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03372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610240" y="16002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720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03372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5610240" y="4107600"/>
            <a:ext cx="245340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61976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4800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361400" y="41076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361400" y="1600200"/>
            <a:ext cx="371808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4107600"/>
            <a:ext cx="7619760" cy="2289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adada"/>
            </a:gs>
          </a:gsLst>
          <a:path path="circle">
            <a:fillToRect l="10000" t="50000" r="9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905120"/>
            <a:ext cx="7543440" cy="2593440"/>
          </a:xfrm>
          <a:prstGeom prst="rect">
            <a:avLst/>
          </a:prstGeom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Click to edit Master title style</a:t>
            </a:r>
            <a:endParaRPr b="0" lang="en-US" sz="6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909D210-F2B5-4F71-9897-CF4BA8C134E9}" type="datetime">
              <a:rPr b="0" lang="en-US" sz="1200" spc="-1" strike="noStrike">
                <a:solidFill>
                  <a:srgbClr val="dfdcb7"/>
                </a:solidFill>
                <a:latin typeface="Calibri"/>
              </a:rPr>
              <a:t>3/9/21</a:t>
            </a:fld>
            <a:endParaRPr b="0" lang="en-ID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D" sz="2400" spc="-1" strike="noStrike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5F8D5B95-ED6A-44AF-96F9-D2B9FBEF6B58}" type="slidenum">
              <a:rPr b="0" lang="en-US" sz="1800" spc="-1" strike="noStrike">
                <a:solidFill>
                  <a:srgbClr val="ffffff"/>
                </a:solidFill>
                <a:latin typeface="Calibri"/>
              </a:rPr>
              <a:t>1</a:t>
            </a:fld>
            <a:endParaRPr b="0" lang="en-ID" sz="18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Click to edit the outline text format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2f2b2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2f2b20"/>
                </a:solidFill>
                <a:latin typeface="Calibri"/>
              </a:rPr>
              <a:t>Third Outline Level</a:t>
            </a:r>
            <a:endParaRPr b="0" lang="en-US" sz="1600" spc="-1" strike="noStrike">
              <a:solidFill>
                <a:srgbClr val="2f2b2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2f2b2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2f2b2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f2b2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f2b2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2f2b2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dadada"/>
            </a:gs>
          </a:gsLst>
          <a:path path="circle">
            <a:fillToRect l="10000" t="50000" r="9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8458200" y="0"/>
            <a:ext cx="68544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8458200" y="5486400"/>
            <a:ext cx="685440" cy="685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7619760" cy="114264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Click to edit Master title style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0200"/>
            <a:ext cx="7619760" cy="4800240"/>
          </a:xfrm>
          <a:prstGeom prst="rect">
            <a:avLst/>
          </a:prstGeom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2f2b20"/>
                </a:solidFill>
                <a:latin typeface="Calibri"/>
              </a:rPr>
              <a:t>Click to edit Master text styles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00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f2b2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2f2b20"/>
              </a:solidFill>
              <a:latin typeface="Calibri"/>
            </a:endParaRPr>
          </a:p>
          <a:p>
            <a:pPr lvl="2" marL="1005840" indent="-228240">
              <a:lnSpc>
                <a:spcPct val="100000"/>
              </a:lnSpc>
              <a:spcBef>
                <a:spcPts val="360"/>
              </a:spcBef>
              <a:buClr>
                <a:srgbClr val="d2cb6c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2f2b2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2f2b20"/>
              </a:solidFill>
              <a:latin typeface="Calibri"/>
            </a:endParaRPr>
          </a:p>
          <a:p>
            <a:pPr lvl="3" marL="1280160" indent="-228240">
              <a:lnSpc>
                <a:spcPct val="100000"/>
              </a:lnSpc>
              <a:spcBef>
                <a:spcPts val="320"/>
              </a:spcBef>
              <a:buClr>
                <a:srgbClr val="95a39d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2f2b2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2f2b20"/>
              </a:solidFill>
              <a:latin typeface="Calibri"/>
            </a:endParaRPr>
          </a:p>
          <a:p>
            <a:pPr lvl="4" marL="1554480" indent="-228240">
              <a:lnSpc>
                <a:spcPct val="100000"/>
              </a:lnSpc>
              <a:spcBef>
                <a:spcPts val="281"/>
              </a:spcBef>
              <a:buClr>
                <a:srgbClr val="c89f5d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2f2b2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/>
          </p:nvPr>
        </p:nvSpPr>
        <p:spPr>
          <a:xfrm rot="16200000">
            <a:off x="7551360" y="1646280"/>
            <a:ext cx="2437920" cy="3654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F79A663-39D2-4D05-BEE9-4095C91DC169}" type="datetime">
              <a:rPr b="0" lang="en-US" sz="1200" spc="-1" strike="noStrike">
                <a:solidFill>
                  <a:srgbClr val="dfdcb7"/>
                </a:solidFill>
                <a:latin typeface="Calibri"/>
              </a:rPr>
              <a:t>3/9/21</a:t>
            </a:fld>
            <a:endParaRPr b="0" lang="en-ID" sz="1200" spc="-1" strike="noStrike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ftr"/>
          </p:nvPr>
        </p:nvSpPr>
        <p:spPr>
          <a:xfrm rot="16200000">
            <a:off x="7587000" y="4048920"/>
            <a:ext cx="2367000" cy="3654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D" sz="2400" spc="-1" strike="noStrike">
              <a:latin typeface="Times New Roman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 type="sldNum"/>
          </p:nvPr>
        </p:nvSpPr>
        <p:spPr>
          <a:xfrm>
            <a:off x="8531640" y="5649120"/>
            <a:ext cx="548280" cy="396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fld id="{BCC5AC51-D016-4BD8-832E-8CE7CC206630}" type="slidenum">
              <a:rPr b="0" lang="en-US" sz="18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D" sz="1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://www.wipo.int/edocs/pubdocs/en/intproperty/450/wipo_pub_450.pdf" TargetMode="External"/><Relationship Id="rId2" Type="http://schemas.openxmlformats.org/officeDocument/2006/relationships/hyperlink" Target="http://www.wipo.int/edocs/pubdocs/en/intproperty/450/wipo_pub_450.pdf" TargetMode="External"/><Relationship Id="rId3" Type="http://schemas.openxmlformats.org/officeDocument/2006/relationships/hyperlink" Target="http://www.wipo.int/edocs/pubdocs/en/intproperty/450/wipo_pub_450.pdf" TargetMode="External"/><Relationship Id="rId4" Type="http://schemas.openxmlformats.org/officeDocument/2006/relationships/hyperlink" Target="http://www.wipo.int/edocs/pubdocs/en/intproperty/450/wipo_pub_450.pdf" TargetMode="External"/><Relationship Id="rId5" Type="http://schemas.openxmlformats.org/officeDocument/2006/relationships/hyperlink" Target="http://www.wipo.int/edocs/pubdocs/en/intproperty/450/wipo_pub_450.pdf" TargetMode="External"/><Relationship Id="rId6" Type="http://schemas.openxmlformats.org/officeDocument/2006/relationships/hyperlink" Target="http://www.wipo.int/edocs/pubdocs/en/intproperty/450/wipo_pub_450.pdf" TargetMode="External"/><Relationship Id="rId7" Type="http://schemas.openxmlformats.org/officeDocument/2006/relationships/hyperlink" Target="http://www.wipo.int/edocs/pubdocs/en/intproperty/450/wipo_pub_450.pdf" TargetMode="External"/><Relationship Id="rId8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685800" y="1905120"/>
            <a:ext cx="7543440" cy="2593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77000"/>
          </a:bodyPr>
          <a:p>
            <a:pPr algn="ctr">
              <a:lnSpc>
                <a:spcPct val="100000"/>
              </a:lnSpc>
            </a:pPr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Software Copyright</a:t>
            </a:r>
            <a:br/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vs</a:t>
            </a:r>
            <a:br/>
            <a:r>
              <a:rPr b="0" lang="en-US" sz="6600" spc="-100" strike="noStrike">
                <a:solidFill>
                  <a:srgbClr val="675e47"/>
                </a:solidFill>
                <a:latin typeface="Cambria"/>
              </a:rPr>
              <a:t>Software Patent</a:t>
            </a:r>
            <a:endParaRPr b="0" lang="en-US" sz="6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685800" y="4572000"/>
            <a:ext cx="6461280" cy="10663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/>
            <a:endParaRPr b="0" lang="en-ID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id-ID" sz="4600" spc="-100" strike="noStrike">
                <a:solidFill>
                  <a:srgbClr val="675e47"/>
                </a:solidFill>
                <a:latin typeface="Cambria"/>
              </a:rPr>
              <a:t>Copyright Software – Case 2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While working for firm A, I developed a program to carry out some task; having moved to firm B I write a new program from scratch for the same task, using the same techniques as I remember them, though without access to my old code.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(Note that copyright in my old program will belong to firm A, not to me</a:t>
            </a:r>
            <a:r>
              <a:rPr b="0" lang="id-ID" sz="2800" spc="-1" strike="noStrike">
                <a:solidFill>
                  <a:srgbClr val="2f2b20"/>
                </a:solidFill>
                <a:latin typeface="Calibri"/>
              </a:rPr>
              <a:t>)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6000"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John Richardson Computers Ltd vs. Flanders (1993)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57200" y="16394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51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2f2b20"/>
                </a:solidFill>
                <a:latin typeface="Calibri"/>
              </a:rPr>
              <a:t>Flanders was a programmer who </a:t>
            </a:r>
            <a:r>
              <a:rPr b="0" lang="id-ID" sz="2600" spc="-1" strike="noStrike">
                <a:solidFill>
                  <a:srgbClr val="2f2b20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rgbClr val="2f2b20"/>
                </a:solidFill>
                <a:latin typeface="Calibri"/>
              </a:rPr>
              <a:t>worked for John Richardson’s company as an employee and later as a consultant. </a:t>
            </a:r>
            <a:endParaRPr b="0" lang="en-US" sz="26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51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2f2b20"/>
                </a:solidFill>
                <a:latin typeface="Calibri"/>
              </a:rPr>
              <a:t>He helped </a:t>
            </a:r>
            <a:r>
              <a:rPr b="0" lang="id-ID" sz="2600" spc="-1" strike="noStrike">
                <a:solidFill>
                  <a:srgbClr val="2f2b20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rgbClr val="2f2b20"/>
                </a:solidFill>
                <a:latin typeface="Calibri"/>
              </a:rPr>
              <a:t>Richardson to write a program allowing chemists to print prescription labels and keep track of their stocks of medicines; the program was in assembly code for the BBC Micro (a popular home </a:t>
            </a:r>
            <a:r>
              <a:rPr b="0" lang="id-ID" sz="2600" spc="-1" strike="noStrike">
                <a:solidFill>
                  <a:srgbClr val="2f2b20"/>
                </a:solidFill>
                <a:latin typeface="Calibri"/>
              </a:rPr>
              <a:t> </a:t>
            </a:r>
            <a:r>
              <a:rPr b="0" lang="en-US" sz="2600" spc="-1" strike="noStrike">
                <a:solidFill>
                  <a:srgbClr val="2f2b20"/>
                </a:solidFill>
                <a:latin typeface="Calibri"/>
              </a:rPr>
              <a:t>and small business computer of the 1980s). </a:t>
            </a:r>
            <a:endParaRPr b="0" lang="en-US" sz="26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51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2f2b20"/>
                </a:solidFill>
                <a:latin typeface="Calibri"/>
              </a:rPr>
              <a:t>After leaving John Richardson Computers, Flanders wrote a program in QuickBASIC for the IBM PC to execute the same functions, and he set up a company to market this program. </a:t>
            </a:r>
            <a:endParaRPr b="0" lang="en-US" sz="26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6000"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John Richardson Computers Ltd vs. Flanders (1993)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Richardson’s side argued that it amounted to breach of copyright. 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id-ID" sz="2800" spc="-1" strike="noStrike">
                <a:solidFill>
                  <a:srgbClr val="2f2b20"/>
                </a:solidFill>
                <a:latin typeface="Calibri"/>
              </a:rPr>
              <a:t>T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here will be no character-by-character similarity between a Basic program and one in </a:t>
            </a:r>
            <a:r>
              <a:rPr b="0" lang="id-ID" sz="2800" spc="-1" strike="noStrike">
                <a:solidFill>
                  <a:srgbClr val="2f2b2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assembly code. 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Any similarity would be at the level of the logic of the various routines – something that cannot be compared mechanically, but requires human understanding to detect. 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But on the whole </a:t>
            </a:r>
            <a:r>
              <a:rPr b="1" lang="en-US" sz="2800" spc="-1" strike="noStrike">
                <a:solidFill>
                  <a:srgbClr val="2f2b20"/>
                </a:solidFill>
                <a:latin typeface="Calibri"/>
              </a:rPr>
              <a:t>that was not accepted by the court </a:t>
            </a:r>
            <a:r>
              <a:rPr b="0" lang="en-US" sz="2800" spc="-1" strike="noStrike">
                <a:solidFill>
                  <a:srgbClr val="2f2b20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 in this case there were </a:t>
            </a:r>
            <a:r>
              <a:rPr b="1" lang="en-US" sz="2800" spc="-1" strike="noStrike">
                <a:solidFill>
                  <a:srgbClr val="2f2b20"/>
                </a:solidFill>
                <a:latin typeface="Calibri"/>
              </a:rPr>
              <a:t>only a few minor infringements</a:t>
            </a:r>
            <a:r>
              <a:rPr b="0" lang="id-ID" sz="2800" spc="-1" strike="noStrike">
                <a:solidFill>
                  <a:srgbClr val="2f2b2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id-ID" sz="4600" spc="-100" strike="noStrike">
                <a:solidFill>
                  <a:srgbClr val="675e47"/>
                </a:solidFill>
                <a:latin typeface="Cambria"/>
              </a:rPr>
              <a:t>Copyright Software – Case 3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Working for firm B, I examine the behaviour of a software system owned by firm A and write </a:t>
            </a:r>
            <a:r>
              <a:rPr b="0" lang="id-ID" sz="2800" spc="-1" strike="noStrike">
                <a:solidFill>
                  <a:srgbClr val="2f2b2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code to emulate its behaviour, but without access to the source code from which firm A’s object code was compiled. 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6000"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Navitaire vs. EasyJet Airline (2004)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Navitaire developed a </a:t>
            </a:r>
            <a:r>
              <a:rPr b="0" lang="id-ID" sz="2800" spc="-1" strike="noStrike">
                <a:solidFill>
                  <a:srgbClr val="2f2b2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reservation system for airlines, “OpenRes”, which EasyJet licensed to use in its business. 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Later, </a:t>
            </a:r>
            <a:r>
              <a:rPr b="0" lang="id-ID" sz="2800" spc="-1" strike="noStrike">
                <a:solidFill>
                  <a:srgbClr val="2f2b2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EasyJet wanted to own the software it relied on, so it commissioned another software house to develop a system “eRes” to emulate OpenRes. 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The two sides agreed that “EasyJet wanted a new system that was substantially indistinguishable from the OpenRes system … in respect of its ‘user interface’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6000"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Navitaire vs. EasyJet Airline (2004)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2f2b20"/>
                </a:solidFill>
                <a:latin typeface="Calibri"/>
              </a:rPr>
              <a:t>The court decided that eRes did involve some minor infringements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 of Navitaire’s copyright, but the overall weight of the decision went in favour of EasyJet. 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6000"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The focus shifts from copyright to patent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7570800" cy="4900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id-ID" sz="2400" spc="-1" strike="noStrike">
                <a:solidFill>
                  <a:srgbClr val="2f2b20"/>
                </a:solidFill>
                <a:latin typeface="Calibri"/>
              </a:rPr>
              <a:t>T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he trend in software cases has been to interpret copyright as covering little more than </a:t>
            </a:r>
            <a:r>
              <a:rPr b="1" lang="en-US" sz="2400" spc="-1" strike="noStrike">
                <a:solidFill>
                  <a:srgbClr val="2f2b20"/>
                </a:solidFill>
                <a:latin typeface="Calibri"/>
              </a:rPr>
              <a:t>character-by-character copying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More recently, patent law has begun to seem more relevant. 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Patent law</a:t>
            </a:r>
            <a:r>
              <a:rPr b="0" lang="id-ID" sz="2400" spc="-1" strike="noStrike">
                <a:solidFill>
                  <a:srgbClr val="2f2b2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does not care whether anything has been copied or not.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If A holds a patent </a:t>
            </a:r>
            <a:r>
              <a:rPr b="0" lang="id-ID" sz="2400" spc="-1" strike="noStrike">
                <a:solidFill>
                  <a:srgbClr val="2f2b2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on a mechanism or process X, then B is forbidden to use X (without A’s permission) even if B really did invent X independently. 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What matters, for patent law, is which of A or B applied to the Patent Office first.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id-ID" sz="4600" spc="-100" strike="noStrike">
                <a:solidFill>
                  <a:srgbClr val="675e47"/>
                </a:solidFill>
                <a:latin typeface="Cambria"/>
              </a:rPr>
              <a:t>Software Patent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- </a:t>
            </a:r>
            <a:r>
              <a:rPr b="0" lang="id-ID" sz="4600" spc="-100" strike="noStrike">
                <a:solidFill>
                  <a:srgbClr val="675e47"/>
                </a:solidFill>
                <a:latin typeface="Cambria"/>
              </a:rPr>
              <a:t>Case 1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1832040"/>
            <a:ext cx="764280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14480">
              <a:lnSpc>
                <a:spcPct val="11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c00000"/>
                </a:solidFill>
                <a:latin typeface="Calibri"/>
              </a:rPr>
              <a:t>PBS Partnership/controlling pension benefits system (1995)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1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The PBS Partnership asked the EPO (European Patent Office) for a patent on </a:t>
            </a:r>
            <a:r>
              <a:rPr b="1" lang="en-US" sz="2400" spc="-1" strike="noStrike">
                <a:solidFill>
                  <a:srgbClr val="2f2b20"/>
                </a:solidFill>
                <a:latin typeface="Calibri"/>
              </a:rPr>
              <a:t>a software system which calculated pension benefits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. 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1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2f2b20"/>
                </a:solidFill>
                <a:latin typeface="Calibri"/>
              </a:rPr>
              <a:t>The EPO refused the claim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, because of the nature of the “</a:t>
            </a:r>
            <a:r>
              <a:rPr b="1" lang="en-US" sz="2400" spc="-1" strike="noStrike">
                <a:solidFill>
                  <a:srgbClr val="2f2b20"/>
                </a:solidFill>
                <a:latin typeface="Calibri"/>
              </a:rPr>
              <a:t>inventive step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”: since pension benefits can be (and traditionally were) calculated manually as a purely clerical activity, the inventive step in this case was deemed non-technical, hence the claim failed. 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id-ID" sz="4600" spc="-100" strike="noStrike">
                <a:solidFill>
                  <a:srgbClr val="675e47"/>
                </a:solidFill>
                <a:latin typeface="Cambria"/>
              </a:rPr>
              <a:t>Software Patent 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- </a:t>
            </a:r>
            <a:r>
              <a:rPr b="0" lang="id-ID" sz="4600" spc="-100" strike="noStrike">
                <a:solidFill>
                  <a:srgbClr val="675e47"/>
                </a:solidFill>
                <a:latin typeface="Cambria"/>
              </a:rPr>
              <a:t>Case 2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1689120"/>
            <a:ext cx="735480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14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id-ID" sz="2400" spc="-1" strike="noStrike">
                <a:solidFill>
                  <a:srgbClr val="c00000"/>
                </a:solidFill>
                <a:latin typeface="Calibri"/>
              </a:rPr>
              <a:t>Fujitsu’s Application (1996)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  <a:tabLst>
                <a:tab algn="l" pos="0"/>
              </a:tabLst>
            </a:pPr>
            <a:r>
              <a:rPr b="0" lang="id-ID" sz="2400" spc="-1" strike="noStrike">
                <a:solidFill>
                  <a:srgbClr val="2f2b20"/>
                </a:solidFill>
                <a:latin typeface="Calibri"/>
              </a:rPr>
              <a:t>I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n 1996 the English courts upheld a refusal by the UK patent office to grant a patent on software which enabled chemists to display and manipulate crystal structures on screen. 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Part of the reasoning was that what was novel in this claim was the ability of the user to choose how to rotate a three-dimensional crystal structure one way or another, but this act of choice is a human rather than mechanical activity – </a:t>
            </a:r>
            <a:r>
              <a:rPr b="1" lang="en-US" sz="2400" spc="-1" strike="noStrike">
                <a:solidFill>
                  <a:srgbClr val="2f2b20"/>
                </a:solidFill>
                <a:latin typeface="Calibri"/>
              </a:rPr>
              <a:t>one cannot patent “mental acts”</a:t>
            </a:r>
            <a:r>
              <a:rPr b="0" lang="id-ID" sz="2400" spc="-1" strike="noStrike">
                <a:solidFill>
                  <a:srgbClr val="2f2b20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4287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id-ID" sz="4600" spc="-100" strike="noStrike">
                <a:solidFill>
                  <a:srgbClr val="675e47"/>
                </a:solidFill>
                <a:latin typeface="Cambria"/>
              </a:rPr>
              <a:t>Software Patent Case</a:t>
            </a: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 - </a:t>
            </a:r>
            <a:r>
              <a:rPr b="0" lang="id-ID" sz="4600" spc="-100" strike="noStrike">
                <a:solidFill>
                  <a:srgbClr val="675e47"/>
                </a:solidFill>
                <a:latin typeface="Cambria"/>
              </a:rPr>
              <a:t>3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28760" y="1772640"/>
            <a:ext cx="7671600" cy="4513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14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c00000"/>
                </a:solidFill>
                <a:latin typeface="Calibri"/>
              </a:rPr>
              <a:t>Microsoft Corp./Data transfer with expanded clipboard formats (2003) 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The EPO granted Microsoft a patent on a type of clipboard operation within Windows which allowed data in one format to be copied into an application that is based on </a:t>
            </a:r>
            <a:r>
              <a:rPr b="0" lang="id-ID" sz="2400" spc="-1" strike="noStrike">
                <a:solidFill>
                  <a:srgbClr val="2f2b2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some other format.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479"/>
              </a:spcBef>
              <a:buClr>
                <a:srgbClr val="9cbebd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For instance a graphic copied into a plain ASCII file. 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EPO accepted </a:t>
            </a:r>
            <a:r>
              <a:rPr b="0" lang="id-ID" sz="2400" spc="-1" strike="noStrike">
                <a:solidFill>
                  <a:srgbClr val="2f2b20"/>
                </a:solidFill>
                <a:latin typeface="Calibri"/>
              </a:rPr>
              <a:t>it because they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 saw it as a </a:t>
            </a:r>
            <a:r>
              <a:rPr b="1" lang="en-US" sz="2400" spc="-1" strike="noStrike">
                <a:solidFill>
                  <a:srgbClr val="2f2b20"/>
                </a:solidFill>
                <a:latin typeface="Calibri"/>
              </a:rPr>
              <a:t>novel technical process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 for making data available across applications, and granted the patent.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Hak Cipta - Ciptaan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7619760" cy="49968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1" lang="id-ID" sz="2800" spc="-1" strike="noStrike">
                <a:solidFill>
                  <a:srgbClr val="2f2b20"/>
                </a:solidFill>
                <a:latin typeface="Calibri"/>
              </a:rPr>
              <a:t>UU No. 28 Tahun 2014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2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H</a:t>
            </a:r>
            <a:r>
              <a:rPr b="0" lang="id-ID" sz="2800" spc="-1" strike="noStrike">
                <a:solidFill>
                  <a:srgbClr val="2f2b20"/>
                </a:solidFill>
                <a:latin typeface="Calibri"/>
              </a:rPr>
              <a:t>asil karya cipta di bidang ilmu pengetahuan, seni, dan sastra 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2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D</a:t>
            </a:r>
            <a:r>
              <a:rPr b="0" lang="id-ID" sz="2800" spc="-1" strike="noStrike">
                <a:solidFill>
                  <a:srgbClr val="2f2b20"/>
                </a:solidFill>
                <a:latin typeface="Calibri"/>
              </a:rPr>
              <a:t>iekspresikan dalam bentuk nyata.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2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M</a:t>
            </a:r>
            <a:r>
              <a:rPr b="0" lang="id-ID" sz="2800" spc="-1" strike="noStrike">
                <a:solidFill>
                  <a:srgbClr val="2f2b20"/>
                </a:solidFill>
                <a:latin typeface="Calibri"/>
              </a:rPr>
              <a:t>emiliki bentuk yang khas, bersifat pribadi dan menunjukkan keaslian 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Contoh: 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20000"/>
              </a:lnSpc>
              <a:buClr>
                <a:srgbClr val="9cbebd"/>
              </a:buClr>
              <a:buFont typeface="Arial"/>
              <a:buChar char="•"/>
            </a:pPr>
            <a:r>
              <a:rPr b="0" lang="id-ID" sz="1900" spc="-1" strike="noStrike">
                <a:solidFill>
                  <a:srgbClr val="2f2b20"/>
                </a:solidFill>
                <a:latin typeface="Calibri"/>
              </a:rPr>
              <a:t>Buku, </a:t>
            </a:r>
            <a:r>
              <a:rPr b="1" lang="id-ID" sz="1900" spc="-1" strike="noStrike">
                <a:solidFill>
                  <a:srgbClr val="2f2b20"/>
                </a:solidFill>
                <a:latin typeface="Calibri"/>
              </a:rPr>
              <a:t>program komputer</a:t>
            </a:r>
            <a:endParaRPr b="0" lang="en-US" sz="19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20000"/>
              </a:lnSpc>
              <a:buClr>
                <a:srgbClr val="9cbebd"/>
              </a:buClr>
              <a:buFont typeface="Arial"/>
              <a:buChar char="•"/>
            </a:pPr>
            <a:r>
              <a:rPr b="0" lang="es-ES" sz="1900" spc="-1" strike="noStrike">
                <a:solidFill>
                  <a:srgbClr val="2f2b20"/>
                </a:solidFill>
                <a:latin typeface="Calibri"/>
              </a:rPr>
              <a:t>Ceramah, kuliah, pidato dan ciptaan lain yang sejenis dengan itu; </a:t>
            </a:r>
            <a:endParaRPr b="0" lang="en-US" sz="19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20000"/>
              </a:lnSpc>
              <a:buClr>
                <a:srgbClr val="9cbebd"/>
              </a:buClr>
              <a:buFont typeface="Arial"/>
              <a:buChar char="•"/>
            </a:pPr>
            <a:r>
              <a:rPr b="0" lang="id-ID" sz="1900" spc="-1" strike="noStrike">
                <a:solidFill>
                  <a:srgbClr val="2f2b20"/>
                </a:solidFill>
                <a:latin typeface="Calibri"/>
              </a:rPr>
              <a:t>Lagu atau musik dengan atau tanpa teks; </a:t>
            </a:r>
            <a:endParaRPr b="0" lang="en-US" sz="19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20000"/>
              </a:lnSpc>
              <a:buClr>
                <a:srgbClr val="9cbebd"/>
              </a:buClr>
              <a:buFont typeface="Arial"/>
              <a:buChar char="•"/>
            </a:pPr>
            <a:r>
              <a:rPr b="0" lang="id-ID" sz="1900" spc="-1" strike="noStrike">
                <a:solidFill>
                  <a:srgbClr val="2f2b20"/>
                </a:solidFill>
                <a:latin typeface="Calibri"/>
              </a:rPr>
              <a:t>Drama atau  drama  musikal,  tari, koreografi, pewayangan dan pantomim; </a:t>
            </a:r>
            <a:endParaRPr b="0" lang="en-US" sz="19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20000"/>
              </a:lnSpc>
              <a:spcBef>
                <a:spcPts val="479"/>
              </a:spcBef>
            </a:pPr>
            <a:endParaRPr b="0" lang="en-US" sz="19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Patent for </a:t>
            </a:r>
            <a:r>
              <a:rPr b="0" lang="id-ID" sz="4600" spc="-100" strike="noStrike">
                <a:solidFill>
                  <a:srgbClr val="675e47"/>
                </a:solidFill>
                <a:latin typeface="Cambria"/>
              </a:rPr>
              <a:t>Software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7426800" cy="49003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14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2f2b20"/>
                </a:solidFill>
                <a:latin typeface="Calibri"/>
              </a:rPr>
              <a:t>Under USA law: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Software patents have become wholly normal</a:t>
            </a:r>
            <a:r>
              <a:rPr b="0" lang="id-ID" sz="2400" spc="-1" strike="noStrike">
                <a:solidFill>
                  <a:srgbClr val="2f2b20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Before 1998, business methods were unpatentable in the USA.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But later, very large numbers of patents are being granted on business-process software. 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114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2f2b20"/>
                </a:solidFill>
                <a:latin typeface="Calibri"/>
              </a:rPr>
              <a:t>Under English law: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79"/>
              </a:spcBef>
              <a:buClr>
                <a:srgbClr val="a9a57c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A program or a machine would have been unpatentable if it only automates </a:t>
            </a:r>
            <a:r>
              <a:rPr b="1" lang="en-US" sz="2400" spc="-1" strike="noStrike">
                <a:solidFill>
                  <a:srgbClr val="2f2b20"/>
                </a:solidFill>
                <a:latin typeface="Calibri"/>
              </a:rPr>
              <a:t>business methods 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(the kind of processes carried out manually by clerical workers, rather than technical, </a:t>
            </a:r>
            <a:r>
              <a:rPr b="0" lang="id-ID" sz="2400" spc="-1" strike="noStrike">
                <a:solidFill>
                  <a:srgbClr val="2f2b2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2f2b20"/>
                </a:solidFill>
                <a:latin typeface="Calibri"/>
              </a:rPr>
              <a:t>industrial processes).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id-ID" sz="4300" spc="-100" strike="noStrike">
                <a:solidFill>
                  <a:srgbClr val="675e47"/>
                </a:solidFill>
                <a:latin typeface="Cambria"/>
              </a:rPr>
              <a:t>Database</a:t>
            </a:r>
            <a:r>
              <a:rPr b="0" lang="en-US" sz="4300" spc="-100" strike="noStrike">
                <a:solidFill>
                  <a:srgbClr val="675e47"/>
                </a:solidFill>
                <a:latin typeface="Cambria"/>
              </a:rPr>
              <a:t> as Intellectual Property</a:t>
            </a:r>
            <a:endParaRPr b="0" lang="en-US" sz="43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Commercial electronic assets = software + databases</a:t>
            </a:r>
            <a:r>
              <a:rPr b="0" lang="id-ID" sz="2800" spc="-1" strike="noStrike">
                <a:solidFill>
                  <a:srgbClr val="2f2b2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id-ID" sz="2800" spc="-1" strike="noStrike">
                <a:solidFill>
                  <a:srgbClr val="2f2b20"/>
                </a:solidFill>
                <a:latin typeface="Calibri"/>
              </a:rPr>
              <a:t>European Union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 (EU) introduced Database Directive</a:t>
            </a:r>
            <a:r>
              <a:rPr b="0" lang="id-ID" sz="2800" spc="-1" strike="noStrike">
                <a:solidFill>
                  <a:srgbClr val="2f2b20"/>
                </a:solidFill>
                <a:latin typeface="Calibri"/>
              </a:rPr>
              <a:t> (i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ntellectual-property protection for databases</a:t>
            </a:r>
            <a:r>
              <a:rPr b="0" lang="id-ID" sz="2800" spc="-1" strike="noStrike">
                <a:solidFill>
                  <a:srgbClr val="2f2b20"/>
                </a:solidFill>
                <a:latin typeface="Calibri"/>
              </a:rPr>
              <a:t>) in 1997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519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2f2b20"/>
                </a:solidFill>
                <a:latin typeface="Calibri"/>
              </a:rPr>
              <a:t>C</a:t>
            </a:r>
            <a:r>
              <a:rPr b="0" lang="id-ID" sz="2600" spc="-1" strike="noStrike">
                <a:solidFill>
                  <a:srgbClr val="2f2b20"/>
                </a:solidFill>
                <a:latin typeface="Calibri"/>
              </a:rPr>
              <a:t>opyright protection couldn’t be applied to the </a:t>
            </a:r>
            <a:r>
              <a:rPr b="0" lang="en-US" sz="2600" spc="-1" strike="noStrike">
                <a:solidFill>
                  <a:srgbClr val="2f2b20"/>
                </a:solidFill>
                <a:latin typeface="Calibri"/>
              </a:rPr>
              <a:t>database</a:t>
            </a:r>
            <a:r>
              <a:rPr b="0" lang="id-ID" sz="2600" spc="-1" strike="noStrike">
                <a:solidFill>
                  <a:srgbClr val="2f2b20"/>
                </a:solidFill>
                <a:latin typeface="Calibri"/>
              </a:rPr>
              <a:t> in a case that the database</a:t>
            </a:r>
            <a:r>
              <a:rPr b="0" lang="en-US" sz="2600" spc="-1" strike="noStrike">
                <a:solidFill>
                  <a:srgbClr val="2f2b20"/>
                </a:solidFill>
                <a:latin typeface="Calibri"/>
              </a:rPr>
              <a:t> is a purely mechanical listing of facts without intellectual content </a:t>
            </a:r>
            <a:r>
              <a:rPr b="0" lang="id-ID" sz="2600" spc="-1" strike="noStrike">
                <a:solidFill>
                  <a:srgbClr val="2f2b20"/>
                </a:solidFill>
                <a:latin typeface="Calibri"/>
              </a:rPr>
              <a:t>(</a:t>
            </a:r>
            <a:r>
              <a:rPr b="0" lang="en-US" sz="2600" spc="-1" strike="noStrike">
                <a:solidFill>
                  <a:srgbClr val="2f2b20"/>
                </a:solidFill>
                <a:latin typeface="Calibri"/>
              </a:rPr>
              <a:t>e.g. a phone directory</a:t>
            </a:r>
            <a:r>
              <a:rPr b="0" lang="id-ID" sz="2600" spc="-1" strike="noStrike">
                <a:solidFill>
                  <a:srgbClr val="2f2b20"/>
                </a:solidFill>
                <a:latin typeface="Calibri"/>
              </a:rPr>
              <a:t>).</a:t>
            </a:r>
            <a:endParaRPr b="0" lang="en-US" sz="26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b="0" lang="en-US" sz="26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id-ID" sz="4600" spc="-100" strike="noStrike">
                <a:solidFill>
                  <a:srgbClr val="675e47"/>
                </a:solidFill>
                <a:latin typeface="Cambria"/>
              </a:rPr>
              <a:t>Referensi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id-ID" sz="2200" spc="-1" strike="noStrike">
                <a:solidFill>
                  <a:srgbClr val="2f2b20"/>
                </a:solidFill>
                <a:latin typeface="Calibri"/>
              </a:rPr>
              <a:t>WIPO Publiction, What is Intellectual Property (online). Available: </a:t>
            </a:r>
            <a:r>
              <a:rPr b="0" lang="id-ID" sz="2200" spc="-1" strike="noStrike" u="sng">
                <a:solidFill>
                  <a:srgbClr val="d25814"/>
                </a:solidFill>
                <a:uFillTx/>
                <a:latin typeface="Calibri"/>
                <a:hlinkClick r:id="rId1"/>
              </a:rPr>
              <a:t>www.</a:t>
            </a:r>
            <a:r>
              <a:rPr b="1" lang="id-ID" sz="2200" spc="-1" strike="noStrike" u="sng">
                <a:solidFill>
                  <a:srgbClr val="d25814"/>
                </a:solidFill>
                <a:uFillTx/>
                <a:latin typeface="Calibri"/>
                <a:hlinkClick r:id="rId2"/>
              </a:rPr>
              <a:t>wipo</a:t>
            </a:r>
            <a:r>
              <a:rPr b="0" lang="id-ID" sz="2200" spc="-1" strike="noStrike" u="sng">
                <a:solidFill>
                  <a:srgbClr val="d25814"/>
                </a:solidFill>
                <a:uFillTx/>
                <a:latin typeface="Calibri"/>
                <a:hlinkClick r:id="rId3"/>
              </a:rPr>
              <a:t>.int/edocs/pubdocs/en/int</a:t>
            </a:r>
            <a:r>
              <a:rPr b="1" lang="id-ID" sz="2200" spc="-1" strike="noStrike" u="sng">
                <a:solidFill>
                  <a:srgbClr val="d25814"/>
                </a:solidFill>
                <a:uFillTx/>
                <a:latin typeface="Calibri"/>
                <a:hlinkClick r:id="rId4"/>
              </a:rPr>
              <a:t>property</a:t>
            </a:r>
            <a:r>
              <a:rPr b="0" lang="id-ID" sz="2200" spc="-1" strike="noStrike" u="sng">
                <a:solidFill>
                  <a:srgbClr val="d25814"/>
                </a:solidFill>
                <a:uFillTx/>
                <a:latin typeface="Calibri"/>
                <a:hlinkClick r:id="rId5"/>
              </a:rPr>
              <a:t>/450/</a:t>
            </a:r>
            <a:r>
              <a:rPr b="1" lang="id-ID" sz="2200" spc="-1" strike="noStrike" u="sng">
                <a:solidFill>
                  <a:srgbClr val="d25814"/>
                </a:solidFill>
                <a:uFillTx/>
                <a:latin typeface="Calibri"/>
                <a:hlinkClick r:id="rId6"/>
              </a:rPr>
              <a:t>wipo</a:t>
            </a:r>
            <a:r>
              <a:rPr b="0" lang="id-ID" sz="2200" spc="-1" strike="noStrike" u="sng">
                <a:solidFill>
                  <a:srgbClr val="d25814"/>
                </a:solidFill>
                <a:uFillTx/>
                <a:latin typeface="Calibri"/>
                <a:hlinkClick r:id="rId7"/>
              </a:rPr>
              <a:t>_pub_450.pdf</a:t>
            </a:r>
            <a:r>
              <a:rPr b="0" lang="id-ID" sz="2200" spc="-1" strike="noStrike">
                <a:solidFill>
                  <a:srgbClr val="2f2b20"/>
                </a:solidFill>
                <a:latin typeface="Calibri"/>
              </a:rPr>
              <a:t>.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439"/>
              </a:spcBef>
              <a:buClr>
                <a:srgbClr val="a9a57c"/>
              </a:buClr>
              <a:buFont typeface="Arial"/>
              <a:buChar char="•"/>
            </a:pPr>
            <a:r>
              <a:rPr b="0" lang="id-ID" sz="2200" spc="-1" strike="noStrike">
                <a:solidFill>
                  <a:srgbClr val="2f2b20"/>
                </a:solidFill>
                <a:latin typeface="Calibri"/>
              </a:rPr>
              <a:t>Sampson, G., 2009, Law for Computing Students, Geoffrey Sampson &amp; Ventus Publishing Aps.</a:t>
            </a: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Paten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1" lang="id-ID" sz="2800" spc="-1" strike="noStrike">
                <a:solidFill>
                  <a:srgbClr val="2f2b20"/>
                </a:solidFill>
                <a:latin typeface="Calibri"/>
              </a:rPr>
              <a:t>UU No. 1</a:t>
            </a:r>
            <a:r>
              <a:rPr b="1" lang="en-US" sz="2800" spc="-1" strike="noStrike">
                <a:solidFill>
                  <a:srgbClr val="2f2b20"/>
                </a:solidFill>
                <a:latin typeface="Calibri"/>
              </a:rPr>
              <a:t>3</a:t>
            </a:r>
            <a:r>
              <a:rPr b="1" lang="id-ID" sz="2800" spc="-1" strike="noStrike">
                <a:solidFill>
                  <a:srgbClr val="2f2b20"/>
                </a:solidFill>
                <a:latin typeface="Calibri"/>
              </a:rPr>
              <a:t> Tahun 20</a:t>
            </a:r>
            <a:r>
              <a:rPr b="1" lang="en-US" sz="2800" spc="-1" strike="noStrike">
                <a:solidFill>
                  <a:srgbClr val="2f2b20"/>
                </a:solidFill>
                <a:latin typeface="Calibri"/>
              </a:rPr>
              <a:t>16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id-ID" sz="2800" spc="-1" strike="noStrike">
                <a:solidFill>
                  <a:srgbClr val="2f2b20"/>
                </a:solidFill>
                <a:latin typeface="Calibri"/>
              </a:rPr>
              <a:t>Syarat invensi yang dapat diberikan paten: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id-ID" sz="2800" spc="-1" strike="noStrike">
                <a:solidFill>
                  <a:srgbClr val="2f2b20"/>
                </a:solidFill>
                <a:latin typeface="Calibri"/>
              </a:rPr>
              <a:t>Bersifat baru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id-ID" sz="2800" spc="-1" strike="noStrike">
                <a:solidFill>
                  <a:srgbClr val="2f2b20"/>
                </a:solidFill>
                <a:latin typeface="Calibri"/>
              </a:rPr>
              <a:t>Mengandung langkah inventif (jika Invensi tersebut bagi seseorang yang mempunyai keahlian tertentu di bidang teknik merupakan hal yang tidak dapat diduga sebelumnya) 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561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D</a:t>
            </a:r>
            <a:r>
              <a:rPr b="0" lang="id-ID" sz="2800" spc="-1" strike="noStrike">
                <a:solidFill>
                  <a:srgbClr val="2f2b20"/>
                </a:solidFill>
                <a:latin typeface="Calibri"/>
              </a:rPr>
              <a:t>apat diterapkan  dalam industri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Ideas vs. Expressions of Ideas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graphicFrame>
        <p:nvGraphicFramePr>
          <p:cNvPr id="93" name="Table 2"/>
          <p:cNvGraphicFramePr/>
          <p:nvPr/>
        </p:nvGraphicFramePr>
        <p:xfrm>
          <a:off x="539640" y="1917000"/>
          <a:ext cx="7416360" cy="1112040"/>
        </p:xfrm>
        <a:graphic>
          <a:graphicData uri="http://schemas.openxmlformats.org/drawingml/2006/table">
            <a:tbl>
              <a:tblPr/>
              <a:tblGrid>
                <a:gridCol w="2418840"/>
                <a:gridCol w="3488760"/>
                <a:gridCol w="1508760"/>
              </a:tblGrid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Idea</a:t>
                      </a:r>
                      <a:endParaRPr b="0" lang="en-ID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Expression of Ideas</a:t>
                      </a:r>
                      <a:endParaRPr b="0" lang="en-ID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a57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Grant</a:t>
                      </a:r>
                      <a:endParaRPr b="0" lang="en-ID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a57c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It is literary or artistic in nature</a:t>
                      </a:r>
                      <a:endParaRPr b="0" lang="en-ID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It must be expressed (or "fixed") </a:t>
                      </a:r>
                      <a:r>
                        <a:rPr b="1" lang="en-US" sz="24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in some tangible medium</a:t>
                      </a:r>
                      <a:r>
                        <a:rPr b="0" lang="en-US" sz="24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.</a:t>
                      </a:r>
                      <a:endParaRPr b="0" lang="en-ID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Copyright</a:t>
                      </a:r>
                      <a:endParaRPr b="0" lang="en-ID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7"/>
                    </a:solidFill>
                  </a:tcPr>
                </a:tc>
              </a:tr>
              <a:tr h="370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It is functional in nature</a:t>
                      </a:r>
                      <a:endParaRPr b="0" lang="en-ID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e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it must be expressed </a:t>
                      </a:r>
                      <a:r>
                        <a:rPr b="1" lang="en-US" sz="24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in terms of a machine or a process</a:t>
                      </a:r>
                      <a:r>
                        <a:rPr b="0" lang="en-US" sz="24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.</a:t>
                      </a:r>
                      <a:endParaRPr b="0" lang="en-ID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ec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rgbClr val="2f2b20"/>
                          </a:solidFill>
                          <a:latin typeface="Calibri"/>
                        </a:rPr>
                        <a:t>Patent</a:t>
                      </a:r>
                      <a:endParaRPr b="0" lang="en-ID" sz="2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f0e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00" strike="noStrike">
                <a:solidFill>
                  <a:srgbClr val="675e47"/>
                </a:solidFill>
                <a:latin typeface="Cambria"/>
              </a:rPr>
              <a:t>Software as Intellectual Property</a:t>
            </a:r>
            <a:endParaRPr b="0" lang="en-US" sz="44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114480" algn="ctr">
              <a:lnSpc>
                <a:spcPct val="90000"/>
              </a:lnSpc>
              <a:spcBef>
                <a:spcPts val="720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marL="114480" algn="ctr">
              <a:lnSpc>
                <a:spcPct val="90000"/>
              </a:lnSpc>
              <a:spcBef>
                <a:spcPts val="720"/>
              </a:spcBef>
              <a:tabLst>
                <a:tab algn="l" pos="0"/>
              </a:tabLst>
            </a:pPr>
            <a:endParaRPr b="0" lang="en-US" sz="2200" spc="-1" strike="noStrike">
              <a:solidFill>
                <a:srgbClr val="2f2b20"/>
              </a:solidFill>
              <a:latin typeface="Calibri"/>
            </a:endParaRPr>
          </a:p>
          <a:p>
            <a:pPr marL="114480" algn="ctr">
              <a:lnSpc>
                <a:spcPct val="9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Initially, computer programs were eligible for neither copyright nor patent protection</a:t>
            </a:r>
            <a:endParaRPr b="0" lang="en-US" sz="3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571320" y="6356520"/>
            <a:ext cx="6000480" cy="50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dfdcb7"/>
                </a:solidFill>
                <a:latin typeface="Calibri"/>
              </a:rPr>
              <a:t>Slide form Benny Mutiara (Universitas Gunadarma)</a:t>
            </a:r>
            <a:endParaRPr b="0" lang="en-ID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6000"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Software as Intellectual Property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228240">
              <a:lnSpc>
                <a:spcPct val="9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For Copyright Protection: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90000"/>
              </a:lnSpc>
              <a:spcBef>
                <a:spcPts val="479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program's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source code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consists of symbols.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90000"/>
              </a:lnSpc>
              <a:spcBef>
                <a:spcPts val="479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Its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object code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is made up of "executable images" that run on the computer's hardware after they have been converted from the original source code.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90000"/>
              </a:lnSpc>
              <a:spcBef>
                <a:spcPts val="479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So, initially it was not clear is a software is eligible for copyright protection.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9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c00000"/>
                </a:solidFill>
                <a:latin typeface="Calibri"/>
              </a:rPr>
              <a:t>For Patent Protection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90000"/>
              </a:lnSpc>
              <a:spcBef>
                <a:spcPts val="479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Software programs resemble algorithms, which, like mathematical ideas or "mental steps," are not typically eligible for patent protection.</a:t>
            </a:r>
            <a:endParaRPr b="0" lang="en-US" sz="24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571320" y="6356520"/>
            <a:ext cx="6000480" cy="50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dfdcb7"/>
                </a:solidFill>
                <a:latin typeface="Calibri"/>
              </a:rPr>
              <a:t>Slide form Benny Mutiara (Universitas Gunadarma)</a:t>
            </a:r>
            <a:endParaRPr b="0" lang="en-ID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66000"/>
          </a:bodyPr>
          <a:p>
            <a:pPr>
              <a:lnSpc>
                <a:spcPct val="100000"/>
              </a:lnSpc>
            </a:pPr>
            <a:r>
              <a:rPr b="0" lang="en-US" sz="4600" spc="-100" strike="noStrike">
                <a:solidFill>
                  <a:srgbClr val="675e47"/>
                </a:solidFill>
                <a:latin typeface="Cambria"/>
              </a:rPr>
              <a:t>Software as Intellectual Property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early 1990s, some argued that the "look and feel" of software, as well as the software code itself, should be copyrightable. 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100000"/>
              </a:lnSpc>
              <a:spcBef>
                <a:spcPts val="519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user interface consists of features such as icons and pull-down menus, should also be protected by copyright law. </a:t>
            </a:r>
            <a:endParaRPr b="0" lang="en-US" sz="26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9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Programs that have a similar user interface are referred to as "workalike" programs. 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lvl="1" marL="640080" indent="-228240">
              <a:lnSpc>
                <a:spcPct val="90000"/>
              </a:lnSpc>
              <a:spcBef>
                <a:spcPts val="519"/>
              </a:spcBef>
              <a:buClr>
                <a:srgbClr val="9cbebd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The source code for these programs may differ significantly, even thought the user interface tends to looks very similar. </a:t>
            </a:r>
            <a:endParaRPr b="0" lang="en-US" sz="2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571320" y="6356520"/>
            <a:ext cx="6000480" cy="501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dfdcb7"/>
                </a:solidFill>
                <a:latin typeface="Calibri"/>
              </a:rPr>
              <a:t>Slide form Benny Mutiara (Universitas Gunadarma)</a:t>
            </a:r>
            <a:endParaRPr b="0" lang="en-ID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5" dur="500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6" dur="500" fill="hold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id-ID" sz="4600" spc="-100" strike="noStrike">
                <a:solidFill>
                  <a:srgbClr val="675e47"/>
                </a:solidFill>
                <a:latin typeface="Cambria"/>
              </a:rPr>
              <a:t>Copyright Software – Case 1</a:t>
            </a:r>
            <a:endParaRPr b="0" lang="en-US" sz="46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Consider a case where I take someone else’s program and mechanically substitute new names </a:t>
            </a:r>
            <a:r>
              <a:rPr b="0" lang="id-ID" sz="2800" spc="-1" strike="noStrike">
                <a:solidFill>
                  <a:srgbClr val="2f2b2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for each variable – wherever, say, myvar occurs it is replaced by varA, and so on with the other </a:t>
            </a:r>
            <a:r>
              <a:rPr b="0" lang="id-ID" sz="2800" spc="-1" strike="noStrike">
                <a:solidFill>
                  <a:srgbClr val="2f2b2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variables.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Variable names are arbitrary, so the new program will behave exactly as the old one does, and it is not an identical copy. 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Would copyright law allow this? 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761976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id-ID" sz="4400" spc="-100" strike="noStrike">
                <a:solidFill>
                  <a:srgbClr val="675e47"/>
                </a:solidFill>
                <a:latin typeface="Cambria"/>
              </a:rPr>
              <a:t>Copyright Software – Case 1 (cont.)</a:t>
            </a:r>
            <a:endParaRPr b="0" lang="en-US" sz="4400" spc="-1" strike="noStrike">
              <a:solidFill>
                <a:srgbClr val="2f2b20"/>
              </a:solidFill>
              <a:latin typeface="Calibri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7619760" cy="4800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The literary analogy might be to publish a novel identical to one of J.K. Rowling’s, except that </a:t>
            </a:r>
            <a:r>
              <a:rPr b="0" lang="id-ID" sz="2800" spc="-1" strike="noStrike">
                <a:solidFill>
                  <a:srgbClr val="2f2b2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“Harry Potter” is changed to “Jimmy Cotter” throughout, “muggles” are consistently replaced by </a:t>
            </a:r>
            <a:r>
              <a:rPr b="0" lang="id-ID" sz="2800" spc="-1" strike="noStrike">
                <a:solidFill>
                  <a:srgbClr val="2f2b2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“poggles”, and so on. 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 marL="343080" indent="-228240">
              <a:lnSpc>
                <a:spcPct val="100000"/>
              </a:lnSpc>
              <a:spcBef>
                <a:spcPts val="561"/>
              </a:spcBef>
              <a:buClr>
                <a:srgbClr val="a9a57c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British copyright law is clear on this: it protects the plot of a novel, not just </a:t>
            </a:r>
            <a:r>
              <a:rPr b="0" lang="id-ID" sz="2800" spc="-1" strike="noStrike">
                <a:solidFill>
                  <a:srgbClr val="2f2b2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the words, so J.K. Rowling would win a breach of copyright case.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Analogously, just changing the variable names in a program </a:t>
            </a:r>
            <a:r>
              <a:rPr b="1" lang="en-US" sz="2800" spc="-1" strike="noStrike">
                <a:solidFill>
                  <a:srgbClr val="2f2b20"/>
                </a:solidFill>
                <a:latin typeface="Calibri"/>
              </a:rPr>
              <a:t>would not be a defence against an action for breach of software copyright</a:t>
            </a:r>
            <a:r>
              <a:rPr b="0" lang="en-US" sz="2800" spc="-1" strike="noStrike">
                <a:solidFill>
                  <a:srgbClr val="2f2b20"/>
                </a:solidFill>
                <a:latin typeface="Calibri"/>
              </a:rPr>
              <a:t>.  </a:t>
            </a:r>
            <a:endParaRPr b="0" lang="en-US" sz="2800" spc="-1" strike="noStrike">
              <a:solidFill>
                <a:srgbClr val="2f2b2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2226</TotalTime>
  <Application>LibreOffice/7.0.4.2$Windows_X86_64 LibreOffice_project/dcf040e67528d9187c66b2379df5ea4407429775</Application>
  <AppVersion>15.0000</AppVersion>
  <Words>1786</Words>
  <Paragraphs>160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2015-03-24T13:23:06Z</dcterms:created>
  <dc:creator>asus</dc:creator>
  <dc:description/>
  <dc:language>en-ID</dc:language>
  <cp:lastModifiedBy/>
  <dcterms:modified xsi:type="dcterms:W3CDTF">2021-03-09T18:06:31Z</dcterms:modified>
  <cp:revision>67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30</vt:i4>
  </property>
</Properties>
</file>