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8.jpeg" ContentType="image/jpeg"/>
  <Override PartName="/ppt/media/image7.png" ContentType="image/png"/>
  <Override PartName="/ppt/media/image9.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38" name="PlaceHolder 2"/>
          <p:cNvSpPr>
            <a:spLocks noGrp="1"/>
          </p:cNvSpPr>
          <p:nvPr>
            <p:ph type="body"/>
          </p:nvPr>
        </p:nvSpPr>
        <p:spPr>
          <a:xfrm>
            <a:off x="1295280" y="2557080"/>
            <a:ext cx="96008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39" name="PlaceHolder 3"/>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41"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42"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43"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44" name="PlaceHolder 5"/>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46" name="PlaceHolder 2"/>
          <p:cNvSpPr>
            <a:spLocks noGrp="1"/>
          </p:cNvSpPr>
          <p:nvPr>
            <p:ph type="body"/>
          </p:nvPr>
        </p:nvSpPr>
        <p:spPr>
          <a:xfrm>
            <a:off x="1295280" y="25570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47" name="PlaceHolder 3"/>
          <p:cNvSpPr>
            <a:spLocks noGrp="1"/>
          </p:cNvSpPr>
          <p:nvPr>
            <p:ph type="body"/>
          </p:nvPr>
        </p:nvSpPr>
        <p:spPr>
          <a:xfrm>
            <a:off x="4541400" y="25570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48" name="PlaceHolder 4"/>
          <p:cNvSpPr>
            <a:spLocks noGrp="1"/>
          </p:cNvSpPr>
          <p:nvPr>
            <p:ph type="body"/>
          </p:nvPr>
        </p:nvSpPr>
        <p:spPr>
          <a:xfrm>
            <a:off x="7787880" y="25570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49" name="PlaceHolder 5"/>
          <p:cNvSpPr>
            <a:spLocks noGrp="1"/>
          </p:cNvSpPr>
          <p:nvPr>
            <p:ph type="body"/>
          </p:nvPr>
        </p:nvSpPr>
        <p:spPr>
          <a:xfrm>
            <a:off x="1295280" y="42904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50" name="PlaceHolder 6"/>
          <p:cNvSpPr>
            <a:spLocks noGrp="1"/>
          </p:cNvSpPr>
          <p:nvPr>
            <p:ph type="body"/>
          </p:nvPr>
        </p:nvSpPr>
        <p:spPr>
          <a:xfrm>
            <a:off x="4541400" y="42904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51" name="PlaceHolder 7"/>
          <p:cNvSpPr>
            <a:spLocks noGrp="1"/>
          </p:cNvSpPr>
          <p:nvPr>
            <p:ph type="body"/>
          </p:nvPr>
        </p:nvSpPr>
        <p:spPr>
          <a:xfrm>
            <a:off x="7787880" y="42904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64" name="PlaceHolder 2"/>
          <p:cNvSpPr>
            <a:spLocks noGrp="1"/>
          </p:cNvSpPr>
          <p:nvPr>
            <p:ph type="subTitle"/>
          </p:nvPr>
        </p:nvSpPr>
        <p:spPr>
          <a:xfrm>
            <a:off x="1295280" y="2557080"/>
            <a:ext cx="9600840" cy="33184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66" name="PlaceHolder 2"/>
          <p:cNvSpPr>
            <a:spLocks noGrp="1"/>
          </p:cNvSpPr>
          <p:nvPr>
            <p:ph type="body"/>
          </p:nvPr>
        </p:nvSpPr>
        <p:spPr>
          <a:xfrm>
            <a:off x="1295280" y="2557080"/>
            <a:ext cx="9600840" cy="331848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68"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
        <p:nvSpPr>
          <p:cNvPr id="69"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295280" y="982080"/>
            <a:ext cx="9600840" cy="60436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73"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74"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
        <p:nvSpPr>
          <p:cNvPr id="75"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7" name="PlaceHolder 2"/>
          <p:cNvSpPr>
            <a:spLocks noGrp="1"/>
          </p:cNvSpPr>
          <p:nvPr>
            <p:ph type="subTitle"/>
          </p:nvPr>
        </p:nvSpPr>
        <p:spPr>
          <a:xfrm>
            <a:off x="1295280" y="2557080"/>
            <a:ext cx="9600840" cy="33184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77"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
        <p:nvSpPr>
          <p:cNvPr id="78"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79" name="PlaceHolder 4"/>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81"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82"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83" name="PlaceHolder 4"/>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85" name="PlaceHolder 2"/>
          <p:cNvSpPr>
            <a:spLocks noGrp="1"/>
          </p:cNvSpPr>
          <p:nvPr>
            <p:ph type="body"/>
          </p:nvPr>
        </p:nvSpPr>
        <p:spPr>
          <a:xfrm>
            <a:off x="1295280" y="2557080"/>
            <a:ext cx="96008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86" name="PlaceHolder 3"/>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88"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89"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90"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91" name="PlaceHolder 5"/>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93" name="PlaceHolder 2"/>
          <p:cNvSpPr>
            <a:spLocks noGrp="1"/>
          </p:cNvSpPr>
          <p:nvPr>
            <p:ph type="body"/>
          </p:nvPr>
        </p:nvSpPr>
        <p:spPr>
          <a:xfrm>
            <a:off x="1295280" y="25570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94" name="PlaceHolder 3"/>
          <p:cNvSpPr>
            <a:spLocks noGrp="1"/>
          </p:cNvSpPr>
          <p:nvPr>
            <p:ph type="body"/>
          </p:nvPr>
        </p:nvSpPr>
        <p:spPr>
          <a:xfrm>
            <a:off x="4541400" y="25570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95" name="PlaceHolder 4"/>
          <p:cNvSpPr>
            <a:spLocks noGrp="1"/>
          </p:cNvSpPr>
          <p:nvPr>
            <p:ph type="body"/>
          </p:nvPr>
        </p:nvSpPr>
        <p:spPr>
          <a:xfrm>
            <a:off x="7787880" y="25570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96" name="PlaceHolder 5"/>
          <p:cNvSpPr>
            <a:spLocks noGrp="1"/>
          </p:cNvSpPr>
          <p:nvPr>
            <p:ph type="body"/>
          </p:nvPr>
        </p:nvSpPr>
        <p:spPr>
          <a:xfrm>
            <a:off x="1295280" y="42904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97" name="PlaceHolder 6"/>
          <p:cNvSpPr>
            <a:spLocks noGrp="1"/>
          </p:cNvSpPr>
          <p:nvPr>
            <p:ph type="body"/>
          </p:nvPr>
        </p:nvSpPr>
        <p:spPr>
          <a:xfrm>
            <a:off x="4541400" y="42904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98" name="PlaceHolder 7"/>
          <p:cNvSpPr>
            <a:spLocks noGrp="1"/>
          </p:cNvSpPr>
          <p:nvPr>
            <p:ph type="body"/>
          </p:nvPr>
        </p:nvSpPr>
        <p:spPr>
          <a:xfrm>
            <a:off x="7787880" y="42904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12" name="PlaceHolder 2"/>
          <p:cNvSpPr>
            <a:spLocks noGrp="1"/>
          </p:cNvSpPr>
          <p:nvPr>
            <p:ph type="subTitle"/>
          </p:nvPr>
        </p:nvSpPr>
        <p:spPr>
          <a:xfrm>
            <a:off x="1295280" y="2557080"/>
            <a:ext cx="9600840" cy="33184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14" name="PlaceHolder 2"/>
          <p:cNvSpPr>
            <a:spLocks noGrp="1"/>
          </p:cNvSpPr>
          <p:nvPr>
            <p:ph type="body"/>
          </p:nvPr>
        </p:nvSpPr>
        <p:spPr>
          <a:xfrm>
            <a:off x="1295280" y="2557080"/>
            <a:ext cx="9600840" cy="331848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16"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
        <p:nvSpPr>
          <p:cNvPr id="117"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9" name="PlaceHolder 2"/>
          <p:cNvSpPr>
            <a:spLocks noGrp="1"/>
          </p:cNvSpPr>
          <p:nvPr>
            <p:ph type="body"/>
          </p:nvPr>
        </p:nvSpPr>
        <p:spPr>
          <a:xfrm>
            <a:off x="1295280" y="2557080"/>
            <a:ext cx="9600840" cy="331848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1295280" y="982080"/>
            <a:ext cx="9600840" cy="60436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21"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22"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
        <p:nvSpPr>
          <p:cNvPr id="123"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25"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
        <p:nvSpPr>
          <p:cNvPr id="126"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27" name="PlaceHolder 4"/>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29"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30"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31" name="PlaceHolder 4"/>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33" name="PlaceHolder 2"/>
          <p:cNvSpPr>
            <a:spLocks noGrp="1"/>
          </p:cNvSpPr>
          <p:nvPr>
            <p:ph type="body"/>
          </p:nvPr>
        </p:nvSpPr>
        <p:spPr>
          <a:xfrm>
            <a:off x="1295280" y="2557080"/>
            <a:ext cx="96008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34" name="PlaceHolder 3"/>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36"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37"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38"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39" name="PlaceHolder 5"/>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141" name="PlaceHolder 2"/>
          <p:cNvSpPr>
            <a:spLocks noGrp="1"/>
          </p:cNvSpPr>
          <p:nvPr>
            <p:ph type="body"/>
          </p:nvPr>
        </p:nvSpPr>
        <p:spPr>
          <a:xfrm>
            <a:off x="1295280" y="25570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42" name="PlaceHolder 3"/>
          <p:cNvSpPr>
            <a:spLocks noGrp="1"/>
          </p:cNvSpPr>
          <p:nvPr>
            <p:ph type="body"/>
          </p:nvPr>
        </p:nvSpPr>
        <p:spPr>
          <a:xfrm>
            <a:off x="4541400" y="25570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43" name="PlaceHolder 4"/>
          <p:cNvSpPr>
            <a:spLocks noGrp="1"/>
          </p:cNvSpPr>
          <p:nvPr>
            <p:ph type="body"/>
          </p:nvPr>
        </p:nvSpPr>
        <p:spPr>
          <a:xfrm>
            <a:off x="7787880" y="25570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44" name="PlaceHolder 5"/>
          <p:cNvSpPr>
            <a:spLocks noGrp="1"/>
          </p:cNvSpPr>
          <p:nvPr>
            <p:ph type="body"/>
          </p:nvPr>
        </p:nvSpPr>
        <p:spPr>
          <a:xfrm>
            <a:off x="1295280" y="42904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45" name="PlaceHolder 6"/>
          <p:cNvSpPr>
            <a:spLocks noGrp="1"/>
          </p:cNvSpPr>
          <p:nvPr>
            <p:ph type="body"/>
          </p:nvPr>
        </p:nvSpPr>
        <p:spPr>
          <a:xfrm>
            <a:off x="4541400" y="42904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146" name="PlaceHolder 7"/>
          <p:cNvSpPr>
            <a:spLocks noGrp="1"/>
          </p:cNvSpPr>
          <p:nvPr>
            <p:ph type="body"/>
          </p:nvPr>
        </p:nvSpPr>
        <p:spPr>
          <a:xfrm>
            <a:off x="7787880" y="4290480"/>
            <a:ext cx="309132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21"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
        <p:nvSpPr>
          <p:cNvPr id="22"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295280" y="982080"/>
            <a:ext cx="9600840" cy="60436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26"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27" name="PlaceHolder 3"/>
          <p:cNvSpPr>
            <a:spLocks noGrp="1"/>
          </p:cNvSpPr>
          <p:nvPr>
            <p:ph type="body"/>
          </p:nvPr>
        </p:nvSpPr>
        <p:spPr>
          <a:xfrm>
            <a:off x="621504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
        <p:nvSpPr>
          <p:cNvPr id="28" name="PlaceHolder 4"/>
          <p:cNvSpPr>
            <a:spLocks noGrp="1"/>
          </p:cNvSpPr>
          <p:nvPr>
            <p:ph type="body"/>
          </p:nvPr>
        </p:nvSpPr>
        <p:spPr>
          <a:xfrm>
            <a:off x="129528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30" name="PlaceHolder 2"/>
          <p:cNvSpPr>
            <a:spLocks noGrp="1"/>
          </p:cNvSpPr>
          <p:nvPr>
            <p:ph type="body"/>
          </p:nvPr>
        </p:nvSpPr>
        <p:spPr>
          <a:xfrm>
            <a:off x="1295280" y="2557080"/>
            <a:ext cx="4685040" cy="3318480"/>
          </a:xfrm>
          <a:prstGeom prst="rect">
            <a:avLst/>
          </a:prstGeom>
        </p:spPr>
        <p:txBody>
          <a:bodyPr lIns="0" rIns="0" tIns="0" bIns="0">
            <a:normAutofit/>
          </a:bodyPr>
          <a:p>
            <a:endParaRPr b="0" lang="en-US" sz="2400" spc="-1" strike="noStrike">
              <a:solidFill>
                <a:srgbClr val="262626"/>
              </a:solidFill>
              <a:latin typeface="Tahoma"/>
            </a:endParaRPr>
          </a:p>
        </p:txBody>
      </p:sp>
      <p:sp>
        <p:nvSpPr>
          <p:cNvPr id="31"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32" name="PlaceHolder 4"/>
          <p:cNvSpPr>
            <a:spLocks noGrp="1"/>
          </p:cNvSpPr>
          <p:nvPr>
            <p:ph type="body"/>
          </p:nvPr>
        </p:nvSpPr>
        <p:spPr>
          <a:xfrm>
            <a:off x="6215040" y="42904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5280" y="982080"/>
            <a:ext cx="9600840" cy="1303560"/>
          </a:xfrm>
          <a:prstGeom prst="rect">
            <a:avLst/>
          </a:prstGeom>
        </p:spPr>
        <p:txBody>
          <a:bodyPr lIns="0" rIns="0" tIns="0" bIns="0" anchor="ctr">
            <a:noAutofit/>
          </a:bodyPr>
          <a:p>
            <a:endParaRPr b="0" lang="en-US" sz="1800" spc="-1" strike="noStrike">
              <a:solidFill>
                <a:srgbClr val="000000"/>
              </a:solidFill>
              <a:latin typeface="Tahoma"/>
            </a:endParaRPr>
          </a:p>
        </p:txBody>
      </p:sp>
      <p:sp>
        <p:nvSpPr>
          <p:cNvPr id="34" name="PlaceHolder 2"/>
          <p:cNvSpPr>
            <a:spLocks noGrp="1"/>
          </p:cNvSpPr>
          <p:nvPr>
            <p:ph type="body"/>
          </p:nvPr>
        </p:nvSpPr>
        <p:spPr>
          <a:xfrm>
            <a:off x="129528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35" name="PlaceHolder 3"/>
          <p:cNvSpPr>
            <a:spLocks noGrp="1"/>
          </p:cNvSpPr>
          <p:nvPr>
            <p:ph type="body"/>
          </p:nvPr>
        </p:nvSpPr>
        <p:spPr>
          <a:xfrm>
            <a:off x="6215040" y="2557080"/>
            <a:ext cx="4685040" cy="1582560"/>
          </a:xfrm>
          <a:prstGeom prst="rect">
            <a:avLst/>
          </a:prstGeom>
        </p:spPr>
        <p:txBody>
          <a:bodyPr lIns="0" rIns="0" tIns="0" bIns="0">
            <a:normAutofit/>
          </a:bodyPr>
          <a:p>
            <a:endParaRPr b="0" lang="en-US" sz="2400" spc="-1" strike="noStrike">
              <a:solidFill>
                <a:srgbClr val="262626"/>
              </a:solidFill>
              <a:latin typeface="Tahoma"/>
            </a:endParaRPr>
          </a:p>
        </p:txBody>
      </p:sp>
      <p:sp>
        <p:nvSpPr>
          <p:cNvPr id="36" name="PlaceHolder 4"/>
          <p:cNvSpPr>
            <a:spLocks noGrp="1"/>
          </p:cNvSpPr>
          <p:nvPr>
            <p:ph type="body"/>
          </p:nvPr>
        </p:nvSpPr>
        <p:spPr>
          <a:xfrm>
            <a:off x="1295280" y="4290480"/>
            <a:ext cx="9600840" cy="1582560"/>
          </a:xfrm>
          <a:prstGeom prst="rect">
            <a:avLst/>
          </a:prstGeom>
        </p:spPr>
        <p:txBody>
          <a:bodyPr lIns="0" rIns="0" tIns="0" bIns="0">
            <a:normAutofit/>
          </a:bodyPr>
          <a:p>
            <a:endParaRPr b="0" lang="en-US" sz="2400" spc="-1" strike="noStrike">
              <a:solidFill>
                <a:srgbClr val="262626"/>
              </a:solid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1"/>
          <p:cNvGrpSpPr/>
          <p:nvPr/>
        </p:nvGrpSpPr>
        <p:grpSpPr>
          <a:xfrm>
            <a:off x="0" y="0"/>
            <a:ext cx="12188520" cy="6855840"/>
            <a:chOff x="0" y="0"/>
            <a:chExt cx="12188520" cy="6855840"/>
          </a:xfrm>
        </p:grpSpPr>
        <p:pic>
          <p:nvPicPr>
            <p:cNvPr id="1" name="Picture 7" descr="HD-PanelContent-V.png"/>
            <p:cNvPicPr/>
            <p:nvPr/>
          </p:nvPicPr>
          <p:blipFill>
            <a:blip r:embed="rId3"/>
            <a:stretch/>
          </p:blipFill>
          <p:spPr>
            <a:xfrm>
              <a:off x="0" y="0"/>
              <a:ext cx="12188520" cy="6855840"/>
            </a:xfrm>
            <a:prstGeom prst="rect">
              <a:avLst/>
            </a:prstGeom>
            <a:ln w="0">
              <a:noFill/>
            </a:ln>
          </p:spPr>
        </p:pic>
        <p:sp>
          <p:nvSpPr>
            <p:cNvPr id="2" name="CustomShape 2"/>
            <p:cNvSpPr/>
            <p:nvPr/>
          </p:nvSpPr>
          <p:spPr>
            <a:xfrm>
              <a:off x="608040" y="609480"/>
              <a:ext cx="10972440" cy="5638320"/>
            </a:xfrm>
            <a:prstGeom prst="rect">
              <a:avLst/>
            </a:prstGeom>
            <a:noFill/>
            <a:ln w="15875">
              <a:solidFill>
                <a:srgbClr val="b15e28"/>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4"/>
            <a:srcRect l="0" t="0" r="5102" b="0"/>
            <a:stretch/>
          </p:blipFill>
          <p:spPr>
            <a:xfrm rot="5400000">
              <a:off x="5706720" y="75960"/>
              <a:ext cx="758520" cy="606240"/>
            </a:xfrm>
            <a:prstGeom prst="rect">
              <a:avLst/>
            </a:prstGeom>
            <a:ln w="0">
              <a:noFill/>
            </a:ln>
          </p:spPr>
        </p:pic>
        <p:pic>
          <p:nvPicPr>
            <p:cNvPr id="4" name="Picture 10" descr="HDRibbonContent-UniformTrim.png"/>
            <p:cNvPicPr/>
            <p:nvPr/>
          </p:nvPicPr>
          <p:blipFill>
            <a:blip r:embed="rId5"/>
            <a:srcRect l="0" t="0" r="5102" b="0"/>
            <a:stretch/>
          </p:blipFill>
          <p:spPr>
            <a:xfrm rot="5400000">
              <a:off x="5706720" y="6173280"/>
              <a:ext cx="758520" cy="606240"/>
            </a:xfrm>
            <a:prstGeom prst="rect">
              <a:avLst/>
            </a:prstGeom>
            <a:ln w="0">
              <a:noFill/>
            </a:ln>
          </p:spPr>
        </p:pic>
      </p:grpSp>
      <p:grpSp>
        <p:nvGrpSpPr>
          <p:cNvPr id="5" name="Group 3"/>
          <p:cNvGrpSpPr/>
          <p:nvPr/>
        </p:nvGrpSpPr>
        <p:grpSpPr>
          <a:xfrm>
            <a:off x="0" y="0"/>
            <a:ext cx="12188520" cy="6872040"/>
            <a:chOff x="0" y="0"/>
            <a:chExt cx="12188520" cy="6872040"/>
          </a:xfrm>
        </p:grpSpPr>
        <p:pic>
          <p:nvPicPr>
            <p:cNvPr id="6" name="Picture 8" descr="HD-PanelTitle-V.png"/>
            <p:cNvPicPr/>
            <p:nvPr/>
          </p:nvPicPr>
          <p:blipFill>
            <a:blip r:embed="rId6"/>
            <a:stretch/>
          </p:blipFill>
          <p:spPr>
            <a:xfrm>
              <a:off x="0" y="0"/>
              <a:ext cx="12188520" cy="6855840"/>
            </a:xfrm>
            <a:prstGeom prst="rect">
              <a:avLst/>
            </a:prstGeom>
            <a:ln w="0">
              <a:noFill/>
            </a:ln>
          </p:spPr>
        </p:pic>
        <p:sp>
          <p:nvSpPr>
            <p:cNvPr id="7" name="CustomShape 4"/>
            <p:cNvSpPr/>
            <p:nvPr/>
          </p:nvSpPr>
          <p:spPr>
            <a:xfrm>
              <a:off x="2328480" y="1540800"/>
              <a:ext cx="7543440" cy="3835080"/>
            </a:xfrm>
            <a:prstGeom prst="rect">
              <a:avLst/>
            </a:prstGeom>
            <a:noFill/>
            <a:ln w="15875">
              <a:solidFill>
                <a:srgbClr val="b15e28"/>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descr="HDRibbonTitle-UniformTrim.png"/>
            <p:cNvPicPr/>
            <p:nvPr/>
          </p:nvPicPr>
          <p:blipFill>
            <a:blip r:embed="rId7"/>
            <a:srcRect l="0" t="0" r="47677" b="0"/>
            <a:stretch/>
          </p:blipFill>
          <p:spPr>
            <a:xfrm rot="5400000">
              <a:off x="5245560" y="529920"/>
              <a:ext cx="1672920" cy="612360"/>
            </a:xfrm>
            <a:prstGeom prst="rect">
              <a:avLst/>
            </a:prstGeom>
            <a:ln w="0">
              <a:noFill/>
            </a:ln>
          </p:spPr>
        </p:pic>
        <p:pic>
          <p:nvPicPr>
            <p:cNvPr id="9" name="Picture 17" descr="HDRibbonTitle-UniformTrim.png"/>
            <p:cNvPicPr/>
            <p:nvPr/>
          </p:nvPicPr>
          <p:blipFill>
            <a:blip r:embed="rId8"/>
            <a:srcRect l="0" t="0" r="48822" b="0"/>
            <a:stretch/>
          </p:blipFill>
          <p:spPr>
            <a:xfrm rot="5400000">
              <a:off x="5263560" y="5747400"/>
              <a:ext cx="1636560" cy="612360"/>
            </a:xfrm>
            <a:prstGeom prst="rect">
              <a:avLst/>
            </a:prstGeom>
            <a:ln w="0">
              <a:noFill/>
            </a:ln>
          </p:spPr>
        </p:pic>
      </p:grpSp>
      <p:sp>
        <p:nvSpPr>
          <p:cNvPr id="10" name="PlaceHolder 5"/>
          <p:cNvSpPr>
            <a:spLocks noGrp="1"/>
          </p:cNvSpPr>
          <p:nvPr>
            <p:ph type="title"/>
          </p:nvPr>
        </p:nvSpPr>
        <p:spPr>
          <a:xfrm>
            <a:off x="2692440" y="1871280"/>
            <a:ext cx="6815160" cy="1515240"/>
          </a:xfrm>
          <a:prstGeom prst="rect">
            <a:avLst/>
          </a:prstGeom>
        </p:spPr>
        <p:txBody>
          <a:bodyPr anchor="b">
            <a:noAutofit/>
          </a:bodyPr>
          <a:p>
            <a:pPr algn="ctr">
              <a:lnSpc>
                <a:spcPct val="100000"/>
              </a:lnSpc>
            </a:pPr>
            <a:r>
              <a:rPr b="0" lang="en-US" sz="5400" spc="-1" strike="noStrike">
                <a:solidFill>
                  <a:srgbClr val="262626"/>
                </a:solidFill>
                <a:latin typeface="Rockwell"/>
              </a:rPr>
              <a:t>Click to edit Master title style</a:t>
            </a:r>
            <a:endParaRPr b="0" lang="en-US" sz="5400" spc="-1" strike="noStrike">
              <a:solidFill>
                <a:srgbClr val="000000"/>
              </a:solidFill>
              <a:latin typeface="Tahoma"/>
            </a:endParaRPr>
          </a:p>
        </p:txBody>
      </p:sp>
      <p:sp>
        <p:nvSpPr>
          <p:cNvPr id="11" name="PlaceHolder 6"/>
          <p:cNvSpPr>
            <a:spLocks noGrp="1"/>
          </p:cNvSpPr>
          <p:nvPr>
            <p:ph type="dt"/>
          </p:nvPr>
        </p:nvSpPr>
        <p:spPr>
          <a:xfrm>
            <a:off x="7983360" y="5037840"/>
            <a:ext cx="897120" cy="279000"/>
          </a:xfrm>
          <a:prstGeom prst="rect">
            <a:avLst/>
          </a:prstGeom>
        </p:spPr>
        <p:txBody>
          <a:bodyPr anchor="ctr">
            <a:noAutofit/>
          </a:bodyPr>
          <a:p>
            <a:pPr algn="r">
              <a:lnSpc>
                <a:spcPct val="100000"/>
              </a:lnSpc>
            </a:pPr>
            <a:fld id="{325145B9-5B65-446A-BD86-C87657021816}" type="datetime">
              <a:rPr b="0" lang="en-US" sz="1000" spc="-1" strike="noStrike">
                <a:solidFill>
                  <a:srgbClr val="000000"/>
                </a:solidFill>
                <a:latin typeface="Tahoma"/>
              </a:rPr>
              <a:t>3/16/21</a:t>
            </a:fld>
            <a:endParaRPr b="0" lang="en-ID" sz="1000" spc="-1" strike="noStrike">
              <a:latin typeface="Times New Roman"/>
            </a:endParaRPr>
          </a:p>
        </p:txBody>
      </p:sp>
      <p:sp>
        <p:nvSpPr>
          <p:cNvPr id="12" name="PlaceHolder 7"/>
          <p:cNvSpPr>
            <a:spLocks noGrp="1"/>
          </p:cNvSpPr>
          <p:nvPr>
            <p:ph type="ftr"/>
          </p:nvPr>
        </p:nvSpPr>
        <p:spPr>
          <a:xfrm>
            <a:off x="2692440" y="5037840"/>
            <a:ext cx="5214240" cy="279000"/>
          </a:xfrm>
          <a:prstGeom prst="rect">
            <a:avLst/>
          </a:prstGeom>
        </p:spPr>
        <p:txBody>
          <a:bodyPr anchor="ctr">
            <a:noAutofit/>
          </a:bodyPr>
          <a:p>
            <a:endParaRPr b="0" lang="en-ID" sz="2400" spc="-1" strike="noStrike">
              <a:latin typeface="Times New Roman"/>
            </a:endParaRPr>
          </a:p>
        </p:txBody>
      </p:sp>
      <p:sp>
        <p:nvSpPr>
          <p:cNvPr id="13" name="PlaceHolder 8"/>
          <p:cNvSpPr>
            <a:spLocks noGrp="1"/>
          </p:cNvSpPr>
          <p:nvPr>
            <p:ph type="sldNum"/>
          </p:nvPr>
        </p:nvSpPr>
        <p:spPr>
          <a:xfrm>
            <a:off x="8956800" y="5037840"/>
            <a:ext cx="550800" cy="279000"/>
          </a:xfrm>
          <a:prstGeom prst="rect">
            <a:avLst/>
          </a:prstGeom>
        </p:spPr>
        <p:txBody>
          <a:bodyPr anchor="ctr">
            <a:noAutofit/>
          </a:bodyPr>
          <a:p>
            <a:pPr algn="r">
              <a:lnSpc>
                <a:spcPct val="100000"/>
              </a:lnSpc>
            </a:pPr>
            <a:fld id="{2CF470AB-2B7B-4D5F-BDFD-17C7989903EB}" type="slidenum">
              <a:rPr b="0" lang="en-US" sz="1000" spc="-1" strike="noStrike">
                <a:solidFill>
                  <a:srgbClr val="000000"/>
                </a:solidFill>
                <a:latin typeface="Tahoma"/>
              </a:rPr>
              <a:t>&lt;number&gt;</a:t>
            </a:fld>
            <a:endParaRPr b="0" lang="en-ID" sz="1000" spc="-1" strike="noStrike">
              <a:latin typeface="Times New Roman"/>
            </a:endParaRPr>
          </a:p>
        </p:txBody>
      </p:sp>
      <p:sp>
        <p:nvSpPr>
          <p:cNvPr id="14" name="Line 9"/>
          <p:cNvSpPr/>
          <p:nvPr/>
        </p:nvSpPr>
        <p:spPr>
          <a:xfrm>
            <a:off x="2692080" y="3521880"/>
            <a:ext cx="6815880" cy="0"/>
          </a:xfrm>
          <a:prstGeom prst="line">
            <a:avLst/>
          </a:prstGeom>
          <a:ln>
            <a:solidFill>
              <a:srgbClr val="b15e28"/>
            </a:solidFill>
            <a:round/>
          </a:ln>
        </p:spPr>
        <p:style>
          <a:lnRef idx="2">
            <a:schemeClr val="accent1"/>
          </a:lnRef>
          <a:fillRef idx="0">
            <a:schemeClr val="accent1"/>
          </a:fillRef>
          <a:effectRef idx="1">
            <a:schemeClr val="accent1"/>
          </a:effectRef>
          <a:fontRef idx="minor"/>
        </p:style>
      </p:sp>
      <p:sp>
        <p:nvSpPr>
          <p:cNvPr id="15"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Tahoma"/>
              </a:rPr>
              <a:t>Click to edit the outline text format</a:t>
            </a:r>
            <a:endParaRPr b="0" lang="en-US" sz="2400" spc="-1" strike="noStrike">
              <a:solidFill>
                <a:srgbClr val="262626"/>
              </a:solidFill>
              <a:latin typeface="Tahoma"/>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Tahoma"/>
              </a:rPr>
              <a:t>Second Outline Level</a:t>
            </a:r>
            <a:endParaRPr b="0" lang="en-US" sz="1800" spc="-1" strike="noStrike">
              <a:solidFill>
                <a:srgbClr val="262626"/>
              </a:solidFill>
              <a:latin typeface="Tahoma"/>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Tahoma"/>
              </a:rPr>
              <a:t>Third Outline Level</a:t>
            </a:r>
            <a:endParaRPr b="0" lang="en-US" sz="1600" spc="-1" strike="noStrike">
              <a:solidFill>
                <a:srgbClr val="262626"/>
              </a:solidFill>
              <a:latin typeface="Tahoma"/>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Tahoma"/>
              </a:rPr>
              <a:t>Fourth Outline Level</a:t>
            </a:r>
            <a:endParaRPr b="0" lang="en-US" sz="1400" spc="-1" strike="noStrike">
              <a:solidFill>
                <a:srgbClr val="262626"/>
              </a:solidFill>
              <a:latin typeface="Tahoma"/>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Tahoma"/>
              </a:rPr>
              <a:t>Fifth Outline Level</a:t>
            </a:r>
            <a:endParaRPr b="0" lang="en-US" sz="2000" spc="-1" strike="noStrike">
              <a:solidFill>
                <a:srgbClr val="262626"/>
              </a:solidFill>
              <a:latin typeface="Tahoma"/>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Tahoma"/>
              </a:rPr>
              <a:t>Sixth Outline Level</a:t>
            </a:r>
            <a:endParaRPr b="0" lang="en-US" sz="2000" spc="-1" strike="noStrike">
              <a:solidFill>
                <a:srgbClr val="262626"/>
              </a:solidFill>
              <a:latin typeface="Tahoma"/>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Tahoma"/>
              </a:rPr>
              <a:t>Seventh Outline Level</a:t>
            </a:r>
            <a:endParaRPr b="0" lang="en-US" sz="2000" spc="-1" strike="noStrike">
              <a:solidFill>
                <a:srgbClr val="262626"/>
              </a:solidFill>
              <a:latin typeface="Tahoma"/>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2" name="Group 1"/>
          <p:cNvGrpSpPr/>
          <p:nvPr/>
        </p:nvGrpSpPr>
        <p:grpSpPr>
          <a:xfrm>
            <a:off x="0" y="0"/>
            <a:ext cx="12188520" cy="6855840"/>
            <a:chOff x="0" y="0"/>
            <a:chExt cx="12188520" cy="6855840"/>
          </a:xfrm>
        </p:grpSpPr>
        <p:pic>
          <p:nvPicPr>
            <p:cNvPr id="53" name="Picture 7" descr="HD-PanelContent-V.png"/>
            <p:cNvPicPr/>
            <p:nvPr/>
          </p:nvPicPr>
          <p:blipFill>
            <a:blip r:embed="rId3"/>
            <a:stretch/>
          </p:blipFill>
          <p:spPr>
            <a:xfrm>
              <a:off x="0" y="0"/>
              <a:ext cx="12188520" cy="6855840"/>
            </a:xfrm>
            <a:prstGeom prst="rect">
              <a:avLst/>
            </a:prstGeom>
            <a:ln w="0">
              <a:noFill/>
            </a:ln>
          </p:spPr>
        </p:pic>
        <p:sp>
          <p:nvSpPr>
            <p:cNvPr id="54" name="CustomShape 2"/>
            <p:cNvSpPr/>
            <p:nvPr/>
          </p:nvSpPr>
          <p:spPr>
            <a:xfrm>
              <a:off x="608040" y="609480"/>
              <a:ext cx="10972440" cy="5638320"/>
            </a:xfrm>
            <a:prstGeom prst="rect">
              <a:avLst/>
            </a:prstGeom>
            <a:noFill/>
            <a:ln w="15875">
              <a:solidFill>
                <a:srgbClr val="b15e28"/>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5" name="Picture 9" descr="HDRibbonContent-UniformTrim.png"/>
            <p:cNvPicPr/>
            <p:nvPr/>
          </p:nvPicPr>
          <p:blipFill>
            <a:blip r:embed="rId4"/>
            <a:srcRect l="0" t="0" r="5102" b="0"/>
            <a:stretch/>
          </p:blipFill>
          <p:spPr>
            <a:xfrm rot="5400000">
              <a:off x="5706720" y="75960"/>
              <a:ext cx="758520" cy="606240"/>
            </a:xfrm>
            <a:prstGeom prst="rect">
              <a:avLst/>
            </a:prstGeom>
            <a:ln w="0">
              <a:noFill/>
            </a:ln>
          </p:spPr>
        </p:pic>
        <p:pic>
          <p:nvPicPr>
            <p:cNvPr id="56" name="Picture 10" descr="HDRibbonContent-UniformTrim.png"/>
            <p:cNvPicPr/>
            <p:nvPr/>
          </p:nvPicPr>
          <p:blipFill>
            <a:blip r:embed="rId5"/>
            <a:srcRect l="0" t="0" r="5102" b="0"/>
            <a:stretch/>
          </p:blipFill>
          <p:spPr>
            <a:xfrm rot="5400000">
              <a:off x="5706720" y="6173280"/>
              <a:ext cx="758520" cy="606240"/>
            </a:xfrm>
            <a:prstGeom prst="rect">
              <a:avLst/>
            </a:prstGeom>
            <a:ln w="0">
              <a:noFill/>
            </a:ln>
          </p:spPr>
        </p:pic>
      </p:grpSp>
      <p:sp>
        <p:nvSpPr>
          <p:cNvPr id="57" name="Line 3"/>
          <p:cNvSpPr/>
          <p:nvPr/>
        </p:nvSpPr>
        <p:spPr>
          <a:xfrm>
            <a:off x="1396080" y="2421360"/>
            <a:ext cx="9407160" cy="0"/>
          </a:xfrm>
          <a:prstGeom prst="line">
            <a:avLst/>
          </a:prstGeom>
          <a:ln>
            <a:solidFill>
              <a:srgbClr val="b15e28"/>
            </a:solidFill>
            <a:round/>
          </a:ln>
        </p:spPr>
        <p:style>
          <a:lnRef idx="2">
            <a:schemeClr val="accent1"/>
          </a:lnRef>
          <a:fillRef idx="0">
            <a:schemeClr val="accent1"/>
          </a:fillRef>
          <a:effectRef idx="1">
            <a:schemeClr val="accent1"/>
          </a:effectRef>
          <a:fontRef idx="minor"/>
        </p:style>
      </p:sp>
      <p:sp>
        <p:nvSpPr>
          <p:cNvPr id="58" name="PlaceHolder 4"/>
          <p:cNvSpPr>
            <a:spLocks noGrp="1"/>
          </p:cNvSpPr>
          <p:nvPr>
            <p:ph type="title"/>
          </p:nvPr>
        </p:nvSpPr>
        <p:spPr>
          <a:xfrm>
            <a:off x="1295280" y="982080"/>
            <a:ext cx="9600840" cy="1303560"/>
          </a:xfrm>
          <a:prstGeom prst="rect">
            <a:avLst/>
          </a:prstGeom>
        </p:spPr>
        <p:txBody>
          <a:bodyPr anchor="ctr">
            <a:noAutofit/>
          </a:bodyPr>
          <a:p>
            <a:pPr algn="ctr">
              <a:lnSpc>
                <a:spcPct val="100000"/>
              </a:lnSpc>
            </a:pPr>
            <a:r>
              <a:rPr b="0" lang="en-US" sz="4400" spc="-1" strike="noStrike">
                <a:solidFill>
                  <a:srgbClr val="262626"/>
                </a:solidFill>
                <a:latin typeface="Rockwell"/>
              </a:rPr>
              <a:t>Click to edit Master title style</a:t>
            </a:r>
            <a:endParaRPr b="0" lang="en-US" sz="4400" spc="-1" strike="noStrike">
              <a:solidFill>
                <a:srgbClr val="000000"/>
              </a:solidFill>
              <a:latin typeface="Tahoma"/>
            </a:endParaRPr>
          </a:p>
        </p:txBody>
      </p:sp>
      <p:sp>
        <p:nvSpPr>
          <p:cNvPr id="59" name="PlaceHolder 5"/>
          <p:cNvSpPr>
            <a:spLocks noGrp="1"/>
          </p:cNvSpPr>
          <p:nvPr>
            <p:ph type="body"/>
          </p:nvPr>
        </p:nvSpPr>
        <p:spPr>
          <a:xfrm>
            <a:off x="1295280" y="2557080"/>
            <a:ext cx="9600840" cy="3318480"/>
          </a:xfrm>
          <a:prstGeom prst="rect">
            <a:avLst/>
          </a:prstGeom>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Click to edit Master text styles</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Second level</a:t>
            </a:r>
            <a:endParaRPr b="0" lang="en-US" sz="2000" spc="-1" strike="noStrike">
              <a:solidFill>
                <a:srgbClr val="262626"/>
              </a:solidFill>
              <a:latin typeface="Tahoma"/>
            </a:endParaRPr>
          </a:p>
          <a:p>
            <a:pPr lvl="2" marL="1200240" indent="-285480">
              <a:lnSpc>
                <a:spcPct val="100000"/>
              </a:lnSpc>
              <a:spcBef>
                <a:spcPts val="360"/>
              </a:spcBef>
              <a:spcAft>
                <a:spcPts val="601"/>
              </a:spcAft>
              <a:buClr>
                <a:srgbClr val="b15e28"/>
              </a:buClr>
              <a:buSzPct val="115000"/>
              <a:buFont typeface="Arial"/>
              <a:buChar char="•"/>
            </a:pPr>
            <a:r>
              <a:rPr b="0" lang="en-US" sz="1800" spc="-1" strike="noStrike">
                <a:solidFill>
                  <a:srgbClr val="262626"/>
                </a:solidFill>
                <a:latin typeface="Tahoma"/>
              </a:rPr>
              <a:t>Third level</a:t>
            </a:r>
            <a:endParaRPr b="0" lang="en-US" sz="1800" spc="-1" strike="noStrike">
              <a:solidFill>
                <a:srgbClr val="262626"/>
              </a:solidFill>
              <a:latin typeface="Tahoma"/>
            </a:endParaRPr>
          </a:p>
          <a:p>
            <a:pPr lvl="3" marL="1542960" indent="-171000">
              <a:lnSpc>
                <a:spcPct val="100000"/>
              </a:lnSpc>
              <a:spcBef>
                <a:spcPts val="320"/>
              </a:spcBef>
              <a:spcAft>
                <a:spcPts val="601"/>
              </a:spcAft>
              <a:buClr>
                <a:srgbClr val="b15e28"/>
              </a:buClr>
              <a:buSzPct val="115000"/>
              <a:buFont typeface="Arial"/>
              <a:buChar char="•"/>
            </a:pPr>
            <a:r>
              <a:rPr b="0" lang="en-US" sz="1600" spc="-1" strike="noStrike">
                <a:solidFill>
                  <a:srgbClr val="262626"/>
                </a:solidFill>
                <a:latin typeface="Tahoma"/>
              </a:rPr>
              <a:t>Fourth level</a:t>
            </a:r>
            <a:endParaRPr b="0" lang="en-US" sz="1600" spc="-1" strike="noStrike">
              <a:solidFill>
                <a:srgbClr val="262626"/>
              </a:solidFill>
              <a:latin typeface="Tahoma"/>
            </a:endParaRPr>
          </a:p>
          <a:p>
            <a:pPr lvl="4" marL="2000160" indent="-171000">
              <a:lnSpc>
                <a:spcPct val="100000"/>
              </a:lnSpc>
              <a:spcBef>
                <a:spcPts val="281"/>
              </a:spcBef>
              <a:spcAft>
                <a:spcPts val="601"/>
              </a:spcAft>
              <a:buClr>
                <a:srgbClr val="b15e28"/>
              </a:buClr>
              <a:buSzPct val="115000"/>
              <a:buFont typeface="Arial"/>
              <a:buChar char="•"/>
            </a:pPr>
            <a:r>
              <a:rPr b="0" lang="en-US" sz="1400" spc="-1" strike="noStrike">
                <a:solidFill>
                  <a:srgbClr val="262626"/>
                </a:solidFill>
                <a:latin typeface="Tahoma"/>
              </a:rPr>
              <a:t>Fifth level</a:t>
            </a:r>
            <a:endParaRPr b="0" lang="en-US" sz="1400" spc="-1" strike="noStrike">
              <a:solidFill>
                <a:srgbClr val="262626"/>
              </a:solidFill>
              <a:latin typeface="Tahoma"/>
            </a:endParaRPr>
          </a:p>
        </p:txBody>
      </p:sp>
      <p:sp>
        <p:nvSpPr>
          <p:cNvPr id="60" name="PlaceHolder 6"/>
          <p:cNvSpPr>
            <a:spLocks noGrp="1"/>
          </p:cNvSpPr>
          <p:nvPr>
            <p:ph type="dt"/>
          </p:nvPr>
        </p:nvSpPr>
        <p:spPr>
          <a:xfrm>
            <a:off x="8677440" y="5969160"/>
            <a:ext cx="1599840" cy="279000"/>
          </a:xfrm>
          <a:prstGeom prst="rect">
            <a:avLst/>
          </a:prstGeom>
        </p:spPr>
        <p:txBody>
          <a:bodyPr anchor="ctr">
            <a:noAutofit/>
          </a:bodyPr>
          <a:p>
            <a:pPr algn="r">
              <a:lnSpc>
                <a:spcPct val="100000"/>
              </a:lnSpc>
            </a:pPr>
            <a:fld id="{223B30DB-8401-4F41-8105-5EAB45BCF832}" type="datetime">
              <a:rPr b="0" lang="en-US" sz="1000" spc="-1" strike="noStrike">
                <a:solidFill>
                  <a:srgbClr val="000000"/>
                </a:solidFill>
                <a:latin typeface="Tahoma"/>
              </a:rPr>
              <a:t>3/16/21</a:t>
            </a:fld>
            <a:endParaRPr b="0" lang="en-ID" sz="1000" spc="-1" strike="noStrike">
              <a:latin typeface="Times New Roman"/>
            </a:endParaRPr>
          </a:p>
        </p:txBody>
      </p:sp>
      <p:sp>
        <p:nvSpPr>
          <p:cNvPr id="61" name="PlaceHolder 7"/>
          <p:cNvSpPr>
            <a:spLocks noGrp="1"/>
          </p:cNvSpPr>
          <p:nvPr>
            <p:ph type="ftr"/>
          </p:nvPr>
        </p:nvSpPr>
        <p:spPr>
          <a:xfrm>
            <a:off x="1295280" y="5969160"/>
            <a:ext cx="7305480" cy="279000"/>
          </a:xfrm>
          <a:prstGeom prst="rect">
            <a:avLst/>
          </a:prstGeom>
        </p:spPr>
        <p:txBody>
          <a:bodyPr anchor="ctr">
            <a:noAutofit/>
          </a:bodyPr>
          <a:p>
            <a:endParaRPr b="0" lang="en-ID" sz="2400" spc="-1" strike="noStrike">
              <a:latin typeface="Times New Roman"/>
            </a:endParaRPr>
          </a:p>
        </p:txBody>
      </p:sp>
      <p:sp>
        <p:nvSpPr>
          <p:cNvPr id="62" name="PlaceHolder 8"/>
          <p:cNvSpPr>
            <a:spLocks noGrp="1"/>
          </p:cNvSpPr>
          <p:nvPr>
            <p:ph type="sldNum"/>
          </p:nvPr>
        </p:nvSpPr>
        <p:spPr>
          <a:xfrm>
            <a:off x="10353960" y="5969160"/>
            <a:ext cx="542160" cy="279000"/>
          </a:xfrm>
          <a:prstGeom prst="rect">
            <a:avLst/>
          </a:prstGeom>
        </p:spPr>
        <p:txBody>
          <a:bodyPr anchor="ctr">
            <a:noAutofit/>
          </a:bodyPr>
          <a:p>
            <a:pPr algn="r">
              <a:lnSpc>
                <a:spcPct val="100000"/>
              </a:lnSpc>
            </a:pPr>
            <a:fld id="{997470C3-312C-4DA6-9467-B1F2D454C0F5}" type="slidenum">
              <a:rPr b="0" lang="en-US" sz="1000" spc="-1" strike="noStrike">
                <a:solidFill>
                  <a:srgbClr val="000000"/>
                </a:solidFill>
                <a:latin typeface="Tahoma"/>
              </a:rPr>
              <a:t>&lt;number&gt;</a:t>
            </a:fld>
            <a:endParaRPr b="0" lang="en-ID"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99" name="Group 1"/>
          <p:cNvGrpSpPr/>
          <p:nvPr/>
        </p:nvGrpSpPr>
        <p:grpSpPr>
          <a:xfrm>
            <a:off x="0" y="0"/>
            <a:ext cx="12188520" cy="6855840"/>
            <a:chOff x="0" y="0"/>
            <a:chExt cx="12188520" cy="6855840"/>
          </a:xfrm>
        </p:grpSpPr>
        <p:pic>
          <p:nvPicPr>
            <p:cNvPr id="100" name="Picture 7" descr="HD-PanelContent-V.png"/>
            <p:cNvPicPr/>
            <p:nvPr/>
          </p:nvPicPr>
          <p:blipFill>
            <a:blip r:embed="rId3"/>
            <a:stretch/>
          </p:blipFill>
          <p:spPr>
            <a:xfrm>
              <a:off x="0" y="0"/>
              <a:ext cx="12188520" cy="6855840"/>
            </a:xfrm>
            <a:prstGeom prst="rect">
              <a:avLst/>
            </a:prstGeom>
            <a:ln w="0">
              <a:noFill/>
            </a:ln>
          </p:spPr>
        </p:pic>
        <p:sp>
          <p:nvSpPr>
            <p:cNvPr id="101" name="CustomShape 2"/>
            <p:cNvSpPr/>
            <p:nvPr/>
          </p:nvSpPr>
          <p:spPr>
            <a:xfrm>
              <a:off x="608040" y="609480"/>
              <a:ext cx="10972440" cy="5638320"/>
            </a:xfrm>
            <a:prstGeom prst="rect">
              <a:avLst/>
            </a:prstGeom>
            <a:noFill/>
            <a:ln w="15875">
              <a:solidFill>
                <a:srgbClr val="b15e28"/>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102" name="Picture 9" descr="HDRibbonContent-UniformTrim.png"/>
            <p:cNvPicPr/>
            <p:nvPr/>
          </p:nvPicPr>
          <p:blipFill>
            <a:blip r:embed="rId4"/>
            <a:srcRect l="0" t="0" r="5102" b="0"/>
            <a:stretch/>
          </p:blipFill>
          <p:spPr>
            <a:xfrm rot="5400000">
              <a:off x="5706720" y="75960"/>
              <a:ext cx="758520" cy="606240"/>
            </a:xfrm>
            <a:prstGeom prst="rect">
              <a:avLst/>
            </a:prstGeom>
            <a:ln w="0">
              <a:noFill/>
            </a:ln>
          </p:spPr>
        </p:pic>
        <p:pic>
          <p:nvPicPr>
            <p:cNvPr id="103" name="Picture 10" descr="HDRibbonContent-UniformTrim.png"/>
            <p:cNvPicPr/>
            <p:nvPr/>
          </p:nvPicPr>
          <p:blipFill>
            <a:blip r:embed="rId5"/>
            <a:srcRect l="0" t="0" r="5102" b="0"/>
            <a:stretch/>
          </p:blipFill>
          <p:spPr>
            <a:xfrm rot="5400000">
              <a:off x="5706720" y="6173280"/>
              <a:ext cx="758520" cy="606240"/>
            </a:xfrm>
            <a:prstGeom prst="rect">
              <a:avLst/>
            </a:prstGeom>
            <a:ln w="0">
              <a:noFill/>
            </a:ln>
          </p:spPr>
        </p:pic>
      </p:grpSp>
      <p:sp>
        <p:nvSpPr>
          <p:cNvPr id="104" name="PlaceHolder 3"/>
          <p:cNvSpPr>
            <a:spLocks noGrp="1"/>
          </p:cNvSpPr>
          <p:nvPr>
            <p:ph type="title"/>
          </p:nvPr>
        </p:nvSpPr>
        <p:spPr>
          <a:xfrm>
            <a:off x="1295280" y="982080"/>
            <a:ext cx="9600840" cy="1303560"/>
          </a:xfrm>
          <a:prstGeom prst="rect">
            <a:avLst/>
          </a:prstGeom>
        </p:spPr>
        <p:txBody>
          <a:bodyPr anchor="ctr">
            <a:noAutofit/>
          </a:bodyPr>
          <a:p>
            <a:pPr algn="ctr">
              <a:lnSpc>
                <a:spcPct val="100000"/>
              </a:lnSpc>
            </a:pPr>
            <a:r>
              <a:rPr b="0" lang="en-US" sz="4400" spc="-1" strike="noStrike">
                <a:solidFill>
                  <a:srgbClr val="262626"/>
                </a:solidFill>
                <a:latin typeface="Rockwell"/>
              </a:rPr>
              <a:t>Click to edit Master title style</a:t>
            </a:r>
            <a:endParaRPr b="0" lang="en-US" sz="4400" spc="-1" strike="noStrike">
              <a:solidFill>
                <a:srgbClr val="000000"/>
              </a:solidFill>
              <a:latin typeface="Tahoma"/>
            </a:endParaRPr>
          </a:p>
        </p:txBody>
      </p:sp>
      <p:sp>
        <p:nvSpPr>
          <p:cNvPr id="105" name="PlaceHolder 4"/>
          <p:cNvSpPr>
            <a:spLocks noGrp="1"/>
          </p:cNvSpPr>
          <p:nvPr>
            <p:ph type="body"/>
          </p:nvPr>
        </p:nvSpPr>
        <p:spPr>
          <a:xfrm>
            <a:off x="1298520" y="2560320"/>
            <a:ext cx="4717800" cy="3309840"/>
          </a:xfrm>
          <a:prstGeom prst="rect">
            <a:avLst/>
          </a:prstGeom>
        </p:spPr>
        <p:txBody>
          <a:bodyPr>
            <a:norm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Click to edit Master text styles</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Second level</a:t>
            </a:r>
            <a:endParaRPr b="0" lang="en-US" sz="2000" spc="-1" strike="noStrike">
              <a:solidFill>
                <a:srgbClr val="262626"/>
              </a:solidFill>
              <a:latin typeface="Tahoma"/>
            </a:endParaRPr>
          </a:p>
          <a:p>
            <a:pPr lvl="2" marL="1200240" indent="-285480">
              <a:lnSpc>
                <a:spcPct val="100000"/>
              </a:lnSpc>
              <a:spcBef>
                <a:spcPts val="360"/>
              </a:spcBef>
              <a:spcAft>
                <a:spcPts val="601"/>
              </a:spcAft>
              <a:buClr>
                <a:srgbClr val="b15e28"/>
              </a:buClr>
              <a:buSzPct val="115000"/>
              <a:buFont typeface="Arial"/>
              <a:buChar char="•"/>
            </a:pPr>
            <a:r>
              <a:rPr b="0" lang="en-US" sz="1800" spc="-1" strike="noStrike">
                <a:solidFill>
                  <a:srgbClr val="262626"/>
                </a:solidFill>
                <a:latin typeface="Tahoma"/>
              </a:rPr>
              <a:t>Third level</a:t>
            </a:r>
            <a:endParaRPr b="0" lang="en-US" sz="1800" spc="-1" strike="noStrike">
              <a:solidFill>
                <a:srgbClr val="262626"/>
              </a:solidFill>
              <a:latin typeface="Tahoma"/>
            </a:endParaRPr>
          </a:p>
          <a:p>
            <a:pPr lvl="3" marL="1542960" indent="-171000">
              <a:lnSpc>
                <a:spcPct val="100000"/>
              </a:lnSpc>
              <a:spcBef>
                <a:spcPts val="320"/>
              </a:spcBef>
              <a:spcAft>
                <a:spcPts val="601"/>
              </a:spcAft>
              <a:buClr>
                <a:srgbClr val="b15e28"/>
              </a:buClr>
              <a:buSzPct val="115000"/>
              <a:buFont typeface="Arial"/>
              <a:buChar char="•"/>
            </a:pPr>
            <a:r>
              <a:rPr b="0" lang="en-US" sz="1600" spc="-1" strike="noStrike">
                <a:solidFill>
                  <a:srgbClr val="262626"/>
                </a:solidFill>
                <a:latin typeface="Tahoma"/>
              </a:rPr>
              <a:t>Fourth level</a:t>
            </a:r>
            <a:endParaRPr b="0" lang="en-US" sz="1600" spc="-1" strike="noStrike">
              <a:solidFill>
                <a:srgbClr val="262626"/>
              </a:solidFill>
              <a:latin typeface="Tahoma"/>
            </a:endParaRPr>
          </a:p>
          <a:p>
            <a:pPr lvl="4" marL="2000160" indent="-171000">
              <a:lnSpc>
                <a:spcPct val="100000"/>
              </a:lnSpc>
              <a:spcBef>
                <a:spcPts val="281"/>
              </a:spcBef>
              <a:spcAft>
                <a:spcPts val="601"/>
              </a:spcAft>
              <a:buClr>
                <a:srgbClr val="b15e28"/>
              </a:buClr>
              <a:buSzPct val="115000"/>
              <a:buFont typeface="Arial"/>
              <a:buChar char="•"/>
            </a:pPr>
            <a:r>
              <a:rPr b="0" lang="en-US" sz="1400" spc="-1" strike="noStrike">
                <a:solidFill>
                  <a:srgbClr val="262626"/>
                </a:solidFill>
                <a:latin typeface="Tahoma"/>
              </a:rPr>
              <a:t>Fifth level</a:t>
            </a:r>
            <a:endParaRPr b="0" lang="en-US" sz="1400" spc="-1" strike="noStrike">
              <a:solidFill>
                <a:srgbClr val="262626"/>
              </a:solidFill>
              <a:latin typeface="Tahoma"/>
            </a:endParaRPr>
          </a:p>
        </p:txBody>
      </p:sp>
      <p:sp>
        <p:nvSpPr>
          <p:cNvPr id="106" name="PlaceHolder 5"/>
          <p:cNvSpPr>
            <a:spLocks noGrp="1"/>
          </p:cNvSpPr>
          <p:nvPr>
            <p:ph type="body"/>
          </p:nvPr>
        </p:nvSpPr>
        <p:spPr>
          <a:xfrm>
            <a:off x="6181200" y="2560320"/>
            <a:ext cx="4717800" cy="3309840"/>
          </a:xfrm>
          <a:prstGeom prst="rect">
            <a:avLst/>
          </a:prstGeom>
        </p:spPr>
        <p:txBody>
          <a:bodyPr>
            <a:norm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Click to edit Master text styles</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Second level</a:t>
            </a:r>
            <a:endParaRPr b="0" lang="en-US" sz="2000" spc="-1" strike="noStrike">
              <a:solidFill>
                <a:srgbClr val="262626"/>
              </a:solidFill>
              <a:latin typeface="Tahoma"/>
            </a:endParaRPr>
          </a:p>
          <a:p>
            <a:pPr lvl="2" marL="1200240" indent="-285480">
              <a:lnSpc>
                <a:spcPct val="100000"/>
              </a:lnSpc>
              <a:spcBef>
                <a:spcPts val="360"/>
              </a:spcBef>
              <a:spcAft>
                <a:spcPts val="601"/>
              </a:spcAft>
              <a:buClr>
                <a:srgbClr val="b15e28"/>
              </a:buClr>
              <a:buSzPct val="115000"/>
              <a:buFont typeface="Arial"/>
              <a:buChar char="•"/>
            </a:pPr>
            <a:r>
              <a:rPr b="0" lang="en-US" sz="1800" spc="-1" strike="noStrike">
                <a:solidFill>
                  <a:srgbClr val="262626"/>
                </a:solidFill>
                <a:latin typeface="Tahoma"/>
              </a:rPr>
              <a:t>Third level</a:t>
            </a:r>
            <a:endParaRPr b="0" lang="en-US" sz="1800" spc="-1" strike="noStrike">
              <a:solidFill>
                <a:srgbClr val="262626"/>
              </a:solidFill>
              <a:latin typeface="Tahoma"/>
            </a:endParaRPr>
          </a:p>
          <a:p>
            <a:pPr lvl="3" marL="1542960" indent="-171000">
              <a:lnSpc>
                <a:spcPct val="100000"/>
              </a:lnSpc>
              <a:spcBef>
                <a:spcPts val="320"/>
              </a:spcBef>
              <a:spcAft>
                <a:spcPts val="601"/>
              </a:spcAft>
              <a:buClr>
                <a:srgbClr val="b15e28"/>
              </a:buClr>
              <a:buSzPct val="115000"/>
              <a:buFont typeface="Arial"/>
              <a:buChar char="•"/>
            </a:pPr>
            <a:r>
              <a:rPr b="0" lang="en-US" sz="1600" spc="-1" strike="noStrike">
                <a:solidFill>
                  <a:srgbClr val="262626"/>
                </a:solidFill>
                <a:latin typeface="Tahoma"/>
              </a:rPr>
              <a:t>Fourth level</a:t>
            </a:r>
            <a:endParaRPr b="0" lang="en-US" sz="1600" spc="-1" strike="noStrike">
              <a:solidFill>
                <a:srgbClr val="262626"/>
              </a:solidFill>
              <a:latin typeface="Tahoma"/>
            </a:endParaRPr>
          </a:p>
          <a:p>
            <a:pPr lvl="4" marL="2000160" indent="-171000">
              <a:lnSpc>
                <a:spcPct val="100000"/>
              </a:lnSpc>
              <a:spcBef>
                <a:spcPts val="281"/>
              </a:spcBef>
              <a:spcAft>
                <a:spcPts val="601"/>
              </a:spcAft>
              <a:buClr>
                <a:srgbClr val="b15e28"/>
              </a:buClr>
              <a:buSzPct val="115000"/>
              <a:buFont typeface="Arial"/>
              <a:buChar char="•"/>
            </a:pPr>
            <a:r>
              <a:rPr b="0" lang="en-US" sz="1400" spc="-1" strike="noStrike">
                <a:solidFill>
                  <a:srgbClr val="262626"/>
                </a:solidFill>
                <a:latin typeface="Tahoma"/>
              </a:rPr>
              <a:t>Fifth level</a:t>
            </a:r>
            <a:endParaRPr b="0" lang="en-US" sz="1400" spc="-1" strike="noStrike">
              <a:solidFill>
                <a:srgbClr val="262626"/>
              </a:solidFill>
              <a:latin typeface="Tahoma"/>
            </a:endParaRPr>
          </a:p>
        </p:txBody>
      </p:sp>
      <p:sp>
        <p:nvSpPr>
          <p:cNvPr id="107" name="PlaceHolder 6"/>
          <p:cNvSpPr>
            <a:spLocks noGrp="1"/>
          </p:cNvSpPr>
          <p:nvPr>
            <p:ph type="dt"/>
          </p:nvPr>
        </p:nvSpPr>
        <p:spPr>
          <a:xfrm>
            <a:off x="8677440" y="5969160"/>
            <a:ext cx="1599840" cy="279000"/>
          </a:xfrm>
          <a:prstGeom prst="rect">
            <a:avLst/>
          </a:prstGeom>
        </p:spPr>
        <p:txBody>
          <a:bodyPr anchor="ctr">
            <a:noAutofit/>
          </a:bodyPr>
          <a:p>
            <a:pPr algn="r">
              <a:lnSpc>
                <a:spcPct val="100000"/>
              </a:lnSpc>
            </a:pPr>
            <a:fld id="{B650484F-8098-4F75-AAB8-2203F4A721D5}" type="datetime">
              <a:rPr b="0" lang="en-US" sz="1000" spc="-1" strike="noStrike">
                <a:solidFill>
                  <a:srgbClr val="000000"/>
                </a:solidFill>
                <a:latin typeface="Tahoma"/>
              </a:rPr>
              <a:t>3/16/21</a:t>
            </a:fld>
            <a:endParaRPr b="0" lang="en-ID" sz="1000" spc="-1" strike="noStrike">
              <a:latin typeface="Times New Roman"/>
            </a:endParaRPr>
          </a:p>
        </p:txBody>
      </p:sp>
      <p:sp>
        <p:nvSpPr>
          <p:cNvPr id="108" name="PlaceHolder 7"/>
          <p:cNvSpPr>
            <a:spLocks noGrp="1"/>
          </p:cNvSpPr>
          <p:nvPr>
            <p:ph type="ftr"/>
          </p:nvPr>
        </p:nvSpPr>
        <p:spPr>
          <a:xfrm>
            <a:off x="1295280" y="5969160"/>
            <a:ext cx="7305480" cy="279000"/>
          </a:xfrm>
          <a:prstGeom prst="rect">
            <a:avLst/>
          </a:prstGeom>
        </p:spPr>
        <p:txBody>
          <a:bodyPr anchor="ctr">
            <a:noAutofit/>
          </a:bodyPr>
          <a:p>
            <a:endParaRPr b="0" lang="en-ID" sz="2400" spc="-1" strike="noStrike">
              <a:latin typeface="Times New Roman"/>
            </a:endParaRPr>
          </a:p>
        </p:txBody>
      </p:sp>
      <p:sp>
        <p:nvSpPr>
          <p:cNvPr id="109" name="PlaceHolder 8"/>
          <p:cNvSpPr>
            <a:spLocks noGrp="1"/>
          </p:cNvSpPr>
          <p:nvPr>
            <p:ph type="sldNum"/>
          </p:nvPr>
        </p:nvSpPr>
        <p:spPr>
          <a:xfrm>
            <a:off x="10353960" y="5969160"/>
            <a:ext cx="542160" cy="279000"/>
          </a:xfrm>
          <a:prstGeom prst="rect">
            <a:avLst/>
          </a:prstGeom>
        </p:spPr>
        <p:txBody>
          <a:bodyPr anchor="ctr">
            <a:noAutofit/>
          </a:bodyPr>
          <a:p>
            <a:pPr algn="r">
              <a:lnSpc>
                <a:spcPct val="100000"/>
              </a:lnSpc>
            </a:pPr>
            <a:fld id="{D44A03F4-14AC-4F41-A0DA-006FD40C3DFB}" type="slidenum">
              <a:rPr b="0" lang="en-US" sz="1000" spc="-1" strike="noStrike">
                <a:solidFill>
                  <a:srgbClr val="000000"/>
                </a:solidFill>
                <a:latin typeface="Tahoma"/>
              </a:rPr>
              <a:t>&lt;number&gt;</a:t>
            </a:fld>
            <a:endParaRPr b="0" lang="en-ID" sz="1000" spc="-1" strike="noStrike">
              <a:latin typeface="Times New Roman"/>
            </a:endParaRPr>
          </a:p>
        </p:txBody>
      </p:sp>
      <p:sp>
        <p:nvSpPr>
          <p:cNvPr id="110" name="Line 9"/>
          <p:cNvSpPr/>
          <p:nvPr/>
        </p:nvSpPr>
        <p:spPr>
          <a:xfrm>
            <a:off x="1396080" y="2421360"/>
            <a:ext cx="9407160" cy="0"/>
          </a:xfrm>
          <a:prstGeom prst="line">
            <a:avLst/>
          </a:prstGeom>
          <a:ln>
            <a:solidFill>
              <a:srgbClr val="b15e28"/>
            </a:solidFill>
            <a:round/>
          </a:ln>
        </p:spPr>
        <p:style>
          <a:lnRef idx="2">
            <a:schemeClr val="accent1"/>
          </a:lnRef>
          <a:fillRef idx="0">
            <a:schemeClr val="accent1"/>
          </a:fillRef>
          <a:effectRef idx="1">
            <a:schemeClr val="accent1"/>
          </a:effectRef>
          <a:fontRef idx="minor"/>
        </p:style>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www.cert.or.id/" TargetMode="External"/><Relationship Id="rId2" Type="http://schemas.openxmlformats.org/officeDocument/2006/relationships/hyperlink" Target="https://idsirtii.or.id/" TargetMode="External"/><Relationship Id="rId3" Type="http://schemas.openxmlformats.org/officeDocument/2006/relationships/hyperlink" Target="https://bssn.go.id/" TargetMode="External"/><Relationship Id="rId4"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2692440" y="1871280"/>
            <a:ext cx="6815160" cy="1515240"/>
          </a:xfrm>
          <a:prstGeom prst="rect">
            <a:avLst/>
          </a:prstGeom>
          <a:noFill/>
          <a:ln w="0">
            <a:noFill/>
          </a:ln>
        </p:spPr>
        <p:txBody>
          <a:bodyPr anchor="b">
            <a:noAutofit/>
          </a:bodyPr>
          <a:p>
            <a:pPr algn="ctr">
              <a:lnSpc>
                <a:spcPct val="100000"/>
              </a:lnSpc>
            </a:pPr>
            <a:r>
              <a:rPr b="0" lang="en-US" sz="5400" spc="-1" strike="noStrike">
                <a:solidFill>
                  <a:srgbClr val="262626"/>
                </a:solidFill>
                <a:latin typeface="Rockwell"/>
              </a:rPr>
              <a:t>Computer Crime</a:t>
            </a:r>
            <a:endParaRPr b="0" lang="en-US" sz="5400" spc="-1" strike="noStrike">
              <a:solidFill>
                <a:srgbClr val="000000"/>
              </a:solidFill>
              <a:latin typeface="Tahoma"/>
            </a:endParaRPr>
          </a:p>
        </p:txBody>
      </p:sp>
      <p:sp>
        <p:nvSpPr>
          <p:cNvPr id="148" name="TextShape 2"/>
          <p:cNvSpPr txBox="1"/>
          <p:nvPr/>
        </p:nvSpPr>
        <p:spPr>
          <a:xfrm>
            <a:off x="2786040" y="3621600"/>
            <a:ext cx="6815160" cy="600840"/>
          </a:xfrm>
          <a:prstGeom prst="rect">
            <a:avLst/>
          </a:prstGeom>
          <a:noFill/>
          <a:ln w="0">
            <a:noFill/>
          </a:ln>
        </p:spPr>
        <p:txBody>
          <a:bodyPr anchor="b">
            <a:noAutofit/>
          </a:bodyPr>
          <a:p>
            <a:pPr algn="ctr">
              <a:lnSpc>
                <a:spcPct val="100000"/>
              </a:lnSpc>
            </a:pPr>
            <a:r>
              <a:rPr b="0" lang="en-US" sz="3200" spc="-1" strike="noStrike">
                <a:solidFill>
                  <a:srgbClr val="262626"/>
                </a:solidFill>
                <a:latin typeface="Rockwell"/>
              </a:rPr>
              <a:t>Masyarakat dan Etika Profesi</a:t>
            </a:r>
            <a:endParaRPr b="0" lang="en-US" sz="32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1295280" y="982080"/>
            <a:ext cx="9600840" cy="1303560"/>
          </a:xfrm>
          <a:prstGeom prst="rect">
            <a:avLst/>
          </a:prstGeom>
          <a:noFill/>
          <a:ln w="0">
            <a:noFill/>
          </a:ln>
        </p:spPr>
        <p:txBody>
          <a:bodyPr anchor="ctr">
            <a:normAutofit/>
          </a:bodyPr>
          <a:p>
            <a:pPr algn="ctr">
              <a:lnSpc>
                <a:spcPct val="100000"/>
              </a:lnSpc>
            </a:pPr>
            <a:r>
              <a:rPr b="0" lang="en-US" sz="4400" spc="-1" strike="noStrike">
                <a:solidFill>
                  <a:srgbClr val="262626"/>
                </a:solidFill>
                <a:latin typeface="Rockwell"/>
              </a:rPr>
              <a:t>Spam</a:t>
            </a:r>
            <a:endParaRPr b="0" lang="en-US" sz="4400" spc="-1" strike="noStrike">
              <a:solidFill>
                <a:srgbClr val="000000"/>
              </a:solidFill>
              <a:latin typeface="Tahoma"/>
            </a:endParaRPr>
          </a:p>
        </p:txBody>
      </p:sp>
      <p:sp>
        <p:nvSpPr>
          <p:cNvPr id="166" name="TextShape 2"/>
          <p:cNvSpPr txBox="1"/>
          <p:nvPr/>
        </p:nvSpPr>
        <p:spPr>
          <a:xfrm>
            <a:off x="1295280" y="2557080"/>
            <a:ext cx="9600840" cy="3516120"/>
          </a:xfrm>
          <a:prstGeom prst="rect">
            <a:avLst/>
          </a:prstGeom>
          <a:noFill/>
          <a:ln w="0">
            <a:noFill/>
          </a:ln>
        </p:spPr>
        <p:txBody>
          <a:bodyPr>
            <a:normAutofit fontScale="97000"/>
          </a:bodyPr>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Spam is the abuse of email systems to send unsolicited email to large number of people.</a:t>
            </a:r>
            <a:endParaRPr b="0" lang="en-US" sz="2400" spc="-1" strike="noStrike">
              <a:solidFill>
                <a:srgbClr val="262626"/>
              </a:solidFill>
              <a:latin typeface="Tahoma"/>
            </a:endParaRPr>
          </a:p>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Most spam is form of:</a:t>
            </a:r>
            <a:endParaRPr b="0" lang="en-US" sz="2400" spc="-1" strike="noStrike">
              <a:solidFill>
                <a:srgbClr val="262626"/>
              </a:solidFill>
              <a:latin typeface="Tahoma"/>
            </a:endParaRPr>
          </a:p>
          <a:p>
            <a:pPr lvl="1" marL="864000" indent="-324000">
              <a:spcBef>
                <a:spcPts val="1134"/>
              </a:spcBef>
              <a:buClr>
                <a:srgbClr val="000000"/>
              </a:buClr>
              <a:buSzPct val="75000"/>
              <a:buFont typeface="Symbol" charset="2"/>
              <a:buChar char=""/>
            </a:pPr>
            <a:r>
              <a:rPr b="0" lang="en-US" sz="2400" spc="-1" strike="noStrike">
                <a:solidFill>
                  <a:srgbClr val="262626"/>
                </a:solidFill>
                <a:latin typeface="Tahoma"/>
              </a:rPr>
              <a:t>Low-cost commercial advertising</a:t>
            </a:r>
            <a:endParaRPr b="0" lang="en-US" sz="2400" spc="-1" strike="noStrike">
              <a:solidFill>
                <a:srgbClr val="262626"/>
              </a:solidFill>
              <a:latin typeface="Tahoma"/>
            </a:endParaRPr>
          </a:p>
          <a:p>
            <a:pPr lvl="1" marL="864000" indent="-324000">
              <a:spcBef>
                <a:spcPts val="1134"/>
              </a:spcBef>
              <a:buClr>
                <a:srgbClr val="000000"/>
              </a:buClr>
              <a:buSzPct val="75000"/>
              <a:buFont typeface="Symbol" charset="2"/>
              <a:buChar char=""/>
            </a:pPr>
            <a:r>
              <a:rPr b="0" lang="en-US" sz="2400" spc="-1" strike="noStrike">
                <a:solidFill>
                  <a:srgbClr val="262626"/>
                </a:solidFill>
                <a:latin typeface="Tahoma"/>
              </a:rPr>
              <a:t>Phony get-rich-quick schemes</a:t>
            </a:r>
            <a:endParaRPr b="0" lang="en-US" sz="2400" spc="-1" strike="noStrike">
              <a:solidFill>
                <a:srgbClr val="262626"/>
              </a:solidFill>
              <a:latin typeface="Tahoma"/>
            </a:endParaRPr>
          </a:p>
          <a:p>
            <a:pPr lvl="1" marL="864000" indent="-324000">
              <a:spcBef>
                <a:spcPts val="1134"/>
              </a:spcBef>
              <a:buClr>
                <a:srgbClr val="000000"/>
              </a:buClr>
              <a:buSzPct val="75000"/>
              <a:buFont typeface="Symbol" charset="2"/>
              <a:buChar char=""/>
            </a:pPr>
            <a:r>
              <a:rPr b="0" lang="en-US" sz="2400" spc="-1" strike="noStrike">
                <a:solidFill>
                  <a:srgbClr val="262626"/>
                </a:solidFill>
                <a:latin typeface="Tahoma"/>
              </a:rPr>
              <a:t>Worthless stock</a:t>
            </a:r>
            <a:endParaRPr b="0" lang="en-US" sz="2400" spc="-1" strike="noStrike">
              <a:solidFill>
                <a:srgbClr val="262626"/>
              </a:solidFill>
              <a:latin typeface="Tahoma"/>
            </a:endParaRPr>
          </a:p>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Spam is also used to deliver harmful worms and malwares.</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1295280" y="982080"/>
            <a:ext cx="9600840" cy="1303560"/>
          </a:xfrm>
          <a:prstGeom prst="rect">
            <a:avLst/>
          </a:prstGeom>
          <a:noFill/>
          <a:ln w="0">
            <a:noFill/>
          </a:ln>
        </p:spPr>
        <p:txBody>
          <a:bodyPr anchor="ctr">
            <a:normAutofit/>
          </a:bodyPr>
          <a:p>
            <a:pPr algn="ctr">
              <a:lnSpc>
                <a:spcPct val="100000"/>
              </a:lnSpc>
            </a:pPr>
            <a:r>
              <a:rPr b="0" lang="en-US" sz="4400" spc="-1" strike="noStrike">
                <a:solidFill>
                  <a:srgbClr val="262626"/>
                </a:solidFill>
                <a:latin typeface="Rockwell"/>
              </a:rPr>
              <a:t>Spam</a:t>
            </a:r>
            <a:endParaRPr b="0" lang="en-US" sz="4400" spc="-1" strike="noStrike">
              <a:solidFill>
                <a:srgbClr val="000000"/>
              </a:solidFill>
              <a:latin typeface="Tahoma"/>
            </a:endParaRPr>
          </a:p>
        </p:txBody>
      </p:sp>
      <p:sp>
        <p:nvSpPr>
          <p:cNvPr id="168" name="TextShape 2"/>
          <p:cNvSpPr txBox="1"/>
          <p:nvPr/>
        </p:nvSpPr>
        <p:spPr>
          <a:xfrm>
            <a:off x="1295280" y="2557080"/>
            <a:ext cx="9600840" cy="3516120"/>
          </a:xfrm>
          <a:prstGeom prst="rect">
            <a:avLst/>
          </a:prstGeom>
          <a:noFill/>
          <a:ln w="0">
            <a:noFill/>
          </a:ln>
        </p:spPr>
        <p:txBody>
          <a:bodyPr>
            <a:normAutofit fontScale="97000"/>
          </a:bodyPr>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Spam is the abuse of email systems to send unsolicited email to large number of people.</a:t>
            </a:r>
            <a:endParaRPr b="0" lang="en-US" sz="2400" spc="-1" strike="noStrike">
              <a:solidFill>
                <a:srgbClr val="262626"/>
              </a:solidFill>
              <a:latin typeface="Tahoma"/>
            </a:endParaRPr>
          </a:p>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Most spam is form of:</a:t>
            </a:r>
            <a:endParaRPr b="0" lang="en-US" sz="2400" spc="-1" strike="noStrike">
              <a:solidFill>
                <a:srgbClr val="262626"/>
              </a:solidFill>
              <a:latin typeface="Tahoma"/>
            </a:endParaRPr>
          </a:p>
          <a:p>
            <a:pPr lvl="1" marL="864000" indent="-324000">
              <a:spcBef>
                <a:spcPts val="1134"/>
              </a:spcBef>
              <a:buClr>
                <a:srgbClr val="000000"/>
              </a:buClr>
              <a:buSzPct val="75000"/>
              <a:buFont typeface="Symbol" charset="2"/>
              <a:buChar char=""/>
            </a:pPr>
            <a:r>
              <a:rPr b="0" lang="en-US" sz="2400" spc="-1" strike="noStrike">
                <a:solidFill>
                  <a:srgbClr val="262626"/>
                </a:solidFill>
                <a:latin typeface="Tahoma"/>
              </a:rPr>
              <a:t>Low-cost commercial advertising</a:t>
            </a:r>
            <a:endParaRPr b="0" lang="en-US" sz="2400" spc="-1" strike="noStrike">
              <a:solidFill>
                <a:srgbClr val="262626"/>
              </a:solidFill>
              <a:latin typeface="Tahoma"/>
            </a:endParaRPr>
          </a:p>
          <a:p>
            <a:pPr lvl="1" marL="864000" indent="-324000">
              <a:spcBef>
                <a:spcPts val="1134"/>
              </a:spcBef>
              <a:buClr>
                <a:srgbClr val="000000"/>
              </a:buClr>
              <a:buSzPct val="75000"/>
              <a:buFont typeface="Symbol" charset="2"/>
              <a:buChar char=""/>
            </a:pPr>
            <a:r>
              <a:rPr b="0" lang="en-US" sz="2400" spc="-1" strike="noStrike">
                <a:solidFill>
                  <a:srgbClr val="262626"/>
                </a:solidFill>
                <a:latin typeface="Tahoma"/>
              </a:rPr>
              <a:t>Phony get-rich-quick schemes</a:t>
            </a:r>
            <a:endParaRPr b="0" lang="en-US" sz="2400" spc="-1" strike="noStrike">
              <a:solidFill>
                <a:srgbClr val="262626"/>
              </a:solidFill>
              <a:latin typeface="Tahoma"/>
            </a:endParaRPr>
          </a:p>
          <a:p>
            <a:pPr lvl="1" marL="864000" indent="-324000">
              <a:spcBef>
                <a:spcPts val="1134"/>
              </a:spcBef>
              <a:buClr>
                <a:srgbClr val="000000"/>
              </a:buClr>
              <a:buSzPct val="75000"/>
              <a:buFont typeface="Symbol" charset="2"/>
              <a:buChar char=""/>
            </a:pPr>
            <a:r>
              <a:rPr b="0" lang="en-US" sz="2400" spc="-1" strike="noStrike">
                <a:solidFill>
                  <a:srgbClr val="262626"/>
                </a:solidFill>
                <a:latin typeface="Tahoma"/>
              </a:rPr>
              <a:t>Worthless stock</a:t>
            </a:r>
            <a:endParaRPr b="0" lang="en-US" sz="2400" spc="-1" strike="noStrike">
              <a:solidFill>
                <a:srgbClr val="262626"/>
              </a:solidFill>
              <a:latin typeface="Tahoma"/>
            </a:endParaRPr>
          </a:p>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Spam is also used to deliver harmful worms and malwares.</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1295280" y="982080"/>
            <a:ext cx="9600840" cy="1303560"/>
          </a:xfrm>
          <a:prstGeom prst="rect">
            <a:avLst/>
          </a:prstGeom>
          <a:noFill/>
          <a:ln w="0">
            <a:noFill/>
          </a:ln>
        </p:spPr>
        <p:txBody>
          <a:bodyPr anchor="ctr">
            <a:normAutofit/>
          </a:bodyPr>
          <a:p>
            <a:pPr algn="ctr">
              <a:lnSpc>
                <a:spcPct val="100000"/>
              </a:lnSpc>
            </a:pPr>
            <a:r>
              <a:rPr b="0" lang="en-US" sz="4400" spc="-1" strike="noStrike">
                <a:solidFill>
                  <a:srgbClr val="262626"/>
                </a:solidFill>
                <a:latin typeface="Rockwell"/>
              </a:rPr>
              <a:t>Phising, Smishing, Vishing</a:t>
            </a:r>
            <a:endParaRPr b="0" lang="en-US" sz="4400" spc="-1" strike="noStrike">
              <a:solidFill>
                <a:srgbClr val="000000"/>
              </a:solidFill>
              <a:latin typeface="Tahoma"/>
            </a:endParaRPr>
          </a:p>
        </p:txBody>
      </p:sp>
      <p:sp>
        <p:nvSpPr>
          <p:cNvPr id="170" name="TextShape 2"/>
          <p:cNvSpPr txBox="1"/>
          <p:nvPr/>
        </p:nvSpPr>
        <p:spPr>
          <a:xfrm>
            <a:off x="1295280" y="2557080"/>
            <a:ext cx="5105520" cy="3516120"/>
          </a:xfrm>
          <a:prstGeom prst="rect">
            <a:avLst/>
          </a:prstGeom>
          <a:noFill/>
          <a:ln w="0">
            <a:noFill/>
          </a:ln>
        </p:spPr>
        <p:txBody>
          <a:bodyPr>
            <a:normAutofit fontScale="61000"/>
          </a:bodyPr>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Phising is the act of fraudulently using email to get the recipient to reveal personal data.</a:t>
            </a:r>
            <a:endParaRPr b="0" lang="en-US" sz="2400" spc="-1" strike="noStrike">
              <a:solidFill>
                <a:srgbClr val="262626"/>
              </a:solidFill>
              <a:latin typeface="Tahoma"/>
            </a:endParaRPr>
          </a:p>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Smishing is another variation of phising that involves the use of SMS (Short Message Service).</a:t>
            </a:r>
            <a:endParaRPr b="0" lang="en-US" sz="2400" spc="-1" strike="noStrike">
              <a:solidFill>
                <a:srgbClr val="262626"/>
              </a:solidFill>
              <a:latin typeface="Tahoma"/>
            </a:endParaRPr>
          </a:p>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Vishing is similar to smishing except that the victims receive a voice mail telling them to call a phone number or access a website. </a:t>
            </a:r>
            <a:endParaRPr b="0" lang="en-US" sz="2400" spc="-1" strike="noStrike">
              <a:solidFill>
                <a:srgbClr val="262626"/>
              </a:solidFill>
              <a:latin typeface="Tahoma"/>
            </a:endParaRPr>
          </a:p>
        </p:txBody>
      </p:sp>
      <p:pic>
        <p:nvPicPr>
          <p:cNvPr id="171" name="Picture 2_1" descr="Image"/>
          <p:cNvPicPr/>
          <p:nvPr/>
        </p:nvPicPr>
        <p:blipFill>
          <a:blip r:embed="rId1"/>
          <a:stretch/>
        </p:blipFill>
        <p:spPr>
          <a:xfrm>
            <a:off x="6653520" y="2550600"/>
            <a:ext cx="4511880" cy="3429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295280" y="916200"/>
            <a:ext cx="9600840" cy="685440"/>
          </a:xfrm>
          <a:prstGeom prst="rect">
            <a:avLst/>
          </a:prstGeom>
          <a:noFill/>
          <a:ln w="0">
            <a:noFill/>
          </a:ln>
        </p:spPr>
        <p:txBody>
          <a:bodyPr anchor="ctr">
            <a:noAutofit/>
          </a:bodyPr>
          <a:p>
            <a:pPr algn="ctr">
              <a:lnSpc>
                <a:spcPct val="100000"/>
              </a:lnSpc>
            </a:pPr>
            <a:r>
              <a:rPr b="0" lang="en-US" sz="3600" spc="-1" strike="noStrike">
                <a:solidFill>
                  <a:srgbClr val="262626"/>
                </a:solidFill>
                <a:latin typeface="Rockwell"/>
              </a:rPr>
              <a:t>Types of Perpetrator of Computer Crime</a:t>
            </a:r>
            <a:endParaRPr b="0" lang="en-US" sz="3600" spc="-1" strike="noStrike">
              <a:solidFill>
                <a:srgbClr val="000000"/>
              </a:solidFill>
              <a:latin typeface="Tahoma"/>
            </a:endParaRPr>
          </a:p>
        </p:txBody>
      </p:sp>
      <p:pic>
        <p:nvPicPr>
          <p:cNvPr id="173" name="" descr=""/>
          <p:cNvPicPr/>
          <p:nvPr/>
        </p:nvPicPr>
        <p:blipFill>
          <a:blip r:embed="rId1"/>
          <a:stretch/>
        </p:blipFill>
        <p:spPr>
          <a:xfrm>
            <a:off x="914400" y="1828800"/>
            <a:ext cx="10287000" cy="4183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Hackers and Crackers</a:t>
            </a:r>
            <a:endParaRPr b="0" lang="en-US" sz="4400" spc="-1" strike="noStrike">
              <a:solidFill>
                <a:srgbClr val="000000"/>
              </a:solidFill>
              <a:latin typeface="Tahoma"/>
            </a:endParaRPr>
          </a:p>
        </p:txBody>
      </p:sp>
      <p:sp>
        <p:nvSpPr>
          <p:cNvPr id="175" name="TextShape 2"/>
          <p:cNvSpPr txBox="1"/>
          <p:nvPr/>
        </p:nvSpPr>
        <p:spPr>
          <a:xfrm>
            <a:off x="1295280" y="2557080"/>
            <a:ext cx="9600840" cy="3318480"/>
          </a:xfrm>
          <a:prstGeom prst="rect">
            <a:avLst/>
          </a:prstGeom>
          <a:noFill/>
          <a:ln w="0">
            <a:noFill/>
          </a:ln>
        </p:spPr>
        <p:txBody>
          <a:bodyPr>
            <a:noAutofit/>
          </a:bodyPr>
          <a:p>
            <a:pPr marL="285840" indent="-285480">
              <a:lnSpc>
                <a:spcPct val="120000"/>
              </a:lnSpc>
              <a:spcAft>
                <a:spcPts val="601"/>
              </a:spcAft>
              <a:buClr>
                <a:srgbClr val="b15e28"/>
              </a:buClr>
              <a:buSzPct val="115000"/>
              <a:buFont typeface="Arial"/>
              <a:buChar char="•"/>
            </a:pPr>
            <a:r>
              <a:rPr b="0" lang="en-US" sz="2000" spc="-1" strike="noStrike">
                <a:solidFill>
                  <a:srgbClr val="262626"/>
                </a:solidFill>
                <a:latin typeface="Tahoma"/>
              </a:rPr>
              <a:t>Thrill-seeker hacker </a:t>
            </a:r>
            <a:r>
              <a:rPr b="0" lang="en-US" sz="2000" spc="-1" strike="noStrike">
                <a:solidFill>
                  <a:srgbClr val="262626"/>
                </a:solidFill>
                <a:latin typeface="Wingdings"/>
              </a:rPr>
              <a:t></a:t>
            </a:r>
            <a:r>
              <a:rPr b="0" lang="en-US" sz="2000" spc="-1" strike="noStrike">
                <a:solidFill>
                  <a:srgbClr val="262626"/>
                </a:solidFill>
                <a:latin typeface="Tahoma"/>
              </a:rPr>
              <a:t> hacker yang melakukan aktivitasnya hanya untuk mencari tantangan.</a:t>
            </a:r>
            <a:endParaRPr b="0" lang="en-US" sz="2000" spc="-1" strike="noStrike">
              <a:solidFill>
                <a:srgbClr val="262626"/>
              </a:solidFill>
              <a:latin typeface="Tahoma"/>
            </a:endParaRPr>
          </a:p>
          <a:p>
            <a:pPr marL="285840" indent="-285480">
              <a:lnSpc>
                <a:spcPct val="120000"/>
              </a:lnSpc>
              <a:spcAft>
                <a:spcPts val="601"/>
              </a:spcAft>
              <a:buClr>
                <a:srgbClr val="b15e28"/>
              </a:buClr>
              <a:buSzPct val="115000"/>
              <a:buFont typeface="Arial"/>
              <a:buChar char="•"/>
            </a:pPr>
            <a:r>
              <a:rPr b="0" lang="en-US" sz="2000" spc="-1" strike="noStrike">
                <a:solidFill>
                  <a:srgbClr val="262626"/>
                </a:solidFill>
                <a:latin typeface="Tahoma"/>
              </a:rPr>
              <a:t>White-hat hacker </a:t>
            </a:r>
            <a:r>
              <a:rPr b="0" lang="en-US" sz="2000" spc="-1" strike="noStrike">
                <a:solidFill>
                  <a:srgbClr val="262626"/>
                </a:solidFill>
                <a:latin typeface="Wingdings"/>
              </a:rPr>
              <a:t></a:t>
            </a:r>
            <a:r>
              <a:rPr b="0" lang="en-US" sz="2000" spc="-1" strike="noStrike">
                <a:solidFill>
                  <a:srgbClr val="262626"/>
                </a:solidFill>
                <a:latin typeface="Tahoma"/>
              </a:rPr>
              <a:t> hacker profesional yang dibayar oleh pemilik sistem untuk sengaja mencoba masuk ke dalam jaringan/ sistemnya secara tidak sah, untuk mengetahui kelemahan atau celah keamanan dari sistem tersebut.</a:t>
            </a:r>
            <a:endParaRPr b="0" lang="en-US" sz="2000" spc="-1" strike="noStrike">
              <a:solidFill>
                <a:srgbClr val="262626"/>
              </a:solidFill>
              <a:latin typeface="Tahoma"/>
            </a:endParaRPr>
          </a:p>
          <a:p>
            <a:pPr marL="285840" indent="-285480">
              <a:lnSpc>
                <a:spcPct val="120000"/>
              </a:lnSpc>
              <a:spcAft>
                <a:spcPts val="601"/>
              </a:spcAft>
              <a:buClr>
                <a:srgbClr val="b15e28"/>
              </a:buClr>
              <a:buSzPct val="115000"/>
              <a:buFont typeface="Arial"/>
              <a:buChar char="•"/>
            </a:pPr>
            <a:r>
              <a:rPr b="0" lang="en-US" sz="2000" spc="-1" strike="noStrike">
                <a:solidFill>
                  <a:srgbClr val="000000"/>
                </a:solidFill>
                <a:latin typeface="Tahoma"/>
              </a:rPr>
              <a:t>Script kiddies </a:t>
            </a:r>
            <a:r>
              <a:rPr b="0" lang="en-US" sz="2000" spc="-1" strike="noStrike">
                <a:solidFill>
                  <a:srgbClr val="000000"/>
                </a:solidFill>
                <a:latin typeface="Wingdings"/>
              </a:rPr>
              <a:t></a:t>
            </a:r>
            <a:r>
              <a:rPr b="0" lang="en-US" sz="2000" spc="-1" strike="noStrike">
                <a:solidFill>
                  <a:srgbClr val="000000"/>
                </a:solidFill>
                <a:latin typeface="Tahoma"/>
              </a:rPr>
              <a:t> membuat source code yang berisi virus, lalu disebarkan melalui internet.</a:t>
            </a:r>
            <a:endParaRPr b="0" lang="en-US" sz="2000" spc="-1" strike="noStrike">
              <a:solidFill>
                <a:srgbClr val="262626"/>
              </a:solidFill>
              <a:latin typeface="Tahoma"/>
            </a:endParaRPr>
          </a:p>
          <a:p>
            <a:pPr marL="285840" indent="-285480">
              <a:lnSpc>
                <a:spcPct val="120000"/>
              </a:lnSpc>
              <a:spcAft>
                <a:spcPts val="601"/>
              </a:spcAft>
              <a:buClr>
                <a:srgbClr val="b15e28"/>
              </a:buClr>
              <a:buSzPct val="115000"/>
              <a:buFont typeface="Arial"/>
              <a:buChar char="•"/>
            </a:pPr>
            <a:r>
              <a:rPr b="0" lang="en-US" sz="2000" spc="-1" strike="noStrike">
                <a:solidFill>
                  <a:srgbClr val="000000"/>
                </a:solidFill>
                <a:latin typeface="Tahoma"/>
              </a:rPr>
              <a:t>Black-hat hackers </a:t>
            </a:r>
            <a:r>
              <a:rPr b="0" lang="en-US" sz="2000" spc="-1" strike="noStrike">
                <a:solidFill>
                  <a:srgbClr val="000000"/>
                </a:solidFill>
                <a:latin typeface="Wingdings"/>
              </a:rPr>
              <a:t></a:t>
            </a:r>
            <a:r>
              <a:rPr b="0" lang="en-US" sz="2000" spc="-1" strike="noStrike">
                <a:solidFill>
                  <a:srgbClr val="000000"/>
                </a:solidFill>
                <a:latin typeface="Tahoma"/>
              </a:rPr>
              <a:t> masuk ke sistem komputer orang lain secara tidak sah untuk mencuri informasi atau mendapatkan keuntungan secara ilegal.</a:t>
            </a:r>
            <a:endParaRPr b="0" lang="en-US" sz="2000" spc="-1" strike="noStrike">
              <a:solidFill>
                <a:srgbClr val="262626"/>
              </a:solidFill>
              <a:latin typeface="Tahoma"/>
            </a:endParaRPr>
          </a:p>
          <a:p>
            <a:endParaRPr b="0" lang="en-US" sz="20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Online Safety</a:t>
            </a:r>
            <a:endParaRPr b="0" lang="en-US" sz="4400" spc="-1" strike="noStrike">
              <a:solidFill>
                <a:srgbClr val="000000"/>
              </a:solidFill>
              <a:latin typeface="Tahoma"/>
            </a:endParaRPr>
          </a:p>
        </p:txBody>
      </p:sp>
      <p:sp>
        <p:nvSpPr>
          <p:cNvPr id="177"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Antivirus software</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Firewalls</a:t>
            </a:r>
            <a:endParaRPr b="0" lang="en-US" sz="2400" spc="-1" strike="noStrike">
              <a:solidFill>
                <a:srgbClr val="262626"/>
              </a:solidFill>
              <a:latin typeface="Tahoma"/>
            </a:endParaRPr>
          </a:p>
          <a:p>
            <a:pPr lvl="1" marL="864000" indent="-324000">
              <a:lnSpc>
                <a:spcPct val="100000"/>
              </a:lnSpc>
              <a:spcBef>
                <a:spcPts val="479"/>
              </a:spcBef>
              <a:spcAft>
                <a:spcPts val="601"/>
              </a:spcAft>
              <a:buClr>
                <a:srgbClr val="000000"/>
              </a:buClr>
              <a:buSzPct val="75000"/>
              <a:buFont typeface="Symbol" charset="2"/>
              <a:buChar char=""/>
            </a:pPr>
            <a:r>
              <a:rPr b="0" lang="en-US" sz="2400" spc="-1" strike="noStrike">
                <a:solidFill>
                  <a:srgbClr val="0d0d0d"/>
                </a:solidFill>
                <a:latin typeface="Tahoma"/>
              </a:rPr>
              <a:t>Firewall memantau semua aktivitas internet dan jaringan lain, mencari data yang mencurigakan dan mencegah akses yang tidak sah (unauthorized access).</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Password</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Biometric authentication</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Encryptions</a:t>
            </a:r>
            <a:endParaRPr b="0" lang="en-US" sz="2400" spc="-1" strike="noStrike">
              <a:solidFill>
                <a:srgbClr val="262626"/>
              </a:solidFill>
              <a:latin typeface="Tahoma"/>
            </a:endParaRPr>
          </a:p>
        </p:txBody>
      </p:sp>
      <p:pic>
        <p:nvPicPr>
          <p:cNvPr id="178" name="Picture 2_0" descr=""/>
          <p:cNvPicPr/>
          <p:nvPr/>
        </p:nvPicPr>
        <p:blipFill>
          <a:blip r:embed="rId1"/>
          <a:stretch/>
        </p:blipFill>
        <p:spPr>
          <a:xfrm>
            <a:off x="8570160" y="4572000"/>
            <a:ext cx="2325960" cy="15426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Cybercrime</a:t>
            </a:r>
            <a:endParaRPr b="0" lang="en-US" sz="4400" spc="-1" strike="noStrike">
              <a:solidFill>
                <a:srgbClr val="000000"/>
              </a:solidFill>
              <a:latin typeface="Tahoma"/>
            </a:endParaRPr>
          </a:p>
        </p:txBody>
      </p:sp>
      <p:sp>
        <p:nvSpPr>
          <p:cNvPr id="180"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Definisi cybercrime</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Motivasi cybercrime</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Karakteristik cybercrime</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Jenis cybercrime</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Cybercrime</a:t>
            </a:r>
            <a:endParaRPr b="0" lang="en-US" sz="4400" spc="-1" strike="noStrike">
              <a:solidFill>
                <a:srgbClr val="000000"/>
              </a:solidFill>
              <a:latin typeface="Tahoma"/>
            </a:endParaRPr>
          </a:p>
        </p:txBody>
      </p:sp>
      <p:sp>
        <p:nvSpPr>
          <p:cNvPr id="182"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 </a:t>
            </a:r>
            <a:r>
              <a:rPr b="0" lang="en-US" sz="2400" spc="-1" strike="noStrike">
                <a:solidFill>
                  <a:srgbClr val="262626"/>
                </a:solidFill>
                <a:latin typeface="Tahoma"/>
              </a:rPr>
              <a:t>Definisi dari Computer Crime Research Center:</a:t>
            </a:r>
            <a:endParaRPr b="0" lang="en-US" sz="2400" spc="-1" strike="noStrike">
              <a:solidFill>
                <a:srgbClr val="262626"/>
              </a:solidFill>
              <a:latin typeface="Tahoma"/>
            </a:endParaRPr>
          </a:p>
          <a:p>
            <a:pPr marL="363600">
              <a:lnSpc>
                <a:spcPct val="100000"/>
              </a:lnSpc>
              <a:spcBef>
                <a:spcPts val="479"/>
              </a:spcBef>
              <a:spcAft>
                <a:spcPts val="601"/>
              </a:spcAft>
              <a:tabLst>
                <a:tab algn="l" pos="0"/>
              </a:tabLst>
            </a:pPr>
            <a:r>
              <a:rPr b="0" lang="en-US" sz="2400" spc="-1" strike="noStrike">
                <a:solidFill>
                  <a:srgbClr val="262626"/>
                </a:solidFill>
                <a:latin typeface="Tahoma"/>
              </a:rPr>
              <a:t>“</a:t>
            </a:r>
            <a:r>
              <a:rPr b="0" lang="en-US" sz="2400" spc="-1" strike="noStrike">
                <a:solidFill>
                  <a:srgbClr val="262626"/>
                </a:solidFill>
                <a:latin typeface="Tahoma"/>
              </a:rPr>
              <a:t>Crimes committed on the internet using the computer either as a tool or a targeted victim.” </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tabLst>
                <a:tab algn="l" pos="0"/>
              </a:tabLst>
            </a:pPr>
            <a:r>
              <a:rPr b="0" lang="en-US" sz="2400" spc="-1" strike="noStrike">
                <a:solidFill>
                  <a:srgbClr val="262626"/>
                </a:solidFill>
                <a:latin typeface="Tahoma"/>
              </a:rPr>
              <a:t>Setiap aksi cybercrime melibatkan komputer dan manusia sebagai korban (tergantung mana yang menjadi target utama).</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Mengapa melakukan cybercrime?</a:t>
            </a:r>
            <a:endParaRPr b="0" lang="en-US" sz="4400" spc="-1" strike="noStrike">
              <a:solidFill>
                <a:srgbClr val="000000"/>
              </a:solidFill>
              <a:latin typeface="Tahoma"/>
            </a:endParaRPr>
          </a:p>
        </p:txBody>
      </p:sp>
      <p:sp>
        <p:nvSpPr>
          <p:cNvPr id="184"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Motif ekonomi</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Mencari popularitas</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Mudah dan murahnya untuk beraktivitas online</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Sejumlah aktivitas cybercrime sulit untuk ditindak di lembaga peradilan</a:t>
            </a:r>
            <a:endParaRPr b="0" lang="en-US" sz="2400" spc="-1" strike="noStrike">
              <a:solidFill>
                <a:srgbClr val="262626"/>
              </a:solidFill>
              <a:latin typeface="Tahoma"/>
            </a:endParaRPr>
          </a:p>
          <a:p>
            <a:pPr>
              <a:lnSpc>
                <a:spcPct val="100000"/>
              </a:lnSpc>
              <a:spcBef>
                <a:spcPts val="479"/>
              </a:spcBef>
              <a:spcAft>
                <a:spcPts val="601"/>
              </a:spcAft>
            </a:pP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id-ID" sz="4400" spc="-1" strike="noStrike">
                <a:solidFill>
                  <a:srgbClr val="262626"/>
                </a:solidFill>
                <a:latin typeface="Rockwell"/>
              </a:rPr>
              <a:t>Karakteristik Cybercrime</a:t>
            </a:r>
            <a:endParaRPr b="0" lang="en-US" sz="4400" spc="-1" strike="noStrike">
              <a:solidFill>
                <a:srgbClr val="000000"/>
              </a:solidFill>
              <a:latin typeface="Tahoma"/>
            </a:endParaRPr>
          </a:p>
        </p:txBody>
      </p:sp>
      <p:sp>
        <p:nvSpPr>
          <p:cNvPr id="186"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Aft>
                <a:spcPts val="601"/>
              </a:spcAft>
              <a:buClr>
                <a:srgbClr val="b15e28"/>
              </a:buClr>
              <a:buSzPct val="115000"/>
              <a:buFont typeface="Arial"/>
              <a:buChar char="•"/>
            </a:pPr>
            <a:r>
              <a:rPr b="0" lang="id-ID" sz="2200" spc="-1" strike="noStrike">
                <a:solidFill>
                  <a:srgbClr val="262626"/>
                </a:solidFill>
                <a:latin typeface="Tahoma"/>
              </a:rPr>
              <a:t>Ruang lingkup kejahatan</a:t>
            </a:r>
            <a:r>
              <a:rPr b="0" lang="en-US" sz="2200" spc="-1" strike="noStrike">
                <a:solidFill>
                  <a:srgbClr val="262626"/>
                </a:solidFill>
                <a:latin typeface="Tahoma"/>
              </a:rPr>
              <a:t> (c</a:t>
            </a:r>
            <a:r>
              <a:rPr b="0" lang="id-ID" sz="2200" spc="-1" strike="noStrike">
                <a:solidFill>
                  <a:srgbClr val="262626"/>
                </a:solidFill>
                <a:latin typeface="Tahoma"/>
              </a:rPr>
              <a:t>yberspace, global, trans-nasional </a:t>
            </a:r>
            <a:r>
              <a:rPr b="0" lang="id-ID" sz="2200" spc="-1" strike="noStrike">
                <a:solidFill>
                  <a:srgbClr val="262626"/>
                </a:solidFill>
                <a:latin typeface="Wingdings"/>
              </a:rPr>
              <a:t></a:t>
            </a:r>
            <a:r>
              <a:rPr b="0" lang="id-ID" sz="2200" spc="-1" strike="noStrike">
                <a:solidFill>
                  <a:srgbClr val="262626"/>
                </a:solidFill>
                <a:latin typeface="Tahoma"/>
              </a:rPr>
              <a:t> sulit dipastikan hukum negara mana yang diberlakukan</a:t>
            </a:r>
            <a:r>
              <a:rPr b="0" lang="en-US" sz="2200" spc="-1" strike="noStrike">
                <a:solidFill>
                  <a:srgbClr val="262626"/>
                </a:solidFill>
                <a:latin typeface="Tahoma"/>
              </a:rPr>
              <a:t>)</a:t>
            </a:r>
            <a:endParaRPr b="0" lang="en-US" sz="2200" spc="-1" strike="noStrike">
              <a:solidFill>
                <a:srgbClr val="262626"/>
              </a:solidFill>
              <a:latin typeface="Tahoma"/>
            </a:endParaRPr>
          </a:p>
          <a:p>
            <a:pPr marL="285840" indent="-285480">
              <a:lnSpc>
                <a:spcPct val="100000"/>
              </a:lnSpc>
              <a:spcAft>
                <a:spcPts val="601"/>
              </a:spcAft>
              <a:buClr>
                <a:srgbClr val="b15e28"/>
              </a:buClr>
              <a:buSzPct val="115000"/>
              <a:buFont typeface="Arial"/>
              <a:buChar char="•"/>
            </a:pPr>
            <a:r>
              <a:rPr b="0" lang="id-ID" sz="2200" spc="-1" strike="noStrike">
                <a:solidFill>
                  <a:srgbClr val="262626"/>
                </a:solidFill>
                <a:latin typeface="Tahoma"/>
              </a:rPr>
              <a:t>Sifat kejahatan</a:t>
            </a:r>
            <a:r>
              <a:rPr b="0" lang="en-US" sz="2200" spc="-1" strike="noStrike">
                <a:solidFill>
                  <a:srgbClr val="262626"/>
                </a:solidFill>
                <a:latin typeface="Tahoma"/>
              </a:rPr>
              <a:t> n</a:t>
            </a:r>
            <a:r>
              <a:rPr b="0" lang="id-ID" sz="2200" spc="-1" strike="noStrike">
                <a:solidFill>
                  <a:srgbClr val="262626"/>
                </a:solidFill>
                <a:latin typeface="Tahoma"/>
              </a:rPr>
              <a:t>on-violenc</a:t>
            </a:r>
            <a:r>
              <a:rPr b="0" lang="en-US" sz="2200" spc="-1" strike="noStrike">
                <a:solidFill>
                  <a:srgbClr val="262626"/>
                </a:solidFill>
                <a:latin typeface="Tahoma"/>
              </a:rPr>
              <a:t>e, k</a:t>
            </a:r>
            <a:r>
              <a:rPr b="0" lang="id-ID" sz="2200" spc="-1" strike="noStrike">
                <a:solidFill>
                  <a:srgbClr val="262626"/>
                </a:solidFill>
                <a:latin typeface="Tahoma"/>
              </a:rPr>
              <a:t>etakutan akan kejahatan tidak mudah timbul</a:t>
            </a:r>
            <a:endParaRPr b="0" lang="en-US" sz="2200" spc="-1" strike="noStrike">
              <a:solidFill>
                <a:srgbClr val="262626"/>
              </a:solidFill>
              <a:latin typeface="Tahoma"/>
            </a:endParaRPr>
          </a:p>
          <a:p>
            <a:pPr marL="285840" indent="-285480">
              <a:lnSpc>
                <a:spcPct val="100000"/>
              </a:lnSpc>
              <a:spcAft>
                <a:spcPts val="601"/>
              </a:spcAft>
              <a:buClr>
                <a:srgbClr val="b15e28"/>
              </a:buClr>
              <a:buSzPct val="115000"/>
              <a:buFont typeface="Arial"/>
              <a:buChar char="•"/>
            </a:pPr>
            <a:r>
              <a:rPr b="0" lang="id-ID" sz="2200" spc="-1" strike="noStrike">
                <a:solidFill>
                  <a:srgbClr val="262626"/>
                </a:solidFill>
                <a:latin typeface="Tahoma"/>
              </a:rPr>
              <a:t>Pelaku kejahatan</a:t>
            </a:r>
            <a:r>
              <a:rPr b="0" lang="en-US" sz="2200" spc="-1" strike="noStrike">
                <a:solidFill>
                  <a:srgbClr val="262626"/>
                </a:solidFill>
                <a:latin typeface="Tahoma"/>
              </a:rPr>
              <a:t> (m</a:t>
            </a:r>
            <a:r>
              <a:rPr b="0" lang="id-ID" sz="2200" spc="-1" strike="noStrike">
                <a:solidFill>
                  <a:srgbClr val="262626"/>
                </a:solidFill>
                <a:latin typeface="Tahoma"/>
              </a:rPr>
              <a:t>enguasai teknologi internet dan jaringan</a:t>
            </a:r>
            <a:r>
              <a:rPr b="0" lang="en-US" sz="2200" spc="-1" strike="noStrike">
                <a:solidFill>
                  <a:srgbClr val="262626"/>
                </a:solidFill>
                <a:latin typeface="Tahoma"/>
              </a:rPr>
              <a:t>)</a:t>
            </a:r>
            <a:endParaRPr b="0" lang="en-US" sz="2200" spc="-1" strike="noStrike">
              <a:solidFill>
                <a:srgbClr val="262626"/>
              </a:solidFill>
              <a:latin typeface="Tahoma"/>
            </a:endParaRPr>
          </a:p>
          <a:p>
            <a:pPr marL="285840" indent="-285480">
              <a:lnSpc>
                <a:spcPct val="100000"/>
              </a:lnSpc>
              <a:spcAft>
                <a:spcPts val="601"/>
              </a:spcAft>
              <a:buClr>
                <a:srgbClr val="b15e28"/>
              </a:buClr>
              <a:buSzPct val="115000"/>
              <a:buFont typeface="Arial"/>
              <a:buChar char="•"/>
            </a:pPr>
            <a:r>
              <a:rPr b="0" lang="id-ID" sz="2200" spc="-1" strike="noStrike">
                <a:solidFill>
                  <a:srgbClr val="262626"/>
                </a:solidFill>
                <a:latin typeface="Tahoma"/>
              </a:rPr>
              <a:t>Modus kejahatan</a:t>
            </a:r>
            <a:r>
              <a:rPr b="0" lang="en-US" sz="2200" spc="-1" strike="noStrike">
                <a:solidFill>
                  <a:srgbClr val="262626"/>
                </a:solidFill>
                <a:latin typeface="Tahoma"/>
              </a:rPr>
              <a:t> (m</a:t>
            </a:r>
            <a:r>
              <a:rPr b="0" lang="id-ID" sz="2200" spc="-1" strike="noStrike">
                <a:solidFill>
                  <a:srgbClr val="262626"/>
                </a:solidFill>
                <a:latin typeface="Tahoma"/>
              </a:rPr>
              <a:t>enggunakan teknologi informasi sebagai media</a:t>
            </a:r>
            <a:r>
              <a:rPr b="0" lang="en-US" sz="2200" spc="-1" strike="noStrike">
                <a:solidFill>
                  <a:srgbClr val="262626"/>
                </a:solidFill>
                <a:latin typeface="Tahoma"/>
              </a:rPr>
              <a:t>)</a:t>
            </a:r>
            <a:endParaRPr b="0" lang="en-US" sz="2200" spc="-1" strike="noStrike">
              <a:solidFill>
                <a:srgbClr val="262626"/>
              </a:solidFill>
              <a:latin typeface="Tahoma"/>
            </a:endParaRPr>
          </a:p>
          <a:p>
            <a:pPr marL="285840" indent="-285480">
              <a:lnSpc>
                <a:spcPct val="100000"/>
              </a:lnSpc>
              <a:spcAft>
                <a:spcPts val="601"/>
              </a:spcAft>
              <a:buClr>
                <a:srgbClr val="b15e28"/>
              </a:buClr>
              <a:buSzPct val="115000"/>
              <a:buFont typeface="Arial"/>
              <a:buChar char="•"/>
            </a:pPr>
            <a:r>
              <a:rPr b="0" lang="id-ID" sz="2200" spc="-1" strike="noStrike">
                <a:solidFill>
                  <a:srgbClr val="262626"/>
                </a:solidFill>
                <a:latin typeface="Tahoma"/>
              </a:rPr>
              <a:t>Jenis kerugian yang ditimbulkan</a:t>
            </a:r>
            <a:r>
              <a:rPr b="0" lang="en-US" sz="2200" spc="-1" strike="noStrike">
                <a:solidFill>
                  <a:srgbClr val="262626"/>
                </a:solidFill>
                <a:latin typeface="Tahoma"/>
              </a:rPr>
              <a:t> (b</a:t>
            </a:r>
            <a:r>
              <a:rPr b="0" lang="id-ID" sz="2200" spc="-1" strike="noStrike">
                <a:solidFill>
                  <a:srgbClr val="262626"/>
                </a:solidFill>
                <a:latin typeface="Tahoma"/>
              </a:rPr>
              <a:t>ersifat material atau non-material (waktu, nilai, jasa, harga diri</a:t>
            </a:r>
            <a:r>
              <a:rPr b="0" lang="en-US" sz="2200" spc="-1" strike="noStrike">
                <a:solidFill>
                  <a:srgbClr val="262626"/>
                </a:solidFill>
                <a:latin typeface="Tahoma"/>
              </a:rPr>
              <a:t>))</a:t>
            </a:r>
            <a:endParaRPr b="0" lang="en-US" sz="22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295280" y="982080"/>
            <a:ext cx="9600840" cy="1303560"/>
          </a:xfrm>
          <a:prstGeom prst="rect">
            <a:avLst/>
          </a:prstGeom>
          <a:noFill/>
          <a:ln w="0">
            <a:noFill/>
          </a:ln>
        </p:spPr>
        <p:txBody>
          <a:bodyPr anchor="ctr">
            <a:normAutofit/>
          </a:bodyPr>
          <a:p>
            <a:pPr algn="ctr">
              <a:lnSpc>
                <a:spcPct val="100000"/>
              </a:lnSpc>
            </a:pPr>
            <a:r>
              <a:rPr b="0" lang="en-US" sz="4400" spc="-1" strike="noStrike">
                <a:solidFill>
                  <a:srgbClr val="262626"/>
                </a:solidFill>
                <a:latin typeface="Rockwell"/>
              </a:rPr>
              <a:t>Type of Exploits</a:t>
            </a:r>
            <a:endParaRPr b="0" lang="en-US" sz="4400" spc="-1" strike="noStrike">
              <a:solidFill>
                <a:srgbClr val="000000"/>
              </a:solidFill>
              <a:latin typeface="Tahoma"/>
            </a:endParaRPr>
          </a:p>
        </p:txBody>
      </p:sp>
      <p:sp>
        <p:nvSpPr>
          <p:cNvPr id="150" name="TextShape 2"/>
          <p:cNvSpPr txBox="1"/>
          <p:nvPr/>
        </p:nvSpPr>
        <p:spPr>
          <a:xfrm>
            <a:off x="1295280" y="2557080"/>
            <a:ext cx="9600840" cy="3318480"/>
          </a:xfrm>
          <a:prstGeom prst="rect">
            <a:avLst/>
          </a:prstGeom>
          <a:noFill/>
          <a:ln w="0">
            <a:noFill/>
          </a:ln>
        </p:spPr>
        <p:txBody>
          <a:bodyPr>
            <a:normAutofit fontScale="91000"/>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Virus</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Worms</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Trojan horses</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Spam</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DoS (Denial-of-Service) attacks</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Phising</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Smishing and Vishing</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Kategori Cybercrime</a:t>
            </a:r>
            <a:endParaRPr b="0" lang="en-US" sz="4400" spc="-1" strike="noStrike">
              <a:solidFill>
                <a:srgbClr val="000000"/>
              </a:solidFill>
              <a:latin typeface="Tahoma"/>
            </a:endParaRPr>
          </a:p>
        </p:txBody>
      </p:sp>
      <p:sp>
        <p:nvSpPr>
          <p:cNvPr id="188"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Cybercrime menyerang perseorangan</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Cybercrime menyerang property</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Cybercrime menyerang pemerintah</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Cybercrime menyerang masyarakat luas</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1295280" y="982080"/>
            <a:ext cx="9600840" cy="1303560"/>
          </a:xfrm>
          <a:prstGeom prst="rect">
            <a:avLst/>
          </a:prstGeom>
          <a:noFill/>
          <a:ln w="0">
            <a:noFill/>
          </a:ln>
        </p:spPr>
        <p:txBody>
          <a:bodyPr anchor="ctr">
            <a:normAutofit fontScale="88000"/>
          </a:bodyPr>
          <a:p>
            <a:pPr algn="ctr">
              <a:lnSpc>
                <a:spcPct val="100000"/>
              </a:lnSpc>
            </a:pPr>
            <a:r>
              <a:rPr b="0" lang="en-US" sz="4400" spc="-1" strike="noStrike">
                <a:solidFill>
                  <a:srgbClr val="262626"/>
                </a:solidFill>
                <a:latin typeface="Rockwell"/>
              </a:rPr>
              <a:t>Cybercrime menyerang perseorangan</a:t>
            </a:r>
            <a:endParaRPr b="0" lang="en-US" sz="4400" spc="-1" strike="noStrike">
              <a:solidFill>
                <a:srgbClr val="000000"/>
              </a:solidFill>
              <a:latin typeface="Tahoma"/>
            </a:endParaRPr>
          </a:p>
        </p:txBody>
      </p:sp>
      <p:sp>
        <p:nvSpPr>
          <p:cNvPr id="190" name="TextShape 2"/>
          <p:cNvSpPr txBox="1"/>
          <p:nvPr/>
        </p:nvSpPr>
        <p:spPr>
          <a:xfrm>
            <a:off x="1295280" y="2557080"/>
            <a:ext cx="9600840" cy="3318480"/>
          </a:xfrm>
          <a:prstGeom prst="rect">
            <a:avLst/>
          </a:prstGeom>
          <a:noFill/>
          <a:ln w="0">
            <a:noFill/>
          </a:ln>
        </p:spPr>
        <p:txBody>
          <a:bodyPr>
            <a:normAutofit fontScale="76000"/>
          </a:bodyPr>
          <a:p>
            <a:pPr marL="285840" indent="-285480">
              <a:lnSpc>
                <a:spcPct val="120000"/>
              </a:lnSpc>
              <a:spcAft>
                <a:spcPts val="601"/>
              </a:spcAft>
              <a:buClr>
                <a:srgbClr val="b15e28"/>
              </a:buClr>
              <a:buSzPct val="115000"/>
              <a:buFont typeface="Arial"/>
              <a:buChar char="•"/>
            </a:pPr>
            <a:r>
              <a:rPr b="1" lang="en-US" sz="2400" spc="-1" strike="noStrike">
                <a:solidFill>
                  <a:srgbClr val="262626"/>
                </a:solidFill>
                <a:latin typeface="Tahoma"/>
              </a:rPr>
              <a:t>Cyber-stalking</a:t>
            </a:r>
            <a:endParaRPr b="0" lang="en-US" sz="2400" spc="-1" strike="noStrike">
              <a:solidFill>
                <a:srgbClr val="262626"/>
              </a:solidFill>
              <a:latin typeface="Tahoma"/>
            </a:endParaRPr>
          </a:p>
          <a:p>
            <a:pPr lvl="1" marL="743040" indent="-285480">
              <a:lnSpc>
                <a:spcPct val="120000"/>
              </a:lnSpc>
              <a:spcAft>
                <a:spcPts val="601"/>
              </a:spcAft>
              <a:buClr>
                <a:srgbClr val="b15e28"/>
              </a:buClr>
              <a:buSzPct val="115000"/>
              <a:buFont typeface="Arial"/>
              <a:buChar char="•"/>
            </a:pPr>
            <a:r>
              <a:rPr b="0" lang="id-ID" sz="2000" spc="-1" strike="noStrike">
                <a:solidFill>
                  <a:srgbClr val="262626"/>
                </a:solidFill>
                <a:latin typeface="Tahoma"/>
              </a:rPr>
              <a:t>Mengganggu atau melecehkan seseorang dengan memanfaatkan media Internet, misal: mengirimkan email berulang-ulang.</a:t>
            </a:r>
            <a:endParaRPr b="0" lang="en-US" sz="2000" spc="-1" strike="noStrike">
              <a:solidFill>
                <a:srgbClr val="262626"/>
              </a:solidFill>
              <a:latin typeface="Tahoma"/>
            </a:endParaRPr>
          </a:p>
          <a:p>
            <a:pPr lvl="1" marL="743040" indent="-285480">
              <a:lnSpc>
                <a:spcPct val="120000"/>
              </a:lnSpc>
              <a:spcAft>
                <a:spcPts val="601"/>
              </a:spcAft>
              <a:buClr>
                <a:srgbClr val="b15e28"/>
              </a:buClr>
              <a:buSzPct val="115000"/>
              <a:buFont typeface="Arial"/>
              <a:buChar char="•"/>
            </a:pPr>
            <a:r>
              <a:rPr b="0" lang="id-ID" sz="2000" spc="-1" strike="noStrike">
                <a:solidFill>
                  <a:srgbClr val="262626"/>
                </a:solidFill>
                <a:latin typeface="Tahoma"/>
              </a:rPr>
              <a:t>Pelaku biasanya menyembunyikan identitasnya (anonimous).</a:t>
            </a:r>
            <a:endParaRPr b="0" lang="en-US" sz="2000" spc="-1" strike="noStrike">
              <a:solidFill>
                <a:srgbClr val="262626"/>
              </a:solidFill>
              <a:latin typeface="Tahoma"/>
            </a:endParaRPr>
          </a:p>
          <a:p>
            <a:pPr marL="285840" indent="-285480">
              <a:lnSpc>
                <a:spcPct val="120000"/>
              </a:lnSpc>
              <a:spcAft>
                <a:spcPts val="601"/>
              </a:spcAft>
              <a:buClr>
                <a:srgbClr val="b15e28"/>
              </a:buClr>
              <a:buSzPct val="115000"/>
              <a:buFont typeface="Arial"/>
              <a:buChar char="•"/>
            </a:pPr>
            <a:r>
              <a:rPr b="1" lang="en-US" sz="2400" spc="-1" strike="noStrike">
                <a:solidFill>
                  <a:srgbClr val="262626"/>
                </a:solidFill>
                <a:latin typeface="Tahoma"/>
              </a:rPr>
              <a:t>Cyber defamation</a:t>
            </a:r>
            <a:endParaRPr b="0" lang="en-US" sz="2400" spc="-1" strike="noStrike">
              <a:solidFill>
                <a:srgbClr val="262626"/>
              </a:solidFill>
              <a:latin typeface="Tahoma"/>
            </a:endParaRPr>
          </a:p>
          <a:p>
            <a:pPr lvl="1" marL="743040" indent="-285480">
              <a:lnSpc>
                <a:spcPct val="120000"/>
              </a:lnSpc>
              <a:spcAft>
                <a:spcPts val="601"/>
              </a:spcAft>
              <a:buClr>
                <a:srgbClr val="b15e28"/>
              </a:buClr>
              <a:buSzPct val="115000"/>
              <a:buFont typeface="Arial"/>
              <a:buChar char="•"/>
            </a:pPr>
            <a:r>
              <a:rPr b="0" lang="en-US" sz="2000" spc="-1" strike="noStrike">
                <a:solidFill>
                  <a:srgbClr val="262626"/>
                </a:solidFill>
                <a:latin typeface="Tahoma"/>
              </a:rPr>
              <a:t>Fitnah yang dilakukan dengan ban</a:t>
            </a:r>
            <a:r>
              <a:rPr b="0" lang="id-ID" sz="2000" spc="-1" strike="noStrike">
                <a:solidFill>
                  <a:srgbClr val="262626"/>
                </a:solidFill>
                <a:latin typeface="Tahoma"/>
              </a:rPr>
              <a:t>t</a:t>
            </a:r>
            <a:r>
              <a:rPr b="0" lang="en-US" sz="2000" spc="-1" strike="noStrike">
                <a:solidFill>
                  <a:srgbClr val="262626"/>
                </a:solidFill>
                <a:latin typeface="Tahoma"/>
              </a:rPr>
              <a:t>uan teknologi komputer maupun Internet </a:t>
            </a:r>
            <a:r>
              <a:rPr b="0" lang="en-US" sz="2000" spc="-1" strike="noStrike">
                <a:solidFill>
                  <a:srgbClr val="262626"/>
                </a:solidFill>
                <a:latin typeface="Wingdings"/>
              </a:rPr>
              <a:t></a:t>
            </a:r>
            <a:r>
              <a:rPr b="0" lang="en-US" sz="2000" spc="-1" strike="noStrike">
                <a:solidFill>
                  <a:srgbClr val="262626"/>
                </a:solidFill>
                <a:latin typeface="Tahoma"/>
              </a:rPr>
              <a:t> merusak reputasi korban.</a:t>
            </a:r>
            <a:endParaRPr b="0" lang="en-US" sz="2000" spc="-1" strike="noStrike">
              <a:solidFill>
                <a:srgbClr val="262626"/>
              </a:solidFill>
              <a:latin typeface="Tahoma"/>
            </a:endParaRPr>
          </a:p>
          <a:p>
            <a:pPr lvl="1" marL="743040" indent="-285480">
              <a:lnSpc>
                <a:spcPct val="120000"/>
              </a:lnSpc>
              <a:spcAft>
                <a:spcPts val="601"/>
              </a:spcAft>
              <a:buClr>
                <a:srgbClr val="b15e28"/>
              </a:buClr>
              <a:buSzPct val="115000"/>
              <a:buFont typeface="Arial"/>
              <a:buChar char="•"/>
            </a:pPr>
            <a:r>
              <a:rPr b="0" lang="en-US" sz="2000" spc="-1" strike="noStrike">
                <a:solidFill>
                  <a:srgbClr val="262626"/>
                </a:solidFill>
                <a:latin typeface="Tahoma"/>
              </a:rPr>
              <a:t>Contoh: menyebarkan materi berisi fitnah ke publik, mengirimkan email yang memuat materi fitnah ke relasi/ keluarga korban</a:t>
            </a:r>
            <a:endParaRPr b="0" lang="en-US" sz="20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1295280" y="982080"/>
            <a:ext cx="9600840" cy="1303560"/>
          </a:xfrm>
          <a:prstGeom prst="rect">
            <a:avLst/>
          </a:prstGeom>
          <a:noFill/>
          <a:ln w="0">
            <a:noFill/>
          </a:ln>
        </p:spPr>
        <p:txBody>
          <a:bodyPr anchor="ctr">
            <a:normAutofit fontScale="88000"/>
          </a:bodyPr>
          <a:p>
            <a:pPr algn="ctr">
              <a:lnSpc>
                <a:spcPct val="100000"/>
              </a:lnSpc>
            </a:pPr>
            <a:r>
              <a:rPr b="0" lang="en-US" sz="4400" spc="-1" strike="noStrike">
                <a:solidFill>
                  <a:srgbClr val="262626"/>
                </a:solidFill>
                <a:latin typeface="Rockwell"/>
              </a:rPr>
              <a:t>Cybercrime menyerang perseorangan (lanj.)</a:t>
            </a:r>
            <a:endParaRPr b="0" lang="en-US" sz="4400" spc="-1" strike="noStrike">
              <a:solidFill>
                <a:srgbClr val="000000"/>
              </a:solidFill>
              <a:latin typeface="Tahoma"/>
            </a:endParaRPr>
          </a:p>
        </p:txBody>
      </p:sp>
      <p:sp>
        <p:nvSpPr>
          <p:cNvPr id="192"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Carding</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Melakukan transaksi keuangan menggunakan nomor rekening atau kartu kredit orang lain.</a:t>
            </a:r>
            <a:endParaRPr b="0" lang="en-US" sz="20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Assault by Threat</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Mengancam orang lain menggunakan teknologi komputer maupun Internet.</a:t>
            </a:r>
            <a:endParaRPr b="0" lang="en-US" sz="2000" spc="-1" strike="noStrike">
              <a:solidFill>
                <a:srgbClr val="262626"/>
              </a:solidFill>
              <a:latin typeface="Tahoma"/>
            </a:endParaRPr>
          </a:p>
          <a:p>
            <a:endParaRPr b="0" lang="en-US" sz="20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Cybercrime menyerang property</a:t>
            </a:r>
            <a:endParaRPr b="0" lang="en-US" sz="4400" spc="-1" strike="noStrike">
              <a:solidFill>
                <a:srgbClr val="000000"/>
              </a:solidFill>
              <a:latin typeface="Tahoma"/>
            </a:endParaRPr>
          </a:p>
        </p:txBody>
      </p:sp>
      <p:sp>
        <p:nvSpPr>
          <p:cNvPr id="194" name="TextShape 2"/>
          <p:cNvSpPr txBox="1"/>
          <p:nvPr/>
        </p:nvSpPr>
        <p:spPr>
          <a:xfrm>
            <a:off x="1295280" y="2557080"/>
            <a:ext cx="9600840" cy="3318480"/>
          </a:xfrm>
          <a:prstGeom prst="rect">
            <a:avLst/>
          </a:prstGeom>
          <a:noFill/>
          <a:ln w="0">
            <a:noFill/>
          </a:ln>
        </p:spPr>
        <p:txBody>
          <a:bodyPr>
            <a:noAutofit/>
          </a:bodyPr>
          <a:p>
            <a:pPr marL="285840" indent="-285480">
              <a:lnSpc>
                <a:spcPct val="120000"/>
              </a:lnSpc>
              <a:buClr>
                <a:srgbClr val="b15e28"/>
              </a:buClr>
              <a:buSzPct val="115000"/>
              <a:buFont typeface="Arial"/>
              <a:buChar char="•"/>
            </a:pPr>
            <a:r>
              <a:rPr b="1" lang="en-US" sz="1800" spc="-1" strike="noStrike">
                <a:solidFill>
                  <a:srgbClr val="262626"/>
                </a:solidFill>
                <a:latin typeface="Tahoma"/>
              </a:rPr>
              <a:t>Intellectual Property Crime</a:t>
            </a:r>
            <a:endParaRPr b="0" lang="en-US" sz="1800" spc="-1" strike="noStrike">
              <a:solidFill>
                <a:srgbClr val="262626"/>
              </a:solidFill>
              <a:latin typeface="Tahoma"/>
            </a:endParaRPr>
          </a:p>
          <a:p>
            <a:pPr lvl="1" marL="743040" indent="-285480">
              <a:lnSpc>
                <a:spcPct val="120000"/>
              </a:lnSpc>
              <a:buClr>
                <a:srgbClr val="b15e28"/>
              </a:buClr>
              <a:buSzPct val="115000"/>
              <a:buFont typeface="Arial"/>
              <a:buChar char="•"/>
            </a:pPr>
            <a:r>
              <a:rPr b="0" lang="en-US" sz="1800" spc="-1" strike="noStrike">
                <a:solidFill>
                  <a:srgbClr val="262626"/>
                </a:solidFill>
                <a:latin typeface="Tahoma"/>
              </a:rPr>
              <a:t>Pembajakan perangkat lunak, copyright infringement, trademark violation, pencurian source code komputer.</a:t>
            </a:r>
            <a:endParaRPr b="0" lang="en-US" sz="1800" spc="-1" strike="noStrike">
              <a:solidFill>
                <a:srgbClr val="262626"/>
              </a:solidFill>
              <a:latin typeface="Tahoma"/>
            </a:endParaRPr>
          </a:p>
          <a:p>
            <a:pPr marL="285840" indent="-285480">
              <a:lnSpc>
                <a:spcPct val="120000"/>
              </a:lnSpc>
              <a:buClr>
                <a:srgbClr val="b15e28"/>
              </a:buClr>
              <a:buSzPct val="115000"/>
              <a:buFont typeface="Arial"/>
              <a:buChar char="•"/>
            </a:pPr>
            <a:r>
              <a:rPr b="1" lang="en-US" sz="1800" spc="-1" strike="noStrike">
                <a:solidFill>
                  <a:srgbClr val="262626"/>
                </a:solidFill>
                <a:latin typeface="Tahoma"/>
              </a:rPr>
              <a:t>Cybersquatting</a:t>
            </a:r>
            <a:endParaRPr b="0" lang="en-US" sz="1800" spc="-1" strike="noStrike">
              <a:solidFill>
                <a:srgbClr val="262626"/>
              </a:solidFill>
              <a:latin typeface="Tahoma"/>
            </a:endParaRPr>
          </a:p>
          <a:p>
            <a:pPr lvl="1" marL="743040" indent="-285480">
              <a:lnSpc>
                <a:spcPct val="120000"/>
              </a:lnSpc>
              <a:buClr>
                <a:srgbClr val="b15e28"/>
              </a:buClr>
              <a:buSzPct val="115000"/>
              <a:buFont typeface="Arial"/>
              <a:buChar char="•"/>
            </a:pPr>
            <a:r>
              <a:rPr b="0" lang="en-US" sz="1800" spc="-1" strike="noStrike">
                <a:solidFill>
                  <a:srgbClr val="262626"/>
                </a:solidFill>
                <a:latin typeface="Tahoma"/>
              </a:rPr>
              <a:t>M</a:t>
            </a:r>
            <a:r>
              <a:rPr b="0" lang="id-ID" sz="1800" spc="-1" strike="noStrike">
                <a:solidFill>
                  <a:srgbClr val="262626"/>
                </a:solidFill>
                <a:latin typeface="Tahoma"/>
              </a:rPr>
              <a:t>embeli domain yang mirip dengan merek dagang atau nama perusahaan tertentu dan kemudian menjualnya dengan harga tinggi kepada pemilik merk atau perusahaan yang bersangkutan </a:t>
            </a:r>
            <a:r>
              <a:rPr b="0" lang="id-ID" sz="1800" spc="-1" strike="noStrike">
                <a:solidFill>
                  <a:srgbClr val="262626"/>
                </a:solidFill>
                <a:latin typeface="Wingdings"/>
              </a:rPr>
              <a:t></a:t>
            </a:r>
            <a:r>
              <a:rPr b="0" lang="id-ID" sz="1800" spc="-1" strike="noStrike">
                <a:solidFill>
                  <a:srgbClr val="262626"/>
                </a:solidFill>
                <a:latin typeface="Tahoma"/>
              </a:rPr>
              <a:t> percaloan</a:t>
            </a:r>
            <a:endParaRPr b="0" lang="en-US" sz="1800" spc="-1" strike="noStrike">
              <a:solidFill>
                <a:srgbClr val="262626"/>
              </a:solidFill>
              <a:latin typeface="Tahoma"/>
            </a:endParaRPr>
          </a:p>
          <a:p>
            <a:pPr marL="285840" indent="-285480">
              <a:lnSpc>
                <a:spcPct val="120000"/>
              </a:lnSpc>
              <a:buClr>
                <a:srgbClr val="b15e28"/>
              </a:buClr>
              <a:buSzPct val="115000"/>
              <a:buFont typeface="Arial"/>
              <a:buChar char="•"/>
            </a:pPr>
            <a:r>
              <a:rPr b="1" lang="id-ID" sz="1800" spc="-1" strike="noStrike">
                <a:solidFill>
                  <a:srgbClr val="262626"/>
                </a:solidFill>
                <a:latin typeface="Tahoma"/>
              </a:rPr>
              <a:t>Typosquatting</a:t>
            </a:r>
            <a:endParaRPr b="0" lang="en-US" sz="1800" spc="-1" strike="noStrike">
              <a:solidFill>
                <a:srgbClr val="262626"/>
              </a:solidFill>
              <a:latin typeface="Tahoma"/>
            </a:endParaRPr>
          </a:p>
          <a:p>
            <a:pPr lvl="1" marL="743040" indent="-285480">
              <a:lnSpc>
                <a:spcPct val="120000"/>
              </a:lnSpc>
              <a:buClr>
                <a:srgbClr val="b15e28"/>
              </a:buClr>
              <a:buSzPct val="115000"/>
              <a:buFont typeface="Arial"/>
              <a:buChar char="•"/>
            </a:pPr>
            <a:r>
              <a:rPr b="0" lang="en-US" sz="1800" spc="-1" strike="noStrike">
                <a:solidFill>
                  <a:srgbClr val="262626"/>
                </a:solidFill>
                <a:latin typeface="Tahoma"/>
              </a:rPr>
              <a:t>M</a:t>
            </a:r>
            <a:r>
              <a:rPr b="0" lang="id-ID" sz="1800" spc="-1" strike="noStrike">
                <a:solidFill>
                  <a:srgbClr val="262626"/>
                </a:solidFill>
                <a:latin typeface="Tahoma"/>
              </a:rPr>
              <a:t>embuat nama domain "pelesetan" dari domain yang sudah populer. </a:t>
            </a:r>
            <a:endParaRPr b="0" lang="en-US" sz="1800" spc="-1" strike="noStrike">
              <a:solidFill>
                <a:srgbClr val="262626"/>
              </a:solidFill>
              <a:latin typeface="Tahoma"/>
            </a:endParaRPr>
          </a:p>
          <a:p>
            <a:pPr lvl="1" marL="743040" indent="-285480">
              <a:lnSpc>
                <a:spcPct val="120000"/>
              </a:lnSpc>
              <a:buClr>
                <a:srgbClr val="b15e28"/>
              </a:buClr>
              <a:buSzPct val="115000"/>
              <a:buFont typeface="Arial"/>
              <a:buChar char="•"/>
            </a:pPr>
            <a:r>
              <a:rPr b="0" lang="id-ID" sz="1800" spc="-1" strike="noStrike">
                <a:solidFill>
                  <a:srgbClr val="262626"/>
                </a:solidFill>
                <a:latin typeface="Tahoma"/>
              </a:rPr>
              <a:t>Agar pengunjung yang tersasar ke situsnya karena salah mengetik nama domain yang dituju pada browsernya.</a:t>
            </a:r>
            <a:endParaRPr b="0" lang="en-US" sz="18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1295280" y="982080"/>
            <a:ext cx="9600840" cy="1303560"/>
          </a:xfrm>
          <a:prstGeom prst="rect">
            <a:avLst/>
          </a:prstGeom>
          <a:noFill/>
          <a:ln w="0">
            <a:noFill/>
          </a:ln>
        </p:spPr>
        <p:txBody>
          <a:bodyPr anchor="ctr">
            <a:normAutofit fontScale="88000"/>
          </a:bodyPr>
          <a:p>
            <a:pPr algn="ctr">
              <a:lnSpc>
                <a:spcPct val="100000"/>
              </a:lnSpc>
            </a:pPr>
            <a:r>
              <a:rPr b="0" lang="en-US" sz="4400" spc="-1" strike="noStrike">
                <a:solidFill>
                  <a:srgbClr val="262626"/>
                </a:solidFill>
                <a:latin typeface="Rockwell"/>
              </a:rPr>
              <a:t>Cybercrime menyerang property (lanj.)</a:t>
            </a:r>
            <a:endParaRPr b="0" lang="en-US" sz="4400" spc="-1" strike="noStrike">
              <a:solidFill>
                <a:srgbClr val="000000"/>
              </a:solidFill>
              <a:latin typeface="Tahoma"/>
            </a:endParaRPr>
          </a:p>
        </p:txBody>
      </p:sp>
      <p:sp>
        <p:nvSpPr>
          <p:cNvPr id="196"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Cyber Trespass</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Masuk ke komputer atau jaringan orang lain secara tidak sah, lalu mengganggu, merusak, mengubah, atau menyalahgunakan data atau sistem tersebut dengan memanfaatkan koneksi internet wireless.</a:t>
            </a:r>
            <a:endParaRPr b="0" lang="en-US" sz="20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Internet Time Theft</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Menggunakan layanan (akun ISP) milik orang lain untuk terkoneksi ke Internet, tanpa sepengetahuan pemilik layanan tersebut.</a:t>
            </a:r>
            <a:endParaRPr b="0" lang="en-US" sz="20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Pelaku biasanya mendapatkan akun secara illegal/ hacking.</a:t>
            </a:r>
            <a:endParaRPr b="0" lang="en-US" sz="2000" spc="-1" strike="noStrike">
              <a:solidFill>
                <a:srgbClr val="262626"/>
              </a:solidFill>
              <a:latin typeface="Tahoma"/>
            </a:endParaRPr>
          </a:p>
          <a:p>
            <a:endParaRPr b="0" lang="en-US" sz="20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295280" y="982080"/>
            <a:ext cx="9600840" cy="1303560"/>
          </a:xfrm>
          <a:prstGeom prst="rect">
            <a:avLst/>
          </a:prstGeom>
          <a:noFill/>
          <a:ln w="0">
            <a:noFill/>
          </a:ln>
        </p:spPr>
        <p:txBody>
          <a:bodyPr anchor="ctr">
            <a:normAutofit/>
          </a:bodyPr>
          <a:p>
            <a:pPr algn="ctr">
              <a:lnSpc>
                <a:spcPct val="100000"/>
              </a:lnSpc>
            </a:pPr>
            <a:r>
              <a:rPr b="0" lang="en-US" sz="4400" spc="-1" strike="noStrike">
                <a:solidFill>
                  <a:srgbClr val="262626"/>
                </a:solidFill>
                <a:latin typeface="Rockwell"/>
              </a:rPr>
              <a:t>Cybercrime menyerang pemerintah</a:t>
            </a:r>
            <a:endParaRPr b="0" lang="en-US" sz="4400" spc="-1" strike="noStrike">
              <a:solidFill>
                <a:srgbClr val="000000"/>
              </a:solidFill>
              <a:latin typeface="Tahoma"/>
            </a:endParaRPr>
          </a:p>
        </p:txBody>
      </p:sp>
      <p:sp>
        <p:nvSpPr>
          <p:cNvPr id="198"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Cyber Terorism</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id-ID" sz="2000" spc="-1" strike="noStrike">
                <a:solidFill>
                  <a:srgbClr val="262626"/>
                </a:solidFill>
                <a:latin typeface="Tahoma"/>
              </a:rPr>
              <a:t>Memanfaatkan teknologi informasi sebagai alat bantu untuk melakukan kegiatan terorisme (mengancam pemerintah atau warga negara).</a:t>
            </a:r>
            <a:endParaRPr b="0" lang="en-US" sz="20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id-ID" sz="2000" spc="-1" strike="noStrike">
                <a:solidFill>
                  <a:srgbClr val="262626"/>
                </a:solidFill>
                <a:latin typeface="Tahoma"/>
              </a:rPr>
              <a:t>Contoh:</a:t>
            </a:r>
            <a:endParaRPr b="0" lang="en-US" sz="2000" spc="-1" strike="noStrike">
              <a:solidFill>
                <a:srgbClr val="262626"/>
              </a:solidFill>
              <a:latin typeface="Tahoma"/>
            </a:endParaRPr>
          </a:p>
          <a:p>
            <a:pPr lvl="2" marL="1200240" indent="-285480">
              <a:lnSpc>
                <a:spcPct val="100000"/>
              </a:lnSpc>
              <a:spcBef>
                <a:spcPts val="360"/>
              </a:spcBef>
              <a:spcAft>
                <a:spcPts val="601"/>
              </a:spcAft>
              <a:buClr>
                <a:srgbClr val="b15e28"/>
              </a:buClr>
              <a:buSzPct val="115000"/>
              <a:buFont typeface="Arial"/>
              <a:buChar char="•"/>
            </a:pPr>
            <a:r>
              <a:rPr b="0" lang="id-ID" sz="1800" spc="-1" strike="noStrike">
                <a:solidFill>
                  <a:srgbClr val="262626"/>
                </a:solidFill>
                <a:latin typeface="Tahoma"/>
              </a:rPr>
              <a:t>Ramzi Yousef (penyerang pertama gedung WTC) menyimpan detail serangan dalam file yang dienkripsi di laptopnya</a:t>
            </a:r>
            <a:endParaRPr b="0" lang="en-US" sz="1800" spc="-1" strike="noStrike">
              <a:solidFill>
                <a:srgbClr val="262626"/>
              </a:solidFill>
              <a:latin typeface="Tahoma"/>
            </a:endParaRPr>
          </a:p>
          <a:p>
            <a:endParaRPr b="0" lang="en-US" sz="1800" spc="-1" strike="noStrike">
              <a:solidFill>
                <a:srgbClr val="262626"/>
              </a:solidFill>
              <a:latin typeface="Tahoma"/>
            </a:endParaRPr>
          </a:p>
          <a:p>
            <a:pPr>
              <a:lnSpc>
                <a:spcPct val="100000"/>
              </a:lnSpc>
              <a:spcBef>
                <a:spcPts val="479"/>
              </a:spcBef>
              <a:spcAft>
                <a:spcPts val="601"/>
              </a:spcAft>
            </a:pPr>
            <a:endParaRPr b="0" lang="en-US" sz="18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1295280" y="982080"/>
            <a:ext cx="9600840" cy="1303560"/>
          </a:xfrm>
          <a:prstGeom prst="rect">
            <a:avLst/>
          </a:prstGeom>
          <a:noFill/>
          <a:ln w="0">
            <a:noFill/>
          </a:ln>
        </p:spPr>
        <p:txBody>
          <a:bodyPr anchor="ctr">
            <a:normAutofit fontScale="88000"/>
          </a:bodyPr>
          <a:p>
            <a:pPr algn="ctr">
              <a:lnSpc>
                <a:spcPct val="100000"/>
              </a:lnSpc>
            </a:pPr>
            <a:r>
              <a:rPr b="0" lang="en-US" sz="4400" spc="-1" strike="noStrike">
                <a:solidFill>
                  <a:srgbClr val="262626"/>
                </a:solidFill>
                <a:latin typeface="Rockwell"/>
              </a:rPr>
              <a:t>Cybercrime menyerang masyarakat luas</a:t>
            </a:r>
            <a:endParaRPr b="0" lang="en-US" sz="4400" spc="-1" strike="noStrike">
              <a:solidFill>
                <a:srgbClr val="000000"/>
              </a:solidFill>
              <a:latin typeface="Tahoma"/>
            </a:endParaRPr>
          </a:p>
        </p:txBody>
      </p:sp>
      <p:sp>
        <p:nvSpPr>
          <p:cNvPr id="200"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Cyber pornography</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Menggunakan teknologi komputer dan jaringan untuk menciptakan, mempublikasikan, menyalurkan konten-konten berbau pornografi. Contoh: website, majalah, gambar/ video pornografi yang tersebar di Internet.</a:t>
            </a:r>
            <a:endParaRPr b="0" lang="en-US" sz="20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Konten disasarkan untuk anak-anak di bawah umur </a:t>
            </a:r>
            <a:r>
              <a:rPr b="0" lang="en-US" sz="2000" spc="-1" strike="noStrike">
                <a:solidFill>
                  <a:srgbClr val="262626"/>
                </a:solidFill>
                <a:latin typeface="Wingdings"/>
              </a:rPr>
              <a:t></a:t>
            </a:r>
            <a:r>
              <a:rPr b="0" lang="en-US" sz="2000" spc="-1" strike="noStrike">
                <a:solidFill>
                  <a:srgbClr val="262626"/>
                </a:solidFill>
                <a:latin typeface="Tahoma"/>
              </a:rPr>
              <a:t> </a:t>
            </a:r>
            <a:r>
              <a:rPr b="1" lang="en-US" sz="2000" spc="-1" strike="noStrike">
                <a:solidFill>
                  <a:srgbClr val="262626"/>
                </a:solidFill>
                <a:latin typeface="Tahoma"/>
              </a:rPr>
              <a:t>child pornography</a:t>
            </a:r>
            <a:r>
              <a:rPr b="0" lang="en-US" sz="2000" spc="-1" strike="noStrike">
                <a:solidFill>
                  <a:srgbClr val="262626"/>
                </a:solidFill>
                <a:latin typeface="Tahoma"/>
              </a:rPr>
              <a:t>. </a:t>
            </a:r>
            <a:endParaRPr b="0" lang="en-US" sz="20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Cyber trafficking</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Memperdagangkan barang-barang terlarang (narkotika, senjata, manusia) melalui iklan di website atau komunikasi melalui email.</a:t>
            </a:r>
            <a:endParaRPr b="0" lang="en-US" sz="2000" spc="-1" strike="noStrike">
              <a:solidFill>
                <a:srgbClr val="262626"/>
              </a:solidFill>
              <a:latin typeface="Tahoma"/>
            </a:endParaRPr>
          </a:p>
          <a:p>
            <a:pPr>
              <a:lnSpc>
                <a:spcPct val="100000"/>
              </a:lnSpc>
              <a:spcBef>
                <a:spcPts val="479"/>
              </a:spcBef>
              <a:spcAft>
                <a:spcPts val="601"/>
              </a:spcAft>
            </a:pPr>
            <a:endParaRPr b="0" lang="en-US" sz="20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1295280" y="982080"/>
            <a:ext cx="9600840" cy="1303560"/>
          </a:xfrm>
          <a:prstGeom prst="rect">
            <a:avLst/>
          </a:prstGeom>
          <a:noFill/>
          <a:ln w="0">
            <a:noFill/>
          </a:ln>
        </p:spPr>
        <p:txBody>
          <a:bodyPr anchor="ctr">
            <a:normAutofit fontScale="88000"/>
          </a:bodyPr>
          <a:p>
            <a:pPr algn="ctr">
              <a:lnSpc>
                <a:spcPct val="100000"/>
              </a:lnSpc>
            </a:pPr>
            <a:r>
              <a:rPr b="0" lang="en-US" sz="4400" spc="-1" strike="noStrike">
                <a:solidFill>
                  <a:srgbClr val="262626"/>
                </a:solidFill>
                <a:latin typeface="Rockwell"/>
              </a:rPr>
              <a:t>Cybercrime menyerang masyarakat luas</a:t>
            </a:r>
            <a:endParaRPr b="0" lang="en-US" sz="4400" spc="-1" strike="noStrike">
              <a:solidFill>
                <a:srgbClr val="000000"/>
              </a:solidFill>
              <a:latin typeface="Tahoma"/>
            </a:endParaRPr>
          </a:p>
        </p:txBody>
      </p:sp>
      <p:sp>
        <p:nvSpPr>
          <p:cNvPr id="202"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Online gambling</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Perjudian atau taruhan yang dilakukan secara online, melalui website tertentu, yang umumnya di-hosting di luar negeri.</a:t>
            </a:r>
            <a:endParaRPr b="0" lang="en-US" sz="20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Forgery</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Pemalsuan uang kertas, sertifikat-sertifikat penting, stempel dan sebagainya menggunakan teknologi komputer (scanner dan printer kualitas tinggi).</a:t>
            </a:r>
            <a:endParaRPr b="0" lang="en-US" sz="2000" spc="-1" strike="noStrike">
              <a:solidFill>
                <a:srgbClr val="262626"/>
              </a:solidFill>
              <a:latin typeface="Tahoma"/>
            </a:endParaRPr>
          </a:p>
          <a:p>
            <a:pPr>
              <a:lnSpc>
                <a:spcPct val="100000"/>
              </a:lnSpc>
              <a:spcBef>
                <a:spcPts val="479"/>
              </a:spcBef>
              <a:spcAft>
                <a:spcPts val="601"/>
              </a:spcAft>
            </a:pPr>
            <a:endParaRPr b="0" lang="en-US" sz="20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Jenis Cybercrime Lainnya</a:t>
            </a:r>
            <a:endParaRPr b="0" lang="en-US" sz="4400" spc="-1" strike="noStrike">
              <a:solidFill>
                <a:srgbClr val="000000"/>
              </a:solidFill>
              <a:latin typeface="Tahoma"/>
            </a:endParaRPr>
          </a:p>
        </p:txBody>
      </p:sp>
      <p:sp>
        <p:nvSpPr>
          <p:cNvPr id="204"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Aft>
                <a:spcPts val="601"/>
              </a:spcAft>
              <a:buClr>
                <a:srgbClr val="b15e28"/>
              </a:buClr>
              <a:buSzPct val="115000"/>
              <a:buFont typeface="Arial"/>
              <a:buChar char="•"/>
            </a:pPr>
            <a:r>
              <a:rPr b="1" lang="en-US" sz="2000" spc="-1" strike="noStrike">
                <a:solidFill>
                  <a:srgbClr val="262626"/>
                </a:solidFill>
                <a:latin typeface="Tahoma"/>
              </a:rPr>
              <a:t>Data diddling</a:t>
            </a:r>
            <a:endParaRPr b="0" lang="en-US" sz="2000" spc="-1" strike="noStrike">
              <a:solidFill>
                <a:srgbClr val="262626"/>
              </a:solidFill>
              <a:latin typeface="Tahoma"/>
            </a:endParaRPr>
          </a:p>
          <a:p>
            <a:pPr lvl="1" marL="743040" indent="-285480">
              <a:lnSpc>
                <a:spcPct val="100000"/>
              </a:lnSpc>
              <a:spcAft>
                <a:spcPts val="601"/>
              </a:spcAft>
              <a:buClr>
                <a:srgbClr val="b15e28"/>
              </a:buClr>
              <a:buSzPct val="115000"/>
              <a:buFont typeface="Arial"/>
              <a:buChar char="•"/>
            </a:pPr>
            <a:r>
              <a:rPr b="0" lang="en-US" sz="2000" spc="-1" strike="noStrike">
                <a:solidFill>
                  <a:srgbClr val="262626"/>
                </a:solidFill>
                <a:latin typeface="Tahoma"/>
              </a:rPr>
              <a:t>Mengubah raw data sebelum diproses oleh komputer, lalu mengubahnya kembali ke bentuk aslinya setelah pemrosesan selesai </a:t>
            </a:r>
            <a:r>
              <a:rPr b="0" lang="en-US" sz="2000" spc="-1" strike="noStrike">
                <a:solidFill>
                  <a:srgbClr val="262626"/>
                </a:solidFill>
                <a:latin typeface="Wingdings"/>
              </a:rPr>
              <a:t></a:t>
            </a:r>
            <a:r>
              <a:rPr b="0" lang="en-US" sz="2000" spc="-1" strike="noStrike">
                <a:solidFill>
                  <a:srgbClr val="262626"/>
                </a:solidFill>
                <a:latin typeface="Tahoma"/>
              </a:rPr>
              <a:t> sulit untuk dideteksi.</a:t>
            </a:r>
            <a:endParaRPr b="0" lang="en-US" sz="2000" spc="-1" strike="noStrike">
              <a:solidFill>
                <a:srgbClr val="262626"/>
              </a:solidFill>
              <a:latin typeface="Tahoma"/>
            </a:endParaRPr>
          </a:p>
          <a:p>
            <a:pPr marL="285840" indent="-285480">
              <a:lnSpc>
                <a:spcPct val="100000"/>
              </a:lnSpc>
              <a:spcAft>
                <a:spcPts val="601"/>
              </a:spcAft>
              <a:buClr>
                <a:srgbClr val="b15e28"/>
              </a:buClr>
              <a:buSzPct val="115000"/>
              <a:buFont typeface="Arial"/>
              <a:buChar char="•"/>
            </a:pPr>
            <a:r>
              <a:rPr b="1" lang="en-US" sz="2000" spc="-1" strike="noStrike">
                <a:solidFill>
                  <a:srgbClr val="262626"/>
                </a:solidFill>
                <a:latin typeface="Tahoma"/>
              </a:rPr>
              <a:t>Salami attack</a:t>
            </a:r>
            <a:endParaRPr b="0" lang="en-US" sz="2000" spc="-1" strike="noStrike">
              <a:solidFill>
                <a:srgbClr val="262626"/>
              </a:solidFill>
              <a:latin typeface="Tahoma"/>
            </a:endParaRPr>
          </a:p>
          <a:p>
            <a:pPr lvl="1" marL="743040" indent="-285480">
              <a:lnSpc>
                <a:spcPct val="100000"/>
              </a:lnSpc>
              <a:spcAft>
                <a:spcPts val="601"/>
              </a:spcAft>
              <a:buClr>
                <a:srgbClr val="b15e28"/>
              </a:buClr>
              <a:buSzPct val="115000"/>
              <a:buFont typeface="Arial"/>
              <a:buChar char="•"/>
            </a:pPr>
            <a:r>
              <a:rPr b="0" lang="en-US" sz="2000" spc="-1" strike="noStrike">
                <a:solidFill>
                  <a:srgbClr val="262626"/>
                </a:solidFill>
                <a:latin typeface="Tahoma"/>
              </a:rPr>
              <a:t>Melakukan perubahan data atau transaksi yang tidak signifikan untuk satu kejadian, namun hasilnya akan sangat siginfikan jika kejadian tersebut terjadi berulang kali.</a:t>
            </a:r>
            <a:endParaRPr b="0" lang="en-US" sz="2000" spc="-1" strike="noStrike">
              <a:solidFill>
                <a:srgbClr val="262626"/>
              </a:solidFill>
              <a:latin typeface="Tahoma"/>
            </a:endParaRPr>
          </a:p>
          <a:p>
            <a:pPr lvl="1" marL="743040" indent="-285480">
              <a:lnSpc>
                <a:spcPct val="100000"/>
              </a:lnSpc>
              <a:spcAft>
                <a:spcPts val="601"/>
              </a:spcAft>
              <a:buClr>
                <a:srgbClr val="b15e28"/>
              </a:buClr>
              <a:buSzPct val="115000"/>
              <a:buFont typeface="Arial"/>
              <a:buChar char="•"/>
            </a:pPr>
            <a:r>
              <a:rPr b="0" lang="en-US" sz="2000" spc="-1" strike="noStrike">
                <a:solidFill>
                  <a:srgbClr val="262626"/>
                </a:solidFill>
                <a:latin typeface="Tahoma"/>
              </a:rPr>
              <a:t>Contoh: seorang mengubah program yang digunakan di kasir, untuk menambah Rp. 50 dari setiap transaksi. Sebagian besar pelanggan tidak memperhatikan tambahan Rp. 50 tersebut, tetapi jika diterapkan untuk setiap transaksi pelaku dapat meraup banyak keuntungan.</a:t>
            </a:r>
            <a:endParaRPr b="0" lang="en-US" sz="2000" spc="-1" strike="noStrike">
              <a:solidFill>
                <a:srgbClr val="262626"/>
              </a:solidFill>
              <a:latin typeface="Tahoma"/>
            </a:endParaRPr>
          </a:p>
          <a:p>
            <a:endParaRPr b="0" lang="en-US" sz="20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Jenis Cybercrime Lainnya (lanj.)</a:t>
            </a:r>
            <a:endParaRPr b="0" lang="en-US" sz="4400" spc="-1" strike="noStrike">
              <a:solidFill>
                <a:srgbClr val="000000"/>
              </a:solidFill>
              <a:latin typeface="Tahoma"/>
            </a:endParaRPr>
          </a:p>
        </p:txBody>
      </p:sp>
      <p:sp>
        <p:nvSpPr>
          <p:cNvPr id="206"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1" lang="en-US" sz="2400" spc="-1" strike="noStrike">
                <a:solidFill>
                  <a:srgbClr val="262626"/>
                </a:solidFill>
                <a:latin typeface="Tahoma"/>
              </a:rPr>
              <a:t>Web Jacking</a:t>
            </a:r>
            <a:endParaRPr b="0" lang="en-US" sz="24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Pelaku mengambil alih kontrol pada sebuah website dengan meng-hack user dan password admin </a:t>
            </a:r>
            <a:r>
              <a:rPr b="0" lang="en-US" sz="2000" spc="-1" strike="noStrike">
                <a:solidFill>
                  <a:srgbClr val="262626"/>
                </a:solidFill>
                <a:latin typeface="Wingdings"/>
              </a:rPr>
              <a:t></a:t>
            </a:r>
            <a:r>
              <a:rPr b="0" lang="en-US" sz="2000" spc="-1" strike="noStrike">
                <a:solidFill>
                  <a:srgbClr val="262626"/>
                </a:solidFill>
                <a:latin typeface="Tahoma"/>
              </a:rPr>
              <a:t> pemilik website asli kehilangan kontrol akan website.</a:t>
            </a:r>
            <a:endParaRPr b="0" lang="en-US" sz="2000" spc="-1" strike="noStrike">
              <a:solidFill>
                <a:srgbClr val="262626"/>
              </a:solidFill>
              <a:latin typeface="Tahoma"/>
            </a:endParaRPr>
          </a:p>
          <a:p>
            <a:pPr lvl="1" marL="743040" indent="-285480">
              <a:lnSpc>
                <a:spcPct val="100000"/>
              </a:lnSpc>
              <a:spcBef>
                <a:spcPts val="400"/>
              </a:spcBef>
              <a:spcAft>
                <a:spcPts val="601"/>
              </a:spcAft>
              <a:buClr>
                <a:srgbClr val="b15e28"/>
              </a:buClr>
              <a:buSzPct val="115000"/>
              <a:buFont typeface="Arial"/>
              <a:buChar char="•"/>
            </a:pPr>
            <a:r>
              <a:rPr b="0" lang="en-US" sz="2000" spc="-1" strike="noStrike">
                <a:solidFill>
                  <a:srgbClr val="262626"/>
                </a:solidFill>
                <a:latin typeface="Tahoma"/>
              </a:rPr>
              <a:t>Selanjutnya, pelaku biasanya mengubah informasi yang ditampilkan di website tersebut.</a:t>
            </a:r>
            <a:endParaRPr b="0" lang="en-US" sz="20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endParaRPr b="0" lang="en-US" sz="2000" spc="-1" strike="noStrike">
              <a:solidFill>
                <a:srgbClr val="262626"/>
              </a:solidFill>
              <a:latin typeface="Tahoma"/>
            </a:endParaRPr>
          </a:p>
          <a:p>
            <a:pPr>
              <a:lnSpc>
                <a:spcPct val="100000"/>
              </a:lnSpc>
              <a:spcBef>
                <a:spcPts val="479"/>
              </a:spcBef>
              <a:spcAft>
                <a:spcPts val="601"/>
              </a:spcAft>
            </a:pPr>
            <a:endParaRPr b="0" lang="en-US" sz="20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Virus</a:t>
            </a:r>
            <a:endParaRPr b="0" lang="en-US" sz="4400" spc="-1" strike="noStrike">
              <a:solidFill>
                <a:srgbClr val="000000"/>
              </a:solidFill>
              <a:latin typeface="Tahoma"/>
            </a:endParaRPr>
          </a:p>
        </p:txBody>
      </p:sp>
      <p:sp>
        <p:nvSpPr>
          <p:cNvPr id="152"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39"/>
              </a:spcBef>
              <a:buClr>
                <a:srgbClr val="b15e28"/>
              </a:buClr>
              <a:buSzPct val="115000"/>
              <a:buFont typeface="Arial"/>
              <a:buChar char="•"/>
            </a:pPr>
            <a:r>
              <a:rPr b="0" lang="en-US" sz="2200" spc="-1" strike="noStrike">
                <a:solidFill>
                  <a:srgbClr val="262626"/>
                </a:solidFill>
                <a:latin typeface="Tahoma"/>
              </a:rPr>
              <a:t>Virus adalah deviant program yang tersimpan di dalam hard drive, CD atau USB yang dapat menyebabkan efek-efek yang tidak terduga dan bahkan tidak diinginkan, seperti:</a:t>
            </a:r>
            <a:endParaRPr b="0" lang="en-US" sz="2200" spc="-1" strike="noStrike">
              <a:solidFill>
                <a:srgbClr val="262626"/>
              </a:solidFill>
              <a:latin typeface="Tahoma"/>
            </a:endParaRPr>
          </a:p>
          <a:p>
            <a:pPr lvl="1" marL="743040" indent="-285480">
              <a:lnSpc>
                <a:spcPct val="100000"/>
              </a:lnSpc>
              <a:spcBef>
                <a:spcPts val="439"/>
              </a:spcBef>
              <a:buClr>
                <a:srgbClr val="b15e28"/>
              </a:buClr>
              <a:buSzPct val="115000"/>
              <a:buFont typeface="Arial"/>
              <a:buChar char="•"/>
            </a:pPr>
            <a:r>
              <a:rPr b="0" lang="id-ID" sz="2200" spc="-1" strike="noStrike">
                <a:solidFill>
                  <a:srgbClr val="0d0d0d"/>
                </a:solidFill>
                <a:latin typeface="Tahoma"/>
              </a:rPr>
              <a:t>Memperkecil ruang memori (virus dapat menggandakan diri sendiri)</a:t>
            </a:r>
            <a:endParaRPr b="0" lang="en-US" sz="2200" spc="-1" strike="noStrike">
              <a:solidFill>
                <a:srgbClr val="262626"/>
              </a:solidFill>
              <a:latin typeface="Tahoma"/>
            </a:endParaRPr>
          </a:p>
          <a:p>
            <a:pPr lvl="1" marL="743040" indent="-285480">
              <a:lnSpc>
                <a:spcPct val="100000"/>
              </a:lnSpc>
              <a:spcBef>
                <a:spcPts val="439"/>
              </a:spcBef>
              <a:buClr>
                <a:srgbClr val="b15e28"/>
              </a:buClr>
              <a:buSzPct val="115000"/>
              <a:buFont typeface="Arial"/>
              <a:buChar char="•"/>
            </a:pPr>
            <a:r>
              <a:rPr b="0" lang="id-ID" sz="2200" spc="-1" strike="noStrike">
                <a:solidFill>
                  <a:srgbClr val="0d0d0d"/>
                </a:solidFill>
                <a:latin typeface="Tahoma"/>
              </a:rPr>
              <a:t>Mengubah ekstensi file atau program, sehingga tidak bisa dibuka/ dijalankan.</a:t>
            </a:r>
            <a:endParaRPr b="0" lang="en-US" sz="2200" spc="-1" strike="noStrike">
              <a:solidFill>
                <a:srgbClr val="262626"/>
              </a:solidFill>
              <a:latin typeface="Tahoma"/>
            </a:endParaRPr>
          </a:p>
          <a:p>
            <a:pPr lvl="1" marL="743040" indent="-285480">
              <a:lnSpc>
                <a:spcPct val="100000"/>
              </a:lnSpc>
              <a:spcBef>
                <a:spcPts val="439"/>
              </a:spcBef>
              <a:buClr>
                <a:srgbClr val="b15e28"/>
              </a:buClr>
              <a:buSzPct val="115000"/>
              <a:buFont typeface="Arial"/>
              <a:buChar char="•"/>
            </a:pPr>
            <a:r>
              <a:rPr b="0" lang="id-ID" sz="2200" spc="-1" strike="noStrike">
                <a:solidFill>
                  <a:srgbClr val="0d0d0d"/>
                </a:solidFill>
                <a:latin typeface="Tahoma"/>
              </a:rPr>
              <a:t>Komputer jadi sering hang/ crash, dll.</a:t>
            </a:r>
            <a:endParaRPr b="0" lang="en-US" sz="2200" spc="-1" strike="noStrike">
              <a:solidFill>
                <a:srgbClr val="262626"/>
              </a:solidFill>
              <a:latin typeface="Tahoma"/>
            </a:endParaRPr>
          </a:p>
          <a:p>
            <a:pPr lvl="1" marL="285840" indent="-285480">
              <a:lnSpc>
                <a:spcPct val="100000"/>
              </a:lnSpc>
              <a:spcBef>
                <a:spcPts val="439"/>
              </a:spcBef>
              <a:buClr>
                <a:srgbClr val="b15e28"/>
              </a:buClr>
              <a:buSzPct val="115000"/>
              <a:buFont typeface="Arial"/>
              <a:buChar char="•"/>
            </a:pPr>
            <a:r>
              <a:rPr b="0" lang="id-ID" sz="2200" spc="-1" strike="noStrike">
                <a:solidFill>
                  <a:srgbClr val="0d0d0d"/>
                </a:solidFill>
                <a:latin typeface="Tahoma"/>
              </a:rPr>
              <a:t>Virus dapat masuk ke komputer pada saat menyambungkan disk (CD atau flashdisk) atau saat men-download program dari internet.</a:t>
            </a:r>
            <a:endParaRPr b="0" lang="en-US" sz="2200" spc="-1" strike="noStrike">
              <a:solidFill>
                <a:srgbClr val="262626"/>
              </a:solidFill>
              <a:latin typeface="Tahoma"/>
            </a:endParaRPr>
          </a:p>
          <a:p>
            <a:endParaRPr b="0" lang="en-US" sz="22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Perlindungan Pengguna</a:t>
            </a:r>
            <a:endParaRPr b="0" lang="en-US" sz="4400" spc="-1" strike="noStrike">
              <a:solidFill>
                <a:srgbClr val="000000"/>
              </a:solidFill>
              <a:latin typeface="Tahoma"/>
            </a:endParaRPr>
          </a:p>
        </p:txBody>
      </p:sp>
      <p:sp>
        <p:nvSpPr>
          <p:cNvPr id="208" name="TextShape 2"/>
          <p:cNvSpPr txBox="1"/>
          <p:nvPr/>
        </p:nvSpPr>
        <p:spPr>
          <a:xfrm>
            <a:off x="1295280" y="2557080"/>
            <a:ext cx="9600840" cy="3318480"/>
          </a:xfrm>
          <a:prstGeom prst="rect">
            <a:avLst/>
          </a:prstGeom>
          <a:noFill/>
          <a:ln w="0">
            <a:noFill/>
          </a:ln>
        </p:spPr>
        <p:txBody>
          <a:bodyPr>
            <a:noAutofit/>
          </a:bodyPr>
          <a:p>
            <a:pPr>
              <a:lnSpc>
                <a:spcPct val="100000"/>
              </a:lnSpc>
              <a:spcBef>
                <a:spcPts val="479"/>
              </a:spcBef>
              <a:spcAft>
                <a:spcPts val="601"/>
              </a:spcAft>
            </a:pPr>
            <a:r>
              <a:rPr b="0" lang="en-US" sz="2400" spc="-1" strike="noStrike">
                <a:solidFill>
                  <a:srgbClr val="262626"/>
                </a:solidFill>
                <a:latin typeface="Tahoma"/>
              </a:rPr>
              <a:t>CERT (Computer Emergency Response Team)/ CSIRT (Computer Security Incident Response Team)</a:t>
            </a:r>
            <a:endParaRPr b="0" lang="en-US" sz="2400" spc="-1" strike="noStrike">
              <a:solidFill>
                <a:srgbClr val="262626"/>
              </a:solidFill>
              <a:latin typeface="Tahoma"/>
            </a:endParaRPr>
          </a:p>
          <a:p>
            <a:pPr marL="571680">
              <a:lnSpc>
                <a:spcPct val="100000"/>
              </a:lnSpc>
              <a:spcBef>
                <a:spcPts val="479"/>
              </a:spcBef>
              <a:spcAft>
                <a:spcPts val="601"/>
              </a:spcAft>
            </a:pPr>
            <a:r>
              <a:rPr b="0" lang="en-US" sz="2400" spc="-1" strike="noStrike">
                <a:solidFill>
                  <a:srgbClr val="262626"/>
                </a:solidFill>
                <a:latin typeface="Tahoma"/>
                <a:hlinkClick r:id="rId1"/>
              </a:rPr>
              <a:t>https://www.cert.or.id/</a:t>
            </a:r>
            <a:endParaRPr b="0" lang="en-US" sz="2400" spc="-1" strike="noStrike">
              <a:solidFill>
                <a:srgbClr val="262626"/>
              </a:solidFill>
              <a:latin typeface="Tahoma"/>
            </a:endParaRPr>
          </a:p>
          <a:p>
            <a:pPr>
              <a:lnSpc>
                <a:spcPct val="100000"/>
              </a:lnSpc>
              <a:spcBef>
                <a:spcPts val="479"/>
              </a:spcBef>
              <a:spcAft>
                <a:spcPts val="601"/>
              </a:spcAft>
            </a:pPr>
            <a:r>
              <a:rPr b="0" lang="en-US" sz="2400" spc="-1" strike="noStrike">
                <a:solidFill>
                  <a:srgbClr val="262626"/>
                </a:solidFill>
                <a:latin typeface="Tahoma"/>
              </a:rPr>
              <a:t>Indonesia Security Incident Response Team on Internet and Infrastructure/Coordination Center (Id-SIRTII/CC)</a:t>
            </a:r>
            <a:endParaRPr b="0" lang="en-US" sz="2400" spc="-1" strike="noStrike">
              <a:solidFill>
                <a:srgbClr val="262626"/>
              </a:solidFill>
              <a:latin typeface="Tahoma"/>
            </a:endParaRPr>
          </a:p>
          <a:p>
            <a:pPr marL="571680">
              <a:lnSpc>
                <a:spcPct val="100000"/>
              </a:lnSpc>
              <a:spcBef>
                <a:spcPts val="479"/>
              </a:spcBef>
              <a:spcAft>
                <a:spcPts val="601"/>
              </a:spcAft>
            </a:pPr>
            <a:r>
              <a:rPr b="0" lang="en-US" sz="2400" spc="-1" strike="noStrike">
                <a:solidFill>
                  <a:srgbClr val="262626"/>
                </a:solidFill>
                <a:latin typeface="Tahoma"/>
                <a:hlinkClick r:id="rId2"/>
              </a:rPr>
              <a:t>https://idsirtii.or.id/</a:t>
            </a:r>
            <a:endParaRPr b="0" lang="en-US" sz="2400" spc="-1" strike="noStrike">
              <a:solidFill>
                <a:srgbClr val="262626"/>
              </a:solidFill>
              <a:latin typeface="Tahoma"/>
            </a:endParaRPr>
          </a:p>
          <a:p>
            <a:pPr>
              <a:lnSpc>
                <a:spcPct val="100000"/>
              </a:lnSpc>
              <a:spcBef>
                <a:spcPts val="479"/>
              </a:spcBef>
              <a:spcAft>
                <a:spcPts val="601"/>
              </a:spcAft>
            </a:pPr>
            <a:r>
              <a:rPr b="0" lang="en-US" sz="2400" spc="-1" strike="noStrike">
                <a:solidFill>
                  <a:srgbClr val="262626"/>
                </a:solidFill>
                <a:latin typeface="Tahoma"/>
              </a:rPr>
              <a:t>Badan Siber dan Sandi Negara (BSSN)</a:t>
            </a:r>
            <a:endParaRPr b="0" lang="en-US" sz="2400" spc="-1" strike="noStrike">
              <a:solidFill>
                <a:srgbClr val="262626"/>
              </a:solidFill>
              <a:latin typeface="Tahoma"/>
            </a:endParaRPr>
          </a:p>
          <a:p>
            <a:pPr marL="571680">
              <a:lnSpc>
                <a:spcPct val="100000"/>
              </a:lnSpc>
              <a:spcBef>
                <a:spcPts val="479"/>
              </a:spcBef>
              <a:spcAft>
                <a:spcPts val="601"/>
              </a:spcAft>
            </a:pPr>
            <a:r>
              <a:rPr b="0" lang="en-US" sz="2400" spc="-1" strike="noStrike">
                <a:solidFill>
                  <a:srgbClr val="262626"/>
                </a:solidFill>
                <a:latin typeface="Tahoma"/>
                <a:hlinkClick r:id="rId3"/>
              </a:rPr>
              <a:t>https://bssn.go.id/</a:t>
            </a:r>
            <a:r>
              <a:rPr b="0" lang="en-US" sz="2400" spc="-1" strike="noStrike">
                <a:solidFill>
                  <a:srgbClr val="262626"/>
                </a:solidFill>
                <a:latin typeface="Tahoma"/>
              </a:rPr>
              <a:t> </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Dasar Hukum</a:t>
            </a:r>
            <a:endParaRPr b="0" lang="en-US" sz="4400" spc="-1" strike="noStrike">
              <a:solidFill>
                <a:srgbClr val="000000"/>
              </a:solidFill>
              <a:latin typeface="Tahoma"/>
            </a:endParaRPr>
          </a:p>
        </p:txBody>
      </p:sp>
      <p:sp>
        <p:nvSpPr>
          <p:cNvPr id="210" name="TextShape 2"/>
          <p:cNvSpPr txBox="1"/>
          <p:nvPr/>
        </p:nvSpPr>
        <p:spPr>
          <a:xfrm>
            <a:off x="1295280" y="2557080"/>
            <a:ext cx="9600840" cy="3318480"/>
          </a:xfrm>
          <a:prstGeom prst="rect">
            <a:avLst/>
          </a:prstGeom>
          <a:noFill/>
          <a:ln w="0">
            <a:noFill/>
          </a:ln>
        </p:spPr>
        <p:txBody>
          <a:bodyPr>
            <a:noAutofit/>
          </a:bodyPr>
          <a:p>
            <a:pPr>
              <a:lnSpc>
                <a:spcPct val="100000"/>
              </a:lnSpc>
              <a:spcBef>
                <a:spcPts val="479"/>
              </a:spcBef>
              <a:spcAft>
                <a:spcPts val="601"/>
              </a:spcAft>
            </a:pPr>
            <a:r>
              <a:rPr b="0" lang="en-US" sz="2400" spc="-1" strike="noStrike">
                <a:solidFill>
                  <a:srgbClr val="262626"/>
                </a:solidFill>
                <a:latin typeface="Tahoma"/>
              </a:rPr>
              <a:t>UU ITE Nomor 11 Tahun 2008</a:t>
            </a:r>
            <a:endParaRPr b="0" lang="en-US" sz="2400" spc="-1" strike="noStrike">
              <a:solidFill>
                <a:srgbClr val="262626"/>
              </a:solidFill>
              <a:latin typeface="Tahoma"/>
            </a:endParaRPr>
          </a:p>
          <a:p>
            <a:pPr marL="457200">
              <a:lnSpc>
                <a:spcPct val="100000"/>
              </a:lnSpc>
              <a:spcBef>
                <a:spcPts val="479"/>
              </a:spcBef>
              <a:spcAft>
                <a:spcPts val="601"/>
              </a:spcAft>
            </a:pPr>
            <a:r>
              <a:rPr b="0" lang="en-US" sz="2400" spc="-1" strike="noStrike">
                <a:solidFill>
                  <a:srgbClr val="262626"/>
                </a:solidFill>
                <a:latin typeface="Tahoma"/>
              </a:rPr>
              <a:t>Pasal 27-37: Perbuatan yang dilarang</a:t>
            </a:r>
            <a:endParaRPr b="0" lang="en-US" sz="2400" spc="-1" strike="noStrike">
              <a:solidFill>
                <a:srgbClr val="262626"/>
              </a:solidFill>
              <a:latin typeface="Tahoma"/>
            </a:endParaRPr>
          </a:p>
          <a:p>
            <a:pPr>
              <a:lnSpc>
                <a:spcPct val="100000"/>
              </a:lnSpc>
              <a:spcBef>
                <a:spcPts val="479"/>
              </a:spcBef>
              <a:spcAft>
                <a:spcPts val="601"/>
              </a:spcAft>
            </a:pPr>
            <a:r>
              <a:rPr b="0" lang="en-US" sz="2400" spc="-1" strike="noStrike">
                <a:solidFill>
                  <a:srgbClr val="262626"/>
                </a:solidFill>
                <a:latin typeface="Tahoma"/>
              </a:rPr>
              <a:t>UU ITE Nomor 19 Tahun 2016</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Referensi</a:t>
            </a:r>
            <a:endParaRPr b="0" lang="en-US" sz="4400" spc="-1" strike="noStrike">
              <a:solidFill>
                <a:srgbClr val="000000"/>
              </a:solidFill>
              <a:latin typeface="Tahoma"/>
            </a:endParaRPr>
          </a:p>
        </p:txBody>
      </p:sp>
      <p:sp>
        <p:nvSpPr>
          <p:cNvPr id="212" name="TextShape 2"/>
          <p:cNvSpPr txBox="1"/>
          <p:nvPr/>
        </p:nvSpPr>
        <p:spPr>
          <a:xfrm>
            <a:off x="1295280" y="2557080"/>
            <a:ext cx="9600840" cy="3318480"/>
          </a:xfrm>
          <a:prstGeom prst="rect">
            <a:avLst/>
          </a:prstGeom>
          <a:noFill/>
          <a:ln w="0">
            <a:noFill/>
          </a:ln>
        </p:spPr>
        <p:txBody>
          <a:bodyPr>
            <a:normAutofit fontScale="35000"/>
          </a:bodyPr>
          <a:p>
            <a:pPr marL="285840" indent="-285480">
              <a:lnSpc>
                <a:spcPct val="120000"/>
              </a:lnSpc>
              <a:spcBef>
                <a:spcPts val="479"/>
              </a:spcBef>
              <a:buClr>
                <a:srgbClr val="b15e28"/>
              </a:buClr>
              <a:buSzPct val="115000"/>
              <a:buFont typeface="Arial"/>
              <a:buChar char="•"/>
            </a:pPr>
            <a:r>
              <a:rPr b="0" lang="id-ID" sz="2400" spc="-1" strike="noStrike">
                <a:solidFill>
                  <a:srgbClr val="000000"/>
                </a:solidFill>
                <a:latin typeface="Tahoma"/>
              </a:rPr>
              <a:t>William and Sawyer, 2011, Using Information Technology, Mc-Graw-Hill, New York. </a:t>
            </a:r>
            <a:endParaRPr b="0" lang="en-US" sz="2400" spc="-1" strike="noStrike">
              <a:solidFill>
                <a:srgbClr val="262626"/>
              </a:solidFill>
              <a:latin typeface="Tahoma"/>
            </a:endParaRPr>
          </a:p>
          <a:p>
            <a:pPr marL="285840" indent="-285480">
              <a:lnSpc>
                <a:spcPct val="120000"/>
              </a:lnSpc>
              <a:spcBef>
                <a:spcPts val="479"/>
              </a:spcBef>
              <a:buClr>
                <a:srgbClr val="b15e28"/>
              </a:buClr>
              <a:buSzPct val="115000"/>
              <a:buFont typeface="Arial"/>
              <a:buChar char="•"/>
            </a:pPr>
            <a:r>
              <a:rPr b="0" lang="en-US" sz="2400" spc="-1" strike="noStrike">
                <a:solidFill>
                  <a:srgbClr val="262626"/>
                </a:solidFill>
                <a:latin typeface="Tahoma"/>
              </a:rPr>
              <a:t>Dalla, H.S. and Geeta, 2013, Cybercrime – A Threat to Persons, Property, Government and Societies, </a:t>
            </a:r>
            <a:r>
              <a:rPr b="0" i="1" lang="en-US" sz="2400" spc="-1" strike="noStrike">
                <a:solidFill>
                  <a:srgbClr val="262626"/>
                </a:solidFill>
                <a:latin typeface="Tahoma"/>
              </a:rPr>
              <a:t>International Journal of Advances Research in Computer Science and Software Engineering</a:t>
            </a:r>
            <a:r>
              <a:rPr b="0" lang="en-US" sz="2400" spc="-1" strike="noStrike">
                <a:solidFill>
                  <a:srgbClr val="262626"/>
                </a:solidFill>
                <a:latin typeface="Tahoma"/>
              </a:rPr>
              <a:t>, Vol. 3, Issue 5.</a:t>
            </a:r>
            <a:endParaRPr b="0" lang="en-US" sz="2400" spc="-1" strike="noStrike">
              <a:solidFill>
                <a:srgbClr val="262626"/>
              </a:solidFill>
              <a:latin typeface="Tahoma"/>
            </a:endParaRPr>
          </a:p>
          <a:p>
            <a:pPr marL="285840" indent="-285480">
              <a:lnSpc>
                <a:spcPct val="120000"/>
              </a:lnSpc>
              <a:spcBef>
                <a:spcPts val="479"/>
              </a:spcBef>
              <a:buClr>
                <a:srgbClr val="b15e28"/>
              </a:buClr>
              <a:buSzPct val="115000"/>
              <a:buFont typeface="Arial"/>
              <a:buChar char="•"/>
            </a:pPr>
            <a:r>
              <a:rPr b="0" lang="en-US" sz="2400" spc="-1" strike="noStrike">
                <a:solidFill>
                  <a:srgbClr val="262626"/>
                </a:solidFill>
                <a:latin typeface="Tahoma"/>
              </a:rPr>
              <a:t>Poonia, A.S., 2014, Cyber Crime: Challenges and its Classification, </a:t>
            </a:r>
            <a:r>
              <a:rPr b="0" i="1" lang="en-US" sz="2400" spc="-1" strike="noStrike">
                <a:solidFill>
                  <a:srgbClr val="262626"/>
                </a:solidFill>
                <a:latin typeface="Tahoma"/>
              </a:rPr>
              <a:t>International Journal of Emerging Trends &amp; Technology in Computer Science (IJETTCS)</a:t>
            </a:r>
            <a:r>
              <a:rPr b="0" lang="en-US" sz="2400" spc="-1" strike="noStrike">
                <a:solidFill>
                  <a:srgbClr val="262626"/>
                </a:solidFill>
                <a:latin typeface="Tahoma"/>
              </a:rPr>
              <a:t>, Vol 3, Issue 6.</a:t>
            </a:r>
            <a:endParaRPr b="0" lang="en-US" sz="2400" spc="-1" strike="noStrike">
              <a:solidFill>
                <a:srgbClr val="262626"/>
              </a:solidFill>
              <a:latin typeface="Tahoma"/>
            </a:endParaRPr>
          </a:p>
          <a:p>
            <a:pPr marL="285840" indent="-285480">
              <a:lnSpc>
                <a:spcPct val="120000"/>
              </a:lnSpc>
              <a:spcBef>
                <a:spcPts val="479"/>
              </a:spcBef>
              <a:buClr>
                <a:srgbClr val="b15e28"/>
              </a:buClr>
              <a:buSzPct val="115000"/>
              <a:buFont typeface="Arial"/>
              <a:buChar char="•"/>
            </a:pPr>
            <a:r>
              <a:rPr b="0" lang="en-US" sz="2400" spc="-1" strike="noStrike">
                <a:solidFill>
                  <a:srgbClr val="262626"/>
                </a:solidFill>
                <a:latin typeface="Tahoma"/>
              </a:rPr>
              <a:t>----, ---, </a:t>
            </a:r>
            <a:r>
              <a:rPr b="0" i="1" lang="en-US" sz="2400" spc="-1" strike="noStrike">
                <a:solidFill>
                  <a:srgbClr val="262626"/>
                </a:solidFill>
                <a:latin typeface="Tahoma"/>
              </a:rPr>
              <a:t>Introduction to Cybercrime</a:t>
            </a:r>
            <a:r>
              <a:rPr b="0" lang="en-US" sz="2400" spc="-1" strike="noStrike">
                <a:solidFill>
                  <a:srgbClr val="262626"/>
                </a:solidFill>
                <a:latin typeface="Tahoma"/>
              </a:rPr>
              <a:t>, download from </a:t>
            </a:r>
            <a:r>
              <a:rPr b="0" lang="id-ID" sz="2400" spc="-1" strike="noStrike">
                <a:solidFill>
                  <a:srgbClr val="262626"/>
                </a:solidFill>
                <a:latin typeface="Tahoma"/>
              </a:rPr>
              <a:t>wsilfi.staff.gunadarma.ac.id/Downloads/files/13309/W03-Cyber+crime.pdf</a:t>
            </a:r>
            <a:r>
              <a:rPr b="0" lang="en-US" sz="2400" spc="-1" strike="noStrike">
                <a:solidFill>
                  <a:srgbClr val="262626"/>
                </a:solidFill>
                <a:latin typeface="Tahoma"/>
              </a:rPr>
              <a:t>, diakses pada tanggal 7 Maret 2016 pukul 13.00.</a:t>
            </a:r>
            <a:endParaRPr b="0" lang="en-US" sz="2400" spc="-1" strike="noStrike">
              <a:solidFill>
                <a:srgbClr val="262626"/>
              </a:solidFill>
              <a:latin typeface="Tahoma"/>
            </a:endParaRPr>
          </a:p>
          <a:p>
            <a:pPr marL="285840" indent="-285480">
              <a:lnSpc>
                <a:spcPct val="120000"/>
              </a:lnSpc>
              <a:spcBef>
                <a:spcPts val="479"/>
              </a:spcBef>
              <a:buClr>
                <a:srgbClr val="b15e28"/>
              </a:buClr>
              <a:buSzPct val="115000"/>
              <a:buFont typeface="Arial"/>
              <a:buChar char="•"/>
            </a:pPr>
            <a:r>
              <a:rPr b="0" lang="en-US" sz="2400" spc="-1" strike="noStrike">
                <a:solidFill>
                  <a:srgbClr val="000000"/>
                </a:solidFill>
                <a:latin typeface="Arial"/>
              </a:rPr>
              <a:t>Reynolds, G.W., 2015, </a:t>
            </a:r>
            <a:r>
              <a:rPr b="1" i="1" lang="en-US" sz="2400" spc="-1" strike="noStrike">
                <a:solidFill>
                  <a:srgbClr val="000000"/>
                </a:solidFill>
                <a:latin typeface="Arial"/>
              </a:rPr>
              <a:t>Ethics in Information Technology 5</a:t>
            </a:r>
            <a:r>
              <a:rPr b="1" i="1" lang="en-US" sz="2400" spc="-1" strike="noStrike" baseline="30000">
                <a:solidFill>
                  <a:srgbClr val="000000"/>
                </a:solidFill>
                <a:latin typeface="Arial"/>
              </a:rPr>
              <a:t>th</a:t>
            </a:r>
            <a:r>
              <a:rPr b="1" i="1" lang="en-US" sz="2400" spc="-1" strike="noStrike">
                <a:solidFill>
                  <a:srgbClr val="000000"/>
                </a:solidFill>
                <a:latin typeface="Arial"/>
              </a:rPr>
              <a:t> Edition</a:t>
            </a:r>
            <a:r>
              <a:rPr b="0" lang="en-US" sz="2400" spc="-1" strike="noStrike">
                <a:solidFill>
                  <a:srgbClr val="000000"/>
                </a:solidFill>
                <a:latin typeface="Arial"/>
              </a:rPr>
              <a:t>, Cengage Learning, Boston.</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295280" y="982080"/>
            <a:ext cx="9600840" cy="1303560"/>
          </a:xfrm>
          <a:prstGeom prst="rect">
            <a:avLst/>
          </a:prstGeom>
          <a:noFill/>
          <a:ln w="0">
            <a:noFill/>
          </a:ln>
        </p:spPr>
        <p:txBody>
          <a:bodyPr anchor="ctr">
            <a:normAutofit/>
          </a:bodyPr>
          <a:p>
            <a:pPr algn="ctr">
              <a:lnSpc>
                <a:spcPct val="100000"/>
              </a:lnSpc>
            </a:pPr>
            <a:r>
              <a:rPr b="0" lang="en-US" sz="4400" spc="-1" strike="noStrike">
                <a:solidFill>
                  <a:srgbClr val="262626"/>
                </a:solidFill>
                <a:latin typeface="Rockwell"/>
              </a:rPr>
              <a:t>Worms</a:t>
            </a:r>
            <a:endParaRPr b="0" lang="en-US" sz="4400" spc="-1" strike="noStrike">
              <a:solidFill>
                <a:srgbClr val="000000"/>
              </a:solidFill>
              <a:latin typeface="Tahoma"/>
            </a:endParaRPr>
          </a:p>
        </p:txBody>
      </p:sp>
      <p:sp>
        <p:nvSpPr>
          <p:cNvPr id="154"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Worm adalah program yang dapat menyalin dirinya sendiri secara berulang ke dalam memori komputer atau ke dalam disk drive </a:t>
            </a:r>
            <a:r>
              <a:rPr b="0" lang="en-US" sz="2400" spc="-1" strike="noStrike">
                <a:solidFill>
                  <a:srgbClr val="262626"/>
                </a:solidFill>
                <a:latin typeface="Wingdings"/>
              </a:rPr>
              <a:t></a:t>
            </a:r>
            <a:r>
              <a:rPr b="0" lang="en-US" sz="2400" spc="-1" strike="noStrike">
                <a:solidFill>
                  <a:srgbClr val="262626"/>
                </a:solidFill>
                <a:latin typeface="Tahoma"/>
              </a:rPr>
              <a:t> dapat menyebabkan komputer menjadi crash.</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Worm sering kali disebarkan melalui </a:t>
            </a:r>
            <a:r>
              <a:rPr b="0" i="1" lang="en-US" sz="2400" spc="-1" strike="noStrike">
                <a:solidFill>
                  <a:srgbClr val="262626"/>
                </a:solidFill>
                <a:latin typeface="Tahoma"/>
              </a:rPr>
              <a:t>attachment email </a:t>
            </a:r>
            <a:r>
              <a:rPr b="0" lang="en-US" sz="2400" spc="-1" strike="noStrike">
                <a:solidFill>
                  <a:srgbClr val="262626"/>
                </a:solidFill>
                <a:latin typeface="Wingdings"/>
              </a:rPr>
              <a:t></a:t>
            </a:r>
            <a:r>
              <a:rPr b="0" lang="en-US" sz="2400" spc="-1" strike="noStrike">
                <a:solidFill>
                  <a:srgbClr val="262626"/>
                </a:solidFill>
                <a:latin typeface="Tahoma"/>
              </a:rPr>
              <a:t> </a:t>
            </a:r>
            <a:r>
              <a:rPr b="0" lang="en-US" sz="2400" spc="-1" strike="noStrike">
                <a:solidFill>
                  <a:srgbClr val="ff0000"/>
                </a:solidFill>
                <a:latin typeface="Tahoma"/>
              </a:rPr>
              <a:t>hati-hati membuka attachment dari pengirim asing.</a:t>
            </a:r>
            <a:endParaRPr b="0" lang="en-US" sz="2400" spc="-1" strike="noStrike">
              <a:solidFill>
                <a:srgbClr val="262626"/>
              </a:solidFill>
              <a:latin typeface="Tahoma"/>
            </a:endParaRPr>
          </a:p>
          <a:p>
            <a:pPr>
              <a:lnSpc>
                <a:spcPct val="100000"/>
              </a:lnSpc>
              <a:spcBef>
                <a:spcPts val="479"/>
              </a:spcBef>
              <a:spcAft>
                <a:spcPts val="601"/>
              </a:spcAft>
            </a:pP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Worms (lanj.)</a:t>
            </a:r>
            <a:endParaRPr b="0" lang="en-US" sz="4400" spc="-1" strike="noStrike">
              <a:solidFill>
                <a:srgbClr val="000000"/>
              </a:solidFill>
              <a:latin typeface="Tahoma"/>
            </a:endParaRPr>
          </a:p>
        </p:txBody>
      </p:sp>
      <p:sp>
        <p:nvSpPr>
          <p:cNvPr id="156" name="TextShape 2"/>
          <p:cNvSpPr txBox="1"/>
          <p:nvPr/>
        </p:nvSpPr>
        <p:spPr>
          <a:xfrm>
            <a:off x="1295280" y="2557080"/>
            <a:ext cx="9600840" cy="3318480"/>
          </a:xfrm>
          <a:prstGeom prst="rect">
            <a:avLst/>
          </a:prstGeom>
          <a:noFill/>
          <a:ln w="0">
            <a:noFill/>
          </a:ln>
        </p:spPr>
        <p:txBody>
          <a:bodyPr>
            <a:noAutofit/>
          </a:bodyPr>
          <a:p>
            <a:endParaRPr b="0" lang="en-US" sz="2400" spc="-1" strike="noStrike">
              <a:solidFill>
                <a:srgbClr val="262626"/>
              </a:solidFill>
              <a:latin typeface="Tahoma"/>
            </a:endParaRPr>
          </a:p>
        </p:txBody>
      </p:sp>
      <p:pic>
        <p:nvPicPr>
          <p:cNvPr id="157" name="Picture 2" descr=""/>
          <p:cNvPicPr/>
          <p:nvPr/>
        </p:nvPicPr>
        <p:blipFill>
          <a:blip r:embed="rId1"/>
          <a:stretch/>
        </p:blipFill>
        <p:spPr>
          <a:xfrm>
            <a:off x="1649160" y="2479680"/>
            <a:ext cx="8429400" cy="3590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295280" y="982080"/>
            <a:ext cx="9600840" cy="1303560"/>
          </a:xfrm>
          <a:prstGeom prst="rect">
            <a:avLst/>
          </a:prstGeom>
          <a:noFill/>
          <a:ln w="0">
            <a:noFill/>
          </a:ln>
        </p:spPr>
        <p:txBody>
          <a:bodyPr anchor="ctr">
            <a:normAutofit fontScale="88000"/>
          </a:bodyPr>
          <a:p>
            <a:pPr algn="ctr">
              <a:lnSpc>
                <a:spcPct val="100000"/>
              </a:lnSpc>
            </a:pPr>
            <a:r>
              <a:rPr b="0" lang="en-US" sz="4400" spc="-1" strike="noStrike">
                <a:solidFill>
                  <a:srgbClr val="262626"/>
                </a:solidFill>
                <a:latin typeface="Rockwell"/>
              </a:rPr>
              <a:t>Bagaimana Malwares dapat Tersebar?</a:t>
            </a:r>
            <a:endParaRPr b="0" lang="en-US" sz="4400" spc="-1" strike="noStrike">
              <a:solidFill>
                <a:srgbClr val="000000"/>
              </a:solidFill>
              <a:latin typeface="Tahoma"/>
            </a:endParaRPr>
          </a:p>
        </p:txBody>
      </p:sp>
      <p:sp>
        <p:nvSpPr>
          <p:cNvPr id="159" name="TextShape 2"/>
          <p:cNvSpPr txBox="1"/>
          <p:nvPr/>
        </p:nvSpPr>
        <p:spPr>
          <a:xfrm>
            <a:off x="1295280" y="2557080"/>
            <a:ext cx="9600840" cy="3318480"/>
          </a:xfrm>
          <a:prstGeom prst="rect">
            <a:avLst/>
          </a:prstGeom>
          <a:noFill/>
          <a:ln w="0">
            <a:noFill/>
          </a:ln>
        </p:spPr>
        <p:txBody>
          <a:bodyPr>
            <a:noAutofit/>
          </a:bodyPr>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Melalui </a:t>
            </a:r>
            <a:r>
              <a:rPr b="0" lang="id-ID" sz="2400" spc="-1" strike="noStrike">
                <a:solidFill>
                  <a:srgbClr val="262626"/>
                </a:solidFill>
                <a:latin typeface="Tahoma"/>
              </a:rPr>
              <a:t>penyimpanan eksternal</a:t>
            </a:r>
            <a:r>
              <a:rPr b="0" lang="en-US" sz="2400" spc="-1" strike="noStrike">
                <a:solidFill>
                  <a:srgbClr val="262626"/>
                </a:solidFill>
                <a:latin typeface="Tahoma"/>
              </a:rPr>
              <a:t>, CD atau flashdisk yang telah terinfeksi.</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Melalui </a:t>
            </a:r>
            <a:r>
              <a:rPr b="0" i="1" lang="en-US" sz="2400" spc="-1" strike="noStrike">
                <a:solidFill>
                  <a:srgbClr val="262626"/>
                </a:solidFill>
                <a:latin typeface="Tahoma"/>
              </a:rPr>
              <a:t>attachment email</a:t>
            </a:r>
            <a:r>
              <a:rPr b="0" lang="en-US" sz="2400" spc="-1" strike="noStrike">
                <a:solidFill>
                  <a:srgbClr val="262626"/>
                </a:solidFill>
                <a:latin typeface="Tahoma"/>
              </a:rPr>
              <a:t> yang dikirimkan oleh pengguna asing.</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Melaui </a:t>
            </a:r>
            <a:r>
              <a:rPr b="0" i="1" lang="en-US" sz="2400" spc="-1" strike="noStrike">
                <a:solidFill>
                  <a:srgbClr val="262626"/>
                </a:solidFill>
                <a:latin typeface="Tahoma"/>
              </a:rPr>
              <a:t>infiltrated website</a:t>
            </a:r>
            <a:r>
              <a:rPr b="0" lang="en-US" sz="2400" spc="-1" strike="noStrike">
                <a:solidFill>
                  <a:srgbClr val="262626"/>
                </a:solidFill>
                <a:latin typeface="Tahoma"/>
              </a:rPr>
              <a:t> </a:t>
            </a:r>
            <a:r>
              <a:rPr b="0" lang="en-US" sz="2400" spc="-1" strike="noStrike">
                <a:solidFill>
                  <a:srgbClr val="262626"/>
                </a:solidFill>
                <a:latin typeface="Wingdings"/>
              </a:rPr>
              <a:t></a:t>
            </a:r>
            <a:r>
              <a:rPr b="0" lang="en-US" sz="2400" spc="-1" strike="noStrike">
                <a:solidFill>
                  <a:srgbClr val="262626"/>
                </a:solidFill>
                <a:latin typeface="Tahoma"/>
              </a:rPr>
              <a:t> website sengaja telah ditanami malware oleh pembuatnya, sehingga malware akan masuk ke komputer saat user melalukan klik pada website tersebut.</a:t>
            </a:r>
            <a:endParaRPr b="0" lang="en-US" sz="2400" spc="-1" strike="noStrike">
              <a:solidFill>
                <a:srgbClr val="262626"/>
              </a:solidFill>
              <a:latin typeface="Tahoma"/>
            </a:endParaRPr>
          </a:p>
          <a:p>
            <a:pPr marL="285840" indent="-285480">
              <a:lnSpc>
                <a:spcPct val="10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Melalui </a:t>
            </a:r>
            <a:r>
              <a:rPr b="0" i="1" lang="en-US" sz="2400" spc="-1" strike="noStrike">
                <a:solidFill>
                  <a:srgbClr val="262626"/>
                </a:solidFill>
                <a:latin typeface="Tahoma"/>
              </a:rPr>
              <a:t>infiltrated wi-fi hot spots</a:t>
            </a:r>
            <a:r>
              <a:rPr b="0" lang="en-US" sz="2400" spc="-1" strike="noStrike">
                <a:solidFill>
                  <a:srgbClr val="262626"/>
                </a:solidFill>
                <a:latin typeface="Tahoma"/>
              </a:rPr>
              <a:t>.</a:t>
            </a:r>
            <a:endParaRPr b="0" lang="en-US" sz="2400" spc="-1" strike="noStrike">
              <a:solidFill>
                <a:srgbClr val="262626"/>
              </a:solidFill>
              <a:latin typeface="Tahoma"/>
            </a:endParaRPr>
          </a:p>
          <a:p>
            <a:pPr>
              <a:lnSpc>
                <a:spcPct val="100000"/>
              </a:lnSpc>
              <a:spcBef>
                <a:spcPts val="479"/>
              </a:spcBef>
              <a:spcAft>
                <a:spcPts val="601"/>
              </a:spcAft>
            </a:pPr>
            <a:endParaRPr b="0" lang="en-US" sz="2400" spc="-1" strike="noStrike">
              <a:solidFill>
                <a:srgbClr val="262626"/>
              </a:solidFill>
              <a:latin typeface="Tahoma"/>
            </a:endParaRPr>
          </a:p>
          <a:p>
            <a:pPr>
              <a:lnSpc>
                <a:spcPct val="100000"/>
              </a:lnSpc>
              <a:spcBef>
                <a:spcPts val="479"/>
              </a:spcBef>
              <a:spcAft>
                <a:spcPts val="601"/>
              </a:spcAft>
            </a:pP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295280" y="982080"/>
            <a:ext cx="9600840" cy="1303560"/>
          </a:xfrm>
          <a:prstGeom prst="rect">
            <a:avLst/>
          </a:prstGeom>
          <a:noFill/>
          <a:ln w="0">
            <a:noFill/>
          </a:ln>
        </p:spPr>
        <p:txBody>
          <a:bodyPr anchor="ctr">
            <a:noAutofit/>
          </a:bodyPr>
          <a:p>
            <a:pPr algn="ctr">
              <a:lnSpc>
                <a:spcPct val="100000"/>
              </a:lnSpc>
            </a:pPr>
            <a:r>
              <a:rPr b="0" lang="en-US" sz="4400" spc="-1" strike="noStrike">
                <a:solidFill>
                  <a:srgbClr val="262626"/>
                </a:solidFill>
                <a:latin typeface="Rockwell"/>
              </a:rPr>
              <a:t>Trojan Horses</a:t>
            </a:r>
            <a:endParaRPr b="0" lang="en-US" sz="4400" spc="-1" strike="noStrike">
              <a:solidFill>
                <a:srgbClr val="000000"/>
              </a:solidFill>
              <a:latin typeface="Tahoma"/>
            </a:endParaRPr>
          </a:p>
        </p:txBody>
      </p:sp>
      <p:sp>
        <p:nvSpPr>
          <p:cNvPr id="161" name="TextShape 2"/>
          <p:cNvSpPr txBox="1"/>
          <p:nvPr/>
        </p:nvSpPr>
        <p:spPr>
          <a:xfrm>
            <a:off x="1295280" y="2557080"/>
            <a:ext cx="9600840" cy="3318480"/>
          </a:xfrm>
          <a:prstGeom prst="rect">
            <a:avLst/>
          </a:prstGeom>
          <a:noFill/>
          <a:ln w="0">
            <a:noFill/>
          </a:ln>
        </p:spPr>
        <p:txBody>
          <a:bodyPr>
            <a:normAutofit fontScale="56000"/>
          </a:bodyPr>
          <a:p>
            <a:pPr marL="285840" indent="-285480">
              <a:lnSpc>
                <a:spcPct val="110000"/>
              </a:lnSpc>
              <a:spcAft>
                <a:spcPts val="601"/>
              </a:spcAft>
              <a:buClr>
                <a:srgbClr val="b15e28"/>
              </a:buClr>
              <a:buSzPct val="115000"/>
              <a:buFont typeface="Arial"/>
              <a:buChar char="•"/>
            </a:pPr>
            <a:r>
              <a:rPr b="1" lang="en-US" sz="2400" spc="-1" strike="noStrike">
                <a:solidFill>
                  <a:srgbClr val="000000"/>
                </a:solidFill>
                <a:latin typeface="Tahoma"/>
              </a:rPr>
              <a:t>Trojan horse</a:t>
            </a:r>
            <a:r>
              <a:rPr b="0" lang="en-US" sz="2400" spc="-1" strike="noStrike">
                <a:solidFill>
                  <a:srgbClr val="000000"/>
                </a:solidFill>
                <a:latin typeface="Tahoma"/>
              </a:rPr>
              <a:t> adalah program yang berpura-pura menjadi program yang bermanfaat, biasanya gratis (seperti game atau screen saver), tetapi membawa virus atau instruksi yang merusak, yang melakukan kerusakan tanpa sepengetahuan pengguna.</a:t>
            </a:r>
            <a:endParaRPr b="0" lang="en-US" sz="2400" spc="-1" strike="noStrike">
              <a:solidFill>
                <a:srgbClr val="262626"/>
              </a:solidFill>
              <a:latin typeface="Tahoma"/>
            </a:endParaRPr>
          </a:p>
          <a:p>
            <a:pPr marL="285840" indent="-285480">
              <a:lnSpc>
                <a:spcPct val="110000"/>
              </a:lnSpc>
              <a:spcAft>
                <a:spcPts val="601"/>
              </a:spcAft>
              <a:buClr>
                <a:srgbClr val="b15e28"/>
              </a:buClr>
              <a:buSzPct val="115000"/>
              <a:buFont typeface="Arial"/>
              <a:buChar char="•"/>
            </a:pPr>
            <a:r>
              <a:rPr b="0" lang="en-US" sz="2400" spc="-1" strike="noStrike">
                <a:solidFill>
                  <a:srgbClr val="000000"/>
                </a:solidFill>
                <a:latin typeface="Tahoma"/>
              </a:rPr>
              <a:t>Disebut juga </a:t>
            </a:r>
            <a:r>
              <a:rPr b="1" i="1" lang="en-US" sz="2400" spc="-1" strike="noStrike">
                <a:solidFill>
                  <a:srgbClr val="000000"/>
                </a:solidFill>
                <a:latin typeface="Tahoma"/>
              </a:rPr>
              <a:t>backdoor program</a:t>
            </a:r>
            <a:r>
              <a:rPr b="0" i="1" lang="en-US" sz="2400" spc="-1" strike="noStrike">
                <a:solidFill>
                  <a:srgbClr val="000000"/>
                </a:solidFill>
                <a:latin typeface="Tahoma"/>
              </a:rPr>
              <a:t> </a:t>
            </a:r>
            <a:r>
              <a:rPr b="0" lang="en-US" sz="2400" spc="-1" strike="noStrike">
                <a:solidFill>
                  <a:srgbClr val="000000"/>
                </a:solidFill>
                <a:latin typeface="Wingdings"/>
              </a:rPr>
              <a:t></a:t>
            </a:r>
            <a:r>
              <a:rPr b="0" lang="en-US" sz="2400" spc="-1" strike="noStrike">
                <a:solidFill>
                  <a:srgbClr val="000000"/>
                </a:solidFill>
                <a:latin typeface="Tahoma"/>
              </a:rPr>
              <a:t> program ilegal yang mengijinkan pengguna ilegal untuk mengambil kontrol terhadap sebuah komputer, tanpa sepengetahuan pemiliknya, misalnya: logging individual keystrokes, merekam username dan password yang diketikkan pengguna </a:t>
            </a:r>
            <a:r>
              <a:rPr b="0" lang="en-US" sz="2400" spc="-1" strike="noStrike">
                <a:solidFill>
                  <a:srgbClr val="000000"/>
                </a:solidFill>
                <a:latin typeface="Wingdings"/>
              </a:rPr>
              <a:t></a:t>
            </a:r>
            <a:r>
              <a:rPr b="0" lang="en-US" sz="2400" spc="-1" strike="noStrike">
                <a:solidFill>
                  <a:srgbClr val="000000"/>
                </a:solidFill>
                <a:latin typeface="Tahoma"/>
              </a:rPr>
              <a:t> pencurian akun.</a:t>
            </a:r>
            <a:endParaRPr b="0" lang="en-US" sz="2400" spc="-1" strike="noStrike">
              <a:solidFill>
                <a:srgbClr val="262626"/>
              </a:solidFill>
              <a:latin typeface="Tahoma"/>
            </a:endParaRPr>
          </a:p>
          <a:p>
            <a:pPr marL="285840" indent="-285480">
              <a:lnSpc>
                <a:spcPct val="110000"/>
              </a:lnSpc>
              <a:spcAft>
                <a:spcPts val="601"/>
              </a:spcAft>
              <a:buClr>
                <a:srgbClr val="b15e28"/>
              </a:buClr>
              <a:buSzPct val="115000"/>
              <a:buFont typeface="Arial"/>
              <a:buChar char="•"/>
            </a:pPr>
            <a:r>
              <a:rPr b="0" lang="en-US" sz="2400" spc="-1" strike="noStrike">
                <a:solidFill>
                  <a:srgbClr val="000000"/>
                </a:solidFill>
                <a:latin typeface="Tahoma"/>
              </a:rPr>
              <a:t>Logic bomb adalah salah satu tipe Trojan horse yang bekerja saat ada event tertentu yang men-trigger. </a:t>
            </a: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295280" y="982080"/>
            <a:ext cx="9600840" cy="1303560"/>
          </a:xfrm>
          <a:prstGeom prst="rect">
            <a:avLst/>
          </a:prstGeom>
          <a:noFill/>
          <a:ln w="0">
            <a:noFill/>
          </a:ln>
        </p:spPr>
        <p:txBody>
          <a:bodyPr anchor="ctr">
            <a:normAutofit/>
          </a:bodyPr>
          <a:p>
            <a:pPr algn="ctr">
              <a:lnSpc>
                <a:spcPct val="100000"/>
              </a:lnSpc>
            </a:pPr>
            <a:r>
              <a:rPr b="0" lang="en-US" sz="4400" spc="-1" strike="noStrike">
                <a:solidFill>
                  <a:srgbClr val="262626"/>
                </a:solidFill>
                <a:latin typeface="Rockwell"/>
              </a:rPr>
              <a:t>Denial of Service (DoS)</a:t>
            </a:r>
            <a:endParaRPr b="0" lang="en-US" sz="4400" spc="-1" strike="noStrike">
              <a:solidFill>
                <a:srgbClr val="000000"/>
              </a:solidFill>
              <a:latin typeface="Tahoma"/>
            </a:endParaRPr>
          </a:p>
        </p:txBody>
      </p:sp>
      <p:sp>
        <p:nvSpPr>
          <p:cNvPr id="163" name="TextShape 2"/>
          <p:cNvSpPr txBox="1"/>
          <p:nvPr/>
        </p:nvSpPr>
        <p:spPr>
          <a:xfrm>
            <a:off x="1295280" y="2557080"/>
            <a:ext cx="9600840" cy="3516120"/>
          </a:xfrm>
          <a:prstGeom prst="rect">
            <a:avLst/>
          </a:prstGeom>
          <a:noFill/>
          <a:ln w="0">
            <a:noFill/>
          </a:ln>
        </p:spPr>
        <p:txBody>
          <a:bodyPr>
            <a:normAutofit fontScale="91000"/>
          </a:bodyPr>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Membanjiri komputer dengan request "dummy" dalam jumlah sangat besar, hingga melampui kemampuan komputer untuk memproses request yang valid.</a:t>
            </a:r>
            <a:endParaRPr b="0" lang="en-US" sz="2400" spc="-1" strike="noStrike">
              <a:solidFill>
                <a:srgbClr val="262626"/>
              </a:solidFill>
              <a:latin typeface="Tahoma"/>
            </a:endParaRPr>
          </a:p>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Jika pelakunya banyak dan tersebar di berbagai lokasi geografis yang berbeda </a:t>
            </a:r>
            <a:r>
              <a:rPr b="0" lang="en-US" sz="2400" spc="-1" strike="noStrike">
                <a:solidFill>
                  <a:srgbClr val="262626"/>
                </a:solidFill>
                <a:latin typeface="Wingdings"/>
              </a:rPr>
              <a:t></a:t>
            </a:r>
            <a:r>
              <a:rPr b="1" lang="en-US" sz="2400" spc="-1" strike="noStrike">
                <a:solidFill>
                  <a:srgbClr val="262626"/>
                </a:solidFill>
                <a:latin typeface="Tahoma"/>
              </a:rPr>
              <a:t> DDoS (distributed denial of service)</a:t>
            </a:r>
            <a:r>
              <a:rPr b="0" lang="en-US" sz="2400" spc="-1" strike="noStrike">
                <a:solidFill>
                  <a:srgbClr val="262626"/>
                </a:solidFill>
                <a:latin typeface="Tahoma"/>
              </a:rPr>
              <a:t>.</a:t>
            </a:r>
            <a:endParaRPr b="0" lang="en-US" sz="2400" spc="-1" strike="noStrike">
              <a:solidFill>
                <a:srgbClr val="262626"/>
              </a:solidFill>
              <a:latin typeface="Tahoma"/>
            </a:endParaRPr>
          </a:p>
          <a:p>
            <a:pPr marL="285840" indent="-285480">
              <a:lnSpc>
                <a:spcPct val="110000"/>
              </a:lnSpc>
              <a:spcBef>
                <a:spcPts val="479"/>
              </a:spcBef>
              <a:spcAft>
                <a:spcPts val="601"/>
              </a:spcAft>
              <a:buClr>
                <a:srgbClr val="b15e28"/>
              </a:buClr>
              <a:buSzPct val="115000"/>
              <a:buFont typeface="Arial"/>
              <a:buChar char="•"/>
            </a:pPr>
            <a:r>
              <a:rPr b="0" lang="en-US" sz="2400" spc="-1" strike="noStrike">
                <a:solidFill>
                  <a:srgbClr val="262626"/>
                </a:solidFill>
                <a:latin typeface="Tahoma"/>
              </a:rPr>
              <a:t>Contoh: pelaku mengirimkan banyak request "dummy" ke web server sehingga server menjadi kewalahan dan crash </a:t>
            </a:r>
            <a:r>
              <a:rPr b="0" lang="en-US" sz="2400" spc="-1" strike="noStrike">
                <a:solidFill>
                  <a:srgbClr val="262626"/>
                </a:solidFill>
                <a:latin typeface="Wingdings"/>
              </a:rPr>
              <a:t></a:t>
            </a:r>
            <a:r>
              <a:rPr b="0" lang="en-US" sz="2400" spc="-1" strike="noStrike">
                <a:solidFill>
                  <a:srgbClr val="262626"/>
                </a:solidFill>
                <a:latin typeface="Tahoma"/>
              </a:rPr>
              <a:t> server tidak mampu melayani request yang valid.</a:t>
            </a:r>
            <a:endParaRPr b="0" lang="en-US" sz="2400" spc="-1" strike="noStrike">
              <a:solidFill>
                <a:srgbClr val="262626"/>
              </a:solidFill>
              <a:latin typeface="Tahoma"/>
            </a:endParaRPr>
          </a:p>
          <a:p>
            <a:pPr>
              <a:lnSpc>
                <a:spcPct val="110000"/>
              </a:lnSpc>
              <a:spcBef>
                <a:spcPts val="479"/>
              </a:spcBef>
              <a:spcAft>
                <a:spcPts val="601"/>
              </a:spcAft>
            </a:pPr>
            <a:endParaRPr b="0" lang="en-US" sz="2400" spc="-1" strike="noStrike">
              <a:solidFill>
                <a:srgbClr val="262626"/>
              </a:solidFill>
              <a:latin typeface="Tahoma"/>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 descr=""/>
          <p:cNvPicPr/>
          <p:nvPr/>
        </p:nvPicPr>
        <p:blipFill>
          <a:blip r:embed="rId1"/>
          <a:stretch/>
        </p:blipFill>
        <p:spPr>
          <a:xfrm>
            <a:off x="2779200" y="914400"/>
            <a:ext cx="6629400" cy="5292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640</TotalTime>
  <Application>LibreOffice/7.0.4.2$Windows_X86_64 LibreOffice_project/dcf040e67528d9187c66b2379df5ea4407429775</Application>
  <AppVersion>15.0000</AppVersion>
  <Words>1736</Words>
  <Paragraphs>179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2017-03-08T07:03:36Z</dcterms:created>
  <dc:creator>khadijah alaydrus</dc:creator>
  <dc:description/>
  <dc:language>en-ID</dc:language>
  <cp:lastModifiedBy/>
  <dcterms:modified xsi:type="dcterms:W3CDTF">2021-03-16T18:01:01Z</dcterms:modified>
  <cp:revision>94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39</vt:i4>
  </property>
</Properties>
</file>