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2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70" r:id="rId1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8FAE-F24E-4718-9F7A-52848039B2B6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35FF-3363-4C80-AEB4-1FAE82FE9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7CAA0-D899-4FD1-A3F7-33B8AD2C4680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A708461-D246-4E3E-8E17-610D3873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Kekontinuan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r>
              <a:rPr lang="en-US" dirty="0" err="1" smtClean="0"/>
              <a:t>Kekontinuan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smtClean="0"/>
              <a:t> selang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KEKONTINUAN FUNGSI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interval [-1,1]?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-1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1,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Bila</a:t>
            </a:r>
            <a:r>
              <a:rPr lang="en-US" dirty="0" smtClean="0"/>
              <a:t> a=1,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819400" y="1447800"/>
          <a:ext cx="1676400" cy="408167"/>
        </p:xfrm>
        <a:graphic>
          <a:graphicData uri="http://schemas.openxmlformats.org/presentationml/2006/ole">
            <p:oleObj spid="_x0000_s19457" r:id="rId3" imgW="1091726" imgH="266584" progId="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971800" y="1981200"/>
          <a:ext cx="2743200" cy="586696"/>
        </p:xfrm>
        <a:graphic>
          <a:graphicData uri="http://schemas.openxmlformats.org/presentationml/2006/ole">
            <p:oleObj spid="_x0000_s19459" r:id="rId4" imgW="1651000" imgH="355600" progId="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809999" y="2667000"/>
          <a:ext cx="1630681" cy="533400"/>
        </p:xfrm>
        <a:graphic>
          <a:graphicData uri="http://schemas.openxmlformats.org/presentationml/2006/ole">
            <p:oleObj spid="_x0000_s19461" r:id="rId5" imgW="1016000" imgH="330200" progId="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562600" y="2667000"/>
          <a:ext cx="1392518" cy="855643"/>
        </p:xfrm>
        <a:graphic>
          <a:graphicData uri="http://schemas.openxmlformats.org/presentationml/2006/ole">
            <p:oleObj spid="_x0000_s19463" r:id="rId6" imgW="787058" imgH="482391" progId="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743200" y="4267200"/>
          <a:ext cx="2551670" cy="533400"/>
        </p:xfrm>
        <a:graphic>
          <a:graphicData uri="http://schemas.openxmlformats.org/presentationml/2006/ole">
            <p:oleObj spid="_x0000_s19465" r:id="rId7" imgW="1688367" imgH="355446" progId="">
              <p:embed/>
            </p:oleObj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657599" y="4953000"/>
          <a:ext cx="1752601" cy="562762"/>
        </p:xfrm>
        <a:graphic>
          <a:graphicData uri="http://schemas.openxmlformats.org/presentationml/2006/ole">
            <p:oleObj spid="_x0000_s19467" r:id="rId8" imgW="1040948" imgH="330057" progId="">
              <p:embed/>
            </p:oleObj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562600" y="4953000"/>
          <a:ext cx="1371601" cy="798845"/>
        </p:xfrm>
        <a:graphic>
          <a:graphicData uri="http://schemas.openxmlformats.org/presentationml/2006/ole">
            <p:oleObj spid="_x0000_s19469" r:id="rId9" imgW="863225" imgH="5077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Bila</a:t>
            </a:r>
            <a:r>
              <a:rPr lang="en-US" dirty="0" smtClean="0"/>
              <a:t> a=-1,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interval [-1,1].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67000" y="1447800"/>
          <a:ext cx="2724665" cy="533400"/>
        </p:xfrm>
        <a:graphic>
          <a:graphicData uri="http://schemas.openxmlformats.org/presentationml/2006/ole">
            <p:oleObj spid="_x0000_s21505" r:id="rId3" imgW="1803400" imgH="355600" progId="">
              <p:embed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581399" y="2209800"/>
          <a:ext cx="1752599" cy="533400"/>
        </p:xfrm>
        <a:graphic>
          <a:graphicData uri="http://schemas.openxmlformats.org/presentationml/2006/ole">
            <p:oleObj spid="_x0000_s21507" r:id="rId4" imgW="1091726" imgH="330057" progId="">
              <p:embed/>
            </p:oleObj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581400" y="2895600"/>
          <a:ext cx="1676401" cy="879695"/>
        </p:xfrm>
        <a:graphic>
          <a:graphicData uri="http://schemas.openxmlformats.org/presentationml/2006/ole">
            <p:oleObj spid="_x0000_s21509" r:id="rId5" imgW="965200" imgH="508000" progId="">
              <p:embed/>
            </p:oleObj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600200" y="4267200"/>
          <a:ext cx="1836964" cy="447261"/>
        </p:xfrm>
        <a:graphic>
          <a:graphicData uri="http://schemas.openxmlformats.org/presentationml/2006/ole">
            <p:oleObj spid="_x0000_s21511" r:id="rId6" imgW="1091726" imgH="2665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interval [-4,4) </a:t>
            </a:r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x=3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id-ID" dirty="0" smtClean="0"/>
              <a:t>Tentukan apakah fungsi                        kontinu pada interval (-1,5) 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4191000" y="1524000"/>
          <a:ext cx="2052637" cy="417513"/>
        </p:xfrm>
        <a:graphic>
          <a:graphicData uri="http://schemas.openxmlformats.org/presentationml/2006/ole">
            <p:oleObj spid="_x0000_s22529" name="Equation" r:id="rId3" imgW="1104840" imgH="266400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57400" y="2743200"/>
          <a:ext cx="2881313" cy="1535113"/>
        </p:xfrm>
        <a:graphic>
          <a:graphicData uri="http://schemas.openxmlformats.org/presentationml/2006/ole">
            <p:oleObj spid="_x0000_s22532" name="Equation" r:id="rId4" imgW="1841400" imgH="99036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191000" y="4191000"/>
          <a:ext cx="1362075" cy="685800"/>
        </p:xfrm>
        <a:graphic>
          <a:graphicData uri="http://schemas.openxmlformats.org/presentationml/2006/ole">
            <p:oleObj spid="_x0000_s22534" name="Equation" r:id="rId5" imgW="774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 </a:t>
            </a:r>
          </a:p>
          <a:p>
            <a:pPr>
              <a:buNone/>
            </a:pPr>
            <a:r>
              <a:rPr lang="id-ID" dirty="0" smtClean="0"/>
              <a:t>4.  Tentukan dititik mana fungsi berikut tidak kontinu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5. Tentukan apakah fungsi                        kontinu pada interval (-1,5) 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191000" y="3276600"/>
          <a:ext cx="1362671" cy="685800"/>
        </p:xfrm>
        <a:graphic>
          <a:graphicData uri="http://schemas.openxmlformats.org/presentationml/2006/ole">
            <p:oleObj spid="_x0000_s28674" name="Equation" r:id="rId3" imgW="774360" imgH="39348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87550" y="2362200"/>
          <a:ext cx="1519833" cy="685800"/>
        </p:xfrm>
        <a:graphic>
          <a:graphicData uri="http://schemas.openxmlformats.org/presentationml/2006/ole">
            <p:oleObj spid="_x0000_s28676" name="Equation" r:id="rId4" imgW="8632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Kekontinuan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             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f(c),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kadang-kadang</a:t>
            </a:r>
            <a:r>
              <a:rPr lang="en-US" dirty="0" smtClean="0"/>
              <a:t>              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f(c)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).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              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f(c)?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715000" y="1676400"/>
          <a:ext cx="990600" cy="510778"/>
        </p:xfrm>
        <a:graphic>
          <a:graphicData uri="http://schemas.openxmlformats.org/presentationml/2006/ole">
            <p:oleObj spid="_x0000_s1025" name="Equation" r:id="rId3" imgW="609336" imgH="317362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791200" y="2286000"/>
          <a:ext cx="1034472" cy="533400"/>
        </p:xfrm>
        <a:graphic>
          <a:graphicData uri="http://schemas.openxmlformats.org/presentationml/2006/ole">
            <p:oleObj spid="_x0000_s1027" name="Equation" r:id="rId4" imgW="609336" imgH="317362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648200" y="3581399"/>
          <a:ext cx="1066800" cy="549621"/>
        </p:xfrm>
        <a:graphic>
          <a:graphicData uri="http://schemas.openxmlformats.org/presentationml/2006/ole">
            <p:oleObj spid="_x0000_s1029" name="Equation" r:id="rId5" imgW="609336" imgH="31736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kekontinuan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600597" y="2209403"/>
            <a:ext cx="1828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25908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600200" y="1752600"/>
            <a:ext cx="1371600" cy="543523"/>
          </a:xfrm>
          <a:custGeom>
            <a:avLst/>
            <a:gdLst>
              <a:gd name="connsiteX0" fmla="*/ 0 w 1371600"/>
              <a:gd name="connsiteY0" fmla="*/ 510866 h 510866"/>
              <a:gd name="connsiteX1" fmla="*/ 26126 w 1371600"/>
              <a:gd name="connsiteY1" fmla="*/ 419426 h 510866"/>
              <a:gd name="connsiteX2" fmla="*/ 39189 w 1371600"/>
              <a:gd name="connsiteY2" fmla="*/ 380237 h 510866"/>
              <a:gd name="connsiteX3" fmla="*/ 104503 w 1371600"/>
              <a:gd name="connsiteY3" fmla="*/ 301860 h 510866"/>
              <a:gd name="connsiteX4" fmla="*/ 143692 w 1371600"/>
              <a:gd name="connsiteY4" fmla="*/ 275734 h 510866"/>
              <a:gd name="connsiteX5" fmla="*/ 222069 w 1371600"/>
              <a:gd name="connsiteY5" fmla="*/ 210420 h 510866"/>
              <a:gd name="connsiteX6" fmla="*/ 300446 w 1371600"/>
              <a:gd name="connsiteY6" fmla="*/ 171232 h 510866"/>
              <a:gd name="connsiteX7" fmla="*/ 339635 w 1371600"/>
              <a:gd name="connsiteY7" fmla="*/ 132043 h 510866"/>
              <a:gd name="connsiteX8" fmla="*/ 378823 w 1371600"/>
              <a:gd name="connsiteY8" fmla="*/ 118980 h 510866"/>
              <a:gd name="connsiteX9" fmla="*/ 431075 w 1371600"/>
              <a:gd name="connsiteY9" fmla="*/ 92854 h 510866"/>
              <a:gd name="connsiteX10" fmla="*/ 470263 w 1371600"/>
              <a:gd name="connsiteY10" fmla="*/ 66729 h 510866"/>
              <a:gd name="connsiteX11" fmla="*/ 548640 w 1371600"/>
              <a:gd name="connsiteY11" fmla="*/ 53666 h 510866"/>
              <a:gd name="connsiteX12" fmla="*/ 1071155 w 1371600"/>
              <a:gd name="connsiteY12" fmla="*/ 40603 h 510866"/>
              <a:gd name="connsiteX13" fmla="*/ 1371600 w 1371600"/>
              <a:gd name="connsiteY13" fmla="*/ 27540 h 51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1600" h="510866">
                <a:moveTo>
                  <a:pt x="0" y="510866"/>
                </a:moveTo>
                <a:cubicBezTo>
                  <a:pt x="8709" y="480386"/>
                  <a:pt x="17017" y="449789"/>
                  <a:pt x="26126" y="419426"/>
                </a:cubicBezTo>
                <a:cubicBezTo>
                  <a:pt x="30083" y="406237"/>
                  <a:pt x="33031" y="392553"/>
                  <a:pt x="39189" y="380237"/>
                </a:cubicBezTo>
                <a:cubicBezTo>
                  <a:pt x="53867" y="350882"/>
                  <a:pt x="79743" y="322493"/>
                  <a:pt x="104503" y="301860"/>
                </a:cubicBezTo>
                <a:cubicBezTo>
                  <a:pt x="116564" y="291809"/>
                  <a:pt x="131631" y="285785"/>
                  <a:pt x="143692" y="275734"/>
                </a:cubicBezTo>
                <a:cubicBezTo>
                  <a:pt x="187027" y="239622"/>
                  <a:pt x="173419" y="234745"/>
                  <a:pt x="222069" y="210420"/>
                </a:cubicBezTo>
                <a:cubicBezTo>
                  <a:pt x="280982" y="180963"/>
                  <a:pt x="244293" y="218026"/>
                  <a:pt x="300446" y="171232"/>
                </a:cubicBezTo>
                <a:cubicBezTo>
                  <a:pt x="314638" y="159405"/>
                  <a:pt x="324264" y="142291"/>
                  <a:pt x="339635" y="132043"/>
                </a:cubicBezTo>
                <a:cubicBezTo>
                  <a:pt x="351092" y="124405"/>
                  <a:pt x="366167" y="124404"/>
                  <a:pt x="378823" y="118980"/>
                </a:cubicBezTo>
                <a:cubicBezTo>
                  <a:pt x="396722" y="111309"/>
                  <a:pt x="414168" y="102515"/>
                  <a:pt x="431075" y="92854"/>
                </a:cubicBezTo>
                <a:cubicBezTo>
                  <a:pt x="444706" y="85065"/>
                  <a:pt x="455369" y="71694"/>
                  <a:pt x="470263" y="66729"/>
                </a:cubicBezTo>
                <a:cubicBezTo>
                  <a:pt x="495390" y="58353"/>
                  <a:pt x="522179" y="54816"/>
                  <a:pt x="548640" y="53666"/>
                </a:cubicBezTo>
                <a:cubicBezTo>
                  <a:pt x="722702" y="46098"/>
                  <a:pt x="896983" y="44957"/>
                  <a:pt x="1071155" y="40603"/>
                </a:cubicBezTo>
                <a:cubicBezTo>
                  <a:pt x="1192960" y="0"/>
                  <a:pt x="1096574" y="27540"/>
                  <a:pt x="1371600" y="27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1752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048000" y="1676400"/>
            <a:ext cx="1031966" cy="484902"/>
          </a:xfrm>
          <a:custGeom>
            <a:avLst/>
            <a:gdLst>
              <a:gd name="connsiteX0" fmla="*/ 0 w 1031966"/>
              <a:gd name="connsiteY0" fmla="*/ 461331 h 484902"/>
              <a:gd name="connsiteX1" fmla="*/ 326572 w 1031966"/>
              <a:gd name="connsiteY1" fmla="*/ 461331 h 484902"/>
              <a:gd name="connsiteX2" fmla="*/ 431074 w 1031966"/>
              <a:gd name="connsiteY2" fmla="*/ 435205 h 484902"/>
              <a:gd name="connsiteX3" fmla="*/ 509452 w 1031966"/>
              <a:gd name="connsiteY3" fmla="*/ 382954 h 484902"/>
              <a:gd name="connsiteX4" fmla="*/ 653143 w 1031966"/>
              <a:gd name="connsiteY4" fmla="*/ 265388 h 484902"/>
              <a:gd name="connsiteX5" fmla="*/ 705394 w 1031966"/>
              <a:gd name="connsiteY5" fmla="*/ 187011 h 484902"/>
              <a:gd name="connsiteX6" fmla="*/ 731520 w 1031966"/>
              <a:gd name="connsiteY6" fmla="*/ 147822 h 484902"/>
              <a:gd name="connsiteX7" fmla="*/ 757646 w 1031966"/>
              <a:gd name="connsiteY7" fmla="*/ 95571 h 484902"/>
              <a:gd name="connsiteX8" fmla="*/ 809897 w 1031966"/>
              <a:gd name="connsiteY8" fmla="*/ 56382 h 484902"/>
              <a:gd name="connsiteX9" fmla="*/ 849086 w 1031966"/>
              <a:gd name="connsiteY9" fmla="*/ 30257 h 484902"/>
              <a:gd name="connsiteX10" fmla="*/ 953589 w 1031966"/>
              <a:gd name="connsiteY10" fmla="*/ 17194 h 484902"/>
              <a:gd name="connsiteX11" fmla="*/ 1031966 w 1031966"/>
              <a:gd name="connsiteY11" fmla="*/ 4131 h 48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1966" h="484902">
                <a:moveTo>
                  <a:pt x="0" y="461331"/>
                </a:moveTo>
                <a:cubicBezTo>
                  <a:pt x="144989" y="482044"/>
                  <a:pt x="122295" y="484902"/>
                  <a:pt x="326572" y="461331"/>
                </a:cubicBezTo>
                <a:cubicBezTo>
                  <a:pt x="362241" y="457215"/>
                  <a:pt x="431074" y="435205"/>
                  <a:pt x="431074" y="435205"/>
                </a:cubicBezTo>
                <a:lnTo>
                  <a:pt x="509452" y="382954"/>
                </a:lnTo>
                <a:cubicBezTo>
                  <a:pt x="561016" y="348578"/>
                  <a:pt x="613828" y="314532"/>
                  <a:pt x="653143" y="265388"/>
                </a:cubicBezTo>
                <a:cubicBezTo>
                  <a:pt x="672758" y="240869"/>
                  <a:pt x="687977" y="213137"/>
                  <a:pt x="705394" y="187011"/>
                </a:cubicBezTo>
                <a:cubicBezTo>
                  <a:pt x="714103" y="173948"/>
                  <a:pt x="724499" y="161864"/>
                  <a:pt x="731520" y="147822"/>
                </a:cubicBezTo>
                <a:cubicBezTo>
                  <a:pt x="740229" y="130405"/>
                  <a:pt x="744973" y="110356"/>
                  <a:pt x="757646" y="95571"/>
                </a:cubicBezTo>
                <a:cubicBezTo>
                  <a:pt x="771815" y="79041"/>
                  <a:pt x="792181" y="69036"/>
                  <a:pt x="809897" y="56382"/>
                </a:cubicBezTo>
                <a:cubicBezTo>
                  <a:pt x="822672" y="47257"/>
                  <a:pt x="833940" y="34388"/>
                  <a:pt x="849086" y="30257"/>
                </a:cubicBezTo>
                <a:cubicBezTo>
                  <a:pt x="882954" y="21020"/>
                  <a:pt x="918755" y="21548"/>
                  <a:pt x="953589" y="17194"/>
                </a:cubicBezTo>
                <a:cubicBezTo>
                  <a:pt x="1005170" y="0"/>
                  <a:pt x="979008" y="4131"/>
                  <a:pt x="1031966" y="413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800" y="2133600"/>
            <a:ext cx="76200" cy="76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5715397" y="2285603"/>
            <a:ext cx="1676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0" y="2590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5562600" y="1524000"/>
            <a:ext cx="2079171" cy="664029"/>
          </a:xfrm>
          <a:custGeom>
            <a:avLst/>
            <a:gdLst>
              <a:gd name="connsiteX0" fmla="*/ 0 w 2155371"/>
              <a:gd name="connsiteY0" fmla="*/ 770709 h 770709"/>
              <a:gd name="connsiteX1" fmla="*/ 26125 w 2155371"/>
              <a:gd name="connsiteY1" fmla="*/ 640080 h 770709"/>
              <a:gd name="connsiteX2" fmla="*/ 52251 w 2155371"/>
              <a:gd name="connsiteY2" fmla="*/ 600891 h 770709"/>
              <a:gd name="connsiteX3" fmla="*/ 130628 w 2155371"/>
              <a:gd name="connsiteY3" fmla="*/ 561703 h 770709"/>
              <a:gd name="connsiteX4" fmla="*/ 235131 w 2155371"/>
              <a:gd name="connsiteY4" fmla="*/ 509451 h 770709"/>
              <a:gd name="connsiteX5" fmla="*/ 339634 w 2155371"/>
              <a:gd name="connsiteY5" fmla="*/ 483326 h 770709"/>
              <a:gd name="connsiteX6" fmla="*/ 431074 w 2155371"/>
              <a:gd name="connsiteY6" fmla="*/ 457200 h 770709"/>
              <a:gd name="connsiteX7" fmla="*/ 483325 w 2155371"/>
              <a:gd name="connsiteY7" fmla="*/ 444137 h 770709"/>
              <a:gd name="connsiteX8" fmla="*/ 862148 w 2155371"/>
              <a:gd name="connsiteY8" fmla="*/ 457200 h 770709"/>
              <a:gd name="connsiteX9" fmla="*/ 979714 w 2155371"/>
              <a:gd name="connsiteY9" fmla="*/ 470263 h 770709"/>
              <a:gd name="connsiteX10" fmla="*/ 1240971 w 2155371"/>
              <a:gd name="connsiteY10" fmla="*/ 496389 h 770709"/>
              <a:gd name="connsiteX11" fmla="*/ 1423851 w 2155371"/>
              <a:gd name="connsiteY11" fmla="*/ 483326 h 770709"/>
              <a:gd name="connsiteX12" fmla="*/ 1489165 w 2155371"/>
              <a:gd name="connsiteY12" fmla="*/ 457200 h 770709"/>
              <a:gd name="connsiteX13" fmla="*/ 1528354 w 2155371"/>
              <a:gd name="connsiteY13" fmla="*/ 444137 h 770709"/>
              <a:gd name="connsiteX14" fmla="*/ 1567542 w 2155371"/>
              <a:gd name="connsiteY14" fmla="*/ 418011 h 770709"/>
              <a:gd name="connsiteX15" fmla="*/ 1606731 w 2155371"/>
              <a:gd name="connsiteY15" fmla="*/ 404949 h 770709"/>
              <a:gd name="connsiteX16" fmla="*/ 1672045 w 2155371"/>
              <a:gd name="connsiteY16" fmla="*/ 378823 h 770709"/>
              <a:gd name="connsiteX17" fmla="*/ 1750422 w 2155371"/>
              <a:gd name="connsiteY17" fmla="*/ 352697 h 770709"/>
              <a:gd name="connsiteX18" fmla="*/ 1828800 w 2155371"/>
              <a:gd name="connsiteY18" fmla="*/ 313509 h 770709"/>
              <a:gd name="connsiteX19" fmla="*/ 1907177 w 2155371"/>
              <a:gd name="connsiteY19" fmla="*/ 261257 h 770709"/>
              <a:gd name="connsiteX20" fmla="*/ 1946365 w 2155371"/>
              <a:gd name="connsiteY20" fmla="*/ 235131 h 770709"/>
              <a:gd name="connsiteX21" fmla="*/ 1998617 w 2155371"/>
              <a:gd name="connsiteY21" fmla="*/ 182880 h 770709"/>
              <a:gd name="connsiteX22" fmla="*/ 2050868 w 2155371"/>
              <a:gd name="connsiteY22" fmla="*/ 143691 h 770709"/>
              <a:gd name="connsiteX23" fmla="*/ 2129245 w 2155371"/>
              <a:gd name="connsiteY23" fmla="*/ 39189 h 770709"/>
              <a:gd name="connsiteX24" fmla="*/ 2155371 w 2155371"/>
              <a:gd name="connsiteY24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55371" h="770709">
                <a:moveTo>
                  <a:pt x="0" y="770709"/>
                </a:moveTo>
                <a:cubicBezTo>
                  <a:pt x="4814" y="737009"/>
                  <a:pt x="7885" y="676560"/>
                  <a:pt x="26125" y="640080"/>
                </a:cubicBezTo>
                <a:cubicBezTo>
                  <a:pt x="33146" y="626038"/>
                  <a:pt x="41149" y="611992"/>
                  <a:pt x="52251" y="600891"/>
                </a:cubicBezTo>
                <a:cubicBezTo>
                  <a:pt x="85648" y="567495"/>
                  <a:pt x="91674" y="579409"/>
                  <a:pt x="130628" y="561703"/>
                </a:cubicBezTo>
                <a:cubicBezTo>
                  <a:pt x="166083" y="545587"/>
                  <a:pt x="198183" y="521766"/>
                  <a:pt x="235131" y="509451"/>
                </a:cubicBezTo>
                <a:cubicBezTo>
                  <a:pt x="305162" y="486109"/>
                  <a:pt x="245050" y="504345"/>
                  <a:pt x="339634" y="483326"/>
                </a:cubicBezTo>
                <a:cubicBezTo>
                  <a:pt x="431511" y="462909"/>
                  <a:pt x="354706" y="479020"/>
                  <a:pt x="431074" y="457200"/>
                </a:cubicBezTo>
                <a:cubicBezTo>
                  <a:pt x="448336" y="452268"/>
                  <a:pt x="465908" y="448491"/>
                  <a:pt x="483325" y="444137"/>
                </a:cubicBezTo>
                <a:lnTo>
                  <a:pt x="862148" y="457200"/>
                </a:lnTo>
                <a:cubicBezTo>
                  <a:pt x="901523" y="459272"/>
                  <a:pt x="940462" y="466525"/>
                  <a:pt x="979714" y="470263"/>
                </a:cubicBezTo>
                <a:cubicBezTo>
                  <a:pt x="1248147" y="495828"/>
                  <a:pt x="1033091" y="470404"/>
                  <a:pt x="1240971" y="496389"/>
                </a:cubicBezTo>
                <a:cubicBezTo>
                  <a:pt x="1301931" y="492035"/>
                  <a:pt x="1363484" y="492858"/>
                  <a:pt x="1423851" y="483326"/>
                </a:cubicBezTo>
                <a:cubicBezTo>
                  <a:pt x="1447013" y="479669"/>
                  <a:pt x="1467210" y="465433"/>
                  <a:pt x="1489165" y="457200"/>
                </a:cubicBezTo>
                <a:cubicBezTo>
                  <a:pt x="1502058" y="452365"/>
                  <a:pt x="1515291" y="448491"/>
                  <a:pt x="1528354" y="444137"/>
                </a:cubicBezTo>
                <a:cubicBezTo>
                  <a:pt x="1541417" y="435428"/>
                  <a:pt x="1553500" y="425032"/>
                  <a:pt x="1567542" y="418011"/>
                </a:cubicBezTo>
                <a:cubicBezTo>
                  <a:pt x="1579858" y="411853"/>
                  <a:pt x="1593838" y="409784"/>
                  <a:pt x="1606731" y="404949"/>
                </a:cubicBezTo>
                <a:cubicBezTo>
                  <a:pt x="1628687" y="396716"/>
                  <a:pt x="1650008" y="386836"/>
                  <a:pt x="1672045" y="378823"/>
                </a:cubicBezTo>
                <a:cubicBezTo>
                  <a:pt x="1697926" y="369412"/>
                  <a:pt x="1725257" y="363882"/>
                  <a:pt x="1750422" y="352697"/>
                </a:cubicBezTo>
                <a:cubicBezTo>
                  <a:pt x="1902331" y="285181"/>
                  <a:pt x="1685904" y="361137"/>
                  <a:pt x="1828800" y="313509"/>
                </a:cubicBezTo>
                <a:lnTo>
                  <a:pt x="1907177" y="261257"/>
                </a:lnTo>
                <a:cubicBezTo>
                  <a:pt x="1920240" y="252548"/>
                  <a:pt x="1935264" y="246232"/>
                  <a:pt x="1946365" y="235131"/>
                </a:cubicBezTo>
                <a:cubicBezTo>
                  <a:pt x="1963782" y="217714"/>
                  <a:pt x="1980080" y="199100"/>
                  <a:pt x="1998617" y="182880"/>
                </a:cubicBezTo>
                <a:cubicBezTo>
                  <a:pt x="2015002" y="168543"/>
                  <a:pt x="2036223" y="159801"/>
                  <a:pt x="2050868" y="143691"/>
                </a:cubicBezTo>
                <a:cubicBezTo>
                  <a:pt x="2080158" y="111472"/>
                  <a:pt x="2105092" y="75419"/>
                  <a:pt x="2129245" y="39189"/>
                </a:cubicBezTo>
                <a:lnTo>
                  <a:pt x="21553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200" y="1905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934200" y="2209800"/>
            <a:ext cx="76200" cy="76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277394" y="50284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90800" y="55626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200400" y="4419600"/>
            <a:ext cx="2298944" cy="745054"/>
          </a:xfrm>
          <a:custGeom>
            <a:avLst/>
            <a:gdLst>
              <a:gd name="connsiteX0" fmla="*/ 6965 w 2298944"/>
              <a:gd name="connsiteY0" fmla="*/ 745054 h 745054"/>
              <a:gd name="connsiteX1" fmla="*/ 59216 w 2298944"/>
              <a:gd name="connsiteY1" fmla="*/ 575237 h 745054"/>
              <a:gd name="connsiteX2" fmla="*/ 72279 w 2298944"/>
              <a:gd name="connsiteY2" fmla="*/ 536048 h 745054"/>
              <a:gd name="connsiteX3" fmla="*/ 150656 w 2298944"/>
              <a:gd name="connsiteY3" fmla="*/ 444608 h 745054"/>
              <a:gd name="connsiteX4" fmla="*/ 215971 w 2298944"/>
              <a:gd name="connsiteY4" fmla="*/ 418482 h 745054"/>
              <a:gd name="connsiteX5" fmla="*/ 346599 w 2298944"/>
              <a:gd name="connsiteY5" fmla="*/ 366231 h 745054"/>
              <a:gd name="connsiteX6" fmla="*/ 725422 w 2298944"/>
              <a:gd name="connsiteY6" fmla="*/ 379294 h 745054"/>
              <a:gd name="connsiteX7" fmla="*/ 816862 w 2298944"/>
              <a:gd name="connsiteY7" fmla="*/ 405419 h 745054"/>
              <a:gd name="connsiteX8" fmla="*/ 869114 w 2298944"/>
              <a:gd name="connsiteY8" fmla="*/ 418482 h 745054"/>
              <a:gd name="connsiteX9" fmla="*/ 947491 w 2298944"/>
              <a:gd name="connsiteY9" fmla="*/ 431545 h 745054"/>
              <a:gd name="connsiteX10" fmla="*/ 1038931 w 2298944"/>
              <a:gd name="connsiteY10" fmla="*/ 457671 h 745054"/>
              <a:gd name="connsiteX11" fmla="*/ 1091182 w 2298944"/>
              <a:gd name="connsiteY11" fmla="*/ 470734 h 745054"/>
              <a:gd name="connsiteX12" fmla="*/ 1221811 w 2298944"/>
              <a:gd name="connsiteY12" fmla="*/ 483797 h 745054"/>
              <a:gd name="connsiteX13" fmla="*/ 1548382 w 2298944"/>
              <a:gd name="connsiteY13" fmla="*/ 470734 h 745054"/>
              <a:gd name="connsiteX14" fmla="*/ 1652885 w 2298944"/>
              <a:gd name="connsiteY14" fmla="*/ 418482 h 745054"/>
              <a:gd name="connsiteX15" fmla="*/ 1692074 w 2298944"/>
              <a:gd name="connsiteY15" fmla="*/ 405419 h 745054"/>
              <a:gd name="connsiteX16" fmla="*/ 1835765 w 2298944"/>
              <a:gd name="connsiteY16" fmla="*/ 313979 h 745054"/>
              <a:gd name="connsiteX17" fmla="*/ 1874954 w 2298944"/>
              <a:gd name="connsiteY17" fmla="*/ 300917 h 745054"/>
              <a:gd name="connsiteX18" fmla="*/ 1966394 w 2298944"/>
              <a:gd name="connsiteY18" fmla="*/ 235602 h 745054"/>
              <a:gd name="connsiteX19" fmla="*/ 2057834 w 2298944"/>
              <a:gd name="connsiteY19" fmla="*/ 170288 h 745054"/>
              <a:gd name="connsiteX20" fmla="*/ 2162336 w 2298944"/>
              <a:gd name="connsiteY20" fmla="*/ 91911 h 745054"/>
              <a:gd name="connsiteX21" fmla="*/ 2214588 w 2298944"/>
              <a:gd name="connsiteY21" fmla="*/ 52722 h 745054"/>
              <a:gd name="connsiteX22" fmla="*/ 2292965 w 2298944"/>
              <a:gd name="connsiteY22" fmla="*/ 471 h 7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98944" h="745054">
                <a:moveTo>
                  <a:pt x="6965" y="745054"/>
                </a:moveTo>
                <a:cubicBezTo>
                  <a:pt x="60098" y="479391"/>
                  <a:pt x="0" y="693671"/>
                  <a:pt x="59216" y="575237"/>
                </a:cubicBezTo>
                <a:cubicBezTo>
                  <a:pt x="65374" y="562921"/>
                  <a:pt x="66121" y="548364"/>
                  <a:pt x="72279" y="536048"/>
                </a:cubicBezTo>
                <a:cubicBezTo>
                  <a:pt x="87052" y="506502"/>
                  <a:pt x="126551" y="460678"/>
                  <a:pt x="150656" y="444608"/>
                </a:cubicBezTo>
                <a:cubicBezTo>
                  <a:pt x="170167" y="431601"/>
                  <a:pt x="194543" y="428005"/>
                  <a:pt x="215971" y="418482"/>
                </a:cubicBezTo>
                <a:cubicBezTo>
                  <a:pt x="331295" y="367228"/>
                  <a:pt x="195384" y="416637"/>
                  <a:pt x="346599" y="366231"/>
                </a:cubicBezTo>
                <a:cubicBezTo>
                  <a:pt x="472873" y="370585"/>
                  <a:pt x="599509" y="368801"/>
                  <a:pt x="725422" y="379294"/>
                </a:cubicBezTo>
                <a:cubicBezTo>
                  <a:pt x="757012" y="381926"/>
                  <a:pt x="786279" y="397078"/>
                  <a:pt x="816862" y="405419"/>
                </a:cubicBezTo>
                <a:cubicBezTo>
                  <a:pt x="834183" y="410143"/>
                  <a:pt x="851509" y="414961"/>
                  <a:pt x="869114" y="418482"/>
                </a:cubicBezTo>
                <a:cubicBezTo>
                  <a:pt x="895086" y="423676"/>
                  <a:pt x="921683" y="425589"/>
                  <a:pt x="947491" y="431545"/>
                </a:cubicBezTo>
                <a:cubicBezTo>
                  <a:pt x="978379" y="438673"/>
                  <a:pt x="1008348" y="449330"/>
                  <a:pt x="1038931" y="457671"/>
                </a:cubicBezTo>
                <a:cubicBezTo>
                  <a:pt x="1056251" y="462395"/>
                  <a:pt x="1073409" y="468195"/>
                  <a:pt x="1091182" y="470734"/>
                </a:cubicBezTo>
                <a:cubicBezTo>
                  <a:pt x="1134502" y="476923"/>
                  <a:pt x="1178268" y="479443"/>
                  <a:pt x="1221811" y="483797"/>
                </a:cubicBezTo>
                <a:cubicBezTo>
                  <a:pt x="1330668" y="479443"/>
                  <a:pt x="1439979" y="481574"/>
                  <a:pt x="1548382" y="470734"/>
                </a:cubicBezTo>
                <a:cubicBezTo>
                  <a:pt x="1604883" y="465084"/>
                  <a:pt x="1609846" y="440001"/>
                  <a:pt x="1652885" y="418482"/>
                </a:cubicBezTo>
                <a:cubicBezTo>
                  <a:pt x="1665201" y="412324"/>
                  <a:pt x="1680037" y="412106"/>
                  <a:pt x="1692074" y="405419"/>
                </a:cubicBezTo>
                <a:cubicBezTo>
                  <a:pt x="1704434" y="398552"/>
                  <a:pt x="1813991" y="321236"/>
                  <a:pt x="1835765" y="313979"/>
                </a:cubicBezTo>
                <a:lnTo>
                  <a:pt x="1874954" y="300917"/>
                </a:lnTo>
                <a:cubicBezTo>
                  <a:pt x="1976840" y="199029"/>
                  <a:pt x="1846043" y="321567"/>
                  <a:pt x="1966394" y="235602"/>
                </a:cubicBezTo>
                <a:cubicBezTo>
                  <a:pt x="2089964" y="147338"/>
                  <a:pt x="1914625" y="241892"/>
                  <a:pt x="2057834" y="170288"/>
                </a:cubicBezTo>
                <a:cubicBezTo>
                  <a:pt x="2126784" y="101336"/>
                  <a:pt x="2064951" y="156834"/>
                  <a:pt x="2162336" y="91911"/>
                </a:cubicBezTo>
                <a:cubicBezTo>
                  <a:pt x="2180451" y="79834"/>
                  <a:pt x="2196126" y="64261"/>
                  <a:pt x="2214588" y="52722"/>
                </a:cubicBezTo>
                <a:cubicBezTo>
                  <a:pt x="2298944" y="0"/>
                  <a:pt x="2239731" y="53705"/>
                  <a:pt x="2292965" y="4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60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Connector 36"/>
          <p:cNvCxnSpPr>
            <a:stCxn id="19" idx="7"/>
            <a:endCxn id="18" idx="0"/>
          </p:cNvCxnSpPr>
          <p:nvPr/>
        </p:nvCxnSpPr>
        <p:spPr>
          <a:xfrm rot="16200000" flipH="1">
            <a:off x="2819399" y="2362200"/>
            <a:ext cx="446041" cy="111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5"/>
          </p:cNvCxnSpPr>
          <p:nvPr/>
        </p:nvCxnSpPr>
        <p:spPr>
          <a:xfrm rot="16200000" flipH="1">
            <a:off x="6846841" y="2427240"/>
            <a:ext cx="315959" cy="111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6" name="Straight Connector 55"/>
          <p:cNvCxnSpPr>
            <a:stCxn id="17" idx="13"/>
            <a:endCxn id="58" idx="0"/>
          </p:cNvCxnSpPr>
          <p:nvPr/>
        </p:nvCxnSpPr>
        <p:spPr>
          <a:xfrm>
            <a:off x="4748782" y="4890334"/>
            <a:ext cx="13718" cy="672266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556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90600" y="3352800"/>
          <a:ext cx="1024835" cy="506412"/>
        </p:xfrm>
        <a:graphic>
          <a:graphicData uri="http://schemas.openxmlformats.org/presentationml/2006/ole">
            <p:oleObj spid="_x0000_s15362" name="Equation" r:id="rId3" imgW="558720" imgH="27936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343400" y="3352800"/>
          <a:ext cx="1066800" cy="549621"/>
        </p:xfrm>
        <a:graphic>
          <a:graphicData uri="http://schemas.openxmlformats.org/presentationml/2006/ole">
            <p:oleObj spid="_x0000_s15363" name="Equation" r:id="rId4" imgW="609336" imgH="317362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691313" y="3382963"/>
          <a:ext cx="1630362" cy="447675"/>
        </p:xfrm>
        <a:graphic>
          <a:graphicData uri="http://schemas.openxmlformats.org/presentationml/2006/ole">
            <p:oleObj spid="_x0000_s15364" name="Equation" r:id="rId5" imgW="1002960" imgH="27936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257800" y="5867400"/>
          <a:ext cx="1834248" cy="506412"/>
        </p:xfrm>
        <a:graphic>
          <a:graphicData uri="http://schemas.openxmlformats.org/presentationml/2006/ole">
            <p:oleObj spid="_x0000_s15365" name="Equation" r:id="rId6" imgW="10029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/>
              <a:t>Fungsi</a:t>
            </a:r>
            <a:r>
              <a:rPr lang="en-US" dirty="0" smtClean="0"/>
              <a:t> </a:t>
            </a:r>
            <a:r>
              <a:rPr lang="en-US" dirty="0" smtClean="0"/>
              <a:t>f(x) </a:t>
            </a:r>
            <a:r>
              <a:rPr lang="id-ID" dirty="0" smtClean="0"/>
              <a:t>dikatakan kontinu pada suatu titik x = c jika :</a:t>
            </a:r>
            <a:endParaRPr lang="en-US" dirty="0" smtClean="0"/>
          </a:p>
          <a:p>
            <a:pPr marL="514350" lvl="0" indent="-514350">
              <a:buNone/>
            </a:pPr>
            <a:r>
              <a:rPr lang="id-ID" dirty="0" smtClean="0"/>
              <a:t>1.                 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AutoNum type="arabicPeriod"/>
            </a:pPr>
            <a:endParaRPr lang="en-US" dirty="0" smtClean="0"/>
          </a:p>
          <a:p>
            <a:pPr marL="514350" lvl="0" indent="-514350">
              <a:buNone/>
            </a:pPr>
            <a:r>
              <a:rPr lang="id-ID" dirty="0" smtClean="0"/>
              <a:t>2.   </a:t>
            </a:r>
            <a:r>
              <a:rPr lang="es-ES" dirty="0" smtClean="0"/>
              <a:t>f(c</a:t>
            </a:r>
            <a:r>
              <a:rPr lang="es-ES" dirty="0" smtClean="0"/>
              <a:t>) </a:t>
            </a:r>
            <a:r>
              <a:rPr lang="id-ID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smtClean="0"/>
              <a:t>( c </a:t>
            </a:r>
            <a:r>
              <a:rPr lang="es-ES" dirty="0" err="1" smtClean="0"/>
              <a:t>berada</a:t>
            </a:r>
            <a:r>
              <a:rPr lang="es-ES" dirty="0" smtClean="0"/>
              <a:t>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daerah</a:t>
            </a:r>
            <a:r>
              <a:rPr lang="es-ES" dirty="0" smtClean="0"/>
              <a:t> </a:t>
            </a:r>
            <a:r>
              <a:rPr lang="es-ES" dirty="0" err="1" smtClean="0"/>
              <a:t>asal</a:t>
            </a:r>
            <a:r>
              <a:rPr lang="es-ES" dirty="0" smtClean="0"/>
              <a:t> f </a:t>
            </a:r>
            <a:r>
              <a:rPr lang="es-ES" dirty="0" smtClean="0"/>
              <a:t>)</a:t>
            </a:r>
            <a:endParaRPr lang="id-ID" dirty="0" smtClean="0"/>
          </a:p>
          <a:p>
            <a:pPr marL="514350" lvl="0" indent="-514350">
              <a:buAutoNum type="arabicPeriod" startAt="2"/>
            </a:pPr>
            <a:endParaRPr lang="id-ID" dirty="0" smtClean="0"/>
          </a:p>
          <a:p>
            <a:pPr lvl="0">
              <a:buNone/>
            </a:pPr>
            <a:r>
              <a:rPr lang="en-US" dirty="0" smtClean="0"/>
              <a:t>3</a:t>
            </a:r>
            <a:r>
              <a:rPr lang="en-US" dirty="0" smtClean="0"/>
              <a:t>.           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r>
              <a:rPr lang="id-ID" dirty="0" smtClean="0"/>
              <a:t> </a:t>
            </a:r>
            <a:r>
              <a:rPr lang="en-US" dirty="0" smtClean="0"/>
              <a:t>=</a:t>
            </a:r>
            <a:r>
              <a:rPr lang="id-ID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371600" y="1905000"/>
          <a:ext cx="1138502" cy="586563"/>
        </p:xfrm>
        <a:graphic>
          <a:graphicData uri="http://schemas.openxmlformats.org/presentationml/2006/ole">
            <p:oleObj spid="_x0000_s16386" name="Equation" r:id="rId3" imgW="609336" imgH="317362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447800" y="3581400"/>
          <a:ext cx="1932002" cy="533400"/>
        </p:xfrm>
        <a:graphic>
          <a:graphicData uri="http://schemas.openxmlformats.org/presentationml/2006/ole">
            <p:oleObj spid="_x0000_s16388" name="Equation" r:id="rId4" imgW="10029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 </a:t>
            </a:r>
            <a:r>
              <a:rPr lang="en-US" dirty="0" err="1" smtClean="0"/>
              <a:t>fungsi</a:t>
            </a:r>
            <a:r>
              <a:rPr lang="en-US" dirty="0" smtClean="0"/>
              <a:t> f(x)=3x</a:t>
            </a:r>
            <a:r>
              <a:rPr lang="en-US" baseline="30000" dirty="0" smtClean="0"/>
              <a:t>3</a:t>
            </a:r>
            <a:r>
              <a:rPr lang="en-US" dirty="0" smtClean="0"/>
              <a:t>-5x+4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x=1, </a:t>
            </a:r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karena</a:t>
            </a: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dan</a:t>
            </a:r>
            <a:r>
              <a:rPr lang="en-US" dirty="0" smtClean="0"/>
              <a:t> f(1)=2.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Sedangkan</a:t>
            </a:r>
            <a:r>
              <a:rPr lang="en-US" dirty="0" smtClean="0"/>
              <a:t>                       </a:t>
            </a:r>
            <a:r>
              <a:rPr lang="en-US" dirty="0" err="1" smtClean="0"/>
              <a:t>diskontinu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x=2,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karena</a:t>
            </a:r>
            <a:r>
              <a:rPr lang="en-US" dirty="0" smtClean="0"/>
              <a:t> f(2)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286000" y="1905000"/>
          <a:ext cx="3485662" cy="609600"/>
        </p:xfrm>
        <a:graphic>
          <a:graphicData uri="http://schemas.openxmlformats.org/presentationml/2006/ole">
            <p:oleObj spid="_x0000_s29698" name="Equation" r:id="rId3" imgW="2120900" imgH="368300" progId="Equation.3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667000" y="2743200"/>
          <a:ext cx="1447800" cy="716280"/>
        </p:xfrm>
        <a:graphic>
          <a:graphicData uri="http://schemas.openxmlformats.org/presentationml/2006/ole">
            <p:oleObj spid="_x0000_s29699" name="Equation" r:id="rId4" imgW="901309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Sifat-sifat</a:t>
            </a:r>
            <a:r>
              <a:rPr lang="en-US" sz="3200" dirty="0" smtClean="0"/>
              <a:t> </a:t>
            </a:r>
            <a:r>
              <a:rPr lang="en-US" sz="3200" dirty="0" err="1" smtClean="0"/>
              <a:t>kekontinuan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Jika</a:t>
            </a:r>
            <a:r>
              <a:rPr lang="en-US" dirty="0" smtClean="0"/>
              <a:t> f </a:t>
            </a:r>
            <a:r>
              <a:rPr lang="en-US" dirty="0" err="1" smtClean="0"/>
              <a:t>dan</a:t>
            </a:r>
            <a:r>
              <a:rPr lang="en-US" dirty="0" smtClean="0"/>
              <a:t> g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f+g</a:t>
            </a:r>
            <a:r>
              <a:rPr lang="en-US" dirty="0" smtClean="0"/>
              <a:t>, f-g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f.g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f </a:t>
            </a:r>
            <a:r>
              <a:rPr lang="en-US" dirty="0" err="1" smtClean="0"/>
              <a:t>dan</a:t>
            </a:r>
            <a:r>
              <a:rPr lang="en-US" dirty="0" smtClean="0"/>
              <a:t> g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 </a:t>
            </a:r>
            <a:r>
              <a:rPr lang="en-US" dirty="0" err="1" smtClean="0"/>
              <a:t>dengan</a:t>
            </a:r>
            <a:r>
              <a:rPr lang="en-US" dirty="0" smtClean="0"/>
              <a:t> g(c)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0, </a:t>
            </a:r>
            <a:r>
              <a:rPr lang="en-US" dirty="0" err="1" smtClean="0"/>
              <a:t>maka</a:t>
            </a:r>
            <a:r>
              <a:rPr lang="en-US" dirty="0" smtClean="0"/>
              <a:t> f/g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f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 g(c) </a:t>
            </a:r>
            <a:r>
              <a:rPr lang="en-US" dirty="0" err="1" smtClean="0"/>
              <a:t>dan</a:t>
            </a:r>
            <a:r>
              <a:rPr lang="en-US" dirty="0" smtClean="0"/>
              <a:t> g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f(g(x))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id-ID" dirty="0" smtClean="0"/>
              <a:t>titik x=</a:t>
            </a:r>
            <a:r>
              <a:rPr lang="en-US" dirty="0" smtClean="0"/>
              <a:t>2 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</a:t>
            </a:r>
            <a:r>
              <a:rPr lang="id-ID" dirty="0" smtClean="0"/>
              <a:t>                                                    </a:t>
            </a:r>
            <a:r>
              <a:rPr lang="en-US" dirty="0" smtClean="0"/>
              <a:t>2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</a:t>
            </a:r>
            <a:endParaRPr 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638800" y="2362200"/>
          <a:ext cx="1284287" cy="633413"/>
        </p:xfrm>
        <a:graphic>
          <a:graphicData uri="http://schemas.openxmlformats.org/presentationml/2006/ole">
            <p:oleObj spid="_x0000_s18434" name="Equation" r:id="rId3" imgW="799920" imgH="39348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533525" y="4191000"/>
          <a:ext cx="2714625" cy="1597025"/>
        </p:xfrm>
        <a:graphic>
          <a:graphicData uri="http://schemas.openxmlformats.org/presentationml/2006/ole">
            <p:oleObj spid="_x0000_s18436" name="Equation" r:id="rId4" imgW="1688760" imgH="99036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24000" y="2362200"/>
          <a:ext cx="2058988" cy="368300"/>
        </p:xfrm>
        <a:graphic>
          <a:graphicData uri="http://schemas.openxmlformats.org/presentationml/2006/ole">
            <p:oleObj spid="_x0000_s18437" name="Equation" r:id="rId5" imgW="1282680" imgH="228600" progId="Equation.3">
              <p:embed/>
            </p:oleObj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600200" y="3352800"/>
          <a:ext cx="1681163" cy="414338"/>
        </p:xfrm>
        <a:graphic>
          <a:graphicData uri="http://schemas.openxmlformats.org/presentationml/2006/ole">
            <p:oleObj spid="_x0000_s18438" name="Equation" r:id="rId6" imgW="8632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Dititik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752600" y="2362200"/>
          <a:ext cx="1733550" cy="633412"/>
        </p:xfrm>
        <a:graphic>
          <a:graphicData uri="http://schemas.openxmlformats.org/presentationml/2006/ole">
            <p:oleObj spid="_x0000_s24578" name="Equation" r:id="rId3" imgW="1079280" imgH="39348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52600" y="3276600"/>
          <a:ext cx="1592263" cy="695325"/>
        </p:xfrm>
        <a:graphic>
          <a:graphicData uri="http://schemas.openxmlformats.org/presentationml/2006/ole">
            <p:oleObj spid="_x0000_s24580" name="Equation" r:id="rId4" imgW="9903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Kekontinuan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Definisi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f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f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f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[</a:t>
            </a:r>
            <a:r>
              <a:rPr lang="en-US" dirty="0" err="1" smtClean="0"/>
              <a:t>a,b</a:t>
            </a:r>
            <a:r>
              <a:rPr lang="en-US" dirty="0" smtClean="0"/>
              <a:t>]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id-ID" dirty="0" smtClean="0"/>
              <a:t>f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(</a:t>
            </a:r>
            <a:r>
              <a:rPr lang="en-US" dirty="0" err="1" smtClean="0"/>
              <a:t>a,b</a:t>
            </a:r>
            <a:r>
              <a:rPr lang="en-US" dirty="0" smtClean="0"/>
              <a:t>),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355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Equity</vt:lpstr>
      <vt:lpstr>Equation</vt:lpstr>
      <vt:lpstr>Microsoft Equation 3.0</vt:lpstr>
      <vt:lpstr>KEKONTINUAN FUNGSI</vt:lpstr>
      <vt:lpstr>Kekontinuan di suatu titik</vt:lpstr>
      <vt:lpstr>Grafik kekontinuan </vt:lpstr>
      <vt:lpstr>Definisi</vt:lpstr>
      <vt:lpstr>Contoh :</vt:lpstr>
      <vt:lpstr>Sifat-sifat kekontinuan fungsi di satu titik</vt:lpstr>
      <vt:lpstr>Latihan :</vt:lpstr>
      <vt:lpstr>Latihan</vt:lpstr>
      <vt:lpstr>Kekontinuan pada selang</vt:lpstr>
      <vt:lpstr>Contoh :</vt:lpstr>
      <vt:lpstr>Contoh </vt:lpstr>
      <vt:lpstr>Latihan :</vt:lpstr>
      <vt:lpstr>Latihan</vt:lpstr>
    </vt:vector>
  </TitlesOfParts>
  <Company>GINGO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KEKONTINUAN FUNGSI</dc:title>
  <dc:creator>Paulus Wisnu Anggoro</dc:creator>
  <cp:lastModifiedBy>Lucia Ratnasari</cp:lastModifiedBy>
  <cp:revision>42</cp:revision>
  <dcterms:created xsi:type="dcterms:W3CDTF">2011-10-01T10:57:54Z</dcterms:created>
  <dcterms:modified xsi:type="dcterms:W3CDTF">2013-10-01T05:42:26Z</dcterms:modified>
</cp:coreProperties>
</file>