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6" r:id="rId14"/>
    <p:sldId id="275" r:id="rId15"/>
    <p:sldId id="268" r:id="rId16"/>
    <p:sldId id="270" r:id="rId17"/>
    <p:sldId id="273" r:id="rId18"/>
    <p:sldId id="269" r:id="rId19"/>
    <p:sldId id="271" r:id="rId20"/>
    <p:sldId id="27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ifkzEn4Ys2y/ty7z7Fh0yQ" hashData="5TvsPCu/e5Xyq4V/5pz6rJ27MU4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585" autoAdjust="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860CB-8A5F-47C9-A683-786564FFB4A2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1B3A-B466-4E42-990C-DDBC88D52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1B3A-B466-4E42-990C-DDBC88D527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Penjelasan</a:t>
            </a:r>
            <a:r>
              <a:rPr lang="en-US" baseline="0" dirty="0" smtClean="0"/>
              <a:t> : </a:t>
            </a:r>
          </a:p>
          <a:p>
            <a:r>
              <a:rPr lang="en-US" baseline="0" dirty="0" smtClean="0"/>
              <a:t>1.Ketika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fitur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menghitung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menit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langsung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menghitung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2.Mengirim email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pilihan</a:t>
            </a:r>
            <a:r>
              <a:rPr lang="en-US" baseline="0" dirty="0" smtClean="0"/>
              <a:t> (extension)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3.Registrasi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keluarga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behavior yang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spesifik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dibandingkan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registrasi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umumnya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81B3A-B466-4E42-990C-DDBC88D5276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038600"/>
            <a:ext cx="7391400" cy="1828800"/>
          </a:xfrm>
        </p:spPr>
        <p:txBody>
          <a:bodyPr/>
          <a:lstStyle/>
          <a:p>
            <a:r>
              <a:rPr lang="en-US" dirty="0" smtClean="0"/>
              <a:t>OO Requirement Elicitation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Panji</a:t>
            </a:r>
            <a:r>
              <a:rPr lang="en-US" dirty="0" smtClean="0"/>
              <a:t> </a:t>
            </a:r>
            <a:r>
              <a:rPr lang="en-US" dirty="0" err="1" smtClean="0"/>
              <a:t>Wisnu</a:t>
            </a:r>
            <a:r>
              <a:rPr lang="en-US" dirty="0" smtClean="0"/>
              <a:t> </a:t>
            </a:r>
            <a:r>
              <a:rPr lang="en-US" dirty="0" err="1" smtClean="0"/>
              <a:t>Wirawan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: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/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abstraksi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UML use case diagram : </a:t>
            </a:r>
            <a:r>
              <a:rPr lang="en-US" i="1" dirty="0" smtClean="0"/>
              <a:t>stick figure.</a:t>
            </a:r>
          </a:p>
          <a:p>
            <a:endParaRPr lang="en-US" dirty="0"/>
          </a:p>
        </p:txBody>
      </p:sp>
      <p:pic>
        <p:nvPicPr>
          <p:cNvPr id="1038" name="Picture 14" descr="http://www.vceit.com/SD/usecase/a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5200649"/>
            <a:ext cx="714375" cy="97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kerjanya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/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?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Skenario</a:t>
            </a:r>
            <a:r>
              <a:rPr lang="en-US" dirty="0" smtClean="0"/>
              <a:t> : </a:t>
            </a:r>
            <a:r>
              <a:rPr lang="en-US" dirty="0" err="1" smtClean="0"/>
              <a:t>deskripsi</a:t>
            </a:r>
            <a:r>
              <a:rPr lang="en-US" dirty="0" smtClean="0"/>
              <a:t> (informal &amp; </a:t>
            </a:r>
            <a:r>
              <a:rPr lang="en-US" dirty="0" err="1" smtClean="0"/>
              <a:t>naratif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Pertanyaan-pertanyaan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: </a:t>
            </a:r>
          </a:p>
          <a:p>
            <a:pPr lvl="1"/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informasinya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10080"/>
          <a:ext cx="6096000" cy="4033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Aktor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Skenario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Flow Of Events / </a:t>
                      </a:r>
                      <a:r>
                        <a:rPr lang="en-US" b="1" dirty="0" err="1" smtClean="0"/>
                        <a:t>Urutan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Kejadian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</a:t>
                      </a:r>
                    </a:p>
                    <a:p>
                      <a:r>
                        <a:rPr lang="en-US" b="1" dirty="0" smtClean="0"/>
                        <a:t>2.</a:t>
                      </a:r>
                    </a:p>
                    <a:p>
                      <a:r>
                        <a:rPr lang="en-US" b="1" dirty="0" smtClean="0"/>
                        <a:t>3.</a:t>
                      </a:r>
                    </a:p>
                    <a:p>
                      <a:r>
                        <a:rPr lang="en-US" b="1" dirty="0" smtClean="0"/>
                        <a:t>4.</a:t>
                      </a:r>
                    </a:p>
                    <a:p>
                      <a:r>
                        <a:rPr lang="en-US" b="1" dirty="0" smtClean="0"/>
                        <a:t>…..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Alternate </a:t>
                      </a:r>
                      <a:r>
                        <a:rPr lang="en-US" b="1" baseline="0" dirty="0" smtClean="0"/>
                        <a:t>Scenario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</a:t>
                      </a:r>
                    </a:p>
                    <a:p>
                      <a:r>
                        <a:rPr lang="en-US" b="1" dirty="0" smtClean="0"/>
                        <a:t>2.</a:t>
                      </a:r>
                    </a:p>
                    <a:p>
                      <a:r>
                        <a:rPr lang="en-US" b="1" dirty="0" smtClean="0"/>
                        <a:t>…..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Exceptional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Scenario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</a:t>
                      </a:r>
                    </a:p>
                    <a:p>
                      <a:r>
                        <a:rPr lang="en-US" b="1" dirty="0" smtClean="0"/>
                        <a:t>2.</a:t>
                      </a:r>
                    </a:p>
                    <a:p>
                      <a:r>
                        <a:rPr lang="en-US" b="1" dirty="0" smtClean="0"/>
                        <a:t>….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133600"/>
          <a:ext cx="8153400" cy="376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3690"/>
                <a:gridCol w="52997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Aktor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Pengunjung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perpustakaan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Nama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Skenario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Mencari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buku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Flow Of Events / </a:t>
                      </a:r>
                      <a:r>
                        <a:rPr lang="en-US" b="1" dirty="0" err="1" smtClean="0"/>
                        <a:t>Urutan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Kejadian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1.Pengunjung </a:t>
                      </a:r>
                      <a:r>
                        <a:rPr lang="en-US" b="1" dirty="0" err="1" smtClean="0"/>
                        <a:t>memasukkan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kata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kunci</a:t>
                      </a:r>
                      <a:r>
                        <a:rPr lang="en-US" b="1" baseline="0" dirty="0" smtClean="0"/>
                        <a:t>  </a:t>
                      </a:r>
                      <a:r>
                        <a:rPr lang="en-US" b="1" baseline="0" dirty="0" err="1" smtClean="0"/>
                        <a:t>pada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katalog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elektronik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2.Sistem </a:t>
                      </a:r>
                      <a:r>
                        <a:rPr lang="en-US" b="1" dirty="0" err="1" smtClean="0"/>
                        <a:t>mencari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buku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berdasarkan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kata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kunci</a:t>
                      </a:r>
                      <a:r>
                        <a:rPr lang="en-US" b="1" baseline="0" dirty="0" smtClean="0"/>
                        <a:t> yang </a:t>
                      </a:r>
                      <a:r>
                        <a:rPr lang="en-US" b="1" baseline="0" dirty="0" err="1" smtClean="0"/>
                        <a:t>dimasukkan</a:t>
                      </a:r>
                      <a:r>
                        <a:rPr lang="en-US" b="1" baseline="0" dirty="0" smtClean="0"/>
                        <a:t>.</a:t>
                      </a:r>
                    </a:p>
                    <a:p>
                      <a:r>
                        <a:rPr lang="en-US" b="1" dirty="0" smtClean="0"/>
                        <a:t>3.Sistem </a:t>
                      </a:r>
                      <a:r>
                        <a:rPr lang="en-US" b="1" dirty="0" err="1" smtClean="0"/>
                        <a:t>menemukan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h</a:t>
                      </a:r>
                      <a:r>
                        <a:rPr lang="en-US" b="1" baseline="0" dirty="0" err="1" smtClean="0"/>
                        <a:t>asil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pencarian</a:t>
                      </a:r>
                      <a:endParaRPr lang="en-US" b="1" dirty="0" smtClean="0"/>
                    </a:p>
                    <a:p>
                      <a:r>
                        <a:rPr lang="en-US" b="1" dirty="0" smtClean="0"/>
                        <a:t>4.Sistem </a:t>
                      </a:r>
                      <a:r>
                        <a:rPr lang="en-US" b="1" dirty="0" err="1" smtClean="0"/>
                        <a:t>menampilkan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buku</a:t>
                      </a:r>
                      <a:r>
                        <a:rPr lang="en-US" b="1" baseline="0" dirty="0" smtClean="0"/>
                        <a:t> yang </a:t>
                      </a:r>
                      <a:r>
                        <a:rPr lang="en-US" b="1" baseline="0" dirty="0" err="1" smtClean="0"/>
                        <a:t>dimaksud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Alternate </a:t>
                      </a:r>
                      <a:r>
                        <a:rPr lang="en-US" b="1" baseline="0" dirty="0" smtClean="0"/>
                        <a:t>Scenario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Exceptional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Scenario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3.1.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Sistem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tidak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menemukan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buku</a:t>
                      </a:r>
                      <a:r>
                        <a:rPr lang="en-US" b="1" baseline="0" dirty="0" smtClean="0"/>
                        <a:t> yang </a:t>
                      </a:r>
                      <a:r>
                        <a:rPr lang="en-US" b="1" baseline="0" dirty="0" err="1" smtClean="0"/>
                        <a:t>dimaksud</a:t>
                      </a:r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3.2. </a:t>
                      </a:r>
                      <a:r>
                        <a:rPr lang="en-US" b="1" baseline="0" dirty="0" err="1" smtClean="0"/>
                        <a:t>Sistem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menampilkan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pesan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bahwa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buku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tidak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ditemukan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perwujudan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(</a:t>
            </a:r>
            <a:r>
              <a:rPr lang="en-US" i="1" dirty="0" smtClean="0"/>
              <a:t>instance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use case.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use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Simbol</a:t>
            </a:r>
            <a:r>
              <a:rPr lang="en-US" dirty="0" smtClean="0"/>
              <a:t> Use Case </a:t>
            </a:r>
            <a:r>
              <a:rPr lang="en-US" dirty="0" err="1" smtClean="0"/>
              <a:t>dalam</a:t>
            </a:r>
            <a:r>
              <a:rPr lang="en-US" dirty="0" smtClean="0"/>
              <a:t> UML use case diagram 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200400" y="2362200"/>
            <a:ext cx="2057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Nama</a:t>
            </a:r>
            <a:r>
              <a:rPr lang="en-US" dirty="0" smtClean="0">
                <a:solidFill>
                  <a:schemeClr val="tx1"/>
                </a:solidFill>
              </a:rPr>
              <a:t> use case (</a:t>
            </a:r>
            <a:r>
              <a:rPr lang="en-US" dirty="0" err="1" smtClean="0">
                <a:solidFill>
                  <a:schemeClr val="tx1"/>
                </a:solidFill>
              </a:rPr>
              <a:t>kata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aktif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‘refine’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use case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mengkomunikasikan</a:t>
            </a:r>
            <a:r>
              <a:rPr lang="en-US" dirty="0" smtClean="0"/>
              <a:t> use case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customer.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Refining </a:t>
            </a:r>
            <a:r>
              <a:rPr lang="en-US" dirty="0" smtClean="0">
                <a:sym typeface="Wingdings" pitchFamily="2" charset="2"/>
              </a:rPr>
              <a:t> Iteration.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 case : </a:t>
            </a:r>
          </a:p>
          <a:p>
            <a:pPr lvl="1"/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Extend</a:t>
            </a:r>
          </a:p>
          <a:p>
            <a:pPr lvl="1"/>
            <a:r>
              <a:rPr lang="en-US" dirty="0" err="1" smtClean="0"/>
              <a:t>Generalisasi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18288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menghitung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0" y="18288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menghitung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detik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733800" y="2400300"/>
            <a:ext cx="17526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20574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&lt;&lt;include&gt;&gt;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6400" y="32766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mengirim</a:t>
            </a:r>
            <a:r>
              <a:rPr lang="en-US" dirty="0" smtClean="0">
                <a:solidFill>
                  <a:schemeClr val="tx1"/>
                </a:solidFill>
              </a:rPr>
              <a:t>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486400" y="32766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mengirim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3733800" y="3848100"/>
            <a:ext cx="1752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350520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&lt;&lt;extend&gt;&gt;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676400" y="48768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Registrasi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keluarga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rektor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86400" y="4876800"/>
            <a:ext cx="2057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Registrasi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3733800" y="54483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5400000">
            <a:off x="5219700" y="5295900"/>
            <a:ext cx="2286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52400" y="0"/>
            <a:ext cx="4114800" cy="1905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04800" y="2286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429000" y="25146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00800" y="48768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8849585">
            <a:off x="2625384" y="1460509"/>
            <a:ext cx="381000" cy="1319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8849585">
            <a:off x="5749585" y="3773007"/>
            <a:ext cx="381000" cy="1319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457200"/>
            <a:ext cx="187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-specification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skenario</a:t>
            </a:r>
            <a:endParaRPr lang="en-US" dirty="0" smtClean="0"/>
          </a:p>
          <a:p>
            <a:r>
              <a:rPr lang="en-US" dirty="0" smtClean="0"/>
              <a:t>-use case diagram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438400"/>
            <a:ext cx="2426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-class diagram</a:t>
            </a:r>
          </a:p>
          <a:p>
            <a:r>
              <a:rPr lang="en-US" dirty="0" smtClean="0"/>
              <a:t>-communication diagram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5105400"/>
            <a:ext cx="219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:</a:t>
            </a:r>
          </a:p>
          <a:p>
            <a:r>
              <a:rPr lang="en-US" dirty="0" smtClean="0"/>
              <a:t>-sequence diagram</a:t>
            </a:r>
          </a:p>
          <a:p>
            <a:r>
              <a:rPr lang="en-US" dirty="0" smtClean="0"/>
              <a:t>-package diagram</a:t>
            </a:r>
          </a:p>
          <a:p>
            <a:r>
              <a:rPr lang="en-US" dirty="0" smtClean="0"/>
              <a:t>-deployment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8142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PERHATIAN :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use case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b="1" u="sng" dirty="0" err="1" smtClean="0"/>
              <a:t>tidak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dalam</a:t>
            </a:r>
            <a:r>
              <a:rPr lang="en-US" sz="2400" dirty="0" smtClean="0"/>
              <a:t> diagram use case.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Actor + use case + use case relationship + System boundary.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43200"/>
            <a:ext cx="636563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Requirement Elicitation</a:t>
            </a:r>
          </a:p>
          <a:p>
            <a:r>
              <a:rPr lang="en-US" dirty="0" err="1" smtClean="0"/>
              <a:t>Aktivitas</a:t>
            </a:r>
            <a:endParaRPr lang="en-US" dirty="0" smtClean="0"/>
          </a:p>
          <a:p>
            <a:r>
              <a:rPr lang="en-US" dirty="0" smtClean="0"/>
              <a:t>Use 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Brugge</a:t>
            </a:r>
            <a:r>
              <a:rPr lang="en-US" dirty="0" smtClean="0"/>
              <a:t>, B &amp; </a:t>
            </a:r>
            <a:r>
              <a:rPr lang="en-US" dirty="0" err="1" smtClean="0"/>
              <a:t>Dutoit</a:t>
            </a:r>
            <a:r>
              <a:rPr lang="en-US" dirty="0" smtClean="0"/>
              <a:t>, A.H ; 2004 ; </a:t>
            </a:r>
            <a:r>
              <a:rPr lang="en-US" i="1" dirty="0" smtClean="0"/>
              <a:t>Object Oriented Software Engineering Using UML, </a:t>
            </a:r>
            <a:r>
              <a:rPr lang="en-US" i="1" dirty="0" err="1" smtClean="0"/>
              <a:t>Pattrens</a:t>
            </a:r>
            <a:r>
              <a:rPr lang="en-US" i="1" dirty="0" smtClean="0"/>
              <a:t> And Java</a:t>
            </a:r>
            <a:r>
              <a:rPr lang="en-US" dirty="0" smtClean="0"/>
              <a:t> ; Prentice Hall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requirement specification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Fokus</a:t>
            </a:r>
            <a:r>
              <a:rPr lang="en-US" dirty="0" smtClean="0"/>
              <a:t> :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?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terlibat</a:t>
            </a:r>
            <a:r>
              <a:rPr lang="en-US" dirty="0" smtClean="0"/>
              <a:t> : client, developer, end-user.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: </a:t>
            </a:r>
            <a:r>
              <a:rPr lang="en-US" i="1" dirty="0" smtClean="0"/>
              <a:t>requirement specification</a:t>
            </a:r>
            <a:r>
              <a:rPr lang="en-US" dirty="0" smtClean="0"/>
              <a:t> (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 / natural language) </a:t>
            </a:r>
            <a:r>
              <a:rPr lang="en-US" dirty="0" err="1" smtClean="0"/>
              <a:t>diwujudkan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functional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non-functional requirement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Functional Requirement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‘</a:t>
            </a:r>
            <a:r>
              <a:rPr lang="en-US" dirty="0" err="1" smtClean="0"/>
              <a:t>lingkungannya</a:t>
            </a:r>
            <a:r>
              <a:rPr lang="en-US" dirty="0" smtClean="0"/>
              <a:t>’ </a:t>
            </a: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Non-Functional Requirement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mendefinisikan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aspek-aspek</a:t>
            </a:r>
            <a:r>
              <a:rPr lang="en-US" dirty="0" smtClean="0">
                <a:solidFill>
                  <a:srgbClr val="0070C0"/>
                </a:solidFill>
              </a:rPr>
              <a:t> yang </a:t>
            </a:r>
            <a:r>
              <a:rPr lang="en-US" dirty="0" err="1" smtClean="0">
                <a:solidFill>
                  <a:srgbClr val="0070C0"/>
                </a:solidFill>
              </a:rPr>
              <a:t>mendukung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kerja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sistem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luar</a:t>
            </a:r>
            <a:r>
              <a:rPr lang="en-US" dirty="0" smtClean="0">
                <a:solidFill>
                  <a:srgbClr val="0070C0"/>
                </a:solidFill>
              </a:rPr>
              <a:t> functional requirement.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non functional requirement : 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Reliability 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Supportability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functional requirement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i="1" dirty="0" err="1" smtClean="0"/>
              <a:t>eCatalog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sebuah</a:t>
            </a:r>
            <a:r>
              <a:rPr lang="en-US" i="1" dirty="0" smtClean="0"/>
              <a:t> online catalog yang </a:t>
            </a:r>
            <a:r>
              <a:rPr lang="en-US" i="1" dirty="0" err="1" smtClean="0"/>
              <a:t>memungkinkan</a:t>
            </a:r>
            <a:r>
              <a:rPr lang="en-US" i="1" dirty="0" smtClean="0"/>
              <a:t> </a:t>
            </a:r>
            <a:r>
              <a:rPr lang="en-US" i="1" dirty="0" err="1" smtClean="0"/>
              <a:t>seorang</a:t>
            </a:r>
            <a:r>
              <a:rPr lang="en-US" i="1" dirty="0" smtClean="0"/>
              <a:t> </a:t>
            </a:r>
            <a:r>
              <a:rPr lang="en-US" i="1" dirty="0" err="1" smtClean="0"/>
              <a:t>pengguna</a:t>
            </a:r>
            <a:r>
              <a:rPr lang="en-US" i="1" dirty="0" smtClean="0"/>
              <a:t> internet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mencari</a:t>
            </a:r>
            <a:r>
              <a:rPr lang="en-US" i="1" dirty="0" smtClean="0"/>
              <a:t> </a:t>
            </a:r>
            <a:r>
              <a:rPr lang="en-US" i="1" dirty="0" err="1" smtClean="0"/>
              <a:t>buku-buku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</a:t>
            </a:r>
            <a:r>
              <a:rPr lang="en-US" i="1" dirty="0" err="1" smtClean="0"/>
              <a:t>seluruh</a:t>
            </a:r>
            <a:r>
              <a:rPr lang="en-US" i="1" dirty="0" smtClean="0"/>
              <a:t> </a:t>
            </a:r>
            <a:r>
              <a:rPr lang="en-US" i="1" dirty="0" err="1" smtClean="0"/>
              <a:t>perpustakaan</a:t>
            </a:r>
            <a:r>
              <a:rPr lang="en-US" i="1" dirty="0" smtClean="0"/>
              <a:t> </a:t>
            </a:r>
            <a:r>
              <a:rPr lang="en-US" i="1" dirty="0" err="1" smtClean="0"/>
              <a:t>di</a:t>
            </a:r>
            <a:r>
              <a:rPr lang="en-US" i="1" dirty="0" smtClean="0"/>
              <a:t> Indonesia.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Contoh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non functional requirement</a:t>
            </a:r>
            <a:r>
              <a:rPr lang="en-US" dirty="0" smtClean="0">
                <a:solidFill>
                  <a:srgbClr val="0070C0"/>
                </a:solidFill>
              </a:rPr>
              <a:t> :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</a:rPr>
              <a:t>Dalam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sekali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pencarian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eCatalog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memerlukan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waktu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maksimal</a:t>
            </a:r>
            <a:r>
              <a:rPr lang="en-US" i="1" dirty="0" smtClean="0">
                <a:solidFill>
                  <a:srgbClr val="0070C0"/>
                </a:solidFill>
              </a:rPr>
              <a:t> 10 </a:t>
            </a:r>
            <a:r>
              <a:rPr lang="en-US" i="1" dirty="0" err="1" smtClean="0">
                <a:solidFill>
                  <a:srgbClr val="0070C0"/>
                </a:solidFill>
              </a:rPr>
              <a:t>detik</a:t>
            </a:r>
            <a:r>
              <a:rPr lang="en-US" i="1" dirty="0" smtClean="0">
                <a:solidFill>
                  <a:srgbClr val="0070C0"/>
                </a:solidFill>
              </a:rPr>
              <a:t>. ( performance )</a:t>
            </a:r>
          </a:p>
          <a:p>
            <a:pPr>
              <a:buNone/>
            </a:pPr>
            <a:r>
              <a:rPr lang="en-US" i="1" dirty="0" err="1" smtClean="0">
                <a:solidFill>
                  <a:srgbClr val="0070C0"/>
                </a:solidFill>
              </a:rPr>
              <a:t>eCatalog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harus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dapat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melayani</a:t>
            </a:r>
            <a:r>
              <a:rPr lang="en-US" i="1" dirty="0" smtClean="0">
                <a:solidFill>
                  <a:srgbClr val="0070C0"/>
                </a:solidFill>
              </a:rPr>
              <a:t> 10 </a:t>
            </a:r>
            <a:r>
              <a:rPr lang="en-US" i="1" dirty="0" err="1" smtClean="0">
                <a:solidFill>
                  <a:srgbClr val="0070C0"/>
                </a:solidFill>
              </a:rPr>
              <a:t>ribu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pengguna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dalam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satu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detik</a:t>
            </a:r>
            <a:r>
              <a:rPr lang="en-US" i="1" dirty="0" smtClean="0">
                <a:solidFill>
                  <a:srgbClr val="0070C0"/>
                </a:solidFill>
              </a:rPr>
              <a:t>. (reliability)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Requirement Elicitation :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 smtClean="0"/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endParaRPr lang="en-US" dirty="0" smtClean="0"/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use case</a:t>
            </a:r>
          </a:p>
          <a:p>
            <a:pPr lvl="1"/>
            <a:r>
              <a:rPr lang="en-US" i="1" dirty="0" smtClean="0"/>
              <a:t>Refine </a:t>
            </a:r>
            <a:r>
              <a:rPr lang="en-US" dirty="0" smtClean="0"/>
              <a:t>use case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use case</a:t>
            </a:r>
          </a:p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non-</a:t>
            </a:r>
            <a:r>
              <a:rPr lang="en-US" dirty="0" err="1" smtClean="0"/>
              <a:t>fungsional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1336</TotalTime>
  <Words>714</Words>
  <Application>Microsoft Office PowerPoint</Application>
  <PresentationFormat>On-screen Show (4:3)</PresentationFormat>
  <Paragraphs>138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OO Requirement Elicitation</vt:lpstr>
      <vt:lpstr>Slide 2</vt:lpstr>
      <vt:lpstr>Agenda</vt:lpstr>
      <vt:lpstr>TextBook</vt:lpstr>
      <vt:lpstr>Requirement Elicitation</vt:lpstr>
      <vt:lpstr>Requirement Elicitation</vt:lpstr>
      <vt:lpstr>Requirement Elicitation</vt:lpstr>
      <vt:lpstr>Requirement Elicitation</vt:lpstr>
      <vt:lpstr>Aktivitas</vt:lpstr>
      <vt:lpstr>Identifikasi Aktor</vt:lpstr>
      <vt:lpstr>Identifikasi Aktor</vt:lpstr>
      <vt:lpstr>Identifikasi Skenario</vt:lpstr>
      <vt:lpstr>Identifikasi Skenario</vt:lpstr>
      <vt:lpstr>Identifikasi Skenario (contoh)</vt:lpstr>
      <vt:lpstr>Identifikasi Use Case</vt:lpstr>
      <vt:lpstr>Identifikasi Use Case </vt:lpstr>
      <vt:lpstr>Refine Use Case</vt:lpstr>
      <vt:lpstr>Identifikasi Hubungan Antar Use case </vt:lpstr>
      <vt:lpstr>Identifikasi Hubungan Antar Use Case</vt:lpstr>
      <vt:lpstr>Identifikasi Hubungan Antar Use Case</vt:lpstr>
      <vt:lpstr>Use Case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Elicitation</dc:title>
  <dc:creator>user</dc:creator>
  <cp:lastModifiedBy>user</cp:lastModifiedBy>
  <cp:revision>64</cp:revision>
  <dcterms:created xsi:type="dcterms:W3CDTF">2006-08-16T00:00:00Z</dcterms:created>
  <dcterms:modified xsi:type="dcterms:W3CDTF">2014-11-21T04:39:01Z</dcterms:modified>
</cp:coreProperties>
</file>