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70" r:id="rId13"/>
    <p:sldId id="265" r:id="rId14"/>
    <p:sldId id="264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K8Epp8AJjlGcGS/slUaqUg" hashData="LC3b1/i38pS2EQTgnLkXiR3DsXg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78FB-6163-4C1B-8144-B6650417650C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D6D92-B031-4BFC-9FE2-0FE5B2AB1E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-model </a:t>
            </a:r>
            <a:r>
              <a:rPr lang="en-US" dirty="0" err="1" smtClean="0"/>
              <a:t>fungsional</a:t>
            </a:r>
            <a:r>
              <a:rPr lang="en-US" dirty="0" smtClean="0"/>
              <a:t> : </a:t>
            </a:r>
            <a:r>
              <a:rPr lang="en-US" dirty="0" err="1" smtClean="0"/>
              <a:t>skenario</a:t>
            </a:r>
            <a:endParaRPr lang="en-US" dirty="0" smtClean="0"/>
          </a:p>
          <a:p>
            <a:r>
              <a:rPr lang="en-US" dirty="0" smtClean="0"/>
              <a:t>-model </a:t>
            </a:r>
            <a:r>
              <a:rPr lang="en-US" dirty="0" err="1" smtClean="0"/>
              <a:t>objek</a:t>
            </a:r>
            <a:r>
              <a:rPr lang="en-US" dirty="0" smtClean="0"/>
              <a:t> :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diagram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smtClean="0"/>
              <a:t>-model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dinamik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fokus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tingkah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laku</a:t>
            </a:r>
            <a:r>
              <a:rPr lang="en-US" baseline="0" dirty="0" smtClean="0"/>
              <a:t>. sequence / communication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D6D92-B031-4BFC-9FE2-0FE5B2AB1E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Panji</a:t>
            </a:r>
            <a:r>
              <a:rPr lang="en-US" dirty="0" smtClean="0"/>
              <a:t> </a:t>
            </a:r>
            <a:r>
              <a:rPr lang="en-US" dirty="0" err="1" smtClean="0"/>
              <a:t>Wisnu</a:t>
            </a:r>
            <a:r>
              <a:rPr lang="en-US" dirty="0" smtClean="0"/>
              <a:t> </a:t>
            </a:r>
            <a:r>
              <a:rPr lang="en-US" dirty="0" err="1" smtClean="0"/>
              <a:t>Wirawan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Communication diagram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link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message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Communication diagram </a:t>
            </a:r>
            <a:r>
              <a:rPr lang="en-US" dirty="0" err="1" smtClean="0"/>
              <a:t>termasuk</a:t>
            </a:r>
            <a:r>
              <a:rPr lang="en-US" dirty="0" smtClean="0"/>
              <a:t> model </a:t>
            </a:r>
            <a:r>
              <a:rPr lang="en-US" dirty="0" err="1" smtClean="0"/>
              <a:t>dinamis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Communication diagram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use case.</a:t>
            </a:r>
          </a:p>
          <a:p>
            <a:r>
              <a:rPr lang="en-US" dirty="0" smtClean="0"/>
              <a:t>1 use case = 1 communication diagram.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0" y="2819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781800" y="35814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029200" y="2819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rot="16200000" flipH="1">
            <a:off x="4914900" y="30861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2"/>
          </p:cNvCxnSpPr>
          <p:nvPr/>
        </p:nvCxnSpPr>
        <p:spPr>
          <a:xfrm rot="5400000">
            <a:off x="4991100" y="30861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76600" y="2819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832371" y="32004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27174" y="3200003"/>
            <a:ext cx="6096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03177" y="3201988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55777" y="32004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70177" y="396398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70177" y="4725988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879577" y="3430588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9377" y="2592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1:a()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8177" y="26802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2:b()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700418">
            <a:off x="5786722" y="382196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3:c()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55577" y="3049588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08177" y="3049588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650977" y="3887788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5577" y="41163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4165077" y="3697288"/>
            <a:ext cx="8382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689871" y="4687094"/>
            <a:ext cx="8382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4" descr="http://www.vceit.com/SD/usecase/a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777" y="2744788"/>
            <a:ext cx="714375" cy="971551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>
            <a:off x="1993377" y="3201988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67400" y="5105400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29400" y="25908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553200" y="33528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43400" y="26670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2"/>
          </p:cNvCxnSpPr>
          <p:nvPr/>
        </p:nvCxnSpPr>
        <p:spPr>
          <a:xfrm rot="16200000" flipH="1">
            <a:off x="4229100" y="29337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2"/>
          </p:cNvCxnSpPr>
          <p:nvPr/>
        </p:nvCxnSpPr>
        <p:spPr>
          <a:xfrm rot="5400000">
            <a:off x="4305300" y="29337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90800" y="26670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146571" y="3048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841374" y="3047603"/>
            <a:ext cx="6096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7377" y="3049588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69977" y="3048000"/>
            <a:ext cx="120702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600" y="228600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2:cari(</a:t>
            </a:r>
            <a:r>
              <a:rPr lang="en-US" sz="1600" dirty="0" err="1" smtClean="0"/>
              <a:t>kt.kunci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05400" y="24046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2.1:&lt;&lt;create&gt;&gt;</a:t>
            </a:r>
            <a:endParaRPr lang="en-US" sz="1600" dirty="0"/>
          </a:p>
        </p:txBody>
      </p:sp>
      <p:pic>
        <p:nvPicPr>
          <p:cNvPr id="26" name="Picture 14" descr="http://www.vceit.com/SD/usecase/a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777" y="2592388"/>
            <a:ext cx="714375" cy="971551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flipV="1">
            <a:off x="1231377" y="3048000"/>
            <a:ext cx="82602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3581400"/>
            <a:ext cx="121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Pengunjung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62200" y="3505200"/>
            <a:ext cx="1073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</a:t>
            </a:r>
          </a:p>
          <a:p>
            <a:r>
              <a:rPr lang="en-US" dirty="0" err="1" smtClean="0"/>
              <a:t>Pencarian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47800" y="2590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0600" y="2209800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1:submit(</a:t>
            </a:r>
            <a:r>
              <a:rPr lang="en-US" sz="1600" dirty="0" err="1" smtClean="0"/>
              <a:t>kt.kunci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05600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Buku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578623" y="4459069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134394" y="4840069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829197" y="4839672"/>
            <a:ext cx="6096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50023" y="5297269"/>
            <a:ext cx="137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</a:t>
            </a:r>
            <a:r>
              <a:rPr lang="en-US" dirty="0" err="1" smtClean="0"/>
              <a:t>Hasil</a:t>
            </a:r>
            <a:endParaRPr lang="en-US" dirty="0" smtClean="0"/>
          </a:p>
          <a:p>
            <a:r>
              <a:rPr lang="en-US" dirty="0" err="1" smtClean="0"/>
              <a:t>Pencarian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581400" y="38862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1143000" y="4038600"/>
            <a:ext cx="762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8532113">
            <a:off x="3752413" y="4503325"/>
            <a:ext cx="142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3:display(</a:t>
            </a:r>
            <a:r>
              <a:rPr lang="en-US" sz="1600" dirty="0" err="1" smtClean="0"/>
              <a:t>Buku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V="1">
            <a:off x="990600" y="4343400"/>
            <a:ext cx="5334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713032">
            <a:off x="455540" y="4692367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Notifikasi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69777" y="25908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10200" y="26670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3924300" y="4229100"/>
            <a:ext cx="609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3352800"/>
            <a:ext cx="1073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Pencarian</a:t>
            </a:r>
            <a:endParaRPr lang="en-US" dirty="0" smtClean="0"/>
          </a:p>
          <a:p>
            <a:r>
              <a:rPr lang="en-US" dirty="0" err="1" smtClean="0"/>
              <a:t>Buku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Class Responsibility Collaboration</a:t>
            </a:r>
            <a:r>
              <a:rPr lang="en-US" dirty="0" smtClean="0"/>
              <a:t> (CRC)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CRC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4" descr="http://www.computingstudents.com/notes/software_engineering/cr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267200"/>
            <a:ext cx="4177142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Class Responsibility Collaboration</a:t>
            </a:r>
            <a:r>
              <a:rPr lang="en-US" dirty="0" smtClean="0"/>
              <a:t> (CRC)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76400"/>
            <a:ext cx="501131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352800"/>
            <a:ext cx="56102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4572000" y="2514600"/>
            <a:ext cx="16764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</a:p>
          <a:p>
            <a:r>
              <a:rPr lang="en-US" dirty="0" err="1" smtClean="0"/>
              <a:t>Asosiasi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Agregasi</a:t>
            </a:r>
            <a:endParaRPr lang="en-US" dirty="0" smtClean="0"/>
          </a:p>
          <a:p>
            <a:r>
              <a:rPr lang="en-US" dirty="0" err="1" smtClean="0"/>
              <a:t>Komposisi</a:t>
            </a:r>
            <a:endParaRPr lang="en-US" dirty="0" smtClean="0"/>
          </a:p>
          <a:p>
            <a:r>
              <a:rPr lang="en-US" dirty="0" err="1" smtClean="0"/>
              <a:t>Pewarisan</a:t>
            </a:r>
            <a:r>
              <a:rPr lang="en-US" dirty="0" smtClean="0"/>
              <a:t> /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Brugge</a:t>
            </a:r>
            <a:r>
              <a:rPr lang="en-US" dirty="0" smtClean="0"/>
              <a:t>, B &amp; </a:t>
            </a:r>
            <a:r>
              <a:rPr lang="en-US" dirty="0" err="1" smtClean="0"/>
              <a:t>Dutoit</a:t>
            </a:r>
            <a:r>
              <a:rPr lang="en-US" dirty="0" smtClean="0"/>
              <a:t>, A.H ; 2004 ; </a:t>
            </a:r>
            <a:r>
              <a:rPr lang="en-US" i="1" dirty="0" smtClean="0"/>
              <a:t>Object Oriented Software Engineering Using UML, </a:t>
            </a:r>
            <a:r>
              <a:rPr lang="en-US" i="1" dirty="0" err="1" smtClean="0"/>
              <a:t>Pattrens</a:t>
            </a:r>
            <a:r>
              <a:rPr lang="en-US" i="1" dirty="0" smtClean="0"/>
              <a:t> And Java</a:t>
            </a:r>
            <a:r>
              <a:rPr lang="en-US" dirty="0" smtClean="0"/>
              <a:t> ; Prentice Hall</a:t>
            </a:r>
          </a:p>
          <a:p>
            <a:r>
              <a:rPr lang="en-US" dirty="0" err="1" smtClean="0"/>
              <a:t>Hamilton,K</a:t>
            </a:r>
            <a:r>
              <a:rPr lang="en-US" dirty="0" smtClean="0"/>
              <a:t>, &amp; Mikes, R ; </a:t>
            </a:r>
            <a:r>
              <a:rPr lang="en-US" i="1" dirty="0" smtClean="0"/>
              <a:t>Learning UML2.0</a:t>
            </a:r>
            <a:r>
              <a:rPr lang="en-US" dirty="0" smtClean="0"/>
              <a:t> ; O’Reilly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43200" y="2209800"/>
            <a:ext cx="5410200" cy="1905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04800" y="2286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25146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00800" y="48768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8849585">
            <a:off x="2625384" y="1460509"/>
            <a:ext cx="381000" cy="1319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849585">
            <a:off x="5749585" y="3773007"/>
            <a:ext cx="381000" cy="1319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4600" y="457200"/>
            <a:ext cx="187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-specification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skenario</a:t>
            </a:r>
            <a:endParaRPr lang="en-US" dirty="0" smtClean="0"/>
          </a:p>
          <a:p>
            <a:r>
              <a:rPr lang="en-US" dirty="0" smtClean="0"/>
              <a:t>-use case diagram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2438400"/>
            <a:ext cx="2426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-class diagram</a:t>
            </a:r>
          </a:p>
          <a:p>
            <a:r>
              <a:rPr lang="en-US" dirty="0" smtClean="0"/>
              <a:t>-communication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5105400"/>
            <a:ext cx="2191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-sequence diagram</a:t>
            </a:r>
          </a:p>
          <a:p>
            <a:r>
              <a:rPr lang="en-US" dirty="0" smtClean="0"/>
              <a:t>-package diagram</a:t>
            </a:r>
          </a:p>
          <a:p>
            <a:r>
              <a:rPr lang="en-US" dirty="0" smtClean="0"/>
              <a:t>-deployment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 Oriented Analysis (OOA)</a:t>
            </a:r>
          </a:p>
          <a:p>
            <a:r>
              <a:rPr lang="en-US" dirty="0" err="1" smtClean="0"/>
              <a:t>Aktivitas</a:t>
            </a:r>
            <a:r>
              <a:rPr lang="en-US" dirty="0" smtClean="0"/>
              <a:t> OOA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Analysis (OOA)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Fokus</a:t>
            </a:r>
            <a:r>
              <a:rPr lang="en-US" dirty="0" smtClean="0"/>
              <a:t> : </a:t>
            </a:r>
            <a:r>
              <a:rPr lang="en-US" dirty="0" err="1" smtClean="0"/>
              <a:t>membentuk</a:t>
            </a:r>
            <a:r>
              <a:rPr lang="en-US" dirty="0" smtClean="0"/>
              <a:t> model </a:t>
            </a:r>
            <a:r>
              <a:rPr lang="en-US" dirty="0" err="1" smtClean="0"/>
              <a:t>analisis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.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</a:t>
            </a:r>
            <a:r>
              <a:rPr lang="en-US" dirty="0" err="1" smtClean="0"/>
              <a:t>analisis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objek</a:t>
            </a:r>
            <a:endParaRPr lang="en-US" dirty="0" smtClean="0"/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dinamik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Aktivitas</a:t>
            </a:r>
            <a:r>
              <a:rPr lang="en-US" dirty="0" smtClean="0"/>
              <a:t> OOA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entity, boundary, </a:t>
            </a:r>
            <a:r>
              <a:rPr lang="en-US" dirty="0" err="1" smtClean="0"/>
              <a:t>dan</a:t>
            </a:r>
            <a:r>
              <a:rPr lang="en-US" dirty="0" smtClean="0"/>
              <a:t> control.</a:t>
            </a:r>
          </a:p>
          <a:p>
            <a:r>
              <a:rPr lang="en-US" dirty="0" smtClean="0"/>
              <a:t>Mapping use case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mtClean="0"/>
              <a:t>sequence/communication diagram.</a:t>
            </a:r>
            <a:endParaRPr lang="en-US" dirty="0" smtClean="0"/>
          </a:p>
          <a:p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CRC.</a:t>
            </a:r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Membentuk</a:t>
            </a:r>
            <a:r>
              <a:rPr lang="en-US" dirty="0" smtClean="0"/>
              <a:t> class diagram.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Entity :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Identifikasi</a:t>
            </a:r>
            <a:r>
              <a:rPr lang="en-US" dirty="0" smtClean="0"/>
              <a:t> entity : 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smtClean="0"/>
              <a:t>Real world entities &amp; activities</a:t>
            </a:r>
          </a:p>
          <a:p>
            <a:pPr lvl="1"/>
            <a:r>
              <a:rPr lang="en-US" dirty="0" smtClean="0"/>
              <a:t>Data sources</a:t>
            </a:r>
          </a:p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UML :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4800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55626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4953000"/>
            <a:ext cx="13083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&lt;&lt;entity&gt;&gt;</a:t>
            </a:r>
          </a:p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entity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14800" y="4572000"/>
            <a:ext cx="914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9200" y="435506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stereotype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Objek Boundary : objek yang mewakili interaksi aktor dengan sistem.</a:t>
            </a:r>
          </a:p>
          <a:p>
            <a:r>
              <a:rPr lang="it-IT" dirty="0" smtClean="0"/>
              <a:t>Identifikasi objek boundary : </a:t>
            </a:r>
          </a:p>
          <a:p>
            <a:pPr lvl="1"/>
            <a:r>
              <a:rPr lang="it-IT" dirty="0" smtClean="0"/>
              <a:t>Identifikasi user interface untuk inisiasi use case</a:t>
            </a:r>
          </a:p>
          <a:p>
            <a:pPr lvl="1"/>
            <a:r>
              <a:rPr lang="it-IT" dirty="0" smtClean="0"/>
              <a:t>Identifikasi form untuk memasukkan data ke sistem </a:t>
            </a:r>
          </a:p>
          <a:p>
            <a:pPr lvl="1"/>
            <a:r>
              <a:rPr lang="it-IT" dirty="0" smtClean="0"/>
              <a:t>Identifikasi notifikasi / pesan  dari sistem</a:t>
            </a:r>
          </a:p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UML :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51816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32171" y="55626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3629" y="5257800"/>
            <a:ext cx="16898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&lt;&lt;boundary&gt;&gt;</a:t>
            </a:r>
          </a:p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boundary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26974" y="5562203"/>
            <a:ext cx="6096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Control :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merealisasikan</a:t>
            </a:r>
            <a:r>
              <a:rPr lang="en-US" dirty="0" smtClean="0"/>
              <a:t> use case.  </a:t>
            </a:r>
          </a:p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1 control object per use case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1 control object per actor </a:t>
            </a:r>
            <a:r>
              <a:rPr lang="en-US" dirty="0" err="1" smtClean="0"/>
              <a:t>dalam</a:t>
            </a:r>
            <a:r>
              <a:rPr lang="en-US" dirty="0" smtClean="0"/>
              <a:t> use case.</a:t>
            </a:r>
          </a:p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UML 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48768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63629" y="4953000"/>
            <a:ext cx="14063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&lt;&lt;control&gt;&gt;</a:t>
            </a:r>
          </a:p>
          <a:p>
            <a:pPr algn="ctr"/>
            <a:r>
              <a:rPr lang="en-US" dirty="0" err="1" smtClean="0"/>
              <a:t>nama</a:t>
            </a:r>
            <a:r>
              <a:rPr lang="en-US" dirty="0" smtClean="0"/>
              <a:t> control</a:t>
            </a:r>
            <a:endParaRPr lang="en-US" dirty="0"/>
          </a:p>
        </p:txBody>
      </p:sp>
      <p:cxnSp>
        <p:nvCxnSpPr>
          <p:cNvPr id="9" name="Straight Connector 8"/>
          <p:cNvCxnSpPr>
            <a:endCxn id="4" idx="2"/>
          </p:cNvCxnSpPr>
          <p:nvPr/>
        </p:nvCxnSpPr>
        <p:spPr>
          <a:xfrm rot="16200000" flipH="1">
            <a:off x="1562100" y="51435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 rot="5400000">
            <a:off x="1638300" y="5143500"/>
            <a:ext cx="1524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eCatalog</a:t>
            </a:r>
            <a:r>
              <a:rPr lang="en-US" dirty="0" smtClean="0"/>
              <a:t> : </a:t>
            </a:r>
          </a:p>
          <a:p>
            <a:r>
              <a:rPr lang="en-US" dirty="0" smtClean="0"/>
              <a:t>Entity : </a:t>
            </a:r>
            <a:r>
              <a:rPr lang="en-US" dirty="0" err="1" smtClean="0"/>
              <a:t>Buku</a:t>
            </a:r>
            <a:endParaRPr lang="en-US" dirty="0" smtClean="0"/>
          </a:p>
          <a:p>
            <a:r>
              <a:rPr lang="en-US" dirty="0" smtClean="0"/>
              <a:t>Boundary : Form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Buku,Display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 smtClean="0"/>
          </a:p>
          <a:p>
            <a:r>
              <a:rPr lang="en-US" dirty="0" smtClean="0"/>
              <a:t>Control :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2093</TotalTime>
  <Words>433</Words>
  <Application>Microsoft Office PowerPoint</Application>
  <PresentationFormat>On-screen Show (4:3)</PresentationFormat>
  <Paragraphs>107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Object Oriented Analysis</vt:lpstr>
      <vt:lpstr>Slide 2</vt:lpstr>
      <vt:lpstr>Agenda</vt:lpstr>
      <vt:lpstr>Object Oriented Analysis (OOA)</vt:lpstr>
      <vt:lpstr>Aktivitas OOA</vt:lpstr>
      <vt:lpstr>Entity</vt:lpstr>
      <vt:lpstr>Boundary</vt:lpstr>
      <vt:lpstr>Control</vt:lpstr>
      <vt:lpstr>Contoh</vt:lpstr>
      <vt:lpstr>Communication Diagram</vt:lpstr>
      <vt:lpstr>Communication Diagram</vt:lpstr>
      <vt:lpstr>Communication Diagram</vt:lpstr>
      <vt:lpstr>Class Responsibility Collaboration (CRC)</vt:lpstr>
      <vt:lpstr>Class Responsibility Collaboration (CRC)</vt:lpstr>
      <vt:lpstr>Hubungan Antar Objek</vt:lpstr>
      <vt:lpstr>Referensi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</dc:title>
  <dc:creator>user</dc:creator>
  <cp:lastModifiedBy>user</cp:lastModifiedBy>
  <cp:revision>58</cp:revision>
  <dcterms:created xsi:type="dcterms:W3CDTF">2006-08-16T00:00:00Z</dcterms:created>
  <dcterms:modified xsi:type="dcterms:W3CDTF">2014-11-24T02:52:26Z</dcterms:modified>
</cp:coreProperties>
</file>