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68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5619C6C-630B-46E0-A735-B03AD9CF7CAE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3B20D48-BD2A-4F5D-ADEE-6B86CD3D5E54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407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5418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7720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05038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996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240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6574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B0D2CB1D-2F8A-48AC-9919-FAE2DD458F46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54B1-5637-4601-99A4-A39EFF8896C1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9882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AFFAA988-B02B-4DB6-8C36-01DC0D7EBA29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841-1BA8-44FB-ACDE-6A99AB6E7A28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0635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6CEDE-3221-4261-A97C-2E2BD645B1AD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FC1-8CB5-4DB4-8EFB-DB3A92161949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2588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D2EE4-0C81-4434-A128-FCD49F418AD8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95A6-B34A-4C16-8D7F-BF6D87A18BB7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6575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8816C-125C-4328-8CEB-87F801C752E0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CCD-D39B-4A5F-BFA7-7BDA3CFBC08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8726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E4115E-1BBE-4FFA-9356-84637826063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E7A3-8483-4562-A099-C23AABC34B82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644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FE93FE-D338-49F2-8414-057C60F1291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A8E6-7425-4528-BA04-09A90859EAA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7428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E8FB93-C1AF-4BAD-A4DC-C4454E163AD4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75B8-2C0D-462D-85E9-A4582172030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2596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22ABBA-FEAA-4E09-A30A-B3D73E37DCC1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D9C-7232-40E8-A55F-09C17DA867E0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92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C001E-D58D-40E9-B8B5-0939174D05CE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E66C-F73D-4213-AD06-2B110B371E02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80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EE14A8E-113C-40F2-8F24-DBE0BF4708B7}" type="datetimeFigureOut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21222E-5470-4605-ABD7-0954686BF26F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120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8DCA25B-46C9-4BDA-90B3-2636797A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894045" cy="2677648"/>
          </a:xfrm>
        </p:spPr>
        <p:txBody>
          <a:bodyPr/>
          <a:lstStyle/>
          <a:p>
            <a:r>
              <a:rPr lang="en-US" altLang="id-ID" dirty="0" err="1"/>
              <a:t>Pengantar</a:t>
            </a:r>
            <a:r>
              <a:rPr lang="en-US" altLang="id-ID" dirty="0"/>
              <a:t> </a:t>
            </a:r>
            <a:br>
              <a:rPr lang="en-US" altLang="id-ID" dirty="0"/>
            </a:br>
            <a:r>
              <a:rPr lang="en-US" altLang="id-ID" dirty="0" err="1"/>
              <a:t>Rekayasa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id-ID" altLang="id-ID" dirty="0"/>
              <a:t> </a:t>
            </a:r>
            <a:r>
              <a:rPr lang="en-US" altLang="id-ID" dirty="0" err="1"/>
              <a:t>Lunak</a:t>
            </a:r>
            <a:endParaRPr lang="en-US" alt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F40908A-0B2A-48E0-81C1-63159D06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Tantangan dalam RPL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86266C1-0DA4-4BA7-96E0-1DBAF259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Kaitan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berbagai</a:t>
            </a:r>
            <a:r>
              <a:rPr lang="en-US" altLang="id-ID" dirty="0"/>
              <a:t> </a:t>
            </a:r>
            <a:r>
              <a:rPr lang="en-US" altLang="id-ID" dirty="0" err="1"/>
              <a:t>disiplin</a:t>
            </a:r>
            <a:r>
              <a:rPr lang="en-US" altLang="id-ID" dirty="0"/>
              <a:t> </a:t>
            </a:r>
            <a:r>
              <a:rPr lang="en-US" altLang="id-ID" dirty="0" err="1"/>
              <a:t>ilmu</a:t>
            </a:r>
            <a:r>
              <a:rPr lang="en-US" altLang="id-ID" dirty="0"/>
              <a:t> yang lain.</a:t>
            </a:r>
          </a:p>
          <a:p>
            <a:r>
              <a:rPr lang="en-US" altLang="id-ID" dirty="0" err="1"/>
              <a:t>Kebutuhan</a:t>
            </a:r>
            <a:r>
              <a:rPr lang="en-US" altLang="id-ID" dirty="0"/>
              <a:t> </a:t>
            </a:r>
            <a:r>
              <a:rPr lang="en-US" altLang="id-ID" dirty="0" err="1"/>
              <a:t>pengguna</a:t>
            </a:r>
            <a:r>
              <a:rPr lang="en-US" altLang="id-ID" dirty="0"/>
              <a:t> yang </a:t>
            </a:r>
            <a:r>
              <a:rPr lang="en-US" altLang="id-ID" dirty="0" err="1"/>
              <a:t>berubah-ubah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Perubahan</a:t>
            </a:r>
            <a:r>
              <a:rPr lang="en-US" altLang="id-ID" dirty="0"/>
              <a:t> </a:t>
            </a:r>
            <a:r>
              <a:rPr lang="en-US" altLang="id-ID" dirty="0" err="1"/>
              <a:t>bisnis</a:t>
            </a:r>
            <a:r>
              <a:rPr lang="en-US" altLang="id-ID" dirty="0"/>
              <a:t> yang </a:t>
            </a:r>
            <a:r>
              <a:rPr lang="en-US" altLang="id-ID" dirty="0" err="1"/>
              <a:t>semakin</a:t>
            </a:r>
            <a:r>
              <a:rPr lang="en-US" altLang="id-ID" dirty="0"/>
              <a:t> </a:t>
            </a:r>
            <a:r>
              <a:rPr lang="en-US" altLang="id-ID" dirty="0" err="1"/>
              <a:t>cepat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Peralatan</a:t>
            </a:r>
            <a:r>
              <a:rPr lang="en-US" altLang="id-ID" dirty="0"/>
              <a:t> </a:t>
            </a:r>
            <a:r>
              <a:rPr lang="en-US" altLang="id-ID" dirty="0" err="1"/>
              <a:t>komputasi</a:t>
            </a:r>
            <a:r>
              <a:rPr lang="en-US" altLang="id-ID" dirty="0"/>
              <a:t> yang </a:t>
            </a:r>
            <a:r>
              <a:rPr lang="en-US" altLang="id-ID" dirty="0" err="1"/>
              <a:t>semakin</a:t>
            </a:r>
            <a:r>
              <a:rPr lang="en-US" altLang="id-ID" dirty="0"/>
              <a:t> </a:t>
            </a:r>
            <a:r>
              <a:rPr lang="en-US" altLang="id-ID" dirty="0" err="1"/>
              <a:t>beragam</a:t>
            </a:r>
            <a:r>
              <a:rPr lang="en-US" altLang="id-ID" dirty="0"/>
              <a:t>.</a:t>
            </a:r>
          </a:p>
          <a:p>
            <a:r>
              <a:rPr lang="en-US" altLang="id-ID" dirty="0"/>
              <a:t>..</a:t>
            </a:r>
            <a:r>
              <a:rPr lang="en-US" altLang="id-ID" dirty="0" err="1"/>
              <a:t>sebutkan</a:t>
            </a:r>
            <a:r>
              <a:rPr lang="en-US" altLang="id-ID" dirty="0"/>
              <a:t> yang lain..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882D-D6E6-4631-9FFB-F32C89B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Penutup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CF29-71CE-4CB6-B562-D589A789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Mechanical engineering is like looking for a black cat in a lighted room.</a:t>
            </a:r>
          </a:p>
          <a:p>
            <a:pPr>
              <a:defRPr/>
            </a:pPr>
            <a:r>
              <a:rPr lang="en-US" i="1" dirty="0"/>
              <a:t>Chemical engineering is like looking for a black cat in a dark room.</a:t>
            </a:r>
          </a:p>
          <a:p>
            <a:pPr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Software engineering is like looking for a black cat in a dark room in which there is no cat.</a:t>
            </a:r>
          </a:p>
          <a:p>
            <a:pPr>
              <a:defRPr/>
            </a:pPr>
            <a:r>
              <a:rPr lang="en-US" i="1" dirty="0"/>
              <a:t>System engineering is like looking for a black cat in dark room in which there is no cat and one yells, “I got it!”</a:t>
            </a:r>
          </a:p>
          <a:p>
            <a:pPr>
              <a:buNone/>
              <a:defRPr/>
            </a:pPr>
            <a:r>
              <a:rPr lang="id-ID" i="1" dirty="0"/>
              <a:t>     </a:t>
            </a:r>
            <a:r>
              <a:rPr lang="en-US" i="1" dirty="0"/>
              <a:t>[NASA, 2000]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655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8FB3-8C02-405C-9935-7BD539F3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E8AF-61B2-4C96-A3FE-CD122383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Bacalah Bab 1.4 sampai akhir dari buku “</a:t>
            </a:r>
            <a:r>
              <a:rPr lang="id-ID" dirty="0" err="1"/>
              <a:t>Concise</a:t>
            </a:r>
            <a:r>
              <a:rPr lang="id-ID" dirty="0"/>
              <a:t> </a:t>
            </a:r>
            <a:r>
              <a:rPr lang="id-ID" dirty="0" err="1"/>
              <a:t>Guide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Software</a:t>
            </a:r>
            <a:r>
              <a:rPr lang="id-ID" dirty="0"/>
              <a:t> Engineering”.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37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71286F9-BE04-4018-BFC4-FC8B0CDD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Agenda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479C5FA-F501-406B-BDA1-B1B8F3F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id-ID" dirty="0"/>
              <a:t>Sejarah</a:t>
            </a:r>
          </a:p>
          <a:p>
            <a:r>
              <a:rPr lang="en-US" altLang="id-ID" dirty="0" err="1"/>
              <a:t>Rekayasa</a:t>
            </a:r>
            <a:endParaRPr lang="en-US" altLang="id-ID" dirty="0"/>
          </a:p>
          <a:p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endParaRPr lang="en-US" altLang="id-ID" dirty="0"/>
          </a:p>
          <a:p>
            <a:r>
              <a:rPr lang="en-US" altLang="id-ID" dirty="0" err="1"/>
              <a:t>Rekayasa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endParaRPr lang="en-US" altLang="id-ID" dirty="0"/>
          </a:p>
          <a:p>
            <a:r>
              <a:rPr lang="en-US" altLang="id-ID" dirty="0" err="1"/>
              <a:t>Mengapa</a:t>
            </a:r>
            <a:r>
              <a:rPr lang="en-US" altLang="id-ID" dirty="0"/>
              <a:t> RPL ?</a:t>
            </a:r>
          </a:p>
          <a:p>
            <a:r>
              <a:rPr lang="en-US" altLang="id-ID" dirty="0" err="1"/>
              <a:t>Tantangan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RPL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3EDA151-8671-4DCB-B1B5-6A467D35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/>
              <a:t>Sejarah</a:t>
            </a:r>
            <a:endParaRPr lang="en-US" altLang="id-ID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99BA65F-D523-486F-B96B-53EA71E9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awalnya</a:t>
            </a:r>
            <a:r>
              <a:rPr lang="en-US" altLang="id-ID" dirty="0"/>
              <a:t>, </a:t>
            </a:r>
            <a:r>
              <a:rPr lang="en-US" altLang="id-ID" dirty="0" err="1"/>
              <a:t>berbagai</a:t>
            </a:r>
            <a:r>
              <a:rPr lang="en-US" altLang="id-ID" dirty="0"/>
              <a:t> </a:t>
            </a:r>
            <a:r>
              <a:rPr lang="en-US" altLang="id-ID" dirty="0" err="1"/>
              <a:t>proyek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 </a:t>
            </a:r>
            <a:r>
              <a:rPr lang="en-US" altLang="id-ID" dirty="0" err="1"/>
              <a:t>gagal</a:t>
            </a:r>
            <a:r>
              <a:rPr lang="en-US" altLang="id-ID" dirty="0"/>
              <a:t>.</a:t>
            </a:r>
          </a:p>
          <a:p>
            <a:r>
              <a:rPr lang="id-ID" altLang="id-ID" dirty="0"/>
              <a:t>Pengembangan perangkat lunak berorientasi pada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kode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dan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implementasi</a:t>
            </a:r>
            <a:r>
              <a:rPr lang="id-ID" altLang="id-ID" dirty="0">
                <a:sym typeface="Wingdings" panose="05000000000000000000" pitchFamily="2" charset="2"/>
              </a:rPr>
              <a:t>.</a:t>
            </a:r>
          </a:p>
          <a:p>
            <a:r>
              <a:rPr lang="id-ID" altLang="id-ID" dirty="0">
                <a:sym typeface="Wingdings" panose="05000000000000000000" pitchFamily="2" charset="2"/>
              </a:rPr>
              <a:t>Terlalu banyak </a:t>
            </a:r>
            <a:r>
              <a:rPr lang="id-ID" altLang="id-ID" dirty="0" err="1">
                <a:sym typeface="Wingdings" panose="05000000000000000000" pitchFamily="2" charset="2"/>
              </a:rPr>
              <a:t>defect</a:t>
            </a:r>
            <a:r>
              <a:rPr lang="id-ID" altLang="id-ID" dirty="0">
                <a:sym typeface="Wingdings" panose="05000000000000000000" pitchFamily="2" charset="2"/>
              </a:rPr>
              <a:t> yang dihasilkan.</a:t>
            </a:r>
            <a:endParaRPr lang="en-US" altLang="id-ID" dirty="0">
              <a:sym typeface="Wingdings" panose="05000000000000000000" pitchFamily="2" charset="2"/>
            </a:endParaRPr>
          </a:p>
          <a:p>
            <a:r>
              <a:rPr lang="id-ID" altLang="id-ID" dirty="0">
                <a:sym typeface="Wingdings" panose="05000000000000000000" pitchFamily="2" charset="2"/>
              </a:rPr>
              <a:t>Diantisipasi menggunakan pendekatan</a:t>
            </a:r>
            <a:r>
              <a:rPr lang="en-US" altLang="id-ID" dirty="0">
                <a:sym typeface="Wingdings" panose="05000000000000000000" pitchFamily="2" charset="2"/>
              </a:rPr>
              <a:t> ‘</a:t>
            </a:r>
            <a:r>
              <a:rPr lang="en-US" altLang="id-ID" dirty="0" err="1">
                <a:sym typeface="Wingdings" panose="05000000000000000000" pitchFamily="2" charset="2"/>
              </a:rPr>
              <a:t>rekayasa</a:t>
            </a:r>
            <a:r>
              <a:rPr lang="en-US" altLang="id-ID" dirty="0">
                <a:sym typeface="Wingdings" panose="05000000000000000000" pitchFamily="2" charset="2"/>
              </a:rPr>
              <a:t>’</a:t>
            </a:r>
            <a:r>
              <a:rPr lang="id-ID" altLang="id-ID" dirty="0">
                <a:sym typeface="Wingdings" panose="05000000000000000000" pitchFamily="2" charset="2"/>
              </a:rPr>
              <a:t>,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karena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keberhasilan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berbagai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proyek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rekayasa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seperti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bangunan</a:t>
            </a:r>
            <a:r>
              <a:rPr lang="en-US" altLang="id-ID" dirty="0">
                <a:sym typeface="Wingdings" panose="05000000000000000000" pitchFamily="2" charset="2"/>
              </a:rPr>
              <a:t>, </a:t>
            </a:r>
            <a:r>
              <a:rPr lang="en-US" altLang="id-ID" dirty="0" err="1">
                <a:sym typeface="Wingdings" panose="05000000000000000000" pitchFamily="2" charset="2"/>
              </a:rPr>
              <a:t>jembatan</a:t>
            </a:r>
            <a:r>
              <a:rPr lang="en-US" altLang="id-ID" dirty="0">
                <a:sym typeface="Wingdings" panose="05000000000000000000" pitchFamily="2" charset="2"/>
              </a:rPr>
              <a:t>, </a:t>
            </a:r>
            <a:r>
              <a:rPr lang="en-US" altLang="id-ID" dirty="0" err="1">
                <a:sym typeface="Wingdings" panose="05000000000000000000" pitchFamily="2" charset="2"/>
              </a:rPr>
              <a:t>dsb</a:t>
            </a:r>
            <a:r>
              <a:rPr lang="en-US" altLang="id-ID" dirty="0">
                <a:sym typeface="Wingdings" panose="05000000000000000000" pitchFamily="2" charset="2"/>
              </a:rPr>
              <a:t>.</a:t>
            </a:r>
          </a:p>
          <a:p>
            <a:endParaRPr lang="en-US" alt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897D93E-ED8B-48E9-ABE7-ADD70974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Rekayasa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8424E17-2E16-4418-9CAB-C1D9BF55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/>
              <a:t>Rekayasa :</a:t>
            </a:r>
          </a:p>
          <a:p>
            <a:pPr lvl="1"/>
            <a:r>
              <a:rPr lang="en-US" altLang="id-ID"/>
              <a:t>Sistematis</a:t>
            </a:r>
          </a:p>
          <a:p>
            <a:pPr lvl="1"/>
            <a:r>
              <a:rPr lang="en-US" altLang="id-ID"/>
              <a:t>Menggunakan pendekatan sains, matematika, ekonomi, praktis.</a:t>
            </a:r>
          </a:p>
          <a:p>
            <a:pPr lvl="1"/>
            <a:r>
              <a:rPr lang="en-US" altLang="id-ID"/>
              <a:t>Rancang-bangun ‘artefak’ yang memenuhi spesifikasi secara efisien, </a:t>
            </a:r>
            <a:r>
              <a:rPr lang="en-US" altLang="id-ID" i="1"/>
              <a:t>cost effective</a:t>
            </a:r>
            <a:r>
              <a:rPr lang="en-US" altLang="id-ID"/>
              <a:t>, dan menjamin kualitas.</a:t>
            </a:r>
          </a:p>
          <a:p>
            <a:pPr lvl="1"/>
            <a:endParaRPr lang="en-US" alt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0F3D640-8299-44C1-BA3B-2381E325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Perangkat Lunak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4F7670B-5B39-4B8C-9BF1-C069AB28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/>
              <a:t>‘</a:t>
            </a:r>
            <a:r>
              <a:rPr lang="en-US" altLang="id-ID" dirty="0" err="1"/>
              <a:t>Artefak</a:t>
            </a:r>
            <a:r>
              <a:rPr lang="en-US" altLang="id-ID" dirty="0"/>
              <a:t>’ </a:t>
            </a:r>
            <a:r>
              <a:rPr lang="en-US" altLang="id-ID" dirty="0" err="1"/>
              <a:t>intelektual</a:t>
            </a:r>
            <a:endParaRPr lang="en-US" altLang="id-ID" dirty="0"/>
          </a:p>
          <a:p>
            <a:r>
              <a:rPr lang="en-US" altLang="id-ID" dirty="0" err="1"/>
              <a:t>Solusi</a:t>
            </a:r>
            <a:r>
              <a:rPr lang="en-US" altLang="id-ID" dirty="0"/>
              <a:t> </a:t>
            </a:r>
            <a:r>
              <a:rPr lang="en-US" altLang="id-ID" dirty="0" err="1"/>
              <a:t>aplikasi</a:t>
            </a:r>
            <a:r>
              <a:rPr lang="en-US" altLang="id-ID" dirty="0"/>
              <a:t> </a:t>
            </a:r>
            <a:r>
              <a:rPr lang="en-US" altLang="id-ID" dirty="0" err="1"/>
              <a:t>komputasi</a:t>
            </a:r>
            <a:endParaRPr lang="en-US" altLang="id-ID" dirty="0"/>
          </a:p>
          <a:p>
            <a:r>
              <a:rPr lang="en-US" altLang="id-ID" dirty="0" err="1"/>
              <a:t>Terdapat</a:t>
            </a:r>
            <a:r>
              <a:rPr lang="en-US" altLang="id-ID" dirty="0"/>
              <a:t> </a:t>
            </a:r>
            <a:r>
              <a:rPr lang="en-US" altLang="id-ID" dirty="0" err="1"/>
              <a:t>berbagai</a:t>
            </a:r>
            <a:r>
              <a:rPr lang="en-US" altLang="id-ID" dirty="0"/>
              <a:t> </a:t>
            </a:r>
            <a:r>
              <a:rPr lang="en-US" altLang="id-ID" dirty="0" err="1"/>
              <a:t>persepsi</a:t>
            </a:r>
            <a:r>
              <a:rPr lang="en-US" altLang="id-ID" dirty="0"/>
              <a:t> : </a:t>
            </a:r>
          </a:p>
          <a:p>
            <a:pPr lvl="1"/>
            <a:r>
              <a:rPr lang="en-US" altLang="id-ID" dirty="0"/>
              <a:t>PL </a:t>
            </a:r>
            <a:r>
              <a:rPr lang="en-US" altLang="id-ID" dirty="0" err="1"/>
              <a:t>sebagai</a:t>
            </a:r>
            <a:r>
              <a:rPr lang="en-US" altLang="id-ID" dirty="0"/>
              <a:t> </a:t>
            </a:r>
            <a:r>
              <a:rPr lang="en-US" altLang="id-ID" dirty="0" err="1"/>
              <a:t>entitas</a:t>
            </a:r>
            <a:r>
              <a:rPr lang="en-US" altLang="id-ID" dirty="0"/>
              <a:t> </a:t>
            </a:r>
            <a:r>
              <a:rPr lang="en-US" altLang="id-ID" dirty="0" err="1"/>
              <a:t>matematik</a:t>
            </a:r>
            <a:endParaRPr lang="en-US" altLang="id-ID" dirty="0"/>
          </a:p>
          <a:p>
            <a:pPr lvl="1"/>
            <a:r>
              <a:rPr lang="en-US" altLang="id-ID" dirty="0"/>
              <a:t>PL </a:t>
            </a:r>
            <a:r>
              <a:rPr lang="en-US" altLang="id-ID" dirty="0" err="1"/>
              <a:t>sebagai</a:t>
            </a:r>
            <a:r>
              <a:rPr lang="en-US" altLang="id-ID" dirty="0"/>
              <a:t> </a:t>
            </a:r>
            <a:r>
              <a:rPr lang="en-US" altLang="id-ID" dirty="0" err="1"/>
              <a:t>produk</a:t>
            </a:r>
            <a:r>
              <a:rPr lang="en-US" altLang="id-ID" dirty="0"/>
              <a:t> </a:t>
            </a:r>
            <a:r>
              <a:rPr lang="en-US" altLang="id-ID" dirty="0" err="1"/>
              <a:t>konkrit</a:t>
            </a:r>
            <a:endParaRPr lang="en-US" altLang="id-ID" dirty="0"/>
          </a:p>
          <a:p>
            <a:pPr lvl="1"/>
            <a:r>
              <a:rPr lang="en-US" altLang="id-ID" dirty="0"/>
              <a:t>PL </a:t>
            </a:r>
            <a:r>
              <a:rPr lang="en-US" altLang="id-ID" dirty="0" err="1"/>
              <a:t>sebagai</a:t>
            </a:r>
            <a:r>
              <a:rPr lang="en-US" altLang="id-ID" dirty="0"/>
              <a:t> </a:t>
            </a:r>
            <a:r>
              <a:rPr lang="en-US" altLang="id-ID" i="1" dirty="0"/>
              <a:t>set of behavioral information</a:t>
            </a:r>
          </a:p>
          <a:p>
            <a:endParaRPr lang="en-US" alt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>
            <a:extLst>
              <a:ext uri="{FF2B5EF4-FFF2-40B4-BE49-F238E27FC236}">
                <a16:creationId xmlns:a16="http://schemas.microsoft.com/office/drawing/2014/main" id="{F03E1CD7-717B-443C-8385-C446438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Perangkat Lunak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B889FDD1-5576-40F8-9B64-3825B9FE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Karakteristik</a:t>
            </a:r>
            <a:r>
              <a:rPr lang="en-US" altLang="id-ID" dirty="0"/>
              <a:t> :</a:t>
            </a:r>
          </a:p>
          <a:p>
            <a:pPr lvl="1"/>
            <a:r>
              <a:rPr lang="en-US" altLang="id-ID" i="1" dirty="0"/>
              <a:t>Engineered, not manufactured</a:t>
            </a:r>
          </a:p>
          <a:p>
            <a:pPr lvl="1"/>
            <a:r>
              <a:rPr lang="en-US" altLang="id-ID" i="1" dirty="0"/>
              <a:t>doesn’t wear out</a:t>
            </a:r>
          </a:p>
          <a:p>
            <a:pPr lvl="1"/>
            <a:r>
              <a:rPr lang="en-US" altLang="id-ID" i="1" dirty="0"/>
              <a:t>custom built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6CD35924-E49A-4F9C-8008-E25B61CC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Perangkat Lunak vs Program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69D7C58F-3296-46B1-953F-0DBE47AF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/>
              <a:t>Program : </a:t>
            </a:r>
            <a:r>
              <a:rPr lang="en-US" altLang="id-ID" dirty="0" err="1"/>
              <a:t>sekumpulan</a:t>
            </a:r>
            <a:r>
              <a:rPr lang="en-US" altLang="id-ID" dirty="0"/>
              <a:t> </a:t>
            </a:r>
            <a:r>
              <a:rPr lang="en-US" altLang="id-ID" dirty="0" err="1"/>
              <a:t>instruksi</a:t>
            </a:r>
            <a:r>
              <a:rPr lang="en-US" altLang="id-ID" dirty="0"/>
              <a:t> yang </a:t>
            </a:r>
            <a:r>
              <a:rPr lang="en-US" altLang="id-ID" dirty="0" err="1"/>
              <a:t>siap</a:t>
            </a:r>
            <a:r>
              <a:rPr lang="en-US" altLang="id-ID" dirty="0"/>
              <a:t> di </a:t>
            </a:r>
            <a:r>
              <a:rPr lang="en-US" altLang="id-ID" dirty="0" err="1"/>
              <a:t>eksekusi</a:t>
            </a:r>
            <a:r>
              <a:rPr lang="en-US" altLang="id-ID" dirty="0"/>
              <a:t> </a:t>
            </a:r>
            <a:r>
              <a:rPr lang="en-US" altLang="id-ID" dirty="0" err="1"/>
              <a:t>komputer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 : program, </a:t>
            </a:r>
            <a:r>
              <a:rPr lang="en-US" altLang="id-ID" dirty="0" err="1"/>
              <a:t>dokumen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data yang </a:t>
            </a:r>
            <a:r>
              <a:rPr lang="en-US" altLang="id-ID" dirty="0" err="1"/>
              <a:t>digunakan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memecahkan</a:t>
            </a:r>
            <a:r>
              <a:rPr lang="en-US" altLang="id-ID" dirty="0"/>
              <a:t> </a:t>
            </a:r>
            <a:r>
              <a:rPr lang="en-US" altLang="id-ID" dirty="0" err="1"/>
              <a:t>masalah</a:t>
            </a:r>
            <a:r>
              <a:rPr lang="en-US" altLang="id-ID" dirty="0"/>
              <a:t> </a:t>
            </a:r>
            <a:r>
              <a:rPr lang="en-US" altLang="id-ID" dirty="0" err="1"/>
              <a:t>tertentu</a:t>
            </a:r>
            <a:r>
              <a:rPr lang="en-US" altLang="id-ID" dirty="0"/>
              <a:t>.</a:t>
            </a:r>
          </a:p>
          <a:p>
            <a:r>
              <a:rPr lang="en-US" altLang="id-ID" dirty="0"/>
              <a:t>Program, </a:t>
            </a:r>
            <a:r>
              <a:rPr lang="en-US" altLang="id-ID" dirty="0" err="1"/>
              <a:t>bagian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FDB586B-9E2F-4115-A014-019A4350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Rekayasa Perangkat Lunak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2CDC774-A881-4ABB-8F0C-30882229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/>
              <a:t>IEEE/ACM :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d-ID"/>
              <a:t>	</a:t>
            </a:r>
            <a:r>
              <a:rPr lang="en-US" altLang="id-ID" i="1"/>
              <a:t>The application of a systematic, disciplined, quantifiable approach to the development, operation,and maintenance of software; that is, the application of engineering to software.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202EBD7-48C8-451B-A858-189A4101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Mengapa RPL ?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B1658D8-F1BF-49C3-9307-B8ED1148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Membentuk</a:t>
            </a:r>
            <a:r>
              <a:rPr lang="en-US" altLang="id-ID" dirty="0"/>
              <a:t> </a:t>
            </a:r>
            <a:r>
              <a:rPr lang="en-US" altLang="id-ID" dirty="0" err="1"/>
              <a:t>sistematika</a:t>
            </a:r>
            <a:r>
              <a:rPr lang="en-US" altLang="id-ID" dirty="0"/>
              <a:t> (</a:t>
            </a:r>
            <a:r>
              <a:rPr lang="en-US" altLang="id-ID" dirty="0" err="1"/>
              <a:t>metodologi</a:t>
            </a:r>
            <a:r>
              <a:rPr lang="en-US" altLang="id-ID" dirty="0"/>
              <a:t>, proses, </a:t>
            </a:r>
            <a:r>
              <a:rPr lang="en-US" altLang="id-ID" dirty="0" err="1"/>
              <a:t>standar</a:t>
            </a:r>
            <a:r>
              <a:rPr lang="en-US" altLang="id-ID" dirty="0"/>
              <a:t>) </a:t>
            </a:r>
            <a:r>
              <a:rPr lang="en-US" altLang="id-ID" dirty="0" err="1"/>
              <a:t>pengembangan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Mencegah</a:t>
            </a:r>
            <a:r>
              <a:rPr lang="en-US" altLang="id-ID" dirty="0"/>
              <a:t> </a:t>
            </a:r>
            <a:r>
              <a:rPr lang="en-US" altLang="id-ID" dirty="0" err="1"/>
              <a:t>kegagalan</a:t>
            </a:r>
            <a:r>
              <a:rPr lang="en-US" altLang="id-ID" dirty="0"/>
              <a:t> </a:t>
            </a:r>
            <a:r>
              <a:rPr lang="en-US" altLang="id-ID" dirty="0" err="1"/>
              <a:t>proyek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Meningkatkan</a:t>
            </a:r>
            <a:r>
              <a:rPr lang="en-US" altLang="id-ID" dirty="0"/>
              <a:t> </a:t>
            </a:r>
            <a:r>
              <a:rPr lang="en-US" altLang="id-ID" dirty="0" err="1"/>
              <a:t>produktivitas</a:t>
            </a:r>
            <a:r>
              <a:rPr lang="en-US" altLang="id-ID" dirty="0"/>
              <a:t> </a:t>
            </a:r>
            <a:r>
              <a:rPr lang="en-US" altLang="id-ID" dirty="0" err="1"/>
              <a:t>pengembang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Membentuk</a:t>
            </a:r>
            <a:r>
              <a:rPr lang="en-US" altLang="id-ID" dirty="0"/>
              <a:t> </a:t>
            </a:r>
            <a:r>
              <a:rPr lang="en-US" altLang="id-ID" dirty="0" err="1"/>
              <a:t>perangkat</a:t>
            </a:r>
            <a:r>
              <a:rPr lang="en-US" altLang="id-ID" dirty="0"/>
              <a:t> </a:t>
            </a:r>
            <a:r>
              <a:rPr lang="en-US" altLang="id-ID" dirty="0" err="1"/>
              <a:t>lunak</a:t>
            </a:r>
            <a:r>
              <a:rPr lang="en-US" altLang="id-ID" dirty="0"/>
              <a:t> yang </a:t>
            </a:r>
            <a:r>
              <a:rPr lang="en-US" altLang="id-ID" dirty="0" err="1"/>
              <a:t>terkontrol</a:t>
            </a:r>
            <a:r>
              <a:rPr lang="en-US" altLang="id-ID" dirty="0"/>
              <a:t> </a:t>
            </a:r>
            <a:r>
              <a:rPr lang="en-US" altLang="id-ID" dirty="0" err="1"/>
              <a:t>kualitasnya</a:t>
            </a:r>
            <a:r>
              <a:rPr lang="en-US" alt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788</TotalTime>
  <Words>338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Wingdings</vt:lpstr>
      <vt:lpstr>Ion Boardroom</vt:lpstr>
      <vt:lpstr>Pengantar  Rekayasa Perangkat Lunak</vt:lpstr>
      <vt:lpstr>Agenda</vt:lpstr>
      <vt:lpstr>Sejarah</vt:lpstr>
      <vt:lpstr>Rekayasa</vt:lpstr>
      <vt:lpstr>Perangkat Lunak</vt:lpstr>
      <vt:lpstr>Perangkat Lunak</vt:lpstr>
      <vt:lpstr>Perangkat Lunak vs Program</vt:lpstr>
      <vt:lpstr>Rekayasa Perangkat Lunak</vt:lpstr>
      <vt:lpstr>Mengapa RPL ?</vt:lpstr>
      <vt:lpstr>Tantangan dalam RPL</vt:lpstr>
      <vt:lpstr>Penutup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 Rekayasa Perangkat Lunak</dc:title>
  <dc:creator>math328072009</dc:creator>
  <cp:lastModifiedBy>panji wisnu w</cp:lastModifiedBy>
  <cp:revision>62</cp:revision>
  <dcterms:created xsi:type="dcterms:W3CDTF">2010-09-16T03:29:15Z</dcterms:created>
  <dcterms:modified xsi:type="dcterms:W3CDTF">2018-02-05T10:38:01Z</dcterms:modified>
</cp:coreProperties>
</file>