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5"/>
  </p:notesMasterIdLst>
  <p:sldIdLst>
    <p:sldId id="256" r:id="rId2"/>
    <p:sldId id="257" r:id="rId3"/>
    <p:sldId id="258" r:id="rId4"/>
    <p:sldId id="266" r:id="rId5"/>
    <p:sldId id="267" r:id="rId6"/>
    <p:sldId id="259" r:id="rId7"/>
    <p:sldId id="260" r:id="rId8"/>
    <p:sldId id="261" r:id="rId9"/>
    <p:sldId id="262" r:id="rId10"/>
    <p:sldId id="268" r:id="rId11"/>
    <p:sldId id="263"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273"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CA275-7A55-4330-8B04-B3FF70C19441}" type="datetimeFigureOut">
              <a:rPr lang="id-ID" smtClean="0"/>
              <a:t>15/02/2018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E3A72-EFE9-484B-80D6-0F9A5E5993A4}" type="slidenum">
              <a:rPr lang="id-ID" smtClean="0"/>
              <a:t>‹#›</a:t>
            </a:fld>
            <a:endParaRPr lang="id-ID"/>
          </a:p>
        </p:txBody>
      </p:sp>
    </p:spTree>
    <p:extLst>
      <p:ext uri="{BB962C8B-B14F-4D97-AF65-F5344CB8AC3E}">
        <p14:creationId xmlns:p14="http://schemas.microsoft.com/office/powerpoint/2010/main" val="354155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Perangkat</a:t>
            </a:r>
            <a:r>
              <a:rPr lang="id-ID" baseline="0" dirty="0"/>
              <a:t> lunak merupakan salah satu usaha untuk memecahkan masalah dunia ‘nyata’. Diperlukan ‘pemaksaan’ dari masalah dunia ‘nyata’ untuk dapat diselesaikan menggunakan perangkat lunak berbasis komputer. Dalam ‘memaksa’ tersebut, terdapat serangkaian proses supaya masalah bisa diselesaikan secara optimal menggunakan perangkat lunak.</a:t>
            </a:r>
            <a:endParaRPr lang="id-ID" dirty="0"/>
          </a:p>
        </p:txBody>
      </p:sp>
      <p:sp>
        <p:nvSpPr>
          <p:cNvPr id="4" name="Slide Number Placeholder 3"/>
          <p:cNvSpPr>
            <a:spLocks noGrp="1"/>
          </p:cNvSpPr>
          <p:nvPr>
            <p:ph type="sldNum" sz="quarter" idx="10"/>
          </p:nvPr>
        </p:nvSpPr>
        <p:spPr/>
        <p:txBody>
          <a:bodyPr/>
          <a:lstStyle/>
          <a:p>
            <a:fld id="{A61E3A72-EFE9-484B-80D6-0F9A5E5993A4}" type="slidenum">
              <a:rPr lang="id-ID" smtClean="0"/>
              <a:t>3</a:t>
            </a:fld>
            <a:endParaRPr lang="id-ID"/>
          </a:p>
        </p:txBody>
      </p:sp>
    </p:spTree>
    <p:extLst>
      <p:ext uri="{BB962C8B-B14F-4D97-AF65-F5344CB8AC3E}">
        <p14:creationId xmlns:p14="http://schemas.microsoft.com/office/powerpoint/2010/main" val="357104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Dijelaskan perbedaan antara customer dan end user.</a:t>
            </a:r>
          </a:p>
        </p:txBody>
      </p:sp>
      <p:sp>
        <p:nvSpPr>
          <p:cNvPr id="4" name="Slide Number Placeholder 3"/>
          <p:cNvSpPr>
            <a:spLocks noGrp="1"/>
          </p:cNvSpPr>
          <p:nvPr>
            <p:ph type="sldNum" sz="quarter" idx="10"/>
          </p:nvPr>
        </p:nvSpPr>
        <p:spPr/>
        <p:txBody>
          <a:bodyPr/>
          <a:lstStyle/>
          <a:p>
            <a:fld id="{A61E3A72-EFE9-484B-80D6-0F9A5E5993A4}" type="slidenum">
              <a:rPr lang="id-ID" smtClean="0"/>
              <a:t>5</a:t>
            </a:fld>
            <a:endParaRPr lang="id-ID"/>
          </a:p>
        </p:txBody>
      </p:sp>
    </p:spTree>
    <p:extLst>
      <p:ext uri="{BB962C8B-B14F-4D97-AF65-F5344CB8AC3E}">
        <p14:creationId xmlns:p14="http://schemas.microsoft.com/office/powerpoint/2010/main" val="3748979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Hal-hal teknis seperti bahasa pemrograman yang digunakan, database dan sebagainya diminimalkan.</a:t>
            </a:r>
          </a:p>
        </p:txBody>
      </p:sp>
      <p:sp>
        <p:nvSpPr>
          <p:cNvPr id="4" name="Slide Number Placeholder 3"/>
          <p:cNvSpPr>
            <a:spLocks noGrp="1"/>
          </p:cNvSpPr>
          <p:nvPr>
            <p:ph type="sldNum" sz="quarter" idx="10"/>
          </p:nvPr>
        </p:nvSpPr>
        <p:spPr/>
        <p:txBody>
          <a:bodyPr/>
          <a:lstStyle/>
          <a:p>
            <a:fld id="{A61E3A72-EFE9-484B-80D6-0F9A5E5993A4}" type="slidenum">
              <a:rPr lang="id-ID" smtClean="0"/>
              <a:t>6</a:t>
            </a:fld>
            <a:endParaRPr lang="id-ID"/>
          </a:p>
        </p:txBody>
      </p:sp>
    </p:spTree>
    <p:extLst>
      <p:ext uri="{BB962C8B-B14F-4D97-AF65-F5344CB8AC3E}">
        <p14:creationId xmlns:p14="http://schemas.microsoft.com/office/powerpoint/2010/main" val="2300456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61E3A72-EFE9-484B-80D6-0F9A5E5993A4}" type="slidenum">
              <a:rPr lang="id-ID" smtClean="0"/>
              <a:t>7</a:t>
            </a:fld>
            <a:endParaRPr lang="id-ID"/>
          </a:p>
        </p:txBody>
      </p:sp>
    </p:spTree>
    <p:extLst>
      <p:ext uri="{BB962C8B-B14F-4D97-AF65-F5344CB8AC3E}">
        <p14:creationId xmlns:p14="http://schemas.microsoft.com/office/powerpoint/2010/main" val="4282925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61E3A72-EFE9-484B-80D6-0F9A5E5993A4}" type="slidenum">
              <a:rPr lang="id-ID" smtClean="0"/>
              <a:t>9</a:t>
            </a:fld>
            <a:endParaRPr lang="id-ID"/>
          </a:p>
        </p:txBody>
      </p:sp>
    </p:spTree>
    <p:extLst>
      <p:ext uri="{BB962C8B-B14F-4D97-AF65-F5344CB8AC3E}">
        <p14:creationId xmlns:p14="http://schemas.microsoft.com/office/powerpoint/2010/main" val="3244660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Penyesuaian</a:t>
            </a:r>
            <a:r>
              <a:rPr lang="id-ID" baseline="0" dirty="0"/>
              <a:t> lingkungan : penyesuaian versi platform, dsb.</a:t>
            </a:r>
          </a:p>
          <a:p>
            <a:endParaRPr lang="id-ID" dirty="0"/>
          </a:p>
        </p:txBody>
      </p:sp>
      <p:sp>
        <p:nvSpPr>
          <p:cNvPr id="4" name="Slide Number Placeholder 3"/>
          <p:cNvSpPr>
            <a:spLocks noGrp="1"/>
          </p:cNvSpPr>
          <p:nvPr>
            <p:ph type="sldNum" sz="quarter" idx="10"/>
          </p:nvPr>
        </p:nvSpPr>
        <p:spPr/>
        <p:txBody>
          <a:bodyPr/>
          <a:lstStyle/>
          <a:p>
            <a:fld id="{A61E3A72-EFE9-484B-80D6-0F9A5E5993A4}" type="slidenum">
              <a:rPr lang="id-ID" smtClean="0"/>
              <a:t>10</a:t>
            </a:fld>
            <a:endParaRPr lang="id-ID"/>
          </a:p>
        </p:txBody>
      </p:sp>
    </p:spTree>
    <p:extLst>
      <p:ext uri="{BB962C8B-B14F-4D97-AF65-F5344CB8AC3E}">
        <p14:creationId xmlns:p14="http://schemas.microsoft.com/office/powerpoint/2010/main" val="259806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86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57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150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38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480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99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41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66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2/15/2018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98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08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2/15/2018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31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Software Development Lifecycle</a:t>
            </a:r>
          </a:p>
        </p:txBody>
      </p:sp>
      <p:sp>
        <p:nvSpPr>
          <p:cNvPr id="3" name="Subtitle 2"/>
          <p:cNvSpPr>
            <a:spLocks noGrp="1"/>
          </p:cNvSpPr>
          <p:nvPr>
            <p:ph type="subTitle" idx="1"/>
          </p:nvPr>
        </p:nvSpPr>
        <p:spPr/>
        <p:txBody>
          <a:bodyPr/>
          <a:lstStyle/>
          <a:p>
            <a:r>
              <a:rPr lang="id-ID" dirty="0"/>
              <a:t>Panji wisnu Wirawan</a:t>
            </a:r>
          </a:p>
        </p:txBody>
      </p:sp>
    </p:spTree>
    <p:extLst>
      <p:ext uri="{BB962C8B-B14F-4D97-AF65-F5344CB8AC3E}">
        <p14:creationId xmlns:p14="http://schemas.microsoft.com/office/powerpoint/2010/main" val="3799134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Maintenance</a:t>
            </a:r>
            <a:endParaRPr lang="id-ID" dirty="0"/>
          </a:p>
        </p:txBody>
      </p:sp>
      <p:sp>
        <p:nvSpPr>
          <p:cNvPr id="3" name="Content Placeholder 2"/>
          <p:cNvSpPr>
            <a:spLocks noGrp="1"/>
          </p:cNvSpPr>
          <p:nvPr>
            <p:ph idx="1"/>
          </p:nvPr>
        </p:nvSpPr>
        <p:spPr/>
        <p:txBody>
          <a:bodyPr/>
          <a:lstStyle/>
          <a:p>
            <a:r>
              <a:rPr lang="id-ID" dirty="0"/>
              <a:t>Perangkat lunak yang telah rilis, lulus pengujian, kemudian diimplementasikan di lingkungkan customer.</a:t>
            </a:r>
          </a:p>
          <a:p>
            <a:r>
              <a:rPr lang="id-ID" dirty="0"/>
              <a:t>Maintenance diperlukan untuk menjaga perangkat dapat menyelesaikan masalah customer dengan, misalnya, melakukan berbagai perubahan.</a:t>
            </a:r>
          </a:p>
          <a:p>
            <a:r>
              <a:rPr lang="id-ID" dirty="0"/>
              <a:t>Perubahan yang dilakukan bisa karena :  </a:t>
            </a:r>
          </a:p>
          <a:p>
            <a:pPr lvl="1"/>
            <a:r>
              <a:rPr lang="id-ID" dirty="0"/>
              <a:t>Kesalahan.</a:t>
            </a:r>
          </a:p>
          <a:p>
            <a:pPr lvl="1"/>
            <a:r>
              <a:rPr lang="id-ID" dirty="0"/>
              <a:t>Penyesuaian dengan lingkungan customer.</a:t>
            </a:r>
          </a:p>
          <a:p>
            <a:pPr lvl="1"/>
            <a:r>
              <a:rPr lang="id-ID" dirty="0"/>
              <a:t>Penambahan fitur baru.</a:t>
            </a:r>
          </a:p>
          <a:p>
            <a:pPr lvl="1"/>
            <a:endParaRPr lang="id-ID" dirty="0"/>
          </a:p>
        </p:txBody>
      </p:sp>
    </p:spTree>
    <p:extLst>
      <p:ext uri="{BB962C8B-B14F-4D97-AF65-F5344CB8AC3E}">
        <p14:creationId xmlns:p14="http://schemas.microsoft.com/office/powerpoint/2010/main" val="458384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3" name="Content Placeholder 2"/>
          <p:cNvSpPr>
            <a:spLocks noGrp="1"/>
          </p:cNvSpPr>
          <p:nvPr>
            <p:ph idx="1"/>
          </p:nvPr>
        </p:nvSpPr>
        <p:spPr/>
        <p:txBody>
          <a:bodyPr/>
          <a:lstStyle/>
          <a:p>
            <a:r>
              <a:rPr lang="id-ID" dirty="0"/>
              <a:t>Pengembangan perangkat lunak dilakukan dengan berbagai macam fase.</a:t>
            </a:r>
          </a:p>
          <a:p>
            <a:r>
              <a:rPr lang="id-ID" dirty="0"/>
              <a:t>Fase yang umum dimulai dari requirement elicitation dan diakhiri dengan </a:t>
            </a:r>
          </a:p>
          <a:p>
            <a:r>
              <a:rPr lang="id-ID" dirty="0"/>
              <a:t>Setiap fase memiliki masukan dan luaran.</a:t>
            </a:r>
          </a:p>
          <a:p>
            <a:r>
              <a:rPr lang="id-ID" dirty="0"/>
              <a:t>Setiap luaran menjadi masukan untuk fase yang lain.</a:t>
            </a:r>
          </a:p>
        </p:txBody>
      </p:sp>
    </p:spTree>
    <p:extLst>
      <p:ext uri="{BB962C8B-B14F-4D97-AF65-F5344CB8AC3E}">
        <p14:creationId xmlns:p14="http://schemas.microsoft.com/office/powerpoint/2010/main" val="3255161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Referensi</a:t>
            </a:r>
          </a:p>
        </p:txBody>
      </p:sp>
      <p:sp>
        <p:nvSpPr>
          <p:cNvPr id="3" name="Content Placeholder 2"/>
          <p:cNvSpPr>
            <a:spLocks noGrp="1"/>
          </p:cNvSpPr>
          <p:nvPr>
            <p:ph idx="1"/>
          </p:nvPr>
        </p:nvSpPr>
        <p:spPr/>
        <p:txBody>
          <a:bodyPr/>
          <a:lstStyle/>
          <a:p>
            <a:r>
              <a:rPr lang="id-ID" dirty="0"/>
              <a:t>Software Engineering, Ian Sommerville.</a:t>
            </a:r>
          </a:p>
          <a:p>
            <a:r>
              <a:rPr lang="id-ID" dirty="0"/>
              <a:t>Concise Guide to Software Engineering, Gerard O’Regan.</a:t>
            </a:r>
          </a:p>
        </p:txBody>
      </p:sp>
    </p:spTree>
    <p:extLst>
      <p:ext uri="{BB962C8B-B14F-4D97-AF65-F5344CB8AC3E}">
        <p14:creationId xmlns:p14="http://schemas.microsoft.com/office/powerpoint/2010/main" val="3862984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Tema minggu depan .... </a:t>
            </a:r>
            <a:endParaRPr lang="id-ID" dirty="0"/>
          </a:p>
        </p:txBody>
      </p:sp>
      <p:sp>
        <p:nvSpPr>
          <p:cNvPr id="3" name="Content Placeholder 2"/>
          <p:cNvSpPr>
            <a:spLocks noGrp="1"/>
          </p:cNvSpPr>
          <p:nvPr>
            <p:ph idx="1"/>
          </p:nvPr>
        </p:nvSpPr>
        <p:spPr/>
        <p:txBody>
          <a:bodyPr/>
          <a:lstStyle/>
          <a:p>
            <a:r>
              <a:rPr lang="id-ID" dirty="0" smtClean="0"/>
              <a:t>Requirement engineering (buku Concise guide to software engineering bab 3).</a:t>
            </a:r>
            <a:endParaRPr lang="id-ID" dirty="0"/>
          </a:p>
        </p:txBody>
      </p:sp>
    </p:spTree>
    <p:extLst>
      <p:ext uri="{BB962C8B-B14F-4D97-AF65-F5344CB8AC3E}">
        <p14:creationId xmlns:p14="http://schemas.microsoft.com/office/powerpoint/2010/main" val="2890191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Agenda</a:t>
            </a:r>
          </a:p>
        </p:txBody>
      </p:sp>
      <p:sp>
        <p:nvSpPr>
          <p:cNvPr id="3" name="Content Placeholder 2"/>
          <p:cNvSpPr>
            <a:spLocks noGrp="1"/>
          </p:cNvSpPr>
          <p:nvPr>
            <p:ph idx="1"/>
          </p:nvPr>
        </p:nvSpPr>
        <p:spPr/>
        <p:txBody>
          <a:bodyPr/>
          <a:lstStyle/>
          <a:p>
            <a:r>
              <a:rPr lang="id-ID" dirty="0"/>
              <a:t>Software Development Lifecycle (SDLC)</a:t>
            </a:r>
          </a:p>
          <a:p>
            <a:r>
              <a:rPr lang="id-ID" dirty="0" smtClean="0"/>
              <a:t>Requirement Elicitation</a:t>
            </a:r>
          </a:p>
          <a:p>
            <a:r>
              <a:rPr lang="id-ID" dirty="0" smtClean="0"/>
              <a:t>Analisis</a:t>
            </a:r>
            <a:endParaRPr lang="id-ID" dirty="0"/>
          </a:p>
          <a:p>
            <a:r>
              <a:rPr lang="id-ID" dirty="0"/>
              <a:t>Desain</a:t>
            </a:r>
          </a:p>
          <a:p>
            <a:r>
              <a:rPr lang="id-ID" dirty="0"/>
              <a:t>Implementasi</a:t>
            </a:r>
          </a:p>
          <a:p>
            <a:r>
              <a:rPr lang="id-ID" dirty="0"/>
              <a:t>Pengujian</a:t>
            </a:r>
          </a:p>
          <a:p>
            <a:r>
              <a:rPr lang="id-ID" dirty="0" smtClean="0"/>
              <a:t>Maintenance</a:t>
            </a:r>
            <a:endParaRPr lang="id-ID" dirty="0"/>
          </a:p>
        </p:txBody>
      </p:sp>
    </p:spTree>
    <p:extLst>
      <p:ext uri="{BB962C8B-B14F-4D97-AF65-F5344CB8AC3E}">
        <p14:creationId xmlns:p14="http://schemas.microsoft.com/office/powerpoint/2010/main" val="55758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SDLC</a:t>
            </a:r>
          </a:p>
        </p:txBody>
      </p:sp>
      <p:sp>
        <p:nvSpPr>
          <p:cNvPr id="3" name="Content Placeholder 2"/>
          <p:cNvSpPr>
            <a:spLocks noGrp="1"/>
          </p:cNvSpPr>
          <p:nvPr>
            <p:ph idx="1"/>
          </p:nvPr>
        </p:nvSpPr>
        <p:spPr/>
        <p:txBody>
          <a:bodyPr>
            <a:normAutofit fontScale="92500" lnSpcReduction="10000"/>
          </a:bodyPr>
          <a:lstStyle/>
          <a:p>
            <a:r>
              <a:rPr lang="id-ID" dirty="0"/>
              <a:t>Kegiatan pengembangan perangkat lunak (software development) memiliki proses-proses.</a:t>
            </a:r>
          </a:p>
          <a:p>
            <a:r>
              <a:rPr lang="id-ID" dirty="0"/>
              <a:t>Proses yang terjadi dalam pengembangan perangkat lunak :</a:t>
            </a:r>
          </a:p>
          <a:p>
            <a:endParaRPr lang="id-ID" dirty="0"/>
          </a:p>
          <a:p>
            <a:endParaRPr lang="id-ID" dirty="0"/>
          </a:p>
          <a:p>
            <a:endParaRPr lang="id-ID" dirty="0"/>
          </a:p>
          <a:p>
            <a:endParaRPr lang="id-ID" dirty="0"/>
          </a:p>
          <a:p>
            <a:endParaRPr lang="id-ID" dirty="0"/>
          </a:p>
          <a:p>
            <a:r>
              <a:rPr lang="id-ID" dirty="0"/>
              <a:t>Proses-proses  tersebut diorganisir dalam fase.</a:t>
            </a:r>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3313050655"/>
              </p:ext>
            </p:extLst>
          </p:nvPr>
        </p:nvGraphicFramePr>
        <p:xfrm>
          <a:off x="1097280" y="3042432"/>
          <a:ext cx="10058400" cy="2011680"/>
        </p:xfrm>
        <a:graphic>
          <a:graphicData uri="http://schemas.openxmlformats.org/drawingml/2006/table">
            <a:tbl>
              <a:tblPr firstRow="1" bandRow="1">
                <a:tableStyleId>{2D5ABB26-0587-4C30-8999-92F81FD0307C}</a:tableStyleId>
              </a:tblPr>
              <a:tblGrid>
                <a:gridCol w="5029200">
                  <a:extLst>
                    <a:ext uri="{9D8B030D-6E8A-4147-A177-3AD203B41FA5}">
                      <a16:colId xmlns:a16="http://schemas.microsoft.com/office/drawing/2014/main" val="380794434"/>
                    </a:ext>
                  </a:extLst>
                </a:gridCol>
                <a:gridCol w="5029200">
                  <a:extLst>
                    <a:ext uri="{9D8B030D-6E8A-4147-A177-3AD203B41FA5}">
                      <a16:colId xmlns:a16="http://schemas.microsoft.com/office/drawing/2014/main" val="1624059981"/>
                    </a:ext>
                  </a:extLst>
                </a:gridCol>
              </a:tblGrid>
              <a:tr h="370840">
                <a:tc>
                  <a:txBody>
                    <a:bodyPr/>
                    <a:lstStyle/>
                    <a:p>
                      <a:pPr marL="285750" indent="-285750">
                        <a:buFont typeface="Arial" panose="020B0604020202020204" pitchFamily="34" charset="0"/>
                        <a:buChar char="•"/>
                      </a:pPr>
                      <a:r>
                        <a:rPr lang="en-US" dirty="0"/>
                        <a:t>Project management</a:t>
                      </a:r>
                    </a:p>
                    <a:p>
                      <a:pPr marL="285750" indent="-285750">
                        <a:buFont typeface="Arial" panose="020B0604020202020204" pitchFamily="34" charset="0"/>
                        <a:buChar char="•"/>
                      </a:pPr>
                      <a:r>
                        <a:rPr lang="en-US" dirty="0"/>
                        <a:t>Requirement</a:t>
                      </a:r>
                    </a:p>
                    <a:p>
                      <a:pPr marL="285750" indent="-285750">
                        <a:buFont typeface="Arial" panose="020B0604020202020204" pitchFamily="34" charset="0"/>
                        <a:buChar char="•"/>
                      </a:pPr>
                      <a:r>
                        <a:rPr lang="en-US" dirty="0"/>
                        <a:t>Design</a:t>
                      </a:r>
                    </a:p>
                    <a:p>
                      <a:pPr marL="285750" indent="-285750">
                        <a:buFont typeface="Arial" panose="020B0604020202020204" pitchFamily="34" charset="0"/>
                        <a:buChar char="•"/>
                      </a:pPr>
                      <a:r>
                        <a:rPr lang="en-US" dirty="0"/>
                        <a:t>Coding</a:t>
                      </a:r>
                    </a:p>
                    <a:p>
                      <a:pPr marL="285750" indent="-285750">
                        <a:buFont typeface="Arial" panose="020B0604020202020204" pitchFamily="34" charset="0"/>
                        <a:buChar char="•"/>
                      </a:pPr>
                      <a:r>
                        <a:rPr lang="en-US" dirty="0"/>
                        <a:t>Peer review</a:t>
                      </a:r>
                    </a:p>
                    <a:p>
                      <a:pPr marL="285750" indent="-285750">
                        <a:buFont typeface="Arial" panose="020B0604020202020204" pitchFamily="34" charset="0"/>
                        <a:buChar char="•"/>
                      </a:pPr>
                      <a:r>
                        <a:rPr lang="en-US" dirty="0"/>
                        <a:t>Testing</a:t>
                      </a:r>
                    </a:p>
                    <a:p>
                      <a:pPr marL="285750" indent="-285750">
                        <a:buFont typeface="Arial" panose="020B0604020202020204" pitchFamily="34" charset="0"/>
                        <a:buChar char="•"/>
                      </a:pPr>
                      <a:r>
                        <a:rPr lang="en-US" dirty="0"/>
                        <a:t>Supplier selection &amp; management</a:t>
                      </a:r>
                    </a:p>
                  </a:txBody>
                  <a:tcPr/>
                </a:tc>
                <a:tc>
                  <a:txBody>
                    <a:bodyPr/>
                    <a:lstStyle/>
                    <a:p>
                      <a:pPr marL="285750" indent="-285750">
                        <a:buFont typeface="Arial" panose="020B0604020202020204" pitchFamily="34" charset="0"/>
                        <a:buChar char="•"/>
                      </a:pPr>
                      <a:r>
                        <a:rPr lang="id-ID" dirty="0"/>
                        <a:t>Configuration management</a:t>
                      </a:r>
                    </a:p>
                    <a:p>
                      <a:pPr marL="285750" indent="-285750">
                        <a:buFont typeface="Arial" panose="020B0604020202020204" pitchFamily="34" charset="0"/>
                        <a:buChar char="•"/>
                      </a:pPr>
                      <a:r>
                        <a:rPr lang="id-ID" dirty="0"/>
                        <a:t>Audit</a:t>
                      </a:r>
                    </a:p>
                    <a:p>
                      <a:pPr marL="285750" indent="-285750">
                        <a:buFont typeface="Arial" panose="020B0604020202020204" pitchFamily="34" charset="0"/>
                        <a:buChar char="•"/>
                      </a:pPr>
                      <a:r>
                        <a:rPr lang="id-ID" dirty="0"/>
                        <a:t>Measurement </a:t>
                      </a:r>
                    </a:p>
                    <a:p>
                      <a:pPr marL="285750" indent="-285750">
                        <a:buFont typeface="Arial" panose="020B0604020202020204" pitchFamily="34" charset="0"/>
                        <a:buChar char="•"/>
                      </a:pPr>
                      <a:r>
                        <a:rPr lang="id-ID" dirty="0"/>
                        <a:t>Improvement</a:t>
                      </a:r>
                    </a:p>
                    <a:p>
                      <a:pPr marL="285750" indent="-285750">
                        <a:buFont typeface="Arial" panose="020B0604020202020204" pitchFamily="34" charset="0"/>
                        <a:buChar char="•"/>
                      </a:pPr>
                      <a:r>
                        <a:rPr lang="id-ID" dirty="0"/>
                        <a:t>Customer support &amp; maintenance</a:t>
                      </a:r>
                    </a:p>
                  </a:txBody>
                  <a:tcPr/>
                </a:tc>
                <a:extLst>
                  <a:ext uri="{0D108BD9-81ED-4DB2-BD59-A6C34878D82A}">
                    <a16:rowId xmlns:a16="http://schemas.microsoft.com/office/drawing/2014/main" val="3670270277"/>
                  </a:ext>
                </a:extLst>
              </a:tr>
            </a:tbl>
          </a:graphicData>
        </a:graphic>
      </p:graphicFrame>
    </p:spTree>
    <p:extLst>
      <p:ext uri="{BB962C8B-B14F-4D97-AF65-F5344CB8AC3E}">
        <p14:creationId xmlns:p14="http://schemas.microsoft.com/office/powerpoint/2010/main" val="3458964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SDLC</a:t>
            </a:r>
          </a:p>
        </p:txBody>
      </p:sp>
      <p:sp>
        <p:nvSpPr>
          <p:cNvPr id="3" name="Content Placeholder 2"/>
          <p:cNvSpPr>
            <a:spLocks noGrp="1"/>
          </p:cNvSpPr>
          <p:nvPr>
            <p:ph idx="1"/>
          </p:nvPr>
        </p:nvSpPr>
        <p:spPr/>
        <p:txBody>
          <a:bodyPr/>
          <a:lstStyle/>
          <a:p>
            <a:r>
              <a:rPr lang="id-ID" dirty="0"/>
              <a:t>Fase yang umum dalam pengembangan perangkat lunak :</a:t>
            </a:r>
          </a:p>
          <a:p>
            <a:pPr lvl="1"/>
            <a:r>
              <a:rPr lang="id-ID" dirty="0"/>
              <a:t>Requirement Elicitation</a:t>
            </a:r>
          </a:p>
          <a:p>
            <a:pPr lvl="1"/>
            <a:r>
              <a:rPr lang="id-ID" dirty="0"/>
              <a:t>Analisis</a:t>
            </a:r>
          </a:p>
          <a:p>
            <a:pPr lvl="1"/>
            <a:r>
              <a:rPr lang="id-ID" dirty="0"/>
              <a:t>Desain </a:t>
            </a:r>
          </a:p>
          <a:p>
            <a:pPr lvl="1"/>
            <a:r>
              <a:rPr lang="id-ID" dirty="0"/>
              <a:t>Implementasi</a:t>
            </a:r>
          </a:p>
          <a:p>
            <a:pPr lvl="1"/>
            <a:r>
              <a:rPr lang="id-ID" dirty="0"/>
              <a:t>Pengujian</a:t>
            </a:r>
          </a:p>
          <a:p>
            <a:pPr lvl="1"/>
            <a:r>
              <a:rPr lang="id-ID" dirty="0" smtClean="0"/>
              <a:t>Maintenance</a:t>
            </a:r>
            <a:endParaRPr lang="id-ID" dirty="0"/>
          </a:p>
        </p:txBody>
      </p:sp>
    </p:spTree>
    <p:extLst>
      <p:ext uri="{BB962C8B-B14F-4D97-AF65-F5344CB8AC3E}">
        <p14:creationId xmlns:p14="http://schemas.microsoft.com/office/powerpoint/2010/main" val="2377502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Requirement Elicitation</a:t>
            </a:r>
          </a:p>
        </p:txBody>
      </p:sp>
      <p:sp>
        <p:nvSpPr>
          <p:cNvPr id="3" name="Content Placeholder 2"/>
          <p:cNvSpPr>
            <a:spLocks noGrp="1"/>
          </p:cNvSpPr>
          <p:nvPr>
            <p:ph idx="1"/>
          </p:nvPr>
        </p:nvSpPr>
        <p:spPr/>
        <p:txBody>
          <a:bodyPr/>
          <a:lstStyle/>
          <a:p>
            <a:r>
              <a:rPr lang="id-ID" b="1" dirty="0"/>
              <a:t>Kegiatan :</a:t>
            </a:r>
            <a:r>
              <a:rPr lang="id-ID" dirty="0"/>
              <a:t> melakukan identifikasi kebutuhan customer.</a:t>
            </a:r>
          </a:p>
          <a:p>
            <a:r>
              <a:rPr lang="id-ID" b="1" dirty="0"/>
              <a:t>Masukan :</a:t>
            </a:r>
            <a:r>
              <a:rPr lang="id-ID" dirty="0"/>
              <a:t> permasalahan dari customer.</a:t>
            </a:r>
          </a:p>
          <a:p>
            <a:r>
              <a:rPr lang="id-ID" b="1" dirty="0"/>
              <a:t>Luaran :</a:t>
            </a:r>
            <a:r>
              <a:rPr lang="id-ID" dirty="0"/>
              <a:t> kebutuhan fungsional dan non fungsional.</a:t>
            </a:r>
          </a:p>
          <a:p>
            <a:r>
              <a:rPr lang="id-ID"/>
              <a:t>Luaran sering disebut sebagai SRS (Software Requirement Specification)</a:t>
            </a:r>
            <a:endParaRPr lang="id-ID" dirty="0"/>
          </a:p>
          <a:p>
            <a:r>
              <a:rPr lang="id-ID" dirty="0"/>
              <a:t>Dapat dilakukan dengan beberapa teknik seperti : </a:t>
            </a:r>
          </a:p>
          <a:p>
            <a:pPr lvl="1"/>
            <a:r>
              <a:rPr lang="id-ID" dirty="0"/>
              <a:t>Wawancara</a:t>
            </a:r>
          </a:p>
          <a:p>
            <a:pPr lvl="1"/>
            <a:r>
              <a:rPr lang="id-ID" dirty="0"/>
              <a:t>Quisioner</a:t>
            </a:r>
          </a:p>
          <a:p>
            <a:pPr lvl="1"/>
            <a:r>
              <a:rPr lang="id-ID" dirty="0"/>
              <a:t>Terlibat dalam kegiatan bisnis customer.</a:t>
            </a:r>
          </a:p>
        </p:txBody>
      </p:sp>
      <p:pic>
        <p:nvPicPr>
          <p:cNvPr id="4" name="Picture 3"/>
          <p:cNvPicPr>
            <a:picLocks noChangeAspect="1"/>
          </p:cNvPicPr>
          <p:nvPr/>
        </p:nvPicPr>
        <p:blipFill>
          <a:blip r:embed="rId3"/>
          <a:stretch>
            <a:fillRect/>
          </a:stretch>
        </p:blipFill>
        <p:spPr>
          <a:xfrm>
            <a:off x="7979180" y="3925614"/>
            <a:ext cx="4212820" cy="2426082"/>
          </a:xfrm>
          <a:prstGeom prst="rect">
            <a:avLst/>
          </a:prstGeom>
        </p:spPr>
      </p:pic>
    </p:spTree>
    <p:extLst>
      <p:ext uri="{BB962C8B-B14F-4D97-AF65-F5344CB8AC3E}">
        <p14:creationId xmlns:p14="http://schemas.microsoft.com/office/powerpoint/2010/main" val="998395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Analisis</a:t>
            </a:r>
          </a:p>
        </p:txBody>
      </p:sp>
      <p:sp>
        <p:nvSpPr>
          <p:cNvPr id="3" name="Content Placeholder 2"/>
          <p:cNvSpPr>
            <a:spLocks noGrp="1"/>
          </p:cNvSpPr>
          <p:nvPr>
            <p:ph idx="1"/>
          </p:nvPr>
        </p:nvSpPr>
        <p:spPr/>
        <p:txBody>
          <a:bodyPr/>
          <a:lstStyle/>
          <a:p>
            <a:r>
              <a:rPr lang="id-ID" b="1" dirty="0"/>
              <a:t>Kegiatan :</a:t>
            </a:r>
            <a:r>
              <a:rPr lang="id-ID" dirty="0"/>
              <a:t> menguraikan kebutuhan fungsional dan non fungsional ke dalam model-model analisis.</a:t>
            </a:r>
          </a:p>
          <a:p>
            <a:r>
              <a:rPr lang="id-ID" b="1" dirty="0"/>
              <a:t>Masukan :</a:t>
            </a:r>
            <a:r>
              <a:rPr lang="id-ID" dirty="0"/>
              <a:t> kebutuhan fungsional dan non fungsional.</a:t>
            </a:r>
          </a:p>
          <a:p>
            <a:r>
              <a:rPr lang="id-ID" b="1" dirty="0"/>
              <a:t>Luaran :</a:t>
            </a:r>
            <a:r>
              <a:rPr lang="id-ID" dirty="0"/>
              <a:t> model analisis.</a:t>
            </a:r>
          </a:p>
          <a:p>
            <a:r>
              <a:rPr lang="id-ID" dirty="0"/>
              <a:t>Memerlukan satu metode khusus untuk melakukan analisis perangkat lunak.</a:t>
            </a:r>
          </a:p>
          <a:p>
            <a:r>
              <a:rPr lang="id-ID" dirty="0"/>
              <a:t>Fokus pada “apa” yang bisa dilakukan oleh perangkat lunak.</a:t>
            </a:r>
          </a:p>
          <a:p>
            <a:r>
              <a:rPr lang="id-ID" dirty="0"/>
              <a:t>Meminimalkan hal-hal teknis perangkat lunak.</a:t>
            </a:r>
          </a:p>
        </p:txBody>
      </p:sp>
      <p:pic>
        <p:nvPicPr>
          <p:cNvPr id="5" name="Picture 4"/>
          <p:cNvPicPr>
            <a:picLocks noChangeAspect="1"/>
          </p:cNvPicPr>
          <p:nvPr/>
        </p:nvPicPr>
        <p:blipFill>
          <a:blip r:embed="rId3"/>
          <a:stretch>
            <a:fillRect/>
          </a:stretch>
        </p:blipFill>
        <p:spPr>
          <a:xfrm>
            <a:off x="8912050" y="4219082"/>
            <a:ext cx="3158030" cy="2101567"/>
          </a:xfrm>
          <a:prstGeom prst="rect">
            <a:avLst/>
          </a:prstGeom>
        </p:spPr>
      </p:pic>
    </p:spTree>
    <p:extLst>
      <p:ext uri="{BB962C8B-B14F-4D97-AF65-F5344CB8AC3E}">
        <p14:creationId xmlns:p14="http://schemas.microsoft.com/office/powerpoint/2010/main" val="3703929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Desain</a:t>
            </a:r>
          </a:p>
        </p:txBody>
      </p:sp>
      <p:sp>
        <p:nvSpPr>
          <p:cNvPr id="3" name="Content Placeholder 2"/>
          <p:cNvSpPr>
            <a:spLocks noGrp="1"/>
          </p:cNvSpPr>
          <p:nvPr>
            <p:ph idx="1"/>
          </p:nvPr>
        </p:nvSpPr>
        <p:spPr/>
        <p:txBody>
          <a:bodyPr/>
          <a:lstStyle/>
          <a:p>
            <a:r>
              <a:rPr lang="id-ID" b="1" dirty="0"/>
              <a:t>Kegiatan : </a:t>
            </a:r>
            <a:r>
              <a:rPr lang="id-ID" dirty="0"/>
              <a:t>melakukan transformasi dari model analisis ke model desain, yaitu model yang dapat digunakan sebagai acuan untuk melakukan implementasi penyelesaian masalah, menggunakan perangkat lunak. </a:t>
            </a:r>
          </a:p>
          <a:p>
            <a:r>
              <a:rPr lang="id-ID" b="1" dirty="0"/>
              <a:t>Masukan :</a:t>
            </a:r>
            <a:r>
              <a:rPr lang="id-ID" dirty="0"/>
              <a:t> model analisis. </a:t>
            </a:r>
          </a:p>
          <a:p>
            <a:r>
              <a:rPr lang="id-ID" b="1" dirty="0"/>
              <a:t>Luaran :</a:t>
            </a:r>
            <a:r>
              <a:rPr lang="id-ID" dirty="0"/>
              <a:t> model desain.</a:t>
            </a:r>
          </a:p>
          <a:p>
            <a:r>
              <a:rPr lang="id-ID" dirty="0"/>
              <a:t>Fokus pada “bagaimana” perangkat lunak menyelesaikan masalah.</a:t>
            </a:r>
          </a:p>
          <a:p>
            <a:r>
              <a:rPr lang="id-ID" dirty="0"/>
              <a:t>Hal-hal teknis perangkat lunak dimunculkan.</a:t>
            </a:r>
          </a:p>
        </p:txBody>
      </p:sp>
      <p:pic>
        <p:nvPicPr>
          <p:cNvPr id="4" name="Picture 3"/>
          <p:cNvPicPr>
            <a:picLocks noChangeAspect="1"/>
          </p:cNvPicPr>
          <p:nvPr/>
        </p:nvPicPr>
        <p:blipFill>
          <a:blip r:embed="rId3"/>
          <a:stretch>
            <a:fillRect/>
          </a:stretch>
        </p:blipFill>
        <p:spPr>
          <a:xfrm>
            <a:off x="8822941" y="4658382"/>
            <a:ext cx="3369059" cy="1661338"/>
          </a:xfrm>
          <a:prstGeom prst="rect">
            <a:avLst/>
          </a:prstGeom>
        </p:spPr>
      </p:pic>
    </p:spTree>
    <p:extLst>
      <p:ext uri="{BB962C8B-B14F-4D97-AF65-F5344CB8AC3E}">
        <p14:creationId xmlns:p14="http://schemas.microsoft.com/office/powerpoint/2010/main" val="1433876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Implementasi</a:t>
            </a:r>
          </a:p>
        </p:txBody>
      </p:sp>
      <p:sp>
        <p:nvSpPr>
          <p:cNvPr id="3" name="Content Placeholder 2"/>
          <p:cNvSpPr>
            <a:spLocks noGrp="1"/>
          </p:cNvSpPr>
          <p:nvPr>
            <p:ph idx="1"/>
          </p:nvPr>
        </p:nvSpPr>
        <p:spPr/>
        <p:txBody>
          <a:bodyPr/>
          <a:lstStyle/>
          <a:p>
            <a:r>
              <a:rPr lang="id-ID" b="1" dirty="0"/>
              <a:t>Kegiatan :</a:t>
            </a:r>
            <a:r>
              <a:rPr lang="id-ID" dirty="0"/>
              <a:t> mengimplementasikan desain ke dalam program yang dapat digunakan untuk menyelesaikan masalah.</a:t>
            </a:r>
          </a:p>
          <a:p>
            <a:r>
              <a:rPr lang="id-ID" b="1" dirty="0"/>
              <a:t>Masukan :</a:t>
            </a:r>
            <a:r>
              <a:rPr lang="id-ID" dirty="0"/>
              <a:t> model desain.</a:t>
            </a:r>
          </a:p>
          <a:p>
            <a:r>
              <a:rPr lang="id-ID" b="1" dirty="0"/>
              <a:t>Luaran :</a:t>
            </a:r>
            <a:r>
              <a:rPr lang="id-ID" dirty="0"/>
              <a:t> program dan pendukungnya (database implementation, dsb).</a:t>
            </a:r>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559" y="4162098"/>
            <a:ext cx="3262207" cy="2175641"/>
          </a:xfrm>
          <a:prstGeom prst="rect">
            <a:avLst/>
          </a:prstGeom>
          <a:ln>
            <a:noFill/>
          </a:ln>
          <a:effectLst>
            <a:softEdge rad="112500"/>
          </a:effectLst>
        </p:spPr>
      </p:pic>
    </p:spTree>
    <p:extLst>
      <p:ext uri="{BB962C8B-B14F-4D97-AF65-F5344CB8AC3E}">
        <p14:creationId xmlns:p14="http://schemas.microsoft.com/office/powerpoint/2010/main" val="2798004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Pengujian</a:t>
            </a:r>
          </a:p>
        </p:txBody>
      </p:sp>
      <p:sp>
        <p:nvSpPr>
          <p:cNvPr id="3" name="Content Placeholder 2"/>
          <p:cNvSpPr>
            <a:spLocks noGrp="1"/>
          </p:cNvSpPr>
          <p:nvPr>
            <p:ph idx="1"/>
          </p:nvPr>
        </p:nvSpPr>
        <p:spPr/>
        <p:txBody>
          <a:bodyPr/>
          <a:lstStyle/>
          <a:p>
            <a:r>
              <a:rPr lang="id-ID" b="1" dirty="0"/>
              <a:t>Kegiatan :</a:t>
            </a:r>
            <a:r>
              <a:rPr lang="id-ID" dirty="0"/>
              <a:t> menemukan cacat ataupun kesalahan dalam program yang dihasilkan. </a:t>
            </a:r>
          </a:p>
          <a:p>
            <a:r>
              <a:rPr lang="id-ID" b="1" dirty="0"/>
              <a:t>Masukan :</a:t>
            </a:r>
            <a:r>
              <a:rPr lang="id-ID" dirty="0"/>
              <a:t> program dan kebutuhan fungsional/non-fungsional.</a:t>
            </a:r>
          </a:p>
          <a:p>
            <a:r>
              <a:rPr lang="id-ID" b="1" dirty="0"/>
              <a:t>Luaran :</a:t>
            </a:r>
            <a:r>
              <a:rPr lang="id-ID" dirty="0"/>
              <a:t> program yang ‘bebas’ dari kesalahan / cacat.</a:t>
            </a:r>
          </a:p>
          <a:p>
            <a:r>
              <a:rPr lang="id-ID" dirty="0"/>
              <a:t>Pengujian memiliki berbagai jenjang / tingkatan. (Contoh : unit testing-&gt; system testing).</a:t>
            </a:r>
          </a:p>
          <a:p>
            <a:r>
              <a:rPr lang="id-ID" dirty="0"/>
              <a:t>Fase ini bisa jadi menjadi fase yang memakan waktu lama.</a:t>
            </a:r>
          </a:p>
          <a:p>
            <a:r>
              <a:rPr lang="id-ID" dirty="0"/>
              <a:t>Dapat melibatkan penguji internal maupun eksternal.</a:t>
            </a:r>
          </a:p>
          <a:p>
            <a:endParaRPr lang="id-ID"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8603" y="3857414"/>
            <a:ext cx="3293397" cy="2305378"/>
          </a:xfrm>
          <a:prstGeom prst="rect">
            <a:avLst/>
          </a:prstGeom>
        </p:spPr>
      </p:pic>
    </p:spTree>
    <p:extLst>
      <p:ext uri="{BB962C8B-B14F-4D97-AF65-F5344CB8AC3E}">
        <p14:creationId xmlns:p14="http://schemas.microsoft.com/office/powerpoint/2010/main" val="324101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1925</TotalTime>
  <Words>542</Words>
  <Application>Microsoft Office PowerPoint</Application>
  <PresentationFormat>Widescreen</PresentationFormat>
  <Paragraphs>99</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Software Development Lifecycle</vt:lpstr>
      <vt:lpstr>Agenda</vt:lpstr>
      <vt:lpstr>SDLC</vt:lpstr>
      <vt:lpstr>SDLC</vt:lpstr>
      <vt:lpstr>Requirement Elicitation</vt:lpstr>
      <vt:lpstr>Analisis</vt:lpstr>
      <vt:lpstr>Desain</vt:lpstr>
      <vt:lpstr>Implementasi</vt:lpstr>
      <vt:lpstr>Pengujian</vt:lpstr>
      <vt:lpstr>Maintenance</vt:lpstr>
      <vt:lpstr>Kesimpulan</vt:lpstr>
      <vt:lpstr>Referensi</vt:lpstr>
      <vt:lpstr>Tema minggu depan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Lifecycle</dc:title>
  <dc:creator>panji wisnu w</dc:creator>
  <cp:lastModifiedBy>panji wisnu w</cp:lastModifiedBy>
  <cp:revision>81</cp:revision>
  <dcterms:created xsi:type="dcterms:W3CDTF">2018-02-11T10:53:50Z</dcterms:created>
  <dcterms:modified xsi:type="dcterms:W3CDTF">2018-02-15T00:46:46Z</dcterms:modified>
</cp:coreProperties>
</file>