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18" autoAdjust="0"/>
  </p:normalViewPr>
  <p:slideViewPr>
    <p:cSldViewPr snapToGrid="0">
      <p:cViewPr>
        <p:scale>
          <a:sx n="75" d="100"/>
          <a:sy n="75" d="100"/>
        </p:scale>
        <p:origin x="51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C323-F927-41E3-AB66-AC385B87F713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F2324-23C2-454E-B702-B9BD56C888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808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Top-down approach.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2324-23C2-454E-B702-B9BD56C8880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075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-komunikasi antara</a:t>
            </a:r>
            <a:r>
              <a:rPr lang="id-ID" baseline="0" dirty="0" smtClean="0"/>
              <a:t> data store dengan entitas.</a:t>
            </a:r>
          </a:p>
          <a:p>
            <a:r>
              <a:rPr lang="id-ID" baseline="0" dirty="0" smtClean="0"/>
              <a:t>-tidak ada nama data pada panah menuju menuju data store pegawai.</a:t>
            </a:r>
          </a:p>
          <a:p>
            <a:r>
              <a:rPr lang="id-ID" baseline="0" dirty="0" smtClean="0"/>
              <a:t>-nama “Pendaftaran bank” harusnya menggunakan kata kerja.</a:t>
            </a:r>
          </a:p>
          <a:p>
            <a:r>
              <a:rPr lang="id-ID" baseline="0" dirty="0" smtClean="0"/>
              <a:t>-pendaftaran bank masuk black hole.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2324-23C2-454E-B702-B9BD56C8880E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99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3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786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2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91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901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360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68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34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33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073A37-AF1A-4EDD-BB84-832EBF69B8D9}" type="datetimeFigureOut">
              <a:rPr lang="id-ID" smtClean="0"/>
              <a:t>04/03/2018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E9ECF9-3736-4EBE-A803-5D5F54AB0269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Pemodelan Analisis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Panji Wisnu Wirawan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08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Flow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DFD, </a:t>
            </a:r>
            <a:r>
              <a:rPr lang="en-US" dirty="0" err="1"/>
              <a:t>definisikan</a:t>
            </a:r>
            <a:r>
              <a:rPr lang="en-US" dirty="0"/>
              <a:t> diagram </a:t>
            </a:r>
            <a:r>
              <a:rPr lang="en-US" dirty="0" err="1"/>
              <a:t>dekomposisi</a:t>
            </a:r>
            <a:r>
              <a:rPr lang="en-US" dirty="0"/>
              <a:t>.</a:t>
            </a:r>
          </a:p>
          <a:p>
            <a:r>
              <a:rPr lang="en-US" dirty="0"/>
              <a:t>Diagram </a:t>
            </a:r>
            <a:r>
              <a:rPr lang="en-US" dirty="0" err="1"/>
              <a:t>dekomposisi</a:t>
            </a:r>
            <a:r>
              <a:rPr lang="en-US" dirty="0"/>
              <a:t> :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proses diagram </a:t>
            </a:r>
            <a:r>
              <a:rPr lang="en-US" dirty="0" err="1"/>
              <a:t>konteks</a:t>
            </a:r>
            <a:r>
              <a:rPr lang="en-US" dirty="0"/>
              <a:t>.</a:t>
            </a:r>
          </a:p>
          <a:p>
            <a:r>
              <a:rPr lang="id-ID" dirty="0" smtClean="0"/>
              <a:t>Pertanyaan pembantu : </a:t>
            </a:r>
            <a:r>
              <a:rPr lang="en-US" dirty="0" smtClean="0"/>
              <a:t>Proses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18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Dekomposisi</a:t>
            </a:r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5079" y="1814949"/>
            <a:ext cx="6362001" cy="408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736280" y="3034149"/>
            <a:ext cx="6934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36280" y="4634349"/>
            <a:ext cx="6934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13280" y="364374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13280" y="5255617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Flow Diagram Level 1</a:t>
            </a:r>
            <a:endParaRPr lang="id-ID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0780" y="1737360"/>
            <a:ext cx="7391400" cy="451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86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Flow Diagram Level 2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670" y="1806635"/>
            <a:ext cx="5959620" cy="437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27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Process Specification (PSPEC)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Merupakan deskripsi dari semua proses pada DFD.</a:t>
            </a:r>
          </a:p>
          <a:p>
            <a:r>
              <a:rPr lang="id-ID" dirty="0" smtClean="0"/>
              <a:t>Dapat berupa teks naratif dan bila diperlukan dapat berisi algoritma, notasi matematis dan tabel.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33" y="3182623"/>
            <a:ext cx="7056293" cy="27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DFD: Hal-Hal Penting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DFD mensyaratkan bahwa perubahan data atau aliran data harus melalui proses.</a:t>
            </a:r>
          </a:p>
          <a:p>
            <a:pPr lvl="1"/>
            <a:r>
              <a:rPr lang="id-ID" dirty="0"/>
              <a:t>Tidak ada data flow dari entitas luar ke data store dan sebaliknya.</a:t>
            </a:r>
            <a:endParaRPr lang="id-ID" dirty="0" smtClean="0"/>
          </a:p>
          <a:p>
            <a:r>
              <a:rPr lang="id-ID" dirty="0" smtClean="0"/>
              <a:t>Setiap data yang masuk ke proses, akan berubah sesuai dengan fungsi proses tersebut.</a:t>
            </a:r>
          </a:p>
          <a:p>
            <a:r>
              <a:rPr lang="id-ID" dirty="0" smtClean="0"/>
              <a:t>Setiap proses selalu mendapatkan masukan dan menghasilkan luaran.</a:t>
            </a:r>
          </a:p>
          <a:p>
            <a:pPr lvl="1"/>
            <a:r>
              <a:rPr lang="id-ID" dirty="0" smtClean="0"/>
              <a:t>Tidak ada proses yang hanya </a:t>
            </a:r>
            <a:r>
              <a:rPr lang="id-ID" b="1" dirty="0" smtClean="0"/>
              <a:t>menghasilkan luaran, tanpa masukan (</a:t>
            </a:r>
            <a:r>
              <a:rPr lang="id-ID" b="1" i="1" dirty="0" smtClean="0"/>
              <a:t>magic</a:t>
            </a:r>
            <a:r>
              <a:rPr lang="id-ID" b="1" dirty="0" smtClean="0"/>
              <a:t>).</a:t>
            </a:r>
          </a:p>
          <a:p>
            <a:pPr lvl="1"/>
            <a:r>
              <a:rPr lang="id-ID" dirty="0" smtClean="0"/>
              <a:t>Tidak ada proses yang hanya </a:t>
            </a:r>
            <a:r>
              <a:rPr lang="id-ID" b="1" dirty="0" smtClean="0"/>
              <a:t>mendapatkan masukan, tanpa luaran (</a:t>
            </a:r>
            <a:r>
              <a:rPr lang="id-ID" b="1" i="1" dirty="0" smtClean="0"/>
              <a:t>black hole</a:t>
            </a:r>
            <a:r>
              <a:rPr lang="id-ID" b="1" dirty="0" smtClean="0"/>
              <a:t>) </a:t>
            </a:r>
            <a:r>
              <a:rPr lang="id-ID" dirty="0" smtClean="0"/>
              <a:t>.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518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DFD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4364182" y="2438400"/>
            <a:ext cx="1302327" cy="13300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Membuat akun baru</a:t>
            </a:r>
            <a:endParaRPr lang="id-ID" sz="1400" dirty="0"/>
          </a:p>
        </p:txBody>
      </p:sp>
      <p:sp>
        <p:nvSpPr>
          <p:cNvPr id="5" name="Rectangle 4"/>
          <p:cNvSpPr/>
          <p:nvPr/>
        </p:nvSpPr>
        <p:spPr>
          <a:xfrm>
            <a:off x="1343891" y="2819400"/>
            <a:ext cx="1094509" cy="568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Pegawai</a:t>
            </a:r>
            <a:endParaRPr lang="id-ID" dirty="0"/>
          </a:p>
        </p:txBody>
      </p:sp>
      <p:cxnSp>
        <p:nvCxnSpPr>
          <p:cNvPr id="7" name="Straight Arrow Connector 6"/>
          <p:cNvCxnSpPr>
            <a:stCxn id="5" idx="3"/>
            <a:endCxn id="4" idx="2"/>
          </p:cNvCxnSpPr>
          <p:nvPr/>
        </p:nvCxnSpPr>
        <p:spPr>
          <a:xfrm>
            <a:off x="2438400" y="3103418"/>
            <a:ext cx="1925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87782" y="2819400"/>
            <a:ext cx="1128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Permohonan</a:t>
            </a:r>
          </a:p>
          <a:p>
            <a:r>
              <a:rPr lang="id-ID" sz="1400" dirty="0" smtClean="0"/>
              <a:t>Akun baru</a:t>
            </a:r>
            <a:endParaRPr lang="id-ID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15345" y="3768436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635497" y="4537941"/>
            <a:ext cx="759695" cy="225136"/>
            <a:chOff x="7095832" y="2299855"/>
            <a:chExt cx="759695" cy="22513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07382" y="2299855"/>
              <a:ext cx="7481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5832" y="2524991"/>
              <a:ext cx="7481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25882" y="4469476"/>
            <a:ext cx="790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pegawai</a:t>
            </a:r>
            <a:endParaRPr lang="id-ID" sz="1400" dirty="0"/>
          </a:p>
        </p:txBody>
      </p:sp>
      <p:cxnSp>
        <p:nvCxnSpPr>
          <p:cNvPr id="17" name="Elbow Connector 16"/>
          <p:cNvCxnSpPr>
            <a:stCxn id="15" idx="1"/>
            <a:endCxn id="5" idx="2"/>
          </p:cNvCxnSpPr>
          <p:nvPr/>
        </p:nvCxnSpPr>
        <p:spPr>
          <a:xfrm rot="10800000">
            <a:off x="1891146" y="3387437"/>
            <a:ext cx="2734736" cy="123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6665" y="43626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</a:t>
            </a:r>
            <a:r>
              <a:rPr lang="id-ID" sz="1400" dirty="0" smtClean="0"/>
              <a:t>omor registrasi</a:t>
            </a:r>
            <a:endParaRPr lang="id-ID" sz="1400" dirty="0"/>
          </a:p>
        </p:txBody>
      </p:sp>
      <p:sp>
        <p:nvSpPr>
          <p:cNvPr id="19" name="Oval 18"/>
          <p:cNvSpPr/>
          <p:nvPr/>
        </p:nvSpPr>
        <p:spPr>
          <a:xfrm>
            <a:off x="6267568" y="2415992"/>
            <a:ext cx="1619132" cy="1457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Pendaftaran Bank</a:t>
            </a:r>
            <a:endParaRPr lang="id-ID" sz="1400" dirty="0"/>
          </a:p>
        </p:txBody>
      </p:sp>
      <p:cxnSp>
        <p:nvCxnSpPr>
          <p:cNvPr id="21" name="Elbow Connector 20"/>
          <p:cNvCxnSpPr>
            <a:stCxn id="15" idx="3"/>
            <a:endCxn id="19" idx="4"/>
          </p:cNvCxnSpPr>
          <p:nvPr/>
        </p:nvCxnSpPr>
        <p:spPr>
          <a:xfrm flipV="1">
            <a:off x="5416355" y="3873500"/>
            <a:ext cx="1660779" cy="749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03365" y="4375393"/>
            <a:ext cx="115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d</a:t>
            </a:r>
            <a:r>
              <a:rPr lang="id-ID" sz="1400" dirty="0" smtClean="0"/>
              <a:t>ata pegawai</a:t>
            </a:r>
            <a:endParaRPr lang="id-ID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97280" y="1842424"/>
            <a:ext cx="486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/>
              <a:t>Temukan kesalahan-kesalahan pada DFD berikut : 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882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Transition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Merupakan diagram yang menggambarkan tingkah laku sistem.</a:t>
            </a:r>
          </a:p>
          <a:p>
            <a:r>
              <a:rPr lang="id-ID" dirty="0" smtClean="0"/>
              <a:t>Umumnya digunakan untuk memodelkan </a:t>
            </a:r>
            <a:r>
              <a:rPr lang="id-ID" i="1" dirty="0" smtClean="0"/>
              <a:t>real-time system </a:t>
            </a:r>
            <a:r>
              <a:rPr lang="id-ID" dirty="0" smtClean="0"/>
              <a:t>( vending-machine, automatic answering machine, dsb).</a:t>
            </a:r>
          </a:p>
          <a:p>
            <a:r>
              <a:rPr lang="id-ID" dirty="0" smtClean="0"/>
              <a:t>Elemen : </a:t>
            </a:r>
          </a:p>
          <a:p>
            <a:pPr lvl="1"/>
            <a:r>
              <a:rPr lang="id-ID" dirty="0" smtClean="0"/>
              <a:t>State : sebuah keadaan sistem, disimbolkan dengan segi empat.</a:t>
            </a:r>
          </a:p>
          <a:p>
            <a:pPr lvl="1"/>
            <a:r>
              <a:rPr lang="id-ID" dirty="0" smtClean="0"/>
              <a:t>Transisi state : perubahan state, disimbolkan dengan anak panah berarah.</a:t>
            </a:r>
          </a:p>
          <a:p>
            <a:r>
              <a:rPr lang="id-ID" dirty="0" smtClean="0"/>
              <a:t>Elemen pendukung</a:t>
            </a:r>
          </a:p>
          <a:p>
            <a:pPr lvl="1"/>
            <a:r>
              <a:rPr lang="id-ID" dirty="0" smtClean="0"/>
              <a:t>Condition : event eksternal yang dapat dideteksi oleh sistem.</a:t>
            </a:r>
          </a:p>
          <a:p>
            <a:pPr lvl="1"/>
            <a:r>
              <a:rPr lang="id-ID" dirty="0" smtClean="0"/>
              <a:t>Action : yang dilakukan sistem ketika terjadi perubahan state (reaksi terhadap condition).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315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State Transition Diagram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1900670"/>
            <a:ext cx="7422139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Pemodelan</a:t>
            </a:r>
          </a:p>
          <a:p>
            <a:r>
              <a:rPr lang="id-ID" dirty="0" smtClean="0"/>
              <a:t>Metode</a:t>
            </a:r>
          </a:p>
          <a:p>
            <a:r>
              <a:rPr lang="id-ID" dirty="0" smtClean="0"/>
              <a:t>Metode Terstruktur</a:t>
            </a:r>
          </a:p>
          <a:p>
            <a:r>
              <a:rPr lang="id-ID" dirty="0" smtClean="0"/>
              <a:t>Context Diagram</a:t>
            </a:r>
          </a:p>
          <a:p>
            <a:r>
              <a:rPr lang="id-ID" dirty="0" smtClean="0"/>
              <a:t>Data Flow Diagram</a:t>
            </a:r>
          </a:p>
          <a:p>
            <a:r>
              <a:rPr lang="id-ID" dirty="0" smtClean="0"/>
              <a:t>Process </a:t>
            </a:r>
            <a:r>
              <a:rPr lang="id-ID" dirty="0" smtClean="0"/>
              <a:t>Specification</a:t>
            </a:r>
          </a:p>
          <a:p>
            <a:r>
              <a:rPr lang="id-ID" dirty="0" smtClean="0"/>
              <a:t>State Transition Diagram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76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Pemodelan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Pemodelan anlisis dilakukan untuk mengurangi ambiguitas pada requirement.</a:t>
            </a:r>
          </a:p>
          <a:p>
            <a:r>
              <a:rPr lang="id-ID" dirty="0" smtClean="0"/>
              <a:t>Model : abstraksi / penyederhanaan dari </a:t>
            </a:r>
            <a:r>
              <a:rPr lang="id-ID" i="1" dirty="0" smtClean="0"/>
              <a:t>physical world</a:t>
            </a:r>
            <a:r>
              <a:rPr lang="id-ID" dirty="0"/>
              <a:t> </a:t>
            </a:r>
            <a:r>
              <a:rPr lang="id-ID" dirty="0" smtClean="0"/>
              <a:t>dan merepresentasikan sesuatu.</a:t>
            </a:r>
          </a:p>
          <a:p>
            <a:r>
              <a:rPr lang="id-ID" dirty="0" smtClean="0"/>
              <a:t>Untuk membuat model analisis perangkat lunak, diperlukan metode tertentu.</a:t>
            </a:r>
          </a:p>
        </p:txBody>
      </p:sp>
    </p:spTree>
    <p:extLst>
      <p:ext uri="{BB962C8B-B14F-4D97-AF65-F5344CB8AC3E}">
        <p14:creationId xmlns:p14="http://schemas.microsoft.com/office/powerpoint/2010/main" val="12387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Metode : prinsip-prinsip yang memberikan technical how to’s untuk membangun software, termasuk pemodelan dan hal-hal deskriptif yang lain.</a:t>
            </a:r>
          </a:p>
          <a:p>
            <a:r>
              <a:rPr lang="id-ID" dirty="0" smtClean="0"/>
              <a:t>Metode yang akan disampaikan dalam kuliah RPL : </a:t>
            </a:r>
          </a:p>
          <a:p>
            <a:pPr lvl="1"/>
            <a:r>
              <a:rPr lang="id-ID" dirty="0" smtClean="0"/>
              <a:t>Metode Terstruktur/Konvensional.</a:t>
            </a:r>
          </a:p>
          <a:p>
            <a:pPr lvl="1"/>
            <a:r>
              <a:rPr lang="id-ID" dirty="0" smtClean="0"/>
              <a:t>Metode Berorientasi Objek.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70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Terstruktur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Memandang pemecahan masalah sebagai fungsi / proses yang saling berinteraksi melakukan perubahan data.</a:t>
            </a:r>
          </a:p>
          <a:p>
            <a:r>
              <a:rPr lang="id-ID" dirty="0"/>
              <a:t>Data : dokumen, input field, dsb</a:t>
            </a:r>
            <a:r>
              <a:rPr lang="id-ID" dirty="0" smtClean="0"/>
              <a:t>.</a:t>
            </a:r>
          </a:p>
          <a:p>
            <a:r>
              <a:rPr lang="id-ID" dirty="0" smtClean="0"/>
              <a:t>Memandang </a:t>
            </a:r>
            <a:r>
              <a:rPr lang="id-ID" dirty="0"/>
              <a:t>fungsi, data dan behavior secara terpisah.</a:t>
            </a:r>
          </a:p>
          <a:p>
            <a:r>
              <a:rPr lang="id-ID" dirty="0"/>
              <a:t>Data “mengalir” (</a:t>
            </a:r>
            <a:r>
              <a:rPr lang="id-ID" i="1" dirty="0"/>
              <a:t>flow</a:t>
            </a:r>
            <a:r>
              <a:rPr lang="id-ID" dirty="0"/>
              <a:t>) ke dan dari sistem (</a:t>
            </a:r>
            <a:r>
              <a:rPr lang="id-ID" i="1" dirty="0"/>
              <a:t>flow oriented modelling</a:t>
            </a:r>
            <a:r>
              <a:rPr lang="id-ID" dirty="0"/>
              <a:t>).</a:t>
            </a:r>
          </a:p>
          <a:p>
            <a:r>
              <a:rPr lang="id-ID" dirty="0" smtClean="0"/>
              <a:t>Diagram terkait : </a:t>
            </a:r>
          </a:p>
          <a:p>
            <a:pPr lvl="1"/>
            <a:r>
              <a:rPr lang="id-ID" dirty="0" smtClean="0"/>
              <a:t>Context Diagram</a:t>
            </a:r>
          </a:p>
          <a:p>
            <a:pPr lvl="1"/>
            <a:r>
              <a:rPr lang="id-ID" dirty="0" smtClean="0"/>
              <a:t>Data Flow Diagram</a:t>
            </a:r>
          </a:p>
          <a:p>
            <a:pPr lvl="1"/>
            <a:r>
              <a:rPr lang="id-ID" dirty="0" smtClean="0"/>
              <a:t>Entity Relationship Diagram</a:t>
            </a:r>
          </a:p>
          <a:p>
            <a:pPr lvl="1"/>
            <a:r>
              <a:rPr lang="id-ID" dirty="0" smtClean="0"/>
              <a:t>State Transition Diagram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76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Context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id-ID" dirty="0" smtClean="0"/>
              <a:t>sistem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id-ID" dirty="0" smtClean="0"/>
              <a:t>Notasi : </a:t>
            </a:r>
          </a:p>
          <a:p>
            <a:pPr lvl="1"/>
            <a:r>
              <a:rPr lang="id-ID" dirty="0" smtClean="0"/>
              <a:t>System</a:t>
            </a:r>
          </a:p>
          <a:p>
            <a:pPr lvl="1"/>
            <a:endParaRPr lang="id-ID" dirty="0" smtClean="0"/>
          </a:p>
          <a:p>
            <a:pPr lvl="1"/>
            <a:endParaRPr lang="id-ID" dirty="0"/>
          </a:p>
          <a:p>
            <a:pPr lvl="1"/>
            <a:r>
              <a:rPr lang="id-ID" dirty="0" smtClean="0"/>
              <a:t>Entitas</a:t>
            </a:r>
          </a:p>
          <a:p>
            <a:pPr lvl="1"/>
            <a:endParaRPr lang="id-ID" dirty="0"/>
          </a:p>
          <a:p>
            <a:pPr lvl="1"/>
            <a:endParaRPr lang="id-ID" dirty="0" smtClean="0"/>
          </a:p>
          <a:p>
            <a:pPr lvl="1"/>
            <a:r>
              <a:rPr lang="id-ID" dirty="0" smtClean="0"/>
              <a:t>Data Flow</a:t>
            </a:r>
          </a:p>
          <a:p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2694710" y="2618507"/>
            <a:ext cx="1129145" cy="1039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73482" y="3910831"/>
            <a:ext cx="1371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73482" y="5217396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Context Diagram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5410195" y="2514600"/>
            <a:ext cx="2133600" cy="1981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595" y="3352800"/>
            <a:ext cx="1371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Anggota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7195" y="3431977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4595" y="2667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395" y="3200400"/>
            <a:ext cx="103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 err="1" smtClean="0"/>
              <a:t>buku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195" y="3657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195" y="3429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kartu</a:t>
            </a:r>
            <a:r>
              <a:rPr lang="en-US" sz="1200" dirty="0" smtClean="0"/>
              <a:t> </a:t>
            </a:r>
            <a:r>
              <a:rPr lang="en-US" sz="1200" dirty="0" err="1" smtClean="0"/>
              <a:t>anggota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7195" y="3884612"/>
            <a:ext cx="12192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395" y="3657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buku</a:t>
            </a:r>
            <a:r>
              <a:rPr lang="en-US" sz="1100" dirty="0" smtClean="0"/>
              <a:t> </a:t>
            </a:r>
            <a:r>
              <a:rPr lang="en-US" sz="1100" dirty="0" err="1" smtClean="0"/>
              <a:t>dipinjam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8686795" y="3276600"/>
            <a:ext cx="1371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Pustakawan</a:t>
            </a:r>
            <a:r>
              <a:rPr lang="en-US" dirty="0" smtClean="0"/>
              <a:t> / Librarian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43795" y="3579812"/>
            <a:ext cx="1143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9995" y="33528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buku</a:t>
            </a:r>
            <a:r>
              <a:rPr lang="en-US" sz="1100" dirty="0" smtClean="0"/>
              <a:t> </a:t>
            </a:r>
            <a:r>
              <a:rPr lang="en-US" sz="1100" dirty="0" err="1" smtClean="0"/>
              <a:t>baru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7195" y="4038600"/>
            <a:ext cx="1371600" cy="76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8942">
            <a:off x="4343395" y="3884009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buku</a:t>
            </a:r>
            <a:r>
              <a:rPr lang="en-US" sz="1100" dirty="0" smtClean="0"/>
              <a:t> </a:t>
            </a:r>
            <a:r>
              <a:rPr lang="en-US" sz="1100" dirty="0" err="1" smtClean="0"/>
              <a:t>tercatat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43795" y="3775402"/>
            <a:ext cx="11430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19995" y="3581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Informasi</a:t>
            </a:r>
            <a:r>
              <a:rPr lang="en-US" sz="900" dirty="0" smtClean="0"/>
              <a:t> </a:t>
            </a:r>
            <a:r>
              <a:rPr lang="en-US" sz="900" dirty="0" err="1" smtClean="0"/>
              <a:t>keterlambatan</a:t>
            </a:r>
            <a:r>
              <a:rPr lang="en-US" sz="900" dirty="0" smtClean="0"/>
              <a:t> </a:t>
            </a:r>
            <a:r>
              <a:rPr lang="en-US" sz="900" dirty="0" err="1" smtClean="0"/>
              <a:t>pengembalian</a:t>
            </a:r>
            <a:r>
              <a:rPr lang="en-US" sz="900" dirty="0" smtClean="0"/>
              <a:t> </a:t>
            </a:r>
            <a:r>
              <a:rPr lang="en-US" sz="900" dirty="0" err="1" smtClean="0"/>
              <a:t>buku</a:t>
            </a:r>
            <a:endParaRPr lang="en-US" sz="9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43795" y="3351212"/>
            <a:ext cx="1143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19995" y="3106579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Aplikasi</a:t>
            </a:r>
            <a:r>
              <a:rPr lang="en-US" sz="1000" dirty="0" smtClean="0"/>
              <a:t> </a:t>
            </a:r>
            <a:r>
              <a:rPr lang="en-US" sz="1000" dirty="0" err="1" smtClean="0"/>
              <a:t>anggota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67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Flow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Merupakan penjabaran (dekomposisi) dari context diagram.</a:t>
            </a:r>
          </a:p>
          <a:p>
            <a:r>
              <a:rPr lang="id-ID" dirty="0"/>
              <a:t>Diawali dengan mendefinisikan proses-proses utama yang terjadi dalam sistem.</a:t>
            </a:r>
          </a:p>
          <a:p>
            <a:r>
              <a:rPr lang="id-ID" dirty="0"/>
              <a:t>Apabila diperlukan,proses diuraikan menjadi sub-proses, sub-sub-proses, dst.</a:t>
            </a:r>
          </a:p>
          <a:p>
            <a:r>
              <a:rPr lang="id-ID" dirty="0"/>
              <a:t>Tentukan aliran data yang masuk dan keluar dari masing-masing proses.</a:t>
            </a:r>
          </a:p>
        </p:txBody>
      </p:sp>
    </p:spTree>
    <p:extLst>
      <p:ext uri="{BB962C8B-B14F-4D97-AF65-F5344CB8AC3E}">
        <p14:creationId xmlns:p14="http://schemas.microsoft.com/office/powerpoint/2010/main" val="36145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Flow Diagram</a:t>
            </a:r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6" y="2147454"/>
            <a:ext cx="10562048" cy="3366653"/>
          </a:xfrm>
        </p:spPr>
      </p:pic>
    </p:spTree>
    <p:extLst>
      <p:ext uri="{BB962C8B-B14F-4D97-AF65-F5344CB8AC3E}">
        <p14:creationId xmlns:p14="http://schemas.microsoft.com/office/powerpoint/2010/main" val="13618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2450</TotalTime>
  <Words>552</Words>
  <Application>Microsoft Office PowerPoint</Application>
  <PresentationFormat>Widescreen</PresentationFormat>
  <Paragraphs>103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Pemodelan Analisis</vt:lpstr>
      <vt:lpstr>Outline</vt:lpstr>
      <vt:lpstr>Pemodelan</vt:lpstr>
      <vt:lpstr>Metode</vt:lpstr>
      <vt:lpstr>Metode Terstruktur</vt:lpstr>
      <vt:lpstr>Context Diagram</vt:lpstr>
      <vt:lpstr>Context Diagram</vt:lpstr>
      <vt:lpstr>Data Flow Diagram</vt:lpstr>
      <vt:lpstr>Data Flow Diagram</vt:lpstr>
      <vt:lpstr>Data Flow Diagram</vt:lpstr>
      <vt:lpstr>Diagram Dekomposisi</vt:lpstr>
      <vt:lpstr>Data Flow Diagram Level 1</vt:lpstr>
      <vt:lpstr>Data Flow Diagram Level 2</vt:lpstr>
      <vt:lpstr>Process Specification (PSPEC)</vt:lpstr>
      <vt:lpstr>DFD: Hal-Hal Penting</vt:lpstr>
      <vt:lpstr>Review DFD</vt:lpstr>
      <vt:lpstr>State Transition Diagram</vt:lpstr>
      <vt:lpstr>Contoh State Transition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Analisis</dc:title>
  <dc:creator>panji wisnu w</dc:creator>
  <cp:lastModifiedBy>panji wisnu w</cp:lastModifiedBy>
  <cp:revision>51</cp:revision>
  <dcterms:created xsi:type="dcterms:W3CDTF">2018-02-26T02:14:36Z</dcterms:created>
  <dcterms:modified xsi:type="dcterms:W3CDTF">2018-03-05T23:56:28Z</dcterms:modified>
</cp:coreProperties>
</file>