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60"/>
  </p:notesMasterIdLst>
  <p:sldIdLst>
    <p:sldId id="256" r:id="rId3"/>
    <p:sldId id="310" r:id="rId4"/>
    <p:sldId id="312" r:id="rId5"/>
    <p:sldId id="353" r:id="rId6"/>
    <p:sldId id="313" r:id="rId7"/>
    <p:sldId id="314" r:id="rId8"/>
    <p:sldId id="315" r:id="rId9"/>
    <p:sldId id="316" r:id="rId10"/>
    <p:sldId id="317" r:id="rId11"/>
    <p:sldId id="318" r:id="rId12"/>
    <p:sldId id="354" r:id="rId13"/>
    <p:sldId id="319" r:id="rId14"/>
    <p:sldId id="321" r:id="rId15"/>
    <p:sldId id="320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62" r:id="rId34"/>
    <p:sldId id="363" r:id="rId35"/>
    <p:sldId id="366" r:id="rId36"/>
    <p:sldId id="367" r:id="rId37"/>
    <p:sldId id="36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5" r:id="rId52"/>
    <p:sldId id="356" r:id="rId53"/>
    <p:sldId id="357" r:id="rId54"/>
    <p:sldId id="358" r:id="rId55"/>
    <p:sldId id="359" r:id="rId56"/>
    <p:sldId id="360" r:id="rId57"/>
    <p:sldId id="361" r:id="rId58"/>
    <p:sldId id="309" r:id="rId5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>
        <p:scale>
          <a:sx n="89" d="100"/>
          <a:sy n="89" d="100"/>
        </p:scale>
        <p:origin x="-77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73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3" y="2877161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36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06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3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34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21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4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3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2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68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1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91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2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8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2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21" y="433881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4" y="165552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4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tabLst>
                <a:tab pos="82550" algn="l"/>
              </a:tabLst>
            </a:pPr>
            <a:r>
              <a:rPr lang="en-US" sz="4400" dirty="0" err="1" smtClean="0"/>
              <a:t>Sistem</a:t>
            </a:r>
            <a:r>
              <a:rPr lang="en-US" sz="4400" dirty="0" smtClean="0"/>
              <a:t> </a:t>
            </a:r>
            <a:r>
              <a:rPr lang="en-US" sz="4400" dirty="0" err="1" smtClean="0"/>
              <a:t>Pakar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(Rule-Based Reasoning)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Cerdas</a:t>
            </a:r>
            <a:endParaRPr lang="en-US" dirty="0" smtClean="0"/>
          </a:p>
          <a:p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/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30111" y="4798403"/>
            <a:ext cx="1075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Kekurangan Sistem Pakar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/>
              <a:t>Biaya</a:t>
            </a:r>
            <a:r>
              <a:rPr lang="en-US" sz="2200" dirty="0" smtClean="0"/>
              <a:t> yang </a:t>
            </a:r>
            <a:r>
              <a:rPr lang="en-US" sz="2200" dirty="0" err="1" smtClean="0"/>
              <a:t>cukup</a:t>
            </a:r>
            <a:r>
              <a:rPr lang="en-US" sz="2200" dirty="0" smtClean="0"/>
              <a:t> </a:t>
            </a:r>
            <a:r>
              <a:rPr lang="en-US" sz="2200" dirty="0" err="1" smtClean="0"/>
              <a:t>mahal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pengembangan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pemeliharaannya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Kadang</a:t>
            </a:r>
            <a:r>
              <a:rPr lang="en-US" sz="2200" dirty="0" smtClean="0"/>
              <a:t> </a:t>
            </a:r>
            <a:r>
              <a:rPr lang="en-US" sz="2200" dirty="0" err="1" smtClean="0"/>
              <a:t>kala</a:t>
            </a:r>
            <a:r>
              <a:rPr lang="en-US" sz="2200" dirty="0" smtClean="0"/>
              <a:t> </a:t>
            </a:r>
            <a:r>
              <a:rPr lang="en-US" sz="2200" dirty="0" err="1" smtClean="0"/>
              <a:t>pengembangan</a:t>
            </a:r>
            <a:r>
              <a:rPr lang="en-US" sz="2200" dirty="0" smtClean="0"/>
              <a:t> </a:t>
            </a:r>
            <a:r>
              <a:rPr lang="en-US" sz="2200" dirty="0" err="1" smtClean="0"/>
              <a:t>mengalami</a:t>
            </a:r>
            <a:r>
              <a:rPr lang="en-US" sz="2200" dirty="0" smtClean="0"/>
              <a:t> </a:t>
            </a:r>
            <a:r>
              <a:rPr lang="en-US" sz="2200" dirty="0" err="1" smtClean="0"/>
              <a:t>kesulitan</a:t>
            </a:r>
            <a:r>
              <a:rPr lang="en-US" sz="2200" dirty="0" smtClean="0"/>
              <a:t> </a:t>
            </a:r>
            <a:r>
              <a:rPr lang="en-US" sz="2200" dirty="0" smtClean="0">
                <a:sym typeface="Wingdings" panose="05000000000000000000" pitchFamily="2" charset="2"/>
              </a:rPr>
              <a:t> </a:t>
            </a:r>
          </a:p>
          <a:p>
            <a:pPr lvl="1"/>
            <a:r>
              <a:rPr lang="en-US" sz="2200" dirty="0" err="1" smtClean="0">
                <a:sym typeface="Wingdings" panose="05000000000000000000" pitchFamily="2" charset="2"/>
              </a:rPr>
              <a:t>karena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sym typeface="Wingdings" panose="05000000000000000000" pitchFamily="2" charset="2"/>
              </a:rPr>
              <a:t>keterbatasan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sym typeface="Wingdings" panose="05000000000000000000" pitchFamily="2" charset="2"/>
              </a:rPr>
              <a:t>keahlian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sym typeface="Wingdings" panose="05000000000000000000" pitchFamily="2" charset="2"/>
              </a:rPr>
              <a:t>dan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sym typeface="Wingdings" panose="05000000000000000000" pitchFamily="2" charset="2"/>
              </a:rPr>
              <a:t>ketersediaan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sym typeface="Wingdings" panose="05000000000000000000" pitchFamily="2" charset="2"/>
              </a:rPr>
              <a:t>pakar</a:t>
            </a:r>
            <a:endParaRPr lang="en-US" sz="2200" dirty="0" smtClean="0">
              <a:sym typeface="Wingdings" panose="05000000000000000000" pitchFamily="2" charset="2"/>
            </a:endParaRPr>
          </a:p>
          <a:p>
            <a:pPr lvl="1"/>
            <a:r>
              <a:rPr lang="en-US" sz="2200" dirty="0" err="1" smtClean="0">
                <a:sym typeface="Wingdings" panose="05000000000000000000" pitchFamily="2" charset="2"/>
              </a:rPr>
              <a:t>Kesulitan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sym typeface="Wingdings" panose="05000000000000000000" pitchFamily="2" charset="2"/>
              </a:rPr>
              <a:t>dalam</a:t>
            </a:r>
            <a:r>
              <a:rPr lang="en-US" sz="2200" dirty="0" smtClean="0">
                <a:sym typeface="Wingdings" panose="05000000000000000000" pitchFamily="2" charset="2"/>
              </a:rPr>
              <a:t> proses </a:t>
            </a:r>
            <a:r>
              <a:rPr lang="en-US" sz="2200" dirty="0" err="1" smtClean="0">
                <a:sym typeface="Wingdings" panose="05000000000000000000" pitchFamily="2" charset="2"/>
              </a:rPr>
              <a:t>akuisisi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sym typeface="Wingdings" panose="05000000000000000000" pitchFamily="2" charset="2"/>
              </a:rPr>
              <a:t>pengetahuan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sym typeface="Wingdings" panose="05000000000000000000" pitchFamily="2" charset="2"/>
              </a:rPr>
              <a:t>pakar</a:t>
            </a:r>
            <a:endParaRPr lang="en-US" sz="2200" dirty="0" smtClean="0">
              <a:sym typeface="Wingdings" panose="05000000000000000000" pitchFamily="2" charset="2"/>
            </a:endParaRPr>
          </a:p>
          <a:p>
            <a:r>
              <a:rPr lang="en-US" sz="2200" dirty="0" err="1" smtClean="0">
                <a:sym typeface="Wingdings" panose="05000000000000000000" pitchFamily="2" charset="2"/>
              </a:rPr>
              <a:t>Sistem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sym typeface="Wingdings" panose="05000000000000000000" pitchFamily="2" charset="2"/>
              </a:rPr>
              <a:t>pakar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sym typeface="Wingdings" panose="05000000000000000000" pitchFamily="2" charset="2"/>
              </a:rPr>
              <a:t>belum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sym typeface="Wingdings" panose="05000000000000000000" pitchFamily="2" charset="2"/>
              </a:rPr>
              <a:t>tentu</a:t>
            </a:r>
            <a:r>
              <a:rPr lang="en-US" sz="2200" dirty="0" smtClean="0">
                <a:sym typeface="Wingdings" panose="05000000000000000000" pitchFamily="2" charset="2"/>
              </a:rPr>
              <a:t> 100% </a:t>
            </a:r>
            <a:r>
              <a:rPr lang="en-US" sz="2200" dirty="0" err="1" smtClean="0">
                <a:sym typeface="Wingdings" panose="05000000000000000000" pitchFamily="2" charset="2"/>
              </a:rPr>
              <a:t>benar</a:t>
            </a:r>
            <a:r>
              <a:rPr lang="en-US" sz="2200" dirty="0" smtClean="0">
                <a:sym typeface="Wingdings" panose="05000000000000000000" pitchFamily="2" charset="2"/>
              </a:rPr>
              <a:t>.</a:t>
            </a:r>
            <a:endParaRPr lang="id-ID" sz="2200" dirty="0"/>
          </a:p>
        </p:txBody>
      </p:sp>
      <p:sp>
        <p:nvSpPr>
          <p:cNvPr id="4" name="Rectangle 3"/>
          <p:cNvSpPr/>
          <p:nvPr/>
        </p:nvSpPr>
        <p:spPr>
          <a:xfrm>
            <a:off x="548418" y="3850225"/>
            <a:ext cx="7799294" cy="10121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>
              <a:spcBef>
                <a:spcPts val="900"/>
              </a:spcBef>
            </a:pPr>
            <a:r>
              <a:rPr lang="en-US" sz="2100" b="1" i="1" dirty="0"/>
              <a:t>Transferring knowledge from the human expert to a computer is often the most  difficult  part  of building  an  expert  system. </a:t>
            </a:r>
          </a:p>
          <a:p>
            <a:pPr algn="ctr"/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49103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Reasoning</a:t>
            </a:r>
          </a:p>
          <a:p>
            <a:pPr lvl="1"/>
            <a:r>
              <a:rPr lang="en-US" sz="2400" dirty="0"/>
              <a:t>Data Driven Reasoning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/>
              <a:t>Forward Chaining </a:t>
            </a:r>
            <a:endParaRPr lang="en-US" sz="2400" dirty="0" smtClean="0"/>
          </a:p>
          <a:p>
            <a:pPr lvl="1"/>
            <a:r>
              <a:rPr lang="en-US" sz="2400" dirty="0"/>
              <a:t>Goal Driven Reasoning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/>
              <a:t>Backward Chaining 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Uncertainty (</a:t>
            </a:r>
            <a:r>
              <a:rPr lang="en-US" sz="2400" dirty="0" err="1" smtClean="0"/>
              <a:t>Ketidakpastian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Knowledge</a:t>
            </a:r>
            <a:r>
              <a:rPr lang="id-ID" sz="2400" dirty="0" smtClean="0"/>
              <a:t> </a:t>
            </a:r>
            <a:r>
              <a:rPr lang="id-ID" sz="2400" dirty="0"/>
              <a:t>Representation  </a:t>
            </a:r>
            <a:endParaRPr lang="en-US" sz="2400" dirty="0"/>
          </a:p>
          <a:p>
            <a:r>
              <a:rPr lang="en-US" sz="2400" dirty="0" smtClean="0"/>
              <a:t>User Interface</a:t>
            </a:r>
          </a:p>
          <a:p>
            <a:r>
              <a:rPr lang="en-US" sz="2400" dirty="0" smtClean="0"/>
              <a:t>Explanation</a:t>
            </a:r>
            <a:endParaRPr lang="en-US" sz="2400" dirty="0"/>
          </a:p>
          <a:p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738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69220"/>
            <a:ext cx="3899646" cy="1464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Data </a:t>
            </a:r>
            <a:r>
              <a:rPr lang="en-US" sz="2000" b="1" dirty="0"/>
              <a:t>Driven Reasoning </a:t>
            </a:r>
            <a:r>
              <a:rPr lang="en-US" sz="2000" b="1" dirty="0" err="1" smtClean="0"/>
              <a:t>atau</a:t>
            </a:r>
            <a:r>
              <a:rPr lang="en-US" sz="2000" b="1" dirty="0" smtClean="0"/>
              <a:t> </a:t>
            </a:r>
            <a:r>
              <a:rPr lang="en-US" sz="2000" b="1" dirty="0"/>
              <a:t>Forward Chaining  </a:t>
            </a:r>
          </a:p>
          <a:p>
            <a:pPr marL="0" indent="0">
              <a:buNone/>
            </a:pPr>
            <a:r>
              <a:rPr lang="en-US" sz="2000" dirty="0" err="1" smtClean="0"/>
              <a:t>Teknik</a:t>
            </a:r>
            <a:r>
              <a:rPr lang="en-US" sz="2000" dirty="0" smtClean="0"/>
              <a:t> </a:t>
            </a:r>
            <a:r>
              <a:rPr lang="en-US" sz="2000" dirty="0" err="1" smtClean="0"/>
              <a:t>inferensi</a:t>
            </a:r>
            <a:r>
              <a:rPr lang="en-US" sz="2000" dirty="0" smtClean="0"/>
              <a:t> </a:t>
            </a:r>
            <a:r>
              <a:rPr lang="en-US" sz="2000" dirty="0" err="1" smtClean="0"/>
              <a:t>dimulai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premis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initial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7" y="2935171"/>
            <a:ext cx="3527343" cy="19689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733" y="1203118"/>
            <a:ext cx="3711599" cy="38119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835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992"/>
            <a:ext cx="7886700" cy="994172"/>
          </a:xfrm>
        </p:spPr>
        <p:txBody>
          <a:bodyPr/>
          <a:lstStyle/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(</a:t>
            </a:r>
            <a:r>
              <a:rPr lang="en-US" dirty="0"/>
              <a:t>cont</a:t>
            </a:r>
            <a:r>
              <a:rPr lang="en-US" dirty="0" smtClean="0"/>
              <a:t>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69220"/>
            <a:ext cx="3718112" cy="1626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b="1" dirty="0"/>
              <a:t>Goal Driven Reasoning or Backward Chaining </a:t>
            </a:r>
            <a:endParaRPr lang="en-US" sz="1700" b="1" dirty="0" smtClean="0"/>
          </a:p>
          <a:p>
            <a:pPr marL="0" indent="0">
              <a:buNone/>
            </a:pPr>
            <a:r>
              <a:rPr lang="en-US" sz="1700" dirty="0" err="1" smtClean="0"/>
              <a:t>Teknik</a:t>
            </a:r>
            <a:r>
              <a:rPr lang="en-US" sz="1700" dirty="0" smtClean="0"/>
              <a:t> </a:t>
            </a:r>
            <a:r>
              <a:rPr lang="en-US" sz="1700" dirty="0" err="1" smtClean="0"/>
              <a:t>inferensi</a:t>
            </a:r>
            <a:r>
              <a:rPr lang="en-US" sz="1700" dirty="0" smtClean="0"/>
              <a:t> yang </a:t>
            </a:r>
            <a:r>
              <a:rPr lang="en-US" sz="1700" dirty="0" err="1" smtClean="0"/>
              <a:t>dimulai</a:t>
            </a:r>
            <a:r>
              <a:rPr lang="en-US" sz="1700" dirty="0" smtClean="0"/>
              <a:t> </a:t>
            </a:r>
            <a:r>
              <a:rPr lang="en-US" sz="1700" dirty="0" err="1" smtClean="0"/>
              <a:t>dari</a:t>
            </a:r>
            <a:r>
              <a:rPr lang="en-US" sz="1700" dirty="0" smtClean="0"/>
              <a:t> goal (</a:t>
            </a:r>
            <a:r>
              <a:rPr lang="en-US" sz="1700" dirty="0" err="1" smtClean="0"/>
              <a:t>kesimpulan</a:t>
            </a:r>
            <a:r>
              <a:rPr lang="en-US" sz="1700" dirty="0" smtClean="0"/>
              <a:t>), </a:t>
            </a:r>
            <a:r>
              <a:rPr lang="en-US" sz="1700" dirty="0" err="1" smtClean="0"/>
              <a:t>lalu</a:t>
            </a:r>
            <a:r>
              <a:rPr lang="en-US" sz="1700" dirty="0" smtClean="0"/>
              <a:t> </a:t>
            </a:r>
            <a:r>
              <a:rPr lang="en-US" sz="1700" dirty="0" err="1" smtClean="0"/>
              <a:t>dipecah-pecah</a:t>
            </a:r>
            <a:r>
              <a:rPr lang="en-US" sz="1700" dirty="0" smtClean="0"/>
              <a:t> </a:t>
            </a:r>
            <a:r>
              <a:rPr lang="en-US" sz="1700" dirty="0" err="1" smtClean="0"/>
              <a:t>menjadi</a:t>
            </a:r>
            <a:r>
              <a:rPr lang="en-US" sz="1700" dirty="0" smtClean="0"/>
              <a:t> </a:t>
            </a:r>
            <a:r>
              <a:rPr lang="en-US" sz="1700" dirty="0" err="1" smtClean="0"/>
              <a:t>sejumlah</a:t>
            </a:r>
            <a:r>
              <a:rPr lang="en-US" sz="1700" dirty="0" smtClean="0"/>
              <a:t> sub-goal. </a:t>
            </a:r>
            <a:r>
              <a:rPr lang="en-US" sz="1700" dirty="0" err="1" smtClean="0"/>
              <a:t>Setiap</a:t>
            </a:r>
            <a:r>
              <a:rPr lang="en-US" sz="1700" dirty="0" smtClean="0"/>
              <a:t> sub-goal </a:t>
            </a:r>
            <a:r>
              <a:rPr lang="en-US" sz="1700" dirty="0" err="1" smtClean="0"/>
              <a:t>selanjutnya</a:t>
            </a:r>
            <a:r>
              <a:rPr lang="en-US" sz="1700" dirty="0" smtClean="0"/>
              <a:t> </a:t>
            </a:r>
            <a:r>
              <a:rPr lang="en-US" sz="1700" dirty="0" err="1" smtClean="0"/>
              <a:t>dibuktikan</a:t>
            </a:r>
            <a:r>
              <a:rPr lang="en-US" sz="1700" dirty="0"/>
              <a:t>.</a:t>
            </a:r>
            <a:endParaRPr lang="en-US" sz="1700" dirty="0" smtClean="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7" y="3010907"/>
            <a:ext cx="3590365" cy="20041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634" y="918334"/>
            <a:ext cx="3705716" cy="42145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068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b="1" dirty="0" smtClean="0"/>
              <a:t>Uncertainty</a:t>
            </a:r>
          </a:p>
          <a:p>
            <a:r>
              <a:rPr lang="en-US" sz="2200" dirty="0" err="1" smtClean="0"/>
              <a:t>Pengetahuan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diakuisisi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pakar</a:t>
            </a:r>
            <a:r>
              <a:rPr lang="en-US" sz="2200" dirty="0" smtClean="0"/>
              <a:t> </a:t>
            </a:r>
            <a:r>
              <a:rPr lang="en-US" sz="2200" dirty="0" err="1" smtClean="0"/>
              <a:t>bisa</a:t>
            </a:r>
            <a:r>
              <a:rPr lang="en-US" sz="2200" dirty="0" smtClean="0"/>
              <a:t> </a:t>
            </a:r>
            <a:r>
              <a:rPr lang="en-US" sz="2200" dirty="0" err="1" smtClean="0"/>
              <a:t>jadi</a:t>
            </a:r>
            <a:r>
              <a:rPr lang="en-US" sz="2200" dirty="0" smtClean="0"/>
              <a:t> </a:t>
            </a:r>
            <a:r>
              <a:rPr lang="en-US" sz="2200" dirty="0" err="1" smtClean="0"/>
              <a:t>tidak</a:t>
            </a:r>
            <a:r>
              <a:rPr lang="en-US" sz="2200" dirty="0" smtClean="0"/>
              <a:t> </a:t>
            </a:r>
            <a:r>
              <a:rPr lang="en-US" sz="2200" dirty="0" err="1" smtClean="0"/>
              <a:t>sempurna</a:t>
            </a:r>
            <a:r>
              <a:rPr lang="en-US" sz="2200" dirty="0" smtClean="0"/>
              <a:t> (imperfect).</a:t>
            </a:r>
          </a:p>
          <a:p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 smtClean="0"/>
              <a:t>pakar</a:t>
            </a:r>
            <a:r>
              <a:rPr lang="en-US" sz="2200" dirty="0" smtClean="0"/>
              <a:t> </a:t>
            </a:r>
            <a:r>
              <a:rPr lang="en-US" sz="2200" dirty="0" err="1" smtClean="0"/>
              <a:t>harus</a:t>
            </a:r>
            <a:r>
              <a:rPr lang="en-US" sz="2200" dirty="0" smtClean="0"/>
              <a:t> </a:t>
            </a:r>
            <a:r>
              <a:rPr lang="en-US" sz="2200" dirty="0" err="1" smtClean="0"/>
              <a:t>mampu</a:t>
            </a:r>
            <a:r>
              <a:rPr lang="en-US" sz="2200" dirty="0" smtClean="0"/>
              <a:t> </a:t>
            </a:r>
            <a:r>
              <a:rPr lang="en-US" sz="2200" dirty="0" err="1" smtClean="0"/>
              <a:t>menangani</a:t>
            </a:r>
            <a:r>
              <a:rPr lang="en-US" sz="2200" dirty="0" smtClean="0"/>
              <a:t> </a:t>
            </a:r>
            <a:r>
              <a:rPr lang="en-US" sz="2200" dirty="0" err="1" smtClean="0"/>
              <a:t>masalah</a:t>
            </a:r>
            <a:r>
              <a:rPr lang="en-US" sz="2200" dirty="0" smtClean="0"/>
              <a:t> uncertainty </a:t>
            </a:r>
            <a:r>
              <a:rPr lang="en-US" sz="2200" dirty="0" err="1" smtClean="0"/>
              <a:t>tersebut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Cara </a:t>
            </a:r>
            <a:r>
              <a:rPr lang="en-US" sz="2200" dirty="0" err="1" smtClean="0"/>
              <a:t>sederhana</a:t>
            </a:r>
            <a:r>
              <a:rPr lang="en-US" sz="2200" dirty="0" smtClean="0"/>
              <a:t>: </a:t>
            </a:r>
            <a:r>
              <a:rPr lang="en-US" sz="2200" dirty="0" err="1" smtClean="0"/>
              <a:t>mengasosiasikan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</a:t>
            </a:r>
            <a:r>
              <a:rPr lang="en-US" sz="2200" dirty="0" err="1" smtClean="0"/>
              <a:t>numerik</a:t>
            </a:r>
            <a:r>
              <a:rPr lang="en-US" sz="2200" dirty="0" smtClean="0"/>
              <a:t> </a:t>
            </a:r>
            <a:r>
              <a:rPr lang="en-US" sz="2200" dirty="0" err="1" smtClean="0"/>
              <a:t>terdapap</a:t>
            </a:r>
            <a:r>
              <a:rPr lang="en-US" sz="2200" dirty="0" smtClean="0"/>
              <a:t> </a:t>
            </a:r>
            <a:r>
              <a:rPr lang="en-US" sz="2200" dirty="0" err="1" smtClean="0"/>
              <a:t>pengetahuan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tersimpan</a:t>
            </a:r>
            <a:r>
              <a:rPr lang="en-US" sz="2200" dirty="0" smtClean="0"/>
              <a:t> di KB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informasi</a:t>
            </a:r>
            <a:r>
              <a:rPr lang="en-US" sz="2200" dirty="0" smtClean="0"/>
              <a:t> yang </a:t>
            </a:r>
            <a:r>
              <a:rPr lang="en-US" sz="2200" dirty="0" err="1" smtClean="0"/>
              <a:t>diterima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</a:t>
            </a:r>
            <a:r>
              <a:rPr lang="en-US" sz="2200" dirty="0" err="1" smtClean="0"/>
              <a:t>sistem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err="1" smtClean="0"/>
              <a:t>Nilai</a:t>
            </a:r>
            <a:r>
              <a:rPr lang="en-US" sz="2200" dirty="0" smtClean="0"/>
              <a:t> </a:t>
            </a:r>
            <a:r>
              <a:rPr lang="en-US" sz="2200" dirty="0" err="1" smtClean="0"/>
              <a:t>numerik</a:t>
            </a:r>
            <a:r>
              <a:rPr lang="en-US" sz="2200" dirty="0" smtClean="0"/>
              <a:t> </a:t>
            </a:r>
            <a:r>
              <a:rPr lang="en-US" sz="2200" dirty="0" err="1" smtClean="0"/>
              <a:t>tersebut</a:t>
            </a:r>
            <a:r>
              <a:rPr lang="en-US" sz="2200" dirty="0" smtClean="0"/>
              <a:t> </a:t>
            </a:r>
            <a:r>
              <a:rPr lang="en-US" sz="2200" dirty="0" err="1" smtClean="0"/>
              <a:t>mewakili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certainty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</a:t>
            </a:r>
            <a:r>
              <a:rPr lang="en-US" sz="2200" dirty="0" err="1" smtClean="0"/>
              <a:t>pengetahuan</a:t>
            </a:r>
            <a:r>
              <a:rPr lang="en-US" sz="2200" dirty="0" smtClean="0"/>
              <a:t>/ </a:t>
            </a:r>
            <a:r>
              <a:rPr lang="en-US" sz="2200" dirty="0" err="1" smtClean="0"/>
              <a:t>informasi</a:t>
            </a:r>
            <a:r>
              <a:rPr lang="en-US" sz="2200" dirty="0" smtClean="0"/>
              <a:t> </a:t>
            </a:r>
            <a:r>
              <a:rPr lang="en-US" sz="2200" dirty="0" err="1" smtClean="0"/>
              <a:t>tersebut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Terdapat</a:t>
            </a:r>
            <a:r>
              <a:rPr lang="en-US" sz="2200" dirty="0" smtClean="0"/>
              <a:t> </a:t>
            </a:r>
            <a:r>
              <a:rPr lang="en-US" sz="2200" dirty="0" err="1" smtClean="0"/>
              <a:t>berbagai</a:t>
            </a:r>
            <a:r>
              <a:rPr lang="en-US" sz="2200" dirty="0" smtClean="0"/>
              <a:t> </a:t>
            </a:r>
            <a:r>
              <a:rPr lang="en-US" sz="2200" dirty="0" err="1" smtClean="0"/>
              <a:t>cara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mendefiniskan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</a:t>
            </a:r>
            <a:r>
              <a:rPr lang="en-US" sz="2200" dirty="0" err="1" smtClean="0"/>
              <a:t>numerik</a:t>
            </a:r>
            <a:r>
              <a:rPr lang="en-US" sz="2200" dirty="0" smtClean="0"/>
              <a:t> </a:t>
            </a:r>
            <a:r>
              <a:rPr lang="en-US" sz="2200" dirty="0" err="1" smtClean="0"/>
              <a:t>tersebut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bagaimana</a:t>
            </a:r>
            <a:r>
              <a:rPr lang="en-US" sz="2200" dirty="0" smtClean="0"/>
              <a:t> </a:t>
            </a:r>
            <a:r>
              <a:rPr lang="en-US" sz="2200" dirty="0" err="1" smtClean="0"/>
              <a:t>nilai</a:t>
            </a:r>
            <a:r>
              <a:rPr lang="en-US" sz="2200" dirty="0" smtClean="0"/>
              <a:t> </a:t>
            </a:r>
            <a:r>
              <a:rPr lang="en-US" sz="2200" dirty="0" err="1" smtClean="0"/>
              <a:t>tersebut</a:t>
            </a:r>
            <a:r>
              <a:rPr lang="en-US" sz="2200" dirty="0" smtClean="0"/>
              <a:t> </a:t>
            </a:r>
            <a:r>
              <a:rPr lang="en-US" sz="2200" dirty="0" err="1" smtClean="0"/>
              <a:t>dikombinasikan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proses </a:t>
            </a:r>
            <a:r>
              <a:rPr lang="en-US" sz="2200" dirty="0" err="1" smtClean="0"/>
              <a:t>inferensi</a:t>
            </a:r>
            <a:r>
              <a:rPr lang="en-US" sz="2200" dirty="0" smtClean="0"/>
              <a:t>.</a:t>
            </a:r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8209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63" y="159544"/>
            <a:ext cx="7886700" cy="994172"/>
          </a:xfrm>
        </p:spPr>
        <p:txBody>
          <a:bodyPr/>
          <a:lstStyle/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0111"/>
            <a:ext cx="7886700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Knowledge</a:t>
            </a:r>
            <a:r>
              <a:rPr lang="id-ID" sz="2000" b="1" dirty="0" smtClean="0"/>
              <a:t> Representation</a:t>
            </a:r>
            <a:endParaRPr lang="en-US" sz="2000" b="1" dirty="0" smtClean="0"/>
          </a:p>
          <a:p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pakar</a:t>
            </a:r>
            <a:r>
              <a:rPr lang="en-US" sz="2000" dirty="0" smtClean="0"/>
              <a:t> </a:t>
            </a:r>
            <a:r>
              <a:rPr lang="en-US" sz="2000" dirty="0" err="1" smtClean="0"/>
              <a:t>berkerja</a:t>
            </a:r>
            <a:r>
              <a:rPr lang="en-US" sz="2000" dirty="0" smtClean="0"/>
              <a:t>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pengetahuan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tersimpan</a:t>
            </a:r>
            <a:r>
              <a:rPr lang="en-US" sz="2000" dirty="0" smtClean="0"/>
              <a:t> di KB.</a:t>
            </a:r>
          </a:p>
          <a:p>
            <a:r>
              <a:rPr lang="en-US" sz="2000" dirty="0" err="1" smtClean="0"/>
              <a:t>Pengetahuan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diakuisisi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pakar</a:t>
            </a:r>
            <a:r>
              <a:rPr lang="en-US" sz="2000" dirty="0" smtClean="0"/>
              <a:t>,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direpresentasikan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i="1" dirty="0" smtClean="0">
                <a:sym typeface="Wingdings" pitchFamily="2" charset="2"/>
              </a:rPr>
              <a:t>knowledge representation</a:t>
            </a:r>
            <a:r>
              <a:rPr lang="en-US" sz="2000" dirty="0" smtClean="0">
                <a:sym typeface="Wingdings" pitchFamily="2" charset="2"/>
              </a:rPr>
              <a:t>.</a:t>
            </a:r>
          </a:p>
          <a:p>
            <a:r>
              <a:rPr lang="en-US" sz="2000" dirty="0" err="1" smtClean="0">
                <a:sym typeface="Wingdings" pitchFamily="2" charset="2"/>
              </a:rPr>
              <a:t>Keberhasilan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sistem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pakar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sangat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bergantung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pada</a:t>
            </a:r>
            <a:r>
              <a:rPr lang="en-US" sz="2000" dirty="0" smtClean="0">
                <a:sym typeface="Wingdings" pitchFamily="2" charset="2"/>
              </a:rPr>
              <a:t> proses </a:t>
            </a:r>
            <a:r>
              <a:rPr lang="en-US" sz="2000" dirty="0" err="1" smtClean="0">
                <a:sym typeface="Wingdings" pitchFamily="2" charset="2"/>
              </a:rPr>
              <a:t>akuisisi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pengetahuan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bentuk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knolwledge</a:t>
            </a:r>
            <a:r>
              <a:rPr lang="en-US" sz="2000" dirty="0" smtClean="0">
                <a:sym typeface="Wingdings" pitchFamily="2" charset="2"/>
              </a:rPr>
              <a:t> representation yang </a:t>
            </a:r>
            <a:r>
              <a:rPr lang="en-US" sz="2000" dirty="0" err="1" smtClean="0">
                <a:sym typeface="Wingdings" pitchFamily="2" charset="2"/>
              </a:rPr>
              <a:t>digunakan</a:t>
            </a:r>
            <a:r>
              <a:rPr lang="en-US" sz="2000" dirty="0" smtClean="0">
                <a:sym typeface="Wingdings" pitchFamily="2" charset="2"/>
              </a:rPr>
              <a:t>.</a:t>
            </a:r>
          </a:p>
          <a:p>
            <a:r>
              <a:rPr lang="en-US" sz="2000" dirty="0" err="1" smtClean="0">
                <a:sym typeface="Wingdings" pitchFamily="2" charset="2"/>
              </a:rPr>
              <a:t>Berbagai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pilihan</a:t>
            </a:r>
            <a:r>
              <a:rPr lang="en-US" sz="2000" dirty="0" smtClean="0">
                <a:sym typeface="Wingdings" pitchFamily="2" charset="2"/>
              </a:rPr>
              <a:t> knowledge representation: IF-THEN rules, semantic networks, frames.</a:t>
            </a:r>
          </a:p>
          <a:p>
            <a:r>
              <a:rPr lang="en-US" sz="2000" dirty="0" err="1" smtClean="0">
                <a:sym typeface="Wingdings" pitchFamily="2" charset="2"/>
              </a:rPr>
              <a:t>Pemilihan</a:t>
            </a:r>
            <a:r>
              <a:rPr lang="en-US" sz="2000" dirty="0" smtClean="0">
                <a:sym typeface="Wingdings" pitchFamily="2" charset="2"/>
              </a:rPr>
              <a:t> knowledge representation </a:t>
            </a:r>
            <a:r>
              <a:rPr lang="en-US" sz="2000" dirty="0" err="1" smtClean="0">
                <a:sym typeface="Wingdings" pitchFamily="2" charset="2"/>
              </a:rPr>
              <a:t>bergantung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pada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permasalahan</a:t>
            </a:r>
            <a:r>
              <a:rPr lang="en-US" sz="2000" dirty="0" smtClean="0">
                <a:sym typeface="Wingdings" pitchFamily="2" charset="2"/>
              </a:rPr>
              <a:t> yang </a:t>
            </a:r>
            <a:r>
              <a:rPr lang="en-US" sz="2000" dirty="0" err="1" smtClean="0">
                <a:sym typeface="Wingdings" pitchFamily="2" charset="2"/>
              </a:rPr>
              <a:t>akan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diselesaikan</a:t>
            </a:r>
            <a:r>
              <a:rPr lang="en-US" sz="2000" dirty="0" smtClean="0">
                <a:sym typeface="Wingdings" pitchFamily="2" charset="2"/>
              </a:rPr>
              <a:t>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57597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2" y="1369220"/>
            <a:ext cx="5985623" cy="355240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d-ID" b="1" dirty="0" smtClean="0"/>
              <a:t>User </a:t>
            </a:r>
            <a:r>
              <a:rPr lang="id-ID" b="1" dirty="0"/>
              <a:t>Interface  </a:t>
            </a:r>
            <a:r>
              <a:rPr lang="en-US" b="1" dirty="0" smtClean="0"/>
              <a:t>(UI)</a:t>
            </a:r>
            <a:endParaRPr lang="id-ID" b="1" dirty="0"/>
          </a:p>
          <a:p>
            <a:pPr>
              <a:lnSpc>
                <a:spcPct val="110000"/>
              </a:lnSpc>
            </a:pP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/ dialog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 smtClean="0"/>
              <a:t>Kualitas</a:t>
            </a:r>
            <a:r>
              <a:rPr lang="en-US" dirty="0" smtClean="0"/>
              <a:t> UI </a:t>
            </a:r>
            <a:r>
              <a:rPr lang="en-US" dirty="0" err="1" smtClean="0"/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penerimaan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UI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working memory.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Working memory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data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: input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Data yang </a:t>
            </a:r>
            <a:r>
              <a:rPr lang="en-US" dirty="0" err="1" smtClean="0"/>
              <a:t>tersimpan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working memory </a:t>
            </a:r>
            <a:r>
              <a:rPr lang="en-US" dirty="0" err="1" smtClean="0"/>
              <a:t>berubah-ubah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sesi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272" y="1523509"/>
            <a:ext cx="1901078" cy="29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9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433880"/>
            <a:ext cx="8246070" cy="61082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7" y="1369219"/>
            <a:ext cx="4242377" cy="3263504"/>
          </a:xfrm>
        </p:spPr>
        <p:txBody>
          <a:bodyPr>
            <a:noAutofit/>
          </a:bodyPr>
          <a:lstStyle/>
          <a:p>
            <a:pPr marL="4763" lvl="1" indent="0">
              <a:buNone/>
            </a:pPr>
            <a:r>
              <a:rPr lang="en-US" sz="1800" b="1" dirty="0" smtClean="0"/>
              <a:t>Explanation</a:t>
            </a:r>
          </a:p>
          <a:p>
            <a:pPr marL="4763" lvl="1" indent="0">
              <a:buNone/>
            </a:pPr>
            <a:r>
              <a:rPr lang="en-US" sz="1800" dirty="0" err="1" smtClean="0"/>
              <a:t>Kemampuan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pakar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menjelaskan</a:t>
            </a:r>
            <a:r>
              <a:rPr lang="en-US" sz="1800" dirty="0" smtClean="0"/>
              <a:t> proses </a:t>
            </a:r>
            <a:r>
              <a:rPr lang="en-US" sz="1800" dirty="0" err="1" smtClean="0"/>
              <a:t>inferensi</a:t>
            </a:r>
            <a:r>
              <a:rPr lang="en-US" sz="1800" dirty="0" smtClean="0"/>
              <a:t>/reasoning yang </a:t>
            </a:r>
            <a:r>
              <a:rPr lang="en-US" sz="1800" dirty="0" err="1" smtClean="0"/>
              <a:t>dilakukan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mendapatkan</a:t>
            </a:r>
            <a:r>
              <a:rPr lang="en-US" sz="1800" dirty="0" smtClean="0"/>
              <a:t> output/ </a:t>
            </a:r>
            <a:r>
              <a:rPr lang="en-US" sz="1800" dirty="0" err="1" smtClean="0"/>
              <a:t>rekomendasi</a:t>
            </a:r>
            <a:r>
              <a:rPr lang="en-US" sz="1800" dirty="0" smtClean="0"/>
              <a:t>. </a:t>
            </a:r>
          </a:p>
          <a:p>
            <a:r>
              <a:rPr lang="en-US" sz="1800" dirty="0" smtClean="0"/>
              <a:t>User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bertanya</a:t>
            </a:r>
            <a:r>
              <a:rPr lang="en-US" sz="1800" dirty="0" smtClean="0"/>
              <a:t> how </a:t>
            </a:r>
            <a:r>
              <a:rPr lang="en-US" sz="1800" dirty="0" err="1" smtClean="0"/>
              <a:t>dan</a:t>
            </a:r>
            <a:r>
              <a:rPr lang="en-US" sz="1800" dirty="0" smtClean="0"/>
              <a:t> why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mendapatkan</a:t>
            </a:r>
            <a:r>
              <a:rPr lang="en-US" sz="1800" dirty="0" smtClean="0"/>
              <a:t> output </a:t>
            </a:r>
            <a:r>
              <a:rPr lang="en-US" sz="1800" dirty="0" err="1" smtClean="0"/>
              <a:t>tersebut</a:t>
            </a:r>
            <a:r>
              <a:rPr lang="en-US" sz="1800" dirty="0"/>
              <a:t>?</a:t>
            </a:r>
            <a:endParaRPr lang="en-US" sz="1800" dirty="0" smtClean="0"/>
          </a:p>
          <a:p>
            <a:r>
              <a:rPr lang="en-US" sz="1800" dirty="0" smtClean="0"/>
              <a:t>Knowledge engineer </a:t>
            </a:r>
            <a:r>
              <a:rPr lang="en-US" sz="1800" dirty="0" err="1" smtClean="0"/>
              <a:t>juga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mengamati</a:t>
            </a:r>
            <a:r>
              <a:rPr lang="en-US" sz="1800" dirty="0" smtClean="0"/>
              <a:t> </a:t>
            </a:r>
            <a:r>
              <a:rPr lang="en-US" sz="1800" dirty="0" err="1" smtClean="0"/>
              <a:t>perilaku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pakar</a:t>
            </a:r>
            <a:r>
              <a:rPr lang="en-US" sz="1800" dirty="0" smtClean="0"/>
              <a:t>, </a:t>
            </a:r>
            <a:r>
              <a:rPr lang="en-US" sz="1800" dirty="0" err="1" smtClean="0"/>
              <a:t>bagaimana</a:t>
            </a:r>
            <a:r>
              <a:rPr lang="en-US" sz="1800" dirty="0" smtClean="0"/>
              <a:t> </a:t>
            </a:r>
            <a:r>
              <a:rPr lang="en-US" sz="1800" dirty="0" err="1" smtClean="0"/>
              <a:t>interaksi</a:t>
            </a:r>
            <a:r>
              <a:rPr lang="en-US" sz="1800" dirty="0" smtClean="0"/>
              <a:t> </a:t>
            </a:r>
            <a:r>
              <a:rPr lang="en-US" sz="1800" dirty="0" err="1" smtClean="0"/>
              <a:t>antara</a:t>
            </a:r>
            <a:r>
              <a:rPr lang="en-US" sz="1800" dirty="0" smtClean="0"/>
              <a:t> KB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inputan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pengguna</a:t>
            </a:r>
            <a:r>
              <a:rPr lang="en-US" sz="18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586" y="1475184"/>
            <a:ext cx="4001861" cy="284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26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Knowledge </a:t>
            </a:r>
            <a:r>
              <a:rPr lang="en-US" dirty="0" smtClean="0"/>
              <a:t>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2000" dirty="0" smtClean="0"/>
              <a:t>Proses </a:t>
            </a:r>
            <a:r>
              <a:rPr lang="en-US" sz="2000" dirty="0" err="1" smtClean="0"/>
              <a:t>akuisisi</a:t>
            </a:r>
            <a:r>
              <a:rPr lang="en-US" sz="2000" dirty="0" smtClean="0"/>
              <a:t> </a:t>
            </a:r>
            <a:r>
              <a:rPr lang="en-US" sz="2000" dirty="0" err="1" smtClean="0"/>
              <a:t>pengetahuan</a:t>
            </a:r>
            <a:r>
              <a:rPr lang="en-US" sz="2000" dirty="0" smtClean="0"/>
              <a:t> </a:t>
            </a:r>
            <a:r>
              <a:rPr lang="en-US" sz="2000" dirty="0" err="1" smtClean="0"/>
              <a:t>meliputi</a:t>
            </a:r>
            <a:r>
              <a:rPr lang="en-US" sz="2000" dirty="0" smtClean="0"/>
              <a:t>: elicitation, collection, analysis, </a:t>
            </a:r>
            <a:r>
              <a:rPr lang="en-US" sz="2000" dirty="0" err="1" smtClean="0"/>
              <a:t>modelling</a:t>
            </a:r>
            <a:r>
              <a:rPr lang="en-US" sz="2000" dirty="0" smtClean="0"/>
              <a:t> and validation of knowledge.</a:t>
            </a:r>
          </a:p>
          <a:p>
            <a:pPr>
              <a:spcBef>
                <a:spcPts val="300"/>
              </a:spcBef>
            </a:pP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isu</a:t>
            </a:r>
            <a:r>
              <a:rPr lang="en-US" sz="2000" dirty="0" smtClean="0"/>
              <a:t>/</a:t>
            </a:r>
            <a:r>
              <a:rPr lang="en-US" sz="2000" dirty="0" err="1" smtClean="0"/>
              <a:t>kesulitan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akuisisi</a:t>
            </a:r>
            <a:r>
              <a:rPr lang="en-US" sz="2000" dirty="0" smtClean="0"/>
              <a:t> </a:t>
            </a:r>
            <a:r>
              <a:rPr lang="en-US" sz="2000" dirty="0" err="1" smtClean="0"/>
              <a:t>pengetahuan</a:t>
            </a:r>
            <a:r>
              <a:rPr lang="en-US" sz="2000" dirty="0" smtClean="0"/>
              <a:t>:</a:t>
            </a:r>
          </a:p>
          <a:p>
            <a:pPr lvl="1">
              <a:spcBef>
                <a:spcPts val="300"/>
              </a:spcBef>
            </a:pPr>
            <a:r>
              <a:rPr lang="en-US" sz="2000" dirty="0" err="1" smtClean="0"/>
              <a:t>Pengetahuan</a:t>
            </a:r>
            <a:r>
              <a:rPr lang="en-US" sz="2000" dirty="0" smtClean="0"/>
              <a:t> </a:t>
            </a:r>
            <a:r>
              <a:rPr lang="en-US" sz="2000" dirty="0" err="1" smtClean="0"/>
              <a:t>tersimpan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seorang</a:t>
            </a:r>
            <a:r>
              <a:rPr lang="en-US" sz="2000" dirty="0" smtClean="0"/>
              <a:t> </a:t>
            </a:r>
            <a:r>
              <a:rPr lang="en-US" sz="2000" dirty="0" err="1" smtClean="0"/>
              <a:t>pakar</a:t>
            </a:r>
            <a:r>
              <a:rPr lang="en-US" sz="2000" dirty="0" smtClean="0"/>
              <a:t>.</a:t>
            </a:r>
          </a:p>
          <a:p>
            <a:pPr lvl="1">
              <a:spcBef>
                <a:spcPts val="300"/>
              </a:spcBef>
            </a:pPr>
            <a:r>
              <a:rPr lang="en-US" sz="2000" dirty="0" err="1" smtClean="0"/>
              <a:t>Pakar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pengetahuan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.</a:t>
            </a:r>
          </a:p>
          <a:p>
            <a:pPr lvl="1">
              <a:spcBef>
                <a:spcPts val="300"/>
              </a:spcBef>
            </a:pPr>
            <a:r>
              <a:rPr lang="en-US" sz="2000" dirty="0" err="1" smtClean="0"/>
              <a:t>Pakar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i="1" dirty="0" smtClean="0"/>
              <a:t>tacit knowledge</a:t>
            </a:r>
            <a:r>
              <a:rPr lang="en-US" sz="2000" dirty="0" smtClean="0"/>
              <a:t>:</a:t>
            </a:r>
          </a:p>
          <a:p>
            <a:pPr lvl="2">
              <a:spcBef>
                <a:spcPts val="300"/>
              </a:spcBef>
            </a:pPr>
            <a:r>
              <a:rPr lang="en-US" sz="2000" dirty="0" err="1" smtClean="0"/>
              <a:t>Pakar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mengetahui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diketahui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digunakannya</a:t>
            </a:r>
            <a:r>
              <a:rPr lang="en-US" sz="2000" dirty="0" smtClean="0"/>
              <a:t>. </a:t>
            </a:r>
          </a:p>
          <a:p>
            <a:pPr lvl="2">
              <a:spcBef>
                <a:spcPts val="300"/>
              </a:spcBef>
            </a:pPr>
            <a:r>
              <a:rPr lang="en-US" sz="2000" i="1" dirty="0" smtClean="0"/>
              <a:t>Tacit knowledge</a:t>
            </a:r>
            <a:r>
              <a:rPr lang="en-US" sz="2000" dirty="0" smtClean="0"/>
              <a:t> </a:t>
            </a:r>
            <a:r>
              <a:rPr lang="en-US" sz="2000" dirty="0" err="1" smtClean="0"/>
              <a:t>sulit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dideskripsiskan</a:t>
            </a:r>
            <a:r>
              <a:rPr lang="en-US" sz="2000" dirty="0" smtClean="0"/>
              <a:t>.</a:t>
            </a:r>
          </a:p>
          <a:p>
            <a:pPr lvl="1">
              <a:spcBef>
                <a:spcPts val="300"/>
              </a:spcBef>
            </a:pPr>
            <a:r>
              <a:rPr lang="en-US" sz="2000" dirty="0" err="1" smtClean="0"/>
              <a:t>Pakar</a:t>
            </a:r>
            <a:r>
              <a:rPr lang="en-US" sz="2000" dirty="0" smtClean="0"/>
              <a:t> </a:t>
            </a: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sibuk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punya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diakuisisi</a:t>
            </a:r>
            <a:r>
              <a:rPr lang="en-US" sz="2000" dirty="0" smtClean="0"/>
              <a:t>.</a:t>
            </a:r>
          </a:p>
          <a:p>
            <a:pPr lvl="1">
              <a:spcBef>
                <a:spcPts val="300"/>
              </a:spcBef>
            </a:pPr>
            <a:r>
              <a:rPr lang="en-US" sz="2000" dirty="0" err="1" smtClean="0"/>
              <a:t>Seorang</a:t>
            </a:r>
            <a:r>
              <a:rPr lang="en-US" sz="2000" dirty="0" smtClean="0"/>
              <a:t> </a:t>
            </a:r>
            <a:r>
              <a:rPr lang="en-US" sz="2000" dirty="0" err="1" smtClean="0"/>
              <a:t>pakar</a:t>
            </a:r>
            <a:r>
              <a:rPr lang="en-US" sz="2000" dirty="0" smtClean="0"/>
              <a:t> </a:t>
            </a:r>
            <a:r>
              <a:rPr lang="en-US" sz="2000" dirty="0" err="1" smtClean="0"/>
              <a:t>belum</a:t>
            </a:r>
            <a:r>
              <a:rPr lang="en-US" sz="2000" dirty="0" smtClean="0"/>
              <a:t> </a:t>
            </a:r>
            <a:r>
              <a:rPr lang="en-US" sz="2000" dirty="0" err="1" smtClean="0"/>
              <a:t>tentu</a:t>
            </a:r>
            <a:r>
              <a:rPr lang="en-US" sz="2000" dirty="0" smtClean="0"/>
              <a:t> </a:t>
            </a:r>
            <a:r>
              <a:rPr lang="en-US" sz="2000" dirty="0" err="1" smtClean="0"/>
              <a:t>mengetahui</a:t>
            </a:r>
            <a:r>
              <a:rPr lang="en-US" sz="2000" dirty="0" smtClean="0"/>
              <a:t> </a:t>
            </a:r>
            <a:r>
              <a:rPr lang="en-US" sz="2000" dirty="0" err="1" smtClean="0"/>
              <a:t>segalanya</a:t>
            </a:r>
            <a:r>
              <a:rPr lang="en-US" sz="2000" dirty="0" smtClean="0"/>
              <a:t> (</a:t>
            </a:r>
            <a:r>
              <a:rPr lang="en-US" sz="2000" dirty="0" err="1" smtClean="0"/>
              <a:t>kombinasi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pakar</a:t>
            </a:r>
            <a:r>
              <a:rPr lang="en-US" sz="2000" dirty="0" smtClean="0"/>
              <a:t>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).  </a:t>
            </a:r>
          </a:p>
          <a:p>
            <a:pPr>
              <a:spcBef>
                <a:spcPts val="3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3697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Knowledge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Pengetahuan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diakuisisi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pakar</a:t>
            </a:r>
            <a:r>
              <a:rPr lang="en-US" sz="2400" dirty="0" smtClean="0"/>
              <a:t> </a:t>
            </a:r>
            <a:r>
              <a:rPr lang="en-US" sz="2400" dirty="0" err="1" smtClean="0"/>
              <a:t>selanjutnya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diterjemahkan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i="1" dirty="0" smtClean="0"/>
              <a:t>knowledge </a:t>
            </a:r>
            <a:r>
              <a:rPr lang="en-US" sz="2400" i="1" dirty="0" err="1" smtClean="0"/>
              <a:t>reprsentation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diolah</a:t>
            </a:r>
            <a:r>
              <a:rPr lang="en-US" sz="2400" dirty="0" smtClean="0"/>
              <a:t>/</a:t>
            </a:r>
            <a:r>
              <a:rPr lang="en-US" sz="2400" dirty="0" err="1" smtClean="0"/>
              <a:t>dimanipulasi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i="1" dirty="0" smtClean="0"/>
              <a:t>knowledge representation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IF-THEN rules</a:t>
            </a:r>
          </a:p>
          <a:p>
            <a:pPr lvl="1"/>
            <a:r>
              <a:rPr lang="en-US" sz="2400" dirty="0" smtClean="0"/>
              <a:t>Semantic networks</a:t>
            </a:r>
          </a:p>
          <a:p>
            <a:pPr lvl="1"/>
            <a:r>
              <a:rPr lang="en-US" sz="2400" dirty="0" smtClean="0"/>
              <a:t>Frames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843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 smtClean="0"/>
              <a:t>Pengertian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pakar</a:t>
            </a:r>
            <a:endParaRPr lang="en-US" sz="24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pakar</a:t>
            </a:r>
            <a:endParaRPr lang="en-US" sz="24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 smtClean="0"/>
              <a:t>Karakteristik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/>
              <a:t>f</a:t>
            </a:r>
            <a:r>
              <a:rPr lang="en-US" sz="2400" dirty="0" err="1" smtClean="0"/>
              <a:t>itur</a:t>
            </a:r>
            <a:r>
              <a:rPr lang="en-US" sz="2400" dirty="0" smtClean="0"/>
              <a:t> </a:t>
            </a:r>
            <a:r>
              <a:rPr lang="en-US" sz="2400" dirty="0" err="1"/>
              <a:t>s</a:t>
            </a:r>
            <a:r>
              <a:rPr lang="en-US" sz="2400" dirty="0" err="1" smtClean="0"/>
              <a:t>istem</a:t>
            </a:r>
            <a:r>
              <a:rPr lang="en-US" sz="2400" dirty="0" smtClean="0"/>
              <a:t> </a:t>
            </a:r>
            <a:r>
              <a:rPr lang="en-US" sz="2400" dirty="0" err="1"/>
              <a:t>p</a:t>
            </a:r>
            <a:r>
              <a:rPr lang="en-US" sz="2400" dirty="0" err="1" smtClean="0"/>
              <a:t>akar</a:t>
            </a:r>
            <a:endParaRPr lang="en-US" sz="24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Knowledge acquisition </a:t>
            </a:r>
            <a:r>
              <a:rPr lang="en-US" sz="2400" dirty="0" err="1" smtClean="0"/>
              <a:t>dan</a:t>
            </a:r>
            <a:r>
              <a:rPr lang="en-US" sz="2400" dirty="0" smtClean="0"/>
              <a:t> representation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 smtClean="0"/>
              <a:t>Verifikasi</a:t>
            </a:r>
            <a:r>
              <a:rPr lang="en-US" sz="2400" dirty="0" smtClean="0"/>
              <a:t> rule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Uncertainty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pakar</a:t>
            </a:r>
            <a:endParaRPr lang="en-US" sz="2400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Certainty Factor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 err="1" smtClean="0"/>
              <a:t>Probabilitas</a:t>
            </a:r>
            <a:r>
              <a:rPr lang="en-US" sz="2400" dirty="0" smtClean="0"/>
              <a:t> Bayes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66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Knowledge Representation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IF … THEN … rules</a:t>
            </a:r>
          </a:p>
          <a:p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reprsentasi</a:t>
            </a:r>
            <a:r>
              <a:rPr lang="en-US" sz="2000" dirty="0" smtClean="0"/>
              <a:t> yang paling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pakar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Manusia</a:t>
            </a:r>
            <a:r>
              <a:rPr lang="en-US" sz="2000" dirty="0" smtClean="0"/>
              <a:t> </a:t>
            </a:r>
            <a:r>
              <a:rPr lang="en-US" sz="2000" dirty="0" err="1" smtClean="0"/>
              <a:t>bisanya</a:t>
            </a:r>
            <a:r>
              <a:rPr lang="en-US" sz="2000" dirty="0" smtClean="0"/>
              <a:t> </a:t>
            </a:r>
            <a:r>
              <a:rPr lang="en-US" sz="2000" dirty="0" err="1" smtClean="0"/>
              <a:t>berpikir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: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Action</a:t>
            </a:r>
            <a:r>
              <a:rPr lang="en-US" sz="2000" dirty="0" smtClean="0">
                <a:sym typeface="Wingdings" pitchFamily="2" charset="2"/>
              </a:rPr>
              <a:t>      </a:t>
            </a:r>
            <a:r>
              <a:rPr lang="en-US" sz="2000" dirty="0" err="1" smtClean="0">
                <a:sym typeface="Wingdings" pitchFamily="2" charset="2"/>
              </a:rPr>
              <a:t>atau</a:t>
            </a:r>
            <a:r>
              <a:rPr lang="en-US" sz="2000" dirty="0" smtClean="0">
                <a:sym typeface="Wingdings" pitchFamily="2" charset="2"/>
              </a:rPr>
              <a:t> 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Situation</a:t>
            </a:r>
            <a:r>
              <a:rPr lang="en-US" sz="2000" dirty="0" smtClean="0">
                <a:sym typeface="Wingdings" pitchFamily="2" charset="2"/>
              </a:rPr>
              <a:t>    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Conclusion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5" t="49441" r="37512" b="22388"/>
          <a:stretch/>
        </p:blipFill>
        <p:spPr bwMode="auto">
          <a:xfrm>
            <a:off x="1823310" y="3029865"/>
            <a:ext cx="4911562" cy="183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772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Knowledge Representation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2"/>
            <a:ext cx="8246070" cy="3664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Semantic Networks</a:t>
            </a:r>
          </a:p>
          <a:p>
            <a:r>
              <a:rPr lang="en-US" sz="2200" dirty="0" smtClean="0"/>
              <a:t>Knowledge </a:t>
            </a:r>
            <a:r>
              <a:rPr lang="en-US" sz="2200" dirty="0" err="1" smtClean="0"/>
              <a:t>direpresentasikan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istilah</a:t>
            </a:r>
            <a:r>
              <a:rPr lang="en-US" sz="2200" dirty="0" smtClean="0"/>
              <a:t> </a:t>
            </a:r>
            <a:r>
              <a:rPr lang="en-US" sz="2200" dirty="0" err="1" smtClean="0"/>
              <a:t>objek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relasi</a:t>
            </a:r>
            <a:r>
              <a:rPr lang="en-US" sz="2200" dirty="0" smtClean="0"/>
              <a:t> </a:t>
            </a:r>
            <a:r>
              <a:rPr lang="en-US" sz="2200" dirty="0" err="1" smtClean="0"/>
              <a:t>antar</a:t>
            </a:r>
            <a:r>
              <a:rPr lang="en-US" sz="2200" dirty="0" smtClean="0"/>
              <a:t> </a:t>
            </a:r>
            <a:r>
              <a:rPr lang="en-US" sz="2200" dirty="0" err="1" smtClean="0"/>
              <a:t>objek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Objek</a:t>
            </a:r>
            <a:r>
              <a:rPr lang="en-US" sz="2200" dirty="0" smtClean="0"/>
              <a:t> </a:t>
            </a:r>
            <a:r>
              <a:rPr lang="en-US" sz="2200" dirty="0" err="1" smtClean="0"/>
              <a:t>dinotasikan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nodes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sebuah</a:t>
            </a:r>
            <a:r>
              <a:rPr lang="en-US" sz="2200" dirty="0" smtClean="0"/>
              <a:t> graph.</a:t>
            </a:r>
          </a:p>
          <a:p>
            <a:r>
              <a:rPr lang="en-US" sz="2200" dirty="0" err="1" smtClean="0"/>
              <a:t>Relasi</a:t>
            </a:r>
            <a:r>
              <a:rPr lang="en-US" sz="2200" dirty="0" smtClean="0"/>
              <a:t> </a:t>
            </a:r>
            <a:r>
              <a:rPr lang="en-US" sz="2200" dirty="0" err="1" smtClean="0"/>
              <a:t>antar</a:t>
            </a:r>
            <a:r>
              <a:rPr lang="en-US" sz="2200" dirty="0" smtClean="0"/>
              <a:t> </a:t>
            </a:r>
            <a:r>
              <a:rPr lang="en-US" sz="2200" dirty="0" err="1" smtClean="0"/>
              <a:t>objek</a:t>
            </a:r>
            <a:r>
              <a:rPr lang="en-US" sz="2200" dirty="0" smtClean="0"/>
              <a:t> </a:t>
            </a:r>
            <a:r>
              <a:rPr lang="en-US" sz="2200" dirty="0" err="1" smtClean="0"/>
              <a:t>dinotasikan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link </a:t>
            </a:r>
            <a:r>
              <a:rPr lang="en-US" sz="2200" dirty="0" err="1" smtClean="0"/>
              <a:t>antara</a:t>
            </a:r>
            <a:r>
              <a:rPr lang="en-US" sz="2200" dirty="0" smtClean="0"/>
              <a:t> </a:t>
            </a:r>
            <a:r>
              <a:rPr lang="en-US" sz="2200" dirty="0" err="1" smtClean="0"/>
              <a:t>dua</a:t>
            </a:r>
            <a:r>
              <a:rPr lang="en-US" sz="2200" dirty="0" smtClean="0"/>
              <a:t> </a:t>
            </a:r>
            <a:r>
              <a:rPr lang="en-US" sz="2200" dirty="0" err="1" smtClean="0"/>
              <a:t>buah</a:t>
            </a:r>
            <a:r>
              <a:rPr lang="en-US" sz="2200" dirty="0" smtClean="0"/>
              <a:t> node.</a:t>
            </a:r>
          </a:p>
          <a:p>
            <a:r>
              <a:rPr lang="en-US" sz="2200" dirty="0" smtClean="0"/>
              <a:t>Semantic network </a:t>
            </a:r>
            <a:r>
              <a:rPr lang="en-US" sz="2200" dirty="0" err="1" smtClean="0"/>
              <a:t>umunya</a:t>
            </a:r>
            <a:r>
              <a:rPr lang="en-US" sz="2200" dirty="0" smtClean="0"/>
              <a:t> </a:t>
            </a:r>
            <a:r>
              <a:rPr lang="en-US" sz="2200" dirty="0" err="1" smtClean="0"/>
              <a:t>menggunakan</a:t>
            </a:r>
            <a:r>
              <a:rPr lang="en-US" sz="2200" dirty="0" smtClean="0"/>
              <a:t> link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merepresentasikan</a:t>
            </a:r>
            <a:r>
              <a:rPr lang="en-US" sz="2200" dirty="0" smtClean="0"/>
              <a:t> </a:t>
            </a:r>
            <a:r>
              <a:rPr lang="en-US" sz="2200" dirty="0" err="1" smtClean="0"/>
              <a:t>relasi</a:t>
            </a:r>
            <a:r>
              <a:rPr lang="en-US" sz="2200" dirty="0" smtClean="0"/>
              <a:t> </a:t>
            </a:r>
            <a:r>
              <a:rPr lang="en-US" sz="2200" b="1" dirty="0" smtClean="0"/>
              <a:t>IS-A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b="1" dirty="0" smtClean="0"/>
              <a:t>HAS</a:t>
            </a:r>
            <a:r>
              <a:rPr lang="en-US" sz="2200" dirty="0" smtClean="0"/>
              <a:t> </a:t>
            </a:r>
            <a:r>
              <a:rPr lang="en-US" sz="2200" dirty="0" err="1" smtClean="0"/>
              <a:t>antara</a:t>
            </a:r>
            <a:r>
              <a:rPr lang="en-US" sz="2200" dirty="0" smtClean="0"/>
              <a:t> </a:t>
            </a:r>
            <a:r>
              <a:rPr lang="en-US" sz="2200" dirty="0" err="1" smtClean="0"/>
              <a:t>dua</a:t>
            </a:r>
            <a:r>
              <a:rPr lang="en-US" sz="2200" dirty="0" smtClean="0"/>
              <a:t> </a:t>
            </a:r>
            <a:r>
              <a:rPr lang="en-US" sz="2200" dirty="0" err="1" smtClean="0"/>
              <a:t>buah</a:t>
            </a:r>
            <a:r>
              <a:rPr lang="en-US" sz="2200" dirty="0" smtClean="0"/>
              <a:t> </a:t>
            </a:r>
            <a:r>
              <a:rPr lang="en-US" sz="2200" dirty="0" err="1" smtClean="0"/>
              <a:t>objek</a:t>
            </a:r>
            <a:r>
              <a:rPr lang="en-US" sz="2200" dirty="0" smtClean="0"/>
              <a:t>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37957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Knowledge Representation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590" y="1350112"/>
            <a:ext cx="4428446" cy="351221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car IS-A vehicle</a:t>
            </a:r>
          </a:p>
          <a:p>
            <a:r>
              <a:rPr lang="en-US" sz="2000" dirty="0" smtClean="0"/>
              <a:t>A vehicle HAS wheels.</a:t>
            </a:r>
            <a:endParaRPr lang="en-US" sz="2000" dirty="0"/>
          </a:p>
          <a:p>
            <a:r>
              <a:rPr lang="en-US" sz="2000" dirty="0" err="1" smtClean="0"/>
              <a:t>Relasi</a:t>
            </a:r>
            <a:r>
              <a:rPr lang="en-US" sz="2000" dirty="0" smtClean="0"/>
              <a:t> IS-A </a:t>
            </a:r>
            <a:r>
              <a:rPr lang="en-US" sz="2000" dirty="0" err="1" smtClean="0"/>
              <a:t>menunjukkan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pewarisan</a:t>
            </a:r>
            <a:r>
              <a:rPr lang="en-US" sz="2000" dirty="0" smtClean="0"/>
              <a:t> (</a:t>
            </a:r>
            <a:r>
              <a:rPr lang="en-US" sz="2000" i="1" dirty="0" smtClean="0"/>
              <a:t>inheritance</a:t>
            </a:r>
            <a:r>
              <a:rPr lang="en-US" sz="2000" dirty="0" smtClean="0"/>
              <a:t>).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7" t="34622" r="38023" b="19776"/>
          <a:stretch/>
        </p:blipFill>
        <p:spPr bwMode="auto">
          <a:xfrm>
            <a:off x="266891" y="1502816"/>
            <a:ext cx="3748615" cy="335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914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Knowledge Representation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Frames</a:t>
            </a:r>
          </a:p>
          <a:p>
            <a:r>
              <a:rPr lang="en-US" sz="2000" dirty="0" smtClean="0"/>
              <a:t>Knowledge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konsep</a:t>
            </a:r>
            <a:r>
              <a:rPr lang="en-US" sz="2000" dirty="0" smtClean="0"/>
              <a:t>, </a:t>
            </a:r>
            <a:r>
              <a:rPr lang="en-US" sz="2000" dirty="0" err="1" smtClean="0"/>
              <a:t>situasi</a:t>
            </a:r>
            <a:r>
              <a:rPr lang="en-US" sz="2000" dirty="0" smtClean="0"/>
              <a:t>, </a:t>
            </a:r>
            <a:r>
              <a:rPr lang="en-US" sz="2000" dirty="0" err="1" smtClean="0"/>
              <a:t>atribut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konsep</a:t>
            </a:r>
            <a:r>
              <a:rPr lang="en-US" sz="2000" dirty="0" smtClean="0"/>
              <a:t>, </a:t>
            </a:r>
            <a:r>
              <a:rPr lang="en-US" sz="2000" dirty="0" err="1" smtClean="0"/>
              <a:t>relasi</a:t>
            </a:r>
            <a:r>
              <a:rPr lang="en-US" sz="2000" dirty="0" smtClean="0"/>
              <a:t> </a:t>
            </a:r>
            <a:r>
              <a:rPr lang="en-US" sz="2000" dirty="0" err="1" smtClean="0"/>
              <a:t>antar</a:t>
            </a:r>
            <a:r>
              <a:rPr lang="en-US" sz="2000" dirty="0" smtClean="0"/>
              <a:t> </a:t>
            </a:r>
            <a:r>
              <a:rPr lang="en-US" sz="2000" dirty="0" err="1" smtClean="0"/>
              <a:t>konsep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prosedur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</a:t>
            </a:r>
            <a:r>
              <a:rPr lang="en-US" sz="2000" dirty="0" smtClean="0"/>
              <a:t>-</a:t>
            </a:r>
            <a:r>
              <a:rPr lang="en-US" sz="2000" i="1" dirty="0" smtClean="0"/>
              <a:t>handle</a:t>
            </a:r>
            <a:r>
              <a:rPr lang="en-US" sz="2000" dirty="0" smtClean="0"/>
              <a:t> </a:t>
            </a:r>
            <a:r>
              <a:rPr lang="en-US" sz="2000" dirty="0" err="1" smtClean="0"/>
              <a:t>relasi</a:t>
            </a:r>
            <a:r>
              <a:rPr lang="en-US" sz="2000" dirty="0" smtClean="0"/>
              <a:t>,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atribut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konsep</a:t>
            </a:r>
            <a:r>
              <a:rPr lang="en-US" sz="2000" dirty="0" smtClean="0"/>
              <a:t> </a:t>
            </a:r>
            <a:r>
              <a:rPr lang="en-US" sz="2000" dirty="0" err="1" smtClean="0"/>
              <a:t>direpresentasikan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b="1" dirty="0" smtClean="0"/>
              <a:t>frame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Atribut</a:t>
            </a:r>
            <a:r>
              <a:rPr lang="en-US" sz="2000" dirty="0" smtClean="0"/>
              <a:t>, </a:t>
            </a:r>
            <a:r>
              <a:rPr lang="en-US" sz="2000" dirty="0" err="1" smtClean="0"/>
              <a:t>relasi</a:t>
            </a:r>
            <a:r>
              <a:rPr lang="en-US" sz="2000" dirty="0" smtClean="0"/>
              <a:t> </a:t>
            </a:r>
            <a:r>
              <a:rPr lang="en-US" sz="2000" dirty="0" err="1" smtClean="0"/>
              <a:t>antar</a:t>
            </a:r>
            <a:r>
              <a:rPr lang="en-US" sz="2000" dirty="0" smtClean="0"/>
              <a:t> </a:t>
            </a:r>
            <a:r>
              <a:rPr lang="en-US" sz="2000" dirty="0" err="1" smtClean="0"/>
              <a:t>konsep</a:t>
            </a:r>
            <a:r>
              <a:rPr lang="en-US" sz="2000" dirty="0" smtClean="0"/>
              <a:t>, </a:t>
            </a:r>
            <a:r>
              <a:rPr lang="en-US" sz="2000" dirty="0" err="1" smtClean="0"/>
              <a:t>prosedur</a:t>
            </a:r>
            <a:r>
              <a:rPr lang="en-US" sz="2000" dirty="0" smtClean="0"/>
              <a:t> </a:t>
            </a:r>
            <a:r>
              <a:rPr lang="en-US" sz="2000" dirty="0" err="1" smtClean="0"/>
              <a:t>direpresentasikan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b="1" dirty="0" smtClean="0"/>
              <a:t>slot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frame.</a:t>
            </a:r>
          </a:p>
          <a:p>
            <a:r>
              <a:rPr lang="en-US" sz="2000" dirty="0" smtClean="0"/>
              <a:t>Isi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slot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 </a:t>
            </a:r>
            <a:r>
              <a:rPr lang="en-US" sz="2000" dirty="0" err="1" smtClean="0"/>
              <a:t>tipe</a:t>
            </a:r>
            <a:r>
              <a:rPr lang="en-US" sz="2000" dirty="0" smtClean="0"/>
              <a:t> data </a:t>
            </a:r>
            <a:r>
              <a:rPr lang="en-US" sz="2000" dirty="0" err="1" smtClean="0"/>
              <a:t>apapun</a:t>
            </a:r>
            <a:r>
              <a:rPr lang="en-US" sz="2000" dirty="0" smtClean="0"/>
              <a:t>, </a:t>
            </a:r>
            <a:r>
              <a:rPr lang="en-US" sz="2000" dirty="0" err="1" smtClean="0"/>
              <a:t>misalnya</a:t>
            </a:r>
            <a:r>
              <a:rPr lang="en-US" sz="2000" dirty="0" smtClean="0"/>
              <a:t> </a:t>
            </a:r>
            <a:r>
              <a:rPr lang="en-US" sz="2000" dirty="0" err="1" smtClean="0"/>
              <a:t>numerik</a:t>
            </a:r>
            <a:r>
              <a:rPr lang="en-US" sz="2000" dirty="0" smtClean="0"/>
              <a:t>, string, function, procedure.</a:t>
            </a:r>
          </a:p>
          <a:p>
            <a:r>
              <a:rPr lang="en-US" sz="2000" dirty="0" err="1" smtClean="0"/>
              <a:t>Sebuah</a:t>
            </a:r>
            <a:r>
              <a:rPr lang="en-US" sz="2000" dirty="0" smtClean="0"/>
              <a:t> frame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direlasikan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frame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 (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>
                <a:sym typeface="Wingdings" pitchFamily="2" charset="2"/>
              </a:rPr>
              <a:t>dapat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menunjukkan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hubungan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pewarisan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seperti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pada</a:t>
            </a:r>
            <a:r>
              <a:rPr lang="en-US" sz="2000" dirty="0" smtClean="0">
                <a:sym typeface="Wingdings" pitchFamily="2" charset="2"/>
              </a:rPr>
              <a:t> semantic network</a:t>
            </a:r>
            <a:r>
              <a:rPr lang="en-US" sz="2000" dirty="0" smtClean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8885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1" t="16604" r="27729" b="16045"/>
          <a:stretch/>
        </p:blipFill>
        <p:spPr bwMode="auto">
          <a:xfrm>
            <a:off x="1976017" y="128471"/>
            <a:ext cx="5005317" cy="4831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450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Verifikasi</a:t>
            </a:r>
            <a:r>
              <a:rPr lang="en-US" dirty="0" smtClean="0"/>
              <a:t> Rules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Bertujuan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memeriksa</a:t>
            </a:r>
            <a:r>
              <a:rPr lang="en-US" sz="2400" dirty="0" smtClean="0"/>
              <a:t> </a:t>
            </a:r>
            <a:r>
              <a:rPr lang="en-US" sz="2400" dirty="0" err="1" smtClean="0"/>
              <a:t>konsistensi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kelengkapan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tersimpan</a:t>
            </a:r>
            <a:r>
              <a:rPr lang="en-US" sz="2400" dirty="0" smtClean="0"/>
              <a:t> di KB.</a:t>
            </a:r>
          </a:p>
          <a:p>
            <a:r>
              <a:rPr lang="en-US" sz="2400" dirty="0" err="1" smtClean="0"/>
              <a:t>Verifikasi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dijalankan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penambahan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i="1" dirty="0" smtClean="0"/>
              <a:t>rule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Berikut</a:t>
            </a:r>
            <a:r>
              <a:rPr lang="en-US" sz="2400" dirty="0" smtClean="0"/>
              <a:t> yang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dicek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basis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Redundant rules, Conflicting rules, Subsumed rules, Circular rules, Unnecessary IF condition, Dead-end rules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4256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smtClean="0"/>
              <a:t>Rules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Redundant Rules</a:t>
            </a:r>
          </a:p>
          <a:p>
            <a:pPr marL="0" indent="0">
              <a:buNone/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rule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premis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conclusion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u="sng" dirty="0" err="1" smtClean="0"/>
              <a:t>Contoh</a:t>
            </a:r>
            <a:r>
              <a:rPr lang="en-US" sz="2400" u="sng" dirty="0" smtClean="0"/>
              <a:t>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981619"/>
              </p:ext>
            </p:extLst>
          </p:nvPr>
        </p:nvGraphicFramePr>
        <p:xfrm>
          <a:off x="601672" y="3182570"/>
          <a:ext cx="80933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434"/>
                <a:gridCol w="6876931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Rule 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IF motor starter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rusak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temperatur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mesin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naik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THEN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mesin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berfungsi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Rule 2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/>
                        <a:t>IF </a:t>
                      </a:r>
                      <a:r>
                        <a:rPr lang="en-US" sz="2200" b="0" dirty="0" err="1" smtClean="0"/>
                        <a:t>temperatur</a:t>
                      </a:r>
                      <a:r>
                        <a:rPr lang="en-US" sz="2200" b="0" dirty="0" smtClean="0"/>
                        <a:t> </a:t>
                      </a:r>
                      <a:r>
                        <a:rPr lang="en-US" sz="2200" b="0" dirty="0" err="1" smtClean="0"/>
                        <a:t>mesin</a:t>
                      </a:r>
                      <a:r>
                        <a:rPr lang="en-US" sz="2200" b="0" dirty="0" smtClean="0"/>
                        <a:t> </a:t>
                      </a:r>
                      <a:r>
                        <a:rPr lang="en-US" sz="2200" b="0" dirty="0" err="1" smtClean="0"/>
                        <a:t>naik</a:t>
                      </a:r>
                      <a:r>
                        <a:rPr lang="en-US" sz="2200" b="0" dirty="0" smtClean="0"/>
                        <a:t> AND motor starter </a:t>
                      </a:r>
                      <a:r>
                        <a:rPr lang="en-US" sz="2200" b="0" dirty="0" err="1" smtClean="0"/>
                        <a:t>rusak</a:t>
                      </a:r>
                      <a:r>
                        <a:rPr lang="en-US" sz="2200" b="0" dirty="0" smtClean="0"/>
                        <a:t> THEN </a:t>
                      </a:r>
                      <a:r>
                        <a:rPr lang="en-US" sz="2200" b="0" dirty="0" err="1" smtClean="0"/>
                        <a:t>mesin</a:t>
                      </a:r>
                      <a:r>
                        <a:rPr lang="en-US" sz="2200" b="0" dirty="0" smtClean="0"/>
                        <a:t> </a:t>
                      </a:r>
                      <a:r>
                        <a:rPr lang="en-US" sz="2200" b="0" dirty="0" err="1" smtClean="0"/>
                        <a:t>tidak</a:t>
                      </a:r>
                      <a:r>
                        <a:rPr lang="en-US" sz="2200" b="0" dirty="0" smtClean="0"/>
                        <a:t> </a:t>
                      </a:r>
                      <a:r>
                        <a:rPr lang="en-US" sz="2200" b="0" dirty="0" err="1" smtClean="0"/>
                        <a:t>berfungsi</a:t>
                      </a:r>
                      <a:r>
                        <a:rPr lang="en-US" sz="2200" b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435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Verifikasi</a:t>
            </a:r>
            <a:r>
              <a:rPr lang="en-US" dirty="0"/>
              <a:t> Rules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1"/>
            <a:ext cx="8246070" cy="3512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Conflicting Rules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err="1"/>
              <a:t>J</a:t>
            </a:r>
            <a:r>
              <a:rPr lang="en-US" sz="2200" dirty="0" err="1" smtClean="0"/>
              <a:t>ika</a:t>
            </a:r>
            <a:r>
              <a:rPr lang="en-US" sz="2200" dirty="0" smtClean="0"/>
              <a:t> </a:t>
            </a:r>
            <a:r>
              <a:rPr lang="en-US" sz="2200" dirty="0" err="1" smtClean="0"/>
              <a:t>dua</a:t>
            </a:r>
            <a:r>
              <a:rPr lang="en-US" sz="2200" dirty="0" smtClean="0"/>
              <a:t> rule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mempunyai</a:t>
            </a:r>
            <a:r>
              <a:rPr lang="en-US" sz="2200" dirty="0" smtClean="0"/>
              <a:t> </a:t>
            </a:r>
            <a:r>
              <a:rPr lang="en-US" sz="2200" dirty="0" err="1" smtClean="0"/>
              <a:t>premis</a:t>
            </a:r>
            <a:r>
              <a:rPr lang="en-US" sz="2200" dirty="0" smtClean="0"/>
              <a:t> yang </a:t>
            </a:r>
            <a:r>
              <a:rPr lang="en-US" sz="2200" dirty="0" err="1" smtClean="0"/>
              <a:t>sama</a:t>
            </a:r>
            <a:r>
              <a:rPr lang="en-US" sz="2200" dirty="0" smtClean="0"/>
              <a:t>, </a:t>
            </a:r>
            <a:r>
              <a:rPr lang="en-US" sz="2200" dirty="0" err="1" smtClean="0"/>
              <a:t>tetapi</a:t>
            </a:r>
            <a:r>
              <a:rPr lang="en-US" sz="2200" dirty="0" smtClean="0"/>
              <a:t> conclusion yang </a:t>
            </a:r>
            <a:r>
              <a:rPr lang="en-US" sz="2200" dirty="0" err="1" smtClean="0"/>
              <a:t>berlawanan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u="sng" dirty="0" err="1" smtClean="0"/>
              <a:t>Contoh</a:t>
            </a:r>
            <a:r>
              <a:rPr lang="en-US" sz="2200" u="sng" dirty="0" smtClean="0"/>
              <a:t>: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226014"/>
              </p:ext>
            </p:extLst>
          </p:nvPr>
        </p:nvGraphicFramePr>
        <p:xfrm>
          <a:off x="601672" y="3032915"/>
          <a:ext cx="80933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434"/>
                <a:gridCol w="6876931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Rule 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IF motor starter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rusak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temperatur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mesin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naik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THEN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mesin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berfungsi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Rule 2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IF motor starter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rusak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temperatur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mesin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naik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THEN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mesin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berfungsi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070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Verifikasi</a:t>
            </a:r>
            <a:r>
              <a:rPr lang="en-US" dirty="0"/>
              <a:t> Rules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Subsumed </a:t>
            </a:r>
            <a:r>
              <a:rPr lang="en-US" sz="2200" b="1" dirty="0"/>
              <a:t>R</a:t>
            </a:r>
            <a:r>
              <a:rPr lang="en-US" sz="2200" b="1" dirty="0" smtClean="0"/>
              <a:t>ules</a:t>
            </a:r>
          </a:p>
          <a:p>
            <a:pPr marL="0" indent="0">
              <a:buNone/>
            </a:pPr>
            <a:r>
              <a:rPr lang="en-US" sz="2200" dirty="0" err="1"/>
              <a:t>J</a:t>
            </a:r>
            <a:r>
              <a:rPr lang="en-US" sz="2200" dirty="0" err="1" smtClean="0"/>
              <a:t>ika</a:t>
            </a:r>
            <a:r>
              <a:rPr lang="en-US" sz="2200" dirty="0" smtClean="0"/>
              <a:t> </a:t>
            </a:r>
            <a:r>
              <a:rPr lang="en-US" sz="2200" dirty="0" err="1" smtClean="0"/>
              <a:t>terdapat</a:t>
            </a:r>
            <a:r>
              <a:rPr lang="en-US" sz="2200" dirty="0" smtClean="0"/>
              <a:t> constraints yang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kurang</a:t>
            </a:r>
            <a:r>
              <a:rPr lang="en-US" sz="2200" dirty="0" smtClean="0"/>
              <a:t> </a:t>
            </a:r>
            <a:r>
              <a:rPr lang="en-US" sz="2200" dirty="0" err="1" smtClean="0"/>
              <a:t>tetapi</a:t>
            </a:r>
            <a:r>
              <a:rPr lang="en-US" sz="2200" dirty="0" smtClean="0"/>
              <a:t> </a:t>
            </a:r>
            <a:r>
              <a:rPr lang="en-US" sz="2200" dirty="0" err="1" smtClean="0"/>
              <a:t>mempunyai</a:t>
            </a:r>
            <a:r>
              <a:rPr lang="en-US" sz="2200" dirty="0" smtClean="0"/>
              <a:t> conclusion </a:t>
            </a:r>
            <a:r>
              <a:rPr lang="en-US" sz="2200" dirty="0" err="1" smtClean="0"/>
              <a:t>sama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u="sng" dirty="0" err="1" smtClean="0"/>
              <a:t>Contoh</a:t>
            </a:r>
            <a:r>
              <a:rPr lang="en-US" sz="2200" u="sng" dirty="0" smtClean="0"/>
              <a:t>: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954007"/>
              </p:ext>
            </p:extLst>
          </p:nvPr>
        </p:nvGraphicFramePr>
        <p:xfrm>
          <a:off x="601672" y="3029865"/>
          <a:ext cx="8093365" cy="184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434"/>
                <a:gridCol w="6876931"/>
              </a:tblGrid>
              <a:tr h="1085850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Rule 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IF motor starter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rusak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temperatur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mesin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naik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pompa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bahan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bakar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rusak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THEN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mesin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berfungsi</a:t>
                      </a:r>
                      <a:endParaRPr 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Rule 2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IF motor starter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rusak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temperaur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mesin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naik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THEN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mesin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berfungsi</a:t>
                      </a:r>
                      <a:endParaRPr lang="en-US" sz="2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074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Verifikasi</a:t>
            </a:r>
            <a:r>
              <a:rPr lang="en-US" dirty="0"/>
              <a:t> Rules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Circular </a:t>
            </a:r>
            <a:r>
              <a:rPr lang="en-US" sz="2200" b="1" dirty="0"/>
              <a:t>R</a:t>
            </a:r>
            <a:r>
              <a:rPr lang="en-US" sz="2200" b="1" dirty="0" smtClean="0"/>
              <a:t>ules</a:t>
            </a:r>
          </a:p>
          <a:p>
            <a:pPr marL="0" indent="0">
              <a:buNone/>
            </a:pPr>
            <a:r>
              <a:rPr lang="en-US" sz="2200" dirty="0" err="1" smtClean="0"/>
              <a:t>Jika</a:t>
            </a:r>
            <a:r>
              <a:rPr lang="en-US" sz="2200" dirty="0" smtClean="0"/>
              <a:t> </a:t>
            </a:r>
            <a:r>
              <a:rPr lang="en-US" sz="2200" dirty="0" err="1" smtClean="0"/>
              <a:t>terjadi</a:t>
            </a:r>
            <a:r>
              <a:rPr lang="en-US" sz="2200" dirty="0" smtClean="0"/>
              <a:t> proses </a:t>
            </a:r>
            <a:r>
              <a:rPr lang="en-US" sz="2200" dirty="0" err="1" smtClean="0"/>
              <a:t>perulangan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rule </a:t>
            </a:r>
            <a:r>
              <a:rPr lang="en-US" sz="2200" dirty="0" err="1" smtClean="0"/>
              <a:t>karena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</a:t>
            </a:r>
            <a:r>
              <a:rPr lang="en-US" sz="2200" dirty="0" err="1" smtClean="0"/>
              <a:t>premis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salah</a:t>
            </a:r>
            <a:r>
              <a:rPr lang="en-US" sz="2200" dirty="0" smtClean="0"/>
              <a:t> </a:t>
            </a:r>
            <a:r>
              <a:rPr lang="en-US" sz="2200" dirty="0" err="1" smtClean="0"/>
              <a:t>satu</a:t>
            </a:r>
            <a:r>
              <a:rPr lang="en-US" sz="2200" dirty="0" smtClean="0"/>
              <a:t> rule </a:t>
            </a:r>
            <a:r>
              <a:rPr lang="en-US" sz="2200" dirty="0" err="1" smtClean="0"/>
              <a:t>merupakan</a:t>
            </a:r>
            <a:r>
              <a:rPr lang="en-US" sz="2200" dirty="0" smtClean="0"/>
              <a:t> conclusion </a:t>
            </a:r>
            <a:r>
              <a:rPr lang="en-US" sz="2200" dirty="0" err="1" smtClean="0"/>
              <a:t>dari</a:t>
            </a:r>
            <a:r>
              <a:rPr lang="en-US" sz="2200" dirty="0" smtClean="0"/>
              <a:t> rule yang lain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sebaliknya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u="sng" dirty="0" err="1" smtClean="0"/>
              <a:t>Contoh</a:t>
            </a:r>
            <a:r>
              <a:rPr lang="en-US" sz="2200" u="sng" dirty="0" smtClean="0"/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14042"/>
              </p:ext>
            </p:extLst>
          </p:nvPr>
        </p:nvGraphicFramePr>
        <p:xfrm>
          <a:off x="601670" y="3487980"/>
          <a:ext cx="8093365" cy="140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434"/>
                <a:gridCol w="6876931"/>
              </a:tblGrid>
              <a:tr h="704088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Rule 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IF motor starter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rusak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THEN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temperatur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mesin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naik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4088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Rule 2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temperatur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mesin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naik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 THEN motor starter 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rusak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57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Apa</a:t>
            </a:r>
            <a:r>
              <a:rPr lang="en-US" dirty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pakar</a:t>
            </a:r>
            <a:r>
              <a:rPr lang="en-US" sz="2000" dirty="0" smtClean="0"/>
              <a:t> (expert system) </a:t>
            </a:r>
            <a:r>
              <a:rPr lang="en-US" sz="2000" dirty="0" err="1" smtClean="0"/>
              <a:t>adalah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i="1" dirty="0"/>
              <a:t>C</a:t>
            </a:r>
            <a:r>
              <a:rPr lang="en-US" sz="2000" i="1" dirty="0" smtClean="0"/>
              <a:t>omputer-based </a:t>
            </a:r>
            <a:r>
              <a:rPr lang="en-US" sz="2000" i="1" dirty="0"/>
              <a:t>decision tool</a:t>
            </a:r>
            <a:r>
              <a:rPr lang="en-US" sz="2000" dirty="0"/>
              <a:t> </a:t>
            </a:r>
            <a:r>
              <a:rPr lang="en-US" sz="2000" dirty="0" smtClean="0"/>
              <a:t>yang </a:t>
            </a:r>
            <a:r>
              <a:rPr lang="en-US" sz="2000" dirty="0" err="1" smtClean="0"/>
              <a:t>interaktif</a:t>
            </a:r>
            <a:endParaRPr lang="en-US" sz="2000" dirty="0"/>
          </a:p>
          <a:p>
            <a:pPr lvl="1"/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fakta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heuristik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memecahkan</a:t>
            </a:r>
            <a:r>
              <a:rPr lang="en-US" sz="2000" dirty="0" smtClean="0"/>
              <a:t> </a:t>
            </a:r>
            <a:r>
              <a:rPr lang="en-US" sz="2000" dirty="0" err="1" smtClean="0"/>
              <a:t>masalah</a:t>
            </a:r>
            <a:r>
              <a:rPr lang="en-US" sz="2000" dirty="0" smtClean="0"/>
              <a:t> </a:t>
            </a:r>
            <a:r>
              <a:rPr lang="en-US" sz="2000" dirty="0" err="1" smtClean="0"/>
              <a:t>pengambilan</a:t>
            </a:r>
            <a:r>
              <a:rPr lang="en-US" sz="2000" dirty="0" smtClean="0"/>
              <a:t> </a:t>
            </a:r>
            <a:r>
              <a:rPr lang="en-US" sz="2000" dirty="0" err="1" smtClean="0"/>
              <a:t>keputusan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rumit</a:t>
            </a:r>
            <a:r>
              <a:rPr lang="en-US" sz="2000" dirty="0" smtClean="0"/>
              <a:t>  (</a:t>
            </a:r>
            <a:r>
              <a:rPr lang="en-US" sz="2000" i="1" dirty="0" smtClean="0"/>
              <a:t>non-algorithmic expertise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pengetahuan</a:t>
            </a:r>
            <a:r>
              <a:rPr lang="en-US" sz="2000" dirty="0" smtClean="0"/>
              <a:t> (</a:t>
            </a:r>
            <a:r>
              <a:rPr lang="en-US" sz="2000" i="1" dirty="0" smtClean="0"/>
              <a:t>knowledge</a:t>
            </a:r>
            <a:r>
              <a:rPr lang="en-US" sz="2000" dirty="0" smtClean="0"/>
              <a:t>) yang </a:t>
            </a:r>
            <a:r>
              <a:rPr lang="en-US" sz="2000" dirty="0" err="1" smtClean="0"/>
              <a:t>diakuisisi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pakar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>
                <a:solidFill>
                  <a:srgbClr val="FF0000"/>
                </a:solidFill>
              </a:rPr>
              <a:t>Contoh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sistem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pakar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MYCIN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000" dirty="0" err="1" smtClean="0">
                <a:solidFill>
                  <a:srgbClr val="FF0000"/>
                </a:solidFill>
                <a:sym typeface="Wingdings" pitchFamily="2" charset="2"/>
              </a:rPr>
              <a:t>untuk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itchFamily="2" charset="2"/>
              </a:rPr>
              <a:t>diagnosa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itchFamily="2" charset="2"/>
              </a:rPr>
              <a:t>infeksi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 bacterium </a:t>
            </a:r>
            <a:r>
              <a:rPr lang="en-US" sz="2000" dirty="0" err="1" smtClean="0">
                <a:solidFill>
                  <a:srgbClr val="FF0000"/>
                </a:solidFill>
                <a:sym typeface="Wingdings" pitchFamily="2" charset="2"/>
              </a:rPr>
              <a:t>dan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 meningitis, </a:t>
            </a:r>
            <a:r>
              <a:rPr lang="en-US" sz="2000" dirty="0" err="1" smtClean="0">
                <a:solidFill>
                  <a:srgbClr val="FF0000"/>
                </a:solidFill>
                <a:sym typeface="Wingdings" pitchFamily="2" charset="2"/>
              </a:rPr>
              <a:t>dikembangakn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itchFamily="2" charset="2"/>
              </a:rPr>
              <a:t>oleh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 Stanford University.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Rice-Crop Doctor  </a:t>
            </a:r>
            <a:r>
              <a:rPr lang="en-US" sz="2000" dirty="0" err="1" smtClean="0">
                <a:solidFill>
                  <a:srgbClr val="FF0000"/>
                </a:solidFill>
                <a:sym typeface="Wingdings" pitchFamily="2" charset="2"/>
              </a:rPr>
              <a:t>untuk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itchFamily="2" charset="2"/>
              </a:rPr>
              <a:t>diagnosa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itchFamily="2" charset="2"/>
              </a:rPr>
              <a:t>hama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itchFamily="2" charset="2"/>
              </a:rPr>
              <a:t>dan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itchFamily="2" charset="2"/>
              </a:rPr>
              <a:t>penyakit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itchFamily="2" charset="2"/>
              </a:rPr>
              <a:t>pada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itchFamily="2" charset="2"/>
              </a:rPr>
              <a:t>tanaman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itchFamily="2" charset="2"/>
              </a:rPr>
              <a:t>padi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sym typeface="Wingdings" pitchFamily="2" charset="2"/>
              </a:rPr>
              <a:t>dikembangkan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sym typeface="Wingdings" pitchFamily="2" charset="2"/>
              </a:rPr>
              <a:t>oleh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dirty="0"/>
              <a:t>National Institute of Agricultural Extension </a:t>
            </a:r>
            <a:r>
              <a:rPr lang="en-US" sz="2000" dirty="0" smtClean="0"/>
              <a:t>Management.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43980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Verifikasi</a:t>
            </a:r>
            <a:r>
              <a:rPr lang="en-US" dirty="0"/>
              <a:t> Rules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Unnecessary IF </a:t>
            </a:r>
            <a:r>
              <a:rPr lang="en-US" sz="2000" b="1" dirty="0"/>
              <a:t>C</a:t>
            </a:r>
            <a:r>
              <a:rPr lang="en-US" sz="2000" b="1" dirty="0" smtClean="0"/>
              <a:t>ondition</a:t>
            </a:r>
          </a:p>
          <a:p>
            <a:pPr marL="0" indent="0">
              <a:buNone/>
            </a:pPr>
            <a:r>
              <a:rPr lang="en-US" sz="2000" dirty="0" err="1" smtClean="0"/>
              <a:t>Ketika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rule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conclusion 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,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rule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premis</a:t>
            </a:r>
            <a:r>
              <a:rPr lang="en-US" sz="2000" dirty="0" smtClean="0"/>
              <a:t> yang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perlu</a:t>
            </a:r>
            <a:r>
              <a:rPr lang="en-US" sz="2000" dirty="0" smtClean="0"/>
              <a:t> </a:t>
            </a:r>
            <a:r>
              <a:rPr lang="en-US" sz="2000" dirty="0" err="1" smtClean="0"/>
              <a:t>dikondisikan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rule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pengaruh</a:t>
            </a:r>
            <a:r>
              <a:rPr lang="en-US" sz="2000" dirty="0" smtClean="0"/>
              <a:t> </a:t>
            </a:r>
            <a:r>
              <a:rPr lang="en-US" sz="2000" dirty="0" err="1" smtClean="0"/>
              <a:t>apapun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u="sng" dirty="0" err="1" smtClean="0"/>
              <a:t>Contoh</a:t>
            </a:r>
            <a:r>
              <a:rPr lang="en-US" sz="2000" u="sng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63359"/>
              </p:ext>
            </p:extLst>
          </p:nvPr>
        </p:nvGraphicFramePr>
        <p:xfrm>
          <a:off x="448965" y="3335274"/>
          <a:ext cx="8093365" cy="1701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434"/>
                <a:gridCol w="6876931"/>
              </a:tblGrid>
              <a:tr h="850698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Rule 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mesin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dapat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di-starter AND motor starter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bekerja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klakson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berbunyi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THEN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baterai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perlu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disetrum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069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Rule 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mesin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dapat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di-starter AND motor starter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berbunyi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klakson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berbunyi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THEN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baterai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perlu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</a:rPr>
                        <a:t>disetrum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703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Verifikasi</a:t>
            </a:r>
            <a:r>
              <a:rPr lang="en-US" dirty="0"/>
              <a:t> Rules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Dead-End Rules</a:t>
            </a:r>
          </a:p>
          <a:p>
            <a:pPr marL="0" indent="0">
              <a:buNone/>
            </a:pPr>
            <a:r>
              <a:rPr lang="en-US" sz="2400" dirty="0" err="1" smtClean="0"/>
              <a:t>Suatu</a:t>
            </a:r>
            <a:r>
              <a:rPr lang="en-US" sz="2400" dirty="0" smtClean="0"/>
              <a:t> rule yang </a:t>
            </a:r>
            <a:r>
              <a:rPr lang="en-US" sz="2400" dirty="0" err="1" smtClean="0"/>
              <a:t>konklusinya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rule-rule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u="sng" dirty="0" err="1" smtClean="0"/>
              <a:t>Contoh</a:t>
            </a:r>
            <a:r>
              <a:rPr lang="en-US" sz="2400" u="sng" dirty="0" smtClean="0"/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97928"/>
              </p:ext>
            </p:extLst>
          </p:nvPr>
        </p:nvGraphicFramePr>
        <p:xfrm>
          <a:off x="601672" y="3335275"/>
          <a:ext cx="809336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434"/>
                <a:gridCol w="6876931"/>
              </a:tblGrid>
              <a:tr h="155448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Rule 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mesin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dapat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di-starter AND motor starter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bekerja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klakson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berbunyi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THEN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baterai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perlu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disetrum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457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Example of Expert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mengilustrasikan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Tujuannya</a:t>
            </a:r>
            <a:r>
              <a:rPr lang="en-US" dirty="0" smtClean="0"/>
              <a:t> </a:t>
            </a:r>
            <a:r>
              <a:rPr lang="en-US" dirty="0" err="1" smtClean="0"/>
              <a:t>dalah</a:t>
            </a:r>
            <a:r>
              <a:rPr lang="en-US" dirty="0" smtClean="0"/>
              <a:t> </a:t>
            </a:r>
            <a:r>
              <a:rPr lang="en-US" dirty="0" err="1" smtClean="0"/>
              <a:t>mengklasifikasikan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4 </a:t>
            </a:r>
            <a:r>
              <a:rPr lang="en-US" dirty="0" err="1" smtClean="0"/>
              <a:t>kategori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: Cheetah, Tiger, Giraffe </a:t>
            </a:r>
            <a:r>
              <a:rPr lang="en-US" dirty="0" err="1" smtClean="0"/>
              <a:t>atau</a:t>
            </a:r>
            <a:r>
              <a:rPr lang="en-US" dirty="0" smtClean="0"/>
              <a:t> Zebra.</a:t>
            </a:r>
          </a:p>
          <a:p>
            <a:pPr marL="0" indent="0"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10 IF-THEN rule.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99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4" y="281174"/>
            <a:ext cx="3832386" cy="458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385" y="408510"/>
            <a:ext cx="4328355" cy="445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26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809390" cy="85725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Contoh</a:t>
            </a:r>
            <a:r>
              <a:rPr lang="en-US" sz="3600" dirty="0" smtClean="0"/>
              <a:t> </a:t>
            </a:r>
            <a:r>
              <a:rPr lang="en-US" sz="3600" dirty="0" err="1" smtClean="0"/>
              <a:t>konsultasi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pakar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1502815"/>
            <a:ext cx="3743021" cy="290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103" y="-19721"/>
            <a:ext cx="2295655" cy="274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007" y="2731426"/>
            <a:ext cx="2464788" cy="2536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61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809390" cy="857250"/>
          </a:xfrm>
        </p:spPr>
        <p:txBody>
          <a:bodyPr>
            <a:noAutofit/>
          </a:bodyPr>
          <a:lstStyle/>
          <a:p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 smtClean="0"/>
              <a:t>konsultasi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/>
              <a:t>jawaban</a:t>
            </a:r>
            <a:r>
              <a:rPr lang="en-US" sz="2400" dirty="0"/>
              <a:t> “Don’t Know”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pertanyaan</a:t>
            </a:r>
            <a:r>
              <a:rPr lang="en-US" sz="2400" dirty="0"/>
              <a:t> “Why”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103" y="-19721"/>
            <a:ext cx="2295655" cy="274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007" y="2731426"/>
            <a:ext cx="2464788" cy="2536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50"/>
          <a:stretch/>
        </p:blipFill>
        <p:spPr bwMode="auto">
          <a:xfrm>
            <a:off x="754375" y="1352367"/>
            <a:ext cx="3664920" cy="35099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3071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809390" cy="857250"/>
          </a:xfrm>
        </p:spPr>
        <p:txBody>
          <a:bodyPr>
            <a:noAutofit/>
          </a:bodyPr>
          <a:lstStyle/>
          <a:p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 smtClean="0"/>
              <a:t>konsultasi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gagal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lengkap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103" y="-19721"/>
            <a:ext cx="2295655" cy="274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007" y="2731426"/>
            <a:ext cx="2464788" cy="2536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1192530"/>
            <a:ext cx="3615055" cy="395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Ketidakpastian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Rule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Ketidakpastian</a:t>
            </a:r>
            <a:r>
              <a:rPr lang="en-US" sz="2400" dirty="0" smtClean="0"/>
              <a:t> data</a:t>
            </a:r>
          </a:p>
          <a:p>
            <a:pPr lvl="1"/>
            <a:r>
              <a:rPr lang="en-US" sz="2400" dirty="0" smtClean="0"/>
              <a:t>Data/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didapat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lengkap</a:t>
            </a:r>
            <a:endParaRPr lang="en-US" sz="2400" dirty="0" smtClean="0"/>
          </a:p>
          <a:p>
            <a:pPr lvl="1"/>
            <a:r>
              <a:rPr lang="en-US" sz="2400" dirty="0" err="1" smtClean="0"/>
              <a:t>Didapat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yang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dipercaya</a:t>
            </a:r>
            <a:endParaRPr lang="en-US" sz="2400" dirty="0" smtClean="0"/>
          </a:p>
          <a:p>
            <a:pPr lvl="1"/>
            <a:r>
              <a:rPr lang="en-US" sz="2400" dirty="0" err="1" smtClean="0"/>
              <a:t>Berasal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saling</a:t>
            </a:r>
            <a:r>
              <a:rPr lang="en-US" sz="2400" dirty="0" smtClean="0"/>
              <a:t> </a:t>
            </a:r>
            <a:r>
              <a:rPr lang="en-US" sz="2400" dirty="0" err="1" smtClean="0"/>
              <a:t>bertolak</a:t>
            </a:r>
            <a:r>
              <a:rPr lang="en-US" sz="2400" dirty="0" smtClean="0"/>
              <a:t> </a:t>
            </a:r>
            <a:r>
              <a:rPr lang="en-US" sz="2400" dirty="0" err="1" smtClean="0"/>
              <a:t>belakang</a:t>
            </a:r>
            <a:endParaRPr lang="en-US" sz="2400" dirty="0" smtClean="0"/>
          </a:p>
          <a:p>
            <a:r>
              <a:rPr lang="en-US" sz="2400" dirty="0" err="1" smtClean="0"/>
              <a:t>Ketidakpastian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inferensi</a:t>
            </a:r>
            <a:r>
              <a:rPr lang="en-US" sz="2400" dirty="0" smtClean="0"/>
              <a:t> (rule)</a:t>
            </a:r>
          </a:p>
          <a:p>
            <a:pPr lvl="1"/>
            <a:r>
              <a:rPr lang="en-US" sz="2400" dirty="0" smtClean="0"/>
              <a:t>Rule </a:t>
            </a:r>
            <a:r>
              <a:rPr lang="en-US" sz="2400" dirty="0" err="1" smtClean="0"/>
              <a:t>mewakili</a:t>
            </a:r>
            <a:r>
              <a:rPr lang="en-US" sz="2400" dirty="0" smtClean="0"/>
              <a:t> </a:t>
            </a:r>
            <a:r>
              <a:rPr lang="en-US" sz="2400" dirty="0" err="1" smtClean="0"/>
              <a:t>pengamatan</a:t>
            </a:r>
            <a:r>
              <a:rPr lang="en-US" sz="2400" dirty="0" smtClean="0"/>
              <a:t> </a:t>
            </a:r>
            <a:r>
              <a:rPr lang="en-US" sz="2400" dirty="0" err="1" smtClean="0"/>
              <a:t>pakar</a:t>
            </a:r>
            <a:endParaRPr lang="en-US" sz="2400" dirty="0" smtClean="0"/>
          </a:p>
          <a:p>
            <a:pPr lvl="1"/>
            <a:r>
              <a:rPr lang="en-US" sz="2400" dirty="0" smtClean="0"/>
              <a:t>Rule </a:t>
            </a:r>
            <a:r>
              <a:rPr lang="en-US" sz="2400" dirty="0" err="1" smtClean="0"/>
              <a:t>didesain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general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orang,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jadi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orang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9143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Beberapa</a:t>
            </a:r>
            <a:r>
              <a:rPr lang="en-US" dirty="0" smtClean="0"/>
              <a:t> Cara </a:t>
            </a:r>
            <a:r>
              <a:rPr lang="en-US" dirty="0" err="1" smtClean="0"/>
              <a:t>Menangani</a:t>
            </a:r>
            <a:r>
              <a:rPr lang="en-US" dirty="0" smtClean="0"/>
              <a:t> Uncertainty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Probabilitas</a:t>
            </a:r>
            <a:r>
              <a:rPr lang="en-US" dirty="0" smtClean="0"/>
              <a:t> Bayes</a:t>
            </a:r>
          </a:p>
          <a:p>
            <a:r>
              <a:rPr lang="en-US" dirty="0" smtClean="0"/>
              <a:t>Certainty Factor (CF)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569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Certainty Factor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/>
              <a:t>Diusulkan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</a:t>
            </a:r>
            <a:r>
              <a:rPr lang="en-US" sz="2200" dirty="0" err="1" smtClean="0"/>
              <a:t>Shortliffe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Buchanan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tahun</a:t>
            </a:r>
            <a:r>
              <a:rPr lang="en-US" sz="2200" dirty="0" smtClean="0"/>
              <a:t> 1975</a:t>
            </a:r>
          </a:p>
          <a:p>
            <a:r>
              <a:rPr lang="en-US" sz="2200" dirty="0" err="1" smtClean="0"/>
              <a:t>Mengakomodasi</a:t>
            </a:r>
            <a:r>
              <a:rPr lang="en-US" sz="2200" dirty="0" smtClean="0"/>
              <a:t> </a:t>
            </a:r>
            <a:r>
              <a:rPr lang="en-US" sz="2200" dirty="0" err="1" smtClean="0"/>
              <a:t>ketidakpastian</a:t>
            </a:r>
            <a:r>
              <a:rPr lang="en-US" sz="2200" dirty="0" smtClean="0"/>
              <a:t> </a:t>
            </a:r>
            <a:r>
              <a:rPr lang="en-US" sz="2200" dirty="0" err="1" smtClean="0"/>
              <a:t>pemikiran</a:t>
            </a:r>
            <a:r>
              <a:rPr lang="en-US" sz="2200" dirty="0" smtClean="0"/>
              <a:t> (</a:t>
            </a:r>
            <a:r>
              <a:rPr lang="en-US" sz="2200" i="1" dirty="0" smtClean="0"/>
              <a:t>inexact reasoning</a:t>
            </a:r>
            <a:r>
              <a:rPr lang="en-US" sz="2200" dirty="0" smtClean="0"/>
              <a:t>) </a:t>
            </a:r>
            <a:r>
              <a:rPr lang="en-US" sz="2200" dirty="0" err="1" smtClean="0"/>
              <a:t>seorang</a:t>
            </a:r>
            <a:r>
              <a:rPr lang="en-US" sz="2200" dirty="0" smtClean="0"/>
              <a:t> </a:t>
            </a:r>
            <a:r>
              <a:rPr lang="en-US" sz="2200" dirty="0" err="1" smtClean="0"/>
              <a:t>pakar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Contoh</a:t>
            </a:r>
            <a:r>
              <a:rPr lang="en-US" sz="2200" dirty="0" smtClean="0"/>
              <a:t>: </a:t>
            </a:r>
            <a:r>
              <a:rPr lang="en-US" sz="2200" dirty="0" err="1" smtClean="0"/>
              <a:t>seorang</a:t>
            </a:r>
            <a:r>
              <a:rPr lang="en-US" sz="2200" dirty="0" smtClean="0"/>
              <a:t> </a:t>
            </a:r>
            <a:r>
              <a:rPr lang="en-US" sz="2200" dirty="0" err="1" smtClean="0"/>
              <a:t>pakar</a:t>
            </a:r>
            <a:r>
              <a:rPr lang="en-US" sz="2200" dirty="0" smtClean="0"/>
              <a:t> </a:t>
            </a:r>
            <a:r>
              <a:rPr lang="en-US" sz="2200" dirty="0" err="1" smtClean="0"/>
              <a:t>sering</a:t>
            </a:r>
            <a:r>
              <a:rPr lang="en-US" sz="2200" dirty="0" smtClean="0"/>
              <a:t> kali </a:t>
            </a:r>
            <a:r>
              <a:rPr lang="en-US" sz="2200" dirty="0" err="1" smtClean="0"/>
              <a:t>menganalisis</a:t>
            </a:r>
            <a:r>
              <a:rPr lang="en-US" sz="2200" dirty="0" smtClean="0"/>
              <a:t> </a:t>
            </a:r>
            <a:r>
              <a:rPr lang="en-US" sz="2200" dirty="0" err="1" smtClean="0"/>
              <a:t>informasi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ungkapan</a:t>
            </a:r>
            <a:r>
              <a:rPr lang="en-US" sz="2200" dirty="0" smtClean="0"/>
              <a:t> "</a:t>
            </a:r>
            <a:r>
              <a:rPr lang="en-US" sz="2200" i="1" dirty="0" err="1" smtClean="0"/>
              <a:t>kemungkinan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besar</a:t>
            </a:r>
            <a:r>
              <a:rPr lang="en-US" sz="2200" dirty="0" smtClean="0"/>
              <a:t>", "</a:t>
            </a:r>
            <a:r>
              <a:rPr lang="en-US" sz="2200" i="1" dirty="0" err="1" smtClean="0"/>
              <a:t>mungkin</a:t>
            </a:r>
            <a:r>
              <a:rPr lang="en-US" sz="2200" dirty="0" smtClean="0"/>
              <a:t>", "</a:t>
            </a:r>
            <a:r>
              <a:rPr lang="en-US" sz="2200" i="1" dirty="0" err="1" smtClean="0"/>
              <a:t>hampir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pasti</a:t>
            </a:r>
            <a:r>
              <a:rPr lang="en-US" sz="2200" dirty="0" smtClean="0"/>
              <a:t>".</a:t>
            </a:r>
          </a:p>
          <a:p>
            <a:r>
              <a:rPr lang="en-US" sz="2200" dirty="0" smtClean="0"/>
              <a:t>Cara </a:t>
            </a:r>
            <a:r>
              <a:rPr lang="en-US" sz="2200" dirty="0" err="1" smtClean="0"/>
              <a:t>mendapatkan</a:t>
            </a:r>
            <a:r>
              <a:rPr lang="en-US" sz="2200" dirty="0" smtClean="0"/>
              <a:t> </a:t>
            </a:r>
            <a:r>
              <a:rPr lang="en-US" sz="2200" dirty="0" err="1" smtClean="0"/>
              <a:t>tingkat</a:t>
            </a:r>
            <a:r>
              <a:rPr lang="en-US" sz="2200" dirty="0" smtClean="0"/>
              <a:t> </a:t>
            </a:r>
            <a:r>
              <a:rPr lang="en-US" sz="2200" dirty="0" err="1" smtClean="0"/>
              <a:t>keyakinan</a:t>
            </a:r>
            <a:r>
              <a:rPr lang="en-US" sz="2200" dirty="0" smtClean="0"/>
              <a:t> (CF)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sebuah</a:t>
            </a:r>
            <a:r>
              <a:rPr lang="en-US" sz="2200" dirty="0" smtClean="0"/>
              <a:t> rule:</a:t>
            </a:r>
          </a:p>
          <a:p>
            <a:pPr lvl="1"/>
            <a:r>
              <a:rPr lang="en-US" sz="2200" dirty="0" err="1" smtClean="0"/>
              <a:t>Metode</a:t>
            </a:r>
            <a:r>
              <a:rPr lang="en-US" sz="2200" dirty="0" smtClean="0"/>
              <a:t> Net Belief</a:t>
            </a:r>
          </a:p>
          <a:p>
            <a:pPr lvl="1"/>
            <a:r>
              <a:rPr lang="en-US" sz="2200" dirty="0" err="1" smtClean="0"/>
              <a:t>Metode</a:t>
            </a:r>
            <a:r>
              <a:rPr lang="en-US" sz="2200" dirty="0" smtClean="0"/>
              <a:t> </a:t>
            </a:r>
            <a:r>
              <a:rPr lang="en-US" sz="2200" dirty="0" err="1" smtClean="0"/>
              <a:t>Wawancara</a:t>
            </a:r>
            <a:endParaRPr lang="en-US" sz="2200" dirty="0" smtClean="0"/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79441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dirty="0" smtClean="0"/>
              <a:t>xpert </a:t>
            </a:r>
            <a:r>
              <a:rPr lang="en-US" dirty="0"/>
              <a:t>system  </a:t>
            </a:r>
            <a:r>
              <a:rPr lang="en-US" dirty="0" smtClean="0"/>
              <a:t>vs. Traditional Computer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9787" y="2113636"/>
            <a:ext cx="2595985" cy="2443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Inference Engine</a:t>
            </a:r>
          </a:p>
          <a:p>
            <a:pPr algn="ctr"/>
            <a:r>
              <a:rPr lang="en-US" sz="2400" dirty="0" smtClean="0"/>
              <a:t>+ </a:t>
            </a:r>
          </a:p>
          <a:p>
            <a:pPr algn="ctr"/>
            <a:r>
              <a:rPr lang="en-US" sz="2400" dirty="0" smtClean="0"/>
              <a:t>Knowledge</a:t>
            </a:r>
          </a:p>
        </p:txBody>
      </p:sp>
      <p:sp>
        <p:nvSpPr>
          <p:cNvPr id="5" name="Rectangle 4"/>
          <p:cNvSpPr/>
          <p:nvPr/>
        </p:nvSpPr>
        <p:spPr>
          <a:xfrm>
            <a:off x="5551706" y="1982851"/>
            <a:ext cx="2595985" cy="24432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Algorithm </a:t>
            </a:r>
          </a:p>
          <a:p>
            <a:pPr algn="ctr"/>
            <a:r>
              <a:rPr lang="en-US" sz="2400" dirty="0" smtClean="0"/>
              <a:t>+</a:t>
            </a:r>
          </a:p>
          <a:p>
            <a:pPr algn="ctr"/>
            <a:r>
              <a:rPr lang="en-US" sz="2400" dirty="0" smtClean="0"/>
              <a:t>Data Structures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07080" y="1808226"/>
            <a:ext cx="2137870" cy="610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Expert System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335526" y="1655215"/>
            <a:ext cx="2290575" cy="6108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Traditional Comp. Program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131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Net Belief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54" y="1369218"/>
                <a:ext cx="9000445" cy="364581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𝐶𝐹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𝑅𝑢𝑙𝑒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𝑀𝐵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𝑀𝐷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16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𝑀𝐵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1600" i="1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sz="1600" i="1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1,0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𝑙𝑎𝑖𝑛𝑛𝑦𝑎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𝑀𝐷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1600" i="1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600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sz="1600" i="1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1,0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𝑙𝑎𝑖𝑛𝑛𝑦𝑎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i="1" dirty="0"/>
              </a:p>
              <a:p>
                <a:pPr marL="0" indent="0">
                  <a:buNone/>
                </a:pPr>
                <a:endParaRPr lang="en-US" sz="1400" i="1" dirty="0" smtClean="0"/>
              </a:p>
              <a:p>
                <a:pPr marL="0" indent="0">
                  <a:buNone/>
                </a:pPr>
                <a:endParaRPr lang="en-US" sz="1400" i="1" dirty="0" smtClean="0"/>
              </a:p>
              <a:p>
                <a:pPr marL="0" indent="0">
                  <a:buNone/>
                </a:pPr>
                <a:r>
                  <a:rPr lang="en-US" sz="1400" i="1" dirty="0" smtClean="0"/>
                  <a:t>CF(Rule</a:t>
                </a:r>
                <a:r>
                  <a:rPr lang="en-US" sz="1400" i="1" dirty="0"/>
                  <a:t>) = </a:t>
                </a:r>
                <a:r>
                  <a:rPr lang="en-US" sz="1400" i="1" dirty="0" err="1"/>
                  <a:t>Faktor</a:t>
                </a:r>
                <a:r>
                  <a:rPr lang="en-US" sz="1400" i="1" dirty="0"/>
                  <a:t> </a:t>
                </a:r>
                <a:r>
                  <a:rPr lang="en-US" sz="1400" i="1" dirty="0" err="1"/>
                  <a:t>kepastian</a:t>
                </a:r>
                <a:endParaRPr lang="en-US" sz="1400" i="1" dirty="0"/>
              </a:p>
              <a:p>
                <a:pPr marL="0" indent="0">
                  <a:buNone/>
                </a:pPr>
                <a:r>
                  <a:rPr lang="en-US" sz="1400" i="1" dirty="0"/>
                  <a:t>MB(H,E) = measure of belief (</a:t>
                </a:r>
                <a:r>
                  <a:rPr lang="en-US" sz="1400" i="1" dirty="0" err="1"/>
                  <a:t>ukuran</a:t>
                </a:r>
                <a:r>
                  <a:rPr lang="en-US" sz="1400" i="1" dirty="0"/>
                  <a:t> </a:t>
                </a:r>
                <a:r>
                  <a:rPr lang="en-US" sz="1400" i="1" dirty="0" err="1"/>
                  <a:t>kepercayaan</a:t>
                </a:r>
                <a:r>
                  <a:rPr lang="en-US" sz="1400" i="1" dirty="0"/>
                  <a:t>) </a:t>
                </a:r>
                <a:r>
                  <a:rPr lang="en-US" sz="1400" i="1" dirty="0" err="1"/>
                  <a:t>terhadap</a:t>
                </a:r>
                <a:r>
                  <a:rPr lang="en-US" sz="1400" i="1" dirty="0"/>
                  <a:t> </a:t>
                </a:r>
                <a:r>
                  <a:rPr lang="en-US" sz="1400" i="1" dirty="0" err="1"/>
                  <a:t>hipotesa</a:t>
                </a:r>
                <a:r>
                  <a:rPr lang="en-US" sz="1400" i="1" dirty="0"/>
                  <a:t> H </a:t>
                </a:r>
                <a:r>
                  <a:rPr lang="en-US" sz="1400" i="1" dirty="0" err="1"/>
                  <a:t>jika</a:t>
                </a:r>
                <a:r>
                  <a:rPr lang="en-US" sz="1400" i="1" dirty="0"/>
                  <a:t> </a:t>
                </a:r>
                <a:r>
                  <a:rPr lang="en-US" sz="1400" i="1" dirty="0" err="1"/>
                  <a:t>diberikan</a:t>
                </a:r>
                <a:r>
                  <a:rPr lang="en-US" sz="1400" i="1" dirty="0"/>
                  <a:t> evidence E (</a:t>
                </a:r>
                <a:r>
                  <a:rPr lang="en-US" sz="1400" i="1" dirty="0" err="1" smtClean="0"/>
                  <a:t>antara</a:t>
                </a:r>
                <a:r>
                  <a:rPr lang="en-US" sz="1400" i="1" dirty="0" smtClean="0"/>
                  <a:t> </a:t>
                </a:r>
                <a:r>
                  <a:rPr lang="en-US" sz="1400" i="1" dirty="0"/>
                  <a:t>0 </a:t>
                </a:r>
                <a:r>
                  <a:rPr lang="en-US" sz="1400" i="1" dirty="0" err="1"/>
                  <a:t>dan</a:t>
                </a:r>
                <a:r>
                  <a:rPr lang="en-US" sz="1400" i="1" dirty="0"/>
                  <a:t> 1)</a:t>
                </a:r>
              </a:p>
              <a:p>
                <a:pPr marL="0" indent="0">
                  <a:buNone/>
                </a:pPr>
                <a:r>
                  <a:rPr lang="en-US" sz="1400" i="1" dirty="0"/>
                  <a:t>MD(H,E) = measure of disbelief (</a:t>
                </a:r>
                <a:r>
                  <a:rPr lang="en-US" sz="1400" i="1" dirty="0" err="1"/>
                  <a:t>ukuran</a:t>
                </a:r>
                <a:r>
                  <a:rPr lang="en-US" sz="1400" i="1" dirty="0"/>
                  <a:t> </a:t>
                </a:r>
                <a:r>
                  <a:rPr lang="en-US" sz="1400" i="1" dirty="0" err="1"/>
                  <a:t>ketidakpercayaan</a:t>
                </a:r>
                <a:r>
                  <a:rPr lang="en-US" sz="1400" i="1" dirty="0"/>
                  <a:t>) </a:t>
                </a:r>
                <a:r>
                  <a:rPr lang="en-US" sz="1400" i="1" dirty="0" err="1"/>
                  <a:t>terhadap</a:t>
                </a:r>
                <a:r>
                  <a:rPr lang="en-US" sz="1400" i="1" dirty="0"/>
                  <a:t> </a:t>
                </a:r>
                <a:r>
                  <a:rPr lang="en-US" sz="1400" i="1" dirty="0" err="1"/>
                  <a:t>Hipotesa</a:t>
                </a:r>
                <a:r>
                  <a:rPr lang="en-US" sz="1400" i="1" dirty="0"/>
                  <a:t> H </a:t>
                </a:r>
                <a:r>
                  <a:rPr lang="en-US" sz="1400" i="1" dirty="0" err="1"/>
                  <a:t>jika</a:t>
                </a:r>
                <a:r>
                  <a:rPr lang="en-US" sz="1400" i="1" dirty="0"/>
                  <a:t> </a:t>
                </a:r>
                <a:r>
                  <a:rPr lang="en-US" sz="1400" i="1" dirty="0" err="1"/>
                  <a:t>diberikan</a:t>
                </a:r>
                <a:r>
                  <a:rPr lang="en-US" sz="1400" i="1" dirty="0"/>
                  <a:t> Evidence E(</a:t>
                </a:r>
                <a:r>
                  <a:rPr lang="en-US" sz="1400" i="1" dirty="0" err="1"/>
                  <a:t>antara</a:t>
                </a:r>
                <a:r>
                  <a:rPr lang="en-US" sz="1400" i="1" dirty="0"/>
                  <a:t> 0 </a:t>
                </a:r>
                <a:r>
                  <a:rPr lang="en-US" sz="1400" i="1" dirty="0" err="1"/>
                  <a:t>dan</a:t>
                </a:r>
                <a:r>
                  <a:rPr lang="en-US" sz="1400" i="1" dirty="0"/>
                  <a:t> 1)</a:t>
                </a:r>
              </a:p>
              <a:p>
                <a:pPr marL="0" indent="0">
                  <a:buNone/>
                </a:pPr>
                <a:r>
                  <a:rPr lang="en-US" sz="1400" i="1" dirty="0"/>
                  <a:t>P(H) = </a:t>
                </a:r>
                <a:r>
                  <a:rPr lang="en-US" sz="1400" i="1" dirty="0" err="1"/>
                  <a:t>probabilitas</a:t>
                </a:r>
                <a:r>
                  <a:rPr lang="en-US" sz="1400" i="1" dirty="0"/>
                  <a:t> </a:t>
                </a:r>
                <a:r>
                  <a:rPr lang="en-US" sz="1400" i="1" dirty="0" err="1"/>
                  <a:t>kebenaran</a:t>
                </a:r>
                <a:r>
                  <a:rPr lang="en-US" sz="1400" i="1" dirty="0"/>
                  <a:t> </a:t>
                </a:r>
                <a:r>
                  <a:rPr lang="en-US" sz="1400" i="1" dirty="0" err="1"/>
                  <a:t>hipotesa</a:t>
                </a:r>
                <a:r>
                  <a:rPr lang="en-US" sz="1400" i="1" dirty="0"/>
                  <a:t> H</a:t>
                </a:r>
              </a:p>
              <a:p>
                <a:pPr marL="0" indent="0">
                  <a:buNone/>
                </a:pPr>
                <a:r>
                  <a:rPr lang="en-US" sz="1400" i="1" dirty="0"/>
                  <a:t>P(H|E) = </a:t>
                </a:r>
                <a:r>
                  <a:rPr lang="en-US" sz="1400" i="1" dirty="0" err="1"/>
                  <a:t>probabilitas</a:t>
                </a:r>
                <a:r>
                  <a:rPr lang="en-US" sz="1400" i="1" dirty="0"/>
                  <a:t> </a:t>
                </a:r>
                <a:r>
                  <a:rPr lang="en-US" sz="1400" i="1" dirty="0" err="1"/>
                  <a:t>bahwa</a:t>
                </a:r>
                <a:r>
                  <a:rPr lang="en-US" sz="1400" i="1" dirty="0"/>
                  <a:t> H </a:t>
                </a:r>
                <a:r>
                  <a:rPr lang="en-US" sz="1400" i="1" dirty="0" err="1"/>
                  <a:t>benar</a:t>
                </a:r>
                <a:r>
                  <a:rPr lang="en-US" sz="1400" i="1" dirty="0"/>
                  <a:t> </a:t>
                </a:r>
                <a:r>
                  <a:rPr lang="en-US" sz="1400" i="1" dirty="0" err="1"/>
                  <a:t>karena</a:t>
                </a:r>
                <a:r>
                  <a:rPr lang="en-US" sz="1400" i="1" dirty="0"/>
                  <a:t> </a:t>
                </a:r>
                <a:r>
                  <a:rPr lang="en-US" sz="1400" i="1" dirty="0" err="1"/>
                  <a:t>fakta</a:t>
                </a:r>
                <a:r>
                  <a:rPr lang="en-US" sz="1400" i="1" dirty="0"/>
                  <a:t> E</a:t>
                </a:r>
                <a:endParaRPr lang="id-ID" sz="14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54" y="1369218"/>
                <a:ext cx="9000445" cy="3645811"/>
              </a:xfrm>
              <a:blipFill rotWithShape="1">
                <a:blip r:embed="rId2"/>
                <a:stretch>
                  <a:fillRect l="-203" t="-502" b="-2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439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Net Belief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Contoh</a:t>
            </a:r>
            <a:r>
              <a:rPr lang="en-US" sz="2000" b="1" dirty="0" smtClean="0"/>
              <a:t>:</a:t>
            </a:r>
          </a:p>
          <a:p>
            <a:pPr marL="0" indent="0">
              <a:buNone/>
            </a:pPr>
            <a:r>
              <a:rPr lang="en-US" sz="2000" dirty="0" err="1" smtClean="0"/>
              <a:t>Seorang</a:t>
            </a:r>
            <a:r>
              <a:rPr lang="en-US" sz="2000" dirty="0" smtClean="0"/>
              <a:t> </a:t>
            </a:r>
            <a:r>
              <a:rPr lang="en-US" sz="2000" dirty="0" err="1" smtClean="0"/>
              <a:t>pakar</a:t>
            </a:r>
            <a:r>
              <a:rPr lang="en-US" sz="2000" dirty="0" smtClean="0"/>
              <a:t> </a:t>
            </a:r>
            <a:r>
              <a:rPr lang="en-US" sz="2000" dirty="0" err="1" smtClean="0"/>
              <a:t>penyakit</a:t>
            </a:r>
            <a:r>
              <a:rPr lang="en-US" sz="2000" dirty="0" smtClean="0"/>
              <a:t> </a:t>
            </a:r>
            <a:r>
              <a:rPr lang="en-US" sz="2000" dirty="0" err="1" smtClean="0"/>
              <a:t>kelamin</a:t>
            </a:r>
            <a:r>
              <a:rPr lang="en-US" sz="2000" dirty="0" smtClean="0"/>
              <a:t> </a:t>
            </a:r>
            <a:r>
              <a:rPr lang="en-US" sz="2000" dirty="0" err="1" smtClean="0"/>
              <a:t>menyatakan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probabilitas</a:t>
            </a:r>
            <a:r>
              <a:rPr lang="en-US" sz="2000" dirty="0" smtClean="0"/>
              <a:t> </a:t>
            </a:r>
            <a:r>
              <a:rPr lang="en-US" sz="2000" dirty="0" err="1" smtClean="0"/>
              <a:t>seseorang</a:t>
            </a:r>
            <a:r>
              <a:rPr lang="en-US" sz="2000" dirty="0" smtClean="0"/>
              <a:t> </a:t>
            </a:r>
            <a:r>
              <a:rPr lang="en-US" sz="2000" dirty="0" err="1" smtClean="0"/>
              <a:t>berpenyakit</a:t>
            </a:r>
            <a:r>
              <a:rPr lang="en-US" sz="2000" dirty="0" smtClean="0"/>
              <a:t> phimosis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0,02. Data </a:t>
            </a:r>
            <a:r>
              <a:rPr lang="en-US" sz="2000" dirty="0" err="1" smtClean="0"/>
              <a:t>lapangan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100 orang </a:t>
            </a:r>
            <a:r>
              <a:rPr lang="en-US" sz="2000" dirty="0" err="1" smtClean="0"/>
              <a:t>mengalami</a:t>
            </a:r>
            <a:r>
              <a:rPr lang="en-US" sz="2000" dirty="0" smtClean="0"/>
              <a:t> </a:t>
            </a:r>
            <a:r>
              <a:rPr lang="en-US" sz="2000" dirty="0" err="1" smtClean="0"/>
              <a:t>gejala</a:t>
            </a:r>
            <a:r>
              <a:rPr lang="en-US" sz="2000" dirty="0" smtClean="0"/>
              <a:t> </a:t>
            </a:r>
            <a:r>
              <a:rPr lang="en-US" sz="2000" dirty="0" err="1" smtClean="0"/>
              <a:t>kulup</a:t>
            </a:r>
            <a:r>
              <a:rPr lang="en-US" sz="2000" dirty="0" smtClean="0"/>
              <a:t> </a:t>
            </a:r>
            <a:r>
              <a:rPr lang="en-US" sz="2000" dirty="0" err="1" smtClean="0"/>
              <a:t>berminyak</a:t>
            </a:r>
            <a:r>
              <a:rPr lang="en-US" sz="2000" dirty="0" smtClean="0"/>
              <a:t>, 40 orang </a:t>
            </a:r>
            <a:r>
              <a:rPr lang="en-US" sz="2000" dirty="0" err="1" smtClean="0"/>
              <a:t>positif</a:t>
            </a:r>
            <a:r>
              <a:rPr lang="en-US" sz="2000" dirty="0" smtClean="0"/>
              <a:t> </a:t>
            </a:r>
            <a:r>
              <a:rPr lang="en-US" sz="2000" dirty="0" err="1" smtClean="0"/>
              <a:t>terkena</a:t>
            </a:r>
            <a:r>
              <a:rPr lang="en-US" sz="2000" dirty="0" smtClean="0"/>
              <a:t> </a:t>
            </a:r>
            <a:r>
              <a:rPr lang="en-US" sz="2000" dirty="0" err="1" smtClean="0"/>
              <a:t>penyakit</a:t>
            </a:r>
            <a:r>
              <a:rPr lang="en-US" sz="2000" dirty="0" smtClean="0"/>
              <a:t> phimosis. </a:t>
            </a:r>
            <a:r>
              <a:rPr lang="en-US" sz="2000" dirty="0" err="1" smtClean="0"/>
              <a:t>Hitung</a:t>
            </a:r>
            <a:r>
              <a:rPr lang="en-US" sz="2000" dirty="0" smtClean="0"/>
              <a:t> factor </a:t>
            </a:r>
            <a:r>
              <a:rPr lang="en-US" sz="2000" dirty="0" err="1" smtClean="0"/>
              <a:t>kepastian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phimosis </a:t>
            </a:r>
            <a:r>
              <a:rPr lang="en-US" sz="2000" dirty="0" err="1" smtClean="0"/>
              <a:t>disebabkan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adanya</a:t>
            </a:r>
            <a:r>
              <a:rPr lang="en-US" sz="2000" dirty="0" smtClean="0"/>
              <a:t> </a:t>
            </a:r>
            <a:r>
              <a:rPr lang="en-US" sz="2000" dirty="0" err="1" smtClean="0"/>
              <a:t>kulup</a:t>
            </a:r>
            <a:r>
              <a:rPr lang="en-US" sz="2000" dirty="0" smtClean="0"/>
              <a:t> </a:t>
            </a:r>
            <a:r>
              <a:rPr lang="en-US" sz="2000" dirty="0" err="1" smtClean="0"/>
              <a:t>berminyak</a:t>
            </a:r>
            <a:r>
              <a:rPr lang="en-US" sz="2000" dirty="0" smtClean="0"/>
              <a:t>.</a:t>
            </a:r>
          </a:p>
          <a:p>
            <a:pPr marL="201216" indent="0">
              <a:buNone/>
            </a:pPr>
            <a:r>
              <a:rPr lang="en-US" sz="2000" dirty="0" err="1" smtClean="0"/>
              <a:t>Asumsi</a:t>
            </a:r>
            <a:r>
              <a:rPr lang="en-US" sz="2000" dirty="0" smtClean="0"/>
              <a:t>:</a:t>
            </a:r>
          </a:p>
          <a:p>
            <a:pPr marL="201216" indent="0">
              <a:buNone/>
            </a:pPr>
            <a:r>
              <a:rPr lang="en-US" sz="2000" dirty="0" smtClean="0"/>
              <a:t>H: </a:t>
            </a:r>
            <a:r>
              <a:rPr lang="en-US" sz="2000" dirty="0" err="1" smtClean="0"/>
              <a:t>hipotesa</a:t>
            </a:r>
            <a:r>
              <a:rPr lang="en-US" sz="2000" dirty="0" smtClean="0"/>
              <a:t> </a:t>
            </a:r>
            <a:r>
              <a:rPr lang="en-US" sz="2000" dirty="0" err="1" smtClean="0"/>
              <a:t>terjadinya</a:t>
            </a:r>
            <a:r>
              <a:rPr lang="en-US" sz="2000" dirty="0" smtClean="0"/>
              <a:t> </a:t>
            </a:r>
            <a:r>
              <a:rPr lang="en-US" sz="2000" dirty="0" err="1" smtClean="0"/>
              <a:t>penyakit</a:t>
            </a:r>
            <a:r>
              <a:rPr lang="en-US" sz="2000" dirty="0" smtClean="0"/>
              <a:t> phimosis</a:t>
            </a:r>
          </a:p>
          <a:p>
            <a:pPr marL="201216" indent="0">
              <a:buNone/>
            </a:pPr>
            <a:r>
              <a:rPr lang="en-US" sz="2000" dirty="0" smtClean="0"/>
              <a:t>E: evidence </a:t>
            </a:r>
            <a:r>
              <a:rPr lang="en-US" sz="2000" dirty="0" err="1" smtClean="0"/>
              <a:t>gejala</a:t>
            </a:r>
            <a:r>
              <a:rPr lang="en-US" sz="2000" dirty="0" smtClean="0"/>
              <a:t> </a:t>
            </a:r>
            <a:r>
              <a:rPr lang="en-US" sz="2000" dirty="0" err="1" smtClean="0"/>
              <a:t>kulup</a:t>
            </a:r>
            <a:r>
              <a:rPr lang="en-US" sz="2000" dirty="0" smtClean="0"/>
              <a:t> </a:t>
            </a:r>
            <a:r>
              <a:rPr lang="en-US" sz="2000" dirty="0" err="1" smtClean="0"/>
              <a:t>berminyak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230919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mewawancarai</a:t>
            </a:r>
            <a:r>
              <a:rPr lang="en-US" sz="2400" dirty="0" smtClean="0"/>
              <a:t> </a:t>
            </a:r>
            <a:r>
              <a:rPr lang="en-US" sz="2400" dirty="0" err="1" smtClean="0"/>
              <a:t>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pakar</a:t>
            </a:r>
            <a:endParaRPr lang="id-ID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43906"/>
              </p:ext>
            </p:extLst>
          </p:nvPr>
        </p:nvGraphicFramePr>
        <p:xfrm>
          <a:off x="848285" y="1881094"/>
          <a:ext cx="60960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Uncertain Term</a:t>
                      </a:r>
                      <a:endParaRPr lang="id-ID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CF</a:t>
                      </a:r>
                      <a:endParaRPr lang="id-ID" sz="1400" dirty="0"/>
                    </a:p>
                  </a:txBody>
                  <a:tcPr marL="68580" marR="68580" marT="34290" marB="3429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Definetely</a:t>
                      </a:r>
                      <a:r>
                        <a:rPr lang="en-US" sz="1400" dirty="0" smtClean="0"/>
                        <a:t> not (</a:t>
                      </a:r>
                      <a:r>
                        <a:rPr lang="en-US" sz="1400" dirty="0" err="1" smtClean="0"/>
                        <a:t>pasti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tidak</a:t>
                      </a:r>
                      <a:r>
                        <a:rPr lang="en-US" sz="1400" dirty="0" smtClean="0"/>
                        <a:t>)</a:t>
                      </a:r>
                      <a:endParaRPr lang="id-ID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-1,0</a:t>
                      </a:r>
                      <a:endParaRPr lang="id-ID" sz="1400" dirty="0"/>
                    </a:p>
                  </a:txBody>
                  <a:tcPr marL="68580" marR="68580" marT="34290" marB="3429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Almost certainly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err="1" smtClean="0"/>
                        <a:t>hampir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pasti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tidak</a:t>
                      </a:r>
                      <a:r>
                        <a:rPr lang="en-US" sz="1400" baseline="0" dirty="0" smtClean="0"/>
                        <a:t>)</a:t>
                      </a:r>
                      <a:endParaRPr lang="id-ID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-0,8</a:t>
                      </a:r>
                      <a:endParaRPr lang="id-ID" sz="1400" dirty="0"/>
                    </a:p>
                  </a:txBody>
                  <a:tcPr marL="68580" marR="68580" marT="34290" marB="3429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Probably not (</a:t>
                      </a:r>
                      <a:r>
                        <a:rPr lang="en-US" sz="1400" dirty="0" err="1" smtClean="0"/>
                        <a:t>kemungkinan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besar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tidak</a:t>
                      </a:r>
                      <a:r>
                        <a:rPr lang="en-US" sz="1400" dirty="0" smtClean="0"/>
                        <a:t>)</a:t>
                      </a:r>
                      <a:endParaRPr lang="id-ID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-0,6</a:t>
                      </a:r>
                      <a:endParaRPr lang="id-ID" sz="1400" dirty="0"/>
                    </a:p>
                  </a:txBody>
                  <a:tcPr marL="68580" marR="68580" marT="34290" marB="3429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Maybe not (</a:t>
                      </a:r>
                      <a:r>
                        <a:rPr lang="en-US" sz="1400" dirty="0" err="1" smtClean="0"/>
                        <a:t>mungkin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tidak</a:t>
                      </a:r>
                      <a:r>
                        <a:rPr lang="en-US" sz="1400" dirty="0" smtClean="0"/>
                        <a:t>)</a:t>
                      </a:r>
                      <a:endParaRPr lang="id-ID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-0,4</a:t>
                      </a:r>
                      <a:endParaRPr lang="id-ID" sz="1400" dirty="0"/>
                    </a:p>
                  </a:txBody>
                  <a:tcPr marL="68580" marR="68580" marT="34290" marB="3429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Unknown (</a:t>
                      </a:r>
                      <a:r>
                        <a:rPr lang="en-US" sz="1400" dirty="0" err="1" smtClean="0"/>
                        <a:t>tidak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tahu</a:t>
                      </a:r>
                      <a:r>
                        <a:rPr lang="en-US" sz="1400" dirty="0" smtClean="0"/>
                        <a:t>)</a:t>
                      </a:r>
                      <a:endParaRPr lang="id-ID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-0,2 – 0,2</a:t>
                      </a:r>
                      <a:endParaRPr lang="id-ID" sz="1400" dirty="0"/>
                    </a:p>
                  </a:txBody>
                  <a:tcPr marL="68580" marR="68580" marT="34290" marB="3429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Maybe (</a:t>
                      </a:r>
                      <a:r>
                        <a:rPr lang="en-US" sz="1400" dirty="0" err="1" smtClean="0"/>
                        <a:t>mungkin</a:t>
                      </a:r>
                      <a:r>
                        <a:rPr lang="en-US" sz="1400" dirty="0" smtClean="0"/>
                        <a:t>)</a:t>
                      </a:r>
                      <a:endParaRPr lang="id-ID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0,4</a:t>
                      </a:r>
                      <a:endParaRPr lang="id-ID" sz="1400" dirty="0"/>
                    </a:p>
                  </a:txBody>
                  <a:tcPr marL="68580" marR="68580" marT="34290" marB="3429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Probably (</a:t>
                      </a:r>
                      <a:r>
                        <a:rPr lang="en-US" sz="1400" dirty="0" err="1" smtClean="0"/>
                        <a:t>kemungkinan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besar</a:t>
                      </a:r>
                      <a:r>
                        <a:rPr lang="en-US" sz="1400" dirty="0" smtClean="0"/>
                        <a:t>)</a:t>
                      </a:r>
                      <a:endParaRPr lang="id-ID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0,6</a:t>
                      </a:r>
                      <a:endParaRPr lang="id-ID" sz="1400" dirty="0"/>
                    </a:p>
                  </a:txBody>
                  <a:tcPr marL="68580" marR="68580" marT="34290" marB="3429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Almost certainly (</a:t>
                      </a:r>
                      <a:r>
                        <a:rPr lang="en-US" sz="1400" dirty="0" err="1" smtClean="0"/>
                        <a:t>hampir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pasti</a:t>
                      </a:r>
                      <a:r>
                        <a:rPr lang="en-US" sz="1400" dirty="0" smtClean="0"/>
                        <a:t>)</a:t>
                      </a:r>
                      <a:endParaRPr lang="id-ID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0,8</a:t>
                      </a:r>
                      <a:endParaRPr lang="id-ID" sz="1400" dirty="0"/>
                    </a:p>
                  </a:txBody>
                  <a:tcPr marL="68580" marR="68580" marT="34290" marB="3429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Definitely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err="1" smtClean="0"/>
                        <a:t>pasti</a:t>
                      </a:r>
                      <a:r>
                        <a:rPr lang="en-US" sz="1400" baseline="0" dirty="0" smtClean="0"/>
                        <a:t>)</a:t>
                      </a:r>
                      <a:endParaRPr lang="id-ID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1,0</a:t>
                      </a:r>
                      <a:endParaRPr lang="id-ID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234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r>
              <a:rPr lang="en-US" dirty="0" smtClean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/>
              <a:t>Contoh</a:t>
            </a:r>
            <a:r>
              <a:rPr lang="en-US" sz="2400" u="sng" dirty="0" smtClean="0"/>
              <a:t>:</a:t>
            </a:r>
          </a:p>
          <a:p>
            <a:r>
              <a:rPr lang="en-US" sz="2400" dirty="0" err="1" smtClean="0"/>
              <a:t>Pakar</a:t>
            </a:r>
            <a:r>
              <a:rPr lang="en-US" sz="2400" dirty="0" smtClean="0"/>
              <a:t>: </a:t>
            </a:r>
            <a:endParaRPr lang="en-US" sz="2400" dirty="0" smtClean="0"/>
          </a:p>
          <a:p>
            <a:pPr lvl="1"/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batuk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panas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hampir</a:t>
            </a:r>
            <a:r>
              <a:rPr lang="en-US" sz="2400" dirty="0" smtClean="0"/>
              <a:t> </a:t>
            </a:r>
            <a:r>
              <a:rPr lang="en-US" sz="2400" dirty="0" err="1" smtClean="0"/>
              <a:t>dipastikan</a:t>
            </a:r>
            <a:r>
              <a:rPr lang="en-US" sz="2400" dirty="0" smtClean="0"/>
              <a:t> (</a:t>
            </a:r>
            <a:r>
              <a:rPr lang="en-US" sz="2400" i="1" dirty="0" smtClean="0"/>
              <a:t>almost certainly</a:t>
            </a:r>
            <a:r>
              <a:rPr lang="en-US" sz="2400" dirty="0" smtClean="0"/>
              <a:t>) </a:t>
            </a:r>
            <a:r>
              <a:rPr lang="en-US" sz="2400" dirty="0" err="1" smtClean="0"/>
              <a:t>penyakitnya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influenza.</a:t>
            </a:r>
          </a:p>
          <a:p>
            <a:r>
              <a:rPr lang="en-US" sz="2400" dirty="0" smtClean="0"/>
              <a:t>Rule: </a:t>
            </a:r>
            <a:endParaRPr lang="en-US" sz="24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 smtClean="0"/>
              <a:t>(</a:t>
            </a:r>
            <a:r>
              <a:rPr lang="en-US" sz="2400" dirty="0" err="1" smtClean="0"/>
              <a:t>batuk</a:t>
            </a:r>
            <a:r>
              <a:rPr lang="en-US" sz="2400" dirty="0" smtClean="0"/>
              <a:t> AND </a:t>
            </a:r>
            <a:r>
              <a:rPr lang="en-US" sz="2400" dirty="0" err="1" smtClean="0"/>
              <a:t>panas</a:t>
            </a:r>
            <a:r>
              <a:rPr lang="en-US" sz="2400" dirty="0" smtClean="0"/>
              <a:t>) THEN </a:t>
            </a:r>
            <a:r>
              <a:rPr lang="en-US" sz="2400" dirty="0" err="1" smtClean="0"/>
              <a:t>penyakit</a:t>
            </a:r>
            <a:r>
              <a:rPr lang="en-US" sz="2400" dirty="0"/>
              <a:t> </a:t>
            </a:r>
            <a:r>
              <a:rPr lang="en-US" sz="2400" dirty="0" smtClean="0"/>
              <a:t>= influenza (CF = 0,8)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8025928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Perhitungan</a:t>
            </a:r>
            <a:r>
              <a:rPr lang="en-US" dirty="0" smtClean="0"/>
              <a:t> Certainty Factor </a:t>
            </a:r>
            <a:r>
              <a:rPr lang="en-US" dirty="0" err="1" smtClean="0"/>
              <a:t>Gabungan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IF 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E</a:t>
            </a:r>
            <a:r>
              <a:rPr lang="en-US" sz="2400" baseline="-25000" dirty="0"/>
              <a:t>2</a:t>
            </a:r>
            <a:r>
              <a:rPr lang="en-US" sz="2400" dirty="0" smtClean="0"/>
              <a:t> AND … E</a:t>
            </a:r>
            <a:r>
              <a:rPr lang="en-US" sz="2400" baseline="-25000" dirty="0"/>
              <a:t>N</a:t>
            </a:r>
            <a:r>
              <a:rPr lang="en-US" sz="2400" dirty="0" smtClean="0"/>
              <a:t> THEN H (CF Rule)</a:t>
            </a:r>
          </a:p>
          <a:p>
            <a:pPr marL="0" indent="0">
              <a:buNone/>
            </a:pPr>
            <a:r>
              <a:rPr lang="en-US" sz="2400" dirty="0" err="1"/>
              <a:t>a</a:t>
            </a:r>
            <a:r>
              <a:rPr lang="en-US" sz="2400" dirty="0" err="1" smtClean="0"/>
              <a:t>tau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OR 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OR … E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THEN H (CF Rule)</a:t>
            </a:r>
            <a:endParaRPr lang="id-ID" sz="2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400" u="sng" dirty="0" err="1" smtClean="0"/>
              <a:t>Keterangan</a:t>
            </a:r>
            <a:r>
              <a:rPr lang="en-US" sz="2400" u="sng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… E</a:t>
            </a:r>
            <a:r>
              <a:rPr lang="en-US" sz="2400" baseline="-25000" dirty="0"/>
              <a:t>N</a:t>
            </a:r>
            <a:r>
              <a:rPr lang="en-US" sz="2400" dirty="0" smtClean="0"/>
              <a:t> </a:t>
            </a:r>
            <a:r>
              <a:rPr lang="en-US" sz="2400" dirty="0"/>
              <a:t>  </a:t>
            </a:r>
            <a:r>
              <a:rPr lang="en-US" sz="2400" dirty="0" smtClean="0"/>
              <a:t>: </a:t>
            </a:r>
            <a:r>
              <a:rPr lang="en-US" sz="2400" dirty="0" err="1" smtClean="0"/>
              <a:t>fakta-fakta</a:t>
            </a:r>
            <a:r>
              <a:rPr lang="en-US" sz="2400" dirty="0" smtClean="0"/>
              <a:t> (</a:t>
            </a:r>
            <a:r>
              <a:rPr lang="en-US" sz="2400" i="1" dirty="0" smtClean="0"/>
              <a:t>evidence</a:t>
            </a:r>
            <a:r>
              <a:rPr lang="en-US" sz="2400" dirty="0" smtClean="0"/>
              <a:t>) yang </a:t>
            </a:r>
            <a:r>
              <a:rPr lang="en-US" sz="2400" dirty="0" err="1" smtClean="0"/>
              <a:t>ada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H	   : </a:t>
            </a:r>
            <a:r>
              <a:rPr lang="en-US" sz="2400" dirty="0" err="1" smtClean="0"/>
              <a:t>Hipotesis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konklusi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dihasilkan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CF Rule   : </a:t>
            </a:r>
            <a:r>
              <a:rPr lang="en-US" sz="2400" dirty="0" err="1" smtClean="0"/>
              <a:t>tingkat</a:t>
            </a:r>
            <a:r>
              <a:rPr lang="en-US" sz="2400" dirty="0" smtClean="0"/>
              <a:t> </a:t>
            </a:r>
            <a:r>
              <a:rPr lang="en-US" sz="2400" dirty="0" err="1" smtClean="0"/>
              <a:t>keyakinan</a:t>
            </a:r>
            <a:r>
              <a:rPr lang="en-US" sz="2400" dirty="0" smtClean="0"/>
              <a:t> </a:t>
            </a:r>
            <a:r>
              <a:rPr lang="en-US" sz="2400" dirty="0" err="1" smtClean="0"/>
              <a:t>terjadinya</a:t>
            </a:r>
            <a:r>
              <a:rPr lang="en-US" sz="2400" dirty="0" smtClean="0"/>
              <a:t> </a:t>
            </a:r>
            <a:r>
              <a:rPr lang="en-US" sz="2400" dirty="0" err="1" smtClean="0"/>
              <a:t>hipotesis</a:t>
            </a:r>
            <a:r>
              <a:rPr lang="en-US" sz="2400" dirty="0" smtClean="0"/>
              <a:t> H </a:t>
            </a:r>
            <a:r>
              <a:rPr lang="en-US" sz="2400" dirty="0" err="1" smtClean="0"/>
              <a:t>akibat</a:t>
            </a:r>
            <a:r>
              <a:rPr lang="en-US" sz="2400" dirty="0" smtClean="0"/>
              <a:t> </a:t>
            </a:r>
            <a:r>
              <a:rPr lang="en-US" sz="2400" dirty="0" err="1" smtClean="0"/>
              <a:t>adanya</a:t>
            </a:r>
            <a:r>
              <a:rPr lang="en-US" sz="2400" dirty="0" smtClean="0"/>
              <a:t> </a:t>
            </a:r>
            <a:r>
              <a:rPr lang="en-US" sz="2400" dirty="0" err="1" smtClean="0"/>
              <a:t>fakta-fakta</a:t>
            </a:r>
            <a:r>
              <a:rPr lang="en-US" sz="2400" dirty="0" smtClean="0"/>
              <a:t> 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… E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699831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Perhitungan</a:t>
            </a:r>
            <a:r>
              <a:rPr lang="en-US" dirty="0" smtClean="0"/>
              <a:t> Certainty Factor </a:t>
            </a:r>
            <a:r>
              <a:rPr lang="en-US" dirty="0" err="1" smtClean="0"/>
              <a:t>Gabungan</a:t>
            </a:r>
            <a:r>
              <a:rPr lang="en-US" dirty="0" smtClean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1. Rule </a:t>
            </a:r>
            <a:r>
              <a:rPr lang="en-US" sz="2000" b="1" dirty="0" err="1" smtClean="0"/>
              <a:t>dengan</a:t>
            </a:r>
            <a:r>
              <a:rPr lang="en-US" sz="2000" b="1" dirty="0" smtClean="0"/>
              <a:t> evidence E </a:t>
            </a:r>
            <a:r>
              <a:rPr lang="en-US" sz="2000" b="1" dirty="0" err="1" smtClean="0"/>
              <a:t>tunggal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Hipotesis</a:t>
            </a:r>
            <a:r>
              <a:rPr lang="en-US" sz="2000" b="1" dirty="0" smtClean="0"/>
              <a:t> H </a:t>
            </a:r>
            <a:r>
              <a:rPr lang="en-US" sz="2000" b="1" dirty="0" err="1" smtClean="0"/>
              <a:t>tunggal</a:t>
            </a:r>
            <a:endParaRPr lang="en-US" sz="2000" b="1" dirty="0" smtClean="0"/>
          </a:p>
          <a:p>
            <a:pPr marL="268288" indent="0">
              <a:buNone/>
            </a:pPr>
            <a:r>
              <a:rPr lang="en-US" sz="2000" dirty="0" smtClean="0"/>
              <a:t>IF E THEN H (CF Rule)</a:t>
            </a:r>
          </a:p>
          <a:p>
            <a:pPr marL="268288" indent="0">
              <a:buNone/>
            </a:pPr>
            <a:r>
              <a:rPr lang="en-US" sz="2000" dirty="0" smtClean="0"/>
              <a:t>CF(H,E) = CF(E) x CF(rule)</a:t>
            </a:r>
          </a:p>
          <a:p>
            <a:pPr marL="268288" indent="0">
              <a:buNone/>
            </a:pPr>
            <a:r>
              <a:rPr lang="en-US" sz="2000" dirty="0" err="1" smtClean="0"/>
              <a:t>Catatan</a:t>
            </a:r>
            <a:r>
              <a:rPr lang="en-US" sz="2000" dirty="0" smtClean="0"/>
              <a:t>:</a:t>
            </a:r>
          </a:p>
          <a:p>
            <a:pPr marL="268288" indent="0">
              <a:buNone/>
            </a:pP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praktik</a:t>
            </a:r>
            <a:r>
              <a:rPr lang="en-US" sz="2000" dirty="0" smtClean="0"/>
              <a:t>, </a:t>
            </a:r>
            <a:r>
              <a:rPr lang="en-US" sz="2000" dirty="0" err="1" smtClean="0"/>
              <a:t>nilai</a:t>
            </a:r>
            <a:r>
              <a:rPr lang="en-US" sz="2000" dirty="0" smtClean="0"/>
              <a:t> CF rule </a:t>
            </a:r>
            <a:r>
              <a:rPr lang="en-US" sz="2000" dirty="0" err="1" smtClean="0"/>
              <a:t>ditentukan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pakar</a:t>
            </a:r>
            <a:r>
              <a:rPr lang="en-US" sz="2000" dirty="0" smtClean="0"/>
              <a:t>, </a:t>
            </a:r>
            <a:r>
              <a:rPr lang="en-US" sz="2000" dirty="0" err="1" smtClean="0"/>
              <a:t>sedangan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CF(E) </a:t>
            </a:r>
            <a:r>
              <a:rPr lang="en-US" sz="2000" dirty="0" err="1" smtClean="0"/>
              <a:t>ditentukan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berkonsultasi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pakar</a:t>
            </a:r>
            <a:r>
              <a:rPr lang="en-US" sz="2000" dirty="0" smtClean="0"/>
              <a:t>.</a:t>
            </a:r>
          </a:p>
          <a:p>
            <a:pPr marL="268288" indent="0">
              <a:buNone/>
            </a:pPr>
            <a:r>
              <a:rPr lang="en-US" sz="2000" dirty="0" err="1" smtClean="0"/>
              <a:t>Contoh</a:t>
            </a:r>
            <a:r>
              <a:rPr lang="en-US" sz="2000" dirty="0" smtClean="0"/>
              <a:t>:</a:t>
            </a:r>
          </a:p>
          <a:p>
            <a:pPr marL="268288" indent="0">
              <a:buNone/>
            </a:pPr>
            <a:r>
              <a:rPr lang="en-US" sz="2000" dirty="0" smtClean="0"/>
              <a:t>IF </a:t>
            </a:r>
            <a:r>
              <a:rPr lang="en-US" sz="2000" dirty="0" err="1" smtClean="0"/>
              <a:t>hari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terang</a:t>
            </a:r>
            <a:r>
              <a:rPr lang="en-US" sz="2000" dirty="0" smtClean="0"/>
              <a:t> THEN </a:t>
            </a:r>
            <a:r>
              <a:rPr lang="en-US" sz="2000" dirty="0" err="1" smtClean="0"/>
              <a:t>besok</a:t>
            </a:r>
            <a:r>
              <a:rPr lang="en-US" sz="2000" dirty="0" smtClean="0"/>
              <a:t> </a:t>
            </a:r>
            <a:r>
              <a:rPr lang="en-US" sz="2000" dirty="0" err="1" smtClean="0"/>
              <a:t>hujan</a:t>
            </a:r>
            <a:r>
              <a:rPr lang="en-US" sz="2000" dirty="0" smtClean="0"/>
              <a:t> (CF rule = 0,6)</a:t>
            </a:r>
          </a:p>
          <a:p>
            <a:pPr marL="268288" indent="0">
              <a:buNone/>
            </a:pPr>
            <a:r>
              <a:rPr lang="en-US" sz="2000" dirty="0" smtClean="0"/>
              <a:t>CF(</a:t>
            </a:r>
            <a:r>
              <a:rPr lang="en-US" sz="2000" dirty="0" err="1" smtClean="0"/>
              <a:t>hari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terang</a:t>
            </a:r>
            <a:r>
              <a:rPr lang="en-US" sz="2000" dirty="0" smtClean="0"/>
              <a:t>) = 0,4</a:t>
            </a:r>
          </a:p>
          <a:p>
            <a:pPr marL="268288" indent="0">
              <a:buNone/>
            </a:pPr>
            <a:r>
              <a:rPr lang="en-US" sz="2000" dirty="0" smtClean="0"/>
              <a:t>CF(</a:t>
            </a:r>
            <a:r>
              <a:rPr lang="en-US" sz="2000" dirty="0" err="1" smtClean="0"/>
              <a:t>besok</a:t>
            </a:r>
            <a:r>
              <a:rPr lang="en-US" sz="2000" dirty="0" smtClean="0"/>
              <a:t> </a:t>
            </a:r>
            <a:r>
              <a:rPr lang="en-US" sz="2000" dirty="0" err="1" smtClean="0"/>
              <a:t>hujan</a:t>
            </a:r>
            <a:r>
              <a:rPr lang="en-US" sz="2000" dirty="0" smtClean="0"/>
              <a:t>, </a:t>
            </a:r>
            <a:r>
              <a:rPr lang="en-US" sz="2000" dirty="0" err="1" smtClean="0"/>
              <a:t>hari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terang</a:t>
            </a:r>
            <a:r>
              <a:rPr lang="en-US" sz="2000" dirty="0" smtClean="0"/>
              <a:t>) = 0,4 x 0,6 = 0,24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800535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Perhitungan</a:t>
            </a:r>
            <a:r>
              <a:rPr lang="en-US" dirty="0"/>
              <a:t> Certainty Factor </a:t>
            </a:r>
            <a:r>
              <a:rPr lang="en-US" dirty="0" err="1"/>
              <a:t>Gabungan</a:t>
            </a:r>
            <a:r>
              <a:rPr lang="en-US" dirty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2. Rule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evidence E </a:t>
            </a:r>
            <a:r>
              <a:rPr lang="en-US" sz="2400" b="1" dirty="0" err="1" smtClean="0"/>
              <a:t>ganda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hipotesis</a:t>
            </a:r>
            <a:r>
              <a:rPr lang="en-US" sz="2400" b="1" dirty="0" smtClean="0"/>
              <a:t> H </a:t>
            </a:r>
            <a:r>
              <a:rPr lang="en-US" sz="2400" b="1" dirty="0" err="1" smtClean="0"/>
              <a:t>tunggal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IF 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AND … E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THEN H (CF Rule)</a:t>
            </a:r>
          </a:p>
          <a:p>
            <a:pPr marL="0" indent="0">
              <a:buNone/>
            </a:pPr>
            <a:r>
              <a:rPr lang="en-US" sz="2400" dirty="0" smtClean="0"/>
              <a:t>CF(H,E) = min(CF(E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), CF(E</a:t>
            </a:r>
            <a:r>
              <a:rPr lang="en-US" sz="2400" baseline="-25000" dirty="0"/>
              <a:t>2</a:t>
            </a:r>
            <a:r>
              <a:rPr lang="en-US" sz="2400" dirty="0" smtClean="0"/>
              <a:t>), …, CF(E</a:t>
            </a:r>
            <a:r>
              <a:rPr lang="en-US" sz="2400" baseline="-25000" dirty="0"/>
              <a:t>N</a:t>
            </a:r>
            <a:r>
              <a:rPr lang="en-US" sz="2400" dirty="0" smtClean="0"/>
              <a:t>)] x CF(rule)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OR 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OR … E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THEN H (CF Rule)</a:t>
            </a:r>
            <a:endParaRPr lang="id-ID" sz="2400" dirty="0" smtClean="0"/>
          </a:p>
          <a:p>
            <a:pPr marL="0" indent="0">
              <a:buNone/>
            </a:pPr>
            <a:r>
              <a:rPr lang="en-US" sz="2400" dirty="0" smtClean="0"/>
              <a:t>CF(H,E) = max(CF(E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), CF(E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), …, CF(E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)] x CF(rule)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8773059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Perhitungan</a:t>
            </a:r>
            <a:r>
              <a:rPr lang="en-US" dirty="0"/>
              <a:t> Certainty Factor </a:t>
            </a:r>
            <a:r>
              <a:rPr lang="en-US" dirty="0" err="1"/>
              <a:t>Gabungan</a:t>
            </a:r>
            <a:r>
              <a:rPr lang="en-US" dirty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IF </a:t>
            </a:r>
            <a:r>
              <a:rPr lang="en-US" sz="2400" dirty="0" err="1" smtClean="0"/>
              <a:t>demam</a:t>
            </a:r>
            <a:r>
              <a:rPr lang="en-US" sz="2400" dirty="0" smtClean="0"/>
              <a:t> AND </a:t>
            </a:r>
            <a:r>
              <a:rPr lang="en-US" sz="2400" dirty="0" err="1" smtClean="0"/>
              <a:t>batuk</a:t>
            </a:r>
            <a:r>
              <a:rPr lang="en-US" sz="2400" dirty="0" smtClean="0"/>
              <a:t> AND </a:t>
            </a:r>
            <a:r>
              <a:rPr lang="en-US" sz="2400" dirty="0" err="1" smtClean="0"/>
              <a:t>muntah</a:t>
            </a:r>
            <a:r>
              <a:rPr lang="en-US" sz="2400" dirty="0" smtClean="0"/>
              <a:t> THEN </a:t>
            </a:r>
            <a:r>
              <a:rPr lang="en-US" sz="2400" dirty="0" err="1" smtClean="0"/>
              <a:t>penyakit</a:t>
            </a:r>
            <a:r>
              <a:rPr lang="en-US" sz="2400" dirty="0" smtClean="0"/>
              <a:t> = TBC (CF rule = 0,3)</a:t>
            </a:r>
            <a:endParaRPr lang="en-US" sz="2400" dirty="0"/>
          </a:p>
          <a:p>
            <a:r>
              <a:rPr lang="en-US" sz="2400" dirty="0" smtClean="0"/>
              <a:t>CF(</a:t>
            </a:r>
            <a:r>
              <a:rPr lang="en-US" sz="2400" dirty="0" err="1" smtClean="0"/>
              <a:t>demam</a:t>
            </a:r>
            <a:r>
              <a:rPr lang="en-US" sz="2400" dirty="0" smtClean="0"/>
              <a:t>) = 0,4</a:t>
            </a:r>
          </a:p>
          <a:p>
            <a:r>
              <a:rPr lang="en-US" sz="2400" dirty="0" smtClean="0"/>
              <a:t>CF(</a:t>
            </a:r>
            <a:r>
              <a:rPr lang="en-US" sz="2400" dirty="0" err="1" smtClean="0"/>
              <a:t>batuk</a:t>
            </a:r>
            <a:r>
              <a:rPr lang="en-US" sz="2400" dirty="0" smtClean="0"/>
              <a:t>) = 0,2</a:t>
            </a:r>
          </a:p>
          <a:p>
            <a:r>
              <a:rPr lang="en-US" sz="2400" dirty="0" smtClean="0"/>
              <a:t>CF(</a:t>
            </a:r>
            <a:r>
              <a:rPr lang="en-US" sz="2400" dirty="0" err="1" smtClean="0"/>
              <a:t>muntah</a:t>
            </a:r>
            <a:r>
              <a:rPr lang="en-US" sz="2400" dirty="0" smtClean="0"/>
              <a:t>) = 0,7</a:t>
            </a:r>
          </a:p>
          <a:p>
            <a:r>
              <a:rPr lang="en-US" sz="2400" dirty="0" smtClean="0"/>
              <a:t>CF(TBC, </a:t>
            </a:r>
            <a:r>
              <a:rPr lang="en-US" sz="2400" dirty="0" err="1" smtClean="0"/>
              <a:t>demam</a:t>
            </a:r>
            <a:r>
              <a:rPr lang="en-US" sz="2400" dirty="0" smtClean="0"/>
              <a:t>, </a:t>
            </a:r>
            <a:r>
              <a:rPr lang="en-US" sz="2400" dirty="0" err="1" smtClean="0"/>
              <a:t>batuk</a:t>
            </a:r>
            <a:r>
              <a:rPr lang="en-US" sz="2400" dirty="0" smtClean="0"/>
              <a:t>, </a:t>
            </a:r>
            <a:r>
              <a:rPr lang="en-US" sz="2400" dirty="0" err="1" smtClean="0"/>
              <a:t>muntah</a:t>
            </a:r>
            <a:r>
              <a:rPr lang="en-US" sz="2400" dirty="0" smtClean="0"/>
              <a:t>) = min(0,4 , 0,2 , 0,7) x 0,3 = 0,06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665813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Perhitungan</a:t>
            </a:r>
            <a:r>
              <a:rPr lang="en-US" dirty="0"/>
              <a:t> Certainty Factor </a:t>
            </a:r>
            <a:r>
              <a:rPr lang="en-US" dirty="0" err="1"/>
              <a:t>Gabungan</a:t>
            </a:r>
            <a:r>
              <a:rPr lang="en-US" dirty="0"/>
              <a:t> (cont.)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2" y="1369218"/>
                <a:ext cx="8306921" cy="36458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3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Kombinasi</a:t>
                </a:r>
                <a:r>
                  <a:rPr lang="en-US" sz="2000" b="1" dirty="0" smtClean="0"/>
                  <a:t> 2 rule </a:t>
                </a:r>
                <a:r>
                  <a:rPr lang="en-US" sz="2000" b="1" dirty="0" err="1" smtClean="0"/>
                  <a:t>dengan</a:t>
                </a:r>
                <a:r>
                  <a:rPr lang="en-US" sz="2000" b="1" dirty="0" smtClean="0"/>
                  <a:t> evidence </a:t>
                </a:r>
                <a:r>
                  <a:rPr lang="en-US" sz="2000" b="1" dirty="0" err="1" smtClean="0"/>
                  <a:t>berbeda</a:t>
                </a:r>
                <a:r>
                  <a:rPr lang="en-US" sz="2000" b="1" dirty="0" smtClean="0"/>
                  <a:t> (E</a:t>
                </a:r>
                <a:r>
                  <a:rPr lang="en-US" sz="2000" b="1" baseline="-25000" dirty="0" smtClean="0"/>
                  <a:t>1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dan</a:t>
                </a:r>
                <a:r>
                  <a:rPr lang="en-US" sz="2000" b="1" dirty="0" smtClean="0"/>
                  <a:t> E</a:t>
                </a:r>
                <a:r>
                  <a:rPr lang="en-US" sz="2000" b="1" baseline="-25000" dirty="0"/>
                  <a:t>2</a:t>
                </a:r>
                <a:r>
                  <a:rPr lang="en-US" sz="2000" b="1" dirty="0" smtClean="0"/>
                  <a:t>), </a:t>
                </a:r>
                <a:r>
                  <a:rPr lang="en-US" sz="2000" b="1" dirty="0" err="1" smtClean="0"/>
                  <a:t>hipotesis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sama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r>
                  <a:rPr lang="en-US" sz="2000" dirty="0" smtClean="0"/>
                  <a:t>IF E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 THEN H 	Rule 1	CF(H,E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) = CF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 = CF(E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) x CF(rule 1)</a:t>
                </a:r>
              </a:p>
              <a:p>
                <a:r>
                  <a:rPr lang="en-US" sz="2000" dirty="0" smtClean="0"/>
                  <a:t>IF E</a:t>
                </a:r>
                <a:r>
                  <a:rPr lang="en-US" sz="2000" baseline="-25000" dirty="0"/>
                  <a:t>2</a:t>
                </a:r>
                <a:r>
                  <a:rPr lang="en-US" sz="2000" dirty="0" smtClean="0"/>
                  <a:t> THEN H  	Rule 2	CF(H,E</a:t>
                </a:r>
                <a:r>
                  <a:rPr lang="en-US" sz="2000" baseline="-25000" dirty="0"/>
                  <a:t>2</a:t>
                </a:r>
                <a:r>
                  <a:rPr lang="en-US" sz="2000" dirty="0" smtClean="0"/>
                  <a:t>) = CF</a:t>
                </a:r>
                <a:r>
                  <a:rPr lang="en-US" sz="2000" baseline="-25000" dirty="0"/>
                  <a:t>2</a:t>
                </a:r>
                <a:r>
                  <a:rPr lang="en-US" sz="2000" dirty="0" smtClean="0"/>
                  <a:t> = CF(E</a:t>
                </a:r>
                <a:r>
                  <a:rPr lang="en-US" sz="2000" baseline="-25000" dirty="0"/>
                  <a:t>2</a:t>
                </a:r>
                <a:r>
                  <a:rPr lang="en-US" sz="2000" dirty="0" smtClean="0"/>
                  <a:t>) x CF(rule 2)</a:t>
                </a:r>
              </a:p>
              <a:p>
                <a:endParaRPr lang="en-US" sz="200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𝑐𝑜𝑚𝑏𝑖𝑛𝑒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𝑘𝑒𝑑𝑢𝑎𝑛𝑦𝑎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𝐶𝐹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𝐶𝐹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1 −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,|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𝐶𝐹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|)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𝑠𝑎𝑙𝑎h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𝑠𝑎𝑡𝑢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𝑗𝑖𝑘𝑎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𝑘𝑒𝑑𝑢𝑎𝑛𝑦𝑎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id-ID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2" y="1369218"/>
                <a:ext cx="8306921" cy="3645811"/>
              </a:xfrm>
              <a:blipFill rotWithShape="1">
                <a:blip r:embed="rId2"/>
                <a:stretch>
                  <a:fillRect l="-734" t="-836" b="-2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477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Perhitungan</a:t>
            </a:r>
            <a:r>
              <a:rPr lang="en-US" dirty="0"/>
              <a:t> Certainty Factor </a:t>
            </a:r>
            <a:r>
              <a:rPr lang="en-US" dirty="0" err="1"/>
              <a:t>Gabungan</a:t>
            </a:r>
            <a:r>
              <a:rPr lang="en-US" dirty="0"/>
              <a:t> 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Rule 1: IF </a:t>
            </a:r>
            <a:r>
              <a:rPr lang="en-US" sz="2400" dirty="0" err="1" smtClean="0"/>
              <a:t>batuk</a:t>
            </a:r>
            <a:r>
              <a:rPr lang="en-US" sz="2400" dirty="0" smtClean="0"/>
              <a:t> THEN </a:t>
            </a:r>
            <a:r>
              <a:rPr lang="en-US" sz="2400" dirty="0" err="1" smtClean="0"/>
              <a:t>penyakit</a:t>
            </a:r>
            <a:r>
              <a:rPr lang="en-US" sz="2400" dirty="0" smtClean="0"/>
              <a:t> = </a:t>
            </a:r>
            <a:r>
              <a:rPr lang="en-US" sz="2400" dirty="0" err="1" smtClean="0"/>
              <a:t>batuk</a:t>
            </a:r>
            <a:r>
              <a:rPr lang="en-US" sz="2400" dirty="0" smtClean="0"/>
              <a:t> </a:t>
            </a:r>
            <a:r>
              <a:rPr lang="en-US" sz="2400" dirty="0" err="1" smtClean="0"/>
              <a:t>rejan</a:t>
            </a:r>
            <a:r>
              <a:rPr lang="en-US" sz="2400" dirty="0" smtClean="0"/>
              <a:t> (CF = 0,8)</a:t>
            </a:r>
          </a:p>
          <a:p>
            <a:r>
              <a:rPr lang="en-US" sz="2400" dirty="0" smtClean="0"/>
              <a:t>Rule 2: IF </a:t>
            </a:r>
            <a:r>
              <a:rPr lang="en-US" sz="2400" dirty="0" err="1" smtClean="0"/>
              <a:t>demam</a:t>
            </a:r>
            <a:r>
              <a:rPr lang="en-US" sz="2400" dirty="0" smtClean="0"/>
              <a:t> THEN </a:t>
            </a:r>
            <a:r>
              <a:rPr lang="en-US" sz="2400" dirty="0" err="1" smtClean="0"/>
              <a:t>penyakit</a:t>
            </a:r>
            <a:r>
              <a:rPr lang="en-US" sz="2400" dirty="0" smtClean="0"/>
              <a:t> = </a:t>
            </a:r>
            <a:r>
              <a:rPr lang="en-US" sz="2400" dirty="0" err="1" smtClean="0"/>
              <a:t>batuk</a:t>
            </a:r>
            <a:r>
              <a:rPr lang="en-US" sz="2400" dirty="0" smtClean="0"/>
              <a:t> </a:t>
            </a:r>
            <a:r>
              <a:rPr lang="en-US" sz="2400" dirty="0" err="1" smtClean="0"/>
              <a:t>rejan</a:t>
            </a:r>
            <a:r>
              <a:rPr lang="en-US" sz="2400" dirty="0" smtClean="0"/>
              <a:t> (CF = 0,6)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Hitung</a:t>
            </a:r>
            <a:r>
              <a:rPr lang="en-US" sz="2400" dirty="0" smtClean="0"/>
              <a:t> CF </a:t>
            </a:r>
            <a:r>
              <a:rPr lang="en-US" sz="2400" dirty="0" err="1" smtClean="0"/>
              <a:t>gabungan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CF(</a:t>
            </a:r>
            <a:r>
              <a:rPr lang="en-US" sz="2400" dirty="0" err="1" smtClean="0"/>
              <a:t>batuk</a:t>
            </a:r>
            <a:r>
              <a:rPr lang="en-US" sz="2400" dirty="0" smtClean="0"/>
              <a:t>) = 1 </a:t>
            </a:r>
            <a:r>
              <a:rPr lang="en-US" sz="2400" dirty="0" err="1" smtClean="0"/>
              <a:t>dan</a:t>
            </a:r>
            <a:r>
              <a:rPr lang="en-US" sz="2400" dirty="0" smtClean="0"/>
              <a:t> CF(</a:t>
            </a:r>
            <a:r>
              <a:rPr lang="en-US" sz="2400" dirty="0" err="1" smtClean="0"/>
              <a:t>demam</a:t>
            </a:r>
            <a:r>
              <a:rPr lang="en-US" sz="2400" dirty="0" smtClean="0"/>
              <a:t>) = 1</a:t>
            </a:r>
          </a:p>
          <a:p>
            <a:r>
              <a:rPr lang="en-US" sz="2400" dirty="0" smtClean="0"/>
              <a:t>CF(</a:t>
            </a:r>
            <a:r>
              <a:rPr lang="en-US" sz="2400" dirty="0" err="1" smtClean="0"/>
              <a:t>batuk</a:t>
            </a:r>
            <a:r>
              <a:rPr lang="en-US" sz="2400" dirty="0" smtClean="0"/>
              <a:t>) = 1 </a:t>
            </a:r>
            <a:r>
              <a:rPr lang="en-US" sz="2400" dirty="0" err="1" smtClean="0"/>
              <a:t>dan</a:t>
            </a:r>
            <a:r>
              <a:rPr lang="en-US" sz="2400" dirty="0" smtClean="0"/>
              <a:t> CF(</a:t>
            </a:r>
            <a:r>
              <a:rPr lang="en-US" sz="2400" dirty="0" err="1" smtClean="0"/>
              <a:t>demam</a:t>
            </a:r>
            <a:r>
              <a:rPr lang="en-US" sz="2400" dirty="0" smtClean="0"/>
              <a:t>) = -1</a:t>
            </a:r>
            <a:endParaRPr lang="id-ID" sz="2400" dirty="0" smtClean="0"/>
          </a:p>
          <a:p>
            <a:r>
              <a:rPr lang="en-US" sz="2400" dirty="0" smtClean="0"/>
              <a:t>CF(</a:t>
            </a:r>
            <a:r>
              <a:rPr lang="en-US" sz="2400" dirty="0" err="1" smtClean="0"/>
              <a:t>batuk</a:t>
            </a:r>
            <a:r>
              <a:rPr lang="en-US" sz="2400" dirty="0" smtClean="0"/>
              <a:t>) = -1 </a:t>
            </a:r>
            <a:r>
              <a:rPr lang="en-US" sz="2400" dirty="0" err="1" smtClean="0"/>
              <a:t>dan</a:t>
            </a:r>
            <a:r>
              <a:rPr lang="en-US" sz="2400" dirty="0" smtClean="0"/>
              <a:t> CF(</a:t>
            </a:r>
            <a:r>
              <a:rPr lang="en-US" sz="2400" dirty="0" err="1" smtClean="0"/>
              <a:t>demam</a:t>
            </a:r>
            <a:r>
              <a:rPr lang="en-US" sz="2400" dirty="0" smtClean="0"/>
              <a:t>) = -1</a:t>
            </a:r>
            <a:endParaRPr lang="id-ID" sz="2400" dirty="0" smtClean="0"/>
          </a:p>
          <a:p>
            <a:endParaRPr lang="en-US" sz="2400" dirty="0" smtClean="0"/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5744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9236" y="1268017"/>
            <a:ext cx="3876115" cy="32635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d-ID" sz="1700" b="1" dirty="0"/>
              <a:t>Knowledge base :</a:t>
            </a:r>
            <a:r>
              <a:rPr lang="en-US" sz="1700" b="1" dirty="0"/>
              <a:t> </a:t>
            </a:r>
            <a:r>
              <a:rPr lang="en-US" sz="1700" dirty="0"/>
              <a:t> </a:t>
            </a:r>
            <a:r>
              <a:rPr lang="en-US" sz="1700" dirty="0" err="1" smtClean="0"/>
              <a:t>berisi</a:t>
            </a:r>
            <a:r>
              <a:rPr lang="en-US" sz="1700" dirty="0" smtClean="0"/>
              <a:t> </a:t>
            </a:r>
            <a:r>
              <a:rPr lang="en-US" sz="1700" dirty="0" err="1" smtClean="0"/>
              <a:t>pengetahuan</a:t>
            </a:r>
            <a:r>
              <a:rPr lang="en-US" sz="1700" dirty="0" smtClean="0"/>
              <a:t> </a:t>
            </a:r>
            <a:r>
              <a:rPr lang="en-US" sz="1700" dirty="0" err="1" smtClean="0"/>
              <a:t>pakar</a:t>
            </a:r>
            <a:r>
              <a:rPr lang="en-US" sz="1700" dirty="0" smtClean="0"/>
              <a:t> yang </a:t>
            </a:r>
            <a:r>
              <a:rPr lang="en-US" sz="1700" dirty="0" err="1" smtClean="0"/>
              <a:t>telah</a:t>
            </a:r>
            <a:r>
              <a:rPr lang="en-US" sz="1700" dirty="0" smtClean="0"/>
              <a:t> </a:t>
            </a:r>
            <a:r>
              <a:rPr lang="en-US" sz="1700" dirty="0" err="1" smtClean="0"/>
              <a:t>direpresentasikan</a:t>
            </a:r>
            <a:r>
              <a:rPr lang="en-US" sz="1700" dirty="0" smtClean="0"/>
              <a:t> </a:t>
            </a:r>
            <a:r>
              <a:rPr lang="en-US" sz="1700" dirty="0" err="1" smtClean="0"/>
              <a:t>ke</a:t>
            </a:r>
            <a:r>
              <a:rPr lang="en-US" sz="1700" dirty="0" smtClean="0"/>
              <a:t> </a:t>
            </a:r>
            <a:r>
              <a:rPr lang="en-US" sz="1700" dirty="0" err="1" smtClean="0"/>
              <a:t>dalam</a:t>
            </a:r>
            <a:r>
              <a:rPr lang="en-US" sz="1700" dirty="0" smtClean="0"/>
              <a:t> </a:t>
            </a:r>
            <a:r>
              <a:rPr lang="en-US" sz="1700" dirty="0" err="1" smtClean="0"/>
              <a:t>bentuk</a:t>
            </a:r>
            <a:r>
              <a:rPr lang="en-US" sz="1700" dirty="0" smtClean="0"/>
              <a:t> </a:t>
            </a:r>
            <a:r>
              <a:rPr lang="en-US" sz="1700" dirty="0" err="1" smtClean="0"/>
              <a:t>tertentu</a:t>
            </a:r>
            <a:r>
              <a:rPr lang="en-US" sz="1700" dirty="0" smtClean="0"/>
              <a:t>, </a:t>
            </a:r>
            <a:r>
              <a:rPr lang="en-US" sz="1700" dirty="0" err="1" smtClean="0"/>
              <a:t>misal</a:t>
            </a:r>
            <a:r>
              <a:rPr lang="en-US" sz="1700" dirty="0"/>
              <a:t> </a:t>
            </a:r>
            <a:r>
              <a:rPr lang="en-US" sz="1700" dirty="0" smtClean="0"/>
              <a:t>IF </a:t>
            </a:r>
            <a:r>
              <a:rPr lang="en-US" sz="1700" dirty="0"/>
              <a:t>THEN  </a:t>
            </a:r>
            <a:r>
              <a:rPr lang="en-US" sz="1700" dirty="0" smtClean="0"/>
              <a:t>rules.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id-ID" sz="1700" b="1" dirty="0"/>
              <a:t>Working storage </a:t>
            </a:r>
            <a:r>
              <a:rPr lang="id-ID" sz="1700" b="1" dirty="0" smtClean="0"/>
              <a:t>:</a:t>
            </a:r>
            <a:r>
              <a:rPr lang="en-US" sz="1700" b="1" dirty="0" smtClean="0"/>
              <a:t> </a:t>
            </a:r>
            <a:r>
              <a:rPr lang="en-US" sz="1700" dirty="0" err="1" smtClean="0"/>
              <a:t>berisi</a:t>
            </a:r>
            <a:r>
              <a:rPr lang="en-US" sz="1700" dirty="0" smtClean="0"/>
              <a:t> data </a:t>
            </a:r>
            <a:r>
              <a:rPr lang="en-US" sz="1700" dirty="0" err="1" smtClean="0"/>
              <a:t>spesifik</a:t>
            </a:r>
            <a:r>
              <a:rPr lang="en-US" sz="1700" dirty="0" smtClean="0"/>
              <a:t> </a:t>
            </a:r>
            <a:r>
              <a:rPr lang="en-US" sz="1700" dirty="0" err="1" smtClean="0"/>
              <a:t>terhadap</a:t>
            </a:r>
            <a:r>
              <a:rPr lang="en-US" sz="1700" dirty="0" smtClean="0"/>
              <a:t> </a:t>
            </a:r>
            <a:r>
              <a:rPr lang="en-US" sz="1700" dirty="0" err="1" smtClean="0"/>
              <a:t>masalah</a:t>
            </a:r>
            <a:r>
              <a:rPr lang="en-US" sz="1700" dirty="0" smtClean="0"/>
              <a:t> yang </a:t>
            </a:r>
            <a:r>
              <a:rPr lang="en-US" sz="1700" dirty="0" err="1" smtClean="0"/>
              <a:t>dipecahkan</a:t>
            </a:r>
            <a:r>
              <a:rPr lang="en-US" sz="1700" dirty="0" smtClean="0"/>
              <a:t>.</a:t>
            </a:r>
            <a:endParaRPr lang="en-US" sz="1700" b="1" dirty="0" smtClean="0"/>
          </a:p>
          <a:p>
            <a:pPr>
              <a:lnSpc>
                <a:spcPct val="100000"/>
              </a:lnSpc>
            </a:pPr>
            <a:r>
              <a:rPr lang="id-ID" sz="1700" b="1" dirty="0" smtClean="0"/>
              <a:t>Inference </a:t>
            </a:r>
            <a:r>
              <a:rPr lang="id-ID" sz="1700" b="1" dirty="0"/>
              <a:t>engine :</a:t>
            </a:r>
            <a:r>
              <a:rPr lang="en-US" sz="1700" b="1" dirty="0"/>
              <a:t> </a:t>
            </a:r>
            <a:r>
              <a:rPr lang="en-US" sz="1700" dirty="0" err="1" smtClean="0"/>
              <a:t>mesin</a:t>
            </a:r>
            <a:r>
              <a:rPr lang="en-US" sz="1700" dirty="0" smtClean="0"/>
              <a:t> </a:t>
            </a:r>
            <a:r>
              <a:rPr lang="en-US" sz="1700" dirty="0" err="1" smtClean="0"/>
              <a:t>inferensi</a:t>
            </a:r>
            <a:r>
              <a:rPr lang="en-US" sz="1700" dirty="0" smtClean="0"/>
              <a:t> yang </a:t>
            </a:r>
            <a:r>
              <a:rPr lang="en-US" sz="1700" dirty="0" err="1" smtClean="0"/>
              <a:t>bertujuan</a:t>
            </a:r>
            <a:r>
              <a:rPr lang="en-US" sz="1700" dirty="0" smtClean="0"/>
              <a:t> </a:t>
            </a:r>
            <a:r>
              <a:rPr lang="en-US" sz="1700" dirty="0" err="1" smtClean="0"/>
              <a:t>memberikan</a:t>
            </a:r>
            <a:r>
              <a:rPr lang="en-US" sz="1700" dirty="0" smtClean="0"/>
              <a:t> </a:t>
            </a:r>
            <a:r>
              <a:rPr lang="en-US" sz="1700" dirty="0" err="1" smtClean="0"/>
              <a:t>rekomendasi</a:t>
            </a:r>
            <a:r>
              <a:rPr lang="en-US" sz="1700" dirty="0" smtClean="0"/>
              <a:t> </a:t>
            </a:r>
            <a:r>
              <a:rPr lang="en-US" sz="1700" dirty="0" err="1" smtClean="0"/>
              <a:t>berdasarkan</a:t>
            </a:r>
            <a:r>
              <a:rPr lang="en-US" sz="1700" dirty="0" smtClean="0"/>
              <a:t> pa yang </a:t>
            </a:r>
            <a:r>
              <a:rPr lang="en-US" sz="1700" dirty="0" err="1" smtClean="0"/>
              <a:t>tersiman</a:t>
            </a:r>
            <a:r>
              <a:rPr lang="en-US" sz="1700" dirty="0" smtClean="0"/>
              <a:t> di </a:t>
            </a:r>
            <a:r>
              <a:rPr lang="en-US" sz="1700" dirty="0" err="1" smtClean="0"/>
              <a:t>dalam</a:t>
            </a:r>
            <a:r>
              <a:rPr lang="en-US" sz="1700" dirty="0" smtClean="0"/>
              <a:t> knowledge base </a:t>
            </a:r>
            <a:r>
              <a:rPr lang="en-US" sz="1700" dirty="0" err="1" smtClean="0"/>
              <a:t>dan</a:t>
            </a:r>
            <a:r>
              <a:rPr lang="en-US" sz="1700" dirty="0" smtClean="0"/>
              <a:t> working storage.</a:t>
            </a:r>
            <a:endParaRPr lang="en-US" sz="1700" b="1" dirty="0" smtClean="0"/>
          </a:p>
          <a:p>
            <a:pPr>
              <a:lnSpc>
                <a:spcPct val="100000"/>
              </a:lnSpc>
            </a:pPr>
            <a:r>
              <a:rPr lang="id-ID" sz="1700" b="1" dirty="0" smtClean="0"/>
              <a:t>User </a:t>
            </a:r>
            <a:r>
              <a:rPr lang="id-ID" sz="1700" b="1" dirty="0"/>
              <a:t>interface :</a:t>
            </a:r>
            <a:r>
              <a:rPr lang="en-US" sz="1700" b="1" dirty="0"/>
              <a:t> </a:t>
            </a:r>
            <a:r>
              <a:rPr lang="en-US" sz="1700" dirty="0" err="1" smtClean="0"/>
              <a:t>sebagai</a:t>
            </a:r>
            <a:r>
              <a:rPr lang="en-US" sz="1700" dirty="0" smtClean="0"/>
              <a:t> </a:t>
            </a:r>
            <a:r>
              <a:rPr lang="en-US" sz="1700" dirty="0" err="1" smtClean="0"/>
              <a:t>antar</a:t>
            </a:r>
            <a:r>
              <a:rPr lang="en-US" sz="1700" dirty="0" smtClean="0"/>
              <a:t> </a:t>
            </a:r>
            <a:r>
              <a:rPr lang="en-US" sz="1700" dirty="0" err="1" smtClean="0"/>
              <a:t>muka</a:t>
            </a:r>
            <a:r>
              <a:rPr lang="en-US" sz="1700" dirty="0" smtClean="0"/>
              <a:t>/ dialog </a:t>
            </a:r>
            <a:r>
              <a:rPr lang="en-US" sz="1700" dirty="0" err="1" smtClean="0"/>
              <a:t>antara</a:t>
            </a:r>
            <a:r>
              <a:rPr lang="en-US" sz="1700" dirty="0" smtClean="0"/>
              <a:t> user </a:t>
            </a:r>
            <a:r>
              <a:rPr lang="en-US" sz="1700" dirty="0" err="1" smtClean="0"/>
              <a:t>dengan</a:t>
            </a:r>
            <a:r>
              <a:rPr lang="en-US" sz="1700" dirty="0" smtClean="0"/>
              <a:t> </a:t>
            </a:r>
            <a:r>
              <a:rPr lang="en-US" sz="1700" dirty="0" err="1" smtClean="0"/>
              <a:t>sistem</a:t>
            </a:r>
            <a:r>
              <a:rPr lang="en-US" sz="1700" dirty="0" smtClean="0"/>
              <a:t> </a:t>
            </a:r>
            <a:r>
              <a:rPr lang="en-US" sz="1700" dirty="0" err="1" smtClean="0"/>
              <a:t>pakar</a:t>
            </a:r>
            <a:r>
              <a:rPr lang="id-ID" sz="1700" dirty="0" smtClean="0"/>
              <a:t>.</a:t>
            </a:r>
            <a:endParaRPr lang="id-ID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694"/>
          <a:stretch/>
        </p:blipFill>
        <p:spPr>
          <a:xfrm>
            <a:off x="296260" y="1502816"/>
            <a:ext cx="4232042" cy="333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0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Uncertainty with Bayes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P(H),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prior probability yang </a:t>
            </a:r>
            <a:r>
              <a:rPr lang="en-US" sz="2400" dirty="0" err="1" smtClean="0"/>
              <a:t>ditentukan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expert.</a:t>
            </a:r>
          </a:p>
          <a:p>
            <a:r>
              <a:rPr lang="en-US" sz="2400" dirty="0" smtClean="0"/>
              <a:t>P(E|H),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conditional probability </a:t>
            </a:r>
            <a:r>
              <a:rPr lang="en-US" sz="2400" dirty="0" err="1" smtClean="0"/>
              <a:t>terjadinya</a:t>
            </a:r>
            <a:r>
              <a:rPr lang="en-US" sz="2400" dirty="0" smtClean="0"/>
              <a:t> evidence E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hipotesis</a:t>
            </a:r>
            <a:r>
              <a:rPr lang="en-US" sz="2400" dirty="0" smtClean="0"/>
              <a:t> H </a:t>
            </a:r>
            <a:r>
              <a:rPr lang="en-US" sz="2400" dirty="0" err="1" smtClean="0"/>
              <a:t>benar</a:t>
            </a:r>
            <a:r>
              <a:rPr lang="en-US" sz="2400" dirty="0" smtClean="0"/>
              <a:t>, </a:t>
            </a:r>
            <a:r>
              <a:rPr lang="en-US" sz="2400" dirty="0" err="1" smtClean="0"/>
              <a:t>ditentukan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expert.</a:t>
            </a:r>
            <a:endParaRPr lang="en-US" sz="2400" dirty="0" smtClean="0"/>
          </a:p>
          <a:p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evidence E yang </a:t>
            </a:r>
            <a:r>
              <a:rPr lang="en-US" sz="2400" dirty="0" err="1" smtClean="0"/>
              <a:t>diamati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pakar</a:t>
            </a:r>
            <a:r>
              <a:rPr lang="en-US" sz="2400" dirty="0" smtClean="0"/>
              <a:t> </a:t>
            </a:r>
            <a:r>
              <a:rPr lang="en-US" sz="2400" dirty="0" err="1" smtClean="0"/>
              <a:t>menghitung</a:t>
            </a:r>
            <a:r>
              <a:rPr lang="en-US" sz="2400" dirty="0" smtClean="0"/>
              <a:t> posterior probability P(H|E),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probabilitas</a:t>
            </a:r>
            <a:r>
              <a:rPr lang="en-US" sz="2400" dirty="0" smtClean="0"/>
              <a:t> </a:t>
            </a:r>
            <a:r>
              <a:rPr lang="en-US" sz="2400" dirty="0" err="1" smtClean="0"/>
              <a:t>terjadinya</a:t>
            </a:r>
            <a:r>
              <a:rPr lang="en-US" sz="2400" dirty="0" smtClean="0"/>
              <a:t> </a:t>
            </a:r>
            <a:r>
              <a:rPr lang="en-US" sz="2400" dirty="0" err="1" smtClean="0"/>
              <a:t>hipotesis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evidence E </a:t>
            </a:r>
            <a:r>
              <a:rPr lang="en-US" sz="2400" dirty="0" err="1" smtClean="0"/>
              <a:t>teramati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8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Managing Uncertainty with Bayes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Kita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memperhitungkan</a:t>
            </a:r>
            <a:r>
              <a:rPr lang="en-US" sz="1800" dirty="0" smtClean="0"/>
              <a:t> </a:t>
            </a:r>
            <a:r>
              <a:rPr lang="en-US" sz="1800" dirty="0" err="1" smtClean="0"/>
              <a:t>hipotesis</a:t>
            </a:r>
            <a:r>
              <a:rPr lang="en-US" sz="1800" dirty="0" smtClean="0"/>
              <a:t> </a:t>
            </a:r>
            <a:r>
              <a:rPr lang="en-US" sz="1800" dirty="0" err="1" smtClean="0"/>
              <a:t>majemuk</a:t>
            </a:r>
            <a:r>
              <a:rPr lang="en-US" sz="1800" dirty="0"/>
              <a:t> </a:t>
            </a:r>
            <a:r>
              <a:rPr lang="en-US" sz="1800" dirty="0" smtClean="0"/>
              <a:t>(H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H</a:t>
            </a:r>
            <a:r>
              <a:rPr lang="en-US" sz="1800" baseline="-25000" dirty="0"/>
              <a:t>2</a:t>
            </a:r>
            <a:r>
              <a:rPr lang="en-US" sz="1800" dirty="0" smtClean="0"/>
              <a:t>, …, </a:t>
            </a:r>
            <a:r>
              <a:rPr lang="en-US" sz="1800" dirty="0" err="1" smtClean="0"/>
              <a:t>H</a:t>
            </a:r>
            <a:r>
              <a:rPr lang="en-US" sz="1800" baseline="-25000" dirty="0" err="1"/>
              <a:t>m</a:t>
            </a:r>
            <a:r>
              <a:rPr lang="en-US" sz="1800" dirty="0" smtClean="0"/>
              <a:t>) </a:t>
            </a:r>
            <a:r>
              <a:rPr lang="en-US" sz="1800" dirty="0" err="1" smtClean="0"/>
              <a:t>serta</a:t>
            </a:r>
            <a:r>
              <a:rPr lang="en-US" sz="1800" dirty="0" smtClean="0"/>
              <a:t> evidence </a:t>
            </a:r>
            <a:r>
              <a:rPr lang="en-US" sz="1800" dirty="0" err="1" smtClean="0"/>
              <a:t>majemuk</a:t>
            </a:r>
            <a:r>
              <a:rPr lang="en-US" sz="1800" dirty="0" smtClean="0"/>
              <a:t> (E</a:t>
            </a:r>
            <a:r>
              <a:rPr lang="en-US" sz="1800" baseline="-25000" dirty="0"/>
              <a:t>1</a:t>
            </a:r>
            <a:r>
              <a:rPr lang="en-US" sz="1800" dirty="0" smtClean="0"/>
              <a:t>, E</a:t>
            </a:r>
            <a:r>
              <a:rPr lang="en-US" sz="1800" baseline="-25000" dirty="0"/>
              <a:t>2</a:t>
            </a:r>
            <a:r>
              <a:rPr lang="en-US" sz="1800" dirty="0" smtClean="0"/>
              <a:t>, …, E</a:t>
            </a:r>
            <a:r>
              <a:rPr lang="en-US" sz="1800" baseline="-25000" dirty="0"/>
              <a:t>n</a:t>
            </a:r>
            <a:r>
              <a:rPr lang="en-US" sz="1800" dirty="0" smtClean="0"/>
              <a:t>). </a:t>
            </a:r>
            <a:r>
              <a:rPr lang="en-US" sz="1800" dirty="0" err="1" smtClean="0"/>
              <a:t>Semua</a:t>
            </a:r>
            <a:r>
              <a:rPr lang="en-US" sz="1800" dirty="0" smtClean="0"/>
              <a:t> </a:t>
            </a:r>
            <a:r>
              <a:rPr lang="en-US" sz="1800" dirty="0" err="1" smtClean="0"/>
              <a:t>hipotesis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evidence </a:t>
            </a:r>
            <a:r>
              <a:rPr lang="en-US" sz="1800" dirty="0" err="1" smtClean="0"/>
              <a:t>bersifat</a:t>
            </a:r>
            <a:r>
              <a:rPr lang="en-US" sz="1800" dirty="0" smtClean="0"/>
              <a:t> mutually exclusive.</a:t>
            </a:r>
          </a:p>
          <a:p>
            <a:r>
              <a:rPr lang="en-US" sz="1800" dirty="0" smtClean="0"/>
              <a:t>Single evidence E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hipotesis</a:t>
            </a:r>
            <a:r>
              <a:rPr lang="en-US" sz="1800" dirty="0" smtClean="0"/>
              <a:t> </a:t>
            </a:r>
            <a:r>
              <a:rPr lang="en-US" sz="1800" dirty="0" err="1" smtClean="0"/>
              <a:t>majemuk</a:t>
            </a:r>
            <a:r>
              <a:rPr lang="en-US" sz="1800" dirty="0" smtClean="0"/>
              <a:t> </a:t>
            </a:r>
            <a:r>
              <a:rPr lang="en-US" sz="1800" dirty="0"/>
              <a:t>(H</a:t>
            </a:r>
            <a:r>
              <a:rPr lang="en-US" sz="1800" baseline="-25000" dirty="0"/>
              <a:t>1</a:t>
            </a:r>
            <a:r>
              <a:rPr lang="en-US" sz="1800" dirty="0"/>
              <a:t>, H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H</a:t>
            </a:r>
            <a:r>
              <a:rPr lang="en-US" sz="1800" baseline="-25000" dirty="0" err="1"/>
              <a:t>m</a:t>
            </a:r>
            <a:r>
              <a:rPr lang="en-US" sz="1800" dirty="0"/>
              <a:t>)</a:t>
            </a:r>
            <a:r>
              <a:rPr lang="en-US" sz="1800" dirty="0" smtClean="0"/>
              <a:t> 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Evidence </a:t>
            </a:r>
            <a:r>
              <a:rPr lang="en-US" sz="1800" dirty="0" err="1" smtClean="0"/>
              <a:t>majemuk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hipotesis</a:t>
            </a:r>
            <a:r>
              <a:rPr lang="en-US" sz="1800" dirty="0" smtClean="0"/>
              <a:t> </a:t>
            </a:r>
            <a:r>
              <a:rPr lang="en-US" sz="1800" dirty="0" err="1" smtClean="0"/>
              <a:t>majemuk</a:t>
            </a:r>
            <a:endParaRPr lang="en-US" sz="1800" dirty="0" smtClean="0"/>
          </a:p>
          <a:p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0" y="2434048"/>
            <a:ext cx="2894380" cy="10539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3946095"/>
            <a:ext cx="5087570" cy="11473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15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Managing Uncertainty with Bayes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pakar</a:t>
            </a:r>
            <a:r>
              <a:rPr lang="en-US" sz="2400" dirty="0" smtClean="0"/>
              <a:t>, </a:t>
            </a:r>
            <a:r>
              <a:rPr lang="en-US" sz="2400" dirty="0" err="1" smtClean="0"/>
              <a:t>semua</a:t>
            </a:r>
            <a:r>
              <a:rPr lang="en-US" sz="2400" dirty="0" smtClean="0"/>
              <a:t> evidence </a:t>
            </a:r>
            <a:r>
              <a:rPr lang="en-US" sz="2400" dirty="0" err="1" smtClean="0"/>
              <a:t>diasumsikan</a:t>
            </a:r>
            <a:r>
              <a:rPr lang="en-US" sz="2400" dirty="0" smtClean="0"/>
              <a:t> conditional independence,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perhitungan</a:t>
            </a:r>
            <a:r>
              <a:rPr lang="en-US" sz="2400" dirty="0" smtClean="0"/>
              <a:t> posterior probability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: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15" y="2724455"/>
            <a:ext cx="6505575" cy="112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7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2"/>
            <a:ext cx="3664919" cy="351221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Contoh</a:t>
            </a:r>
            <a:r>
              <a:rPr lang="en-US" sz="2000" dirty="0" smtClean="0"/>
              <a:t>: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3 evidence </a:t>
            </a:r>
            <a:r>
              <a:rPr lang="en-US" sz="2000" dirty="0" err="1" smtClean="0"/>
              <a:t>dan</a:t>
            </a:r>
            <a:r>
              <a:rPr lang="en-US" sz="2000" dirty="0" smtClean="0"/>
              <a:t> 3 </a:t>
            </a:r>
            <a:r>
              <a:rPr lang="en-US" sz="2000" dirty="0" err="1" smtClean="0"/>
              <a:t>hipotesis</a:t>
            </a:r>
            <a:r>
              <a:rPr lang="en-US" sz="2000" dirty="0" smtClean="0"/>
              <a:t> (</a:t>
            </a:r>
            <a:r>
              <a:rPr lang="en-US" sz="2000" dirty="0" err="1" smtClean="0"/>
              <a:t>semuanya</a:t>
            </a:r>
            <a:r>
              <a:rPr lang="en-US" sz="2000" dirty="0" smtClean="0"/>
              <a:t> </a:t>
            </a:r>
            <a:r>
              <a:rPr lang="en-US" sz="2000" dirty="0" err="1" smtClean="0"/>
              <a:t>bersifat</a:t>
            </a:r>
            <a:r>
              <a:rPr lang="en-US" sz="2000" dirty="0" smtClean="0"/>
              <a:t> mutually exclusive).</a:t>
            </a:r>
          </a:p>
          <a:p>
            <a:r>
              <a:rPr lang="en-US" sz="2000" dirty="0" err="1" smtClean="0"/>
              <a:t>Informasi</a:t>
            </a:r>
            <a:r>
              <a:rPr lang="en-US" sz="2000" dirty="0" smtClean="0"/>
              <a:t> prior </a:t>
            </a:r>
            <a:r>
              <a:rPr lang="en-US" sz="2000" dirty="0" err="1" smtClean="0"/>
              <a:t>dan</a:t>
            </a:r>
            <a:r>
              <a:rPr lang="en-US" sz="2000" dirty="0" smtClean="0"/>
              <a:t> conditional probability yang </a:t>
            </a:r>
            <a:r>
              <a:rPr lang="en-US" sz="2000" dirty="0" err="1" smtClean="0"/>
              <a:t>diberikan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seorang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sbb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295" y="1502815"/>
            <a:ext cx="4123035" cy="321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0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Perhitungan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2"/>
            <a:ext cx="2901394" cy="3512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Misalkan</a:t>
            </a:r>
            <a:r>
              <a:rPr lang="en-US" sz="2000" dirty="0" smtClean="0"/>
              <a:t> </a:t>
            </a:r>
            <a:r>
              <a:rPr lang="en-US" sz="2000" dirty="0" err="1" smtClean="0"/>
              <a:t>pertama</a:t>
            </a:r>
            <a:r>
              <a:rPr lang="en-US" sz="2000" dirty="0" smtClean="0"/>
              <a:t>, </a:t>
            </a:r>
            <a:r>
              <a:rPr lang="en-US" sz="2000" dirty="0" err="1" smtClean="0"/>
              <a:t>pengguna</a:t>
            </a:r>
            <a:r>
              <a:rPr lang="en-US" sz="2000" dirty="0" smtClean="0"/>
              <a:t> </a:t>
            </a:r>
            <a:r>
              <a:rPr lang="en-US" sz="2000" dirty="0" err="1" smtClean="0"/>
              <a:t>mengamati</a:t>
            </a:r>
            <a:r>
              <a:rPr lang="en-US" sz="2000" dirty="0" smtClean="0"/>
              <a:t> </a:t>
            </a:r>
            <a:r>
              <a:rPr lang="en-US" sz="2000" dirty="0" err="1" smtClean="0"/>
              <a:t>adanya</a:t>
            </a:r>
            <a:r>
              <a:rPr lang="en-US" sz="2000" dirty="0" smtClean="0"/>
              <a:t> evidence E3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770" y="1350110"/>
            <a:ext cx="49720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2724455"/>
            <a:ext cx="2753875" cy="21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30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Perhitungan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2"/>
            <a:ext cx="8398774" cy="351221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Selanjutnya</a:t>
            </a:r>
            <a:r>
              <a:rPr lang="en-US" sz="2400" dirty="0" smtClean="0"/>
              <a:t>,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mengamati</a:t>
            </a:r>
            <a:r>
              <a:rPr lang="en-US" sz="2400" dirty="0" smtClean="0"/>
              <a:t> </a:t>
            </a:r>
            <a:r>
              <a:rPr lang="en-US" sz="2400" dirty="0" err="1" smtClean="0"/>
              <a:t>adanya</a:t>
            </a:r>
            <a:r>
              <a:rPr lang="en-US" sz="2400" dirty="0" smtClean="0"/>
              <a:t> evidence E1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55" y="1847008"/>
            <a:ext cx="5619868" cy="3168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0" y="2724455"/>
            <a:ext cx="2753875" cy="21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4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Perhitungan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2"/>
            <a:ext cx="8398774" cy="351221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Selanjutnya</a:t>
            </a:r>
            <a:r>
              <a:rPr lang="en-US" sz="2400" dirty="0" smtClean="0"/>
              <a:t>,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mengamati</a:t>
            </a:r>
            <a:r>
              <a:rPr lang="en-US" sz="2400" dirty="0" smtClean="0"/>
              <a:t> </a:t>
            </a:r>
            <a:r>
              <a:rPr lang="en-US" sz="2400" dirty="0" err="1" smtClean="0"/>
              <a:t>adanya</a:t>
            </a:r>
            <a:r>
              <a:rPr lang="en-US" sz="2400" dirty="0" smtClean="0"/>
              <a:t> evidence E2.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0" y="2223467"/>
            <a:ext cx="5970955" cy="256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0" y="2761328"/>
            <a:ext cx="2753875" cy="215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41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/>
              <a:t>Daftar Pustaka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05740" indent="-205740">
              <a:buClr>
                <a:schemeClr val="accent3"/>
              </a:buClr>
              <a:buFont typeface="Wingdings 2"/>
              <a:buChar char=""/>
              <a:defRPr/>
            </a:pPr>
            <a:r>
              <a:rPr lang="id-ID" sz="1500" dirty="0"/>
              <a:t>Suyanto. 2007. Artificial Intelligence: Searching, Reasoning, Planning and Learning</a:t>
            </a:r>
            <a:r>
              <a:rPr lang="en-US" sz="1500" dirty="0"/>
              <a:t>.</a:t>
            </a:r>
            <a:r>
              <a:rPr lang="id-ID" sz="1500" dirty="0"/>
              <a:t> Informatika, Bandung Indonesia. ISBN: 979-1153-05-1.</a:t>
            </a:r>
          </a:p>
          <a:p>
            <a:pPr marL="205740" indent="-205740">
              <a:buClr>
                <a:schemeClr val="accent3"/>
              </a:buClr>
              <a:buFont typeface="Wingdings 2"/>
              <a:buChar char=""/>
              <a:defRPr/>
            </a:pPr>
            <a:r>
              <a:rPr lang="id-ID" sz="1500" dirty="0"/>
              <a:t>Russel, Stuart and Norvig, Peter. </a:t>
            </a:r>
            <a:r>
              <a:rPr lang="en-US" sz="1500" dirty="0"/>
              <a:t>2010</a:t>
            </a:r>
            <a:r>
              <a:rPr lang="id-ID" sz="1500" dirty="0"/>
              <a:t>. Artificial Intelligence: A Modern Approach</a:t>
            </a:r>
            <a:r>
              <a:rPr lang="en-US" sz="1500" dirty="0"/>
              <a:t> Third Edition</a:t>
            </a:r>
            <a:r>
              <a:rPr lang="id-ID" sz="1500" dirty="0"/>
              <a:t>. Prentice Hall International, Inc.</a:t>
            </a:r>
            <a:endParaRPr lang="en-US" sz="1500" dirty="0"/>
          </a:p>
          <a:p>
            <a:pPr marL="205740" indent="-20574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500" dirty="0" err="1"/>
              <a:t>Manurung</a:t>
            </a:r>
            <a:r>
              <a:rPr lang="en-US" sz="1500" dirty="0"/>
              <a:t>, </a:t>
            </a:r>
            <a:r>
              <a:rPr lang="en-US" sz="1500" dirty="0" err="1"/>
              <a:t>Ruli</a:t>
            </a:r>
            <a:r>
              <a:rPr lang="en-US" sz="1500" dirty="0"/>
              <a:t> and </a:t>
            </a:r>
            <a:r>
              <a:rPr lang="en-US" sz="1500" dirty="0" err="1"/>
              <a:t>Krisnadhi</a:t>
            </a:r>
            <a:r>
              <a:rPr lang="en-US" sz="1500" dirty="0"/>
              <a:t>, Alfa </a:t>
            </a:r>
            <a:r>
              <a:rPr lang="en-US" sz="1500" dirty="0" err="1"/>
              <a:t>Adila</a:t>
            </a:r>
            <a:r>
              <a:rPr lang="en-US" sz="1500" dirty="0"/>
              <a:t>. 2007. IKI 30230: </a:t>
            </a:r>
            <a:r>
              <a:rPr lang="en-US" sz="1500" dirty="0" err="1"/>
              <a:t>Sistem</a:t>
            </a:r>
            <a:r>
              <a:rPr lang="en-US" sz="1500" dirty="0"/>
              <a:t> </a:t>
            </a:r>
            <a:r>
              <a:rPr lang="en-US" sz="1500" dirty="0" err="1"/>
              <a:t>Cerdas</a:t>
            </a:r>
            <a:r>
              <a:rPr lang="en-US" sz="1500" dirty="0"/>
              <a:t> – </a:t>
            </a:r>
            <a:r>
              <a:rPr lang="en-US" sz="1500" dirty="0" err="1"/>
              <a:t>Kuliah</a:t>
            </a:r>
            <a:r>
              <a:rPr lang="en-US" sz="1500" dirty="0"/>
              <a:t> 10: Logical Agents, </a:t>
            </a:r>
            <a:r>
              <a:rPr lang="en-US" sz="1500" dirty="0" err="1"/>
              <a:t>Fakultas</a:t>
            </a:r>
            <a:r>
              <a:rPr lang="en-US" sz="1500" dirty="0"/>
              <a:t> </a:t>
            </a:r>
            <a:r>
              <a:rPr lang="en-US" sz="1500" dirty="0" err="1"/>
              <a:t>Ilmu</a:t>
            </a:r>
            <a:r>
              <a:rPr lang="en-US" sz="1500" dirty="0"/>
              <a:t> </a:t>
            </a:r>
            <a:r>
              <a:rPr lang="en-US" sz="1500" dirty="0" err="1"/>
              <a:t>Komputer</a:t>
            </a:r>
            <a:r>
              <a:rPr lang="en-US" sz="1500" dirty="0"/>
              <a:t>, </a:t>
            </a:r>
            <a:r>
              <a:rPr lang="en-US" sz="1500" dirty="0" err="1"/>
              <a:t>Universitas</a:t>
            </a:r>
            <a:r>
              <a:rPr lang="en-US" sz="1500" dirty="0"/>
              <a:t> Indonesia</a:t>
            </a:r>
            <a:r>
              <a:rPr lang="en-US" sz="1500" dirty="0" smtClean="0"/>
              <a:t>.</a:t>
            </a:r>
          </a:p>
          <a:p>
            <a:pPr marL="205740" indent="-20574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500" dirty="0" err="1"/>
              <a:t>Manurung</a:t>
            </a:r>
            <a:r>
              <a:rPr lang="en-US" sz="1500" dirty="0"/>
              <a:t>, </a:t>
            </a:r>
            <a:r>
              <a:rPr lang="en-US" sz="1500" dirty="0" err="1"/>
              <a:t>Ruli</a:t>
            </a:r>
            <a:r>
              <a:rPr lang="en-US" sz="1500" dirty="0"/>
              <a:t> and </a:t>
            </a:r>
            <a:r>
              <a:rPr lang="en-US" sz="1500" dirty="0" err="1"/>
              <a:t>Krisnadhi</a:t>
            </a:r>
            <a:r>
              <a:rPr lang="en-US" sz="1500" dirty="0"/>
              <a:t>, Alfa </a:t>
            </a:r>
            <a:r>
              <a:rPr lang="en-US" sz="1500" dirty="0" err="1"/>
              <a:t>Adila</a:t>
            </a:r>
            <a:r>
              <a:rPr lang="en-US" sz="1500" dirty="0"/>
              <a:t>. 2007. IKI 30230: </a:t>
            </a:r>
            <a:r>
              <a:rPr lang="en-US" sz="1500" dirty="0" err="1"/>
              <a:t>Sistem</a:t>
            </a:r>
            <a:r>
              <a:rPr lang="en-US" sz="1500" dirty="0"/>
              <a:t> </a:t>
            </a:r>
            <a:r>
              <a:rPr lang="en-US" sz="1500" dirty="0" err="1"/>
              <a:t>Cerdas</a:t>
            </a:r>
            <a:r>
              <a:rPr lang="en-US" sz="1500" dirty="0"/>
              <a:t> – </a:t>
            </a:r>
            <a:r>
              <a:rPr lang="en-US" sz="1500" dirty="0" err="1"/>
              <a:t>Kuliah</a:t>
            </a:r>
            <a:r>
              <a:rPr lang="en-US" sz="1500" dirty="0"/>
              <a:t> </a:t>
            </a:r>
            <a:r>
              <a:rPr lang="en-US" sz="1500" dirty="0" smtClean="0"/>
              <a:t>13: Inference in FOL, </a:t>
            </a:r>
            <a:r>
              <a:rPr lang="en-US" sz="1500" dirty="0" err="1"/>
              <a:t>Fakultas</a:t>
            </a:r>
            <a:r>
              <a:rPr lang="en-US" sz="1500" dirty="0"/>
              <a:t> </a:t>
            </a:r>
            <a:r>
              <a:rPr lang="en-US" sz="1500" dirty="0" err="1"/>
              <a:t>Ilmu</a:t>
            </a:r>
            <a:r>
              <a:rPr lang="en-US" sz="1500" dirty="0"/>
              <a:t> </a:t>
            </a:r>
            <a:r>
              <a:rPr lang="en-US" sz="1500" dirty="0" err="1"/>
              <a:t>Komputer</a:t>
            </a:r>
            <a:r>
              <a:rPr lang="en-US" sz="1500" dirty="0"/>
              <a:t>, </a:t>
            </a:r>
            <a:r>
              <a:rPr lang="en-US" sz="1500" dirty="0" err="1"/>
              <a:t>Universitas</a:t>
            </a:r>
            <a:r>
              <a:rPr lang="en-US" sz="1500" dirty="0"/>
              <a:t> Indonesia.</a:t>
            </a:r>
          </a:p>
          <a:p>
            <a:pPr marL="205740" indent="-205740">
              <a:buClr>
                <a:schemeClr val="accent3"/>
              </a:buClr>
              <a:buFont typeface="Wingdings 2"/>
              <a:buChar char=""/>
              <a:defRPr/>
            </a:pPr>
            <a:endParaRPr lang="en-US" sz="1500" dirty="0"/>
          </a:p>
          <a:p>
            <a:pPr marL="205740" indent="-205740">
              <a:buClr>
                <a:schemeClr val="accent3"/>
              </a:buClr>
              <a:buFont typeface="Wingdings 2"/>
              <a:buChar char=""/>
              <a:defRPr/>
            </a:pPr>
            <a:endParaRPr lang="id-ID" sz="1500" dirty="0"/>
          </a:p>
          <a:p>
            <a:pPr marL="205740" indent="-205740">
              <a:buClr>
                <a:schemeClr val="accent3"/>
              </a:buClr>
              <a:buFont typeface="Wingdings 2"/>
              <a:buChar char=""/>
              <a:defRPr/>
            </a:pPr>
            <a:endParaRPr lang="id-ID" sz="1500" dirty="0"/>
          </a:p>
        </p:txBody>
      </p:sp>
    </p:spTree>
    <p:extLst>
      <p:ext uri="{BB962C8B-B14F-4D97-AF65-F5344CB8AC3E}">
        <p14:creationId xmlns:p14="http://schemas.microsoft.com/office/powerpoint/2010/main" val="24750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Expert System Components (cont.)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9236" y="1502815"/>
            <a:ext cx="3876115" cy="3263504"/>
          </a:xfrm>
        </p:spPr>
        <p:txBody>
          <a:bodyPr>
            <a:noAutofit/>
          </a:bodyPr>
          <a:lstStyle/>
          <a:p>
            <a:r>
              <a:rPr lang="id-ID" sz="1800" b="1" dirty="0"/>
              <a:t>Domain expert :</a:t>
            </a:r>
            <a:r>
              <a:rPr lang="en-US" sz="1800" b="1" dirty="0"/>
              <a:t> </a:t>
            </a:r>
            <a:r>
              <a:rPr lang="en-US" sz="1800" dirty="0" smtClean="0"/>
              <a:t>orang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</a:t>
            </a:r>
            <a:r>
              <a:rPr lang="en-US" sz="1800" dirty="0" err="1" smtClean="0"/>
              <a:t>kepakaran</a:t>
            </a:r>
            <a:r>
              <a:rPr lang="en-US" sz="1800" dirty="0" smtClean="0"/>
              <a:t> di domain </a:t>
            </a:r>
            <a:r>
              <a:rPr lang="en-US" sz="1800" dirty="0" err="1" smtClean="0"/>
              <a:t>permasalahan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pakar</a:t>
            </a:r>
            <a:r>
              <a:rPr lang="en-US" sz="1800" dirty="0" smtClean="0"/>
              <a:t>.</a:t>
            </a:r>
            <a:endParaRPr lang="en-US" sz="1800" b="1" dirty="0" smtClean="0"/>
          </a:p>
          <a:p>
            <a:r>
              <a:rPr lang="id-ID" sz="1800" b="1" dirty="0" smtClean="0"/>
              <a:t>Knowledge </a:t>
            </a:r>
            <a:r>
              <a:rPr lang="id-ID" sz="1800" b="1" dirty="0"/>
              <a:t>engineer :</a:t>
            </a:r>
            <a:r>
              <a:rPr lang="en-US" sz="1800" b="1" dirty="0"/>
              <a:t> </a:t>
            </a:r>
            <a:r>
              <a:rPr lang="en-US" sz="1800" dirty="0" smtClean="0"/>
              <a:t>orang yang </a:t>
            </a:r>
            <a:r>
              <a:rPr lang="en-US" sz="1800" dirty="0" err="1" smtClean="0"/>
              <a:t>menerjemahkan</a:t>
            </a:r>
            <a:r>
              <a:rPr lang="en-US" sz="1800" dirty="0" smtClean="0"/>
              <a:t> </a:t>
            </a:r>
            <a:r>
              <a:rPr lang="en-US" sz="1800" dirty="0" err="1" smtClean="0"/>
              <a:t>pengetahuan</a:t>
            </a:r>
            <a:r>
              <a:rPr lang="en-US" sz="1800" dirty="0" smtClean="0"/>
              <a:t> </a:t>
            </a:r>
            <a:r>
              <a:rPr lang="en-US" sz="1800" dirty="0" err="1" smtClean="0"/>
              <a:t>pakar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format </a:t>
            </a:r>
            <a:r>
              <a:rPr lang="en-US" sz="1800" dirty="0" err="1" smtClean="0"/>
              <a:t>tertentu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disimpan</a:t>
            </a:r>
            <a:r>
              <a:rPr lang="en-US" sz="1800" dirty="0" smtClean="0"/>
              <a:t> di knowledge base.</a:t>
            </a:r>
          </a:p>
          <a:p>
            <a:r>
              <a:rPr lang="id-ID" sz="1800" b="1" dirty="0" smtClean="0"/>
              <a:t>User </a:t>
            </a:r>
            <a:r>
              <a:rPr lang="id-ID" sz="1800" b="1" dirty="0"/>
              <a:t>:</a:t>
            </a:r>
            <a:r>
              <a:rPr lang="en-US" sz="1800" b="1" dirty="0"/>
              <a:t> </a:t>
            </a:r>
            <a:r>
              <a:rPr lang="en-US" sz="1800" dirty="0" err="1" smtClean="0"/>
              <a:t>Pengguna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berinteraksi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pakar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mendapatkan</a:t>
            </a:r>
            <a:r>
              <a:rPr lang="en-US" sz="1800" dirty="0" smtClean="0"/>
              <a:t> </a:t>
            </a:r>
            <a:r>
              <a:rPr lang="en-US" sz="1800" dirty="0" err="1" smtClean="0"/>
              <a:t>solusi</a:t>
            </a:r>
            <a:r>
              <a:rPr lang="en-US" sz="1800" dirty="0" smtClean="0"/>
              <a:t>/</a:t>
            </a:r>
            <a:r>
              <a:rPr lang="en-US" sz="1800" dirty="0" err="1" smtClean="0"/>
              <a:t>rekomendasi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pakar</a:t>
            </a:r>
            <a:r>
              <a:rPr lang="en-US" sz="1800" dirty="0" smtClean="0"/>
              <a:t>.</a:t>
            </a:r>
            <a:endParaRPr lang="id-ID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9694"/>
          <a:stretch/>
        </p:blipFill>
        <p:spPr>
          <a:xfrm>
            <a:off x="143555" y="1502816"/>
            <a:ext cx="4232042" cy="333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8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Pakar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 err="1" smtClean="0"/>
              <a:t>Sistem</a:t>
            </a:r>
            <a:r>
              <a:rPr lang="en-US" sz="2200" b="1" dirty="0" smtClean="0"/>
              <a:t> yang </a:t>
            </a:r>
            <a:r>
              <a:rPr lang="en-US" sz="2200" b="1" dirty="0" err="1" smtClean="0"/>
              <a:t>interaktif</a:t>
            </a:r>
            <a:endParaRPr lang="en-US" sz="2200" b="1" dirty="0"/>
          </a:p>
          <a:p>
            <a:pPr lvl="1"/>
            <a:r>
              <a:rPr lang="en-US" sz="2200" dirty="0" err="1" smtClean="0"/>
              <a:t>Memberikan</a:t>
            </a:r>
            <a:r>
              <a:rPr lang="en-US" sz="2200" dirty="0" smtClean="0"/>
              <a:t> </a:t>
            </a:r>
            <a:r>
              <a:rPr lang="en-US" sz="2200" dirty="0" err="1" smtClean="0"/>
              <a:t>respon</a:t>
            </a:r>
            <a:r>
              <a:rPr lang="en-US" sz="2200" dirty="0" smtClean="0"/>
              <a:t>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</a:t>
            </a:r>
            <a:r>
              <a:rPr lang="en-US" sz="2200" dirty="0" err="1" smtClean="0"/>
              <a:t>pertanyaan</a:t>
            </a:r>
            <a:endParaRPr lang="en-US" sz="2200" dirty="0" smtClean="0"/>
          </a:p>
          <a:p>
            <a:pPr lvl="1"/>
            <a:r>
              <a:rPr lang="en-US" sz="2200" dirty="0" err="1" smtClean="0"/>
              <a:t>Membantu</a:t>
            </a:r>
            <a:r>
              <a:rPr lang="en-US" sz="2200" dirty="0" smtClean="0"/>
              <a:t> proses </a:t>
            </a:r>
            <a:r>
              <a:rPr lang="en-US" sz="2200" dirty="0" err="1" smtClean="0"/>
              <a:t>pengambilan</a:t>
            </a:r>
            <a:r>
              <a:rPr lang="en-US" sz="2200" dirty="0" smtClean="0"/>
              <a:t> </a:t>
            </a:r>
            <a:r>
              <a:rPr lang="en-US" sz="2200" dirty="0" err="1" smtClean="0"/>
              <a:t>keputusan</a:t>
            </a:r>
            <a:r>
              <a:rPr lang="id-ID" sz="2200" dirty="0" smtClean="0"/>
              <a:t> </a:t>
            </a:r>
            <a:endParaRPr lang="id-ID" sz="2200" dirty="0"/>
          </a:p>
          <a:p>
            <a:pPr lvl="1"/>
            <a:r>
              <a:rPr lang="en-US" sz="2200" dirty="0" err="1" smtClean="0"/>
              <a:t>Mampu</a:t>
            </a:r>
            <a:r>
              <a:rPr lang="en-US" sz="2200" dirty="0" smtClean="0"/>
              <a:t> </a:t>
            </a:r>
            <a:r>
              <a:rPr lang="en-US" sz="2200" dirty="0" err="1" smtClean="0"/>
              <a:t>memberikan</a:t>
            </a:r>
            <a:r>
              <a:rPr lang="en-US" sz="2200" dirty="0" smtClean="0"/>
              <a:t> </a:t>
            </a:r>
            <a:r>
              <a:rPr lang="en-US" sz="2200" dirty="0" err="1" smtClean="0"/>
              <a:t>rekomendasi</a:t>
            </a:r>
            <a:r>
              <a:rPr lang="en-US" sz="2200" dirty="0" smtClean="0"/>
              <a:t>/</a:t>
            </a:r>
            <a:r>
              <a:rPr lang="en-US" sz="2200" dirty="0" err="1" smtClean="0"/>
              <a:t>solusi</a:t>
            </a:r>
            <a:endParaRPr lang="id-ID" sz="2200" dirty="0"/>
          </a:p>
          <a:p>
            <a:r>
              <a:rPr lang="en-US" sz="2200" b="1" dirty="0" err="1" smtClean="0"/>
              <a:t>Memiliki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kemampuan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untuk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mengelola</a:t>
            </a:r>
            <a:r>
              <a:rPr lang="en-US" sz="2200" b="1" dirty="0" smtClean="0"/>
              <a:t> knowledge</a:t>
            </a:r>
            <a:endParaRPr lang="en-US" sz="2200" b="1" dirty="0"/>
          </a:p>
          <a:p>
            <a:pPr lvl="1"/>
            <a:r>
              <a:rPr lang="en-US" sz="2200" dirty="0" err="1" smtClean="0"/>
              <a:t>Menyimpan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menemukan</a:t>
            </a:r>
            <a:r>
              <a:rPr lang="en-US" sz="2200" dirty="0" smtClean="0"/>
              <a:t> </a:t>
            </a:r>
            <a:r>
              <a:rPr lang="en-US" sz="2200" dirty="0" err="1" smtClean="0"/>
              <a:t>kembali</a:t>
            </a:r>
            <a:r>
              <a:rPr lang="en-US" sz="2200" dirty="0" smtClean="0"/>
              <a:t> knowledge</a:t>
            </a:r>
            <a:endParaRPr lang="en-US" sz="2200" dirty="0"/>
          </a:p>
          <a:p>
            <a:pPr lvl="1"/>
            <a:r>
              <a:rPr lang="en-US" sz="2200" dirty="0" err="1" smtClean="0"/>
              <a:t>Memiliki</a:t>
            </a:r>
            <a:r>
              <a:rPr lang="en-US" sz="2200" dirty="0" smtClean="0"/>
              <a:t> </a:t>
            </a:r>
            <a:r>
              <a:rPr lang="en-US" sz="2200" dirty="0" err="1" smtClean="0"/>
              <a:t>mekanisme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update knowledge</a:t>
            </a:r>
          </a:p>
        </p:txBody>
      </p:sp>
    </p:spTree>
    <p:extLst>
      <p:ext uri="{BB962C8B-B14F-4D97-AF65-F5344CB8AC3E}">
        <p14:creationId xmlns:p14="http://schemas.microsoft.com/office/powerpoint/2010/main" val="302386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 smtClean="0"/>
              <a:t>Pakar</a:t>
            </a:r>
            <a:r>
              <a:rPr lang="en-US" dirty="0" smtClean="0"/>
              <a:t> (</a:t>
            </a:r>
            <a:r>
              <a:rPr lang="en-US" dirty="0"/>
              <a:t>cont</a:t>
            </a:r>
            <a:r>
              <a:rPr lang="en-US" dirty="0" smtClean="0"/>
              <a:t>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2"/>
            <a:ext cx="8246070" cy="3664919"/>
          </a:xfrm>
        </p:spPr>
        <p:txBody>
          <a:bodyPr>
            <a:noAutofit/>
          </a:bodyPr>
          <a:lstStyle/>
          <a:p>
            <a:r>
              <a:rPr lang="en-US" sz="1800" b="1" dirty="0" err="1" smtClean="0"/>
              <a:t>Mampu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melakukan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inferensi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secara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logis</a:t>
            </a:r>
            <a:endParaRPr lang="en-US" sz="1800" b="1" dirty="0" smtClean="0"/>
          </a:p>
          <a:p>
            <a:pPr lvl="1"/>
            <a:r>
              <a:rPr lang="en-US" sz="1800" dirty="0" err="1" smtClean="0"/>
              <a:t>Mampu</a:t>
            </a:r>
            <a:r>
              <a:rPr lang="en-US" sz="1800" dirty="0" smtClean="0"/>
              <a:t> </a:t>
            </a:r>
            <a:r>
              <a:rPr lang="en-US" sz="1800" dirty="0" err="1" smtClean="0"/>
              <a:t>melakukan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inferensi</a:t>
            </a:r>
            <a:r>
              <a:rPr lang="en-US" sz="1800" dirty="0" smtClean="0"/>
              <a:t> (</a:t>
            </a:r>
            <a:r>
              <a:rPr lang="en-US" sz="1800" i="1" dirty="0" smtClean="0"/>
              <a:t>reasoning</a:t>
            </a:r>
            <a:r>
              <a:rPr lang="en-US" sz="1800" dirty="0" smtClean="0"/>
              <a:t>) </a:t>
            </a:r>
            <a:r>
              <a:rPr lang="en-US" sz="1800" dirty="0" err="1" smtClean="0"/>
              <a:t>berdasarkan</a:t>
            </a:r>
            <a:r>
              <a:rPr lang="en-US" sz="1800" dirty="0" smtClean="0"/>
              <a:t> </a:t>
            </a:r>
            <a:r>
              <a:rPr lang="en-US" sz="1800" dirty="0" err="1" smtClean="0"/>
              <a:t>pengetahuan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tersimpan</a:t>
            </a:r>
            <a:r>
              <a:rPr lang="en-US" sz="1800" dirty="0" smtClean="0"/>
              <a:t> di KB. </a:t>
            </a:r>
          </a:p>
          <a:p>
            <a:pPr lvl="1"/>
            <a:r>
              <a:rPr lang="en-US" sz="1800" dirty="0" err="1" smtClean="0"/>
              <a:t>Pengetahuan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tersimpan</a:t>
            </a:r>
            <a:r>
              <a:rPr lang="en-US" sz="1800" dirty="0" smtClean="0"/>
              <a:t> di KB </a:t>
            </a:r>
            <a:r>
              <a:rPr lang="en-US" sz="1800" dirty="0" err="1" smtClean="0"/>
              <a:t>harus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dieksploitasi</a:t>
            </a:r>
            <a:r>
              <a:rPr lang="en-US" sz="1800" dirty="0" smtClean="0"/>
              <a:t> (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dikombinasikan</a:t>
            </a:r>
            <a:r>
              <a:rPr lang="en-US" sz="1800" dirty="0" smtClean="0"/>
              <a:t> </a:t>
            </a:r>
            <a:r>
              <a:rPr lang="en-US" sz="1800" dirty="0" err="1" smtClean="0"/>
              <a:t>sehingga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proses </a:t>
            </a:r>
            <a:r>
              <a:rPr lang="en-US" sz="1800" dirty="0" err="1" smtClean="0"/>
              <a:t>inferensi</a:t>
            </a:r>
            <a:r>
              <a:rPr lang="en-US" sz="1800" dirty="0" smtClean="0"/>
              <a:t>/ reasoning)</a:t>
            </a:r>
          </a:p>
          <a:p>
            <a:pPr lvl="2"/>
            <a:r>
              <a:rPr lang="en-US" sz="1800" i="1" dirty="0"/>
              <a:t>L</a:t>
            </a:r>
            <a:r>
              <a:rPr lang="en-US" sz="1800" i="1" dirty="0" smtClean="0"/>
              <a:t>earning  </a:t>
            </a:r>
            <a:r>
              <a:rPr lang="en-US" sz="1800" i="1" dirty="0"/>
              <a:t>all  the words  in  a language, </a:t>
            </a:r>
            <a:r>
              <a:rPr lang="en-US" sz="1800" i="1" dirty="0" smtClean="0"/>
              <a:t>without </a:t>
            </a:r>
            <a:r>
              <a:rPr lang="en-US" sz="1800" i="1" dirty="0"/>
              <a:t>knowing how to combine those words to </a:t>
            </a:r>
            <a:r>
              <a:rPr lang="en-US" sz="1800" i="1" dirty="0" smtClean="0"/>
              <a:t>form </a:t>
            </a:r>
            <a:r>
              <a:rPr lang="en-US" sz="1800" i="1" dirty="0"/>
              <a:t>a </a:t>
            </a:r>
            <a:r>
              <a:rPr lang="en-US" sz="1800" i="1" dirty="0" smtClean="0"/>
              <a:t>meaningful </a:t>
            </a:r>
            <a:r>
              <a:rPr lang="id-ID" sz="1800" i="1" dirty="0" smtClean="0"/>
              <a:t>sentence</a:t>
            </a:r>
            <a:r>
              <a:rPr lang="en-US" sz="1800" i="1" dirty="0" smtClean="0"/>
              <a:t> is useless</a:t>
            </a:r>
            <a:r>
              <a:rPr lang="id-ID" sz="1800" dirty="0" smtClean="0"/>
              <a:t>.</a:t>
            </a:r>
            <a:endParaRPr lang="en-US" sz="1800" dirty="0" smtClean="0"/>
          </a:p>
          <a:p>
            <a:r>
              <a:rPr lang="en-US" sz="1800" b="1" dirty="0" err="1" smtClean="0"/>
              <a:t>Spesifik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pada</a:t>
            </a:r>
            <a:r>
              <a:rPr lang="en-US" sz="1800" b="1" dirty="0" smtClean="0"/>
              <a:t> domain </a:t>
            </a:r>
            <a:r>
              <a:rPr lang="en-US" sz="1800" b="1" dirty="0" err="1" smtClean="0"/>
              <a:t>tertentu</a:t>
            </a:r>
            <a:endParaRPr lang="id-ID" sz="1800" b="1" dirty="0"/>
          </a:p>
          <a:p>
            <a:pPr lvl="1"/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pakar</a:t>
            </a:r>
            <a:r>
              <a:rPr lang="en-US" sz="1800" dirty="0" smtClean="0"/>
              <a:t> </a:t>
            </a:r>
            <a:r>
              <a:rPr lang="en-US" sz="1800" dirty="0" err="1" smtClean="0"/>
              <a:t>dikembangkan</a:t>
            </a:r>
            <a:r>
              <a:rPr lang="en-US" sz="1800" dirty="0" smtClean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</a:t>
            </a:r>
            <a:r>
              <a:rPr lang="en-US" sz="1800" dirty="0" err="1" smtClean="0"/>
              <a:t>spesifik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domain </a:t>
            </a:r>
            <a:r>
              <a:rPr lang="en-US" sz="1800" dirty="0" err="1" smtClean="0"/>
              <a:t>tertentu</a:t>
            </a:r>
            <a:r>
              <a:rPr lang="en-US" sz="1800" dirty="0" smtClean="0"/>
              <a:t>. </a:t>
            </a:r>
            <a:r>
              <a:rPr lang="en-US" sz="1800" dirty="0" err="1" smtClean="0"/>
              <a:t>Contoh</a:t>
            </a:r>
            <a:r>
              <a:rPr lang="en-US" sz="1800" dirty="0" smtClean="0"/>
              <a:t>: medical expert system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business </a:t>
            </a:r>
            <a:r>
              <a:rPr lang="en-US" sz="1800" dirty="0" err="1" smtClean="0"/>
              <a:t>exprest</a:t>
            </a:r>
            <a:r>
              <a:rPr lang="en-US" sz="1800" dirty="0" smtClean="0"/>
              <a:t> system.</a:t>
            </a:r>
          </a:p>
          <a:p>
            <a:pPr lvl="1"/>
            <a:r>
              <a:rPr lang="en-US" sz="1800" dirty="0" err="1" smtClean="0"/>
              <a:t>Pengetahuan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tersimpan</a:t>
            </a:r>
            <a:r>
              <a:rPr lang="en-US" sz="1800" dirty="0" smtClean="0"/>
              <a:t> di KB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berpengaruh</a:t>
            </a:r>
            <a:r>
              <a:rPr lang="en-US" sz="1800" dirty="0" smtClean="0"/>
              <a:t> </a:t>
            </a:r>
            <a:r>
              <a:rPr lang="en-US" sz="1800" dirty="0" err="1" smtClean="0"/>
              <a:t>terhadap</a:t>
            </a:r>
            <a:r>
              <a:rPr lang="en-US" sz="1800" dirty="0" smtClean="0"/>
              <a:t> </a:t>
            </a:r>
            <a:r>
              <a:rPr lang="en-US" sz="1800" dirty="0" err="1" smtClean="0"/>
              <a:t>kualitas</a:t>
            </a:r>
            <a:r>
              <a:rPr lang="en-US" sz="1800" dirty="0" smtClean="0"/>
              <a:t> </a:t>
            </a:r>
            <a:r>
              <a:rPr lang="en-US" sz="1800" dirty="0" err="1" smtClean="0"/>
              <a:t>kinerja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pakar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310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</a:t>
            </a:r>
            <a:r>
              <a:rPr lang="en-US" dirty="0" smtClean="0"/>
              <a:t>(cont.)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3"/>
            <a:ext cx="8246070" cy="3512213"/>
          </a:xfrm>
        </p:spPr>
        <p:txBody>
          <a:bodyPr>
            <a:noAutofit/>
          </a:bodyPr>
          <a:lstStyle/>
          <a:p>
            <a:r>
              <a:rPr lang="en-US" sz="1800" b="1" dirty="0" err="1" smtClean="0"/>
              <a:t>Mampu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menberikan</a:t>
            </a:r>
            <a:r>
              <a:rPr lang="en-US" sz="1800" b="1" dirty="0" smtClean="0"/>
              <a:t> </a:t>
            </a:r>
            <a:r>
              <a:rPr lang="en-US" sz="1800" b="1" i="1" dirty="0"/>
              <a:t>c</a:t>
            </a:r>
            <a:r>
              <a:rPr lang="en-US" sz="1800" b="1" i="1" dirty="0" smtClean="0"/>
              <a:t>onfidence values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terhadap</a:t>
            </a:r>
            <a:r>
              <a:rPr lang="en-US" sz="1800" b="1" dirty="0" smtClean="0"/>
              <a:t> output yang </a:t>
            </a:r>
            <a:r>
              <a:rPr lang="en-US" sz="1800" b="1" dirty="0" err="1" smtClean="0"/>
              <a:t>dihasilkan</a:t>
            </a:r>
            <a:endParaRPr lang="en-US" sz="1800" b="1" i="1" dirty="0"/>
          </a:p>
          <a:p>
            <a:pPr lvl="1"/>
            <a:r>
              <a:rPr lang="en-US" sz="1800" dirty="0" smtClean="0"/>
              <a:t>Confidence values </a:t>
            </a:r>
            <a:r>
              <a:rPr lang="en-US" sz="1800" dirty="0" err="1" smtClean="0"/>
              <a:t>menyatakan</a:t>
            </a:r>
            <a:r>
              <a:rPr lang="en-US" sz="1800" dirty="0" smtClean="0"/>
              <a:t> </a:t>
            </a:r>
            <a:r>
              <a:rPr lang="en-US" sz="1800" dirty="0" err="1" smtClean="0"/>
              <a:t>aspek</a:t>
            </a:r>
            <a:r>
              <a:rPr lang="en-US" sz="1800" dirty="0" smtClean="0"/>
              <a:t> </a:t>
            </a:r>
            <a:r>
              <a:rPr lang="en-US" sz="1800" dirty="0" err="1" smtClean="0"/>
              <a:t>kuantitatif</a:t>
            </a:r>
            <a:r>
              <a:rPr lang="en-US" sz="1800" dirty="0" smtClean="0"/>
              <a:t> </a:t>
            </a:r>
            <a:r>
              <a:rPr lang="en-US" sz="1800" dirty="0" err="1" smtClean="0"/>
              <a:t>terhadap</a:t>
            </a:r>
            <a:r>
              <a:rPr lang="en-US" sz="1800" dirty="0" smtClean="0"/>
              <a:t> output yang </a:t>
            </a:r>
            <a:r>
              <a:rPr lang="en-US" sz="1800" dirty="0" err="1" smtClean="0"/>
              <a:t>dihasilkan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pakar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Confidence value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menangani</a:t>
            </a:r>
            <a:r>
              <a:rPr lang="en-US" sz="1800" dirty="0" smtClean="0"/>
              <a:t> imprecise/ incomplete data.</a:t>
            </a:r>
          </a:p>
          <a:p>
            <a:r>
              <a:rPr lang="en-US" sz="1800" b="1" dirty="0" err="1" smtClean="0"/>
              <a:t>Aplikasi</a:t>
            </a:r>
            <a:endParaRPr lang="id-ID" sz="1800" b="1" dirty="0"/>
          </a:p>
          <a:p>
            <a:pPr lvl="1"/>
            <a:r>
              <a:rPr lang="en-US" sz="1800" dirty="0" err="1" smtClean="0"/>
              <a:t>Baik</a:t>
            </a:r>
            <a:r>
              <a:rPr lang="en-US" sz="1800" dirty="0" smtClean="0"/>
              <a:t>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permasalahan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penyelesainnya</a:t>
            </a:r>
            <a:r>
              <a:rPr lang="en-US" sz="1800" dirty="0" smtClean="0"/>
              <a:t> </a:t>
            </a:r>
            <a:r>
              <a:rPr lang="en-US" sz="1800" dirty="0" err="1" smtClean="0"/>
              <a:t>membutuhkan</a:t>
            </a:r>
            <a:r>
              <a:rPr lang="en-US" sz="1800" dirty="0" smtClean="0"/>
              <a:t> expert heuristics. </a:t>
            </a:r>
          </a:p>
          <a:p>
            <a:pPr lvl="1"/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cocok</a:t>
            </a:r>
            <a:r>
              <a:rPr lang="en-US" sz="1800" dirty="0" smtClean="0"/>
              <a:t>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permasalahan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dipecahkan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pendekatan</a:t>
            </a:r>
            <a:r>
              <a:rPr lang="en-US" sz="1800" dirty="0" smtClean="0"/>
              <a:t> </a:t>
            </a:r>
            <a:r>
              <a:rPr lang="en-US" sz="1800" dirty="0" err="1" smtClean="0"/>
              <a:t>numerik</a:t>
            </a:r>
            <a:r>
              <a:rPr lang="en-US" sz="1800" dirty="0" smtClean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</a:t>
            </a:r>
            <a:r>
              <a:rPr lang="en-US" sz="1800" dirty="0" err="1" smtClean="0"/>
              <a:t>utuh</a:t>
            </a:r>
            <a:r>
              <a:rPr lang="en-US" sz="1800" dirty="0" smtClean="0"/>
              <a:t>.</a:t>
            </a:r>
            <a:r>
              <a:rPr lang="id-ID" sz="1800" dirty="0" smtClean="0"/>
              <a:t> </a:t>
            </a:r>
            <a:endParaRPr lang="id-ID" sz="1800" dirty="0"/>
          </a:p>
          <a:p>
            <a:r>
              <a:rPr lang="en-US" sz="1800" b="1" dirty="0" smtClean="0"/>
              <a:t>Cost-Effective, </a:t>
            </a:r>
            <a:r>
              <a:rPr lang="en-US" sz="1800" b="1" dirty="0" err="1" smtClean="0"/>
              <a:t>sebagai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alternatif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dari</a:t>
            </a:r>
            <a:r>
              <a:rPr lang="en-US" sz="1800" b="1" dirty="0" smtClean="0"/>
              <a:t> human expert</a:t>
            </a:r>
            <a:endParaRPr lang="en-US" sz="1800" dirty="0" smtClean="0"/>
          </a:p>
          <a:p>
            <a:pPr lvl="1"/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alternatif</a:t>
            </a:r>
            <a:r>
              <a:rPr lang="en-US" sz="1800" dirty="0" smtClean="0"/>
              <a:t> </a:t>
            </a:r>
            <a:r>
              <a:rPr lang="en-US" sz="1800" dirty="0" err="1" smtClean="0"/>
              <a:t>saat</a:t>
            </a:r>
            <a:r>
              <a:rPr lang="en-US" sz="1800" dirty="0" smtClean="0"/>
              <a:t> human expert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tersedia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jumlahnya</a:t>
            </a:r>
            <a:r>
              <a:rPr lang="en-US" sz="1800" dirty="0" smtClean="0"/>
              <a:t> </a:t>
            </a:r>
            <a:r>
              <a:rPr lang="en-US" sz="1800" dirty="0" err="1" smtClean="0"/>
              <a:t>terbatas</a:t>
            </a:r>
            <a:r>
              <a:rPr lang="en-US" sz="1800" dirty="0" smtClean="0"/>
              <a:t>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05667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2791</Words>
  <Application>Microsoft Office PowerPoint</Application>
  <PresentationFormat>On-screen Show (16:9)</PresentationFormat>
  <Paragraphs>352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Office Theme</vt:lpstr>
      <vt:lpstr>1_Office Theme</vt:lpstr>
      <vt:lpstr>Sistem Pakar (Rule-Based Reasoning)</vt:lpstr>
      <vt:lpstr>Outline</vt:lpstr>
      <vt:lpstr>Apa Itu Sistem Pakar?</vt:lpstr>
      <vt:lpstr>Expert system  vs. Traditional Computer Program</vt:lpstr>
      <vt:lpstr>Komponen Sistem Pakar</vt:lpstr>
      <vt:lpstr>Expert System Components (cont.)</vt:lpstr>
      <vt:lpstr>Karakteristik Sistem Pakar</vt:lpstr>
      <vt:lpstr>Karakteristik Sistem Pakar (cont.)</vt:lpstr>
      <vt:lpstr>Karakteristik Sistem Pakar (cont.)</vt:lpstr>
      <vt:lpstr>Kekurangan Sistem Pakar</vt:lpstr>
      <vt:lpstr>Fitur Sistem Pakar</vt:lpstr>
      <vt:lpstr>Fitur Sistem Pakar (cont.)</vt:lpstr>
      <vt:lpstr>Fitur Sistem Pakar (cont.)</vt:lpstr>
      <vt:lpstr>Fitur Sistem Pakar (cont.)</vt:lpstr>
      <vt:lpstr>Fitur Sistem Pakar (cont.)</vt:lpstr>
      <vt:lpstr>Fitur Sistem Pakar (cont.)</vt:lpstr>
      <vt:lpstr>Fitur Sistem Pakar (cont.)</vt:lpstr>
      <vt:lpstr>Knowledge Acquisition</vt:lpstr>
      <vt:lpstr>Knowledge Representation</vt:lpstr>
      <vt:lpstr>Knowledge Representation (cont.)</vt:lpstr>
      <vt:lpstr>Knowledge Representation (cont.)</vt:lpstr>
      <vt:lpstr>Knowledge Representation (cont.)</vt:lpstr>
      <vt:lpstr>Knowledge Representation (cont.)</vt:lpstr>
      <vt:lpstr>PowerPoint Presentation</vt:lpstr>
      <vt:lpstr>Verifikasi Rules</vt:lpstr>
      <vt:lpstr>Verifikasi Rules (cont.)</vt:lpstr>
      <vt:lpstr>Verifikasi Rules (cont.)</vt:lpstr>
      <vt:lpstr>Verifikasi Rules (cont.)</vt:lpstr>
      <vt:lpstr>Verifikasi Rules (cont.)</vt:lpstr>
      <vt:lpstr>Verifikasi Rules (cont.)</vt:lpstr>
      <vt:lpstr>Verifikasi Rules (cont.)</vt:lpstr>
      <vt:lpstr>Simple Example of Expert System</vt:lpstr>
      <vt:lpstr>PowerPoint Presentation</vt:lpstr>
      <vt:lpstr>Contoh konsultasi dengan sistem pakar</vt:lpstr>
      <vt:lpstr>Contoh konsultasi dengan jawaban “Don’t Know” dan pertanyaan “Why”</vt:lpstr>
      <vt:lpstr>Contoh konsultasi yang gagal karena informasi tidak lengkap</vt:lpstr>
      <vt:lpstr>Ketidakpastian Sistem Pakar Berbasis Rule</vt:lpstr>
      <vt:lpstr>Beberapa Cara Menangani Uncertainty</vt:lpstr>
      <vt:lpstr>Certainty Factor</vt:lpstr>
      <vt:lpstr>Metode Net Belief</vt:lpstr>
      <vt:lpstr>Metode Net Belief (cont.)</vt:lpstr>
      <vt:lpstr>Metode Wawancara </vt:lpstr>
      <vt:lpstr>Metode Wawancara (cont.)</vt:lpstr>
      <vt:lpstr>Perhitungan Certainty Factor Gabungan</vt:lpstr>
      <vt:lpstr>Perhitungan Certainty Factor Gabungan (cont.)</vt:lpstr>
      <vt:lpstr>Perhitungan Certainty Factor Gabungan (cont.)</vt:lpstr>
      <vt:lpstr>Perhitungan Certainty Factor Gabungan (cont.)</vt:lpstr>
      <vt:lpstr>Perhitungan Certainty Factor Gabungan (cont.)</vt:lpstr>
      <vt:lpstr>Perhitungan Certainty Factor Gabungan (cont.)</vt:lpstr>
      <vt:lpstr>Managing Uncertainty with Bayes Probabilities</vt:lpstr>
      <vt:lpstr>Managing Uncertainty with Bayes Probabilities</vt:lpstr>
      <vt:lpstr>Managing Uncertainty with Bayes Probabilities</vt:lpstr>
      <vt:lpstr>Contoh Perhitungan</vt:lpstr>
      <vt:lpstr>Contoh Perhitungan</vt:lpstr>
      <vt:lpstr>Contoh Perhitungan</vt:lpstr>
      <vt:lpstr>Contoh Perhitungan</vt:lpstr>
      <vt:lpstr>Daftar Pustaka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2020-04-29T01:36:59Z</dcterms:modified>
</cp:coreProperties>
</file>