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4"/>
  </p:notesMasterIdLst>
  <p:sldIdLst>
    <p:sldId id="256" r:id="rId2"/>
    <p:sldId id="310" r:id="rId3"/>
    <p:sldId id="353" r:id="rId4"/>
    <p:sldId id="355" r:id="rId5"/>
    <p:sldId id="312" r:id="rId6"/>
    <p:sldId id="317" r:id="rId7"/>
    <p:sldId id="35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58" r:id="rId16"/>
    <p:sldId id="360" r:id="rId17"/>
    <p:sldId id="361" r:id="rId18"/>
    <p:sldId id="325" r:id="rId19"/>
    <p:sldId id="326" r:id="rId20"/>
    <p:sldId id="327" r:id="rId21"/>
    <p:sldId id="363" r:id="rId22"/>
    <p:sldId id="329" r:id="rId23"/>
    <p:sldId id="359" r:id="rId24"/>
    <p:sldId id="364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62" r:id="rId4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>
        <p:scale>
          <a:sx n="80" d="100"/>
          <a:sy n="80" d="100"/>
        </p:scale>
        <p:origin x="-1014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3" y="2877161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2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8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2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21" y="433881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4" y="165552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4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tabLst>
                <a:tab pos="82550" algn="l"/>
              </a:tabLst>
            </a:pPr>
            <a:r>
              <a:rPr lang="en-US" sz="4400" smtClean="0"/>
              <a:t>Case-Based Reasoning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Cerdas</a:t>
            </a:r>
            <a:endParaRPr lang="en-US" dirty="0" smtClean="0"/>
          </a:p>
          <a:p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/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30111" y="4798403"/>
            <a:ext cx="1075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Siklus</a:t>
            </a:r>
            <a:r>
              <a:rPr lang="en-GB" dirty="0" smtClean="0"/>
              <a:t> CBR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GB" sz="2200" b="1" dirty="0" smtClean="0"/>
              <a:t>Retrieve</a:t>
            </a:r>
            <a:r>
              <a:rPr lang="en-GB" sz="2200" dirty="0" smtClean="0"/>
              <a:t>: </a:t>
            </a:r>
            <a:r>
              <a:rPr lang="en-GB" sz="2200" dirty="0" err="1" smtClean="0"/>
              <a:t>menemukan</a:t>
            </a:r>
            <a:r>
              <a:rPr lang="en-GB" sz="2200" dirty="0" smtClean="0"/>
              <a:t> </a:t>
            </a:r>
            <a:r>
              <a:rPr lang="en-GB" sz="2200" dirty="0" err="1" smtClean="0"/>
              <a:t>kasus</a:t>
            </a:r>
            <a:r>
              <a:rPr lang="en-GB" sz="2200" dirty="0" smtClean="0"/>
              <a:t> di case base yang </a:t>
            </a:r>
            <a:r>
              <a:rPr lang="en-GB" sz="2200" dirty="0" err="1" smtClean="0"/>
              <a:t>mirip</a:t>
            </a:r>
            <a:r>
              <a:rPr lang="en-GB" sz="2200" dirty="0" smtClean="0"/>
              <a:t> </a:t>
            </a:r>
            <a:r>
              <a:rPr lang="en-GB" sz="2200" dirty="0" err="1" smtClean="0"/>
              <a:t>dengan</a:t>
            </a:r>
            <a:r>
              <a:rPr lang="en-GB" sz="2200" dirty="0" smtClean="0"/>
              <a:t> problem/ new case, </a:t>
            </a:r>
            <a:r>
              <a:rPr lang="en-GB" sz="2200" dirty="0" err="1" smtClean="0"/>
              <a:t>hasilnya</a:t>
            </a:r>
            <a:r>
              <a:rPr lang="en-GB" sz="2200" dirty="0" smtClean="0"/>
              <a:t> </a:t>
            </a:r>
            <a:r>
              <a:rPr lang="en-GB" sz="2200" dirty="0" err="1" smtClean="0"/>
              <a:t>disebut</a:t>
            </a:r>
            <a:r>
              <a:rPr lang="en-GB" sz="2200" dirty="0" smtClean="0"/>
              <a:t> </a:t>
            </a:r>
            <a:r>
              <a:rPr lang="en-GB" sz="2200" dirty="0" err="1" smtClean="0"/>
              <a:t>sebagai</a:t>
            </a:r>
            <a:r>
              <a:rPr lang="en-GB" sz="2200" dirty="0" smtClean="0"/>
              <a:t> retrieved cases.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GB" sz="2200" b="1" dirty="0" smtClean="0"/>
              <a:t>Reuse</a:t>
            </a:r>
            <a:r>
              <a:rPr lang="en-GB" sz="2200" dirty="0" smtClean="0"/>
              <a:t>: </a:t>
            </a:r>
            <a:r>
              <a:rPr lang="en-GB" sz="2200" dirty="0" err="1" smtClean="0"/>
              <a:t>menggunakan</a:t>
            </a:r>
            <a:r>
              <a:rPr lang="en-GB" sz="2200" dirty="0" smtClean="0"/>
              <a:t> </a:t>
            </a:r>
            <a:r>
              <a:rPr lang="en-GB" sz="2200" dirty="0" err="1" smtClean="0"/>
              <a:t>kembali</a:t>
            </a:r>
            <a:r>
              <a:rPr lang="en-GB" sz="2200" dirty="0" smtClean="0"/>
              <a:t> </a:t>
            </a:r>
            <a:r>
              <a:rPr lang="en-GB" sz="2200" dirty="0" err="1" smtClean="0"/>
              <a:t>solusi</a:t>
            </a:r>
            <a:r>
              <a:rPr lang="en-GB" sz="2200" dirty="0" smtClean="0"/>
              <a:t> </a:t>
            </a:r>
            <a:r>
              <a:rPr lang="en-GB" sz="2200" dirty="0" err="1" smtClean="0"/>
              <a:t>dari</a:t>
            </a:r>
            <a:r>
              <a:rPr lang="en-GB" sz="2200" dirty="0" smtClean="0"/>
              <a:t> retrieved cases.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GB" sz="2200" b="1" dirty="0" smtClean="0"/>
              <a:t>Revise/ Adapt</a:t>
            </a:r>
            <a:r>
              <a:rPr lang="en-GB" sz="2200" dirty="0" smtClean="0"/>
              <a:t>: </a:t>
            </a:r>
            <a:r>
              <a:rPr lang="en-GB" sz="2200" dirty="0" err="1" smtClean="0"/>
              <a:t>merevisi</a:t>
            </a:r>
            <a:r>
              <a:rPr lang="en-GB" sz="2200" dirty="0" smtClean="0"/>
              <a:t> </a:t>
            </a:r>
            <a:r>
              <a:rPr lang="en-GB" sz="2200" dirty="0" err="1" smtClean="0"/>
              <a:t>atau</a:t>
            </a:r>
            <a:r>
              <a:rPr lang="en-GB" sz="2200" dirty="0" smtClean="0"/>
              <a:t> </a:t>
            </a:r>
            <a:r>
              <a:rPr lang="en-GB" sz="2200" dirty="0" err="1" smtClean="0"/>
              <a:t>mengadaptasi</a:t>
            </a:r>
            <a:r>
              <a:rPr lang="en-GB" sz="2200" dirty="0" smtClean="0"/>
              <a:t> </a:t>
            </a:r>
            <a:r>
              <a:rPr lang="en-GB" sz="2200" dirty="0" err="1" smtClean="0"/>
              <a:t>solusi</a:t>
            </a:r>
            <a:r>
              <a:rPr lang="en-GB" sz="2200" dirty="0" smtClean="0"/>
              <a:t> </a:t>
            </a:r>
            <a:r>
              <a:rPr lang="en-GB" sz="2200" dirty="0" err="1" smtClean="0"/>
              <a:t>dari</a:t>
            </a:r>
            <a:r>
              <a:rPr lang="en-GB" sz="2200" dirty="0" smtClean="0"/>
              <a:t> retrieved case </a:t>
            </a:r>
            <a:r>
              <a:rPr lang="en-GB" sz="2200" dirty="0" err="1" smtClean="0"/>
              <a:t>untuk</a:t>
            </a:r>
            <a:r>
              <a:rPr lang="en-GB" sz="2200" dirty="0" smtClean="0"/>
              <a:t> </a:t>
            </a:r>
            <a:r>
              <a:rPr lang="en-GB" sz="2200" dirty="0" err="1" smtClean="0"/>
              <a:t>memberikan</a:t>
            </a:r>
            <a:r>
              <a:rPr lang="en-GB" sz="2200" dirty="0" smtClean="0"/>
              <a:t> </a:t>
            </a:r>
            <a:r>
              <a:rPr lang="en-GB" sz="2200" dirty="0" err="1" smtClean="0"/>
              <a:t>solusi</a:t>
            </a:r>
            <a:r>
              <a:rPr lang="en-GB" sz="2200" dirty="0" smtClean="0"/>
              <a:t> </a:t>
            </a:r>
            <a:r>
              <a:rPr lang="en-GB" sz="2200" dirty="0" err="1" smtClean="0"/>
              <a:t>dari</a:t>
            </a:r>
            <a:r>
              <a:rPr lang="en-GB" sz="2200" dirty="0" smtClean="0"/>
              <a:t> new case </a:t>
            </a:r>
            <a:r>
              <a:rPr lang="en-GB" sz="2200" dirty="0" err="1" smtClean="0"/>
              <a:t>dengan</a:t>
            </a:r>
            <a:r>
              <a:rPr lang="en-GB" sz="2200" dirty="0" smtClean="0"/>
              <a:t> </a:t>
            </a:r>
            <a:r>
              <a:rPr lang="en-GB" sz="2200" dirty="0" err="1" smtClean="0"/>
              <a:t>mengakomodir</a:t>
            </a:r>
            <a:r>
              <a:rPr lang="en-GB" sz="2200" dirty="0" smtClean="0"/>
              <a:t> </a:t>
            </a:r>
            <a:r>
              <a:rPr lang="en-GB" sz="2200" dirty="0" err="1" smtClean="0"/>
              <a:t>perbedaan</a:t>
            </a:r>
            <a:r>
              <a:rPr lang="en-GB" sz="2200" dirty="0" smtClean="0"/>
              <a:t> </a:t>
            </a:r>
            <a:r>
              <a:rPr lang="en-GB" sz="2200" dirty="0" err="1" smtClean="0"/>
              <a:t>antara</a:t>
            </a:r>
            <a:r>
              <a:rPr lang="en-GB" sz="2200" dirty="0" smtClean="0"/>
              <a:t> retrieved case </a:t>
            </a:r>
            <a:r>
              <a:rPr lang="en-GB" sz="2200" dirty="0" err="1" smtClean="0"/>
              <a:t>dengan</a:t>
            </a:r>
            <a:r>
              <a:rPr lang="en-GB" sz="2200" dirty="0" smtClean="0"/>
              <a:t> new case.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GB" sz="2200" b="1" dirty="0" smtClean="0"/>
              <a:t>Retaining</a:t>
            </a:r>
            <a:r>
              <a:rPr lang="en-GB" sz="2200" dirty="0" smtClean="0"/>
              <a:t>: </a:t>
            </a:r>
            <a:r>
              <a:rPr lang="en-GB" sz="2200" dirty="0" err="1" smtClean="0"/>
              <a:t>menyimpan</a:t>
            </a:r>
            <a:r>
              <a:rPr lang="en-GB" sz="2200" dirty="0" smtClean="0"/>
              <a:t> </a:t>
            </a:r>
            <a:r>
              <a:rPr lang="en-GB" sz="2200" dirty="0" err="1" smtClean="0"/>
              <a:t>solusi</a:t>
            </a:r>
            <a:r>
              <a:rPr lang="en-GB" sz="2200" dirty="0" smtClean="0"/>
              <a:t> </a:t>
            </a:r>
            <a:r>
              <a:rPr lang="en-GB" sz="2200" dirty="0" err="1" smtClean="0"/>
              <a:t>dari</a:t>
            </a:r>
            <a:r>
              <a:rPr lang="en-GB" sz="2200" dirty="0" smtClean="0"/>
              <a:t> new case yang </a:t>
            </a:r>
            <a:r>
              <a:rPr lang="en-GB" sz="2200" dirty="0" err="1" smtClean="0"/>
              <a:t>telah</a:t>
            </a:r>
            <a:r>
              <a:rPr lang="en-GB" sz="2200" dirty="0" smtClean="0"/>
              <a:t> </a:t>
            </a:r>
            <a:r>
              <a:rPr lang="en-GB" sz="2200" dirty="0" err="1" smtClean="0"/>
              <a:t>dikonfirmasi</a:t>
            </a:r>
            <a:r>
              <a:rPr lang="en-GB" sz="2200" dirty="0" smtClean="0"/>
              <a:t>/ </a:t>
            </a:r>
            <a:r>
              <a:rPr lang="en-GB" sz="2200" dirty="0" err="1" smtClean="0"/>
              <a:t>divalidasi</a:t>
            </a:r>
            <a:r>
              <a:rPr lang="en-GB" sz="2200" dirty="0" smtClean="0"/>
              <a:t> </a:t>
            </a:r>
            <a:r>
              <a:rPr lang="en-GB" sz="2200" dirty="0" err="1" smtClean="0"/>
              <a:t>ke</a:t>
            </a:r>
            <a:r>
              <a:rPr lang="en-GB" sz="2200" dirty="0" smtClean="0"/>
              <a:t> </a:t>
            </a:r>
            <a:r>
              <a:rPr lang="en-GB" sz="2200" dirty="0" err="1" smtClean="0"/>
              <a:t>dalam</a:t>
            </a:r>
            <a:r>
              <a:rPr lang="en-GB" sz="2200" dirty="0" smtClean="0"/>
              <a:t> case base.</a:t>
            </a:r>
            <a:br>
              <a:rPr lang="en-GB" sz="2200" dirty="0" smtClean="0"/>
            </a:b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26994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Guidelines for the use of </a:t>
            </a:r>
            <a:r>
              <a:rPr lang="en-GB" dirty="0" err="1" smtClean="0"/>
              <a:t>CBR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110"/>
            <a:ext cx="8229600" cy="3664920"/>
          </a:xfrm>
        </p:spPr>
        <p:txBody>
          <a:bodyPr>
            <a:no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Does the domain have an underlying model?</a:t>
            </a:r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GB" sz="1600" dirty="0" smtClean="0"/>
              <a:t>If it doesn’t, </a:t>
            </a:r>
            <a:r>
              <a:rPr lang="en-GB" sz="1600" dirty="0" err="1" smtClean="0">
                <a:sym typeface="Wingdings" pitchFamily="2" charset="2"/>
              </a:rPr>
              <a:t>CBR</a:t>
            </a:r>
            <a:r>
              <a:rPr lang="en-GB" sz="1600" dirty="0" smtClean="0">
                <a:sym typeface="Wingdings" pitchFamily="2" charset="2"/>
              </a:rPr>
              <a:t> is good.</a:t>
            </a:r>
          </a:p>
          <a:p>
            <a:pPr marL="355600" indent="-298450"/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</a:rPr>
              <a:t>Are 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there exceptions and novel cases? </a:t>
            </a:r>
            <a:endParaRPr lang="en-GB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/>
            <a:r>
              <a:rPr lang="en-GB" sz="1600" dirty="0"/>
              <a:t>in a situation a where new experiences </a:t>
            </a:r>
            <a:r>
              <a:rPr lang="en-GB" sz="1600" dirty="0" smtClean="0"/>
              <a:t>and exceptions </a:t>
            </a:r>
            <a:r>
              <a:rPr lang="en-GB" sz="1600" dirty="0"/>
              <a:t>are encountered </a:t>
            </a:r>
            <a:r>
              <a:rPr lang="en-GB" sz="1600" dirty="0" smtClean="0"/>
              <a:t>frequently,  </a:t>
            </a:r>
            <a:r>
              <a:rPr lang="en-GB" sz="1600" dirty="0" err="1" smtClean="0"/>
              <a:t>CBR</a:t>
            </a:r>
            <a:r>
              <a:rPr lang="en-GB" sz="1600" dirty="0" smtClean="0"/>
              <a:t> is better than rule-based system.</a:t>
            </a:r>
            <a:endParaRPr lang="en-GB" sz="1600" dirty="0"/>
          </a:p>
          <a:p>
            <a:pPr marL="355600" indent="-298450"/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</a:rPr>
              <a:t>Do cases recur?</a:t>
            </a:r>
          </a:p>
          <a:p>
            <a:pPr marL="914400" lvl="1" indent="-457200"/>
            <a:r>
              <a:rPr lang="en-GB" sz="1600" dirty="0" smtClean="0"/>
              <a:t>If </a:t>
            </a:r>
            <a:r>
              <a:rPr lang="en-GB" sz="1600" dirty="0" err="1" smtClean="0"/>
              <a:t>Ithe</a:t>
            </a:r>
            <a:r>
              <a:rPr lang="en-GB" sz="1600" dirty="0" smtClean="0"/>
              <a:t> </a:t>
            </a:r>
            <a:r>
              <a:rPr lang="en-GB" sz="1600" dirty="0"/>
              <a:t>experience of a case is not likely to be used for a </a:t>
            </a:r>
            <a:r>
              <a:rPr lang="en-GB" sz="1600" dirty="0" smtClean="0"/>
              <a:t>new problem, it might be better to build a model of the domain.</a:t>
            </a:r>
          </a:p>
          <a:p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</a:rPr>
              <a:t>Is there significant benefit in adapting past solutions rather than creating a solution from scratch?</a:t>
            </a:r>
          </a:p>
          <a:p>
            <a:pPr lvl="1"/>
            <a:r>
              <a:rPr lang="en-GB" sz="1600" dirty="0" smtClean="0"/>
              <a:t>If there is significant benefit, </a:t>
            </a:r>
            <a:r>
              <a:rPr lang="en-GB" sz="1600" dirty="0" err="1" smtClean="0"/>
              <a:t>CBR</a:t>
            </a:r>
            <a:r>
              <a:rPr lang="en-GB" sz="1600" dirty="0" smtClean="0"/>
              <a:t> is good. </a:t>
            </a:r>
          </a:p>
          <a:p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</a:rPr>
              <a:t>Are relevant previous cases obtainable?</a:t>
            </a:r>
          </a:p>
          <a:p>
            <a:pPr lvl="1"/>
            <a:r>
              <a:rPr lang="en-GB" sz="1600" dirty="0" smtClean="0"/>
              <a:t>It they are, </a:t>
            </a:r>
            <a:r>
              <a:rPr lang="en-GB" sz="1600" dirty="0" err="1" smtClean="0"/>
              <a:t>CBR</a:t>
            </a:r>
            <a:r>
              <a:rPr lang="en-GB" sz="1600" dirty="0" smtClean="0"/>
              <a:t> is good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4439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Keuntungan</a:t>
            </a:r>
            <a:r>
              <a:rPr lang="en-GB" dirty="0" smtClean="0"/>
              <a:t> CBR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 err="1" smtClean="0"/>
              <a:t>Mengurangi</a:t>
            </a:r>
            <a:r>
              <a:rPr lang="en-GB" sz="2000" dirty="0" smtClean="0"/>
              <a:t> </a:t>
            </a:r>
            <a:r>
              <a:rPr lang="en-GB" sz="2000" dirty="0" err="1" smtClean="0"/>
              <a:t>aktvitas</a:t>
            </a:r>
            <a:r>
              <a:rPr lang="en-GB" sz="2000" dirty="0" smtClean="0"/>
              <a:t> </a:t>
            </a:r>
            <a:r>
              <a:rPr lang="en-GB" sz="2000" dirty="0"/>
              <a:t>knowledge acquisition </a:t>
            </a:r>
            <a:endParaRPr lang="en-GB" sz="2000" dirty="0" smtClean="0"/>
          </a:p>
          <a:p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diterapkan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reasoning </a:t>
            </a:r>
            <a:r>
              <a:rPr lang="en-GB" sz="2000" dirty="0" err="1" smtClean="0"/>
              <a:t>pada</a:t>
            </a:r>
            <a:r>
              <a:rPr lang="en-GB" sz="2000" dirty="0" smtClean="0"/>
              <a:t> domain yang </a:t>
            </a:r>
            <a:r>
              <a:rPr lang="en-GB" sz="2000" dirty="0" err="1" smtClean="0"/>
              <a:t>tidak</a:t>
            </a:r>
            <a:r>
              <a:rPr lang="en-GB" sz="2000" dirty="0" smtClean="0"/>
              <a:t>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dimodelkan</a:t>
            </a:r>
            <a:r>
              <a:rPr lang="en-GB" sz="2000" dirty="0" smtClean="0"/>
              <a:t> </a:t>
            </a:r>
            <a:r>
              <a:rPr lang="en-GB" sz="2000" dirty="0" err="1" smtClean="0"/>
              <a:t>atau</a:t>
            </a:r>
            <a:r>
              <a:rPr lang="en-GB" sz="2000" dirty="0" smtClean="0"/>
              <a:t> </a:t>
            </a:r>
            <a:r>
              <a:rPr lang="en-GB" sz="2000" dirty="0" err="1" smtClean="0"/>
              <a:t>didefinisikan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tepat</a:t>
            </a:r>
            <a:r>
              <a:rPr lang="en-GB" sz="2000" dirty="0" smtClean="0"/>
              <a:t>.</a:t>
            </a:r>
          </a:p>
          <a:p>
            <a:r>
              <a:rPr lang="en-GB" sz="2000" dirty="0" err="1" smtClean="0"/>
              <a:t>Menghindari</a:t>
            </a:r>
            <a:r>
              <a:rPr lang="en-GB" sz="2000" dirty="0" smtClean="0"/>
              <a:t> </a:t>
            </a:r>
            <a:r>
              <a:rPr lang="en-GB" sz="2000" dirty="0" err="1" smtClean="0"/>
              <a:t>kesalahan</a:t>
            </a:r>
            <a:r>
              <a:rPr lang="en-GB" sz="2000" dirty="0" smtClean="0"/>
              <a:t> yang </a:t>
            </a:r>
            <a:r>
              <a:rPr lang="en-GB" sz="2000" dirty="0" err="1" smtClean="0"/>
              <a:t>berulang</a:t>
            </a:r>
            <a:r>
              <a:rPr lang="en-GB" sz="2000" dirty="0" smtClean="0"/>
              <a:t> </a:t>
            </a:r>
            <a:r>
              <a:rPr lang="en-GB" sz="2000" dirty="0" err="1" smtClean="0"/>
              <a:t>pada</a:t>
            </a:r>
            <a:r>
              <a:rPr lang="en-GB" sz="2000" dirty="0" smtClean="0"/>
              <a:t> </a:t>
            </a:r>
            <a:r>
              <a:rPr lang="en-GB" sz="2000" dirty="0" err="1" smtClean="0"/>
              <a:t>kasus</a:t>
            </a:r>
            <a:r>
              <a:rPr lang="en-GB" sz="2000" dirty="0" smtClean="0"/>
              <a:t> lama.</a:t>
            </a:r>
          </a:p>
          <a:p>
            <a:r>
              <a:rPr lang="en-GB" sz="2000" dirty="0" err="1" smtClean="0"/>
              <a:t>Menghindari</a:t>
            </a:r>
            <a:r>
              <a:rPr lang="en-GB" sz="2000" dirty="0" smtClean="0"/>
              <a:t> </a:t>
            </a:r>
            <a:r>
              <a:rPr lang="en-GB" sz="2000" dirty="0" err="1" smtClean="0"/>
              <a:t>aktivitas</a:t>
            </a:r>
            <a:r>
              <a:rPr lang="en-GB" sz="2000" dirty="0" smtClean="0"/>
              <a:t> </a:t>
            </a:r>
            <a:r>
              <a:rPr lang="en-GB" sz="2000" dirty="0" err="1" smtClean="0"/>
              <a:t>berulang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membangun</a:t>
            </a:r>
            <a:r>
              <a:rPr lang="en-GB" sz="2000" dirty="0" smtClean="0"/>
              <a:t> </a:t>
            </a:r>
            <a:r>
              <a:rPr lang="en-GB" sz="2000" dirty="0" err="1" smtClean="0"/>
              <a:t>sebuah</a:t>
            </a:r>
            <a:r>
              <a:rPr lang="en-GB" sz="2000" dirty="0" smtClean="0"/>
              <a:t> </a:t>
            </a:r>
            <a:r>
              <a:rPr lang="en-GB" sz="2000" dirty="0" err="1" smtClean="0"/>
              <a:t>solusi</a:t>
            </a:r>
            <a:r>
              <a:rPr lang="en-GB" sz="2000" dirty="0" smtClean="0"/>
              <a:t> (</a:t>
            </a:r>
            <a:r>
              <a:rPr lang="en-GB" sz="2000" dirty="0" smtClean="0">
                <a:sym typeface="Wingdings" pitchFamily="2" charset="2"/>
              </a:rPr>
              <a:t> reuse </a:t>
            </a:r>
            <a:r>
              <a:rPr lang="en-GB" sz="2000" dirty="0" err="1" smtClean="0">
                <a:sym typeface="Wingdings" pitchFamily="2" charset="2"/>
              </a:rPr>
              <a:t>dan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adaptasi</a:t>
            </a:r>
            <a:r>
              <a:rPr lang="en-GB" sz="2000" dirty="0" smtClean="0"/>
              <a:t>)</a:t>
            </a:r>
            <a:endParaRPr lang="en-GB" sz="2000" dirty="0"/>
          </a:p>
          <a:p>
            <a:r>
              <a:rPr lang="en-GB" sz="2000" dirty="0" err="1" smtClean="0"/>
              <a:t>Menyediakan</a:t>
            </a:r>
            <a:r>
              <a:rPr lang="en-GB" sz="2000" dirty="0" smtClean="0"/>
              <a:t> </a:t>
            </a:r>
            <a:r>
              <a:rPr lang="en-GB" sz="2000" dirty="0" err="1" smtClean="0"/>
              <a:t>mekanisme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learning overtime (</a:t>
            </a:r>
            <a:r>
              <a:rPr lang="en-GB" sz="2000" dirty="0" smtClean="0">
                <a:sym typeface="Wingdings" pitchFamily="2" charset="2"/>
              </a:rPr>
              <a:t> retain</a:t>
            </a:r>
            <a:r>
              <a:rPr lang="en-GB" sz="2000" dirty="0" smtClean="0"/>
              <a:t>) </a:t>
            </a:r>
            <a:endParaRPr lang="en-GB" sz="2000" dirty="0"/>
          </a:p>
          <a:p>
            <a:r>
              <a:rPr lang="en-GB" sz="2000" dirty="0" err="1" smtClean="0"/>
              <a:t>Mampu</a:t>
            </a:r>
            <a:r>
              <a:rPr lang="en-GB" sz="2000" dirty="0" smtClean="0"/>
              <a:t> </a:t>
            </a:r>
            <a:r>
              <a:rPr lang="en-GB" sz="2000" dirty="0" err="1" smtClean="0"/>
              <a:t>memberikan</a:t>
            </a:r>
            <a:r>
              <a:rPr lang="en-GB" sz="2000" dirty="0" smtClean="0"/>
              <a:t> </a:t>
            </a:r>
            <a:r>
              <a:rPr lang="en-GB" sz="2000" i="1" dirty="0" smtClean="0"/>
              <a:t>explanation</a:t>
            </a:r>
          </a:p>
          <a:p>
            <a:r>
              <a:rPr lang="en-GB" sz="2000" dirty="0" err="1" smtClean="0"/>
              <a:t>Merefleksikan</a:t>
            </a:r>
            <a:r>
              <a:rPr lang="en-GB" sz="2000" dirty="0" smtClean="0"/>
              <a:t> </a:t>
            </a:r>
            <a:r>
              <a:rPr lang="en-GB" sz="2000" i="1" dirty="0" smtClean="0"/>
              <a:t>human reasoning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2202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Representation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>
            <a:noAutofit/>
          </a:bodyPr>
          <a:lstStyle/>
          <a:p>
            <a:r>
              <a:rPr lang="en-GB" sz="2400" dirty="0" err="1" smtClean="0"/>
              <a:t>Sebuah</a:t>
            </a:r>
            <a:r>
              <a:rPr lang="en-GB" sz="2400" dirty="0" smtClean="0"/>
              <a:t> </a:t>
            </a:r>
            <a:r>
              <a:rPr lang="en-GB" sz="2400" dirty="0" err="1" smtClean="0"/>
              <a:t>kasus</a:t>
            </a:r>
            <a:r>
              <a:rPr lang="en-GB" sz="2400" dirty="0" smtClean="0"/>
              <a:t>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sistem</a:t>
            </a:r>
            <a:r>
              <a:rPr lang="en-GB" sz="2400" dirty="0" smtClean="0"/>
              <a:t> CBR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mewakili</a:t>
            </a:r>
            <a:r>
              <a:rPr lang="en-GB" sz="2400" dirty="0" smtClean="0"/>
              <a:t> </a:t>
            </a:r>
            <a:r>
              <a:rPr lang="en-GB" sz="2400" dirty="0" err="1" smtClean="0"/>
              <a:t>berbagai</a:t>
            </a:r>
            <a:r>
              <a:rPr lang="en-GB" sz="2400" dirty="0" smtClean="0"/>
              <a:t> </a:t>
            </a:r>
            <a:r>
              <a:rPr lang="en-GB" sz="2400" dirty="0" err="1" smtClean="0"/>
              <a:t>hal</a:t>
            </a:r>
            <a:r>
              <a:rPr lang="en-GB" sz="2400" dirty="0" smtClean="0"/>
              <a:t> </a:t>
            </a:r>
            <a:r>
              <a:rPr lang="en-GB" sz="2400" dirty="0" err="1" smtClean="0"/>
              <a:t>bergantung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masalah</a:t>
            </a:r>
            <a:r>
              <a:rPr lang="en-GB" sz="2400" dirty="0" smtClean="0"/>
              <a:t> yang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diselesaikan</a:t>
            </a:r>
            <a:r>
              <a:rPr lang="en-GB" sz="2400" dirty="0" smtClean="0"/>
              <a:t>, </a:t>
            </a:r>
            <a:r>
              <a:rPr lang="en-GB" sz="2400" dirty="0" err="1" smtClean="0"/>
              <a:t>seperti</a:t>
            </a:r>
            <a:r>
              <a:rPr lang="en-GB" sz="2400" dirty="0" smtClean="0"/>
              <a:t>:</a:t>
            </a:r>
          </a:p>
          <a:p>
            <a:pPr lvl="1"/>
            <a:r>
              <a:rPr lang="en-GB" sz="2400" dirty="0" smtClean="0"/>
              <a:t>People</a:t>
            </a:r>
          </a:p>
          <a:p>
            <a:pPr lvl="1"/>
            <a:r>
              <a:rPr lang="en-GB" sz="2400" dirty="0" smtClean="0"/>
              <a:t>Objects</a:t>
            </a:r>
          </a:p>
          <a:p>
            <a:pPr lvl="1"/>
            <a:r>
              <a:rPr lang="en-GB" sz="2400" dirty="0" smtClean="0"/>
              <a:t>Situations</a:t>
            </a:r>
          </a:p>
          <a:p>
            <a:pPr lvl="1"/>
            <a:r>
              <a:rPr lang="en-GB" sz="2400" dirty="0" smtClean="0"/>
              <a:t>Diagnoses</a:t>
            </a:r>
          </a:p>
          <a:p>
            <a:pPr lvl="1"/>
            <a:r>
              <a:rPr lang="en-GB" sz="2400" dirty="0" smtClean="0"/>
              <a:t>Designs </a:t>
            </a:r>
          </a:p>
          <a:p>
            <a:pPr lvl="1"/>
            <a:r>
              <a:rPr lang="en-GB" sz="2400" dirty="0" smtClean="0"/>
              <a:t>Plans </a:t>
            </a:r>
          </a:p>
          <a:p>
            <a:pPr lvl="1"/>
            <a:r>
              <a:rPr lang="en-GB" sz="2400" dirty="0" smtClean="0"/>
              <a:t>Dan </a:t>
            </a:r>
            <a:r>
              <a:rPr lang="en-GB" sz="2400" dirty="0" err="1" smtClean="0"/>
              <a:t>sebagainya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8793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</a:t>
            </a:r>
            <a:r>
              <a:rPr lang="en-GB" dirty="0"/>
              <a:t>R</a:t>
            </a:r>
            <a:r>
              <a:rPr lang="en-GB" dirty="0" smtClean="0"/>
              <a:t>epresentation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 err="1" smtClean="0"/>
              <a:t>Sebuah</a:t>
            </a:r>
            <a:r>
              <a:rPr lang="en-GB" sz="2200" dirty="0" smtClean="0"/>
              <a:t> </a:t>
            </a:r>
            <a:r>
              <a:rPr lang="en-GB" sz="2200" dirty="0" err="1"/>
              <a:t>k</a:t>
            </a:r>
            <a:r>
              <a:rPr lang="en-GB" sz="2200" dirty="0" err="1" smtClean="0"/>
              <a:t>asus</a:t>
            </a:r>
            <a:r>
              <a:rPr lang="en-GB" sz="2200" dirty="0" smtClean="0"/>
              <a:t> </a:t>
            </a:r>
            <a:r>
              <a:rPr lang="en-GB" sz="2200" dirty="0" err="1" smtClean="0"/>
              <a:t>terdiri</a:t>
            </a:r>
            <a:r>
              <a:rPr lang="en-GB" sz="2200" dirty="0" smtClean="0"/>
              <a:t> </a:t>
            </a:r>
            <a:r>
              <a:rPr lang="en-GB" sz="2200" dirty="0" err="1" smtClean="0"/>
              <a:t>atas</a:t>
            </a:r>
            <a:r>
              <a:rPr lang="en-GB" sz="2200" dirty="0" smtClean="0"/>
              <a:t> 2 </a:t>
            </a:r>
            <a:r>
              <a:rPr lang="en-GB" sz="2200" dirty="0" err="1" smtClean="0"/>
              <a:t>komponen</a:t>
            </a:r>
            <a:r>
              <a:rPr lang="en-GB" sz="2200" dirty="0" smtClean="0"/>
              <a:t>:</a:t>
            </a:r>
          </a:p>
          <a:p>
            <a:r>
              <a:rPr lang="en-GB" sz="2200" b="1" dirty="0" smtClean="0">
                <a:solidFill>
                  <a:schemeClr val="accent1">
                    <a:lumMod val="75000"/>
                  </a:schemeClr>
                </a:solidFill>
              </a:rPr>
              <a:t>Problem specification</a:t>
            </a:r>
          </a:p>
          <a:p>
            <a:pPr lvl="1"/>
            <a:r>
              <a:rPr lang="en-GB" sz="2200" dirty="0" err="1">
                <a:sym typeface="Wingdings" pitchFamily="2" charset="2"/>
              </a:rPr>
              <a:t>B</a:t>
            </a:r>
            <a:r>
              <a:rPr lang="en-GB" sz="2200" dirty="0" err="1" smtClean="0">
                <a:sym typeface="Wingdings" pitchFamily="2" charset="2"/>
              </a:rPr>
              <a:t>erisi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sekumpulan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atribut</a:t>
            </a:r>
            <a:r>
              <a:rPr lang="en-GB" sz="2200" dirty="0" smtClean="0">
                <a:sym typeface="Wingdings" pitchFamily="2" charset="2"/>
              </a:rPr>
              <a:t> yang </a:t>
            </a:r>
            <a:r>
              <a:rPr lang="en-GB" sz="2200" dirty="0" err="1" smtClean="0">
                <a:sym typeface="Wingdings" pitchFamily="2" charset="2"/>
              </a:rPr>
              <a:t>mendefinisikan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kasus</a:t>
            </a:r>
            <a:r>
              <a:rPr lang="en-GB" sz="2200" dirty="0" smtClean="0">
                <a:sym typeface="Wingdings" pitchFamily="2" charset="2"/>
              </a:rPr>
              <a:t>/</a:t>
            </a:r>
            <a:r>
              <a:rPr lang="en-GB" sz="2200" dirty="0" err="1" smtClean="0">
                <a:sym typeface="Wingdings" pitchFamily="2" charset="2"/>
              </a:rPr>
              <a:t>masalah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beserta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nilainya</a:t>
            </a:r>
            <a:r>
              <a:rPr lang="en-GB" sz="2200" dirty="0" smtClean="0">
                <a:sym typeface="Wingdings" pitchFamily="2" charset="2"/>
              </a:rPr>
              <a:t>. </a:t>
            </a:r>
          </a:p>
          <a:p>
            <a:pPr lvl="1"/>
            <a:r>
              <a:rPr lang="en-GB" sz="2200" dirty="0" err="1" smtClean="0">
                <a:sym typeface="Wingdings" pitchFamily="2" charset="2"/>
              </a:rPr>
              <a:t>Atribut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sebaiknya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mampu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mendefinisikan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kasus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secara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unik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dan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cukup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untuk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memprediksikan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solusi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dari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kasus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tersebut</a:t>
            </a:r>
            <a:r>
              <a:rPr lang="en-GB" sz="2200" dirty="0" smtClean="0">
                <a:sym typeface="Wingdings" pitchFamily="2" charset="2"/>
              </a:rPr>
              <a:t>.</a:t>
            </a:r>
          </a:p>
          <a:p>
            <a:r>
              <a:rPr lang="en-GB" sz="2200" b="1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Solusi</a:t>
            </a:r>
            <a:r>
              <a:rPr lang="en-GB" sz="22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</a:t>
            </a:r>
            <a:endParaRPr lang="en-GB" sz="2200" b="1" dirty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r>
              <a:rPr lang="en-GB" sz="2200" dirty="0" err="1">
                <a:sym typeface="Wingdings" pitchFamily="2" charset="2"/>
              </a:rPr>
              <a:t>B</a:t>
            </a:r>
            <a:r>
              <a:rPr lang="en-GB" sz="2200" dirty="0" err="1" smtClean="0">
                <a:sym typeface="Wingdings" pitchFamily="2" charset="2"/>
              </a:rPr>
              <a:t>erisi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fakta-fakta</a:t>
            </a:r>
            <a:r>
              <a:rPr lang="en-GB" sz="2200" dirty="0" smtClean="0">
                <a:sym typeface="Wingdings" pitchFamily="2" charset="2"/>
              </a:rPr>
              <a:t> yang </a:t>
            </a:r>
            <a:r>
              <a:rPr lang="en-GB" sz="2200" dirty="0" err="1" smtClean="0">
                <a:sym typeface="Wingdings" pitchFamily="2" charset="2"/>
              </a:rPr>
              <a:t>mendefinisikan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solusi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dari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suatu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masalah</a:t>
            </a:r>
            <a:r>
              <a:rPr lang="en-GB" sz="2200" dirty="0" smtClean="0">
                <a:sym typeface="Wingdings" pitchFamily="2" charset="2"/>
              </a:rPr>
              <a:t>. </a:t>
            </a:r>
          </a:p>
          <a:p>
            <a:pPr lvl="1"/>
            <a:r>
              <a:rPr lang="en-GB" sz="2200" dirty="0" err="1" smtClean="0">
                <a:sym typeface="Wingdings" pitchFamily="2" charset="2"/>
              </a:rPr>
              <a:t>Dapat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juga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dilengkapi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dengan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langkah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untuk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mendapatkan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solusi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tersebut</a:t>
            </a:r>
            <a:r>
              <a:rPr lang="en-GB" sz="2200" dirty="0" smtClean="0">
                <a:sym typeface="Wingdings" pitchFamily="2" charset="2"/>
              </a:rPr>
              <a:t>, </a:t>
            </a:r>
            <a:r>
              <a:rPr lang="en-GB" sz="2200" dirty="0" err="1" smtClean="0">
                <a:sym typeface="Wingdings" pitchFamily="2" charset="2"/>
              </a:rPr>
              <a:t>serta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ukuran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keberhasilan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solusi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tersebut</a:t>
            </a:r>
            <a:r>
              <a:rPr lang="en-GB" sz="2200" dirty="0" smtClean="0"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064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</a:t>
            </a:r>
            <a:r>
              <a:rPr lang="en-GB" dirty="0" err="1" smtClean="0"/>
              <a:t>Represntation</a:t>
            </a:r>
            <a:r>
              <a:rPr lang="en-GB" dirty="0" smtClean="0"/>
              <a:t>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err="1" smtClean="0"/>
              <a:t>representasi</a:t>
            </a:r>
            <a:r>
              <a:rPr lang="en-GB" dirty="0" smtClean="0"/>
              <a:t> </a:t>
            </a:r>
            <a:r>
              <a:rPr lang="en-GB" dirty="0" err="1" smtClean="0"/>
              <a:t>kasus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 smtClean="0"/>
              <a:t>Problem: </a:t>
            </a:r>
            <a:r>
              <a:rPr lang="en-GB" dirty="0" err="1" smtClean="0"/>
              <a:t>menentukan</a:t>
            </a:r>
            <a:r>
              <a:rPr lang="en-GB" dirty="0" smtClean="0"/>
              <a:t> </a:t>
            </a:r>
            <a:r>
              <a:rPr lang="en-GB" dirty="0" err="1" smtClean="0"/>
              <a:t>harga</a:t>
            </a:r>
            <a:r>
              <a:rPr lang="en-GB" dirty="0" smtClean="0"/>
              <a:t> </a:t>
            </a:r>
            <a:r>
              <a:rPr lang="en-GB" dirty="0" err="1" smtClean="0"/>
              <a:t>sewa</a:t>
            </a:r>
            <a:r>
              <a:rPr lang="en-GB" dirty="0" smtClean="0"/>
              <a:t> apartment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5" y="2419045"/>
            <a:ext cx="6648508" cy="240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35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</a:t>
            </a:r>
            <a:r>
              <a:rPr lang="en-GB" dirty="0" smtClean="0"/>
              <a:t>Representation </a:t>
            </a:r>
            <a:r>
              <a:rPr lang="en-GB" dirty="0" smtClean="0"/>
              <a:t>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2"/>
            <a:ext cx="4275739" cy="351221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err="1" smtClean="0"/>
              <a:t>representasi</a:t>
            </a:r>
            <a:r>
              <a:rPr lang="en-GB" dirty="0" smtClean="0"/>
              <a:t> </a:t>
            </a:r>
            <a:r>
              <a:rPr lang="en-GB" dirty="0" err="1" smtClean="0"/>
              <a:t>kasus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 smtClean="0"/>
              <a:t>Problem: medical diagnosis</a:t>
            </a:r>
            <a:endParaRPr lang="en-GB" dirty="0"/>
          </a:p>
        </p:txBody>
      </p:sp>
      <p:pic>
        <p:nvPicPr>
          <p:cNvPr id="1026" name="Picture 2" descr="C:\Users\syst\Downloads\WhatsApp Image 2020-05-05 at 23.05.55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0" t="10630" r="45693" b="32753"/>
          <a:stretch/>
        </p:blipFill>
        <p:spPr bwMode="auto">
          <a:xfrm>
            <a:off x="5946345" y="0"/>
            <a:ext cx="2137870" cy="499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19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Representation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859"/>
            <a:ext cx="8229600" cy="3855876"/>
          </a:xfrm>
        </p:spPr>
        <p:txBody>
          <a:bodyPr>
            <a:normAutofit/>
          </a:bodyPr>
          <a:lstStyle/>
          <a:p>
            <a:r>
              <a:rPr lang="en-GB" sz="2200" dirty="0" err="1" smtClean="0"/>
              <a:t>Contoh</a:t>
            </a:r>
            <a:r>
              <a:rPr lang="en-GB" sz="2200" dirty="0" smtClean="0"/>
              <a:t> format </a:t>
            </a:r>
            <a:r>
              <a:rPr lang="en-GB" sz="2200" dirty="0" err="1" smtClean="0"/>
              <a:t>representasi</a:t>
            </a:r>
            <a:r>
              <a:rPr lang="en-GB" sz="2200" dirty="0" smtClean="0"/>
              <a:t> </a:t>
            </a:r>
            <a:r>
              <a:rPr lang="en-GB" sz="2200" dirty="0" err="1" smtClean="0"/>
              <a:t>kasus</a:t>
            </a:r>
            <a:r>
              <a:rPr lang="en-GB" sz="2200" dirty="0" smtClean="0"/>
              <a:t>: </a:t>
            </a:r>
            <a:r>
              <a:rPr lang="en-GB" sz="2200" b="1" dirty="0" smtClean="0"/>
              <a:t>relational, </a:t>
            </a:r>
            <a:r>
              <a:rPr lang="en-GB" sz="2200" b="1" dirty="0"/>
              <a:t>frames, </a:t>
            </a:r>
            <a:r>
              <a:rPr lang="en-GB" sz="2200" b="1" dirty="0" smtClean="0"/>
              <a:t>object oriented, predicate representation, and </a:t>
            </a:r>
            <a:r>
              <a:rPr lang="en-GB" sz="2200" b="1" dirty="0"/>
              <a:t>semantic </a:t>
            </a:r>
            <a:r>
              <a:rPr lang="en-GB" sz="2200" b="1" dirty="0" smtClean="0"/>
              <a:t>networks</a:t>
            </a:r>
            <a:r>
              <a:rPr lang="en-GB" sz="2200" dirty="0" smtClean="0"/>
              <a:t>.</a:t>
            </a:r>
          </a:p>
          <a:p>
            <a:r>
              <a:rPr lang="en-GB" sz="2200" dirty="0" err="1" smtClean="0"/>
              <a:t>Beberapa</a:t>
            </a:r>
            <a:r>
              <a:rPr lang="en-GB" sz="2200" dirty="0" smtClean="0"/>
              <a:t> </a:t>
            </a:r>
            <a:r>
              <a:rPr lang="en-GB" sz="2200" dirty="0" err="1" smtClean="0"/>
              <a:t>hal</a:t>
            </a:r>
            <a:r>
              <a:rPr lang="en-GB" sz="2200" dirty="0" smtClean="0"/>
              <a:t> yang </a:t>
            </a:r>
            <a:r>
              <a:rPr lang="en-GB" sz="2200" dirty="0" err="1" smtClean="0"/>
              <a:t>perlu</a:t>
            </a:r>
            <a:r>
              <a:rPr lang="en-GB" sz="2200" dirty="0" smtClean="0"/>
              <a:t> </a:t>
            </a:r>
            <a:r>
              <a:rPr lang="en-GB" sz="2200" dirty="0" err="1" smtClean="0"/>
              <a:t>diperhatikan</a:t>
            </a:r>
            <a:r>
              <a:rPr lang="en-GB" sz="2200" dirty="0" smtClean="0"/>
              <a:t> </a:t>
            </a:r>
            <a:r>
              <a:rPr lang="en-GB" sz="2200" dirty="0" err="1" smtClean="0"/>
              <a:t>untuk</a:t>
            </a:r>
            <a:r>
              <a:rPr lang="en-GB" sz="2200" dirty="0" smtClean="0"/>
              <a:t> </a:t>
            </a:r>
            <a:r>
              <a:rPr lang="en-GB" sz="2200" dirty="0" err="1" smtClean="0"/>
              <a:t>pemilihan</a:t>
            </a:r>
            <a:r>
              <a:rPr lang="en-GB" sz="2200" dirty="0" smtClean="0"/>
              <a:t> format </a:t>
            </a:r>
            <a:r>
              <a:rPr lang="en-GB" sz="2200" dirty="0" err="1" smtClean="0"/>
              <a:t>representasi</a:t>
            </a:r>
            <a:r>
              <a:rPr lang="en-GB" sz="2200" dirty="0" smtClean="0"/>
              <a:t> </a:t>
            </a:r>
            <a:r>
              <a:rPr lang="en-GB" sz="2200" dirty="0" err="1" smtClean="0"/>
              <a:t>kasus</a:t>
            </a:r>
            <a:r>
              <a:rPr lang="en-GB" sz="2200" dirty="0" smtClean="0"/>
              <a:t>:</a:t>
            </a:r>
          </a:p>
          <a:p>
            <a:pPr lvl="1"/>
            <a:r>
              <a:rPr lang="en-GB" sz="2200" dirty="0" err="1" smtClean="0"/>
              <a:t>Komponen</a:t>
            </a:r>
            <a:r>
              <a:rPr lang="en-GB" sz="2200" dirty="0"/>
              <a:t> </a:t>
            </a:r>
            <a:r>
              <a:rPr lang="en-GB" sz="2200" dirty="0" err="1" smtClean="0"/>
              <a:t>atau</a:t>
            </a:r>
            <a:r>
              <a:rPr lang="en-GB" sz="2200" dirty="0" smtClean="0"/>
              <a:t> </a:t>
            </a:r>
            <a:r>
              <a:rPr lang="en-GB" sz="2200" dirty="0" err="1"/>
              <a:t>s</a:t>
            </a:r>
            <a:r>
              <a:rPr lang="en-GB" sz="2200" dirty="0" err="1" smtClean="0"/>
              <a:t>truktur</a:t>
            </a:r>
            <a:r>
              <a:rPr lang="en-GB" sz="2200" dirty="0" smtClean="0"/>
              <a:t> internal </a:t>
            </a:r>
            <a:r>
              <a:rPr lang="en-GB" sz="2200" dirty="0" err="1" smtClean="0"/>
              <a:t>dalam</a:t>
            </a:r>
            <a:r>
              <a:rPr lang="en-GB" sz="2200" dirty="0" smtClean="0"/>
              <a:t> </a:t>
            </a:r>
            <a:r>
              <a:rPr lang="en-GB" sz="2200" dirty="0" err="1" smtClean="0"/>
              <a:t>kasus</a:t>
            </a:r>
            <a:r>
              <a:rPr lang="en-GB" sz="2200" dirty="0" smtClean="0"/>
              <a:t> </a:t>
            </a:r>
          </a:p>
          <a:p>
            <a:pPr lvl="1"/>
            <a:r>
              <a:rPr lang="en-GB" sz="2200" dirty="0" err="1" smtClean="0"/>
              <a:t>Tipe</a:t>
            </a:r>
            <a:r>
              <a:rPr lang="en-GB" sz="2200" dirty="0" smtClean="0"/>
              <a:t> </a:t>
            </a:r>
            <a:r>
              <a:rPr lang="en-GB" sz="2200" dirty="0" err="1" smtClean="0"/>
              <a:t>atau</a:t>
            </a:r>
            <a:r>
              <a:rPr lang="en-GB" sz="2200" dirty="0" smtClean="0"/>
              <a:t> </a:t>
            </a:r>
            <a:r>
              <a:rPr lang="en-GB" sz="2200" dirty="0" err="1" smtClean="0"/>
              <a:t>struktur</a:t>
            </a:r>
            <a:r>
              <a:rPr lang="en-GB" sz="2200" dirty="0" smtClean="0"/>
              <a:t> data </a:t>
            </a:r>
            <a:r>
              <a:rPr lang="en-GB" sz="2200" dirty="0" err="1" smtClean="0"/>
              <a:t>pada</a:t>
            </a:r>
            <a:r>
              <a:rPr lang="en-GB" sz="2200" dirty="0" smtClean="0"/>
              <a:t> </a:t>
            </a:r>
            <a:r>
              <a:rPr lang="en-GB" sz="2200" dirty="0" err="1" smtClean="0"/>
              <a:t>atribut</a:t>
            </a:r>
            <a:r>
              <a:rPr lang="en-GB" sz="2200" dirty="0" smtClean="0"/>
              <a:t>/ </a:t>
            </a:r>
            <a:r>
              <a:rPr lang="en-GB" sz="2200" dirty="0" err="1" smtClean="0"/>
              <a:t>fitur</a:t>
            </a:r>
            <a:r>
              <a:rPr lang="en-GB" sz="2200" dirty="0" smtClean="0"/>
              <a:t> </a:t>
            </a:r>
            <a:r>
              <a:rPr lang="en-GB" sz="2200" dirty="0" err="1" smtClean="0"/>
              <a:t>kasus</a:t>
            </a:r>
            <a:endParaRPr lang="en-GB" sz="2200" dirty="0" smtClean="0"/>
          </a:p>
          <a:p>
            <a:pPr lvl="1"/>
            <a:r>
              <a:rPr lang="en-GB" sz="2200" dirty="0" err="1" smtClean="0"/>
              <a:t>Bahasa</a:t>
            </a:r>
            <a:r>
              <a:rPr lang="en-GB" sz="2200" dirty="0" smtClean="0"/>
              <a:t> program </a:t>
            </a:r>
            <a:r>
              <a:rPr lang="en-GB" sz="2200" dirty="0" err="1" smtClean="0"/>
              <a:t>atau</a:t>
            </a:r>
            <a:r>
              <a:rPr lang="en-GB" sz="2200" dirty="0" smtClean="0"/>
              <a:t> shell yang </a:t>
            </a:r>
            <a:r>
              <a:rPr lang="en-GB" sz="2200" dirty="0" err="1" smtClean="0"/>
              <a:t>akan</a:t>
            </a:r>
            <a:r>
              <a:rPr lang="en-GB" sz="2200" dirty="0" smtClean="0"/>
              <a:t> </a:t>
            </a:r>
            <a:r>
              <a:rPr lang="en-GB" sz="2200" dirty="0" err="1" smtClean="0"/>
              <a:t>digunakan</a:t>
            </a:r>
            <a:r>
              <a:rPr lang="en-GB" sz="2200" dirty="0" smtClean="0"/>
              <a:t> </a:t>
            </a:r>
            <a:r>
              <a:rPr lang="en-GB" sz="2200" dirty="0" err="1" smtClean="0"/>
              <a:t>untuk</a:t>
            </a:r>
            <a:r>
              <a:rPr lang="en-GB" sz="2200" dirty="0" smtClean="0"/>
              <a:t> </a:t>
            </a:r>
            <a:r>
              <a:rPr lang="en-GB" sz="2200" dirty="0" err="1" smtClean="0"/>
              <a:t>implementasi</a:t>
            </a:r>
            <a:endParaRPr lang="en-GB" sz="2200" dirty="0" smtClean="0"/>
          </a:p>
          <a:p>
            <a:pPr lvl="1"/>
            <a:r>
              <a:rPr lang="en-GB" sz="2200" dirty="0" err="1" smtClean="0"/>
              <a:t>Mekanisme</a:t>
            </a:r>
            <a:r>
              <a:rPr lang="en-GB" sz="2200" dirty="0" smtClean="0"/>
              <a:t> indexing yang </a:t>
            </a:r>
            <a:r>
              <a:rPr lang="en-GB" sz="2200" dirty="0" err="1" smtClean="0"/>
              <a:t>direncanakan</a:t>
            </a:r>
            <a:endParaRPr lang="en-GB" sz="2200" dirty="0" smtClean="0"/>
          </a:p>
          <a:p>
            <a:pPr lvl="1"/>
            <a:r>
              <a:rPr lang="en-GB" sz="2200" dirty="0" err="1" smtClean="0"/>
              <a:t>Bentuk</a:t>
            </a:r>
            <a:r>
              <a:rPr lang="en-GB" sz="2200" dirty="0" smtClean="0"/>
              <a:t> </a:t>
            </a:r>
            <a:r>
              <a:rPr lang="en-GB" sz="2200" dirty="0" err="1" smtClean="0"/>
              <a:t>atau</a:t>
            </a:r>
            <a:r>
              <a:rPr lang="en-GB" sz="2200" dirty="0" smtClean="0"/>
              <a:t> format </a:t>
            </a:r>
            <a:r>
              <a:rPr lang="en-GB" sz="2200" dirty="0" err="1" smtClean="0"/>
              <a:t>kasus-kasus</a:t>
            </a:r>
            <a:r>
              <a:rPr lang="en-GB" sz="2200" dirty="0" smtClean="0"/>
              <a:t> lama yang </a:t>
            </a:r>
            <a:r>
              <a:rPr lang="en-GB" sz="2200" dirty="0" err="1" smtClean="0"/>
              <a:t>tersedia</a:t>
            </a:r>
            <a:r>
              <a:rPr lang="en-GB" sz="2200" dirty="0" smtClean="0"/>
              <a:t> </a:t>
            </a:r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896605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Representation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859"/>
            <a:ext cx="8229600" cy="3855876"/>
          </a:xfrm>
        </p:spPr>
        <p:txBody>
          <a:bodyPr>
            <a:normAutofit/>
          </a:bodyPr>
          <a:lstStyle/>
          <a:p>
            <a:r>
              <a:rPr lang="en-GB" sz="2200" dirty="0" err="1" smtClean="0"/>
              <a:t>Organisasi</a:t>
            </a:r>
            <a:r>
              <a:rPr lang="en-GB" sz="2200" dirty="0" smtClean="0"/>
              <a:t>/ </a:t>
            </a:r>
            <a:r>
              <a:rPr lang="en-GB" sz="2200" dirty="0" err="1" smtClean="0"/>
              <a:t>penyusunan</a:t>
            </a:r>
            <a:r>
              <a:rPr lang="en-GB" sz="2200" dirty="0" smtClean="0"/>
              <a:t> </a:t>
            </a:r>
            <a:r>
              <a:rPr lang="en-GB" sz="2200" dirty="0" err="1" smtClean="0"/>
              <a:t>kasus</a:t>
            </a:r>
            <a:r>
              <a:rPr lang="en-GB" sz="2200" dirty="0" smtClean="0"/>
              <a:t> </a:t>
            </a:r>
            <a:r>
              <a:rPr lang="en-GB" sz="2200" dirty="0" err="1" smtClean="0"/>
              <a:t>dapat</a:t>
            </a:r>
            <a:r>
              <a:rPr lang="en-GB" sz="2200" dirty="0" smtClean="0"/>
              <a:t> </a:t>
            </a:r>
            <a:r>
              <a:rPr lang="en-GB" sz="2200" dirty="0" err="1" smtClean="0"/>
              <a:t>berupa</a:t>
            </a:r>
            <a:r>
              <a:rPr lang="en-GB" sz="2200" dirty="0" smtClean="0"/>
              <a:t>:</a:t>
            </a:r>
          </a:p>
          <a:p>
            <a:pPr lvl="1"/>
            <a:r>
              <a:rPr lang="en-GB" sz="2200" b="1" dirty="0" smtClean="0"/>
              <a:t>Flat case </a:t>
            </a:r>
            <a:r>
              <a:rPr lang="en-GB" sz="2200" b="1" dirty="0" smtClean="0"/>
              <a:t>base</a:t>
            </a:r>
            <a:endParaRPr lang="en-GB" sz="2200" dirty="0"/>
          </a:p>
          <a:p>
            <a:pPr lvl="2"/>
            <a:r>
              <a:rPr lang="en-GB" sz="2200" dirty="0" smtClean="0"/>
              <a:t>in </a:t>
            </a:r>
            <a:r>
              <a:rPr lang="en-GB" sz="2200" dirty="0"/>
              <a:t>this </a:t>
            </a:r>
            <a:r>
              <a:rPr lang="en-GB" sz="2200" dirty="0" smtClean="0"/>
              <a:t>method, retrieval </a:t>
            </a:r>
            <a:r>
              <a:rPr lang="en-GB" sz="2200" dirty="0"/>
              <a:t>involves comparing the </a:t>
            </a:r>
            <a:r>
              <a:rPr lang="en-GB" sz="2200" dirty="0" smtClean="0"/>
              <a:t>query case’s </a:t>
            </a:r>
            <a:r>
              <a:rPr lang="en-GB" sz="2200" dirty="0"/>
              <a:t>features to each case in the case base.</a:t>
            </a:r>
            <a:r>
              <a:rPr lang="en-GB" sz="2200" dirty="0" smtClean="0"/>
              <a:t> </a:t>
            </a:r>
          </a:p>
          <a:p>
            <a:pPr lvl="1"/>
            <a:r>
              <a:rPr lang="en-GB" sz="2200" b="1" dirty="0" err="1" smtClean="0"/>
              <a:t>Hierrarchical</a:t>
            </a:r>
            <a:r>
              <a:rPr lang="en-GB" sz="2200" b="1" dirty="0" smtClean="0"/>
              <a:t> </a:t>
            </a:r>
            <a:r>
              <a:rPr lang="en-GB" sz="2200" b="1" dirty="0" smtClean="0"/>
              <a:t>structure</a:t>
            </a:r>
            <a:endParaRPr lang="en-GB" sz="2200" dirty="0"/>
          </a:p>
          <a:p>
            <a:pPr lvl="2"/>
            <a:r>
              <a:rPr lang="en-GB" sz="2200" dirty="0" smtClean="0"/>
              <a:t>which </a:t>
            </a:r>
            <a:r>
              <a:rPr lang="en-GB" sz="2200" dirty="0"/>
              <a:t>stores the cases by grouping them into </a:t>
            </a:r>
            <a:r>
              <a:rPr lang="en-GB" sz="2200" dirty="0" smtClean="0"/>
              <a:t>appropriate categories </a:t>
            </a:r>
            <a:r>
              <a:rPr lang="en-GB" sz="2200" dirty="0"/>
              <a:t>to reduce the number of cases that have to be searched during a query.</a:t>
            </a:r>
            <a:r>
              <a:rPr lang="en-GB" sz="2200" dirty="0" smtClean="0"/>
              <a:t> </a:t>
            </a:r>
            <a:endParaRPr lang="en-GB" sz="2200" dirty="0" smtClean="0"/>
          </a:p>
          <a:p>
            <a:pPr lvl="2"/>
            <a:r>
              <a:rPr lang="en-GB" sz="2200" dirty="0" err="1"/>
              <a:t>c</a:t>
            </a:r>
            <a:r>
              <a:rPr lang="en-GB" sz="2200" dirty="0" err="1" smtClean="0"/>
              <a:t>ocok</a:t>
            </a:r>
            <a:r>
              <a:rPr lang="en-GB" sz="2200" dirty="0" smtClean="0"/>
              <a:t> </a:t>
            </a:r>
            <a:r>
              <a:rPr lang="en-GB" sz="2200" dirty="0" err="1" smtClean="0"/>
              <a:t>untuk</a:t>
            </a:r>
            <a:r>
              <a:rPr lang="en-GB" sz="2200" dirty="0" smtClean="0"/>
              <a:t> </a:t>
            </a:r>
            <a:r>
              <a:rPr lang="en-GB" sz="2200" dirty="0" err="1" smtClean="0"/>
              <a:t>masalah</a:t>
            </a:r>
            <a:r>
              <a:rPr lang="en-GB" sz="2200" dirty="0" smtClean="0"/>
              <a:t> </a:t>
            </a:r>
            <a:r>
              <a:rPr lang="en-GB" sz="2200" dirty="0" err="1" smtClean="0"/>
              <a:t>seperti</a:t>
            </a:r>
            <a:r>
              <a:rPr lang="en-GB" sz="2200" dirty="0" smtClean="0"/>
              <a:t> </a:t>
            </a:r>
            <a:r>
              <a:rPr lang="en-GB" sz="2200" dirty="0" err="1" smtClean="0"/>
              <a:t>klasifikasi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874368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Indexing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Case </a:t>
            </a:r>
            <a:r>
              <a:rPr lang="en-GB" sz="2400" dirty="0" smtClean="0"/>
              <a:t>indexing: </a:t>
            </a:r>
            <a:r>
              <a:rPr lang="en-GB" sz="2400" dirty="0" err="1" smtClean="0"/>
              <a:t>memberikan</a:t>
            </a:r>
            <a:r>
              <a:rPr lang="en-GB" sz="2400" dirty="0" smtClean="0"/>
              <a:t> </a:t>
            </a:r>
            <a:r>
              <a:rPr lang="en-GB" sz="2400" dirty="0" err="1" smtClean="0"/>
              <a:t>indeks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kasus</a:t>
            </a:r>
            <a:r>
              <a:rPr lang="en-GB" sz="2400" dirty="0" smtClean="0"/>
              <a:t> di </a:t>
            </a:r>
            <a:r>
              <a:rPr lang="en-GB" sz="2400" dirty="0" err="1" smtClean="0"/>
              <a:t>dalam</a:t>
            </a:r>
            <a:r>
              <a:rPr lang="en-GB" sz="2400" dirty="0" smtClean="0"/>
              <a:t> case base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mempermudah</a:t>
            </a:r>
            <a:r>
              <a:rPr lang="en-GB" sz="2400" dirty="0" smtClean="0"/>
              <a:t>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mempercepat</a:t>
            </a:r>
            <a:r>
              <a:rPr lang="en-GB" sz="2400" dirty="0" smtClean="0"/>
              <a:t> proses retrieval.</a:t>
            </a:r>
          </a:p>
          <a:p>
            <a:r>
              <a:rPr lang="en-GB" sz="2400" dirty="0" err="1" smtClean="0"/>
              <a:t>Indeks</a:t>
            </a:r>
            <a:r>
              <a:rPr lang="en-GB" sz="2400" dirty="0" smtClean="0"/>
              <a:t> yang </a:t>
            </a:r>
            <a:r>
              <a:rPr lang="en-GB" sz="2400" dirty="0" err="1" smtClean="0"/>
              <a:t>digunakan</a:t>
            </a:r>
            <a:r>
              <a:rPr lang="en-GB" sz="2400" dirty="0" smtClean="0"/>
              <a:t> </a:t>
            </a:r>
            <a:r>
              <a:rPr lang="en-GB" sz="2400" dirty="0" err="1" smtClean="0"/>
              <a:t>harus</a:t>
            </a:r>
            <a:r>
              <a:rPr lang="en-GB" sz="2400" dirty="0" smtClean="0"/>
              <a:t> </a:t>
            </a:r>
            <a:r>
              <a:rPr lang="en-GB" sz="2400" i="1" dirty="0" smtClean="0"/>
              <a:t>predictive:</a:t>
            </a:r>
            <a:endParaRPr lang="en-GB" sz="2400" dirty="0" smtClean="0"/>
          </a:p>
          <a:p>
            <a:pPr lvl="1"/>
            <a:r>
              <a:rPr lang="en-GB" sz="2400" dirty="0" err="1" smtClean="0"/>
              <a:t>Merefleksikan</a:t>
            </a:r>
            <a:r>
              <a:rPr lang="en-GB" sz="2400" dirty="0" smtClean="0"/>
              <a:t> </a:t>
            </a:r>
            <a:r>
              <a:rPr lang="en-GB" sz="2400" dirty="0" err="1" smtClean="0"/>
              <a:t>fitur-fitur</a:t>
            </a:r>
            <a:r>
              <a:rPr lang="en-GB" sz="2400" dirty="0" smtClean="0"/>
              <a:t> </a:t>
            </a:r>
            <a:r>
              <a:rPr lang="en-GB" sz="2400" dirty="0" err="1" smtClean="0"/>
              <a:t>penting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sebuah</a:t>
            </a:r>
            <a:r>
              <a:rPr lang="en-GB" sz="2400" dirty="0" smtClean="0"/>
              <a:t> </a:t>
            </a:r>
            <a:r>
              <a:rPr lang="en-GB" sz="2400" dirty="0" err="1" smtClean="0"/>
              <a:t>kasus</a:t>
            </a:r>
            <a:r>
              <a:rPr lang="en-GB" sz="2400" dirty="0" smtClean="0"/>
              <a:t>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berpengaruh</a:t>
            </a:r>
            <a:r>
              <a:rPr lang="en-GB" sz="2400" dirty="0" smtClean="0"/>
              <a:t> </a:t>
            </a:r>
            <a:r>
              <a:rPr lang="en-GB" sz="2400" dirty="0" err="1" smtClean="0"/>
              <a:t>terhadap</a:t>
            </a:r>
            <a:r>
              <a:rPr lang="en-GB" sz="2400" dirty="0" smtClean="0"/>
              <a:t> </a:t>
            </a:r>
            <a:r>
              <a:rPr lang="en-GB" sz="2400" dirty="0" err="1" smtClean="0"/>
              <a:t>solusi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kasus</a:t>
            </a:r>
            <a:r>
              <a:rPr lang="en-GB" sz="2400" dirty="0" smtClean="0"/>
              <a:t> </a:t>
            </a:r>
            <a:r>
              <a:rPr lang="en-GB" sz="2400" dirty="0" err="1" smtClean="0"/>
              <a:t>tersebut</a:t>
            </a:r>
            <a:r>
              <a:rPr lang="en-GB" sz="2400" dirty="0" smtClean="0"/>
              <a:t>.</a:t>
            </a:r>
          </a:p>
          <a:p>
            <a:pPr lvl="1"/>
            <a:r>
              <a:rPr lang="en-GB" sz="2400" dirty="0" err="1" smtClean="0"/>
              <a:t>Mendeskripsikan</a:t>
            </a:r>
            <a:r>
              <a:rPr lang="en-GB" sz="2400" dirty="0" smtClean="0"/>
              <a:t> </a:t>
            </a:r>
            <a:r>
              <a:rPr lang="en-GB" sz="2400" dirty="0" err="1" smtClean="0"/>
              <a:t>kebutuhan</a:t>
            </a:r>
            <a:r>
              <a:rPr lang="en-GB" sz="2400" dirty="0" smtClean="0"/>
              <a:t> retrieval </a:t>
            </a:r>
            <a:r>
              <a:rPr lang="en-GB" sz="2400" dirty="0" err="1" smtClean="0"/>
              <a:t>kasus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masa</a:t>
            </a:r>
            <a:r>
              <a:rPr lang="en-GB" sz="2400" dirty="0" smtClean="0"/>
              <a:t> </a:t>
            </a:r>
            <a:r>
              <a:rPr lang="en-GB" sz="2400" dirty="0" err="1" smtClean="0"/>
              <a:t>depan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437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Pengertian</a:t>
            </a:r>
            <a:r>
              <a:rPr lang="en-US" sz="2400" dirty="0" smtClean="0"/>
              <a:t> CBR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Siklus</a:t>
            </a:r>
            <a:r>
              <a:rPr lang="en-US" sz="2400" dirty="0" smtClean="0"/>
              <a:t> CBR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Guidelines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Keuntungan</a:t>
            </a:r>
            <a:r>
              <a:rPr lang="en-US" sz="2400" dirty="0" smtClean="0"/>
              <a:t> CBR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Case Representation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Case Indexing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Case Retrieval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Case Adaptation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r>
              <a:rPr lang="en-US" sz="2400" dirty="0" smtClean="0"/>
              <a:t> CBR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66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Retrieval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Proses </a:t>
            </a:r>
            <a:r>
              <a:rPr lang="en-GB" sz="2200" dirty="0" err="1" smtClean="0"/>
              <a:t>menemukan</a:t>
            </a:r>
            <a:r>
              <a:rPr lang="en-GB" sz="2200" dirty="0" smtClean="0"/>
              <a:t> </a:t>
            </a:r>
            <a:r>
              <a:rPr lang="en-GB" sz="2200" dirty="0" err="1" smtClean="0"/>
              <a:t>kasus-kasus</a:t>
            </a:r>
            <a:r>
              <a:rPr lang="en-GB" sz="2200" dirty="0" smtClean="0"/>
              <a:t> di </a:t>
            </a:r>
            <a:r>
              <a:rPr lang="en-GB" sz="2200" dirty="0" err="1" smtClean="0"/>
              <a:t>dalam</a:t>
            </a:r>
            <a:r>
              <a:rPr lang="en-GB" sz="2200" dirty="0" smtClean="0"/>
              <a:t> case base yang </a:t>
            </a:r>
            <a:r>
              <a:rPr lang="en-GB" sz="2200" dirty="0" err="1" smtClean="0"/>
              <a:t>mirip</a:t>
            </a:r>
            <a:r>
              <a:rPr lang="en-GB" sz="2200" dirty="0" smtClean="0"/>
              <a:t> </a:t>
            </a:r>
            <a:r>
              <a:rPr lang="en-GB" sz="2200" dirty="0" err="1" smtClean="0"/>
              <a:t>dengan</a:t>
            </a:r>
            <a:r>
              <a:rPr lang="en-GB" sz="2200" dirty="0" smtClean="0"/>
              <a:t> problem/new case. </a:t>
            </a:r>
            <a:r>
              <a:rPr lang="en-GB" sz="2200" dirty="0" err="1" smtClean="0"/>
              <a:t>Hasilnya</a:t>
            </a:r>
            <a:r>
              <a:rPr lang="en-GB" sz="2200" dirty="0" smtClean="0"/>
              <a:t> </a:t>
            </a:r>
            <a:r>
              <a:rPr lang="en-GB" sz="2200" dirty="0" err="1" smtClean="0"/>
              <a:t>disebut</a:t>
            </a:r>
            <a:r>
              <a:rPr lang="en-GB" sz="2200" dirty="0" smtClean="0"/>
              <a:t> </a:t>
            </a:r>
            <a:r>
              <a:rPr lang="en-GB" sz="2200" dirty="0" err="1" smtClean="0"/>
              <a:t>sebagai</a:t>
            </a:r>
            <a:r>
              <a:rPr lang="en-GB" sz="2200" dirty="0" smtClean="0"/>
              <a:t> retrieved case.</a:t>
            </a:r>
          </a:p>
          <a:p>
            <a:r>
              <a:rPr lang="en-GB" sz="2200" dirty="0" smtClean="0"/>
              <a:t>Case </a:t>
            </a:r>
            <a:r>
              <a:rPr lang="en-GB" sz="2200" dirty="0" smtClean="0"/>
              <a:t>retrieval yang </a:t>
            </a:r>
            <a:r>
              <a:rPr lang="en-GB" sz="2200" dirty="0" err="1" smtClean="0"/>
              <a:t>efektif</a:t>
            </a:r>
            <a:r>
              <a:rPr lang="en-GB" sz="2200" dirty="0" smtClean="0"/>
              <a:t> </a:t>
            </a:r>
            <a:r>
              <a:rPr lang="en-GB" sz="2200" dirty="0" err="1" smtClean="0"/>
              <a:t>memerlukan</a:t>
            </a:r>
            <a:r>
              <a:rPr lang="en-GB" sz="2200" dirty="0" smtClean="0"/>
              <a:t>:</a:t>
            </a:r>
          </a:p>
          <a:p>
            <a:pPr lvl="1"/>
            <a:r>
              <a:rPr lang="en-GB" sz="2200" dirty="0" smtClean="0"/>
              <a:t>Selection criteria </a:t>
            </a:r>
            <a:r>
              <a:rPr lang="en-GB" sz="2200" dirty="0" smtClean="0">
                <a:sym typeface="Wingdings" pitchFamily="2" charset="2"/>
              </a:rPr>
              <a:t> </a:t>
            </a:r>
            <a:r>
              <a:rPr lang="en-GB" sz="2200" i="1" dirty="0"/>
              <a:t>similarity </a:t>
            </a:r>
            <a:r>
              <a:rPr lang="en-GB" sz="2200" dirty="0" err="1"/>
              <a:t>atau</a:t>
            </a:r>
            <a:r>
              <a:rPr lang="en-GB" sz="2200" dirty="0"/>
              <a:t> </a:t>
            </a:r>
            <a:r>
              <a:rPr lang="en-GB" sz="2200" i="1" dirty="0"/>
              <a:t>distance metric</a:t>
            </a:r>
            <a:r>
              <a:rPr lang="en-GB" sz="2200" dirty="0"/>
              <a:t> </a:t>
            </a:r>
            <a:r>
              <a:rPr lang="en-GB" sz="2200" dirty="0" err="1"/>
              <a:t>untuk</a:t>
            </a:r>
            <a:r>
              <a:rPr lang="en-GB" sz="2200" dirty="0"/>
              <a:t> </a:t>
            </a:r>
            <a:r>
              <a:rPr lang="en-GB" sz="2200" dirty="0" err="1"/>
              <a:t>mengukur</a:t>
            </a:r>
            <a:r>
              <a:rPr lang="en-GB" sz="2200" dirty="0"/>
              <a:t> </a:t>
            </a:r>
            <a:r>
              <a:rPr lang="en-GB" sz="2200" dirty="0" err="1"/>
              <a:t>kemiripan</a:t>
            </a:r>
            <a:r>
              <a:rPr lang="en-GB" sz="2200" dirty="0"/>
              <a:t> </a:t>
            </a:r>
            <a:r>
              <a:rPr lang="en-GB" sz="2200" dirty="0" err="1"/>
              <a:t>atau</a:t>
            </a:r>
            <a:r>
              <a:rPr lang="en-GB" sz="2200" dirty="0"/>
              <a:t> </a:t>
            </a:r>
            <a:r>
              <a:rPr lang="en-GB" sz="2200" dirty="0" err="1"/>
              <a:t>jarak</a:t>
            </a:r>
            <a:r>
              <a:rPr lang="en-GB" sz="2200" dirty="0"/>
              <a:t>  </a:t>
            </a:r>
            <a:r>
              <a:rPr lang="en-GB" sz="2200" dirty="0" err="1"/>
              <a:t>antar</a:t>
            </a:r>
            <a:r>
              <a:rPr lang="en-GB" sz="2200" dirty="0"/>
              <a:t> </a:t>
            </a:r>
            <a:r>
              <a:rPr lang="en-GB" sz="2200" dirty="0" err="1"/>
              <a:t>kasus</a:t>
            </a:r>
            <a:r>
              <a:rPr lang="en-GB" sz="2200" dirty="0" smtClean="0">
                <a:sym typeface="Wingdings" pitchFamily="2" charset="2"/>
              </a:rPr>
              <a:t>  </a:t>
            </a:r>
            <a:r>
              <a:rPr lang="en-GB" sz="2200" dirty="0" err="1" smtClean="0">
                <a:sym typeface="Wingdings" pitchFamily="2" charset="2"/>
              </a:rPr>
              <a:t>menentukan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kasus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mana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saja</a:t>
            </a:r>
            <a:r>
              <a:rPr lang="en-GB" sz="2200" dirty="0" smtClean="0">
                <a:sym typeface="Wingdings" pitchFamily="2" charset="2"/>
              </a:rPr>
              <a:t> yang </a:t>
            </a:r>
            <a:r>
              <a:rPr lang="en-GB" sz="2200" dirty="0" err="1" smtClean="0">
                <a:sym typeface="Wingdings" pitchFamily="2" charset="2"/>
              </a:rPr>
              <a:t>sebaiknya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smtClean="0">
                <a:sym typeface="Wingdings" pitchFamily="2" charset="2"/>
              </a:rPr>
              <a:t>di-retrieve.</a:t>
            </a:r>
            <a:endParaRPr lang="en-GB" sz="2200" dirty="0" smtClean="0">
              <a:sym typeface="Wingdings" pitchFamily="2" charset="2"/>
            </a:endParaRPr>
          </a:p>
          <a:p>
            <a:pPr lvl="1"/>
            <a:r>
              <a:rPr lang="en-GB" sz="2200" dirty="0" err="1" smtClean="0">
                <a:sym typeface="Wingdings" pitchFamily="2" charset="2"/>
              </a:rPr>
              <a:t>Mekanisme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untuk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melakukan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err="1" smtClean="0">
                <a:sym typeface="Wingdings" pitchFamily="2" charset="2"/>
              </a:rPr>
              <a:t>pencarian</a:t>
            </a:r>
            <a:r>
              <a:rPr lang="en-GB" sz="2200" dirty="0" smtClean="0">
                <a:sym typeface="Wingdings" pitchFamily="2" charset="2"/>
              </a:rPr>
              <a:t> </a:t>
            </a:r>
            <a:r>
              <a:rPr lang="en-GB" sz="2200" dirty="0" smtClean="0">
                <a:sym typeface="Wingdings" pitchFamily="2" charset="2"/>
              </a:rPr>
              <a:t>di </a:t>
            </a:r>
            <a:r>
              <a:rPr lang="en-GB" sz="2200" dirty="0" err="1" smtClean="0">
                <a:sym typeface="Wingdings" pitchFamily="2" charset="2"/>
              </a:rPr>
              <a:t>dalam</a:t>
            </a:r>
            <a:r>
              <a:rPr lang="en-GB" sz="2200" dirty="0" smtClean="0">
                <a:sym typeface="Wingdings" pitchFamily="2" charset="2"/>
              </a:rPr>
              <a:t> case base (</a:t>
            </a:r>
            <a:r>
              <a:rPr lang="en-GB" sz="2200" dirty="0" err="1" smtClean="0">
                <a:sym typeface="Wingdings" pitchFamily="2" charset="2"/>
              </a:rPr>
              <a:t>dipengaruhi</a:t>
            </a:r>
            <a:r>
              <a:rPr lang="en-GB" sz="2200" dirty="0" smtClean="0">
                <a:sym typeface="Wingdings" pitchFamily="2" charset="2"/>
              </a:rPr>
              <a:t> pula </a:t>
            </a:r>
            <a:r>
              <a:rPr lang="en-GB" sz="2200" dirty="0" err="1" smtClean="0">
                <a:sym typeface="Wingdings" pitchFamily="2" charset="2"/>
              </a:rPr>
              <a:t>oleh</a:t>
            </a:r>
            <a:r>
              <a:rPr lang="en-GB" sz="2200" dirty="0" smtClean="0">
                <a:sym typeface="Wingdings" pitchFamily="2" charset="2"/>
              </a:rPr>
              <a:t> indexing yang </a:t>
            </a:r>
            <a:r>
              <a:rPr lang="en-GB" sz="2200" dirty="0" err="1" smtClean="0">
                <a:sym typeface="Wingdings" pitchFamily="2" charset="2"/>
              </a:rPr>
              <a:t>digunakan</a:t>
            </a:r>
            <a:r>
              <a:rPr lang="en-GB" sz="2200" dirty="0" smtClean="0">
                <a:sym typeface="Wingdings" pitchFamily="2" charset="2"/>
              </a:rPr>
              <a:t>).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944055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Retrieval (cont.)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11859"/>
                <a:ext cx="8229600" cy="385587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GB" sz="2200" dirty="0" smtClean="0"/>
                  <a:t>Beberapa </a:t>
                </a:r>
                <a:r>
                  <a:rPr lang="en-GB" sz="2200" dirty="0" err="1" smtClean="0"/>
                  <a:t>ukuran</a:t>
                </a:r>
                <a:r>
                  <a:rPr lang="en-GB" sz="2200" dirty="0" smtClean="0"/>
                  <a:t> </a:t>
                </a:r>
                <a:r>
                  <a:rPr lang="en-GB" sz="2200" dirty="0" err="1" smtClean="0"/>
                  <a:t>jarak</a:t>
                </a:r>
                <a:r>
                  <a:rPr lang="en-GB" sz="2200" dirty="0" smtClean="0"/>
                  <a:t>/similarity yang </a:t>
                </a:r>
                <a:r>
                  <a:rPr lang="en-GB" sz="2200" dirty="0" err="1" smtClean="0"/>
                  <a:t>dapat</a:t>
                </a:r>
                <a:r>
                  <a:rPr lang="en-GB" sz="2200" dirty="0" smtClean="0"/>
                  <a:t> </a:t>
                </a:r>
                <a:r>
                  <a:rPr lang="en-GB" sz="2200" dirty="0" err="1" smtClean="0"/>
                  <a:t>digunakan</a:t>
                </a:r>
                <a:r>
                  <a:rPr lang="en-GB" sz="2200" dirty="0" smtClean="0"/>
                  <a:t>: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2200" dirty="0" smtClean="0"/>
                  <a:t>Weighted Euclidean Distance</a:t>
                </a:r>
                <a:endParaRPr lang="en-GB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/>
                          </m:ctrlPr>
                        </m:sSubSupPr>
                        <m:e>
                          <m:r>
                            <a:rPr lang="en-US" sz="2400" i="1"/>
                            <m:t>𝑑</m:t>
                          </m:r>
                        </m:e>
                        <m:sub>
                          <m:r>
                            <a:rPr lang="en-US" sz="2400" i="1"/>
                            <m:t>𝑝𝑞</m:t>
                          </m:r>
                        </m:sub>
                        <m:sup>
                          <m:r>
                            <a:rPr lang="en-US" sz="2400" i="1"/>
                            <m:t>(</m:t>
                          </m:r>
                          <m:r>
                            <a:rPr lang="en-US" sz="2400" i="1"/>
                            <m:t>𝑤</m:t>
                          </m:r>
                          <m:r>
                            <a:rPr lang="en-US" sz="2400" i="1"/>
                            <m:t>)</m:t>
                          </m:r>
                        </m:sup>
                      </m:sSubSup>
                      <m:r>
                        <a:rPr lang="en-US" sz="2400" i="1"/>
                        <m:t>=</m:t>
                      </m:r>
                      <m:sSup>
                        <m:sSupPr>
                          <m:ctrlPr>
                            <a:rPr lang="en-US" sz="2400" i="1"/>
                          </m:ctrlPr>
                        </m:sSupPr>
                        <m:e>
                          <m:r>
                            <a:rPr lang="en-US" sz="2400" i="1"/>
                            <m:t>𝑑</m:t>
                          </m:r>
                        </m:e>
                        <m:sup>
                          <m:d>
                            <m:dPr>
                              <m:ctrlPr>
                                <a:rPr lang="en-US" sz="2400" i="1"/>
                              </m:ctrlPr>
                            </m:dPr>
                            <m:e>
                              <m:r>
                                <a:rPr lang="en-US" sz="2400" i="1"/>
                                <m:t>𝑤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𝑒</m:t>
                              </m:r>
                            </m:e>
                            <m:sub>
                              <m:r>
                                <a:rPr lang="en-US" sz="2400" i="1"/>
                                <m:t>𝑝</m:t>
                              </m:r>
                            </m:sub>
                          </m:sSub>
                          <m:r>
                            <a:rPr lang="en-US" sz="2400" i="1"/>
                            <m:t>,</m:t>
                          </m:r>
                          <m:sSub>
                            <m:sSubPr>
                              <m:ctrlPr>
                                <a:rPr lang="en-US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𝑒</m:t>
                              </m:r>
                            </m:e>
                            <m:sub>
                              <m:r>
                                <a:rPr lang="en-US" sz="2400" i="1"/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sz="2400" i="1"/>
                        <m:t>=</m:t>
                      </m:r>
                      <m:sSup>
                        <m:sSupPr>
                          <m:ctrlPr>
                            <a:rPr lang="en-US" sz="2400" i="1"/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/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400" i="1"/>
                                  </m:ctrlPr>
                                </m:naryPr>
                                <m:sub>
                                  <m:r>
                                    <a:rPr lang="en-US" sz="2400" i="1"/>
                                    <m:t>𝑗</m:t>
                                  </m:r>
                                  <m:r>
                                    <a:rPr lang="en-US" sz="2400" i="1"/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/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400" i="1"/>
                                      </m:ctrlPr>
                                    </m:sSubSupPr>
                                    <m:e>
                                      <m:r>
                                        <a:rPr lang="en-US" sz="2400" i="1"/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/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i="1"/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sz="2400" i="1"/>
                                      </m:ctrlPr>
                                    </m:sSupPr>
                                    <m:e>
                                      <m:r>
                                        <a:rPr lang="en-US" sz="2400" i="1"/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/>
                                            <m:t>𝑝𝑗</m:t>
                                          </m:r>
                                        </m:sub>
                                      </m:sSub>
                                      <m:r>
                                        <a:rPr lang="en-US" sz="2400" i="1"/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/>
                                            <m:t>𝑞𝑗</m:t>
                                          </m:r>
                                        </m:sub>
                                      </m:sSub>
                                      <m:r>
                                        <a:rPr lang="en-US" sz="2400" i="1"/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/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i="1"/>
                            <m:t>1/2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/>
                        </m:ctrlPr>
                      </m:sSubSupPr>
                      <m:e>
                        <m:r>
                          <a:rPr lang="en-US" sz="2400" i="1"/>
                          <m:t>𝑑</m:t>
                        </m:r>
                      </m:e>
                      <m:sub>
                        <m:r>
                          <a:rPr lang="en-US" sz="2400" i="1"/>
                          <m:t>𝑝𝑞</m:t>
                        </m:r>
                      </m:sub>
                      <m:sup>
                        <m:r>
                          <a:rPr lang="en-US" sz="2400" i="1"/>
                          <m:t>(</m:t>
                        </m:r>
                        <m:r>
                          <a:rPr lang="en-US" sz="2400" i="1"/>
                          <m:t>𝑤</m:t>
                        </m:r>
                        <m:r>
                          <a:rPr lang="en-US" sz="2400" i="1"/>
                          <m:t>)</m:t>
                        </m:r>
                      </m:sup>
                    </m:sSubSup>
                  </m:oMath>
                </a14:m>
                <a:r>
                  <a:rPr lang="en-US" sz="2400" dirty="0"/>
                  <a:t> : weighted Euclidean distance </a:t>
                </a:r>
                <a:r>
                  <a:rPr lang="en-US" sz="2400" dirty="0" err="1"/>
                  <a:t>antara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kasus</a:t>
                </a:r>
                <a:r>
                  <a:rPr lang="en-US" sz="2400" dirty="0"/>
                  <a:t> lama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𝑒</m:t>
                        </m:r>
                      </m:e>
                      <m:sub>
                        <m:r>
                          <a:rPr lang="en-US" sz="2400" i="1"/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query 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𝑒</m:t>
                        </m:r>
                      </m:e>
                      <m:sub>
                        <m:r>
                          <a:rPr lang="en-US" sz="2400" i="1"/>
                          <m:t>𝑞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𝑤</m:t>
                        </m:r>
                      </m:e>
                      <m:sub>
                        <m:r>
                          <a:rPr lang="en-US" sz="2400" i="1"/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: </a:t>
                </a:r>
                <a:r>
                  <a:rPr lang="en-US" sz="2400" dirty="0" err="1"/>
                  <a:t>bobot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fitur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-</a:t>
                </a:r>
                <a14:m>
                  <m:oMath xmlns:m="http://schemas.openxmlformats.org/officeDocument/2006/math">
                    <m:r>
                      <a:rPr lang="en-US" sz="2400" i="1"/>
                      <m:t>𝑗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[0,1]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𝑥</m:t>
                        </m:r>
                      </m:e>
                      <m:sub>
                        <m:r>
                          <a:rPr lang="en-US" sz="2400" i="1"/>
                          <m:t>𝑝𝑗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  <a:r>
                  <a:rPr lang="en-US" sz="2400" dirty="0" err="1"/>
                  <a:t>nilai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fitur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-</a:t>
                </a:r>
                <a14:m>
                  <m:oMath xmlns:m="http://schemas.openxmlformats.org/officeDocument/2006/math">
                    <m:r>
                      <a:rPr lang="en-US" sz="2400" i="1"/>
                      <m:t>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pada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kasus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𝑒</m:t>
                        </m:r>
                      </m:e>
                      <m:sub>
                        <m:r>
                          <a:rPr lang="en-US" sz="2400" i="1"/>
                          <m:t>𝑝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/>
                      <m:t>𝑗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dirty="0" err="1"/>
                  <a:t>indeks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untuk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fitur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-</a:t>
                </a:r>
                <a14:m>
                  <m:oMath xmlns:m="http://schemas.openxmlformats.org/officeDocument/2006/math">
                    <m:r>
                      <a:rPr lang="en-US" sz="2400" i="1"/>
                      <m:t>𝑗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/>
                      <m:t>𝑛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dirty="0" err="1"/>
                  <a:t>jumlah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fitur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pada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sebuah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kasus</a:t>
                </a:r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GB" sz="2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11859"/>
                <a:ext cx="8229600" cy="3855876"/>
              </a:xfrm>
              <a:blipFill rotWithShape="1">
                <a:blip r:embed="rId2"/>
                <a:stretch>
                  <a:fillRect l="-667" t="-474" b="-6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78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Retrieval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859"/>
            <a:ext cx="8229600" cy="385587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400" dirty="0" err="1" smtClean="0"/>
              <a:t>Beberapa</a:t>
            </a:r>
            <a:r>
              <a:rPr lang="en-GB" sz="2400" dirty="0" smtClean="0"/>
              <a:t> </a:t>
            </a:r>
            <a:r>
              <a:rPr lang="en-GB" sz="2400" dirty="0" err="1" smtClean="0"/>
              <a:t>metode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case retrieval:</a:t>
            </a:r>
          </a:p>
          <a:p>
            <a:pPr>
              <a:lnSpc>
                <a:spcPct val="120000"/>
              </a:lnSpc>
            </a:pPr>
            <a:r>
              <a:rPr lang="en-GB" sz="2400" dirty="0" smtClean="0"/>
              <a:t>k</a:t>
            </a:r>
            <a:r>
              <a:rPr lang="en-GB" sz="2400" dirty="0" smtClean="0"/>
              <a:t>-Nearest-</a:t>
            </a:r>
            <a:r>
              <a:rPr lang="en-GB" sz="2400" dirty="0" err="1"/>
              <a:t>N</a:t>
            </a:r>
            <a:r>
              <a:rPr lang="en-GB" sz="2400" dirty="0" err="1" smtClean="0"/>
              <a:t>eighbor</a:t>
            </a:r>
            <a:r>
              <a:rPr lang="en-GB" sz="2400" dirty="0" smtClean="0"/>
              <a:t> </a:t>
            </a:r>
            <a:r>
              <a:rPr lang="en-GB" sz="2400" dirty="0" smtClean="0"/>
              <a:t>retrieval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Inductive approaches </a:t>
            </a:r>
            <a:endParaRPr lang="en-GB" sz="2400" dirty="0" smtClean="0"/>
          </a:p>
          <a:p>
            <a:pPr>
              <a:lnSpc>
                <a:spcPct val="120000"/>
              </a:lnSpc>
            </a:pPr>
            <a:r>
              <a:rPr lang="en-GB" sz="2400" dirty="0"/>
              <a:t>Knowledge-guided approaches </a:t>
            </a:r>
            <a:endParaRPr lang="en-GB" sz="2400" dirty="0" smtClean="0"/>
          </a:p>
          <a:p>
            <a:pPr>
              <a:lnSpc>
                <a:spcPct val="120000"/>
              </a:lnSpc>
            </a:pPr>
            <a:r>
              <a:rPr lang="en-GB" sz="2400" dirty="0"/>
              <a:t>Validated retrieval </a:t>
            </a:r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95928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Retrieval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859"/>
            <a:ext cx="8229600" cy="385587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GB" sz="2200" dirty="0"/>
              <a:t>k</a:t>
            </a:r>
            <a:r>
              <a:rPr lang="en-GB" sz="2200" dirty="0" smtClean="0"/>
              <a:t>-Nearest-</a:t>
            </a:r>
            <a:r>
              <a:rPr lang="en-GB" sz="2200" dirty="0" err="1" smtClean="0"/>
              <a:t>N</a:t>
            </a:r>
            <a:r>
              <a:rPr lang="en-GB" sz="2200" dirty="0" err="1" smtClean="0"/>
              <a:t>eighbor</a:t>
            </a:r>
            <a:r>
              <a:rPr lang="en-GB" sz="2200" dirty="0" smtClean="0"/>
              <a:t> (k-NN) </a:t>
            </a:r>
            <a:r>
              <a:rPr lang="en-GB" sz="2200" dirty="0" smtClean="0"/>
              <a:t>retrieval</a:t>
            </a:r>
          </a:p>
          <a:p>
            <a:pPr lvl="1">
              <a:lnSpc>
                <a:spcPct val="120000"/>
              </a:lnSpc>
            </a:pPr>
            <a:r>
              <a:rPr lang="en-GB" sz="2200" dirty="0" err="1" smtClean="0"/>
              <a:t>Menemukan</a:t>
            </a:r>
            <a:r>
              <a:rPr lang="en-GB" sz="2200" dirty="0" smtClean="0"/>
              <a:t> k </a:t>
            </a:r>
            <a:r>
              <a:rPr lang="en-GB" sz="2200" dirty="0" err="1" smtClean="0"/>
              <a:t>kasus</a:t>
            </a:r>
            <a:r>
              <a:rPr lang="en-GB" sz="2200" dirty="0" smtClean="0"/>
              <a:t> di </a:t>
            </a:r>
            <a:r>
              <a:rPr lang="en-GB" sz="2200" dirty="0" err="1" smtClean="0"/>
              <a:t>dalam</a:t>
            </a:r>
            <a:r>
              <a:rPr lang="en-GB" sz="2200" dirty="0" smtClean="0"/>
              <a:t> case base yang </a:t>
            </a:r>
            <a:r>
              <a:rPr lang="en-GB" sz="2200" dirty="0" err="1" smtClean="0"/>
              <a:t>terdekat</a:t>
            </a:r>
            <a:r>
              <a:rPr lang="en-GB" sz="2200" dirty="0" smtClean="0"/>
              <a:t> </a:t>
            </a:r>
            <a:r>
              <a:rPr lang="en-GB" sz="2200" dirty="0" err="1" smtClean="0"/>
              <a:t>dengan</a:t>
            </a:r>
            <a:r>
              <a:rPr lang="en-GB" sz="2200" dirty="0" smtClean="0"/>
              <a:t> query case.</a:t>
            </a:r>
          </a:p>
          <a:p>
            <a:pPr lvl="1">
              <a:lnSpc>
                <a:spcPct val="120000"/>
              </a:lnSpc>
            </a:pPr>
            <a:r>
              <a:rPr lang="en-GB" sz="2200" dirty="0" err="1" smtClean="0"/>
              <a:t>Memilih</a:t>
            </a:r>
            <a:r>
              <a:rPr lang="en-GB" sz="2200" dirty="0" smtClean="0"/>
              <a:t> </a:t>
            </a:r>
            <a:r>
              <a:rPr lang="en-GB" sz="2200" dirty="0" err="1" smtClean="0"/>
              <a:t>kelas</a:t>
            </a:r>
            <a:r>
              <a:rPr lang="en-GB" sz="2200" dirty="0" smtClean="0"/>
              <a:t> </a:t>
            </a:r>
            <a:r>
              <a:rPr lang="en-GB" sz="2200" dirty="0" err="1" smtClean="0"/>
              <a:t>mayoritas</a:t>
            </a:r>
            <a:r>
              <a:rPr lang="en-GB" sz="2200" dirty="0" smtClean="0"/>
              <a:t> </a:t>
            </a:r>
            <a:r>
              <a:rPr lang="en-GB" sz="2200" dirty="0" err="1" smtClean="0"/>
              <a:t>dari</a:t>
            </a:r>
            <a:r>
              <a:rPr lang="en-GB" sz="2200" dirty="0" smtClean="0"/>
              <a:t> k </a:t>
            </a:r>
            <a:r>
              <a:rPr lang="en-GB" sz="2200" dirty="0" err="1" smtClean="0"/>
              <a:t>kasus</a:t>
            </a:r>
            <a:r>
              <a:rPr lang="en-GB" sz="2200" dirty="0" smtClean="0"/>
              <a:t> yang di-retrieve </a:t>
            </a:r>
            <a:r>
              <a:rPr lang="en-GB" sz="2200" dirty="0" err="1" smtClean="0"/>
              <a:t>sebagai</a:t>
            </a:r>
            <a:r>
              <a:rPr lang="en-GB" sz="2200" dirty="0" smtClean="0"/>
              <a:t> </a:t>
            </a:r>
            <a:r>
              <a:rPr lang="en-GB" sz="2200" dirty="0" err="1" smtClean="0"/>
              <a:t>hasil</a:t>
            </a:r>
            <a:r>
              <a:rPr lang="en-GB" sz="2200" dirty="0" smtClean="0"/>
              <a:t> </a:t>
            </a:r>
            <a:r>
              <a:rPr lang="en-GB" sz="2200" dirty="0" err="1" smtClean="0"/>
              <a:t>akhir</a:t>
            </a:r>
            <a:r>
              <a:rPr lang="en-GB" sz="2200" dirty="0" smtClean="0"/>
              <a:t> retrieval.</a:t>
            </a:r>
            <a:r>
              <a:rPr lang="en-GB" sz="2200" dirty="0" smtClean="0"/>
              <a:t> </a:t>
            </a:r>
          </a:p>
          <a:p>
            <a:pPr lvl="1">
              <a:lnSpc>
                <a:spcPct val="120000"/>
              </a:lnSpc>
            </a:pPr>
            <a:r>
              <a:rPr lang="en-GB" sz="2200" dirty="0"/>
              <a:t>k</a:t>
            </a:r>
            <a:r>
              <a:rPr lang="en-GB" sz="2200" dirty="0" smtClean="0"/>
              <a:t>-NN </a:t>
            </a:r>
            <a:r>
              <a:rPr lang="en-GB" sz="2200" dirty="0" err="1" smtClean="0"/>
              <a:t>biasanya</a:t>
            </a:r>
            <a:r>
              <a:rPr lang="en-GB" sz="2200" dirty="0" smtClean="0"/>
              <a:t> </a:t>
            </a:r>
            <a:r>
              <a:rPr lang="en-GB" sz="2200" dirty="0" err="1" smtClean="0"/>
              <a:t>menggunakan</a:t>
            </a:r>
            <a:r>
              <a:rPr lang="en-GB" sz="2200" dirty="0" smtClean="0"/>
              <a:t> </a:t>
            </a:r>
            <a:r>
              <a:rPr lang="en-GB" sz="2200" dirty="0" err="1" smtClean="0"/>
              <a:t>ukuran</a:t>
            </a:r>
            <a:r>
              <a:rPr lang="en-GB" sz="2200" dirty="0" smtClean="0"/>
              <a:t> </a:t>
            </a:r>
            <a:r>
              <a:rPr lang="en-GB" sz="2200" dirty="0" err="1" smtClean="0"/>
              <a:t>jarak</a:t>
            </a:r>
            <a:r>
              <a:rPr lang="en-GB" sz="2200" dirty="0" smtClean="0"/>
              <a:t>/</a:t>
            </a:r>
            <a:r>
              <a:rPr lang="en-GB" sz="2200" dirty="0" err="1" smtClean="0"/>
              <a:t>similairty</a:t>
            </a:r>
            <a:r>
              <a:rPr lang="en-GB" sz="2200" dirty="0" smtClean="0"/>
              <a:t> </a:t>
            </a:r>
            <a:r>
              <a:rPr lang="en-GB" sz="2200" dirty="0" err="1" smtClean="0"/>
              <a:t>untuk</a:t>
            </a:r>
            <a:r>
              <a:rPr lang="en-GB" sz="2200" dirty="0" smtClean="0"/>
              <a:t> </a:t>
            </a:r>
            <a:r>
              <a:rPr lang="en-GB" sz="2200" dirty="0" err="1" smtClean="0"/>
              <a:t>menentukan</a:t>
            </a:r>
            <a:r>
              <a:rPr lang="en-GB" sz="2200" dirty="0" smtClean="0"/>
              <a:t> </a:t>
            </a:r>
            <a:r>
              <a:rPr lang="en-GB" sz="2200" dirty="0" err="1" smtClean="0"/>
              <a:t>kedekatan</a:t>
            </a:r>
            <a:r>
              <a:rPr lang="en-GB" sz="2200" dirty="0" smtClean="0"/>
              <a:t> </a:t>
            </a:r>
            <a:r>
              <a:rPr lang="en-GB" sz="2200" dirty="0" err="1" smtClean="0"/>
              <a:t>antar</a:t>
            </a:r>
            <a:r>
              <a:rPr lang="en-GB" sz="2200" dirty="0" smtClean="0"/>
              <a:t> </a:t>
            </a:r>
            <a:r>
              <a:rPr lang="en-GB" sz="2200" dirty="0" err="1" smtClean="0"/>
              <a:t>kasus</a:t>
            </a:r>
            <a:r>
              <a:rPr lang="en-GB" sz="2200" dirty="0" smtClean="0"/>
              <a:t>, </a:t>
            </a:r>
            <a:r>
              <a:rPr lang="en-GB" sz="2200" dirty="0" err="1" smtClean="0"/>
              <a:t>contoh</a:t>
            </a:r>
            <a:r>
              <a:rPr lang="en-GB" sz="2200" dirty="0" smtClean="0"/>
              <a:t>: Euclidean distance.</a:t>
            </a:r>
          </a:p>
          <a:p>
            <a:pPr lvl="1">
              <a:lnSpc>
                <a:spcPct val="120000"/>
              </a:lnSpc>
            </a:pPr>
            <a:r>
              <a:rPr lang="en-GB" sz="2200" dirty="0" err="1" smtClean="0"/>
              <a:t>Atribut</a:t>
            </a:r>
            <a:r>
              <a:rPr lang="en-GB" sz="2200" dirty="0" smtClean="0"/>
              <a:t>/</a:t>
            </a:r>
            <a:r>
              <a:rPr lang="en-GB" sz="2200" dirty="0" err="1" smtClean="0"/>
              <a:t>fitur</a:t>
            </a:r>
            <a:r>
              <a:rPr lang="en-GB" sz="2200" dirty="0" smtClean="0"/>
              <a:t> </a:t>
            </a:r>
            <a:r>
              <a:rPr lang="en-GB" sz="2200" dirty="0" err="1" smtClean="0"/>
              <a:t>pada</a:t>
            </a:r>
            <a:r>
              <a:rPr lang="en-GB" sz="2200" dirty="0" smtClean="0"/>
              <a:t> </a:t>
            </a:r>
            <a:r>
              <a:rPr lang="en-GB" sz="2200" dirty="0" err="1" smtClean="0"/>
              <a:t>kasus</a:t>
            </a:r>
            <a:r>
              <a:rPr lang="en-GB" sz="2200" dirty="0" smtClean="0"/>
              <a:t> </a:t>
            </a:r>
            <a:r>
              <a:rPr lang="en-GB" sz="2200" dirty="0" err="1" smtClean="0"/>
              <a:t>dapat</a:t>
            </a:r>
            <a:r>
              <a:rPr lang="en-GB" sz="2200" dirty="0" smtClean="0"/>
              <a:t> </a:t>
            </a:r>
            <a:r>
              <a:rPr lang="en-GB" sz="2200" dirty="0" err="1" smtClean="0"/>
              <a:t>diberikan</a:t>
            </a:r>
            <a:r>
              <a:rPr lang="en-GB" sz="2200" dirty="0" smtClean="0"/>
              <a:t> </a:t>
            </a:r>
            <a:r>
              <a:rPr lang="en-GB" sz="2200" dirty="0" err="1" smtClean="0"/>
              <a:t>bobot</a:t>
            </a:r>
            <a:r>
              <a:rPr lang="en-GB" sz="2200" dirty="0" smtClean="0"/>
              <a:t> yang </a:t>
            </a:r>
            <a:r>
              <a:rPr lang="en-GB" sz="2200" dirty="0" err="1" smtClean="0"/>
              <a:t>menunjukkan</a:t>
            </a:r>
            <a:r>
              <a:rPr lang="en-GB" sz="2200" dirty="0" smtClean="0"/>
              <a:t> </a:t>
            </a:r>
            <a:r>
              <a:rPr lang="en-GB" sz="2200" dirty="0" err="1" smtClean="0"/>
              <a:t>tingkat</a:t>
            </a:r>
            <a:r>
              <a:rPr lang="en-GB" sz="2200" dirty="0" smtClean="0"/>
              <a:t> </a:t>
            </a:r>
            <a:r>
              <a:rPr lang="en-GB" sz="2200" dirty="0" err="1" smtClean="0"/>
              <a:t>kepentingan</a:t>
            </a:r>
            <a:r>
              <a:rPr lang="en-GB" sz="2200" dirty="0" smtClean="0"/>
              <a:t>. </a:t>
            </a:r>
          </a:p>
          <a:p>
            <a:pPr lvl="1">
              <a:lnSpc>
                <a:spcPct val="120000"/>
              </a:lnSpc>
            </a:pPr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1362716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Retrieval (cont.)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11859"/>
                <a:ext cx="8229600" cy="385587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GB" sz="1800" dirty="0" smtClean="0"/>
                  <a:t>Beberapa </a:t>
                </a:r>
                <a:r>
                  <a:rPr lang="en-GB" sz="1800" dirty="0" err="1" smtClean="0"/>
                  <a:t>ukuran</a:t>
                </a:r>
                <a:r>
                  <a:rPr lang="en-GB" sz="1800" dirty="0" smtClean="0"/>
                  <a:t> </a:t>
                </a:r>
                <a:r>
                  <a:rPr lang="en-GB" sz="1800" dirty="0" err="1" smtClean="0"/>
                  <a:t>jarak</a:t>
                </a:r>
                <a:r>
                  <a:rPr lang="en-GB" sz="1800" dirty="0" smtClean="0"/>
                  <a:t>/similarity yang </a:t>
                </a:r>
                <a:r>
                  <a:rPr lang="en-GB" sz="1800" dirty="0" err="1" smtClean="0"/>
                  <a:t>dapat</a:t>
                </a:r>
                <a:r>
                  <a:rPr lang="en-GB" sz="1800" dirty="0" smtClean="0"/>
                  <a:t> </a:t>
                </a:r>
                <a:r>
                  <a:rPr lang="en-GB" sz="1800" dirty="0" err="1" smtClean="0"/>
                  <a:t>digunakan</a:t>
                </a:r>
                <a:r>
                  <a:rPr lang="en-GB" sz="1800" dirty="0" smtClean="0"/>
                  <a:t>: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1800" dirty="0" smtClean="0"/>
                  <a:t>Hamming Distance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1800" dirty="0" smtClean="0"/>
                  <a:t>Cosine Coefficient (</a:t>
                </a:r>
                <a:r>
                  <a:rPr lang="en-GB" sz="1800" dirty="0" err="1" smtClean="0"/>
                  <a:t>untuk</a:t>
                </a:r>
                <a:r>
                  <a:rPr lang="en-GB" sz="1800" dirty="0" smtClean="0"/>
                  <a:t> </a:t>
                </a:r>
                <a:r>
                  <a:rPr lang="en-GB" sz="1800" dirty="0" err="1" smtClean="0"/>
                  <a:t>teks</a:t>
                </a:r>
                <a:r>
                  <a:rPr lang="en-GB" sz="1800" dirty="0" smtClean="0"/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1800" dirty="0" smtClean="0"/>
                  <a:t>Other Similarity Measure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/>
                          </m:ctrlPr>
                        </m:sSubPr>
                        <m:e>
                          <m:r>
                            <a:rPr lang="en-US" sz="1800" i="1"/>
                            <m:t>𝑆𝑀</m:t>
                          </m:r>
                        </m:e>
                        <m:sub>
                          <m:r>
                            <a:rPr lang="en-US" sz="1800" i="1"/>
                            <m:t>𝑝𝑞</m:t>
                          </m:r>
                        </m:sub>
                      </m:sSub>
                      <m:r>
                        <a:rPr lang="en-US" sz="1800" i="1"/>
                        <m:t>=</m:t>
                      </m:r>
                      <m:f>
                        <m:fPr>
                          <m:ctrlPr>
                            <a:rPr lang="en-US" sz="1800" i="1"/>
                          </m:ctrlPr>
                        </m:fPr>
                        <m:num>
                          <m:r>
                            <a:rPr lang="en-US" sz="1800" i="1"/>
                            <m:t>𝛼</m:t>
                          </m:r>
                          <m:r>
                            <a:rPr lang="en-US" sz="1800" i="1"/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/>
                            <m:t>common</m:t>
                          </m:r>
                          <m:r>
                            <a:rPr lang="en-US" sz="1800" i="1"/>
                            <m:t>)</m:t>
                          </m:r>
                        </m:num>
                        <m:den>
                          <m:r>
                            <a:rPr lang="en-US" sz="1800" i="1"/>
                            <m:t>𝛼</m:t>
                          </m:r>
                          <m:d>
                            <m:dPr>
                              <m:ctrlPr>
                                <a:rPr lang="en-US" sz="1800" i="1"/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/>
                                <m:t>common</m:t>
                              </m:r>
                            </m:e>
                          </m:d>
                          <m:r>
                            <a:rPr lang="en-US" sz="1800" i="1"/>
                            <m:t>+ </m:t>
                          </m:r>
                          <m:r>
                            <a:rPr lang="en-US" sz="1800" i="1"/>
                            <m:t>𝛽</m:t>
                          </m:r>
                          <m:r>
                            <a:rPr lang="en-US" sz="1800" i="1"/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/>
                            <m:t>different</m:t>
                          </m:r>
                          <m:r>
                            <a:rPr lang="en-US" sz="1800"/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Common: </a:t>
                </a:r>
                <a:r>
                  <a:rPr lang="en-US" sz="1800" dirty="0" err="1"/>
                  <a:t>banyaknya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fitur</a:t>
                </a:r>
                <a:r>
                  <a:rPr lang="en-US" sz="1800" dirty="0"/>
                  <a:t> yang </a:t>
                </a:r>
                <a:r>
                  <a:rPr lang="en-US" sz="1800" dirty="0" err="1"/>
                  <a:t>sama</a:t>
                </a:r>
                <a:r>
                  <a:rPr lang="en-US" sz="1800" dirty="0"/>
                  <a:t>/</a:t>
                </a:r>
                <a:r>
                  <a:rPr lang="en-US" sz="1800" dirty="0" err="1"/>
                  <a:t>mirip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Different: </a:t>
                </a:r>
                <a:r>
                  <a:rPr lang="en-US" sz="1800" dirty="0" err="1"/>
                  <a:t>banyaknya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fitur</a:t>
                </a:r>
                <a:r>
                  <a:rPr lang="en-US" sz="1800" dirty="0"/>
                  <a:t> yang </a:t>
                </a:r>
                <a:r>
                  <a:rPr lang="en-US" sz="1800" dirty="0" err="1"/>
                  <a:t>berbeda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/>
                      <m:t>𝛼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dan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/>
                      <m:t>𝛽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bobot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untuk</a:t>
                </a:r>
                <a:r>
                  <a:rPr lang="en-US" sz="1800" dirty="0"/>
                  <a:t> common </a:t>
                </a:r>
                <a:r>
                  <a:rPr lang="en-US" sz="1800" dirty="0" err="1"/>
                  <a:t>dan</a:t>
                </a:r>
                <a:r>
                  <a:rPr lang="en-US" sz="1800" dirty="0"/>
                  <a:t> different, </a:t>
                </a:r>
                <a:r>
                  <a:rPr lang="en-US" sz="1800" dirty="0" err="1"/>
                  <a:t>dapat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dikonsultasikan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domain expert</a:t>
                </a:r>
              </a:p>
              <a:p>
                <a:pPr lvl="1">
                  <a:lnSpc>
                    <a:spcPct val="120000"/>
                  </a:lnSpc>
                </a:pPr>
                <a:endParaRPr lang="en-GB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11859"/>
                <a:ext cx="8229600" cy="3855876"/>
              </a:xfrm>
              <a:blipFill rotWithShape="1">
                <a:blip r:embed="rId2"/>
                <a:stretch>
                  <a:fillRect l="-593" b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99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</a:t>
            </a:r>
            <a:r>
              <a:rPr lang="en-GB" dirty="0" smtClean="0"/>
              <a:t>Retrieval </a:t>
            </a:r>
            <a:r>
              <a:rPr lang="en-GB" dirty="0" smtClean="0"/>
              <a:t>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dirty="0"/>
              <a:t>Inductive </a:t>
            </a:r>
            <a:r>
              <a:rPr lang="en-GB" sz="2200" dirty="0" smtClean="0"/>
              <a:t>Approaches </a:t>
            </a:r>
            <a:endParaRPr lang="en-GB" sz="2200" dirty="0" smtClean="0"/>
          </a:p>
          <a:p>
            <a:pPr lvl="1"/>
            <a:r>
              <a:rPr lang="en-GB" sz="2200" dirty="0" err="1" smtClean="0"/>
              <a:t>Menentukan</a:t>
            </a:r>
            <a:r>
              <a:rPr lang="en-GB" sz="2200" dirty="0" smtClean="0"/>
              <a:t> </a:t>
            </a:r>
            <a:r>
              <a:rPr lang="en-GB" sz="2200" dirty="0" err="1" smtClean="0"/>
              <a:t>atribut</a:t>
            </a:r>
            <a:r>
              <a:rPr lang="en-GB" sz="2200" dirty="0" smtClean="0"/>
              <a:t> yang </a:t>
            </a:r>
            <a:r>
              <a:rPr lang="en-GB" sz="2200" dirty="0" err="1" smtClean="0"/>
              <a:t>berperan</a:t>
            </a:r>
            <a:r>
              <a:rPr lang="en-GB" sz="2200" dirty="0" smtClean="0"/>
              <a:t> </a:t>
            </a:r>
            <a:r>
              <a:rPr lang="en-GB" sz="2200" dirty="0" err="1" smtClean="0"/>
              <a:t>penting</a:t>
            </a:r>
            <a:r>
              <a:rPr lang="en-GB" sz="2200" dirty="0" smtClean="0"/>
              <a:t> </a:t>
            </a:r>
            <a:r>
              <a:rPr lang="en-GB" sz="2200" dirty="0" err="1" smtClean="0"/>
              <a:t>sebagai</a:t>
            </a:r>
            <a:r>
              <a:rPr lang="en-GB" sz="2200" dirty="0" smtClean="0"/>
              <a:t> </a:t>
            </a:r>
            <a:r>
              <a:rPr lang="en-GB" sz="2200" dirty="0" err="1" smtClean="0"/>
              <a:t>pembeda</a:t>
            </a:r>
            <a:r>
              <a:rPr lang="en-GB" sz="2200" dirty="0" smtClean="0"/>
              <a:t> di </a:t>
            </a:r>
            <a:r>
              <a:rPr lang="en-GB" sz="2200" dirty="0" err="1" smtClean="0"/>
              <a:t>antara</a:t>
            </a:r>
            <a:r>
              <a:rPr lang="en-GB" sz="2200" dirty="0" smtClean="0"/>
              <a:t> </a:t>
            </a:r>
            <a:r>
              <a:rPr lang="en-GB" sz="2200" dirty="0" err="1" smtClean="0"/>
              <a:t>kasus</a:t>
            </a:r>
            <a:r>
              <a:rPr lang="en-GB" sz="2200" dirty="0" smtClean="0"/>
              <a:t> –</a:t>
            </a:r>
            <a:r>
              <a:rPr lang="en-GB" sz="2200" dirty="0" err="1" smtClean="0"/>
              <a:t>kasus</a:t>
            </a:r>
            <a:r>
              <a:rPr lang="en-GB" sz="2200" dirty="0" smtClean="0"/>
              <a:t> </a:t>
            </a:r>
            <a:r>
              <a:rPr lang="en-GB" sz="2200" dirty="0" err="1" smtClean="0"/>
              <a:t>dalam</a:t>
            </a:r>
            <a:r>
              <a:rPr lang="en-GB" sz="2200" dirty="0" smtClean="0"/>
              <a:t> case base.</a:t>
            </a:r>
          </a:p>
          <a:p>
            <a:pPr lvl="1"/>
            <a:r>
              <a:rPr lang="en-GB" sz="2200" dirty="0" err="1" smtClean="0"/>
              <a:t>Menghasilkan</a:t>
            </a:r>
            <a:r>
              <a:rPr lang="en-GB" sz="2200" dirty="0" smtClean="0"/>
              <a:t> </a:t>
            </a:r>
            <a:r>
              <a:rPr lang="en-GB" sz="2200" dirty="0" err="1" smtClean="0"/>
              <a:t>struktur</a:t>
            </a:r>
            <a:r>
              <a:rPr lang="en-GB" sz="2200" dirty="0" smtClean="0"/>
              <a:t> </a:t>
            </a:r>
            <a:r>
              <a:rPr lang="en-GB" sz="2200" dirty="0" err="1" smtClean="0"/>
              <a:t>hirarki</a:t>
            </a:r>
            <a:r>
              <a:rPr lang="en-GB" sz="2200" dirty="0" smtClean="0"/>
              <a:t> </a:t>
            </a:r>
            <a:r>
              <a:rPr lang="en-GB" sz="2200" dirty="0" err="1" smtClean="0"/>
              <a:t>berdasarkan</a:t>
            </a:r>
            <a:r>
              <a:rPr lang="en-GB" sz="2200" dirty="0" smtClean="0"/>
              <a:t> </a:t>
            </a:r>
            <a:r>
              <a:rPr lang="en-GB" sz="2200" dirty="0" err="1" smtClean="0"/>
              <a:t>peran</a:t>
            </a:r>
            <a:r>
              <a:rPr lang="en-GB" sz="2200" dirty="0" smtClean="0"/>
              <a:t> </a:t>
            </a:r>
            <a:r>
              <a:rPr lang="en-GB" sz="2200" dirty="0" err="1" smtClean="0"/>
              <a:t>atribut</a:t>
            </a:r>
            <a:r>
              <a:rPr lang="en-GB" sz="2200" dirty="0" smtClean="0"/>
              <a:t> </a:t>
            </a:r>
            <a:r>
              <a:rPr lang="en-GB" sz="2200" dirty="0" err="1" smtClean="0"/>
              <a:t>tersebut</a:t>
            </a:r>
            <a:r>
              <a:rPr lang="en-GB" sz="2200" dirty="0"/>
              <a:t> </a:t>
            </a:r>
            <a:r>
              <a:rPr lang="en-GB" sz="2200" dirty="0" smtClean="0">
                <a:sym typeface="Wingdings" pitchFamily="2" charset="2"/>
              </a:rPr>
              <a:t></a:t>
            </a:r>
            <a:r>
              <a:rPr lang="en-GB" sz="2200" dirty="0" smtClean="0"/>
              <a:t> </a:t>
            </a:r>
            <a:r>
              <a:rPr lang="en-GB" sz="2200" dirty="0" err="1" smtClean="0"/>
              <a:t>dapat</a:t>
            </a:r>
            <a:r>
              <a:rPr lang="en-GB" sz="2200" dirty="0" smtClean="0"/>
              <a:t> </a:t>
            </a:r>
            <a:r>
              <a:rPr lang="en-GB" sz="2200" dirty="0" err="1" smtClean="0"/>
              <a:t>mempercepat</a:t>
            </a:r>
            <a:r>
              <a:rPr lang="en-GB" sz="2200" dirty="0" smtClean="0"/>
              <a:t> proses </a:t>
            </a:r>
            <a:r>
              <a:rPr lang="en-GB" sz="2200" dirty="0" err="1" smtClean="0"/>
              <a:t>pencarian</a:t>
            </a:r>
            <a:r>
              <a:rPr lang="en-GB" sz="2200" dirty="0" smtClean="0"/>
              <a:t>.</a:t>
            </a:r>
          </a:p>
          <a:p>
            <a:pPr lvl="1"/>
            <a:r>
              <a:rPr lang="en-GB" sz="2200" dirty="0" err="1" smtClean="0"/>
              <a:t>Contoh</a:t>
            </a:r>
            <a:r>
              <a:rPr lang="en-GB" sz="2200" dirty="0" smtClean="0"/>
              <a:t>: decision tree.</a:t>
            </a:r>
          </a:p>
          <a:p>
            <a:r>
              <a:rPr lang="en-GB" sz="2200" dirty="0"/>
              <a:t>Knowledge-guided approaches </a:t>
            </a:r>
          </a:p>
          <a:p>
            <a:pPr lvl="1"/>
            <a:r>
              <a:rPr lang="en-GB" sz="2200" dirty="0" err="1"/>
              <a:t>Hampir</a:t>
            </a:r>
            <a:r>
              <a:rPr lang="en-GB" sz="2200" dirty="0"/>
              <a:t> </a:t>
            </a:r>
            <a:r>
              <a:rPr lang="en-GB" sz="2200" dirty="0" err="1"/>
              <a:t>sama</a:t>
            </a:r>
            <a:r>
              <a:rPr lang="en-GB" sz="2200" dirty="0"/>
              <a:t> </a:t>
            </a:r>
            <a:r>
              <a:rPr lang="en-GB" sz="2200" dirty="0" err="1"/>
              <a:t>seperti</a:t>
            </a:r>
            <a:r>
              <a:rPr lang="en-GB" sz="2200" dirty="0"/>
              <a:t> inductive approaches, </a:t>
            </a:r>
            <a:r>
              <a:rPr lang="en-GB" sz="2200" dirty="0" err="1"/>
              <a:t>hanya</a:t>
            </a:r>
            <a:r>
              <a:rPr lang="en-GB" sz="2200" dirty="0"/>
              <a:t> </a:t>
            </a:r>
            <a:r>
              <a:rPr lang="en-GB" sz="2200" dirty="0" err="1"/>
              <a:t>saja</a:t>
            </a:r>
            <a:r>
              <a:rPr lang="en-GB" sz="2200" dirty="0"/>
              <a:t>, </a:t>
            </a:r>
            <a:r>
              <a:rPr lang="en-GB" sz="2200" dirty="0" err="1"/>
              <a:t>tingkat</a:t>
            </a:r>
            <a:r>
              <a:rPr lang="en-GB" sz="2200" dirty="0"/>
              <a:t> </a:t>
            </a:r>
            <a:r>
              <a:rPr lang="en-GB" sz="2200" dirty="0" err="1"/>
              <a:t>kepentingan</a:t>
            </a:r>
            <a:r>
              <a:rPr lang="en-GB" sz="2200" dirty="0"/>
              <a:t> </a:t>
            </a:r>
            <a:r>
              <a:rPr lang="en-GB" sz="2200" dirty="0" err="1"/>
              <a:t>setiap</a:t>
            </a:r>
            <a:r>
              <a:rPr lang="en-GB" sz="2200" dirty="0"/>
              <a:t> </a:t>
            </a:r>
            <a:r>
              <a:rPr lang="en-GB" sz="2200" dirty="0" err="1"/>
              <a:t>atribut</a:t>
            </a:r>
            <a:r>
              <a:rPr lang="en-GB" sz="2200" dirty="0"/>
              <a:t> </a:t>
            </a:r>
            <a:r>
              <a:rPr lang="en-GB" sz="2200" dirty="0" err="1"/>
              <a:t>didasarkan</a:t>
            </a:r>
            <a:r>
              <a:rPr lang="en-GB" sz="2200" dirty="0"/>
              <a:t> </a:t>
            </a:r>
            <a:r>
              <a:rPr lang="en-GB" sz="2200" dirty="0" err="1"/>
              <a:t>pada</a:t>
            </a:r>
            <a:r>
              <a:rPr lang="en-GB" sz="2200" dirty="0"/>
              <a:t> </a:t>
            </a:r>
            <a:r>
              <a:rPr lang="en-GB" sz="2200" dirty="0" err="1"/>
              <a:t>pengetahuan</a:t>
            </a:r>
            <a:r>
              <a:rPr lang="en-GB" sz="2200" dirty="0"/>
              <a:t> </a:t>
            </a:r>
            <a:r>
              <a:rPr lang="en-GB" sz="2200" dirty="0" err="1"/>
              <a:t>terhadap</a:t>
            </a:r>
            <a:r>
              <a:rPr lang="en-GB" sz="2200" dirty="0"/>
              <a:t> domain </a:t>
            </a:r>
            <a:r>
              <a:rPr lang="en-GB" sz="2200" dirty="0" err="1"/>
              <a:t>permasalahan</a:t>
            </a:r>
            <a:r>
              <a:rPr lang="en-GB" sz="2200" dirty="0"/>
              <a:t> (domain knowledge)</a:t>
            </a:r>
          </a:p>
          <a:p>
            <a:pPr lvl="1"/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807441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</a:t>
            </a:r>
            <a:r>
              <a:rPr lang="en-GB" dirty="0" smtClean="0"/>
              <a:t>Retrieval </a:t>
            </a:r>
            <a:r>
              <a:rPr lang="en-GB" dirty="0" smtClean="0"/>
              <a:t>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Validated retrieval </a:t>
            </a:r>
            <a:endParaRPr lang="en-GB" sz="2400" dirty="0" smtClean="0"/>
          </a:p>
          <a:p>
            <a:pPr lvl="1"/>
            <a:r>
              <a:rPr lang="en-GB" sz="2400" dirty="0" smtClean="0"/>
              <a:t>Phase </a:t>
            </a:r>
            <a:r>
              <a:rPr lang="en-GB" sz="2400" dirty="0"/>
              <a:t>1 involves the retrieval of all cases that appear to </a:t>
            </a:r>
            <a:r>
              <a:rPr lang="en-GB" sz="2400" dirty="0" smtClean="0"/>
              <a:t>be relevant </a:t>
            </a:r>
            <a:r>
              <a:rPr lang="en-GB" sz="2400" dirty="0"/>
              <a:t>to a problem, based on the main features of the present case. </a:t>
            </a:r>
            <a:endParaRPr lang="en-GB" sz="2400" dirty="0" smtClean="0"/>
          </a:p>
          <a:p>
            <a:pPr lvl="1"/>
            <a:r>
              <a:rPr lang="en-GB" sz="2400" dirty="0" smtClean="0"/>
              <a:t>Phase 2 involves </a:t>
            </a:r>
            <a:r>
              <a:rPr lang="en-GB" sz="2400" dirty="0"/>
              <a:t>deriving more discriminating features from the initial group of </a:t>
            </a:r>
            <a:r>
              <a:rPr lang="en-GB" sz="2400" dirty="0" smtClean="0"/>
              <a:t>retrieved cases </a:t>
            </a:r>
            <a:r>
              <a:rPr lang="en-GB" sz="2400" dirty="0"/>
              <a:t>to determine whether these cases are valid in the current situation.</a:t>
            </a:r>
            <a:r>
              <a:rPr lang="en-GB" sz="2400" dirty="0" smtClean="0"/>
              <a:t> </a:t>
            </a:r>
            <a:br>
              <a:rPr lang="en-GB" sz="2400" dirty="0" smtClean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91912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</a:t>
            </a:r>
            <a:r>
              <a:rPr lang="en-GB" dirty="0" smtClean="0"/>
              <a:t>Retrieval </a:t>
            </a:r>
            <a:r>
              <a:rPr lang="en-GB" dirty="0" smtClean="0"/>
              <a:t>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754" y="1592173"/>
            <a:ext cx="59912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753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</a:t>
            </a:r>
            <a:r>
              <a:rPr lang="en-GB" dirty="0" smtClean="0"/>
              <a:t>Adaptation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dirty="0" smtClean="0"/>
              <a:t>Proses </a:t>
            </a:r>
            <a:r>
              <a:rPr lang="en-GB" sz="2200" dirty="0" err="1" smtClean="0"/>
              <a:t>merubah</a:t>
            </a:r>
            <a:r>
              <a:rPr lang="en-GB" sz="2200" dirty="0" smtClean="0"/>
              <a:t> </a:t>
            </a:r>
            <a:r>
              <a:rPr lang="en-GB" sz="2200" dirty="0" err="1" smtClean="0"/>
              <a:t>solusi</a:t>
            </a:r>
            <a:r>
              <a:rPr lang="en-GB" sz="2200" dirty="0" smtClean="0"/>
              <a:t> </a:t>
            </a:r>
            <a:r>
              <a:rPr lang="en-GB" sz="2200" dirty="0" err="1" smtClean="0"/>
              <a:t>dari</a:t>
            </a:r>
            <a:r>
              <a:rPr lang="en-GB" sz="2200" dirty="0" smtClean="0"/>
              <a:t> </a:t>
            </a:r>
            <a:r>
              <a:rPr lang="en-GB" sz="2200" dirty="0" err="1" smtClean="0"/>
              <a:t>kasus</a:t>
            </a:r>
            <a:r>
              <a:rPr lang="en-GB" sz="2200" dirty="0" smtClean="0"/>
              <a:t> yang di-retrieve </a:t>
            </a:r>
            <a:r>
              <a:rPr lang="en-GB" sz="2200" dirty="0" err="1" smtClean="0"/>
              <a:t>menjadi</a:t>
            </a:r>
            <a:r>
              <a:rPr lang="en-GB" sz="2200" dirty="0" smtClean="0"/>
              <a:t> </a:t>
            </a:r>
            <a:r>
              <a:rPr lang="en-GB" sz="2200" dirty="0" err="1" smtClean="0"/>
              <a:t>solusi</a:t>
            </a:r>
            <a:r>
              <a:rPr lang="en-GB" sz="2200" dirty="0" smtClean="0"/>
              <a:t> </a:t>
            </a:r>
            <a:r>
              <a:rPr lang="en-GB" sz="2200" dirty="0" err="1" smtClean="0"/>
              <a:t>untuk</a:t>
            </a:r>
            <a:r>
              <a:rPr lang="en-GB" sz="2200" dirty="0" smtClean="0"/>
              <a:t> </a:t>
            </a:r>
            <a:r>
              <a:rPr lang="en-GB" sz="2200" dirty="0" err="1" smtClean="0"/>
              <a:t>kasus</a:t>
            </a:r>
            <a:r>
              <a:rPr lang="en-GB" sz="2200" dirty="0" smtClean="0"/>
              <a:t> </a:t>
            </a:r>
            <a:r>
              <a:rPr lang="en-GB" sz="2200" dirty="0" err="1" smtClean="0"/>
              <a:t>baru</a:t>
            </a:r>
            <a:r>
              <a:rPr lang="en-GB" sz="2200" dirty="0" smtClean="0"/>
              <a:t>.</a:t>
            </a:r>
          </a:p>
          <a:p>
            <a:r>
              <a:rPr lang="en-GB" sz="2200" dirty="0" err="1" smtClean="0"/>
              <a:t>Beberapa</a:t>
            </a:r>
            <a:r>
              <a:rPr lang="en-GB" sz="2200" dirty="0" smtClean="0"/>
              <a:t> </a:t>
            </a:r>
            <a:r>
              <a:rPr lang="en-GB" sz="2200" dirty="0" err="1" smtClean="0"/>
              <a:t>pendekatannya</a:t>
            </a:r>
            <a:r>
              <a:rPr lang="en-GB" sz="2200" dirty="0" smtClean="0"/>
              <a:t> </a:t>
            </a:r>
            <a:r>
              <a:rPr lang="en-GB" sz="2200" dirty="0" err="1" smtClean="0"/>
              <a:t>adalah</a:t>
            </a:r>
            <a:r>
              <a:rPr lang="en-GB" sz="2200" dirty="0" smtClean="0"/>
              <a:t>:</a:t>
            </a:r>
          </a:p>
          <a:p>
            <a:pPr lvl="1"/>
            <a:r>
              <a:rPr lang="en-GB" sz="2200" dirty="0" err="1" smtClean="0"/>
              <a:t>Adaptasi</a:t>
            </a:r>
            <a:r>
              <a:rPr lang="en-GB" sz="2200" dirty="0"/>
              <a:t> </a:t>
            </a:r>
            <a:r>
              <a:rPr lang="en-GB" sz="2200" dirty="0" err="1" smtClean="0"/>
              <a:t>pada</a:t>
            </a:r>
            <a:r>
              <a:rPr lang="en-GB" sz="2200" dirty="0" smtClean="0"/>
              <a:t> </a:t>
            </a:r>
            <a:r>
              <a:rPr lang="en-GB" sz="2200" dirty="0" err="1" smtClean="0"/>
              <a:t>solusi</a:t>
            </a:r>
            <a:r>
              <a:rPr lang="en-GB" sz="2200" dirty="0" smtClean="0"/>
              <a:t> </a:t>
            </a:r>
            <a:r>
              <a:rPr lang="en-GB" sz="2200" dirty="0" err="1" smtClean="0"/>
              <a:t>dari</a:t>
            </a:r>
            <a:r>
              <a:rPr lang="en-GB" sz="2200" dirty="0" smtClean="0"/>
              <a:t> retrieved case.</a:t>
            </a:r>
          </a:p>
          <a:p>
            <a:pPr lvl="1"/>
            <a:r>
              <a:rPr lang="en-GB" sz="2200" dirty="0" err="1" smtClean="0"/>
              <a:t>Adaptasi</a:t>
            </a:r>
            <a:r>
              <a:rPr lang="en-GB" sz="2200" dirty="0" smtClean="0"/>
              <a:t> </a:t>
            </a:r>
            <a:r>
              <a:rPr lang="en-GB" sz="2200" dirty="0" err="1" smtClean="0"/>
              <a:t>pada</a:t>
            </a:r>
            <a:r>
              <a:rPr lang="en-GB" sz="2200" dirty="0" smtClean="0"/>
              <a:t> </a:t>
            </a:r>
            <a:r>
              <a:rPr lang="en-GB" sz="2200" dirty="0" err="1" smtClean="0"/>
              <a:t>langkah-langkah</a:t>
            </a:r>
            <a:r>
              <a:rPr lang="en-GB" sz="2200" dirty="0" smtClean="0"/>
              <a:t> yang </a:t>
            </a:r>
            <a:r>
              <a:rPr lang="en-GB" sz="2200" dirty="0" err="1" smtClean="0"/>
              <a:t>digunakan</a:t>
            </a:r>
            <a:r>
              <a:rPr lang="en-GB" sz="2200" dirty="0" smtClean="0"/>
              <a:t> </a:t>
            </a:r>
            <a:r>
              <a:rPr lang="en-GB" sz="2200" dirty="0" err="1" smtClean="0"/>
              <a:t>untuk</a:t>
            </a:r>
            <a:r>
              <a:rPr lang="en-GB" sz="2200" dirty="0" smtClean="0"/>
              <a:t> </a:t>
            </a:r>
            <a:r>
              <a:rPr lang="en-GB" sz="2200" dirty="0" err="1" smtClean="0"/>
              <a:t>mendapatkan</a:t>
            </a:r>
            <a:r>
              <a:rPr lang="en-GB" sz="2200" dirty="0" smtClean="0"/>
              <a:t> </a:t>
            </a:r>
            <a:r>
              <a:rPr lang="en-GB" sz="2200" dirty="0" err="1" smtClean="0"/>
              <a:t>solusi</a:t>
            </a:r>
            <a:r>
              <a:rPr lang="en-GB" sz="2200" dirty="0" smtClean="0"/>
              <a:t> </a:t>
            </a:r>
            <a:r>
              <a:rPr lang="en-GB" sz="2200" dirty="0" err="1" smtClean="0"/>
              <a:t>pada</a:t>
            </a:r>
            <a:r>
              <a:rPr lang="en-GB" sz="2200" dirty="0" smtClean="0"/>
              <a:t> retrieved case.</a:t>
            </a:r>
          </a:p>
          <a:p>
            <a:pPr lvl="1"/>
            <a:r>
              <a:rPr lang="en-GB" sz="2200" dirty="0" err="1" smtClean="0"/>
              <a:t>Adaptasi</a:t>
            </a:r>
            <a:r>
              <a:rPr lang="en-GB" sz="2200" dirty="0" smtClean="0"/>
              <a:t> </a:t>
            </a:r>
            <a:r>
              <a:rPr lang="en-GB" sz="2200" dirty="0" err="1" smtClean="0"/>
              <a:t>untuk</a:t>
            </a:r>
            <a:r>
              <a:rPr lang="en-GB" sz="2200" dirty="0" smtClean="0"/>
              <a:t> </a:t>
            </a:r>
            <a:r>
              <a:rPr lang="en-GB" sz="2200" dirty="0" err="1" smtClean="0"/>
              <a:t>mengkombinasikan</a:t>
            </a:r>
            <a:r>
              <a:rPr lang="en-GB" sz="2200" dirty="0" smtClean="0"/>
              <a:t> </a:t>
            </a:r>
            <a:r>
              <a:rPr lang="en-GB" sz="2200" dirty="0" err="1" smtClean="0"/>
              <a:t>solusi</a:t>
            </a:r>
            <a:r>
              <a:rPr lang="en-GB" sz="2200" dirty="0" smtClean="0"/>
              <a:t> </a:t>
            </a:r>
            <a:r>
              <a:rPr lang="en-GB" sz="2200" dirty="0" err="1" smtClean="0"/>
              <a:t>dari</a:t>
            </a:r>
            <a:r>
              <a:rPr lang="en-GB" sz="2200" dirty="0" smtClean="0"/>
              <a:t> </a:t>
            </a:r>
            <a:r>
              <a:rPr lang="en-GB" sz="2200" dirty="0" err="1" smtClean="0"/>
              <a:t>sejumlah</a:t>
            </a:r>
            <a:r>
              <a:rPr lang="en-GB" sz="2200" dirty="0" smtClean="0"/>
              <a:t> retrieved case (</a:t>
            </a:r>
            <a:r>
              <a:rPr lang="en-GB" sz="2200" dirty="0" err="1" smtClean="0"/>
              <a:t>dalam</a:t>
            </a:r>
            <a:r>
              <a:rPr lang="en-GB" sz="2200" dirty="0" smtClean="0"/>
              <a:t> </a:t>
            </a:r>
            <a:r>
              <a:rPr lang="en-GB" sz="2200" dirty="0" err="1" smtClean="0"/>
              <a:t>hal</a:t>
            </a:r>
            <a:r>
              <a:rPr lang="en-GB" sz="2200" dirty="0" smtClean="0"/>
              <a:t> </a:t>
            </a:r>
            <a:r>
              <a:rPr lang="en-GB" sz="2200" dirty="0" err="1" smtClean="0"/>
              <a:t>tidak</a:t>
            </a:r>
            <a:r>
              <a:rPr lang="en-GB" sz="2200" dirty="0" smtClean="0"/>
              <a:t> </a:t>
            </a:r>
            <a:r>
              <a:rPr lang="en-GB" sz="2200" dirty="0" err="1" smtClean="0"/>
              <a:t>ada</a:t>
            </a:r>
            <a:r>
              <a:rPr lang="en-GB" sz="2200" dirty="0" smtClean="0"/>
              <a:t> </a:t>
            </a:r>
            <a:r>
              <a:rPr lang="en-GB" sz="2200" dirty="0" err="1" smtClean="0"/>
              <a:t>sebuah</a:t>
            </a:r>
            <a:r>
              <a:rPr lang="en-GB" sz="2200" dirty="0" smtClean="0"/>
              <a:t> </a:t>
            </a:r>
            <a:r>
              <a:rPr lang="en-GB" sz="2200" dirty="0" err="1" smtClean="0"/>
              <a:t>kasus</a:t>
            </a:r>
            <a:r>
              <a:rPr lang="en-GB" sz="2200" dirty="0" smtClean="0"/>
              <a:t> yang </a:t>
            </a:r>
            <a:r>
              <a:rPr lang="en-GB" sz="2200" dirty="0" err="1" smtClean="0"/>
              <a:t>mirip</a:t>
            </a:r>
            <a:r>
              <a:rPr lang="en-GB" sz="2200" dirty="0" smtClean="0"/>
              <a:t> </a:t>
            </a:r>
            <a:r>
              <a:rPr lang="en-GB" sz="2200" dirty="0" err="1" smtClean="0"/>
              <a:t>dan</a:t>
            </a:r>
            <a:r>
              <a:rPr lang="en-GB" sz="2200" dirty="0" smtClean="0"/>
              <a:t> proses </a:t>
            </a:r>
            <a:r>
              <a:rPr lang="en-GB" sz="2200" dirty="0" err="1" smtClean="0"/>
              <a:t>retrival</a:t>
            </a:r>
            <a:r>
              <a:rPr lang="en-GB" sz="2200" dirty="0" smtClean="0"/>
              <a:t> </a:t>
            </a:r>
            <a:r>
              <a:rPr lang="en-GB" sz="2200" dirty="0" err="1" smtClean="0"/>
              <a:t>menghasilkan</a:t>
            </a:r>
            <a:r>
              <a:rPr lang="en-GB" sz="2200" dirty="0" smtClean="0"/>
              <a:t> </a:t>
            </a:r>
            <a:r>
              <a:rPr lang="en-GB" sz="2200" dirty="0" err="1" smtClean="0"/>
              <a:t>beberapa</a:t>
            </a:r>
            <a:r>
              <a:rPr lang="en-GB" sz="2200" dirty="0" smtClean="0"/>
              <a:t> </a:t>
            </a:r>
            <a:r>
              <a:rPr lang="en-GB" sz="2200" dirty="0" err="1" smtClean="0"/>
              <a:t>kasus</a:t>
            </a:r>
            <a:r>
              <a:rPr lang="en-GB" sz="2200" dirty="0" smtClean="0"/>
              <a:t> </a:t>
            </a:r>
            <a:r>
              <a:rPr lang="en-GB" sz="2200" dirty="0" err="1" smtClean="0"/>
              <a:t>dengan</a:t>
            </a:r>
            <a:r>
              <a:rPr lang="en-GB" sz="2200" dirty="0" smtClean="0"/>
              <a:t> </a:t>
            </a:r>
            <a:r>
              <a:rPr lang="en-GB" sz="2200" dirty="0" err="1" smtClean="0"/>
              <a:t>solusi</a:t>
            </a:r>
            <a:r>
              <a:rPr lang="en-GB" sz="2200" dirty="0" smtClean="0"/>
              <a:t> yang </a:t>
            </a:r>
            <a:r>
              <a:rPr lang="en-GB" sz="2200" dirty="0" err="1" smtClean="0"/>
              <a:t>berlainan</a:t>
            </a:r>
            <a:r>
              <a:rPr lang="en-GB" sz="2200" dirty="0" smtClean="0"/>
              <a:t>) .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350035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</a:t>
            </a:r>
            <a:r>
              <a:rPr lang="en-GB" dirty="0" smtClean="0"/>
              <a:t>Adaptation </a:t>
            </a:r>
            <a:r>
              <a:rPr lang="en-GB" dirty="0" smtClean="0"/>
              <a:t>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502815"/>
            <a:ext cx="5353050" cy="3236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40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i="1" dirty="0" smtClean="0"/>
              <a:t>Case-Based Reasoning</a:t>
            </a:r>
            <a:r>
              <a:rPr lang="id-ID" dirty="0" smtClean="0"/>
              <a:t> (CBR)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M</a:t>
            </a:r>
            <a:r>
              <a:rPr lang="id-ID" sz="2400" dirty="0" smtClean="0"/>
              <a:t>etode </a:t>
            </a:r>
            <a:r>
              <a:rPr lang="en-US" sz="2400" dirty="0" smtClean="0"/>
              <a:t>reasoning </a:t>
            </a:r>
            <a:r>
              <a:rPr lang="id-ID" sz="2400" dirty="0" smtClean="0"/>
              <a:t>untuk </a:t>
            </a:r>
            <a:r>
              <a:rPr lang="id-ID" sz="2400" dirty="0" smtClean="0"/>
              <a:t>memecahkan </a:t>
            </a:r>
            <a:r>
              <a:rPr lang="id-ID" sz="2400" dirty="0"/>
              <a:t>masalah berdasarkan </a:t>
            </a:r>
            <a:r>
              <a:rPr lang="id-ID" sz="2400" dirty="0" smtClean="0"/>
              <a:t>pengalaman</a:t>
            </a:r>
            <a:r>
              <a:rPr lang="en-US" sz="2400" dirty="0" smtClean="0"/>
              <a:t>/</a:t>
            </a:r>
            <a:r>
              <a:rPr lang="en-US" sz="2400" dirty="0" err="1" smtClean="0"/>
              <a:t>kasus</a:t>
            </a:r>
            <a:r>
              <a:rPr lang="id-ID" sz="2400" dirty="0" smtClean="0"/>
              <a:t> </a:t>
            </a:r>
            <a:r>
              <a:rPr lang="id-ID" sz="2400" dirty="0"/>
              <a:t>pada masa </a:t>
            </a:r>
            <a:r>
              <a:rPr lang="id-ID" sz="2400" dirty="0" smtClean="0"/>
              <a:t>lalu. </a:t>
            </a:r>
            <a:endParaRPr lang="en-GB" sz="2400" dirty="0" smtClean="0"/>
          </a:p>
          <a:p>
            <a:r>
              <a:rPr lang="id-ID" sz="2400" dirty="0" smtClean="0"/>
              <a:t>Pengalaman</a:t>
            </a:r>
            <a:r>
              <a:rPr lang="en-US" sz="2400" dirty="0" smtClean="0"/>
              <a:t>/</a:t>
            </a:r>
            <a:r>
              <a:rPr lang="en-US" sz="2400" dirty="0" err="1" smtClean="0"/>
              <a:t>kasus</a:t>
            </a:r>
            <a:r>
              <a:rPr lang="id-ID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masa</a:t>
            </a:r>
            <a:r>
              <a:rPr lang="id-ID" sz="2400" dirty="0" smtClean="0"/>
              <a:t> lalu</a:t>
            </a:r>
            <a:r>
              <a:rPr lang="en-US" sz="2400" dirty="0" smtClean="0"/>
              <a:t> </a:t>
            </a:r>
            <a:r>
              <a:rPr lang="id-ID" sz="2400" dirty="0" smtClean="0"/>
              <a:t>(</a:t>
            </a:r>
            <a:r>
              <a:rPr lang="id-ID" sz="2400" i="1" dirty="0" smtClean="0"/>
              <a:t>past cases</a:t>
            </a:r>
            <a:r>
              <a:rPr lang="id-ID" sz="2400" dirty="0" smtClean="0"/>
              <a:t>) </a:t>
            </a:r>
            <a:r>
              <a:rPr lang="id-ID" sz="2400" dirty="0"/>
              <a:t>dikumpulkan dan disimpan dalam </a:t>
            </a:r>
            <a:r>
              <a:rPr lang="en-US" sz="2400" dirty="0" err="1" smtClean="0"/>
              <a:t>sebuah</a:t>
            </a:r>
            <a:r>
              <a:rPr lang="id-ID" sz="2400" dirty="0" smtClean="0"/>
              <a:t> </a:t>
            </a:r>
            <a:r>
              <a:rPr lang="id-ID" sz="2400" i="1" dirty="0"/>
              <a:t>case base</a:t>
            </a:r>
            <a:r>
              <a:rPr lang="id-ID" sz="2400" dirty="0"/>
              <a:t>. </a:t>
            </a:r>
            <a:endParaRPr lang="en-US" sz="2400" dirty="0" smtClean="0"/>
          </a:p>
          <a:p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dirumuskan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i="1" dirty="0" smtClean="0"/>
              <a:t>past cases</a:t>
            </a:r>
            <a:r>
              <a:rPr lang="en-US" sz="2400" dirty="0" smtClean="0"/>
              <a:t> yang </a:t>
            </a:r>
            <a:r>
              <a:rPr lang="en-US" sz="2400" dirty="0" err="1" smtClean="0"/>
              <a:t>mirip</a:t>
            </a:r>
            <a:r>
              <a:rPr lang="en-US" sz="2400" dirty="0" smtClean="0"/>
              <a:t>.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432032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Learning in </a:t>
            </a:r>
            <a:r>
              <a:rPr lang="en-GB" dirty="0" err="1" smtClean="0"/>
              <a:t>CBR</a:t>
            </a:r>
            <a:r>
              <a:rPr lang="en-GB" dirty="0" smtClean="0"/>
              <a:t>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/>
              <a:t>Solusi</a:t>
            </a:r>
            <a:r>
              <a:rPr lang="en-GB" sz="2400" dirty="0" smtClean="0"/>
              <a:t> yang </a:t>
            </a:r>
            <a:r>
              <a:rPr lang="en-GB" sz="2400" dirty="0" err="1" smtClean="0"/>
              <a:t>dikeluarkan</a:t>
            </a:r>
            <a:r>
              <a:rPr lang="en-GB" sz="2400" dirty="0" smtClean="0"/>
              <a:t> </a:t>
            </a:r>
            <a:r>
              <a:rPr lang="en-GB" sz="2400" dirty="0" err="1" smtClean="0"/>
              <a:t>sebagai</a:t>
            </a:r>
            <a:r>
              <a:rPr lang="en-GB" sz="2400" dirty="0" smtClean="0"/>
              <a:t> output </a:t>
            </a:r>
            <a:r>
              <a:rPr lang="en-GB" sz="2400" dirty="0" err="1" smtClean="0"/>
              <a:t>dari</a:t>
            </a:r>
            <a:r>
              <a:rPr lang="en-GB" sz="2400" dirty="0" smtClean="0"/>
              <a:t> problem/ new case </a:t>
            </a:r>
            <a:r>
              <a:rPr lang="en-GB" sz="2400" dirty="0" err="1" smtClean="0"/>
              <a:t>perlu</a:t>
            </a:r>
            <a:r>
              <a:rPr lang="en-GB" sz="2400" dirty="0" smtClean="0"/>
              <a:t> </a:t>
            </a:r>
            <a:r>
              <a:rPr lang="en-GB" sz="2400" dirty="0" err="1" smtClean="0"/>
              <a:t>diuji</a:t>
            </a:r>
            <a:r>
              <a:rPr lang="en-GB" sz="2400" dirty="0" smtClean="0"/>
              <a:t>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dunia</a:t>
            </a:r>
            <a:r>
              <a:rPr lang="en-GB" sz="2400" dirty="0" smtClean="0"/>
              <a:t> </a:t>
            </a:r>
            <a:r>
              <a:rPr lang="en-GB" sz="2400" dirty="0" err="1" smtClean="0"/>
              <a:t>nyata</a:t>
            </a:r>
            <a:r>
              <a:rPr lang="en-GB" sz="2400" dirty="0" smtClean="0"/>
              <a:t>.</a:t>
            </a:r>
          </a:p>
          <a:p>
            <a:pPr lvl="1"/>
            <a:r>
              <a:rPr lang="en-GB" sz="2400" dirty="0" smtClean="0"/>
              <a:t>Cara </a:t>
            </a:r>
            <a:r>
              <a:rPr lang="en-GB" sz="2400" dirty="0" err="1" smtClean="0"/>
              <a:t>atau</a:t>
            </a:r>
            <a:r>
              <a:rPr lang="en-GB" sz="2400" dirty="0" smtClean="0"/>
              <a:t> </a:t>
            </a:r>
            <a:r>
              <a:rPr lang="en-GB" sz="2400" dirty="0" err="1" smtClean="0"/>
              <a:t>metode</a:t>
            </a:r>
            <a:r>
              <a:rPr lang="en-GB" sz="2400" dirty="0" smtClean="0"/>
              <a:t> </a:t>
            </a:r>
            <a:r>
              <a:rPr lang="en-GB" sz="2400" dirty="0" err="1" smtClean="0"/>
              <a:t>pengujian</a:t>
            </a:r>
            <a:r>
              <a:rPr lang="en-GB" sz="2400" dirty="0" smtClean="0"/>
              <a:t> yang </a:t>
            </a:r>
            <a:r>
              <a:rPr lang="en-GB" sz="2400" dirty="0" err="1" smtClean="0"/>
              <a:t>digunakan</a:t>
            </a:r>
            <a:r>
              <a:rPr lang="en-GB" sz="2400" dirty="0" smtClean="0"/>
              <a:t>.</a:t>
            </a:r>
          </a:p>
          <a:p>
            <a:pPr lvl="1"/>
            <a:r>
              <a:rPr lang="en-GB" sz="2400" dirty="0" err="1" smtClean="0"/>
              <a:t>Ukuran</a:t>
            </a:r>
            <a:r>
              <a:rPr lang="en-GB" sz="2400" dirty="0" smtClean="0"/>
              <a:t> success/failure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solusi</a:t>
            </a:r>
            <a:r>
              <a:rPr lang="en-GB" sz="2400" dirty="0" smtClean="0"/>
              <a:t> yang </a:t>
            </a:r>
            <a:r>
              <a:rPr lang="en-GB" sz="2400" dirty="0" err="1" smtClean="0"/>
              <a:t>diuji</a:t>
            </a:r>
            <a:r>
              <a:rPr lang="en-GB" sz="2400" dirty="0" smtClean="0"/>
              <a:t>.</a:t>
            </a:r>
          </a:p>
          <a:p>
            <a:r>
              <a:rPr lang="en-GB" sz="2400" dirty="0" err="1" smtClean="0"/>
              <a:t>Sistem</a:t>
            </a:r>
            <a:r>
              <a:rPr lang="en-GB" sz="2400" dirty="0" smtClean="0"/>
              <a:t> CBR system </a:t>
            </a:r>
            <a:r>
              <a:rPr lang="en-GB" sz="2400" dirty="0" err="1" smtClean="0"/>
              <a:t>dapat</a:t>
            </a:r>
            <a:r>
              <a:rPr lang="en-GB" sz="2400" dirty="0" smtClean="0"/>
              <a:t> di-</a:t>
            </a:r>
            <a:r>
              <a:rPr lang="en-GB" sz="2400" i="1" dirty="0" smtClean="0"/>
              <a:t>update</a:t>
            </a:r>
            <a:r>
              <a:rPr lang="en-GB" sz="2400" dirty="0" smtClean="0"/>
              <a:t> </a:t>
            </a:r>
            <a:r>
              <a:rPr lang="en-GB" sz="2400" dirty="0" err="1" smtClean="0"/>
              <a:t>berdasarkan</a:t>
            </a:r>
            <a:r>
              <a:rPr lang="en-GB" sz="2400" dirty="0" smtClean="0"/>
              <a:t> </a:t>
            </a:r>
            <a:r>
              <a:rPr lang="en-GB" sz="2400" dirty="0" err="1" smtClean="0"/>
              <a:t>hasil</a:t>
            </a:r>
            <a:r>
              <a:rPr lang="en-GB" sz="2400" dirty="0" smtClean="0"/>
              <a:t> yang </a:t>
            </a:r>
            <a:r>
              <a:rPr lang="en-GB" sz="2400" dirty="0" err="1" smtClean="0"/>
              <a:t>didapat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pengujian</a:t>
            </a:r>
            <a:r>
              <a:rPr lang="en-GB" sz="2400" dirty="0" smtClean="0"/>
              <a:t> </a:t>
            </a:r>
            <a:r>
              <a:rPr lang="en-GB" sz="2400" dirty="0" err="1" smtClean="0"/>
              <a:t>solusi</a:t>
            </a:r>
            <a:r>
              <a:rPr lang="en-GB" sz="2400" dirty="0" smtClean="0"/>
              <a:t> </a:t>
            </a:r>
            <a:r>
              <a:rPr lang="en-GB" sz="2400" dirty="0" err="1" smtClean="0"/>
              <a:t>tersebut</a:t>
            </a:r>
            <a:r>
              <a:rPr lang="en-GB" sz="2400" dirty="0" smtClean="0"/>
              <a:t> </a:t>
            </a:r>
            <a:r>
              <a:rPr lang="en-GB" sz="2400" dirty="0" smtClean="0">
                <a:sym typeface="Wingdings" pitchFamily="2" charset="2"/>
              </a:rPr>
              <a:t></a:t>
            </a:r>
            <a:r>
              <a:rPr lang="en-GB" sz="2400" i="1" dirty="0" smtClean="0">
                <a:sym typeface="Wingdings" pitchFamily="2" charset="2"/>
              </a:rPr>
              <a:t> </a:t>
            </a:r>
            <a:r>
              <a:rPr lang="en-GB" sz="2400" b="1" i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case learning</a:t>
            </a:r>
            <a:r>
              <a:rPr lang="en-GB" sz="2400" dirty="0" smtClean="0">
                <a:sym typeface="Wingdings" pitchFamily="2" charset="2"/>
              </a:rPr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19232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1751"/>
            <a:ext cx="8229600" cy="2022872"/>
          </a:xfrm>
        </p:spPr>
        <p:txBody>
          <a:bodyPr>
            <a:noAutofit/>
          </a:bodyPr>
          <a:lstStyle/>
          <a:p>
            <a:r>
              <a:rPr lang="en-GB" sz="2200" dirty="0" smtClean="0"/>
              <a:t>Case learning </a:t>
            </a:r>
            <a:r>
              <a:rPr lang="en-GB" sz="2200" dirty="0" err="1" smtClean="0"/>
              <a:t>dapat</a:t>
            </a:r>
            <a:r>
              <a:rPr lang="en-GB" sz="2200" dirty="0" smtClean="0"/>
              <a:t> </a:t>
            </a:r>
            <a:r>
              <a:rPr lang="en-GB" sz="2200" dirty="0" err="1" smtClean="0"/>
              <a:t>terjadi</a:t>
            </a:r>
            <a:r>
              <a:rPr lang="en-GB" sz="2200" dirty="0" smtClean="0"/>
              <a:t> </a:t>
            </a:r>
            <a:r>
              <a:rPr lang="en-GB" sz="2200" dirty="0" err="1" smtClean="0"/>
              <a:t>dalam</a:t>
            </a:r>
            <a:r>
              <a:rPr lang="en-GB" sz="2200" dirty="0" smtClean="0"/>
              <a:t> </a:t>
            </a:r>
            <a:r>
              <a:rPr lang="en-GB" sz="2200" dirty="0" err="1" smtClean="0"/>
              <a:t>beberapa</a:t>
            </a:r>
            <a:r>
              <a:rPr lang="en-GB" sz="2200" dirty="0" smtClean="0"/>
              <a:t> </a:t>
            </a:r>
            <a:r>
              <a:rPr lang="en-GB" sz="2200" dirty="0" err="1" smtClean="0"/>
              <a:t>cara</a:t>
            </a:r>
            <a:r>
              <a:rPr lang="en-GB" sz="2200" dirty="0" smtClean="0"/>
              <a:t>:</a:t>
            </a:r>
          </a:p>
          <a:p>
            <a:pPr lvl="1"/>
            <a:r>
              <a:rPr lang="en-GB" sz="2200" dirty="0" err="1" smtClean="0"/>
              <a:t>Menambah</a:t>
            </a:r>
            <a:r>
              <a:rPr lang="en-GB" sz="2200" dirty="0" smtClean="0"/>
              <a:t> </a:t>
            </a:r>
            <a:r>
              <a:rPr lang="en-GB" sz="2200" dirty="0" err="1" smtClean="0"/>
              <a:t>kasus</a:t>
            </a:r>
            <a:r>
              <a:rPr lang="en-GB" sz="2200" dirty="0" smtClean="0"/>
              <a:t> </a:t>
            </a:r>
            <a:r>
              <a:rPr lang="en-GB" sz="2200" dirty="0" err="1" smtClean="0"/>
              <a:t>baru</a:t>
            </a:r>
            <a:r>
              <a:rPr lang="en-GB" sz="2200" dirty="0" smtClean="0"/>
              <a:t> </a:t>
            </a:r>
            <a:r>
              <a:rPr lang="en-GB" sz="2200" dirty="0" err="1" smtClean="0"/>
              <a:t>ke</a:t>
            </a:r>
            <a:r>
              <a:rPr lang="en-GB" sz="2200" dirty="0" smtClean="0"/>
              <a:t> </a:t>
            </a:r>
            <a:r>
              <a:rPr lang="en-GB" sz="2200" dirty="0" err="1" smtClean="0"/>
              <a:t>dalam</a:t>
            </a:r>
            <a:r>
              <a:rPr lang="en-GB" sz="2200" dirty="0" smtClean="0"/>
              <a:t> case base.</a:t>
            </a:r>
          </a:p>
          <a:p>
            <a:pPr lvl="1"/>
            <a:r>
              <a:rPr lang="en-GB" sz="2200" dirty="0" err="1" smtClean="0"/>
              <a:t>Memperbaiki</a:t>
            </a:r>
            <a:r>
              <a:rPr lang="en-GB" sz="2200" dirty="0" smtClean="0"/>
              <a:t> case retrieval, </a:t>
            </a:r>
            <a:r>
              <a:rPr lang="en-GB" sz="2200" dirty="0" err="1" smtClean="0"/>
              <a:t>misalnya</a:t>
            </a:r>
            <a:r>
              <a:rPr lang="en-GB" sz="2200" dirty="0" smtClean="0"/>
              <a:t> </a:t>
            </a:r>
            <a:r>
              <a:rPr lang="en-GB" sz="2200" dirty="0" err="1" smtClean="0"/>
              <a:t>memperbaiki</a:t>
            </a:r>
            <a:r>
              <a:rPr lang="en-GB" sz="2200" dirty="0" smtClean="0"/>
              <a:t> </a:t>
            </a:r>
            <a:r>
              <a:rPr lang="en-GB" sz="2200" dirty="0"/>
              <a:t> </a:t>
            </a:r>
            <a:r>
              <a:rPr lang="en-GB" sz="2200" dirty="0" err="1" smtClean="0"/>
              <a:t>indeks</a:t>
            </a:r>
            <a:r>
              <a:rPr lang="en-GB" sz="2200" dirty="0" smtClean="0"/>
              <a:t> yang </a:t>
            </a:r>
            <a:r>
              <a:rPr lang="en-GB" sz="2200" dirty="0" err="1" smtClean="0"/>
              <a:t>lebih</a:t>
            </a:r>
            <a:r>
              <a:rPr lang="en-GB" sz="2200" dirty="0" smtClean="0"/>
              <a:t> </a:t>
            </a:r>
            <a:r>
              <a:rPr lang="en-GB" sz="2200" dirty="0" err="1" smtClean="0"/>
              <a:t>relevan</a:t>
            </a:r>
            <a:r>
              <a:rPr lang="en-GB" sz="2200" dirty="0" smtClean="0"/>
              <a:t>.</a:t>
            </a:r>
          </a:p>
          <a:p>
            <a:pPr lvl="1"/>
            <a:r>
              <a:rPr lang="en-GB" sz="2200" dirty="0" err="1" smtClean="0"/>
              <a:t>Memperbaiki</a:t>
            </a:r>
            <a:r>
              <a:rPr lang="en-GB" sz="2200" dirty="0" smtClean="0"/>
              <a:t> case adaptation, </a:t>
            </a:r>
            <a:r>
              <a:rPr lang="en-GB" sz="2200" dirty="0" err="1" smtClean="0"/>
              <a:t>dengan</a:t>
            </a:r>
            <a:r>
              <a:rPr lang="en-GB" sz="2200" dirty="0" smtClean="0"/>
              <a:t> </a:t>
            </a:r>
            <a:r>
              <a:rPr lang="en-GB" sz="2200" dirty="0" err="1" smtClean="0"/>
              <a:t>adanya</a:t>
            </a:r>
            <a:r>
              <a:rPr lang="en-GB" sz="2200" dirty="0" smtClean="0"/>
              <a:t> </a:t>
            </a:r>
            <a:r>
              <a:rPr lang="en-GB" sz="2200" dirty="0" err="1" smtClean="0"/>
              <a:t>peningkatan</a:t>
            </a:r>
            <a:r>
              <a:rPr lang="en-GB" sz="2200" dirty="0" smtClean="0"/>
              <a:t> </a:t>
            </a:r>
            <a:r>
              <a:rPr lang="en-GB" sz="2200" dirty="0" err="1" smtClean="0"/>
              <a:t>pengetahuan</a:t>
            </a:r>
            <a:r>
              <a:rPr lang="en-GB" sz="2200" dirty="0" smtClean="0"/>
              <a:t> </a:t>
            </a:r>
            <a:r>
              <a:rPr lang="en-GB" sz="2200" dirty="0" err="1" smtClean="0"/>
              <a:t>terhadap</a:t>
            </a:r>
            <a:r>
              <a:rPr lang="en-GB" sz="2200" dirty="0" smtClean="0"/>
              <a:t> underlying causal model </a:t>
            </a:r>
            <a:r>
              <a:rPr lang="en-GB" sz="2200" dirty="0" err="1" smtClean="0"/>
              <a:t>dari</a:t>
            </a:r>
            <a:r>
              <a:rPr lang="en-GB" sz="2200" dirty="0" smtClean="0"/>
              <a:t> domain yang </a:t>
            </a:r>
            <a:r>
              <a:rPr lang="en-GB" sz="2200" dirty="0" err="1" smtClean="0"/>
              <a:t>digunakan</a:t>
            </a:r>
            <a:r>
              <a:rPr lang="en-GB" sz="2200" dirty="0" smtClean="0"/>
              <a:t> </a:t>
            </a:r>
            <a:r>
              <a:rPr lang="en-GB" sz="2200" dirty="0" err="1" smtClean="0"/>
              <a:t>untuk</a:t>
            </a:r>
            <a:r>
              <a:rPr lang="en-GB" sz="2200" dirty="0" smtClean="0"/>
              <a:t> </a:t>
            </a:r>
            <a:r>
              <a:rPr lang="en-GB" sz="2200" dirty="0" err="1" smtClean="0"/>
              <a:t>adapatasi</a:t>
            </a:r>
            <a:r>
              <a:rPr lang="en-GB" sz="2200" dirty="0" smtClean="0"/>
              <a:t> </a:t>
            </a:r>
            <a:r>
              <a:rPr lang="en-GB" sz="2200" dirty="0" err="1" smtClean="0"/>
              <a:t>kasus</a:t>
            </a:r>
            <a:r>
              <a:rPr lang="en-GB" sz="2200" dirty="0" smtClean="0"/>
              <a:t>.</a:t>
            </a:r>
            <a:endParaRPr lang="en-GB" sz="2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4" y="273751"/>
            <a:ext cx="5362575" cy="21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470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Case-Base </a:t>
            </a:r>
            <a:r>
              <a:rPr lang="en-GB" dirty="0"/>
              <a:t>M</a:t>
            </a:r>
            <a:r>
              <a:rPr lang="en-GB" dirty="0" smtClean="0"/>
              <a:t>aintenance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Proses maintenance (</a:t>
            </a:r>
            <a:r>
              <a:rPr lang="en-GB" sz="2400" dirty="0" err="1" smtClean="0"/>
              <a:t>pemeliharaan</a:t>
            </a:r>
            <a:r>
              <a:rPr lang="en-GB" sz="2400" dirty="0" smtClean="0"/>
              <a:t>) case </a:t>
            </a:r>
            <a:r>
              <a:rPr lang="en-GB" sz="2400" dirty="0" smtClean="0"/>
              <a:t>base, </a:t>
            </a:r>
            <a:r>
              <a:rPr lang="en-GB" sz="2400" dirty="0" err="1" smtClean="0"/>
              <a:t>baik</a:t>
            </a:r>
            <a:r>
              <a:rPr lang="en-GB" sz="2400" dirty="0" smtClean="0"/>
              <a:t> </a:t>
            </a:r>
            <a:r>
              <a:rPr lang="en-GB" sz="2400" dirty="0" err="1" smtClean="0"/>
              <a:t>konten</a:t>
            </a:r>
            <a:r>
              <a:rPr lang="en-GB" sz="2400" dirty="0" smtClean="0"/>
              <a:t> </a:t>
            </a:r>
            <a:r>
              <a:rPr lang="en-GB" sz="2400" dirty="0" err="1" smtClean="0"/>
              <a:t>maupun</a:t>
            </a:r>
            <a:r>
              <a:rPr lang="en-GB" sz="2400" dirty="0" smtClean="0"/>
              <a:t> </a:t>
            </a:r>
            <a:r>
              <a:rPr lang="en-GB" sz="2400" dirty="0" err="1" smtClean="0"/>
              <a:t>organisasinya</a:t>
            </a:r>
            <a:r>
              <a:rPr lang="en-GB" sz="2400" dirty="0" smtClean="0"/>
              <a:t>,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memfasilitasi</a:t>
            </a:r>
            <a:r>
              <a:rPr lang="en-GB" sz="2400" dirty="0" smtClean="0"/>
              <a:t> </a:t>
            </a:r>
            <a:r>
              <a:rPr lang="en-GB" sz="2400" dirty="0" err="1" smtClean="0"/>
              <a:t>kebutuhan</a:t>
            </a:r>
            <a:r>
              <a:rPr lang="en-GB" sz="2400" dirty="0" smtClean="0"/>
              <a:t> </a:t>
            </a:r>
            <a:r>
              <a:rPr lang="en-GB" sz="2400" dirty="0" smtClean="0"/>
              <a:t>reasoning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masa</a:t>
            </a:r>
            <a:r>
              <a:rPr lang="en-GB" sz="2400" dirty="0" smtClean="0"/>
              <a:t> </a:t>
            </a:r>
            <a:r>
              <a:rPr lang="en-GB" sz="2400" dirty="0" err="1" smtClean="0"/>
              <a:t>depan</a:t>
            </a:r>
            <a:r>
              <a:rPr lang="en-GB" sz="2400" dirty="0" smtClean="0"/>
              <a:t>.</a:t>
            </a:r>
            <a:endParaRPr lang="en-GB" sz="2400" dirty="0" smtClean="0"/>
          </a:p>
          <a:p>
            <a:pPr lvl="1"/>
            <a:r>
              <a:rPr lang="en-GB" sz="2400" dirty="0" err="1" smtClean="0"/>
              <a:t>Representasi</a:t>
            </a:r>
            <a:r>
              <a:rPr lang="en-GB" sz="2400" dirty="0" smtClean="0"/>
              <a:t> </a:t>
            </a:r>
            <a:r>
              <a:rPr lang="en-GB" sz="2400" dirty="0" err="1" smtClean="0"/>
              <a:t>kasus</a:t>
            </a:r>
            <a:r>
              <a:rPr lang="en-GB" sz="2400" dirty="0" smtClean="0"/>
              <a:t> yang </a:t>
            </a:r>
            <a:r>
              <a:rPr lang="en-GB" sz="2400" dirty="0" err="1" smtClean="0"/>
              <a:t>digunakan</a:t>
            </a:r>
            <a:endParaRPr lang="en-GB" sz="2400" dirty="0" smtClean="0"/>
          </a:p>
          <a:p>
            <a:pPr lvl="1"/>
            <a:r>
              <a:rPr lang="en-GB" sz="2400" dirty="0" err="1" smtClean="0"/>
              <a:t>Menghapus</a:t>
            </a:r>
            <a:r>
              <a:rPr lang="en-GB" sz="2400" dirty="0" smtClean="0"/>
              <a:t> redundant case</a:t>
            </a:r>
          </a:p>
          <a:p>
            <a:pPr lvl="1"/>
            <a:r>
              <a:rPr lang="en-GB" sz="2400" dirty="0" err="1" smtClean="0"/>
              <a:t>Memperbaiki</a:t>
            </a:r>
            <a:r>
              <a:rPr lang="en-GB" sz="2400" dirty="0" smtClean="0"/>
              <a:t> conflicting case</a:t>
            </a:r>
            <a:r>
              <a:rPr lang="en-GB" sz="2400" dirty="0" smtClean="0"/>
              <a:t>  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354277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err="1" smtClean="0"/>
              <a:t>Kasus</a:t>
            </a:r>
            <a:r>
              <a:rPr lang="en-GB" dirty="0" smtClean="0"/>
              <a:t> CBR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Problem: Rental Information Searching Program</a:t>
            </a:r>
            <a:endParaRPr lang="en-GB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05" y="1796989"/>
            <a:ext cx="5708303" cy="331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493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</a:t>
            </a:r>
            <a:r>
              <a:rPr lang="en-GB" dirty="0" smtClean="0"/>
              <a:t>R</a:t>
            </a:r>
            <a:r>
              <a:rPr lang="en-GB" dirty="0" smtClean="0"/>
              <a:t>epresentation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66329"/>
            <a:ext cx="6648508" cy="240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038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</a:t>
            </a:r>
            <a:r>
              <a:rPr lang="en-GB" dirty="0" smtClean="0"/>
              <a:t>Indexing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29612"/>
            <a:ext cx="8608556" cy="97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9" y="2429991"/>
            <a:ext cx="43148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175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</a:t>
            </a:r>
            <a:r>
              <a:rPr lang="en-GB" dirty="0" smtClean="0"/>
              <a:t>Retrieval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3618"/>
            <a:ext cx="9161276" cy="1836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645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</a:t>
            </a:r>
            <a:r>
              <a:rPr lang="en-GB" dirty="0" smtClean="0"/>
              <a:t>Retrieval </a:t>
            </a:r>
            <a:r>
              <a:rPr lang="en-GB" dirty="0" smtClean="0"/>
              <a:t>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7594"/>
            <a:ext cx="9226766" cy="286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0" y="4047046"/>
            <a:ext cx="8452327" cy="90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579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</a:t>
            </a:r>
            <a:r>
              <a:rPr lang="en-GB" dirty="0" smtClean="0"/>
              <a:t>Retrieval </a:t>
            </a:r>
            <a:r>
              <a:rPr lang="en-GB" dirty="0" smtClean="0"/>
              <a:t>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" y="1275606"/>
            <a:ext cx="9095511" cy="232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470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4544"/>
            <a:ext cx="8229600" cy="857250"/>
          </a:xfrm>
        </p:spPr>
        <p:txBody>
          <a:bodyPr/>
          <a:lstStyle/>
          <a:p>
            <a:r>
              <a:rPr lang="en-GB" dirty="0" smtClean="0"/>
              <a:t>Case </a:t>
            </a:r>
            <a:r>
              <a:rPr lang="en-GB" dirty="0" smtClean="0"/>
              <a:t>Adaptation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35546"/>
            <a:ext cx="9036496" cy="438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0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Sistem</a:t>
            </a:r>
            <a:r>
              <a:rPr lang="en-GB" dirty="0" smtClean="0"/>
              <a:t> CBR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05" y="1960930"/>
            <a:ext cx="5591175" cy="224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02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</a:t>
            </a:r>
            <a:r>
              <a:rPr lang="en-GB" dirty="0" smtClean="0"/>
              <a:t>Adaptation </a:t>
            </a:r>
            <a:r>
              <a:rPr lang="en-GB" dirty="0" smtClean="0"/>
              <a:t>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13588"/>
            <a:ext cx="9043132" cy="81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23678"/>
            <a:ext cx="9147614" cy="167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226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Case-Base </a:t>
            </a:r>
            <a:r>
              <a:rPr lang="en-GB" dirty="0"/>
              <a:t>M</a:t>
            </a:r>
            <a:r>
              <a:rPr lang="en-GB" dirty="0" smtClean="0"/>
              <a:t>aintenance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815666"/>
            <a:ext cx="892589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088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Pal, S.K. and </a:t>
            </a:r>
            <a:r>
              <a:rPr lang="en-US" sz="2400" dirty="0" err="1" smtClean="0"/>
              <a:t>Shiu</a:t>
            </a:r>
            <a:r>
              <a:rPr lang="en-US" sz="2400" dirty="0" smtClean="0"/>
              <a:t>, S.C.K., 2004, Foundations of Soft Case-Based Reasoning, New Jersey: John Wiley &amp; Sons, Inc.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88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err="1" smtClean="0"/>
              <a:t>Paradigma</a:t>
            </a:r>
            <a:r>
              <a:rPr lang="en-GB" dirty="0" smtClean="0"/>
              <a:t> CBR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Dunia</a:t>
            </a:r>
            <a:r>
              <a:rPr lang="en-GB" dirty="0" smtClean="0"/>
              <a:t> </a:t>
            </a:r>
            <a:r>
              <a:rPr lang="en-GB" dirty="0" err="1" smtClean="0"/>
              <a:t>Nyata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Medical diagnosis</a:t>
            </a:r>
          </a:p>
          <a:p>
            <a:r>
              <a:rPr lang="en-GB" sz="2000" dirty="0" err="1" smtClean="0"/>
              <a:t>Dokter</a:t>
            </a:r>
            <a:r>
              <a:rPr lang="en-GB" sz="2000" dirty="0" smtClean="0"/>
              <a:t> </a:t>
            </a:r>
            <a:r>
              <a:rPr lang="en-GB" sz="2000" dirty="0" err="1" smtClean="0"/>
              <a:t>mendiagnosis</a:t>
            </a:r>
            <a:r>
              <a:rPr lang="en-GB" sz="2000" dirty="0" smtClean="0"/>
              <a:t> </a:t>
            </a:r>
            <a:r>
              <a:rPr lang="en-GB" sz="2000" dirty="0" err="1" smtClean="0"/>
              <a:t>kasus</a:t>
            </a:r>
            <a:r>
              <a:rPr lang="en-GB" sz="2000" dirty="0" smtClean="0"/>
              <a:t> </a:t>
            </a:r>
            <a:r>
              <a:rPr lang="en-GB" sz="2000" dirty="0" err="1" smtClean="0"/>
              <a:t>pasien</a:t>
            </a:r>
            <a:r>
              <a:rPr lang="en-GB" sz="2000" dirty="0" smtClean="0"/>
              <a:t> </a:t>
            </a:r>
            <a:r>
              <a:rPr lang="en-GB" sz="2000" dirty="0" err="1" smtClean="0"/>
              <a:t>baru</a:t>
            </a:r>
            <a:r>
              <a:rPr lang="en-GB" sz="2000" dirty="0" smtClean="0"/>
              <a:t> </a:t>
            </a:r>
            <a:r>
              <a:rPr lang="en-GB" sz="2000" dirty="0" err="1" smtClean="0"/>
              <a:t>berdasarkan</a:t>
            </a:r>
            <a:r>
              <a:rPr lang="en-GB" sz="2000" dirty="0" smtClean="0"/>
              <a:t> </a:t>
            </a:r>
            <a:r>
              <a:rPr lang="en-GB" sz="2000" dirty="0" err="1" smtClean="0"/>
              <a:t>kasus-kasus</a:t>
            </a:r>
            <a:r>
              <a:rPr lang="en-GB" sz="2000" dirty="0" smtClean="0"/>
              <a:t> </a:t>
            </a:r>
            <a:r>
              <a:rPr lang="en-GB" sz="2000" dirty="0" err="1" smtClean="0"/>
              <a:t>pada</a:t>
            </a:r>
            <a:r>
              <a:rPr lang="en-GB" sz="2000" dirty="0" smtClean="0"/>
              <a:t> </a:t>
            </a:r>
            <a:r>
              <a:rPr lang="en-GB" sz="2000" dirty="0" err="1" smtClean="0"/>
              <a:t>masa</a:t>
            </a:r>
            <a:r>
              <a:rPr lang="en-GB" sz="2000" dirty="0" smtClean="0"/>
              <a:t> </a:t>
            </a:r>
            <a:r>
              <a:rPr lang="en-GB" sz="2000" dirty="0" err="1" smtClean="0"/>
              <a:t>lalu</a:t>
            </a:r>
            <a:r>
              <a:rPr lang="en-GB" sz="2000" dirty="0" smtClean="0"/>
              <a:t> (past cases) yang </a:t>
            </a:r>
            <a:r>
              <a:rPr lang="en-GB" sz="2000" dirty="0" err="1" smtClean="0"/>
              <a:t>pernah</a:t>
            </a:r>
            <a:r>
              <a:rPr lang="en-GB" sz="2000" dirty="0" smtClean="0"/>
              <a:t> </a:t>
            </a:r>
            <a:r>
              <a:rPr lang="en-GB" sz="2000" dirty="0" err="1" smtClean="0"/>
              <a:t>ditangani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Past cases = 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gejala-gejala</a:t>
            </a:r>
            <a:r>
              <a:rPr lang="en-GB" sz="2000" dirty="0" smtClean="0">
                <a:sym typeface="Wingdings" pitchFamily="2" charset="2"/>
              </a:rPr>
              <a:t> yang </a:t>
            </a:r>
            <a:r>
              <a:rPr lang="en-GB" sz="2000" dirty="0" err="1" smtClean="0">
                <a:sym typeface="Wingdings" pitchFamily="2" charset="2"/>
              </a:rPr>
              <a:t>diderita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pasien</a:t>
            </a:r>
            <a:r>
              <a:rPr lang="en-GB" sz="2000" dirty="0" smtClean="0">
                <a:sym typeface="Wingdings" pitchFamily="2" charset="2"/>
              </a:rPr>
              <a:t> + </a:t>
            </a:r>
            <a:r>
              <a:rPr lang="en-GB" sz="2000" dirty="0" err="1" smtClean="0">
                <a:sym typeface="Wingdings" pitchFamily="2" charset="2"/>
              </a:rPr>
              <a:t>hasil</a:t>
            </a:r>
            <a:r>
              <a:rPr lang="en-GB" sz="2000" dirty="0" smtClean="0">
                <a:sym typeface="Wingdings" pitchFamily="2" charset="2"/>
              </a:rPr>
              <a:t> diagnosis/treatment yang </a:t>
            </a:r>
            <a:r>
              <a:rPr lang="en-GB" sz="2000" dirty="0" err="1" smtClean="0">
                <a:sym typeface="Wingdings" pitchFamily="2" charset="2"/>
              </a:rPr>
              <a:t>diberikan</a:t>
            </a:r>
            <a:endParaRPr lang="en-GB" sz="2000" dirty="0" smtClean="0">
              <a:sym typeface="Wingdings" pitchFamily="2" charset="2"/>
            </a:endParaRPr>
          </a:p>
          <a:p>
            <a:r>
              <a:rPr lang="en-GB" sz="2000" dirty="0" smtClean="0">
                <a:sym typeface="Wingdings" pitchFamily="2" charset="2"/>
              </a:rPr>
              <a:t>Reasoning </a:t>
            </a:r>
            <a:r>
              <a:rPr lang="en-GB" sz="2000" dirty="0" err="1" smtClean="0">
                <a:sym typeface="Wingdings" pitchFamily="2" charset="2"/>
              </a:rPr>
              <a:t>dalam</a:t>
            </a:r>
            <a:r>
              <a:rPr lang="en-GB" sz="2000" dirty="0" smtClean="0">
                <a:sym typeface="Wingdings" pitchFamily="2" charset="2"/>
              </a:rPr>
              <a:t> proses diagnosis:</a:t>
            </a:r>
          </a:p>
          <a:p>
            <a:pPr lvl="1"/>
            <a:r>
              <a:rPr lang="en-GB" sz="2000" dirty="0" err="1">
                <a:sym typeface="Wingdings" pitchFamily="2" charset="2"/>
              </a:rPr>
              <a:t>D</a:t>
            </a:r>
            <a:r>
              <a:rPr lang="en-GB" sz="2000" dirty="0" err="1" smtClean="0">
                <a:sym typeface="Wingdings" pitchFamily="2" charset="2"/>
              </a:rPr>
              <a:t>okter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membandingkan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gejala-gejala</a:t>
            </a:r>
            <a:r>
              <a:rPr lang="en-GB" sz="2000" dirty="0" smtClean="0">
                <a:sym typeface="Wingdings" pitchFamily="2" charset="2"/>
              </a:rPr>
              <a:t> yang </a:t>
            </a:r>
            <a:r>
              <a:rPr lang="en-GB" sz="2000" dirty="0" err="1" smtClean="0">
                <a:sym typeface="Wingdings" pitchFamily="2" charset="2"/>
              </a:rPr>
              <a:t>dialami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pasien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baru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dengan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pasien-pasien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sebelumnya</a:t>
            </a:r>
            <a:r>
              <a:rPr lang="en-GB" sz="2000" dirty="0" smtClean="0">
                <a:sym typeface="Wingdings" pitchFamily="2" charset="2"/>
              </a:rPr>
              <a:t> yang </a:t>
            </a:r>
            <a:r>
              <a:rPr lang="en-GB" sz="2000" dirty="0" err="1" smtClean="0">
                <a:sym typeface="Wingdings" pitchFamily="2" charset="2"/>
              </a:rPr>
              <a:t>memiliki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gejala-gejala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serupa</a:t>
            </a:r>
            <a:r>
              <a:rPr lang="en-GB" sz="2000" dirty="0" smtClean="0">
                <a:sym typeface="Wingdings" pitchFamily="2" charset="2"/>
              </a:rPr>
              <a:t>.</a:t>
            </a:r>
          </a:p>
          <a:p>
            <a:pPr lvl="1"/>
            <a:r>
              <a:rPr lang="en-GB" sz="2000" dirty="0" err="1" smtClean="0">
                <a:sym typeface="Wingdings" pitchFamily="2" charset="2"/>
              </a:rPr>
              <a:t>Gunakan</a:t>
            </a:r>
            <a:r>
              <a:rPr lang="en-GB" sz="2000" dirty="0" smtClean="0">
                <a:sym typeface="Wingdings" pitchFamily="2" charset="2"/>
              </a:rPr>
              <a:t> treatment-</a:t>
            </a:r>
            <a:r>
              <a:rPr lang="en-GB" sz="2000" dirty="0" err="1" smtClean="0">
                <a:sym typeface="Wingdings" pitchFamily="2" charset="2"/>
              </a:rPr>
              <a:t>nya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dan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modifikasi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jika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perlu</a:t>
            </a:r>
            <a:endParaRPr lang="en-GB" sz="2000" dirty="0" smtClean="0">
              <a:sym typeface="Wingdings" pitchFamily="2" charset="2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1003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Komponen</a:t>
            </a:r>
            <a:r>
              <a:rPr lang="en-GB" dirty="0" smtClean="0"/>
              <a:t> </a:t>
            </a:r>
            <a:r>
              <a:rPr lang="en-GB" dirty="0" err="1" smtClean="0"/>
              <a:t>Utama</a:t>
            </a:r>
            <a:r>
              <a:rPr lang="en-GB" dirty="0" smtClean="0"/>
              <a:t> </a:t>
            </a:r>
            <a:r>
              <a:rPr lang="en-GB" dirty="0" err="1" smtClean="0"/>
              <a:t>Sistem</a:t>
            </a:r>
            <a:r>
              <a:rPr lang="en-GB" dirty="0" smtClean="0"/>
              <a:t> CBR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673" y="1866277"/>
            <a:ext cx="6886575" cy="293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45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Komponen</a:t>
            </a:r>
            <a:r>
              <a:rPr lang="en-GB" dirty="0"/>
              <a:t> </a:t>
            </a:r>
            <a:r>
              <a:rPr lang="en-GB" dirty="0" err="1"/>
              <a:t>Utama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smtClean="0"/>
              <a:t>CBR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Case base</a:t>
            </a:r>
            <a:r>
              <a:rPr lang="en-US" sz="2400" dirty="0" smtClean="0"/>
              <a:t>: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kumpulan</a:t>
            </a:r>
            <a:r>
              <a:rPr lang="en-US" sz="2400" dirty="0" smtClean="0"/>
              <a:t> past cases.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Case retrieval</a:t>
            </a:r>
            <a:r>
              <a:rPr lang="en-US" sz="2400" dirty="0" smtClean="0"/>
              <a:t>: </a:t>
            </a:r>
            <a:r>
              <a:rPr lang="en-US" sz="2400" dirty="0" err="1" smtClean="0"/>
              <a:t>bertugas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menemukan</a:t>
            </a:r>
            <a:r>
              <a:rPr lang="en-US" sz="2400" dirty="0" smtClean="0"/>
              <a:t> past cases yang </a:t>
            </a:r>
            <a:r>
              <a:rPr lang="en-US" sz="2400" dirty="0" err="1" smtClean="0"/>
              <a:t>mirip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problem cases </a:t>
            </a:r>
            <a:r>
              <a:rPr lang="en-US" sz="2400" dirty="0" smtClean="0">
                <a:sym typeface="Wingdings" pitchFamily="2" charset="2"/>
              </a:rPr>
              <a:t> retrieved cases.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Case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reasoner</a:t>
            </a:r>
            <a:r>
              <a:rPr lang="en-US" sz="2400" dirty="0" smtClean="0">
                <a:sym typeface="Wingdings" pitchFamily="2" charset="2"/>
              </a:rPr>
              <a:t>: </a:t>
            </a:r>
            <a:r>
              <a:rPr lang="en-US" sz="2400" dirty="0" err="1" smtClean="0">
                <a:sym typeface="Wingdings" pitchFamily="2" charset="2"/>
              </a:rPr>
              <a:t>melakukan</a:t>
            </a:r>
            <a:r>
              <a:rPr lang="en-US" sz="2400" dirty="0" smtClean="0">
                <a:sym typeface="Wingdings" pitchFamily="2" charset="2"/>
              </a:rPr>
              <a:t> reasoning </a:t>
            </a:r>
            <a:r>
              <a:rPr lang="en-US" sz="2400" dirty="0" err="1" smtClean="0">
                <a:sym typeface="Wingdings" pitchFamily="2" charset="2"/>
              </a:rPr>
              <a:t>terhadap</a:t>
            </a:r>
            <a:r>
              <a:rPr lang="en-US" sz="2400" dirty="0" smtClean="0">
                <a:sym typeface="Wingdings" pitchFamily="2" charset="2"/>
              </a:rPr>
              <a:t> retrieved case </a:t>
            </a:r>
            <a:r>
              <a:rPr lang="en-US" sz="2400" dirty="0" err="1" smtClean="0">
                <a:sym typeface="Wingdings" pitchFamily="2" charset="2"/>
              </a:rPr>
              <a:t>untuk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merumuskan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solusi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dari</a:t>
            </a:r>
            <a:r>
              <a:rPr lang="en-US" sz="2400" dirty="0" smtClean="0">
                <a:sym typeface="Wingdings" pitchFamily="2" charset="2"/>
              </a:rPr>
              <a:t> problem case.</a:t>
            </a:r>
          </a:p>
          <a:p>
            <a:pPr lvl="1"/>
            <a:r>
              <a:rPr lang="en-US" sz="2400" dirty="0" err="1" smtClean="0">
                <a:sym typeface="Wingdings" pitchFamily="2" charset="2"/>
              </a:rPr>
              <a:t>Jika</a:t>
            </a:r>
            <a:r>
              <a:rPr lang="en-US" sz="2400" dirty="0" smtClean="0">
                <a:sym typeface="Wingdings" pitchFamily="2" charset="2"/>
              </a:rPr>
              <a:t> problem case = </a:t>
            </a:r>
            <a:r>
              <a:rPr lang="en-US" sz="2400" dirty="0" err="1" smtClean="0">
                <a:sym typeface="Wingdings" pitchFamily="2" charset="2"/>
              </a:rPr>
              <a:t>retrived</a:t>
            </a:r>
            <a:r>
              <a:rPr lang="en-US" sz="2400" dirty="0" smtClean="0">
                <a:sym typeface="Wingdings" pitchFamily="2" charset="2"/>
              </a:rPr>
              <a:t> case </a:t>
            </a:r>
            <a:r>
              <a:rPr lang="en-US" sz="2400" dirty="0" err="1" smtClean="0">
                <a:sym typeface="Wingdings" pitchFamily="2" charset="2"/>
              </a:rPr>
              <a:t>maka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solusi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dari</a:t>
            </a:r>
            <a:r>
              <a:rPr lang="en-US" sz="2400" dirty="0" smtClean="0">
                <a:sym typeface="Wingdings" pitchFamily="2" charset="2"/>
              </a:rPr>
              <a:t> retrieved case </a:t>
            </a:r>
            <a:r>
              <a:rPr lang="en-US" sz="2400" dirty="0" err="1" smtClean="0">
                <a:sym typeface="Wingdings" pitchFamily="2" charset="2"/>
              </a:rPr>
              <a:t>digunakan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langsung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sebagai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solusi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untuk</a:t>
            </a:r>
            <a:r>
              <a:rPr lang="en-US" sz="2400" dirty="0" smtClean="0">
                <a:sym typeface="Wingdings" pitchFamily="2" charset="2"/>
              </a:rPr>
              <a:t> problem case.</a:t>
            </a:r>
          </a:p>
          <a:p>
            <a:pPr lvl="1"/>
            <a:r>
              <a:rPr lang="en-US" sz="2400" dirty="0" err="1" smtClean="0">
                <a:sym typeface="Wingdings" pitchFamily="2" charset="2"/>
              </a:rPr>
              <a:t>Jika</a:t>
            </a:r>
            <a:r>
              <a:rPr lang="en-US" sz="2400" dirty="0" smtClean="0">
                <a:sym typeface="Wingdings" pitchFamily="2" charset="2"/>
              </a:rPr>
              <a:t> problem case </a:t>
            </a:r>
            <a:r>
              <a:rPr lang="en-US" sz="2400" dirty="0" err="1" smtClean="0">
                <a:sym typeface="Wingdings" pitchFamily="2" charset="2"/>
              </a:rPr>
              <a:t>tidak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sama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persis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dengan</a:t>
            </a:r>
            <a:r>
              <a:rPr lang="en-US" sz="2400" dirty="0" smtClean="0">
                <a:sym typeface="Wingdings" pitchFamily="2" charset="2"/>
              </a:rPr>
              <a:t> retrieved case, </a:t>
            </a:r>
            <a:r>
              <a:rPr lang="en-US" sz="2400" dirty="0" err="1" smtClean="0">
                <a:sym typeface="Wingdings" pitchFamily="2" charset="2"/>
              </a:rPr>
              <a:t>maka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solusi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dari</a:t>
            </a:r>
            <a:r>
              <a:rPr lang="en-US" sz="2400" dirty="0" smtClean="0">
                <a:sym typeface="Wingdings" pitchFamily="2" charset="2"/>
              </a:rPr>
              <a:t> retrieved case </a:t>
            </a:r>
            <a:r>
              <a:rPr lang="en-US" sz="2400" dirty="0" err="1" smtClean="0">
                <a:sym typeface="Wingdings" pitchFamily="2" charset="2"/>
              </a:rPr>
              <a:t>akan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dimodifikasi</a:t>
            </a:r>
            <a:r>
              <a:rPr lang="en-US" sz="2400" dirty="0" smtClean="0">
                <a:sym typeface="Wingdings" pitchFamily="2" charset="2"/>
              </a:rPr>
              <a:t>/</a:t>
            </a:r>
            <a:r>
              <a:rPr lang="en-US" sz="2400" dirty="0" err="1" smtClean="0">
                <a:sym typeface="Wingdings" pitchFamily="2" charset="2"/>
              </a:rPr>
              <a:t>diadaptasi</a:t>
            </a:r>
            <a:r>
              <a:rPr lang="en-US" sz="2400" dirty="0" smtClean="0">
                <a:sym typeface="Wingdings" pitchFamily="2" charset="2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74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Rule-based vs. Case-based Reasoning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429239"/>
              </p:ext>
            </p:extLst>
          </p:nvPr>
        </p:nvGraphicFramePr>
        <p:xfrm>
          <a:off x="296260" y="1502815"/>
          <a:ext cx="8229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165"/>
                <a:gridCol w="3501235"/>
                <a:gridCol w="2743200"/>
              </a:tblGrid>
              <a:tr h="278130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Rule-based</a:t>
                      </a:r>
                      <a:r>
                        <a:rPr lang="en-GB" sz="1800" baseline="0" dirty="0" smtClean="0"/>
                        <a:t> system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CBR</a:t>
                      </a:r>
                      <a:r>
                        <a:rPr lang="en-GB" sz="1800" dirty="0" smtClean="0"/>
                        <a:t> system</a:t>
                      </a:r>
                      <a:endParaRPr lang="en-GB" sz="1800" dirty="0"/>
                    </a:p>
                  </a:txBody>
                  <a:tcPr marT="34290" marB="34290"/>
                </a:tc>
              </a:tr>
              <a:tr h="63429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Knowledge base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B</a:t>
                      </a:r>
                      <a:r>
                        <a:rPr lang="en-GB" sz="1800" baseline="0" dirty="0" err="1" smtClean="0"/>
                        <a:t>erisi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sekumpulan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aturan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produksi</a:t>
                      </a:r>
                      <a:r>
                        <a:rPr lang="en-GB" sz="1800" baseline="0" dirty="0" smtClean="0"/>
                        <a:t>, </a:t>
                      </a:r>
                      <a:r>
                        <a:rPr lang="en-GB" sz="1800" baseline="0" dirty="0" err="1" smtClean="0"/>
                        <a:t>misalnya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dalam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bentuk</a:t>
                      </a:r>
                      <a:r>
                        <a:rPr lang="en-GB" sz="1800" baseline="0" dirty="0" smtClean="0"/>
                        <a:t> IF … THEN …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Berupa</a:t>
                      </a:r>
                      <a:r>
                        <a:rPr lang="en-GB" sz="1800" baseline="0" dirty="0" smtClean="0"/>
                        <a:t> case base yang </a:t>
                      </a:r>
                      <a:r>
                        <a:rPr lang="en-GB" sz="1800" baseline="0" dirty="0" err="1" smtClean="0"/>
                        <a:t>terdiri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atas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kumpulan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kasus</a:t>
                      </a:r>
                      <a:r>
                        <a:rPr lang="en-GB" sz="1800" baseline="0" dirty="0" smtClean="0"/>
                        <a:t> di </a:t>
                      </a:r>
                      <a:r>
                        <a:rPr lang="en-GB" sz="1800" baseline="0" dirty="0" err="1" smtClean="0"/>
                        <a:t>masa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lalu</a:t>
                      </a:r>
                      <a:r>
                        <a:rPr lang="en-GB" sz="1800" baseline="0" dirty="0" smtClean="0"/>
                        <a:t> (past cases)</a:t>
                      </a:r>
                      <a:endParaRPr lang="en-GB" sz="1800" dirty="0"/>
                    </a:p>
                  </a:txBody>
                  <a:tcPr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Reasoning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Inferensi</a:t>
                      </a:r>
                      <a:r>
                        <a:rPr lang="en-GB" sz="1800" dirty="0" smtClean="0"/>
                        <a:t> </a:t>
                      </a:r>
                      <a:r>
                        <a:rPr lang="en-GB" sz="1800" dirty="0" err="1" smtClean="0"/>
                        <a:t>pada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aturan</a:t>
                      </a:r>
                      <a:r>
                        <a:rPr lang="en-GB" sz="1800" baseline="0" dirty="0" smtClean="0"/>
                        <a:t>/rule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Retrieve</a:t>
                      </a:r>
                      <a:r>
                        <a:rPr lang="en-GB" sz="1800" baseline="0" dirty="0" smtClean="0"/>
                        <a:t> past cases, reuse </a:t>
                      </a:r>
                      <a:r>
                        <a:rPr lang="en-GB" sz="1800" baseline="0" dirty="0" err="1" smtClean="0"/>
                        <a:t>dan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atau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adaptasi</a:t>
                      </a:r>
                      <a:r>
                        <a:rPr lang="en-GB" sz="1800" baseline="0" dirty="0" smtClean="0"/>
                        <a:t> </a:t>
                      </a:r>
                      <a:endParaRPr lang="en-GB" sz="1800" dirty="0"/>
                    </a:p>
                  </a:txBody>
                  <a:tcPr marT="34290" marB="34290"/>
                </a:tc>
              </a:tr>
              <a:tr h="95738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Knowledge</a:t>
                      </a:r>
                      <a:r>
                        <a:rPr lang="en-GB" sz="1800" baseline="0" dirty="0" smtClean="0"/>
                        <a:t> acquisition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Memerlukan</a:t>
                      </a:r>
                      <a:r>
                        <a:rPr lang="en-GB" sz="1800" dirty="0" smtClean="0"/>
                        <a:t> </a:t>
                      </a:r>
                      <a:r>
                        <a:rPr lang="en-GB" sz="1800" i="1" dirty="0" smtClean="0"/>
                        <a:t>knowledge acquisition</a:t>
                      </a:r>
                      <a:r>
                        <a:rPr lang="en-GB" sz="1800" dirty="0" smtClean="0"/>
                        <a:t> </a:t>
                      </a:r>
                      <a:r>
                        <a:rPr lang="en-GB" sz="1800" dirty="0" err="1" smtClean="0"/>
                        <a:t>dari</a:t>
                      </a:r>
                      <a:r>
                        <a:rPr lang="en-GB" sz="1800" dirty="0" smtClean="0"/>
                        <a:t> </a:t>
                      </a:r>
                      <a:r>
                        <a:rPr lang="en-GB" sz="1800" dirty="0" err="1" smtClean="0"/>
                        <a:t>pakar</a:t>
                      </a:r>
                      <a:r>
                        <a:rPr lang="en-GB" sz="1800" baseline="0" dirty="0" smtClean="0"/>
                        <a:t>, </a:t>
                      </a:r>
                      <a:r>
                        <a:rPr lang="en-GB" sz="1800" baseline="0" dirty="0" err="1" smtClean="0"/>
                        <a:t>lalumenerjemahkannya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ke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err="1" smtClean="0"/>
                        <a:t>dalam</a:t>
                      </a:r>
                      <a:r>
                        <a:rPr lang="en-GB" sz="1800" baseline="0" dirty="0" smtClean="0"/>
                        <a:t> formal knowledge representation language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Tidak</a:t>
                      </a:r>
                      <a:r>
                        <a:rPr lang="en-GB" sz="1800" dirty="0" smtClean="0"/>
                        <a:t>/</a:t>
                      </a:r>
                      <a:r>
                        <a:rPr lang="en-GB" sz="1800" dirty="0" err="1" smtClean="0"/>
                        <a:t>kurang</a:t>
                      </a:r>
                      <a:r>
                        <a:rPr lang="en-GB" sz="1800" dirty="0" smtClean="0"/>
                        <a:t> </a:t>
                      </a:r>
                      <a:r>
                        <a:rPr lang="en-GB" sz="1800" dirty="0" err="1" smtClean="0"/>
                        <a:t>memerlukan</a:t>
                      </a:r>
                      <a:r>
                        <a:rPr lang="en-GB" sz="1800" dirty="0" smtClean="0"/>
                        <a:t> </a:t>
                      </a:r>
                      <a:r>
                        <a:rPr lang="en-GB" sz="1800" i="1" dirty="0" smtClean="0"/>
                        <a:t>knowledge acquisition</a:t>
                      </a:r>
                      <a:r>
                        <a:rPr lang="en-GB" sz="1800" dirty="0" smtClean="0"/>
                        <a:t> </a:t>
                      </a:r>
                      <a:r>
                        <a:rPr lang="en-GB" sz="1800" dirty="0" err="1" smtClean="0"/>
                        <a:t>dari</a:t>
                      </a:r>
                      <a:r>
                        <a:rPr lang="en-GB" sz="1800" dirty="0" smtClean="0"/>
                        <a:t> </a:t>
                      </a:r>
                      <a:r>
                        <a:rPr lang="en-GB" sz="1800" dirty="0" err="1" smtClean="0"/>
                        <a:t>pakar</a:t>
                      </a:r>
                      <a:r>
                        <a:rPr lang="en-GB" sz="1800" dirty="0" smtClean="0"/>
                        <a:t>, </a:t>
                      </a:r>
                      <a:r>
                        <a:rPr lang="en-GB" sz="1800" dirty="0" err="1" smtClean="0"/>
                        <a:t>hanya</a:t>
                      </a:r>
                      <a:r>
                        <a:rPr lang="en-GB" sz="1800" dirty="0" smtClean="0"/>
                        <a:t> </a:t>
                      </a:r>
                      <a:r>
                        <a:rPr lang="en-GB" sz="1800" dirty="0" err="1" smtClean="0"/>
                        <a:t>perlu</a:t>
                      </a:r>
                      <a:r>
                        <a:rPr lang="en-GB" sz="1800" dirty="0" smtClean="0"/>
                        <a:t> </a:t>
                      </a:r>
                      <a:r>
                        <a:rPr lang="en-GB" sz="1800" dirty="0" err="1" smtClean="0"/>
                        <a:t>mengumpulkan</a:t>
                      </a:r>
                      <a:r>
                        <a:rPr lang="en-GB" sz="1800" dirty="0" smtClean="0"/>
                        <a:t> past</a:t>
                      </a:r>
                      <a:r>
                        <a:rPr lang="en-GB" sz="1800" baseline="0" dirty="0" smtClean="0"/>
                        <a:t> cases</a:t>
                      </a:r>
                      <a:endParaRPr lang="en-GB" sz="18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99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Sikuls</a:t>
            </a:r>
            <a:r>
              <a:rPr lang="en-GB" dirty="0" smtClean="0"/>
              <a:t> CBR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1063993"/>
            <a:ext cx="5581217" cy="398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07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1623</Words>
  <Application>Microsoft Office PowerPoint</Application>
  <PresentationFormat>On-screen Show (16:9)</PresentationFormat>
  <Paragraphs>193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Case-Based Reasoning</vt:lpstr>
      <vt:lpstr>Outline</vt:lpstr>
      <vt:lpstr>Case-Based Reasoning (CBR)</vt:lpstr>
      <vt:lpstr>Sistem CBR</vt:lpstr>
      <vt:lpstr>Contoh Paradigma CBR dalam Dunia Nyata</vt:lpstr>
      <vt:lpstr>Komponen Utama Sistem CBR</vt:lpstr>
      <vt:lpstr>Komponen Utama Sistem CBR (cont.)</vt:lpstr>
      <vt:lpstr>Rule-based vs. Case-based Reasoning</vt:lpstr>
      <vt:lpstr>Sikuls CBR</vt:lpstr>
      <vt:lpstr>Siklus CBR (cont.)</vt:lpstr>
      <vt:lpstr>Guidelines for the use of CBR</vt:lpstr>
      <vt:lpstr>Keuntungan CBR</vt:lpstr>
      <vt:lpstr>Case Representation</vt:lpstr>
      <vt:lpstr>Case Representation (cont.)</vt:lpstr>
      <vt:lpstr>Case Represntation (cont.)</vt:lpstr>
      <vt:lpstr>Case Representation (cont.)</vt:lpstr>
      <vt:lpstr>Case Representation (cont.)</vt:lpstr>
      <vt:lpstr>Case Representation (cont.)</vt:lpstr>
      <vt:lpstr>Case Indexing</vt:lpstr>
      <vt:lpstr>Case Retrieval</vt:lpstr>
      <vt:lpstr>Case Retrieval (cont.)</vt:lpstr>
      <vt:lpstr>Case Retrieval (cont.)</vt:lpstr>
      <vt:lpstr>Case Retrieval (cont.)</vt:lpstr>
      <vt:lpstr>Case Retrieval (cont.)</vt:lpstr>
      <vt:lpstr>Case Retrieval (cont.)</vt:lpstr>
      <vt:lpstr>Case Retrieval (cont.)</vt:lpstr>
      <vt:lpstr>Case Retrieval (cont.)</vt:lpstr>
      <vt:lpstr>Case Adaptation</vt:lpstr>
      <vt:lpstr>Case Adaptation (cont.)</vt:lpstr>
      <vt:lpstr>Learning in CBR system</vt:lpstr>
      <vt:lpstr>PowerPoint Presentation</vt:lpstr>
      <vt:lpstr>Case-Base Maintenance</vt:lpstr>
      <vt:lpstr>Contoh Kasus CBR</vt:lpstr>
      <vt:lpstr>Case Representation</vt:lpstr>
      <vt:lpstr>Case Indexing</vt:lpstr>
      <vt:lpstr>Case Retrieval</vt:lpstr>
      <vt:lpstr>Case Retrieval (cont.)</vt:lpstr>
      <vt:lpstr>Case Retrieval (cont.)</vt:lpstr>
      <vt:lpstr>Case Adaptation</vt:lpstr>
      <vt:lpstr>Case Adaptation (cont.)</vt:lpstr>
      <vt:lpstr>Case-Base Maintenance</vt:lpstr>
      <vt:lpstr>Daftar Pustaka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2020-05-06T01:05:01Z</dcterms:modified>
</cp:coreProperties>
</file>