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62"/>
  </p:notesMasterIdLst>
  <p:sldIdLst>
    <p:sldId id="256" r:id="rId3"/>
    <p:sldId id="310" r:id="rId4"/>
    <p:sldId id="311" r:id="rId5"/>
    <p:sldId id="312" r:id="rId6"/>
    <p:sldId id="359" r:id="rId7"/>
    <p:sldId id="314" r:id="rId8"/>
    <p:sldId id="313" r:id="rId9"/>
    <p:sldId id="315" r:id="rId10"/>
    <p:sldId id="360" r:id="rId11"/>
    <p:sldId id="361" r:id="rId12"/>
    <p:sldId id="362" r:id="rId13"/>
    <p:sldId id="317" r:id="rId14"/>
    <p:sldId id="318" r:id="rId15"/>
    <p:sldId id="319" r:id="rId16"/>
    <p:sldId id="320" r:id="rId17"/>
    <p:sldId id="321" r:id="rId18"/>
    <p:sldId id="322" r:id="rId19"/>
    <p:sldId id="325" r:id="rId20"/>
    <p:sldId id="323" r:id="rId21"/>
    <p:sldId id="324" r:id="rId22"/>
    <p:sldId id="326" r:id="rId23"/>
    <p:sldId id="327" r:id="rId24"/>
    <p:sldId id="328" r:id="rId25"/>
    <p:sldId id="329" r:id="rId26"/>
    <p:sldId id="371" r:id="rId27"/>
    <p:sldId id="372" r:id="rId28"/>
    <p:sldId id="336" r:id="rId29"/>
    <p:sldId id="337" r:id="rId30"/>
    <p:sldId id="381" r:id="rId31"/>
    <p:sldId id="382" r:id="rId32"/>
    <p:sldId id="338" r:id="rId33"/>
    <p:sldId id="339" r:id="rId34"/>
    <p:sldId id="340" r:id="rId35"/>
    <p:sldId id="341" r:id="rId36"/>
    <p:sldId id="342" r:id="rId37"/>
    <p:sldId id="343" r:id="rId38"/>
    <p:sldId id="376" r:id="rId39"/>
    <p:sldId id="379" r:id="rId40"/>
    <p:sldId id="380" r:id="rId41"/>
    <p:sldId id="377" r:id="rId42"/>
    <p:sldId id="363" r:id="rId43"/>
    <p:sldId id="348" r:id="rId44"/>
    <p:sldId id="349" r:id="rId45"/>
    <p:sldId id="350" r:id="rId46"/>
    <p:sldId id="351" r:id="rId47"/>
    <p:sldId id="352" r:id="rId48"/>
    <p:sldId id="353" r:id="rId49"/>
    <p:sldId id="373" r:id="rId50"/>
    <p:sldId id="354" r:id="rId51"/>
    <p:sldId id="355" r:id="rId52"/>
    <p:sldId id="364" r:id="rId53"/>
    <p:sldId id="365" r:id="rId54"/>
    <p:sldId id="366" r:id="rId55"/>
    <p:sldId id="378" r:id="rId56"/>
    <p:sldId id="368" r:id="rId57"/>
    <p:sldId id="369" r:id="rId58"/>
    <p:sldId id="375" r:id="rId59"/>
    <p:sldId id="370" r:id="rId60"/>
    <p:sldId id="374" r:id="rId6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>
        <p:scale>
          <a:sx n="80" d="100"/>
          <a:sy n="80" d="100"/>
        </p:scale>
        <p:origin x="-101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80" y="2877161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2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0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8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9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3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6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2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82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9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30" y="433881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18" y="16555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8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82550" algn="l"/>
              </a:tabLst>
            </a:pPr>
            <a:r>
              <a:rPr lang="en-US" sz="4400" dirty="0" err="1" smtClean="0"/>
              <a:t>Pengenalan</a:t>
            </a:r>
            <a:r>
              <a:rPr lang="en-US" sz="4400" dirty="0" smtClean="0"/>
              <a:t> </a:t>
            </a:r>
            <a:r>
              <a:rPr lang="en-US" sz="4400" dirty="0" err="1" smtClean="0"/>
              <a:t>Logika</a:t>
            </a:r>
            <a:r>
              <a:rPr lang="en-US" sz="4400" dirty="0" smtClean="0"/>
              <a:t> Fuzzy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 smtClean="0"/>
          </a:p>
          <a:p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/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0111" y="4798403"/>
            <a:ext cx="107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Fuzzy </a:t>
            </a:r>
            <a:r>
              <a:rPr lang="en-US" dirty="0" smtClean="0"/>
              <a:t>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800" dirty="0" err="1" smtClean="0"/>
              <a:t>Sebuah</a:t>
            </a:r>
            <a:r>
              <a:rPr lang="en-US" sz="1800" dirty="0" smtClean="0"/>
              <a:t> item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keanggotaan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himpunan</a:t>
            </a:r>
            <a:r>
              <a:rPr lang="en-US" sz="1800" dirty="0" smtClean="0"/>
              <a:t> fuzzy,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bernilai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0 </a:t>
            </a:r>
            <a:r>
              <a:rPr lang="en-US" sz="1800" dirty="0" err="1" smtClean="0"/>
              <a:t>s.d.</a:t>
            </a:r>
            <a:r>
              <a:rPr lang="en-US" sz="1800" dirty="0" smtClean="0"/>
              <a:t> 1.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/>
              <a:t>keanggotaan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fuzzy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direpresentasikan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kurva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representasi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fuzzy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 smtClean="0"/>
              <a:t>umur</a:t>
            </a:r>
            <a:r>
              <a:rPr lang="en-US" sz="1800" dirty="0" smtClean="0"/>
              <a:t>.</a:t>
            </a:r>
            <a:endParaRPr lang="en-US" sz="18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18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3026853"/>
            <a:ext cx="5207194" cy="175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8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Fuzzy </a:t>
            </a:r>
            <a:r>
              <a:rPr lang="en-US" dirty="0" smtClean="0"/>
              <a:t>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temperatur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176580"/>
            <a:ext cx="66294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Fuzzy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Semesta</a:t>
            </a:r>
            <a:r>
              <a:rPr lang="en-US" sz="2400" dirty="0" smtClean="0"/>
              <a:t> </a:t>
            </a:r>
            <a:r>
              <a:rPr lang="en-US" sz="2400" dirty="0" err="1" smtClean="0"/>
              <a:t>Pembicaraan</a:t>
            </a:r>
            <a:endParaRPr lang="en-US" sz="2400" dirty="0" smtClean="0"/>
          </a:p>
          <a:p>
            <a:pPr lvl="1"/>
            <a:r>
              <a:rPr lang="en-US" sz="2400" dirty="0" err="1" smtClean="0"/>
              <a:t>Keseluruhan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diperbolehkan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dioperasikan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fuzzy.</a:t>
            </a:r>
            <a:endParaRPr lang="en-US" sz="2400" dirty="0"/>
          </a:p>
          <a:p>
            <a:pPr lvl="1"/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real yang </a:t>
            </a:r>
            <a:r>
              <a:rPr lang="en-US" sz="2400" dirty="0" err="1" smtClean="0"/>
              <a:t>senantiasa</a:t>
            </a:r>
            <a:r>
              <a:rPr lang="en-US" sz="2400" dirty="0" smtClean="0"/>
              <a:t> </a:t>
            </a:r>
            <a:r>
              <a:rPr lang="en-US" sz="2400" dirty="0" err="1" smtClean="0"/>
              <a:t>naik</a:t>
            </a:r>
            <a:r>
              <a:rPr lang="en-US" sz="2400" dirty="0" smtClean="0"/>
              <a:t> (</a:t>
            </a:r>
            <a:r>
              <a:rPr lang="en-US" sz="2400" dirty="0" err="1" smtClean="0"/>
              <a:t>bertambah</a:t>
            </a:r>
            <a:r>
              <a:rPr lang="en-US" sz="2400" dirty="0" smtClean="0"/>
              <a:t>)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monoton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71528" r="14052"/>
          <a:stretch/>
        </p:blipFill>
        <p:spPr bwMode="auto">
          <a:xfrm>
            <a:off x="1353794" y="3846212"/>
            <a:ext cx="7647709" cy="83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6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Fuzzy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Domain</a:t>
            </a:r>
          </a:p>
          <a:p>
            <a:pPr lvl="1"/>
            <a:r>
              <a:rPr lang="en-US" sz="2400" dirty="0" err="1" smtClean="0"/>
              <a:t>Keseluruhan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dioperasikan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diijinkan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semesta</a:t>
            </a:r>
            <a:r>
              <a:rPr lang="en-US" sz="2400" dirty="0" smtClean="0"/>
              <a:t> </a:t>
            </a:r>
            <a:r>
              <a:rPr lang="en-US" sz="2400" dirty="0" err="1" smtClean="0"/>
              <a:t>pembicaraan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7" r="52276" b="8368"/>
          <a:stretch/>
        </p:blipFill>
        <p:spPr bwMode="auto">
          <a:xfrm>
            <a:off x="0" y="3029867"/>
            <a:ext cx="4054820" cy="112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90" y="2920601"/>
            <a:ext cx="4596374" cy="155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2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Keanggotaan</a:t>
            </a:r>
            <a:r>
              <a:rPr lang="en-US" sz="2200" dirty="0"/>
              <a:t> (</a:t>
            </a:r>
            <a:r>
              <a:rPr lang="en-US" sz="2200" i="1" dirty="0"/>
              <a:t>membership </a:t>
            </a:r>
            <a:r>
              <a:rPr lang="en-US" sz="2200" i="1" dirty="0" smtClean="0"/>
              <a:t>function</a:t>
            </a:r>
            <a:r>
              <a:rPr lang="en-US" sz="2200" dirty="0" smtClean="0"/>
              <a:t>)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kurva</a:t>
            </a:r>
            <a:r>
              <a:rPr lang="en-US" sz="2200" dirty="0"/>
              <a:t> </a:t>
            </a:r>
            <a:r>
              <a:rPr lang="en-US" sz="2200" dirty="0" smtClean="0"/>
              <a:t>yang </a:t>
            </a:r>
            <a:r>
              <a:rPr lang="en-US" sz="2200" dirty="0" err="1" smtClean="0"/>
              <a:t>menunjukkan</a:t>
            </a:r>
            <a:r>
              <a:rPr lang="en-US" sz="2200" dirty="0" smtClean="0"/>
              <a:t> </a:t>
            </a:r>
            <a:r>
              <a:rPr lang="en-US" sz="2200" dirty="0" err="1"/>
              <a:t>pemetaan</a:t>
            </a:r>
            <a:r>
              <a:rPr lang="en-US" sz="2200" dirty="0"/>
              <a:t> </a:t>
            </a:r>
            <a:r>
              <a:rPr lang="en-US" sz="2200" dirty="0" err="1"/>
              <a:t>titik-titik</a:t>
            </a:r>
            <a:r>
              <a:rPr lang="en-US" sz="2200" dirty="0"/>
              <a:t> input data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/</a:t>
            </a:r>
            <a:r>
              <a:rPr lang="en-US" sz="2200" dirty="0" err="1" smtClean="0"/>
              <a:t>derajat</a:t>
            </a:r>
            <a:r>
              <a:rPr lang="en-US" sz="2200" dirty="0" smtClean="0"/>
              <a:t> </a:t>
            </a:r>
            <a:r>
              <a:rPr lang="en-US" sz="2200" dirty="0" err="1" smtClean="0"/>
              <a:t>keanggotaannya</a:t>
            </a:r>
            <a:r>
              <a:rPr lang="en-US" sz="2200" dirty="0" smtClean="0"/>
              <a:t>  </a:t>
            </a:r>
            <a:r>
              <a:rPr lang="en-US" sz="2200" dirty="0"/>
              <a:t>yang </a:t>
            </a:r>
            <a:r>
              <a:rPr lang="en-US" sz="2200" dirty="0" err="1"/>
              <a:t>memiliki</a:t>
            </a:r>
            <a:r>
              <a:rPr lang="en-US" sz="2200" dirty="0"/>
              <a:t> interval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smtClean="0"/>
              <a:t>0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/>
              <a:t>1. </a:t>
            </a: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mendapatkan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keanggotaan</a:t>
            </a:r>
            <a:r>
              <a:rPr lang="en-US" sz="2200" dirty="0" smtClean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pendekatan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. </a:t>
            </a: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Ada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 smtClean="0"/>
              <a:t>fungsi</a:t>
            </a:r>
            <a:r>
              <a:rPr lang="en-US" sz="2200" dirty="0" smtClean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,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lain:</a:t>
            </a:r>
          </a:p>
          <a:p>
            <a:pPr lvl="1">
              <a:spcBef>
                <a:spcPts val="1200"/>
              </a:spcBef>
            </a:pPr>
            <a:r>
              <a:rPr lang="en-US" sz="2200" dirty="0" err="1" smtClean="0"/>
              <a:t>Representasi</a:t>
            </a:r>
            <a:r>
              <a:rPr lang="en-US" sz="2200" dirty="0" smtClean="0"/>
              <a:t> linear, </a:t>
            </a:r>
            <a:r>
              <a:rPr lang="en-US" sz="2200" dirty="0" err="1" smtClean="0"/>
              <a:t>kurva</a:t>
            </a:r>
            <a:r>
              <a:rPr lang="en-US" sz="2200" dirty="0" smtClean="0"/>
              <a:t> </a:t>
            </a:r>
            <a:r>
              <a:rPr lang="en-US" sz="2200" dirty="0" err="1" smtClean="0"/>
              <a:t>segitiga</a:t>
            </a:r>
            <a:r>
              <a:rPr lang="en-US" sz="2200" dirty="0" smtClean="0"/>
              <a:t>, </a:t>
            </a:r>
            <a:r>
              <a:rPr lang="en-US" sz="2200" dirty="0" err="1" smtClean="0"/>
              <a:t>kurva</a:t>
            </a:r>
            <a:r>
              <a:rPr lang="en-US" sz="2200" dirty="0" smtClean="0"/>
              <a:t> </a:t>
            </a:r>
            <a:r>
              <a:rPr lang="en-US" sz="2200" dirty="0" err="1" smtClean="0"/>
              <a:t>trapesium</a:t>
            </a:r>
            <a:r>
              <a:rPr lang="en-US" sz="2200" dirty="0" smtClean="0"/>
              <a:t>, </a:t>
            </a:r>
            <a:r>
              <a:rPr lang="en-US" sz="2200" dirty="0" err="1" smtClean="0"/>
              <a:t>kurva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</a:t>
            </a:r>
            <a:r>
              <a:rPr lang="en-US" sz="2200" dirty="0" err="1" smtClean="0"/>
              <a:t>bahu</a:t>
            </a:r>
            <a:r>
              <a:rPr lang="en-US" sz="2200" dirty="0" smtClean="0"/>
              <a:t>, </a:t>
            </a:r>
            <a:r>
              <a:rPr lang="en-US" sz="2200" dirty="0" err="1" smtClean="0"/>
              <a:t>kurva</a:t>
            </a:r>
            <a:r>
              <a:rPr lang="en-US" sz="2200" dirty="0" smtClean="0"/>
              <a:t> S, </a:t>
            </a:r>
            <a:r>
              <a:rPr lang="en-US" sz="2200" dirty="0" err="1" smtClean="0"/>
              <a:t>koordinat</a:t>
            </a:r>
            <a:r>
              <a:rPr lang="en-US" sz="2200" dirty="0" smtClean="0"/>
              <a:t> </a:t>
            </a:r>
            <a:r>
              <a:rPr lang="en-US" sz="2200" dirty="0" err="1" smtClean="0"/>
              <a:t>keanggotaan</a:t>
            </a:r>
            <a:r>
              <a:rPr lang="en-US" sz="2200" dirty="0" smtClean="0"/>
              <a:t>  </a:t>
            </a:r>
            <a:br>
              <a:rPr lang="en-US" sz="2200" dirty="0" smtClean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03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Representasi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Linear </a:t>
            </a:r>
            <a:r>
              <a:rPr lang="en-US" dirty="0" err="1" smtClean="0"/>
              <a:t>Naik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24"/>
          <a:stretch/>
        </p:blipFill>
        <p:spPr bwMode="auto">
          <a:xfrm>
            <a:off x="907080" y="1808226"/>
            <a:ext cx="6343650" cy="215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19" y="4081885"/>
            <a:ext cx="49053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2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Representasi</a:t>
            </a:r>
            <a:r>
              <a:rPr lang="en-US" dirty="0" smtClean="0"/>
              <a:t> Linier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PANAS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temperatur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" t="34260" r="21855"/>
          <a:stretch/>
        </p:blipFill>
        <p:spPr bwMode="auto">
          <a:xfrm>
            <a:off x="143555" y="2271129"/>
            <a:ext cx="4886560" cy="22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77410" y="1960940"/>
                <a:ext cx="4054636" cy="1150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𝑃𝐴𝑁𝐴𝑆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≤25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−25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35−25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, 25≤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≥35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10" y="1960934"/>
                <a:ext cx="4016548" cy="1150315"/>
              </a:xfrm>
              <a:prstGeom prst="rect">
                <a:avLst/>
              </a:prstGeom>
              <a:blipFill rotWithShape="1">
                <a:blip r:embed="rId3"/>
                <a:stretch>
                  <a:fillRect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3640685"/>
            <a:ext cx="3448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5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Representasi</a:t>
            </a:r>
            <a:r>
              <a:rPr lang="en-US" dirty="0" smtClean="0"/>
              <a:t> Linier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Linear </a:t>
            </a:r>
            <a:r>
              <a:rPr lang="en-US" dirty="0" err="1" smtClean="0"/>
              <a:t>Turun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" y="1969113"/>
            <a:ext cx="6448425" cy="28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egitiga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</a:t>
            </a:r>
            <a:r>
              <a:rPr lang="en-US" sz="2400" dirty="0" smtClean="0"/>
              <a:t>NORMAL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temperatur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9" y="2526282"/>
            <a:ext cx="5039265" cy="225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13885" y="2113642"/>
                <a:ext cx="4755276" cy="1450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𝑁𝑂𝑅𝑀𝐴𝐿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≤15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atau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≥35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, 15≤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≤25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35−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25≤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85" y="2113638"/>
                <a:ext cx="4727320" cy="1450077"/>
              </a:xfrm>
              <a:prstGeom prst="rect">
                <a:avLst/>
              </a:prstGeom>
              <a:blipFill rotWithShape="1">
                <a:blip r:embed="rId3"/>
                <a:stretch>
                  <a:fillRect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98" y="3946097"/>
            <a:ext cx="33528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1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Representasi</a:t>
            </a:r>
            <a:r>
              <a:rPr lang="en-US" dirty="0" smtClean="0"/>
              <a:t> Linier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DINGIN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temperatur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13636"/>
            <a:ext cx="5182820" cy="225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19301" y="2113635"/>
                <a:ext cx="4060279" cy="873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𝐷𝐼𝑁𝐺𝐼𝑁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30−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30−15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, 15≤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≤30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≥30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301" y="2113635"/>
                <a:ext cx="4060279" cy="873188"/>
              </a:xfrm>
              <a:prstGeom prst="rect">
                <a:avLst/>
              </a:prstGeom>
              <a:blipFill rotWithShape="1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3487980"/>
            <a:ext cx="3333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Tegas</a:t>
            </a:r>
            <a:r>
              <a:rPr lang="en-US" sz="2400" dirty="0" smtClean="0"/>
              <a:t> vs.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Sistem</a:t>
            </a:r>
            <a:r>
              <a:rPr lang="en-US" sz="2400" dirty="0" smtClean="0"/>
              <a:t> Fuzzy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Operator </a:t>
            </a:r>
            <a:r>
              <a:rPr lang="en-US" sz="2400" dirty="0" err="1" smtClean="0"/>
              <a:t>Zadeh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Implikasi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Inferensi</a:t>
            </a:r>
            <a:r>
              <a:rPr lang="en-US" sz="2400" dirty="0" smtClean="0"/>
              <a:t> Fuzzy: </a:t>
            </a:r>
            <a:r>
              <a:rPr lang="en-US" sz="2400" dirty="0" err="1" smtClean="0"/>
              <a:t>Mamdani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09" y="1426182"/>
            <a:ext cx="5781675" cy="343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6385" y="4556915"/>
            <a:ext cx="282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Trapesium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50" y="1350117"/>
            <a:ext cx="5953125" cy="350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5525" y="4492993"/>
                <a:ext cx="12241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525" y="4492993"/>
                <a:ext cx="122418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9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Trapesium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NORMAL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temperatur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8" r="15982" b="16939"/>
          <a:stretch/>
        </p:blipFill>
        <p:spPr bwMode="auto">
          <a:xfrm>
            <a:off x="296265" y="2180977"/>
            <a:ext cx="4275117" cy="196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28445" y="1960930"/>
                <a:ext cx="4572000" cy="15309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𝑁𝑂𝑅𝑀𝐴𝐿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≤15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atau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≥35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−15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, 15≤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≤24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,24≤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≤27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35−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,27≤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≤35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45" y="1960930"/>
                <a:ext cx="4572000" cy="1530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71382" y="3960341"/>
                <a:ext cx="3484095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𝑁𝑂𝑅𝑀𝐴𝐿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35−32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=0,375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82" y="3960341"/>
                <a:ext cx="3484095" cy="618311"/>
              </a:xfrm>
              <a:prstGeom prst="rect">
                <a:avLst/>
              </a:prstGeom>
              <a:blipFill rotWithShape="1">
                <a:blip r:embed="rId4"/>
                <a:stretch>
                  <a:fillRect r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Daerah yang </a:t>
            </a:r>
            <a:r>
              <a:rPr lang="en-US" sz="2000" dirty="0" err="1"/>
              <a:t>terletak</a:t>
            </a:r>
            <a:r>
              <a:rPr lang="en-US" sz="2000" dirty="0"/>
              <a:t> di </a:t>
            </a:r>
            <a:r>
              <a:rPr lang="en-US" sz="2000" dirty="0" err="1"/>
              <a:t>tengah-tengah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r>
              <a:rPr lang="en-US" sz="2000" dirty="0"/>
              <a:t>,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kirinya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/>
              <a:t>naik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turun</a:t>
            </a:r>
            <a:r>
              <a:rPr lang="en-US" sz="2000" dirty="0"/>
              <a:t> (</a:t>
            </a:r>
            <a:r>
              <a:rPr lang="en-US" sz="2000" dirty="0" err="1"/>
              <a:t>misalkan</a:t>
            </a:r>
            <a:r>
              <a:rPr lang="en-US" sz="2000" dirty="0"/>
              <a:t>: </a:t>
            </a:r>
            <a:r>
              <a:rPr lang="en-US" sz="2000" dirty="0" smtClean="0"/>
              <a:t>SEJUK, NORMAL, HANGAT)</a:t>
            </a:r>
          </a:p>
          <a:p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/>
              <a:t>terkadang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.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PANAS, </a:t>
            </a:r>
            <a:r>
              <a:rPr lang="en-US" sz="2000" dirty="0" err="1"/>
              <a:t>kenaikan</a:t>
            </a:r>
            <a:r>
              <a:rPr lang="en-US" sz="2000" dirty="0"/>
              <a:t> </a:t>
            </a:r>
            <a:r>
              <a:rPr lang="en-US" sz="2000" dirty="0" err="1"/>
              <a:t>temperatur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PANAS. </a:t>
            </a:r>
            <a:endParaRPr lang="en-US" sz="2000" dirty="0" smtClean="0"/>
          </a:p>
          <a:p>
            <a:r>
              <a:rPr lang="en-US" sz="2000" dirty="0" err="1" smtClean="0"/>
              <a:t>Himpunan</a:t>
            </a:r>
            <a:r>
              <a:rPr lang="en-US" sz="2000" dirty="0" smtClean="0"/>
              <a:t> </a:t>
            </a:r>
            <a:r>
              <a:rPr lang="en-US" sz="2000" dirty="0"/>
              <a:t>fuzzy ‘</a:t>
            </a:r>
            <a:r>
              <a:rPr lang="en-US" sz="2000" dirty="0" err="1"/>
              <a:t>bahu</a:t>
            </a:r>
            <a:r>
              <a:rPr lang="en-US" sz="2000" dirty="0" smtClean="0"/>
              <a:t>’,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mengakhiri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fuzzy. </a:t>
            </a:r>
            <a:endParaRPr lang="en-US" sz="2000" dirty="0" smtClean="0"/>
          </a:p>
          <a:p>
            <a:r>
              <a:rPr lang="en-US" sz="2000" dirty="0" err="1" smtClean="0"/>
              <a:t>Bahu</a:t>
            </a:r>
            <a:r>
              <a:rPr lang="en-US" sz="2000" dirty="0" smtClean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keanggotaan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rendah</a:t>
            </a:r>
            <a:r>
              <a:rPr lang="en-US" sz="2000" dirty="0" smtClean="0"/>
              <a:t>, </a:t>
            </a:r>
            <a:r>
              <a:rPr lang="en-US" sz="2000" dirty="0" err="1"/>
              <a:t>demikian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bahu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keanggotaan</a:t>
            </a:r>
            <a:r>
              <a:rPr lang="en-US" sz="2000" dirty="0" smtClean="0"/>
              <a:t> </a:t>
            </a:r>
            <a:r>
              <a:rPr lang="en-US" sz="2000" dirty="0" err="1" smtClean="0"/>
              <a:t>rendah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67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12" y="1457443"/>
            <a:ext cx="7019925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8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</a:t>
            </a:r>
            <a:r>
              <a:rPr lang="en-US" sz="2400" dirty="0" smtClean="0"/>
              <a:t>DINGIN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 smtClean="0"/>
              <a:t>temperatur</a:t>
            </a:r>
            <a:r>
              <a:rPr lang="en-US" sz="2400" dirty="0" smtClean="0"/>
              <a:t> (</a:t>
            </a:r>
            <a:r>
              <a:rPr lang="en-US" sz="2400" dirty="0" err="1" smtClean="0"/>
              <a:t>bahu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5" r="5845" b="20210"/>
          <a:stretch/>
        </p:blipFill>
        <p:spPr bwMode="auto">
          <a:xfrm>
            <a:off x="143569" y="2419045"/>
            <a:ext cx="4983581" cy="211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41642" y="2730150"/>
                <a:ext cx="3891771" cy="1063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700" i="1">
                              <a:latin typeface="Cambria Math"/>
                            </a:rPr>
                            <m:t>𝐷𝐼𝑁𝐺𝐼𝑁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7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, 0≤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≤15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20−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20−15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, 15≤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≤20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≥20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6" y="2730150"/>
                <a:ext cx="3858813" cy="1063240"/>
              </a:xfrm>
              <a:prstGeom prst="rect">
                <a:avLst/>
              </a:prstGeom>
              <a:blipFill rotWithShape="1">
                <a:blip r:embed="rId3"/>
                <a:stretch>
                  <a:fillRect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6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Bahu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</a:t>
            </a:r>
            <a:r>
              <a:rPr lang="en-US" sz="2400" dirty="0" smtClean="0"/>
              <a:t>PANAS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 smtClean="0"/>
              <a:t>temperatur</a:t>
            </a:r>
            <a:r>
              <a:rPr lang="en-US" sz="2400" dirty="0" smtClean="0"/>
              <a:t> (</a:t>
            </a:r>
            <a:r>
              <a:rPr lang="en-US" sz="2400" dirty="0" err="1" smtClean="0"/>
              <a:t>bahu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5" r="5845" b="20210"/>
          <a:stretch/>
        </p:blipFill>
        <p:spPr bwMode="auto">
          <a:xfrm>
            <a:off x="143569" y="2419045"/>
            <a:ext cx="4983581" cy="211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71297" y="2724455"/>
                <a:ext cx="3830216" cy="1063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700" i="1">
                              <a:latin typeface="Cambria Math"/>
                            </a:rPr>
                            <m:t>𝑃𝐴𝑁𝐴𝑆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7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≤30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−30</m:t>
                                    </m:r>
                                  </m:num>
                                  <m:den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35−30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, 30≤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≤35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/>
                                  </a:rPr>
                                  <m:t>≥35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295" y="2724455"/>
                <a:ext cx="3794693" cy="1063240"/>
              </a:xfrm>
              <a:prstGeom prst="rect">
                <a:avLst/>
              </a:prstGeom>
              <a:blipFill rotWithShape="1">
                <a:blip r:embed="rId3"/>
                <a:stretch>
                  <a:fillRect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848"/>
            <a:ext cx="8115300" cy="140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2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 bwMode="auto">
          <a:xfrm>
            <a:off x="570016" y="453630"/>
            <a:ext cx="8426354" cy="423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 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Lonceng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linear,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kurva</a:t>
            </a:r>
            <a:r>
              <a:rPr lang="en-US" sz="2400" dirty="0" smtClean="0"/>
              <a:t> yang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Kurva</a:t>
            </a:r>
            <a:r>
              <a:rPr lang="en-US" sz="2400" dirty="0" smtClean="0"/>
              <a:t> S (Sigmoid)</a:t>
            </a:r>
          </a:p>
          <a:p>
            <a:r>
              <a:rPr lang="en-US" sz="2400" dirty="0" err="1" smtClean="0"/>
              <a:t>Kurva</a:t>
            </a:r>
            <a:r>
              <a:rPr lang="en-US" sz="2400" dirty="0" smtClean="0"/>
              <a:t> </a:t>
            </a:r>
            <a:r>
              <a:rPr lang="en-US" sz="2400" dirty="0" err="1" smtClean="0"/>
              <a:t>Lonceng</a:t>
            </a:r>
            <a:endParaRPr lang="en-US" sz="2400" dirty="0" smtClean="0"/>
          </a:p>
          <a:p>
            <a:pPr lvl="1"/>
            <a:r>
              <a:rPr lang="en-US" sz="2400" dirty="0" err="1" smtClean="0"/>
              <a:t>Kurva</a:t>
            </a:r>
            <a:r>
              <a:rPr lang="en-US" sz="2400" dirty="0" smtClean="0"/>
              <a:t> Pi</a:t>
            </a:r>
          </a:p>
          <a:p>
            <a:pPr lvl="1"/>
            <a:r>
              <a:rPr lang="en-US" sz="2400" dirty="0" err="1" smtClean="0"/>
              <a:t>Kurva</a:t>
            </a:r>
            <a:r>
              <a:rPr lang="en-US" sz="2400" dirty="0" smtClean="0"/>
              <a:t> Beta</a:t>
            </a:r>
          </a:p>
          <a:p>
            <a:pPr lvl="1"/>
            <a:r>
              <a:rPr lang="en-US" sz="2400" dirty="0" err="1" smtClean="0"/>
              <a:t>Kurva</a:t>
            </a:r>
            <a:r>
              <a:rPr lang="en-US" sz="2400" dirty="0" smtClean="0"/>
              <a:t> Gauss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0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Tegas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"/>
          <a:stretch/>
        </p:blipFill>
        <p:spPr bwMode="auto">
          <a:xfrm>
            <a:off x="143555" y="1357312"/>
            <a:ext cx="8696086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5" y="2686057"/>
            <a:ext cx="7244795" cy="223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6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Pertanyaan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3487980"/>
            <a:ext cx="8246070" cy="15270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900" dirty="0" err="1" smtClean="0"/>
              <a:t>Bagaimana</a:t>
            </a:r>
            <a:r>
              <a:rPr lang="en-US" sz="1900" dirty="0" smtClean="0"/>
              <a:t> </a:t>
            </a:r>
            <a:r>
              <a:rPr lang="en-US" sz="1900" dirty="0" err="1" smtClean="0"/>
              <a:t>jika</a:t>
            </a:r>
            <a:r>
              <a:rPr lang="en-US" sz="1900" dirty="0" smtClean="0"/>
              <a:t> </a:t>
            </a:r>
            <a:r>
              <a:rPr lang="en-US" sz="1900" dirty="0" err="1" smtClean="0"/>
              <a:t>himpunan</a:t>
            </a:r>
            <a:r>
              <a:rPr lang="en-US" sz="1900" dirty="0" smtClean="0"/>
              <a:t> DINGIN </a:t>
            </a:r>
            <a:r>
              <a:rPr lang="en-US" sz="1900" dirty="0" err="1" smtClean="0"/>
              <a:t>dan</a:t>
            </a:r>
            <a:r>
              <a:rPr lang="en-US" sz="1900" dirty="0" smtClean="0"/>
              <a:t> PANAS </a:t>
            </a:r>
            <a:r>
              <a:rPr lang="en-US" sz="1900" dirty="0" err="1" smtClean="0"/>
              <a:t>direpresentasikan</a:t>
            </a:r>
            <a:r>
              <a:rPr lang="en-US" sz="1900" dirty="0" smtClean="0"/>
              <a:t>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</a:t>
            </a:r>
            <a:r>
              <a:rPr lang="en-US" sz="1900" dirty="0" err="1" smtClean="0"/>
              <a:t>kurva</a:t>
            </a:r>
            <a:r>
              <a:rPr lang="en-US" sz="1900" dirty="0" smtClean="0"/>
              <a:t> </a:t>
            </a:r>
            <a:r>
              <a:rPr lang="en-US" sz="1900" dirty="0" err="1" smtClean="0"/>
              <a:t>Segitiga</a:t>
            </a:r>
            <a:r>
              <a:rPr lang="en-US" sz="1900" dirty="0" smtClean="0"/>
              <a:t> </a:t>
            </a:r>
            <a:r>
              <a:rPr lang="en-US" sz="1900" dirty="0" err="1" smtClean="0"/>
              <a:t>atau</a:t>
            </a:r>
            <a:r>
              <a:rPr lang="en-US" sz="1900" dirty="0" smtClean="0"/>
              <a:t> </a:t>
            </a:r>
            <a:r>
              <a:rPr lang="en-US" sz="1900" dirty="0" err="1" smtClean="0"/>
              <a:t>Trapesium</a:t>
            </a:r>
            <a:r>
              <a:rPr lang="en-US" sz="19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sz="1900" dirty="0" err="1" smtClean="0"/>
              <a:t>Bagaimana</a:t>
            </a:r>
            <a:r>
              <a:rPr lang="en-US" sz="1900" dirty="0" smtClean="0"/>
              <a:t> </a:t>
            </a:r>
            <a:r>
              <a:rPr lang="en-US" sz="1900" dirty="0" err="1" smtClean="0"/>
              <a:t>jika</a:t>
            </a:r>
            <a:r>
              <a:rPr lang="en-US" sz="1900" dirty="0" smtClean="0"/>
              <a:t> </a:t>
            </a:r>
            <a:r>
              <a:rPr lang="en-US" sz="1900" dirty="0" err="1" smtClean="0"/>
              <a:t>himpunan</a:t>
            </a:r>
            <a:r>
              <a:rPr lang="en-US" sz="1900" dirty="0" smtClean="0"/>
              <a:t> SEJUK, NORMAL, </a:t>
            </a:r>
            <a:r>
              <a:rPr lang="en-US" sz="1900" dirty="0" err="1" smtClean="0"/>
              <a:t>dan</a:t>
            </a:r>
            <a:r>
              <a:rPr lang="en-US" sz="1900" dirty="0" smtClean="0"/>
              <a:t> HANGAT </a:t>
            </a:r>
            <a:r>
              <a:rPr lang="en-US" sz="1900" dirty="0" err="1" smtClean="0"/>
              <a:t>direpresentasikan</a:t>
            </a:r>
            <a:r>
              <a:rPr lang="en-US" sz="1900" dirty="0" smtClean="0"/>
              <a:t>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</a:t>
            </a:r>
            <a:r>
              <a:rPr lang="en-US" sz="1900" dirty="0" err="1" smtClean="0"/>
              <a:t>kurva</a:t>
            </a:r>
            <a:r>
              <a:rPr lang="en-US" sz="1900" dirty="0" smtClean="0"/>
              <a:t> linear </a:t>
            </a:r>
            <a:r>
              <a:rPr lang="en-US" sz="1900" dirty="0" err="1" smtClean="0"/>
              <a:t>naik</a:t>
            </a:r>
            <a:r>
              <a:rPr lang="en-US" sz="1900" dirty="0" smtClean="0"/>
              <a:t>/ </a:t>
            </a:r>
            <a:r>
              <a:rPr lang="en-US" sz="1900" dirty="0" err="1" smtClean="0"/>
              <a:t>turun</a:t>
            </a:r>
            <a:r>
              <a:rPr lang="en-US" sz="1900" dirty="0" smtClean="0"/>
              <a:t> </a:t>
            </a:r>
            <a:r>
              <a:rPr lang="en-US" sz="1900" dirty="0" err="1" smtClean="0"/>
              <a:t>atau</a:t>
            </a:r>
            <a:r>
              <a:rPr lang="en-US" sz="1900" dirty="0" smtClean="0"/>
              <a:t> </a:t>
            </a:r>
            <a:r>
              <a:rPr lang="en-US" sz="1900" dirty="0" err="1" smtClean="0"/>
              <a:t>kurva</a:t>
            </a:r>
            <a:r>
              <a:rPr lang="en-US" sz="1900" dirty="0" smtClean="0"/>
              <a:t> </a:t>
            </a:r>
            <a:r>
              <a:rPr lang="en-US" sz="1900" dirty="0" err="1" smtClean="0"/>
              <a:t>bahu</a:t>
            </a:r>
            <a:r>
              <a:rPr lang="en-US" sz="1900" dirty="0" smtClean="0"/>
              <a:t> </a:t>
            </a:r>
            <a:r>
              <a:rPr lang="en-US" sz="1900" dirty="0" err="1" smtClean="0"/>
              <a:t>kiri</a:t>
            </a:r>
            <a:r>
              <a:rPr lang="en-US" sz="1900" dirty="0" smtClean="0"/>
              <a:t>/</a:t>
            </a:r>
            <a:r>
              <a:rPr lang="en-US" sz="1900" dirty="0" err="1" smtClean="0"/>
              <a:t>kanan</a:t>
            </a:r>
            <a:r>
              <a:rPr lang="en-US" sz="1900" dirty="0" smtClean="0"/>
              <a:t>? </a:t>
            </a:r>
            <a:endParaRPr lang="en-US" sz="19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5" r="5845" b="20210"/>
          <a:stretch/>
        </p:blipFill>
        <p:spPr bwMode="auto">
          <a:xfrm>
            <a:off x="2128720" y="1482060"/>
            <a:ext cx="4372761" cy="185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3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Zadeh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50111"/>
            <a:ext cx="8058150" cy="372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8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Zadeh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2" y="1508253"/>
            <a:ext cx="8020050" cy="152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6" y="3126401"/>
            <a:ext cx="7962900" cy="173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Zadeh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3"/>
            <a:ext cx="8246070" cy="3664917"/>
          </a:xfrm>
        </p:spPr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1350112"/>
            <a:ext cx="8077200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8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478815"/>
            <a:ext cx="89344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5" y="1342112"/>
            <a:ext cx="88011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59418"/>
            <a:ext cx="8738420" cy="225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2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"/>
          <a:stretch/>
        </p:blipFill>
        <p:spPr bwMode="auto">
          <a:xfrm>
            <a:off x="50646" y="1369032"/>
            <a:ext cx="8949813" cy="349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6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Inferensi</a:t>
            </a:r>
            <a:r>
              <a:rPr lang="en-US" sz="2200" dirty="0" smtClean="0"/>
              <a:t> Fuzzy </a:t>
            </a:r>
            <a:r>
              <a:rPr lang="en-US" sz="2200" dirty="0" err="1" smtClean="0"/>
              <a:t>atau</a:t>
            </a:r>
            <a:r>
              <a:rPr lang="en-US" sz="2200" dirty="0" smtClean="0"/>
              <a:t> Fuzzy Inference System (FIS)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fi-FI" sz="2200" dirty="0"/>
              <a:t>penarikan kesimpulan </a:t>
            </a:r>
            <a:r>
              <a:rPr lang="fi-FI" sz="2200" dirty="0" smtClean="0"/>
              <a:t>dari sekumpulan </a:t>
            </a:r>
            <a:r>
              <a:rPr lang="fi-FI" sz="2200" dirty="0"/>
              <a:t>kaidah fuzzy </a:t>
            </a:r>
            <a:r>
              <a:rPr lang="fi-FI" sz="2200" dirty="0" smtClean="0"/>
              <a:t>(minimal terdapat 2 kaidah).</a:t>
            </a:r>
          </a:p>
          <a:p>
            <a:r>
              <a:rPr lang="fi-FI" sz="2200" dirty="0" smtClean="0"/>
              <a:t>Input: nilai crisp</a:t>
            </a:r>
          </a:p>
          <a:p>
            <a:r>
              <a:rPr lang="fi-FI" sz="2200" dirty="0" smtClean="0"/>
              <a:t>Output: nilai crisp</a:t>
            </a:r>
          </a:p>
          <a:p>
            <a:r>
              <a:rPr lang="fi-FI" sz="2200" dirty="0" smtClean="0"/>
              <a:t>Metode: Mamdani, Sugeno, Tsukamoto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3640685"/>
            <a:ext cx="59055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818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Washing Machine using Fuzzy Logic</a:t>
            </a:r>
            <a:endParaRPr lang="en-US" dirty="0"/>
          </a:p>
        </p:txBody>
      </p:sp>
      <p:pic>
        <p:nvPicPr>
          <p:cNvPr id="5122" name="Picture 2" descr="https://lh6.googleusercontent.com/proxy/6tALKK_-e2tuRe1L0sdNSEnoPSWODcQ2ZUqECPNXAB2xcuFXBeN-KOJqyJpysUvTpGIOrbFgIg7SzKzdnIdGvRlKiXo0dtk65bDHj5Ik-9ZgqhOnn-PRlBwBV2V7qHH3u0tEkoNS5woNL2kLmgDQjmIpoDctja0qEMhM4Wj0QMaQRzFbER71Npm0ZjQmZkaGfJXxj4mz-kXw25JIVB5DCe2YFpUUqo8p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2028816"/>
            <a:ext cx="3664920" cy="18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uzzy Logic Control for washing machine. Each linguistic input a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6" y="2571750"/>
            <a:ext cx="2901395" cy="225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423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FIS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Conditioner using Fuzzy Logic</a:t>
            </a:r>
            <a:endParaRPr lang="en-US" dirty="0"/>
          </a:p>
        </p:txBody>
      </p:sp>
      <p:pic>
        <p:nvPicPr>
          <p:cNvPr id="6146" name="Picture 2" descr="Air Conditioning System with Fuzzy Logic and Neuro-Fuzzy Algorith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2093372"/>
            <a:ext cx="5802790" cy="27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9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6151"/>
            <a:ext cx="8229600" cy="110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Berapa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keanggotaan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himpunan</a:t>
            </a:r>
            <a:r>
              <a:rPr lang="en-US" sz="1800" dirty="0" smtClean="0"/>
              <a:t> MUDA, PAROBAYA </a:t>
            </a:r>
            <a:r>
              <a:rPr lang="en-US" sz="1800" dirty="0" err="1" smtClean="0"/>
              <a:t>dan</a:t>
            </a:r>
            <a:r>
              <a:rPr lang="en-US" sz="1800" dirty="0" smtClean="0"/>
              <a:t> TUA,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seseorang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umur</a:t>
            </a:r>
            <a:r>
              <a:rPr lang="en-US" sz="18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34 </a:t>
            </a:r>
            <a:r>
              <a:rPr lang="en-US" sz="1800" dirty="0" err="1" smtClean="0"/>
              <a:t>tahun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35 </a:t>
            </a:r>
            <a:r>
              <a:rPr lang="en-US" sz="1800" dirty="0" err="1" smtClean="0"/>
              <a:t>tahun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35 </a:t>
            </a:r>
            <a:r>
              <a:rPr lang="en-US" sz="1800" dirty="0" err="1" smtClean="0"/>
              <a:t>tahun</a:t>
            </a:r>
            <a:r>
              <a:rPr lang="en-US" sz="1800" dirty="0" smtClean="0"/>
              <a:t> </a:t>
            </a:r>
            <a:r>
              <a:rPr lang="en-US" sz="1800" dirty="0" err="1" smtClean="0"/>
              <a:t>kurang</a:t>
            </a:r>
            <a:r>
              <a:rPr lang="en-US" sz="1800" dirty="0" smtClean="0"/>
              <a:t> 1 </a:t>
            </a:r>
            <a:r>
              <a:rPr lang="en-US" sz="1800" dirty="0" err="1" smtClean="0"/>
              <a:t>hari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4" y="220601"/>
            <a:ext cx="869503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572014" y="3946101"/>
            <a:ext cx="4123035" cy="916231"/>
          </a:xfrm>
          <a:prstGeom prst="wedgeRoundRectCallout">
            <a:avLst>
              <a:gd name="adj1" fmla="val -77285"/>
              <a:gd name="adj2" fmla="val 4241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Selisih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mengakibatkan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 smtClean="0"/>
              <a:t>signifikan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9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Proses-Proses </a:t>
            </a:r>
            <a:r>
              <a:rPr lang="en-US" dirty="0" err="1" smtClean="0"/>
              <a:t>dalam</a:t>
            </a:r>
            <a:r>
              <a:rPr lang="en-US" dirty="0" smtClean="0"/>
              <a:t> 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74" y="1350119"/>
            <a:ext cx="7024429" cy="3512213"/>
          </a:xfrm>
        </p:spPr>
        <p:txBody>
          <a:bodyPr>
            <a:no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en-US" sz="2000" dirty="0" err="1" smtClean="0"/>
              <a:t>Fuzzyfikasi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/>
              <a:t>fuzzy </a:t>
            </a:r>
            <a:r>
              <a:rPr lang="en-US" sz="2000" dirty="0" smtClean="0"/>
              <a:t>logic</a:t>
            </a:r>
          </a:p>
          <a:p>
            <a:pPr marL="914400" lvl="1" indent="-514350"/>
            <a:r>
              <a:rPr lang="en-US" sz="2000" dirty="0" err="1" smtClean="0"/>
              <a:t>Fuzzifikasi</a:t>
            </a:r>
            <a:r>
              <a:rPr lang="en-US" sz="2000" dirty="0" smtClean="0"/>
              <a:t>: proses </a:t>
            </a:r>
            <a:r>
              <a:rPr lang="en-US" sz="2000" dirty="0" err="1"/>
              <a:t>memetakan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crisp (</a:t>
            </a:r>
            <a:r>
              <a:rPr lang="en-US" sz="2000" dirty="0" err="1" smtClean="0"/>
              <a:t>numerik</a:t>
            </a:r>
            <a:r>
              <a:rPr lang="en-US" sz="2000" dirty="0" smtClean="0"/>
              <a:t>)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fuzzy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 smtClean="0"/>
              <a:t>derajat</a:t>
            </a:r>
            <a:r>
              <a:rPr lang="en-US" sz="2000" dirty="0"/>
              <a:t> </a:t>
            </a:r>
            <a:r>
              <a:rPr lang="en-US" sz="2000" dirty="0" err="1" smtClean="0"/>
              <a:t>keanggotaannya</a:t>
            </a:r>
            <a:r>
              <a:rPr lang="en-US" sz="2000" dirty="0" smtClean="0"/>
              <a:t> </a:t>
            </a:r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smtClean="0"/>
              <a:t>fuzzy.</a:t>
            </a:r>
          </a:p>
          <a:p>
            <a:pPr marL="914400" lvl="1" indent="-514350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antesenden</a:t>
            </a:r>
            <a:r>
              <a:rPr lang="en-US" sz="2000" dirty="0"/>
              <a:t> </a:t>
            </a:r>
            <a:r>
              <a:rPr lang="en-US" sz="2000" dirty="0" err="1"/>
              <a:t>dihubungkan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 smtClean="0"/>
              <a:t>konektor</a:t>
            </a:r>
            <a:r>
              <a:rPr lang="en-US" sz="2000" dirty="0"/>
              <a:t> </a:t>
            </a:r>
            <a:r>
              <a:rPr lang="en-US" sz="2000" dirty="0" smtClean="0"/>
              <a:t>AND, OR,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NOT,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 smtClean="0"/>
              <a:t>kebenarannya</a:t>
            </a:r>
            <a:r>
              <a:rPr lang="en-US" sz="2000" dirty="0"/>
              <a:t> 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fuzzy yang </a:t>
            </a:r>
            <a:r>
              <a:rPr lang="en-US" sz="2000" dirty="0" err="1" smtClean="0"/>
              <a:t>bersesuaian</a:t>
            </a:r>
            <a:r>
              <a:rPr lang="en-US" sz="2000" dirty="0" smtClean="0"/>
              <a:t>. </a:t>
            </a:r>
            <a:endParaRPr lang="en-US" sz="2000" dirty="0"/>
          </a:p>
          <a:p>
            <a:pPr marL="355600" indent="-355600">
              <a:buFont typeface="+mj-lt"/>
              <a:buAutoNum type="arabicPeriod"/>
            </a:pPr>
            <a:r>
              <a:rPr lang="en-US" sz="2000" dirty="0" err="1" smtClean="0"/>
              <a:t>Implikasi</a:t>
            </a:r>
            <a:r>
              <a:rPr lang="en-US" sz="2000" dirty="0" smtClean="0"/>
              <a:t>: </a:t>
            </a:r>
            <a:r>
              <a:rPr lang="en-US" sz="2000" dirty="0"/>
              <a:t>Proses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IF-THEN rule </a:t>
            </a:r>
          </a:p>
          <a:p>
            <a:pPr marL="355600" indent="-355600">
              <a:buFont typeface="+mj-lt"/>
              <a:buAutoNum type="arabicPeriod"/>
            </a:pPr>
            <a:r>
              <a:rPr lang="en-US" sz="2000" dirty="0" err="1" smtClean="0"/>
              <a:t>Komposisi</a:t>
            </a:r>
            <a:r>
              <a:rPr lang="en-US" sz="2000" dirty="0" smtClean="0"/>
              <a:t>: </a:t>
            </a:r>
            <a:r>
              <a:rPr lang="en-US" sz="2000" dirty="0" err="1" smtClean="0"/>
              <a:t>mengkombinasikan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IF-THEN rule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fuzzy set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.</a:t>
            </a:r>
            <a:endParaRPr lang="en-US" sz="2000" dirty="0"/>
          </a:p>
          <a:p>
            <a:pPr marL="355600" indent="-355600">
              <a:buFont typeface="+mj-lt"/>
              <a:buAutoNum type="arabicPeriod"/>
            </a:pPr>
            <a:r>
              <a:rPr lang="en-US" sz="2000" dirty="0" err="1" smtClean="0"/>
              <a:t>Defuzzyfikasi</a:t>
            </a:r>
            <a:r>
              <a:rPr lang="en-US" sz="2000" dirty="0" smtClean="0"/>
              <a:t>: </a:t>
            </a:r>
            <a:r>
              <a:rPr lang="en-US" sz="2000" dirty="0" err="1"/>
              <a:t>mengubah</a:t>
            </a:r>
            <a:r>
              <a:rPr lang="en-US" sz="2000" dirty="0"/>
              <a:t> output </a:t>
            </a:r>
            <a:r>
              <a:rPr lang="en-US" sz="2000" dirty="0" err="1"/>
              <a:t>himpunan</a:t>
            </a:r>
            <a:r>
              <a:rPr lang="en-US" sz="2000" dirty="0"/>
              <a:t> fuzzy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crisp.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19" y="-24235"/>
            <a:ext cx="1657939" cy="511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12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 </a:t>
            </a:r>
            <a:r>
              <a:rPr lang="en-US" dirty="0" err="1" smtClean="0"/>
              <a:t>Mamdani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9"/>
            <a:ext cx="8246070" cy="3664915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200" dirty="0" err="1"/>
              <a:t>Diperkenalkan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Ebrahim</a:t>
            </a:r>
            <a:r>
              <a:rPr lang="en-US" sz="2200" dirty="0"/>
              <a:t> </a:t>
            </a:r>
            <a:r>
              <a:rPr lang="en-US" sz="2200" dirty="0" err="1"/>
              <a:t>Mamdani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tahun</a:t>
            </a:r>
            <a:r>
              <a:rPr lang="en-US" sz="2200" dirty="0"/>
              <a:t> </a:t>
            </a:r>
            <a:r>
              <a:rPr lang="en-US" sz="2200" dirty="0" smtClean="0"/>
              <a:t>1975.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err="1" smtClean="0"/>
              <a:t>Tahapannya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berikut</a:t>
            </a:r>
            <a:r>
              <a:rPr lang="en-US" sz="2200" dirty="0" smtClean="0"/>
              <a:t>:</a:t>
            </a:r>
          </a:p>
          <a:p>
            <a:pPr>
              <a:spcBef>
                <a:spcPts val="400"/>
              </a:spcBef>
            </a:pPr>
            <a:r>
              <a:rPr lang="en-US" sz="2200" dirty="0" err="1" smtClean="0"/>
              <a:t>Fuzzyfikasi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 </a:t>
            </a:r>
            <a:r>
              <a:rPr lang="en-US" sz="2200" dirty="0" err="1" smtClean="0"/>
              <a:t>himpunan</a:t>
            </a:r>
            <a:r>
              <a:rPr lang="en-US" sz="2200" dirty="0" smtClean="0"/>
              <a:t> fuzzy</a:t>
            </a:r>
          </a:p>
          <a:p>
            <a:pPr marL="342900" lvl="1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 dirty="0" err="1" smtClean="0"/>
              <a:t>Implikasi</a:t>
            </a:r>
            <a:r>
              <a:rPr lang="en-US" sz="2200" dirty="0" smtClean="0"/>
              <a:t>: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MIN</a:t>
            </a:r>
          </a:p>
          <a:p>
            <a:pPr>
              <a:spcBef>
                <a:spcPts val="400"/>
              </a:spcBef>
            </a:pPr>
            <a:r>
              <a:rPr lang="en-US" sz="2200" dirty="0" err="1" smtClean="0"/>
              <a:t>Komposisi</a:t>
            </a:r>
            <a:r>
              <a:rPr lang="en-US" sz="2200" dirty="0" smtClean="0"/>
              <a:t> </a:t>
            </a:r>
            <a:r>
              <a:rPr lang="en-US" sz="2200" dirty="0" err="1" smtClean="0"/>
              <a:t>aturan</a:t>
            </a:r>
            <a:endParaRPr lang="en-US" sz="2200" dirty="0" smtClean="0"/>
          </a:p>
          <a:p>
            <a:pPr lvl="1">
              <a:spcBef>
                <a:spcPts val="400"/>
              </a:spcBef>
            </a:pPr>
            <a:r>
              <a:rPr lang="en-US" sz="2200" dirty="0" err="1" smtClean="0"/>
              <a:t>Metode</a:t>
            </a:r>
            <a:r>
              <a:rPr lang="en-US" sz="2200" dirty="0" smtClean="0"/>
              <a:t> Max, Additive Sum, </a:t>
            </a:r>
            <a:r>
              <a:rPr lang="en-US" sz="2200" dirty="0" err="1" smtClean="0"/>
              <a:t>atau</a:t>
            </a:r>
            <a:r>
              <a:rPr lang="en-US" sz="2200" dirty="0" smtClean="0"/>
              <a:t> Probabilistic OR</a:t>
            </a:r>
          </a:p>
          <a:p>
            <a:pPr>
              <a:spcBef>
                <a:spcPts val="400"/>
              </a:spcBef>
            </a:pPr>
            <a:r>
              <a:rPr lang="en-US" sz="2200" dirty="0" err="1" smtClean="0"/>
              <a:t>Defuzzyfikasi</a:t>
            </a:r>
            <a:endParaRPr lang="en-US" sz="2200" dirty="0" smtClean="0"/>
          </a:p>
          <a:p>
            <a:pPr lvl="1">
              <a:spcBef>
                <a:spcPts val="400"/>
              </a:spcBef>
            </a:pPr>
            <a:r>
              <a:rPr lang="en-US" sz="2200" dirty="0" err="1" smtClean="0"/>
              <a:t>Metode</a:t>
            </a:r>
            <a:r>
              <a:rPr lang="en-US" sz="2200" dirty="0" smtClean="0"/>
              <a:t> Centroid, </a:t>
            </a:r>
            <a:r>
              <a:rPr lang="en-US" sz="2200" dirty="0" err="1" smtClean="0"/>
              <a:t>Bisektor</a:t>
            </a:r>
            <a:r>
              <a:rPr lang="en-US" sz="2200" dirty="0" smtClean="0"/>
              <a:t>, Means of Maximum, Largest of Maximum, </a:t>
            </a:r>
            <a:r>
              <a:rPr lang="en-US" sz="2200" dirty="0" err="1" smtClean="0"/>
              <a:t>atau</a:t>
            </a:r>
            <a:r>
              <a:rPr lang="en-US" sz="2200" dirty="0" smtClean="0"/>
              <a:t> Smallest of Maximum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26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4"/>
          <a:stretch/>
        </p:blipFill>
        <p:spPr bwMode="auto">
          <a:xfrm>
            <a:off x="86412" y="665019"/>
            <a:ext cx="8905188" cy="419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6260" y="186475"/>
            <a:ext cx="4015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Contoh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Kasus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Sistem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Inferensi</a:t>
            </a:r>
            <a:r>
              <a:rPr lang="en-US" sz="2000" b="1" dirty="0" smtClean="0">
                <a:solidFill>
                  <a:schemeClr val="tx2"/>
                </a:solidFill>
              </a:rPr>
              <a:t> Fuzzy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Fuzzyfikasi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Terdapat</a:t>
            </a:r>
            <a:r>
              <a:rPr lang="en-US" sz="2000" dirty="0" smtClean="0"/>
              <a:t> 3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fuzzy yang </a:t>
            </a:r>
            <a:r>
              <a:rPr lang="en-US" sz="2000" dirty="0" err="1" smtClean="0"/>
              <a:t>dimodelkan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Permintaan</a:t>
            </a:r>
            <a:r>
              <a:rPr lang="en-US" sz="2000" dirty="0" smtClean="0"/>
              <a:t>,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himpunan</a:t>
            </a:r>
            <a:r>
              <a:rPr lang="en-US" sz="2000" dirty="0" smtClean="0"/>
              <a:t> fuzzy NAIK </a:t>
            </a:r>
            <a:r>
              <a:rPr lang="en-US" sz="2000" dirty="0" err="1" smtClean="0"/>
              <a:t>dan</a:t>
            </a:r>
            <a:r>
              <a:rPr lang="en-US" sz="2000" dirty="0" smtClean="0"/>
              <a:t> TURUN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err="1" smtClean="0"/>
              <a:t>Persediaan</a:t>
            </a:r>
            <a:r>
              <a:rPr lang="en-US" sz="2000" dirty="0" smtClean="0"/>
              <a:t>,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himpunan</a:t>
            </a:r>
            <a:r>
              <a:rPr lang="en-US" sz="2000" dirty="0" smtClean="0"/>
              <a:t> fuzzy SEDIKIT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BANYAK.</a:t>
            </a:r>
          </a:p>
          <a:p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,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himpunan</a:t>
            </a:r>
            <a:r>
              <a:rPr lang="en-US" sz="2000" dirty="0" smtClean="0"/>
              <a:t> fuzzy BERKURANG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BERTAMBAH.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55" y="3298640"/>
            <a:ext cx="538321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9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 smtClean="0"/>
              <a:t>Fuzzyfikasi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9"/>
            <a:ext cx="8246070" cy="351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Permintaan</a:t>
            </a:r>
            <a:r>
              <a:rPr lang="en-US" sz="1800" dirty="0" smtClean="0"/>
              <a:t> </a:t>
            </a:r>
            <a:r>
              <a:rPr lang="en-US" sz="1800" dirty="0" err="1" smtClean="0"/>
              <a:t>terbesar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5000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permintaan</a:t>
            </a:r>
            <a:r>
              <a:rPr lang="en-US" sz="1800" dirty="0" smtClean="0"/>
              <a:t> </a:t>
            </a:r>
            <a:r>
              <a:rPr lang="en-US" sz="1800" dirty="0" err="1" smtClean="0"/>
              <a:t>terkecil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1000.</a:t>
            </a:r>
            <a:endParaRPr lang="en-US" sz="1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7" y="1634163"/>
            <a:ext cx="6781481" cy="35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7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 smtClean="0"/>
              <a:t>Fuzzyfikasi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Persediaan</a:t>
            </a:r>
            <a:r>
              <a:rPr lang="en-US" sz="1800" dirty="0" smtClean="0"/>
              <a:t> </a:t>
            </a:r>
            <a:r>
              <a:rPr lang="en-US" sz="1800" dirty="0" err="1"/>
              <a:t>terbesar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6</a:t>
            </a:r>
            <a:r>
              <a:rPr lang="en-US" sz="1800" dirty="0" smtClean="0"/>
              <a:t>00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persediaan</a:t>
            </a:r>
            <a:r>
              <a:rPr lang="en-US" sz="1800" dirty="0" smtClean="0"/>
              <a:t> </a:t>
            </a:r>
            <a:r>
              <a:rPr lang="en-US" sz="1800" dirty="0" err="1"/>
              <a:t>terkecil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smtClean="0"/>
              <a:t>100.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Fungsi</a:t>
            </a:r>
            <a:r>
              <a:rPr lang="en-US" sz="1800" dirty="0" smtClean="0"/>
              <a:t> </a:t>
            </a:r>
            <a:r>
              <a:rPr lang="en-US" sz="1800" dirty="0" err="1" smtClean="0"/>
              <a:t>keanggotaan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 </a:t>
            </a:r>
            <a:r>
              <a:rPr lang="en-US" sz="1800" dirty="0" err="1" smtClean="0"/>
              <a:t>Persediaan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30152" b="15167"/>
          <a:stretch/>
        </p:blipFill>
        <p:spPr bwMode="auto">
          <a:xfrm>
            <a:off x="448965" y="2646597"/>
            <a:ext cx="3942608" cy="16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"/>
          <a:stretch/>
        </p:blipFill>
        <p:spPr bwMode="auto">
          <a:xfrm>
            <a:off x="4838436" y="2649813"/>
            <a:ext cx="3970330" cy="175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2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 smtClean="0"/>
              <a:t>Fuzzyfikasi</a:t>
            </a:r>
            <a:r>
              <a:rPr lang="en-US" dirty="0" smtClean="0"/>
              <a:t>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9"/>
            <a:ext cx="8246070" cy="351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/>
              <a:t>terbesar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7000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/>
              <a:t>terkecil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2000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741207"/>
            <a:ext cx="6921250" cy="342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 smtClean="0"/>
              <a:t>Fuzzyfikasi</a:t>
            </a:r>
            <a:r>
              <a:rPr lang="en-US" dirty="0" smtClean="0"/>
              <a:t>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keanggotaan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anteseden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Permasalahan</a:t>
            </a:r>
            <a:r>
              <a:rPr lang="en-US" sz="2000" dirty="0" smtClean="0"/>
              <a:t>: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permintaan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4000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persediaan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300?</a:t>
            </a:r>
          </a:p>
          <a:p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keanggotaan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permintaan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5789" y="4076862"/>
                <a:ext cx="415677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𝑃𝑚𝑡𝑁𝐴𝐼𝐾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4000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4000−1000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4000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=0,75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87" y="4076862"/>
                <a:ext cx="4108432" cy="612732"/>
              </a:xfrm>
              <a:prstGeom prst="rect">
                <a:avLst/>
              </a:prstGeom>
              <a:blipFill rotWithShape="1">
                <a:blip r:embed="rId2"/>
                <a:stretch>
                  <a:fillRect r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447" y="3067595"/>
                <a:ext cx="4314322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𝑃𝑚𝑡𝑇𝑈𝑅𝑈𝑁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4000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5000−4000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4000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=0,25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46" y="3067591"/>
                <a:ext cx="4259115" cy="618311"/>
              </a:xfrm>
              <a:prstGeom prst="rect">
                <a:avLst/>
              </a:prstGeom>
              <a:blipFill rotWithShape="1">
                <a:blip r:embed="rId3"/>
                <a:stretch>
                  <a:fillRect r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3016762"/>
            <a:ext cx="3677566" cy="155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 smtClean="0"/>
              <a:t>Fuzzyfikasi</a:t>
            </a:r>
            <a:r>
              <a:rPr lang="en-US" dirty="0" smtClean="0"/>
              <a:t>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keanggotaan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persediaan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30152" b="15167"/>
          <a:stretch/>
        </p:blipFill>
        <p:spPr bwMode="auto">
          <a:xfrm>
            <a:off x="4572000" y="2420033"/>
            <a:ext cx="3942608" cy="16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6823" y="2262518"/>
                <a:ext cx="3853811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𝑃𝑠𝑑𝑆𝐸𝐷𝐼𝐾𝐼𝑇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300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600−300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500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=0,6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15" y="2262517"/>
                <a:ext cx="3811877" cy="612796"/>
              </a:xfrm>
              <a:prstGeom prst="rect">
                <a:avLst/>
              </a:prstGeom>
              <a:blipFill rotWithShape="1">
                <a:blip r:embed="rId3"/>
                <a:stretch>
                  <a:fillRect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8965" y="3496736"/>
                <a:ext cx="386823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𝑃𝑠𝑑𝐵𝐴𝑁𝑌𝐴𝐾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300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300−100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500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=0,4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5" y="3496735"/>
                <a:ext cx="3819892" cy="612796"/>
              </a:xfrm>
              <a:prstGeom prst="rect">
                <a:avLst/>
              </a:prstGeom>
              <a:blipFill rotWithShape="1">
                <a:blip r:embed="rId4"/>
                <a:stretch>
                  <a:fillRect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0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implikasi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Mamdani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MIN. </a:t>
            </a:r>
          </a:p>
          <a:p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implikasi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R1</a:t>
            </a:r>
          </a:p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implikasi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smtClean="0"/>
              <a:t>R2</a:t>
            </a:r>
            <a:endParaRPr lang="en-US" sz="2400" dirty="0"/>
          </a:p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implikasi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smtClean="0"/>
              <a:t>R3</a:t>
            </a:r>
            <a:endParaRPr lang="en-US" sz="2400" dirty="0"/>
          </a:p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implikasi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smtClean="0"/>
              <a:t>R4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33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fuzzy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kali </a:t>
            </a:r>
            <a:r>
              <a:rPr lang="en-US" sz="2400" dirty="0" err="1" smtClean="0"/>
              <a:t>diperkenalkan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Prof. </a:t>
            </a:r>
            <a:r>
              <a:rPr lang="en-US" sz="2400" dirty="0" err="1" smtClean="0"/>
              <a:t>Lotfi</a:t>
            </a:r>
            <a:r>
              <a:rPr lang="en-US" sz="2400" dirty="0" smtClean="0"/>
              <a:t> A. </a:t>
            </a:r>
            <a:r>
              <a:rPr lang="en-US" sz="2400" dirty="0" err="1" smtClean="0"/>
              <a:t>Zadeh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Barkeley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1965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rentang</a:t>
            </a:r>
            <a:r>
              <a:rPr lang="en-US" sz="2400" dirty="0" smtClean="0"/>
              <a:t> 0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1.</a:t>
            </a:r>
          </a:p>
          <a:p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item,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eksistensi</a:t>
            </a:r>
            <a:r>
              <a:rPr lang="en-US" sz="2400" dirty="0" smtClean="0"/>
              <a:t> item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2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err="1">
                <a:effectLst/>
              </a:rPr>
              <a:t>Aplikasi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fungsi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implikasi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R1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0"/>
          <a:stretch/>
        </p:blipFill>
        <p:spPr bwMode="auto">
          <a:xfrm>
            <a:off x="173334" y="1201085"/>
            <a:ext cx="6689247" cy="366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6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Aplikasi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fungsi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implikasi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R2</a:t>
            </a:r>
            <a:endParaRPr 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7" y="1112597"/>
            <a:ext cx="6038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" y="1808232"/>
            <a:ext cx="6862302" cy="31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Aplikasi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fungsi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implikasi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R3</a:t>
            </a:r>
            <a:endParaRPr 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5" y="1044707"/>
            <a:ext cx="6837537" cy="38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Aplikasi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fungsi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implikasi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R4</a:t>
            </a:r>
            <a:endParaRPr 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8" y="1044700"/>
            <a:ext cx="4952203" cy="211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3182577"/>
            <a:ext cx="6127624" cy="182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3" y="128472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3. </a:t>
            </a:r>
            <a:r>
              <a:rPr lang="en-US" dirty="0" err="1" smtClean="0">
                <a:effectLst/>
              </a:rPr>
              <a:t>Komposisi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Aturan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Metode</a:t>
            </a:r>
            <a:r>
              <a:rPr lang="en-US" dirty="0" smtClean="0">
                <a:effectLst/>
              </a:rPr>
              <a:t> MAX)</a:t>
            </a:r>
            <a:endParaRPr lang="en-US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1" y="739292"/>
            <a:ext cx="4275740" cy="8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7" y="1655524"/>
            <a:ext cx="4243774" cy="82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9" y="2492415"/>
            <a:ext cx="4138732" cy="84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45"/>
          <a:stretch/>
        </p:blipFill>
        <p:spPr bwMode="auto">
          <a:xfrm>
            <a:off x="448965" y="3397999"/>
            <a:ext cx="4275740" cy="85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72" y="4251505"/>
            <a:ext cx="1354238" cy="76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488238" y="3487984"/>
            <a:ext cx="1374345" cy="763525"/>
          </a:xfrm>
          <a:prstGeom prst="wedgeRectCallout">
            <a:avLst>
              <a:gd name="adj1" fmla="val -94279"/>
              <a:gd name="adj2" fmla="val 9101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Daerah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3. </a:t>
            </a:r>
            <a:r>
              <a:rPr lang="en-US" dirty="0" err="1" smtClean="0">
                <a:effectLst/>
              </a:rPr>
              <a:t>Komposisi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Aturan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lanj</a:t>
            </a:r>
            <a:r>
              <a:rPr lang="en-US" dirty="0" smtClean="0">
                <a:effectLst/>
              </a:rPr>
              <a:t>.)</a:t>
            </a:r>
            <a:endParaRPr lang="en-US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komposisi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02" y="3663101"/>
            <a:ext cx="40100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113637"/>
            <a:ext cx="32766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3" y="4098800"/>
            <a:ext cx="3817619" cy="51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58" y="2076168"/>
            <a:ext cx="3174274" cy="138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0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Penegasan</a:t>
            </a:r>
            <a:r>
              <a:rPr lang="en-US" dirty="0" smtClean="0"/>
              <a:t> (</a:t>
            </a:r>
            <a:r>
              <a:rPr lang="en-US" dirty="0" err="1" smtClean="0"/>
              <a:t>Defuzzifikasi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Defuzzifikasi</a:t>
            </a:r>
            <a:r>
              <a:rPr lang="en-US" sz="2400" dirty="0" smtClean="0"/>
              <a:t>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fuzzy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crisp.</a:t>
            </a:r>
            <a:endParaRPr lang="en-US" sz="2400" dirty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centroid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92" y="2724457"/>
            <a:ext cx="1976525" cy="184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6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Penegasan</a:t>
            </a:r>
            <a:r>
              <a:rPr lang="en-US" dirty="0" smtClean="0"/>
              <a:t> (</a:t>
            </a:r>
            <a:r>
              <a:rPr lang="en-US" dirty="0" err="1" smtClean="0"/>
              <a:t>Defuzzifikasi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centroid.</a:t>
            </a:r>
          </a:p>
          <a:p>
            <a:pPr marL="0" indent="0">
              <a:buNone/>
            </a:pP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momen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113636"/>
            <a:ext cx="7943074" cy="207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4098801"/>
            <a:ext cx="3546350" cy="99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8" y="1480605"/>
            <a:ext cx="3704615" cy="109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4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Penegasan</a:t>
            </a:r>
            <a:r>
              <a:rPr lang="en-US" dirty="0" smtClean="0"/>
              <a:t> (</a:t>
            </a:r>
            <a:r>
              <a:rPr lang="en-US" dirty="0" err="1" smtClean="0"/>
              <a:t>Defuzzifikasi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luas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" y="1939709"/>
            <a:ext cx="4800295" cy="112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1655522"/>
            <a:ext cx="32766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88" y="3923569"/>
            <a:ext cx="10937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3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Penegasan</a:t>
            </a:r>
            <a:r>
              <a:rPr lang="en-US" dirty="0" smtClean="0"/>
              <a:t> (</a:t>
            </a:r>
            <a:r>
              <a:rPr lang="en-US" dirty="0" err="1" smtClean="0"/>
              <a:t>Defuzzifikasi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pusat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3" y="2023760"/>
            <a:ext cx="50387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557579" y="3335275"/>
            <a:ext cx="3359510" cy="1527050"/>
          </a:xfrm>
          <a:prstGeom prst="wedgeRectCallout">
            <a:avLst>
              <a:gd name="adj1" fmla="val -100967"/>
              <a:gd name="adj2" fmla="val -72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Kesimpulan</a:t>
            </a:r>
            <a:r>
              <a:rPr lang="en-US" sz="2000" dirty="0" smtClean="0"/>
              <a:t>: </a:t>
            </a:r>
            <a:r>
              <a:rPr lang="en-US" sz="2000" dirty="0" err="1"/>
              <a:t>J</a:t>
            </a:r>
            <a:r>
              <a:rPr lang="en-US" sz="2000" dirty="0" err="1" smtClean="0"/>
              <a:t>umlah</a:t>
            </a:r>
            <a:r>
              <a:rPr lang="en-US" sz="2000" dirty="0" smtClean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kaleng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ABC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diproduksi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4248</a:t>
            </a:r>
            <a:br>
              <a:rPr lang="en-US" sz="2000" dirty="0"/>
            </a:br>
            <a:r>
              <a:rPr lang="en-US" sz="2000" dirty="0" err="1"/>
              <a:t>kemasan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3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13601"/>
            <a:ext cx="5981700" cy="202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09" y="3371858"/>
            <a:ext cx="8334375" cy="127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Tegas</a:t>
            </a:r>
            <a:r>
              <a:rPr lang="en-US" dirty="0" smtClean="0"/>
              <a:t> vs. </a:t>
            </a:r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01648"/>
              </p:ext>
            </p:extLst>
          </p:nvPr>
        </p:nvGraphicFramePr>
        <p:xfrm>
          <a:off x="449263" y="1349376"/>
          <a:ext cx="8245476" cy="366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738"/>
                <a:gridCol w="4122738"/>
              </a:tblGrid>
              <a:tr h="39715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Himpunan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Tegas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Himpunan</a:t>
                      </a:r>
                      <a:r>
                        <a:rPr lang="en-US" sz="2000" dirty="0" smtClean="0"/>
                        <a:t> Fuzzy</a:t>
                      </a:r>
                      <a:endParaRPr lang="en-US" sz="2000" dirty="0"/>
                    </a:p>
                  </a:txBody>
                  <a:tcPr/>
                </a:tc>
              </a:tr>
              <a:tr h="149327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Nilai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keanggotaan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suatu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himpunan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ada</a:t>
                      </a:r>
                      <a:r>
                        <a:rPr lang="en-US" sz="2000" dirty="0" smtClean="0"/>
                        <a:t> 2 </a:t>
                      </a:r>
                      <a:r>
                        <a:rPr lang="en-US" sz="2000" dirty="0" err="1" smtClean="0"/>
                        <a:t>kemungkinan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err="1" smtClean="0"/>
                        <a:t>yaitu</a:t>
                      </a:r>
                      <a:r>
                        <a:rPr lang="en-US" sz="2000" dirty="0" smtClean="0"/>
                        <a:t>: 0 (</a:t>
                      </a:r>
                      <a:r>
                        <a:rPr lang="en-US" sz="2000" dirty="0" err="1" smtClean="0"/>
                        <a:t>bukan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anggota</a:t>
                      </a:r>
                      <a:r>
                        <a:rPr lang="en-US" sz="2000" dirty="0" smtClean="0"/>
                        <a:t>) </a:t>
                      </a:r>
                      <a:r>
                        <a:rPr lang="en-US" sz="2000" dirty="0" err="1" smtClean="0"/>
                        <a:t>atau</a:t>
                      </a:r>
                      <a:r>
                        <a:rPr lang="en-US" sz="2000" dirty="0" smtClean="0"/>
                        <a:t> 1 (</a:t>
                      </a:r>
                      <a:r>
                        <a:rPr lang="en-US" sz="2000" dirty="0" err="1" smtClean="0"/>
                        <a:t>anggota</a:t>
                      </a:r>
                      <a:r>
                        <a:rPr lang="en-US" sz="2000" dirty="0" smtClean="0"/>
                        <a:t>).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Nilai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keanggotaan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suatu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himpunan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memiliki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rentang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nilai</a:t>
                      </a:r>
                      <a:r>
                        <a:rPr lang="en-US" sz="2000" dirty="0" smtClean="0"/>
                        <a:t> 0 </a:t>
                      </a:r>
                      <a:r>
                        <a:rPr lang="en-US" sz="2000" dirty="0" err="1" smtClean="0"/>
                        <a:t>sampai</a:t>
                      </a:r>
                      <a:r>
                        <a:rPr lang="en-US" sz="2000" dirty="0" smtClean="0"/>
                        <a:t> 1.</a:t>
                      </a:r>
                      <a:endParaRPr lang="en-US" sz="2000" dirty="0"/>
                    </a:p>
                  </a:txBody>
                  <a:tcPr/>
                </a:tc>
              </a:tr>
              <a:tr h="1775224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contoh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kasus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usia</a:t>
                      </a:r>
                      <a:r>
                        <a:rPr lang="en-US" sz="2000" dirty="0" smtClean="0"/>
                        <a:t>:</a:t>
                      </a:r>
                    </a:p>
                    <a:p>
                      <a:r>
                        <a:rPr lang="en-US" sz="2000" dirty="0" err="1" smtClean="0"/>
                        <a:t>Seseorang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masuk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salah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satu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kategori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saja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yaitu</a:t>
                      </a:r>
                      <a:r>
                        <a:rPr lang="en-US" sz="2000" dirty="0" smtClean="0"/>
                        <a:t> MUDA, PAROBAYA,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atau</a:t>
                      </a:r>
                      <a:r>
                        <a:rPr lang="en-US" sz="2000" baseline="0" dirty="0" smtClean="0"/>
                        <a:t> TUA.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contoh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kasus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usia</a:t>
                      </a:r>
                      <a:r>
                        <a:rPr lang="en-US" sz="2000" dirty="0" smtClean="0"/>
                        <a:t>:</a:t>
                      </a:r>
                    </a:p>
                    <a:p>
                      <a:r>
                        <a:rPr lang="en-US" sz="2000" dirty="0" err="1" smtClean="0"/>
                        <a:t>Seseorang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masuk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dalam</a:t>
                      </a:r>
                      <a:r>
                        <a:rPr lang="en-US" sz="2000" dirty="0" smtClean="0"/>
                        <a:t> 2 </a:t>
                      </a:r>
                      <a:r>
                        <a:rPr lang="en-US" sz="2000" dirty="0" err="1" smtClean="0"/>
                        <a:t>himpunan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berbeda</a:t>
                      </a:r>
                      <a:r>
                        <a:rPr lang="en-US" sz="2000" dirty="0" smtClean="0"/>
                        <a:t>, MUDA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PAROBAYA, PAROBAYA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TUA, </a:t>
                      </a:r>
                      <a:r>
                        <a:rPr lang="en-US" sz="2000" dirty="0" err="1" smtClean="0"/>
                        <a:t>dsb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3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fuzzy</a:t>
            </a:r>
          </a:p>
          <a:p>
            <a:r>
              <a:rPr lang="en-US" dirty="0" err="1" smtClean="0"/>
              <a:t>Himpunan</a:t>
            </a:r>
            <a:r>
              <a:rPr lang="en-US" dirty="0" smtClean="0"/>
              <a:t> fuzzy</a:t>
            </a:r>
          </a:p>
          <a:p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pembicaraan</a:t>
            </a:r>
            <a:endParaRPr lang="en-US" dirty="0" smtClean="0"/>
          </a:p>
          <a:p>
            <a:r>
              <a:rPr lang="en-US" dirty="0" smtClean="0"/>
              <a:t>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Fuzzy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Variabel</a:t>
            </a:r>
            <a:r>
              <a:rPr lang="en-US" sz="2000" dirty="0" smtClean="0"/>
              <a:t> Fuzzy</a:t>
            </a:r>
          </a:p>
          <a:p>
            <a:pPr lvl="1"/>
            <a:r>
              <a:rPr lang="en-US" sz="2000" dirty="0" err="1" smtClean="0"/>
              <a:t>Variabel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dibahas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fuzzy,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: </a:t>
            </a:r>
            <a:r>
              <a:rPr lang="en-US" sz="2000" dirty="0" err="1" smtClean="0"/>
              <a:t>umur</a:t>
            </a:r>
            <a:r>
              <a:rPr lang="en-US" sz="2000" dirty="0" smtClean="0"/>
              <a:t>, </a:t>
            </a:r>
            <a:r>
              <a:rPr lang="en-US" sz="2000" dirty="0" err="1" smtClean="0"/>
              <a:t>temperatur</a:t>
            </a:r>
            <a:r>
              <a:rPr lang="en-US" sz="2000" dirty="0" smtClean="0"/>
              <a:t> </a:t>
            </a:r>
            <a:r>
              <a:rPr lang="en-US" sz="2000" dirty="0" err="1" smtClean="0"/>
              <a:t>ruangan</a:t>
            </a:r>
            <a:r>
              <a:rPr lang="en-US" sz="2000" dirty="0" smtClean="0"/>
              <a:t>,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Himpunan</a:t>
            </a:r>
            <a:r>
              <a:rPr lang="en-US" sz="2000" dirty="0" smtClean="0"/>
              <a:t> Fuzzy</a:t>
            </a:r>
          </a:p>
          <a:p>
            <a:pPr lvl="1"/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kelompok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mewakili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fuzzy.</a:t>
            </a:r>
          </a:p>
          <a:p>
            <a:pPr lvl="1"/>
            <a:r>
              <a:rPr lang="en-US" sz="2000" dirty="0" err="1"/>
              <a:t>C</a:t>
            </a:r>
            <a:r>
              <a:rPr lang="en-US" sz="2000" dirty="0" err="1" smtClean="0"/>
              <a:t>ontoh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dirty="0" err="1"/>
              <a:t>V</a:t>
            </a:r>
            <a:r>
              <a:rPr lang="en-US" sz="2000" dirty="0" err="1" smtClean="0"/>
              <a:t>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umur</a:t>
            </a:r>
            <a:r>
              <a:rPr lang="en-US" sz="2000" dirty="0" smtClean="0"/>
              <a:t> </a:t>
            </a:r>
            <a:r>
              <a:rPr lang="en-US" sz="2000" dirty="0" err="1" smtClean="0"/>
              <a:t>terbagi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3 </a:t>
            </a:r>
            <a:r>
              <a:rPr lang="en-US" sz="2000" dirty="0" err="1" smtClean="0"/>
              <a:t>himpunan</a:t>
            </a:r>
            <a:r>
              <a:rPr lang="en-US" sz="2000" dirty="0" smtClean="0"/>
              <a:t> fuzzy: MUDA, PAROBAYA, TUA </a:t>
            </a:r>
          </a:p>
          <a:p>
            <a:pPr lvl="2"/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/>
              <a:t>temperatur</a:t>
            </a:r>
            <a:r>
              <a:rPr lang="en-US" sz="2000" dirty="0"/>
              <a:t>, </a:t>
            </a:r>
            <a:r>
              <a:rPr lang="en-US" sz="2000" dirty="0" err="1"/>
              <a:t>terbagi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5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smtClean="0"/>
              <a:t>fuzzy:</a:t>
            </a:r>
            <a:r>
              <a:rPr lang="en-US" sz="2000" dirty="0"/>
              <a:t> </a:t>
            </a:r>
            <a:r>
              <a:rPr lang="en-US" sz="2000" dirty="0" smtClean="0"/>
              <a:t>DINGIN</a:t>
            </a:r>
            <a:r>
              <a:rPr lang="en-US" sz="2000" dirty="0"/>
              <a:t>, SEJUK, NORMAL, HANGAT, </a:t>
            </a:r>
            <a:r>
              <a:rPr lang="en-US" sz="2000" dirty="0" err="1"/>
              <a:t>dan</a:t>
            </a:r>
            <a:r>
              <a:rPr lang="en-US" sz="2000" dirty="0"/>
              <a:t> PANAS. </a:t>
            </a:r>
          </a:p>
        </p:txBody>
      </p:sp>
    </p:spTree>
    <p:extLst>
      <p:ext uri="{BB962C8B-B14F-4D97-AF65-F5344CB8AC3E}">
        <p14:creationId xmlns:p14="http://schemas.microsoft.com/office/powerpoint/2010/main" val="7875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1656</Words>
  <Application>Microsoft Office PowerPoint</Application>
  <PresentationFormat>On-screen Show (16:9)</PresentationFormat>
  <Paragraphs>193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1_Office Theme</vt:lpstr>
      <vt:lpstr>Pengenalan Logika Fuzzy</vt:lpstr>
      <vt:lpstr>Outline</vt:lpstr>
      <vt:lpstr>Himpunan Tegas</vt:lpstr>
      <vt:lpstr>PowerPoint Presentation</vt:lpstr>
      <vt:lpstr>Himpunan Fuzzy</vt:lpstr>
      <vt:lpstr>Contoh Himpunan Fuzzy</vt:lpstr>
      <vt:lpstr>Himpunan Tegas vs. Himpunan Fuzzy</vt:lpstr>
      <vt:lpstr>Sistem Fuzzy</vt:lpstr>
      <vt:lpstr>Sistem Fuzzy (lanj.)</vt:lpstr>
      <vt:lpstr>Sistem Fuzzy (lanj.)</vt:lpstr>
      <vt:lpstr>Sistem Fuzzy (lanj.)</vt:lpstr>
      <vt:lpstr>Sistem Fuzzy (lanj.)</vt:lpstr>
      <vt:lpstr>Sistem Fuzzy (lanj.)</vt:lpstr>
      <vt:lpstr>Fungsi Keanggotaan Himpunan Fuzzy</vt:lpstr>
      <vt:lpstr>1. Representasi Linier</vt:lpstr>
      <vt:lpstr>1. Representasi Linier (lanj.)</vt:lpstr>
      <vt:lpstr>1. Representasi Linier (lanj.)</vt:lpstr>
      <vt:lpstr>2. Representasi Segitiga Kurva (lanj.)</vt:lpstr>
      <vt:lpstr>1. Representasi Linier (lanj.)</vt:lpstr>
      <vt:lpstr>2. Representasi Kurva Segitiga</vt:lpstr>
      <vt:lpstr>3. Representasi Kurva Trapesium</vt:lpstr>
      <vt:lpstr>3. Representasi Kurva Trapesium (lanj.)</vt:lpstr>
      <vt:lpstr>4. Representasi Kurva Bentuk Bahu</vt:lpstr>
      <vt:lpstr>4. Representasi Kurva Bentuk Bahu (lanj.)</vt:lpstr>
      <vt:lpstr>4. Representasi Kurva Bentuk Bahu (lanj.)</vt:lpstr>
      <vt:lpstr>4. Representasi Kurva Bentuk Bahu (lanj.)</vt:lpstr>
      <vt:lpstr>6. Koordinat Keanggotaan</vt:lpstr>
      <vt:lpstr>7. Koordinat Keanggotaan (lanj.)</vt:lpstr>
      <vt:lpstr>7. Representasi Kurva S dan Lonceng</vt:lpstr>
      <vt:lpstr>Pertanyaan???</vt:lpstr>
      <vt:lpstr>Operator Zadeh untuk Operasi Himpunan Fuzzy</vt:lpstr>
      <vt:lpstr>Operator Zadeh untuk Operasi Himpunan Fuzzy (lanj.)</vt:lpstr>
      <vt:lpstr>Operator Zadeh untuk Operasi Himpunan Fuzzy (lanj.)</vt:lpstr>
      <vt:lpstr>Fungsi Implikasi</vt:lpstr>
      <vt:lpstr>Fungsi Implikasi (lanj.)</vt:lpstr>
      <vt:lpstr>Fungsi Implikasi (lanj.)</vt:lpstr>
      <vt:lpstr>Sistem Inferensi Fuzzy</vt:lpstr>
      <vt:lpstr>Contoh Penerapan FIS</vt:lpstr>
      <vt:lpstr>Contoh Penerapan FIS (lanj.)</vt:lpstr>
      <vt:lpstr>Proses-Proses dalam FIS</vt:lpstr>
      <vt:lpstr>Sistem Inferensi Fuzzy Mamdani</vt:lpstr>
      <vt:lpstr>PowerPoint Presentation</vt:lpstr>
      <vt:lpstr>1. Fuzzyfikasi</vt:lpstr>
      <vt:lpstr>1. Fuzzyfikasi (lanj.)</vt:lpstr>
      <vt:lpstr>1. Fuzzyfikasi (lanj.)</vt:lpstr>
      <vt:lpstr>1. Fuzzyfikasi (lanj.)</vt:lpstr>
      <vt:lpstr>1. Fuzzyfikasi (lanj.)</vt:lpstr>
      <vt:lpstr>1. Fuzzyfikasi (lanj.)</vt:lpstr>
      <vt:lpstr>2. Fungsi Implikasi</vt:lpstr>
      <vt:lpstr>Aplikasi fungsi implikasi untuk R1</vt:lpstr>
      <vt:lpstr>Aplikasi fungsi implikasi untuk R2</vt:lpstr>
      <vt:lpstr>Aplikasi fungsi implikasi untuk R3</vt:lpstr>
      <vt:lpstr>Aplikasi fungsi implikasi untuk R4</vt:lpstr>
      <vt:lpstr>3. Komposisi Aturan (Metode MAX)</vt:lpstr>
      <vt:lpstr>3. Komposisi Aturan (lanj.)</vt:lpstr>
      <vt:lpstr>4. Penegasan (Defuzzifikasi)</vt:lpstr>
      <vt:lpstr>4. Penegasan (Defuzzifikasi)</vt:lpstr>
      <vt:lpstr>4. Penegasan (Defuzzifikasi)</vt:lpstr>
      <vt:lpstr>4. Penegasan (Defuzzifikasi)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2020-05-13T07:30:45Z</dcterms:modified>
</cp:coreProperties>
</file>