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3"/>
  </p:notesMasterIdLst>
  <p:sldIdLst>
    <p:sldId id="256" r:id="rId2"/>
    <p:sldId id="310" r:id="rId3"/>
    <p:sldId id="311" r:id="rId4"/>
    <p:sldId id="312" r:id="rId5"/>
    <p:sldId id="313" r:id="rId6"/>
    <p:sldId id="314" r:id="rId7"/>
    <p:sldId id="316" r:id="rId8"/>
    <p:sldId id="318" r:id="rId9"/>
    <p:sldId id="317" r:id="rId10"/>
    <p:sldId id="319" r:id="rId11"/>
    <p:sldId id="320" r:id="rId12"/>
    <p:sldId id="321" r:id="rId13"/>
    <p:sldId id="322" r:id="rId14"/>
    <p:sldId id="324" r:id="rId15"/>
    <p:sldId id="325" r:id="rId16"/>
    <p:sldId id="326" r:id="rId17"/>
    <p:sldId id="327" r:id="rId18"/>
    <p:sldId id="328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2" r:id="rId31"/>
    <p:sldId id="323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D44"/>
    <a:srgbClr val="D3A90F"/>
    <a:srgbClr val="003F4C"/>
    <a:srgbClr val="1D3A00"/>
    <a:srgbClr val="5EEC3C"/>
    <a:srgbClr val="990099"/>
    <a:srgbClr val="CC0099"/>
    <a:srgbClr val="FE9202"/>
    <a:srgbClr val="007033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>
      <p:cViewPr>
        <p:scale>
          <a:sx n="80" d="100"/>
          <a:sy n="80" d="100"/>
        </p:scale>
        <p:origin x="-1014" y="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35011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80" y="2877161"/>
            <a:ext cx="8398775" cy="137434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2CD4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endParaRPr lang="en-US" dirty="0" smtClean="0"/>
          </a:p>
          <a:p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2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22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9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 algn="l"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 algn="l"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 algn="l"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 algn="l"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82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09"/>
            <a:ext cx="6260906" cy="3511061"/>
          </a:xfrm>
        </p:spPr>
        <p:txBody>
          <a:bodyPr/>
          <a:lstStyle>
            <a:lvl1pPr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30" y="433881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18" y="165552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18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7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tabLst>
                <a:tab pos="82550" algn="l"/>
              </a:tabLst>
            </a:pPr>
            <a:r>
              <a:rPr lang="en-US" sz="4400" dirty="0" smtClean="0"/>
              <a:t>Planning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30111" y="4798403"/>
            <a:ext cx="1075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Operator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Lengan</a:t>
            </a:r>
            <a:r>
              <a:rPr lang="en-US" dirty="0" smtClean="0"/>
              <a:t>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3946095"/>
            <a:ext cx="8246070" cy="916237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id-ID" sz="2000" dirty="0"/>
              <a:t>Sebuah operator akan memiliki element </a:t>
            </a:r>
            <a:r>
              <a:rPr lang="en-US" sz="2000" dirty="0"/>
              <a:t>P</a:t>
            </a:r>
            <a:r>
              <a:rPr lang="id-ID" sz="2000" dirty="0" smtClean="0"/>
              <a:t>re</a:t>
            </a:r>
            <a:r>
              <a:rPr lang="en-US" sz="2000" dirty="0" smtClean="0"/>
              <a:t>-</a:t>
            </a:r>
            <a:r>
              <a:rPr lang="id-ID" sz="2000" dirty="0" smtClean="0"/>
              <a:t>kondisi</a:t>
            </a:r>
            <a:r>
              <a:rPr lang="en-US" sz="2000" dirty="0" smtClean="0"/>
              <a:t> (</a:t>
            </a:r>
            <a:r>
              <a:rPr lang="en-US" sz="2000" b="1" dirty="0" smtClean="0"/>
              <a:t>P</a:t>
            </a:r>
            <a:r>
              <a:rPr lang="en-US" sz="2000" dirty="0" smtClean="0"/>
              <a:t>)</a:t>
            </a:r>
            <a:r>
              <a:rPr lang="id-ID" sz="2000" dirty="0" smtClean="0"/>
              <a:t>, </a:t>
            </a:r>
            <a:r>
              <a:rPr lang="en-US" sz="2000" dirty="0" smtClean="0"/>
              <a:t>P</a:t>
            </a:r>
            <a:r>
              <a:rPr lang="id-ID" sz="2000" dirty="0" smtClean="0"/>
              <a:t>ositif </a:t>
            </a:r>
            <a:r>
              <a:rPr lang="id-ID" sz="2000" dirty="0"/>
              <a:t>effect</a:t>
            </a:r>
            <a:r>
              <a:rPr lang="en-GB" sz="2000" dirty="0"/>
              <a:t> (</a:t>
            </a:r>
            <a:r>
              <a:rPr lang="en-GB" sz="2000" b="1" dirty="0" smtClean="0"/>
              <a:t>A</a:t>
            </a:r>
            <a:r>
              <a:rPr lang="en-GB" sz="2000" dirty="0" smtClean="0"/>
              <a:t>)</a:t>
            </a:r>
            <a:r>
              <a:rPr lang="id-ID" sz="2000" dirty="0" smtClean="0"/>
              <a:t> </a:t>
            </a:r>
            <a:r>
              <a:rPr lang="id-ID" sz="2000" dirty="0"/>
              <a:t>dan </a:t>
            </a:r>
            <a:r>
              <a:rPr lang="en-US" sz="2000" dirty="0" smtClean="0"/>
              <a:t>N</a:t>
            </a:r>
            <a:r>
              <a:rPr lang="id-ID" sz="2000" dirty="0" smtClean="0"/>
              <a:t>egatif </a:t>
            </a:r>
            <a:r>
              <a:rPr lang="id-ID" sz="2000" dirty="0"/>
              <a:t>effect</a:t>
            </a:r>
            <a:r>
              <a:rPr lang="en-GB" sz="2000" dirty="0"/>
              <a:t> (</a:t>
            </a:r>
            <a:r>
              <a:rPr lang="en-GB" sz="2000" b="1" dirty="0" smtClean="0"/>
              <a:t>D</a:t>
            </a:r>
            <a:r>
              <a:rPr lang="en-GB" sz="2000" dirty="0" smtClean="0"/>
              <a:t>) </a:t>
            </a:r>
            <a:r>
              <a:rPr lang="en-GB" sz="2000" dirty="0" smtClean="0">
                <a:sym typeface="Wingdings" pitchFamily="2" charset="2"/>
              </a:rPr>
              <a:t> </a:t>
            </a:r>
            <a:r>
              <a:rPr lang="en-GB" sz="2000" b="1" dirty="0" smtClean="0">
                <a:sym typeface="Wingdings" pitchFamily="2" charset="2"/>
              </a:rPr>
              <a:t>PAD</a:t>
            </a:r>
            <a:r>
              <a:rPr lang="en-GB" sz="2000" dirty="0" smtClean="0">
                <a:sym typeface="Wingdings" pitchFamily="2" charset="2"/>
              </a:rPr>
              <a:t>.</a:t>
            </a:r>
            <a:endParaRPr lang="id-ID" sz="2000" b="1" dirty="0"/>
          </a:p>
          <a:p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953709"/>
              </p:ext>
            </p:extLst>
          </p:nvPr>
        </p:nvGraphicFramePr>
        <p:xfrm>
          <a:off x="448965" y="1655519"/>
          <a:ext cx="8305800" cy="2137871"/>
        </p:xfrm>
        <a:graphic>
          <a:graphicData uri="http://schemas.openxmlformats.org/drawingml/2006/table">
            <a:tbl>
              <a:tblPr/>
              <a:tblGrid>
                <a:gridCol w="2286000"/>
                <a:gridCol w="6019800"/>
              </a:tblGrid>
              <a:tr h="327752">
                <a:tc>
                  <a:txBody>
                    <a:bodyPr/>
                    <a:lstStyle/>
                    <a:p>
                      <a:pPr indent="3429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Operator</a:t>
                      </a:r>
                      <a:endParaRPr lang="id-ID" sz="3200" b="1" dirty="0"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Aksi</a:t>
                      </a:r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 yang </a:t>
                      </a:r>
                      <a:r>
                        <a:rPr lang="en-US" sz="2000" b="1" dirty="0" err="1" smtClean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dilakukan</a:t>
                      </a:r>
                      <a:endParaRPr lang="id-ID" sz="3200" b="1" dirty="0"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35774">
                <a:tc>
                  <a:txBody>
                    <a:bodyPr/>
                    <a:lstStyle/>
                    <a:p>
                      <a:pPr indent="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0" dirty="0" smtClean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STACK(A,B</a:t>
                      </a:r>
                      <a:r>
                        <a:rPr lang="en-US" sz="2000" b="1" i="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)</a:t>
                      </a:r>
                      <a:endParaRPr lang="id-ID" sz="3200" b="1" i="0" dirty="0"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t-IT" sz="2000" smtClean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Meletakkan balok A </a:t>
                      </a:r>
                      <a:r>
                        <a:rPr lang="it-IT" sz="20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di </a:t>
                      </a:r>
                      <a:r>
                        <a:rPr lang="it-IT" sz="2000" smtClean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atas balok </a:t>
                      </a:r>
                      <a:r>
                        <a:rPr lang="it-IT" sz="20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B</a:t>
                      </a:r>
                      <a:endParaRPr lang="id-ID" sz="3200" dirty="0"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115">
                <a:tc>
                  <a:txBody>
                    <a:bodyPr/>
                    <a:lstStyle/>
                    <a:p>
                      <a:pPr indent="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0" dirty="0" smtClean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UNSTACK(A,B</a:t>
                      </a:r>
                      <a:r>
                        <a:rPr lang="en-US" sz="2000" b="1" i="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)</a:t>
                      </a:r>
                      <a:endParaRPr lang="id-ID" sz="3200" b="1" i="0" dirty="0"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Mengangkat balok A yang </a:t>
                      </a:r>
                      <a:r>
                        <a:rPr lang="id-ID" sz="20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menempel di </a:t>
                      </a:r>
                      <a:r>
                        <a:rPr lang="id-ID" sz="2000" dirty="0" smtClean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atas balok </a:t>
                      </a:r>
                      <a:r>
                        <a:rPr lang="id-ID" sz="20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B</a:t>
                      </a:r>
                      <a:endParaRPr lang="id-ID" sz="3200" dirty="0"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115">
                <a:tc>
                  <a:txBody>
                    <a:bodyPr/>
                    <a:lstStyle/>
                    <a:p>
                      <a:pPr indent="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0" dirty="0" smtClean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PICKUP(A)</a:t>
                      </a:r>
                      <a:endParaRPr lang="id-ID" sz="3200" b="1" i="0" dirty="0"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Mengangkat balok A dari permukaan meja</a:t>
                      </a:r>
                      <a:endParaRPr lang="id-ID" sz="3200" dirty="0"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115">
                <a:tc>
                  <a:txBody>
                    <a:bodyPr/>
                    <a:lstStyle/>
                    <a:p>
                      <a:pPr indent="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0" dirty="0" smtClean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PUTDOWN(A)</a:t>
                      </a:r>
                      <a:endParaRPr lang="id-ID" sz="3200" b="1" i="0" dirty="0"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 smtClean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Meletakkan balok A </a:t>
                      </a:r>
                      <a:r>
                        <a:rPr lang="nl-NL" sz="20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di </a:t>
                      </a:r>
                      <a:r>
                        <a:rPr lang="nl-NL" sz="2000" dirty="0" smtClean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permukaan meja</a:t>
                      </a:r>
                      <a:endParaRPr lang="id-ID" sz="3200" dirty="0"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475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effectLst/>
              </a:rPr>
              <a:t>Daftar</a:t>
            </a:r>
            <a:r>
              <a:rPr lang="en-US" dirty="0" smtClean="0">
                <a:effectLst/>
              </a:rPr>
              <a:t> PAD </a:t>
            </a:r>
            <a:r>
              <a:rPr lang="en-US" dirty="0" err="1" smtClean="0">
                <a:effectLst/>
              </a:rPr>
              <a:t>Aksi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Lengan</a:t>
            </a:r>
            <a:r>
              <a:rPr lang="en-US" dirty="0" smtClean="0">
                <a:effectLst/>
              </a:rPr>
              <a:t> Robot</a:t>
            </a:r>
            <a:endParaRPr lang="en-US" dirty="0">
              <a:effectLst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384355" y="1044700"/>
            <a:ext cx="5867400" cy="402290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4625" defTabSz="449263">
              <a:tabLst>
                <a:tab pos="623888" algn="l"/>
              </a:tabLst>
            </a:pPr>
            <a:r>
              <a:rPr lang="en-US" sz="1600" b="1" i="1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STACK</a:t>
            </a:r>
            <a:r>
              <a:rPr lang="en-US" sz="1600" b="1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(</a:t>
            </a:r>
            <a:r>
              <a:rPr lang="en-US" sz="1600" b="1" i="1" dirty="0" err="1" smtClean="0">
                <a:solidFill>
                  <a:srgbClr val="FF0000"/>
                </a:solidFill>
                <a:latin typeface="+mj-lt"/>
                <a:cs typeface="Arial" pitchFamily="34" charset="0"/>
              </a:rPr>
              <a:t>x,y</a:t>
            </a:r>
            <a:r>
              <a:rPr lang="en-US" sz="1600" b="1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) </a:t>
            </a:r>
            <a:endParaRPr lang="id-ID" sz="1600" b="1" dirty="0" smtClean="0">
              <a:solidFill>
                <a:srgbClr val="FF0000"/>
              </a:solidFill>
              <a:latin typeface="+mj-lt"/>
              <a:cs typeface="Arial" pitchFamily="34" charset="0"/>
            </a:endParaRPr>
          </a:p>
          <a:p>
            <a:pPr marL="174625" defTabSz="449263">
              <a:tabLst>
                <a:tab pos="623888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P	: CLEAR(</a:t>
            </a:r>
            <a:r>
              <a:rPr lang="en-US" sz="1600" i="1" dirty="0" smtClean="0">
                <a:latin typeface="+mj-lt"/>
                <a:cs typeface="Arial" pitchFamily="34" charset="0"/>
              </a:rPr>
              <a:t>y</a:t>
            </a:r>
            <a:r>
              <a:rPr lang="en-US" sz="1600" dirty="0" smtClean="0">
                <a:latin typeface="+mj-lt"/>
                <a:cs typeface="Arial" pitchFamily="34" charset="0"/>
              </a:rPr>
              <a:t>) </a:t>
            </a:r>
            <a:r>
              <a:rPr lang="en-US" sz="1600" dirty="0" smtClean="0">
                <a:latin typeface="+mj-lt"/>
                <a:cs typeface="Arial" pitchFamily="34" charset="0"/>
                <a:sym typeface="Symbol"/>
              </a:rPr>
              <a:t> </a:t>
            </a:r>
            <a:r>
              <a:rPr lang="en-US" sz="1600" dirty="0" smtClean="0">
                <a:latin typeface="+mj-lt"/>
                <a:cs typeface="Arial" pitchFamily="34" charset="0"/>
              </a:rPr>
              <a:t>HOLDING(</a:t>
            </a:r>
            <a:r>
              <a:rPr lang="en-US" sz="1600" i="1" dirty="0" smtClean="0">
                <a:latin typeface="+mj-lt"/>
                <a:cs typeface="Arial" pitchFamily="34" charset="0"/>
              </a:rPr>
              <a:t>x</a:t>
            </a:r>
            <a:r>
              <a:rPr lang="en-US" sz="1600" dirty="0" smtClean="0">
                <a:latin typeface="+mj-lt"/>
                <a:cs typeface="Arial" pitchFamily="34" charset="0"/>
              </a:rPr>
              <a:t>) </a:t>
            </a:r>
            <a:endParaRPr lang="id-ID" sz="1600" dirty="0" smtClean="0">
              <a:latin typeface="+mj-lt"/>
              <a:cs typeface="Arial" pitchFamily="34" charset="0"/>
            </a:endParaRPr>
          </a:p>
          <a:p>
            <a:pPr marL="174625" defTabSz="449263">
              <a:tabLst>
                <a:tab pos="623888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A	:  </a:t>
            </a:r>
            <a:r>
              <a:rPr lang="en-US" sz="1600" i="1" dirty="0" smtClean="0">
                <a:latin typeface="+mj-lt"/>
                <a:cs typeface="Arial" pitchFamily="34" charset="0"/>
              </a:rPr>
              <a:t>ON</a:t>
            </a:r>
            <a:r>
              <a:rPr lang="en-US" sz="1600" dirty="0" smtClean="0">
                <a:latin typeface="+mj-lt"/>
                <a:cs typeface="Arial" pitchFamily="34" charset="0"/>
              </a:rPr>
              <a:t>(</a:t>
            </a:r>
            <a:r>
              <a:rPr lang="en-US" sz="1600" i="1" dirty="0" err="1" smtClean="0">
                <a:latin typeface="+mj-lt"/>
                <a:cs typeface="Arial" pitchFamily="34" charset="0"/>
              </a:rPr>
              <a:t>x,y</a:t>
            </a:r>
            <a:r>
              <a:rPr lang="en-US" sz="1600" dirty="0" smtClean="0">
                <a:latin typeface="+mj-lt"/>
                <a:cs typeface="Arial" pitchFamily="34" charset="0"/>
              </a:rPr>
              <a:t>) </a:t>
            </a:r>
            <a:r>
              <a:rPr lang="en-US" sz="1600" dirty="0" smtClean="0">
                <a:latin typeface="+mj-lt"/>
                <a:cs typeface="Arial" pitchFamily="34" charset="0"/>
                <a:sym typeface="Symbol"/>
              </a:rPr>
              <a:t></a:t>
            </a:r>
            <a:r>
              <a:rPr lang="en-US" sz="1600" dirty="0" smtClean="0">
                <a:latin typeface="+mj-lt"/>
                <a:cs typeface="Arial" pitchFamily="34" charset="0"/>
              </a:rPr>
              <a:t> ARMEMPTY </a:t>
            </a:r>
            <a:endParaRPr lang="id-ID" sz="1600" dirty="0" smtClean="0">
              <a:latin typeface="+mj-lt"/>
              <a:cs typeface="Arial" pitchFamily="34" charset="0"/>
            </a:endParaRPr>
          </a:p>
          <a:p>
            <a:pPr marL="174625" defTabSz="449263">
              <a:tabLst>
                <a:tab pos="623888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D	:  HOLDING(</a:t>
            </a:r>
            <a:r>
              <a:rPr lang="en-US" sz="1600" i="1" dirty="0" smtClean="0">
                <a:latin typeface="+mj-lt"/>
                <a:cs typeface="Arial" pitchFamily="34" charset="0"/>
              </a:rPr>
              <a:t>x</a:t>
            </a:r>
            <a:r>
              <a:rPr lang="en-US" sz="1600" dirty="0" smtClean="0">
                <a:latin typeface="+mj-lt"/>
                <a:cs typeface="Arial" pitchFamily="34" charset="0"/>
              </a:rPr>
              <a:t>) </a:t>
            </a:r>
            <a:r>
              <a:rPr lang="en-US" sz="1600" dirty="0" smtClean="0">
                <a:latin typeface="+mj-lt"/>
                <a:cs typeface="Arial" pitchFamily="34" charset="0"/>
                <a:sym typeface="Symbol"/>
              </a:rPr>
              <a:t></a:t>
            </a:r>
            <a:r>
              <a:rPr lang="en-US" sz="1600" dirty="0" smtClean="0">
                <a:latin typeface="+mj-lt"/>
                <a:cs typeface="Arial" pitchFamily="34" charset="0"/>
              </a:rPr>
              <a:t> CLEAR(</a:t>
            </a:r>
            <a:r>
              <a:rPr lang="en-US" sz="1600" i="1" dirty="0" smtClean="0">
                <a:latin typeface="+mj-lt"/>
                <a:cs typeface="Arial" pitchFamily="34" charset="0"/>
              </a:rPr>
              <a:t>y</a:t>
            </a:r>
            <a:r>
              <a:rPr lang="en-US" sz="1600" dirty="0" smtClean="0">
                <a:latin typeface="+mj-lt"/>
                <a:cs typeface="Arial" pitchFamily="34" charset="0"/>
              </a:rPr>
              <a:t>)</a:t>
            </a:r>
            <a:endParaRPr lang="id-ID" sz="1600" dirty="0" smtClean="0">
              <a:latin typeface="+mj-lt"/>
              <a:cs typeface="Arial" pitchFamily="34" charset="0"/>
            </a:endParaRPr>
          </a:p>
          <a:p>
            <a:pPr marL="174625" defTabSz="449263">
              <a:tabLst>
                <a:tab pos="623888" algn="l"/>
              </a:tabLst>
            </a:pPr>
            <a:r>
              <a:rPr lang="en-US" sz="1600" b="1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UN</a:t>
            </a:r>
            <a:r>
              <a:rPr lang="en-US" sz="1600" b="1" i="1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STACK</a:t>
            </a:r>
            <a:r>
              <a:rPr lang="en-US" sz="1600" b="1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(</a:t>
            </a:r>
            <a:r>
              <a:rPr lang="en-US" sz="1600" b="1" i="1" dirty="0" err="1" smtClean="0">
                <a:solidFill>
                  <a:srgbClr val="FF0000"/>
                </a:solidFill>
                <a:latin typeface="+mj-lt"/>
                <a:cs typeface="Arial" pitchFamily="34" charset="0"/>
              </a:rPr>
              <a:t>x,y</a:t>
            </a:r>
            <a:r>
              <a:rPr lang="en-US" sz="1600" b="1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) </a:t>
            </a:r>
            <a:endParaRPr lang="id-ID" sz="1600" b="1" dirty="0" smtClean="0">
              <a:solidFill>
                <a:srgbClr val="FF0000"/>
              </a:solidFill>
              <a:latin typeface="+mj-lt"/>
              <a:cs typeface="Arial" pitchFamily="34" charset="0"/>
            </a:endParaRPr>
          </a:p>
          <a:p>
            <a:pPr marL="174625" defTabSz="449263">
              <a:tabLst>
                <a:tab pos="623888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P	:  </a:t>
            </a:r>
            <a:r>
              <a:rPr lang="en-US" sz="1600" i="1" dirty="0" smtClean="0">
                <a:latin typeface="+mj-lt"/>
                <a:cs typeface="Arial" pitchFamily="34" charset="0"/>
              </a:rPr>
              <a:t>ON</a:t>
            </a:r>
            <a:r>
              <a:rPr lang="en-US" sz="1600" dirty="0" smtClean="0">
                <a:latin typeface="+mj-lt"/>
                <a:cs typeface="Arial" pitchFamily="34" charset="0"/>
              </a:rPr>
              <a:t>(</a:t>
            </a:r>
            <a:r>
              <a:rPr lang="en-US" sz="1600" i="1" dirty="0" err="1" smtClean="0">
                <a:latin typeface="+mj-lt"/>
                <a:cs typeface="Arial" pitchFamily="34" charset="0"/>
              </a:rPr>
              <a:t>x,y</a:t>
            </a:r>
            <a:r>
              <a:rPr lang="en-US" sz="1600" dirty="0" smtClean="0">
                <a:latin typeface="+mj-lt"/>
                <a:cs typeface="Arial" pitchFamily="34" charset="0"/>
              </a:rPr>
              <a:t>) </a:t>
            </a:r>
            <a:r>
              <a:rPr lang="en-US" sz="1600" dirty="0" smtClean="0">
                <a:latin typeface="+mj-lt"/>
                <a:cs typeface="Arial" pitchFamily="34" charset="0"/>
                <a:sym typeface="Symbol"/>
              </a:rPr>
              <a:t></a:t>
            </a:r>
            <a:r>
              <a:rPr lang="en-US" sz="1600" dirty="0" smtClean="0">
                <a:latin typeface="+mj-lt"/>
                <a:cs typeface="Arial" pitchFamily="34" charset="0"/>
              </a:rPr>
              <a:t> CLEAR(</a:t>
            </a:r>
            <a:r>
              <a:rPr lang="en-US" sz="1600" i="1" dirty="0" smtClean="0">
                <a:latin typeface="+mj-lt"/>
                <a:cs typeface="Arial" pitchFamily="34" charset="0"/>
              </a:rPr>
              <a:t>x</a:t>
            </a:r>
            <a:r>
              <a:rPr lang="en-US" sz="1600" dirty="0" smtClean="0">
                <a:latin typeface="+mj-lt"/>
                <a:cs typeface="Arial" pitchFamily="34" charset="0"/>
              </a:rPr>
              <a:t>) </a:t>
            </a:r>
            <a:r>
              <a:rPr lang="en-US" sz="1600" dirty="0" smtClean="0">
                <a:latin typeface="+mj-lt"/>
                <a:cs typeface="Arial" pitchFamily="34" charset="0"/>
                <a:sym typeface="Symbol"/>
              </a:rPr>
              <a:t></a:t>
            </a:r>
            <a:r>
              <a:rPr lang="en-US" sz="1600" dirty="0" smtClean="0">
                <a:latin typeface="+mj-lt"/>
                <a:cs typeface="Arial" pitchFamily="34" charset="0"/>
              </a:rPr>
              <a:t> ARMEMPTY </a:t>
            </a:r>
            <a:endParaRPr lang="id-ID" sz="1600" dirty="0" smtClean="0">
              <a:latin typeface="+mj-lt"/>
              <a:cs typeface="Arial" pitchFamily="34" charset="0"/>
            </a:endParaRPr>
          </a:p>
          <a:p>
            <a:pPr marL="174625" defTabSz="449263">
              <a:tabLst>
                <a:tab pos="623888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A	:  HOLDING(</a:t>
            </a:r>
            <a:r>
              <a:rPr lang="en-US" sz="1600" i="1" dirty="0" smtClean="0">
                <a:latin typeface="+mj-lt"/>
                <a:cs typeface="Arial" pitchFamily="34" charset="0"/>
              </a:rPr>
              <a:t>x</a:t>
            </a:r>
            <a:r>
              <a:rPr lang="en-US" sz="1600" dirty="0" smtClean="0">
                <a:latin typeface="+mj-lt"/>
                <a:cs typeface="Arial" pitchFamily="34" charset="0"/>
              </a:rPr>
              <a:t>) </a:t>
            </a:r>
            <a:r>
              <a:rPr lang="en-US" sz="1600" dirty="0" smtClean="0">
                <a:latin typeface="+mj-lt"/>
                <a:cs typeface="Arial" pitchFamily="34" charset="0"/>
                <a:sym typeface="Symbol"/>
              </a:rPr>
              <a:t></a:t>
            </a:r>
            <a:r>
              <a:rPr lang="en-US" sz="1600" dirty="0" smtClean="0">
                <a:latin typeface="+mj-lt"/>
                <a:cs typeface="Arial" pitchFamily="34" charset="0"/>
              </a:rPr>
              <a:t> CLEAR(</a:t>
            </a:r>
            <a:r>
              <a:rPr lang="en-US" sz="1600" i="1" dirty="0" smtClean="0">
                <a:latin typeface="+mj-lt"/>
                <a:cs typeface="Arial" pitchFamily="34" charset="0"/>
              </a:rPr>
              <a:t>y</a:t>
            </a:r>
            <a:r>
              <a:rPr lang="en-US" sz="1600" dirty="0" smtClean="0">
                <a:latin typeface="+mj-lt"/>
                <a:cs typeface="Arial" pitchFamily="34" charset="0"/>
              </a:rPr>
              <a:t>) </a:t>
            </a:r>
            <a:endParaRPr lang="id-ID" sz="1600" dirty="0" smtClean="0">
              <a:latin typeface="+mj-lt"/>
              <a:cs typeface="Arial" pitchFamily="34" charset="0"/>
            </a:endParaRPr>
          </a:p>
          <a:p>
            <a:pPr marL="174625" defTabSz="449263">
              <a:tabLst>
                <a:tab pos="623888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D	:  </a:t>
            </a:r>
            <a:r>
              <a:rPr lang="en-US" sz="1600" i="1" dirty="0" smtClean="0">
                <a:latin typeface="+mj-lt"/>
                <a:cs typeface="Arial" pitchFamily="34" charset="0"/>
              </a:rPr>
              <a:t>ON</a:t>
            </a:r>
            <a:r>
              <a:rPr lang="en-US" sz="1600" dirty="0" smtClean="0">
                <a:latin typeface="+mj-lt"/>
                <a:cs typeface="Arial" pitchFamily="34" charset="0"/>
              </a:rPr>
              <a:t>(</a:t>
            </a:r>
            <a:r>
              <a:rPr lang="en-US" sz="1600" i="1" dirty="0" err="1" smtClean="0">
                <a:latin typeface="+mj-lt"/>
                <a:cs typeface="Arial" pitchFamily="34" charset="0"/>
              </a:rPr>
              <a:t>x,y</a:t>
            </a:r>
            <a:r>
              <a:rPr lang="en-US" sz="1600" dirty="0" smtClean="0">
                <a:latin typeface="+mj-lt"/>
                <a:cs typeface="Arial" pitchFamily="34" charset="0"/>
              </a:rPr>
              <a:t>) </a:t>
            </a:r>
            <a:r>
              <a:rPr lang="en-US" sz="1600" dirty="0" smtClean="0">
                <a:latin typeface="+mj-lt"/>
                <a:cs typeface="Arial" pitchFamily="34" charset="0"/>
                <a:sym typeface="Symbol"/>
              </a:rPr>
              <a:t></a:t>
            </a:r>
            <a:r>
              <a:rPr lang="en-US" sz="1600" dirty="0" smtClean="0">
                <a:latin typeface="+mj-lt"/>
                <a:cs typeface="Arial" pitchFamily="34" charset="0"/>
              </a:rPr>
              <a:t> ARMEMPTY </a:t>
            </a:r>
            <a:endParaRPr lang="id-ID" sz="1600" dirty="0" smtClean="0">
              <a:latin typeface="+mj-lt"/>
              <a:cs typeface="Arial" pitchFamily="34" charset="0"/>
            </a:endParaRPr>
          </a:p>
          <a:p>
            <a:pPr marL="174625" defTabSz="449263">
              <a:tabLst>
                <a:tab pos="623888" algn="l"/>
              </a:tabLst>
            </a:pPr>
            <a:r>
              <a:rPr lang="en-US" sz="1600" b="1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PICKUP(</a:t>
            </a:r>
            <a:r>
              <a:rPr lang="en-US" sz="1600" b="1" i="1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x</a:t>
            </a:r>
            <a:r>
              <a:rPr lang="en-US" sz="1600" b="1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) </a:t>
            </a:r>
            <a:endParaRPr lang="id-ID" sz="1600" b="1" dirty="0" smtClean="0">
              <a:solidFill>
                <a:srgbClr val="FF0000"/>
              </a:solidFill>
              <a:latin typeface="+mj-lt"/>
              <a:cs typeface="Arial" pitchFamily="34" charset="0"/>
            </a:endParaRPr>
          </a:p>
          <a:p>
            <a:pPr marL="174625" defTabSz="449263">
              <a:tabLst>
                <a:tab pos="623888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P	:  ONTABLE(</a:t>
            </a:r>
            <a:r>
              <a:rPr lang="en-US" sz="1600" i="1" dirty="0" smtClean="0">
                <a:latin typeface="+mj-lt"/>
                <a:cs typeface="Arial" pitchFamily="34" charset="0"/>
              </a:rPr>
              <a:t>x</a:t>
            </a:r>
            <a:r>
              <a:rPr lang="en-US" sz="1600" dirty="0" smtClean="0">
                <a:latin typeface="+mj-lt"/>
                <a:cs typeface="Arial" pitchFamily="34" charset="0"/>
              </a:rPr>
              <a:t>) </a:t>
            </a:r>
            <a:r>
              <a:rPr lang="en-US" sz="1600" dirty="0" smtClean="0">
                <a:latin typeface="+mj-lt"/>
                <a:cs typeface="Arial" pitchFamily="34" charset="0"/>
                <a:sym typeface="Symbol"/>
              </a:rPr>
              <a:t></a:t>
            </a:r>
            <a:r>
              <a:rPr lang="en-US" sz="1600" dirty="0" smtClean="0">
                <a:latin typeface="+mj-lt"/>
                <a:cs typeface="Arial" pitchFamily="34" charset="0"/>
              </a:rPr>
              <a:t> CLEAR(</a:t>
            </a:r>
            <a:r>
              <a:rPr lang="en-US" sz="1600" i="1" dirty="0" smtClean="0">
                <a:latin typeface="+mj-lt"/>
                <a:cs typeface="Arial" pitchFamily="34" charset="0"/>
              </a:rPr>
              <a:t>x</a:t>
            </a:r>
            <a:r>
              <a:rPr lang="en-US" sz="1600" dirty="0" smtClean="0">
                <a:latin typeface="+mj-lt"/>
                <a:cs typeface="Arial" pitchFamily="34" charset="0"/>
              </a:rPr>
              <a:t>) </a:t>
            </a:r>
            <a:r>
              <a:rPr lang="en-US" sz="1600" dirty="0" smtClean="0">
                <a:latin typeface="+mj-lt"/>
                <a:cs typeface="Arial" pitchFamily="34" charset="0"/>
                <a:sym typeface="Symbol"/>
              </a:rPr>
              <a:t></a:t>
            </a:r>
            <a:r>
              <a:rPr lang="en-US" sz="1600" dirty="0" smtClean="0">
                <a:latin typeface="+mj-lt"/>
                <a:cs typeface="Arial" pitchFamily="34" charset="0"/>
              </a:rPr>
              <a:t> ARMEMPTY </a:t>
            </a:r>
            <a:endParaRPr lang="id-ID" sz="1600" dirty="0" smtClean="0">
              <a:latin typeface="+mj-lt"/>
              <a:cs typeface="Arial" pitchFamily="34" charset="0"/>
            </a:endParaRPr>
          </a:p>
          <a:p>
            <a:pPr marL="174625" defTabSz="449263">
              <a:tabLst>
                <a:tab pos="623888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A	:  HOLDING(</a:t>
            </a:r>
            <a:r>
              <a:rPr lang="en-US" sz="1600" i="1" dirty="0" smtClean="0">
                <a:latin typeface="+mj-lt"/>
                <a:cs typeface="Arial" pitchFamily="34" charset="0"/>
              </a:rPr>
              <a:t>x</a:t>
            </a:r>
            <a:r>
              <a:rPr lang="en-US" sz="1600" dirty="0" smtClean="0">
                <a:latin typeface="+mj-lt"/>
                <a:cs typeface="Arial" pitchFamily="34" charset="0"/>
              </a:rPr>
              <a:t>) </a:t>
            </a:r>
            <a:endParaRPr lang="id-ID" sz="1600" dirty="0" smtClean="0">
              <a:latin typeface="+mj-lt"/>
              <a:cs typeface="Arial" pitchFamily="34" charset="0"/>
            </a:endParaRPr>
          </a:p>
          <a:p>
            <a:pPr marL="174625" defTabSz="449263">
              <a:tabLst>
                <a:tab pos="623888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D	:  ONTABLE(</a:t>
            </a:r>
            <a:r>
              <a:rPr lang="en-US" sz="1600" i="1" dirty="0" smtClean="0">
                <a:latin typeface="+mj-lt"/>
                <a:cs typeface="Arial" pitchFamily="34" charset="0"/>
              </a:rPr>
              <a:t>x</a:t>
            </a:r>
            <a:r>
              <a:rPr lang="en-US" sz="1600" dirty="0" smtClean="0">
                <a:latin typeface="+mj-lt"/>
                <a:cs typeface="Arial" pitchFamily="34" charset="0"/>
              </a:rPr>
              <a:t>) </a:t>
            </a:r>
            <a:r>
              <a:rPr lang="en-US" sz="1600" dirty="0" smtClean="0">
                <a:latin typeface="+mj-lt"/>
                <a:cs typeface="Arial" pitchFamily="34" charset="0"/>
                <a:sym typeface="Symbol"/>
              </a:rPr>
              <a:t></a:t>
            </a:r>
            <a:r>
              <a:rPr lang="en-US" sz="1600" dirty="0" smtClean="0">
                <a:latin typeface="+mj-lt"/>
                <a:cs typeface="Arial" pitchFamily="34" charset="0"/>
              </a:rPr>
              <a:t> ARMEMPTY </a:t>
            </a:r>
            <a:endParaRPr lang="id-ID" sz="1600" dirty="0" smtClean="0">
              <a:latin typeface="+mj-lt"/>
              <a:cs typeface="Arial" pitchFamily="34" charset="0"/>
            </a:endParaRPr>
          </a:p>
          <a:p>
            <a:pPr marL="174625" defTabSz="449263">
              <a:tabLst>
                <a:tab pos="623888" algn="l"/>
              </a:tabLst>
            </a:pPr>
            <a:r>
              <a:rPr lang="en-US" sz="1600" b="1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PUTDOWN(</a:t>
            </a:r>
            <a:r>
              <a:rPr lang="en-US" sz="1600" b="1" i="1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x</a:t>
            </a:r>
            <a:r>
              <a:rPr lang="en-US" sz="1600" b="1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) </a:t>
            </a:r>
            <a:endParaRPr lang="id-ID" sz="1600" b="1" dirty="0" smtClean="0">
              <a:solidFill>
                <a:srgbClr val="FF0000"/>
              </a:solidFill>
              <a:latin typeface="+mj-lt"/>
              <a:cs typeface="Arial" pitchFamily="34" charset="0"/>
            </a:endParaRPr>
          </a:p>
          <a:p>
            <a:pPr marL="174625" defTabSz="449263">
              <a:tabLst>
                <a:tab pos="623888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P	:  HOLDING(</a:t>
            </a:r>
            <a:r>
              <a:rPr lang="en-US" sz="1600" i="1" dirty="0" smtClean="0">
                <a:latin typeface="+mj-lt"/>
                <a:cs typeface="Arial" pitchFamily="34" charset="0"/>
              </a:rPr>
              <a:t>x</a:t>
            </a:r>
            <a:r>
              <a:rPr lang="en-US" sz="1600" dirty="0" smtClean="0">
                <a:latin typeface="+mj-lt"/>
                <a:cs typeface="Arial" pitchFamily="34" charset="0"/>
              </a:rPr>
              <a:t>) </a:t>
            </a:r>
            <a:endParaRPr lang="id-ID" sz="1600" dirty="0" smtClean="0">
              <a:latin typeface="+mj-lt"/>
              <a:cs typeface="Arial" pitchFamily="34" charset="0"/>
            </a:endParaRPr>
          </a:p>
          <a:p>
            <a:pPr marL="174625" defTabSz="449263">
              <a:tabLst>
                <a:tab pos="623888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A	:  ONTABLE(</a:t>
            </a:r>
            <a:r>
              <a:rPr lang="en-US" sz="1600" i="1" dirty="0" smtClean="0">
                <a:latin typeface="+mj-lt"/>
                <a:cs typeface="Arial" pitchFamily="34" charset="0"/>
              </a:rPr>
              <a:t>x</a:t>
            </a:r>
            <a:r>
              <a:rPr lang="en-US" sz="1600" dirty="0" smtClean="0">
                <a:latin typeface="+mj-lt"/>
                <a:cs typeface="Arial" pitchFamily="34" charset="0"/>
              </a:rPr>
              <a:t>) </a:t>
            </a:r>
            <a:r>
              <a:rPr lang="en-US" sz="1600" dirty="0" smtClean="0">
                <a:latin typeface="+mj-lt"/>
                <a:cs typeface="Arial" pitchFamily="34" charset="0"/>
                <a:sym typeface="Symbol"/>
              </a:rPr>
              <a:t></a:t>
            </a:r>
            <a:r>
              <a:rPr lang="en-US" sz="1600" dirty="0" smtClean="0">
                <a:latin typeface="+mj-lt"/>
                <a:cs typeface="Arial" pitchFamily="34" charset="0"/>
              </a:rPr>
              <a:t> ARMEMPTY </a:t>
            </a:r>
            <a:endParaRPr lang="id-ID" sz="1600" dirty="0" smtClean="0">
              <a:latin typeface="+mj-lt"/>
              <a:cs typeface="Arial" pitchFamily="34" charset="0"/>
            </a:endParaRPr>
          </a:p>
          <a:p>
            <a:pPr marL="174625" defTabSz="449263">
              <a:tabLst>
                <a:tab pos="623888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D	:  HOLDING(</a:t>
            </a:r>
            <a:r>
              <a:rPr lang="en-US" sz="1600" i="1" dirty="0" smtClean="0">
                <a:latin typeface="+mj-lt"/>
                <a:cs typeface="Arial" pitchFamily="34" charset="0"/>
              </a:rPr>
              <a:t>x</a:t>
            </a:r>
            <a:r>
              <a:rPr lang="en-US" sz="1600" dirty="0" smtClean="0">
                <a:latin typeface="+mj-lt"/>
                <a:cs typeface="Arial" pitchFamily="34" charset="0"/>
              </a:rPr>
              <a:t>) </a:t>
            </a:r>
            <a:endParaRPr lang="id-ID" sz="1600" dirty="0" smtClean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361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Goal Stack Planning (GSP)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2400" dirty="0" err="1" smtClean="0"/>
              <a:t>Algoritma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menyelesaikan</a:t>
            </a:r>
            <a:r>
              <a:rPr lang="en-US" sz="2400" dirty="0" smtClean="0"/>
              <a:t> </a:t>
            </a:r>
            <a:r>
              <a:rPr lang="en-US" sz="2400" dirty="0" err="1" smtClean="0"/>
              <a:t>permasalahan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dunia</a:t>
            </a:r>
            <a:r>
              <a:rPr lang="en-US" sz="2400" dirty="0" smtClean="0"/>
              <a:t> </a:t>
            </a:r>
            <a:r>
              <a:rPr lang="en-US" sz="2400" dirty="0" err="1" smtClean="0"/>
              <a:t>balok</a:t>
            </a:r>
            <a:r>
              <a:rPr lang="en-US" sz="2400" dirty="0" smtClean="0"/>
              <a:t> (</a:t>
            </a:r>
            <a:r>
              <a:rPr lang="id-ID" sz="2400" dirty="0"/>
              <a:t>memindahkan state dunia balok dari </a:t>
            </a:r>
            <a:r>
              <a:rPr lang="id-ID" sz="2400" b="1" i="1" dirty="0"/>
              <a:t>initial state</a:t>
            </a:r>
            <a:r>
              <a:rPr lang="id-ID" sz="2400" dirty="0"/>
              <a:t> menjadi </a:t>
            </a:r>
            <a:r>
              <a:rPr lang="id-ID" sz="2400" b="1" i="1" dirty="0"/>
              <a:t>goal state</a:t>
            </a:r>
            <a:r>
              <a:rPr lang="en-US" sz="2400" dirty="0" smtClean="0"/>
              <a:t>).</a:t>
            </a:r>
          </a:p>
          <a:p>
            <a:r>
              <a:rPr lang="en-US" sz="2400" dirty="0" err="1" smtClean="0"/>
              <a:t>Komponen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GSP:</a:t>
            </a:r>
          </a:p>
          <a:p>
            <a:pPr lvl="1"/>
            <a:r>
              <a:rPr lang="en-US" sz="2400" b="1" i="1" dirty="0">
                <a:solidFill>
                  <a:srgbClr val="C00000"/>
                </a:solidFill>
              </a:rPr>
              <a:t>Stack</a:t>
            </a:r>
            <a:r>
              <a:rPr lang="en-US" sz="2400" dirty="0"/>
              <a:t>: </a:t>
            </a:r>
            <a:r>
              <a:rPr lang="en-US" sz="2400" dirty="0" err="1"/>
              <a:t>tumpukan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menampung</a:t>
            </a:r>
            <a:r>
              <a:rPr lang="en-US" sz="2400" dirty="0"/>
              <a:t> </a:t>
            </a:r>
            <a:r>
              <a:rPr lang="en-US" sz="2400" i="1" dirty="0"/>
              <a:t>states</a:t>
            </a:r>
          </a:p>
          <a:p>
            <a:pPr lvl="1"/>
            <a:r>
              <a:rPr lang="en-US" sz="2400" b="1" i="1" dirty="0">
                <a:solidFill>
                  <a:srgbClr val="C00000"/>
                </a:solidFill>
              </a:rPr>
              <a:t>Current-state</a:t>
            </a:r>
            <a:r>
              <a:rPr lang="en-US" sz="2400" b="1" dirty="0">
                <a:sym typeface="Wingdings" pitchFamily="2" charset="2"/>
              </a:rPr>
              <a:t>:</a:t>
            </a:r>
            <a:r>
              <a:rPr lang="en-US" sz="2400" b="1" i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endParaRPr lang="en-US" sz="2400" b="1" i="1" dirty="0">
              <a:solidFill>
                <a:srgbClr val="C00000"/>
              </a:solidFill>
            </a:endParaRPr>
          </a:p>
          <a:p>
            <a:pPr lvl="1"/>
            <a:r>
              <a:rPr lang="en-US" sz="2400" b="1" dirty="0" err="1">
                <a:solidFill>
                  <a:srgbClr val="C00000"/>
                </a:solidFill>
              </a:rPr>
              <a:t>Daftar</a:t>
            </a:r>
            <a:r>
              <a:rPr lang="en-US" sz="2400" b="1" dirty="0">
                <a:solidFill>
                  <a:srgbClr val="C00000"/>
                </a:solidFill>
              </a:rPr>
              <a:t>-PAD (Precondition – Add – Delete)</a:t>
            </a:r>
            <a:r>
              <a:rPr lang="en-US" sz="2400" dirty="0"/>
              <a:t>: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i="1" dirty="0"/>
              <a:t>set</a:t>
            </a:r>
            <a:r>
              <a:rPr lang="en-US" sz="2400" dirty="0"/>
              <a:t> operator</a:t>
            </a:r>
          </a:p>
          <a:p>
            <a:pPr lvl="1"/>
            <a:r>
              <a:rPr lang="en-US" sz="2400" b="1" i="1" dirty="0">
                <a:solidFill>
                  <a:srgbClr val="C00000"/>
                </a:solidFill>
              </a:rPr>
              <a:t>Queue</a:t>
            </a:r>
            <a:r>
              <a:rPr lang="en-US" sz="2400" dirty="0"/>
              <a:t>: </a:t>
            </a:r>
            <a:r>
              <a:rPr lang="en-US" sz="2400" dirty="0" err="1"/>
              <a:t>antrian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menampung</a:t>
            </a:r>
            <a:r>
              <a:rPr lang="en-US" sz="2400" dirty="0"/>
              <a:t> </a:t>
            </a:r>
            <a:r>
              <a:rPr lang="en-US" sz="2400" dirty="0" err="1"/>
              <a:t>solusi</a:t>
            </a:r>
            <a:endParaRPr lang="id-ID" sz="2400" i="1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7330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Algoritma</a:t>
            </a:r>
            <a:r>
              <a:rPr lang="en-US" dirty="0" smtClean="0"/>
              <a:t> GSP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2229" y="1350110"/>
            <a:ext cx="8220101" cy="3830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99267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1</a:t>
            </a:r>
            <a:endParaRPr lang="en-US" dirty="0"/>
          </a:p>
        </p:txBody>
      </p:sp>
      <p:grpSp>
        <p:nvGrpSpPr>
          <p:cNvPr id="4" name="Group 4"/>
          <p:cNvGrpSpPr/>
          <p:nvPr/>
        </p:nvGrpSpPr>
        <p:grpSpPr>
          <a:xfrm>
            <a:off x="457200" y="1644021"/>
            <a:ext cx="9287681" cy="3200400"/>
            <a:chOff x="457200" y="1981200"/>
            <a:chExt cx="9287681" cy="3200400"/>
          </a:xfrm>
        </p:grpSpPr>
        <p:pic>
          <p:nvPicPr>
            <p:cNvPr id="5" name="Picture 3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200" y="1981200"/>
              <a:ext cx="9287681" cy="320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6" name="Group 13"/>
            <p:cNvGrpSpPr/>
            <p:nvPr/>
          </p:nvGrpSpPr>
          <p:grpSpPr>
            <a:xfrm>
              <a:off x="3505200" y="2286000"/>
              <a:ext cx="531324" cy="976879"/>
              <a:chOff x="4038600" y="5395686"/>
              <a:chExt cx="531324" cy="976879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rot="5400000">
                <a:off x="3805042" y="6125186"/>
                <a:ext cx="493375" cy="138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>
                <a:off x="4322544" y="6124615"/>
                <a:ext cx="493375" cy="138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400000">
                <a:off x="4056882" y="5641682"/>
                <a:ext cx="493375" cy="138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038600" y="5889061"/>
                <a:ext cx="529940" cy="1142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14"/>
            <p:cNvGrpSpPr/>
            <p:nvPr/>
          </p:nvGrpSpPr>
          <p:grpSpPr>
            <a:xfrm>
              <a:off x="5410200" y="2209800"/>
              <a:ext cx="531324" cy="976879"/>
              <a:chOff x="4038600" y="5395686"/>
              <a:chExt cx="531324" cy="976879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5400000">
                <a:off x="3805042" y="6125186"/>
                <a:ext cx="493375" cy="138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>
                <a:off x="4322544" y="6124615"/>
                <a:ext cx="493375" cy="138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>
                <a:off x="4056882" y="5641682"/>
                <a:ext cx="493375" cy="138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038600" y="5889061"/>
                <a:ext cx="529940" cy="1142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82721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smtClean="0"/>
              <a:t>1 (</a:t>
            </a:r>
            <a:r>
              <a:rPr lang="en-US" dirty="0" err="1" smtClean="0"/>
              <a:t>lanj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Initial State</a:t>
            </a:r>
            <a:r>
              <a:rPr lang="en-US" sz="2400" dirty="0" smtClean="0"/>
              <a:t>: </a:t>
            </a:r>
          </a:p>
          <a:p>
            <a:pPr marL="355600" indent="0">
              <a:buNone/>
            </a:pPr>
            <a:r>
              <a:rPr lang="en-US" sz="2200" dirty="0"/>
              <a:t>ONTABLE(A</a:t>
            </a:r>
            <a:r>
              <a:rPr lang="en-US" sz="2200" dirty="0"/>
              <a:t>) </a:t>
            </a:r>
            <a:r>
              <a:rPr lang="en-US" sz="2200" dirty="0">
                <a:sym typeface="Symbol"/>
              </a:rPr>
              <a:t></a:t>
            </a:r>
            <a:r>
              <a:rPr lang="en-US" sz="2200" dirty="0"/>
              <a:t> </a:t>
            </a:r>
            <a:r>
              <a:rPr lang="en-US" sz="2200" dirty="0"/>
              <a:t>ONTABLE(C) </a:t>
            </a:r>
            <a:r>
              <a:rPr lang="en-US" sz="2200" dirty="0">
                <a:sym typeface="Symbol"/>
              </a:rPr>
              <a:t></a:t>
            </a:r>
            <a:r>
              <a:rPr lang="en-US" sz="2200" dirty="0"/>
              <a:t> </a:t>
            </a:r>
            <a:r>
              <a:rPr lang="en-US" sz="2200" dirty="0"/>
              <a:t>ONTABLE(D) </a:t>
            </a:r>
            <a:r>
              <a:rPr lang="en-US" sz="2200" dirty="0">
                <a:sym typeface="Symbol"/>
              </a:rPr>
              <a:t></a:t>
            </a:r>
            <a:r>
              <a:rPr lang="en-US" sz="2200" dirty="0"/>
              <a:t> </a:t>
            </a:r>
            <a:r>
              <a:rPr lang="en-US" sz="2200" dirty="0"/>
              <a:t>ON(B,A</a:t>
            </a:r>
            <a:r>
              <a:rPr lang="en-US" sz="2200" dirty="0"/>
              <a:t>) </a:t>
            </a:r>
            <a:r>
              <a:rPr lang="en-US" sz="2200" dirty="0">
                <a:sym typeface="Symbol"/>
              </a:rPr>
              <a:t></a:t>
            </a:r>
            <a:r>
              <a:rPr lang="en-US" sz="2200" dirty="0"/>
              <a:t> </a:t>
            </a:r>
            <a:r>
              <a:rPr lang="en-US" sz="2200" dirty="0" smtClean="0"/>
              <a:t>ARMEMPTY</a:t>
            </a:r>
          </a:p>
          <a:p>
            <a:pPr marL="355600" indent="0">
              <a:buNone/>
            </a:pPr>
            <a:endParaRPr lang="en-US" sz="2200" dirty="0"/>
          </a:p>
          <a:p>
            <a:r>
              <a:rPr lang="en-US" sz="2400" b="1" dirty="0" smtClean="0"/>
              <a:t>Goal State</a:t>
            </a:r>
            <a:r>
              <a:rPr lang="en-US" sz="2400" dirty="0" smtClean="0"/>
              <a:t>: </a:t>
            </a:r>
          </a:p>
          <a:p>
            <a:pPr marL="355600" indent="0">
              <a:buNone/>
            </a:pPr>
            <a:r>
              <a:rPr lang="en-US" sz="2200" dirty="0" smtClean="0"/>
              <a:t>ONTABLE(A</a:t>
            </a:r>
            <a:r>
              <a:rPr lang="en-US" sz="2200" dirty="0"/>
              <a:t>) </a:t>
            </a:r>
            <a:r>
              <a:rPr lang="en-US" sz="2200" dirty="0">
                <a:sym typeface="Symbol"/>
              </a:rPr>
              <a:t></a:t>
            </a:r>
            <a:r>
              <a:rPr lang="en-US" sz="2200" dirty="0"/>
              <a:t> ONTABLE(D) </a:t>
            </a:r>
            <a:r>
              <a:rPr lang="en-US" sz="2200" dirty="0">
                <a:sym typeface="Symbol"/>
              </a:rPr>
              <a:t></a:t>
            </a:r>
            <a:r>
              <a:rPr lang="en-US" sz="2200" dirty="0"/>
              <a:t> ON(B,D) </a:t>
            </a:r>
            <a:r>
              <a:rPr lang="en-US" sz="2200" dirty="0">
                <a:sym typeface="Symbol"/>
              </a:rPr>
              <a:t> </a:t>
            </a:r>
            <a:r>
              <a:rPr lang="en-US" sz="2200" dirty="0" smtClean="0"/>
              <a:t>ON(C,A) </a:t>
            </a:r>
            <a:r>
              <a:rPr lang="en-US" sz="2200" dirty="0">
                <a:sym typeface="Symbol"/>
              </a:rPr>
              <a:t></a:t>
            </a:r>
            <a:r>
              <a:rPr lang="en-US" sz="2200" dirty="0"/>
              <a:t> </a:t>
            </a:r>
            <a:r>
              <a:rPr lang="en-US" sz="2200" dirty="0" smtClean="0"/>
              <a:t>ARMEMPTY</a:t>
            </a:r>
          </a:p>
          <a:p>
            <a:pPr marL="355600" indent="0">
              <a:buNone/>
            </a:pPr>
            <a:endParaRPr lang="en-US" sz="2200" dirty="0" smtClean="0"/>
          </a:p>
          <a:p>
            <a:r>
              <a:rPr lang="en-US" sz="2400" b="1" dirty="0" smtClean="0"/>
              <a:t>Current State = Initial State</a:t>
            </a:r>
          </a:p>
          <a:p>
            <a:r>
              <a:rPr lang="en-US" sz="2400" b="1" dirty="0" smtClean="0"/>
              <a:t>Stack paling </a:t>
            </a:r>
            <a:r>
              <a:rPr lang="en-US" sz="2400" b="1" dirty="0" err="1" smtClean="0"/>
              <a:t>bawah</a:t>
            </a:r>
            <a:r>
              <a:rPr lang="en-US" sz="2400" b="1" dirty="0" smtClean="0"/>
              <a:t> = Goal State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6956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1 (</a:t>
            </a:r>
            <a:r>
              <a:rPr lang="en-US" dirty="0" err="1"/>
              <a:t>lanj</a:t>
            </a:r>
            <a:r>
              <a:rPr lang="en-US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2419045"/>
            <a:ext cx="6256329" cy="2443287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ON(C,A)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ON(B,D)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ONTABLE(A</a:t>
            </a:r>
            <a:r>
              <a:rPr lang="en-US" sz="1800" dirty="0"/>
              <a:t>) </a:t>
            </a:r>
            <a:r>
              <a:rPr lang="en-US" sz="1800" dirty="0">
                <a:sym typeface="Symbol"/>
              </a:rPr>
              <a:t></a:t>
            </a:r>
            <a:r>
              <a:rPr lang="en-US" sz="1800" dirty="0"/>
              <a:t> ONTABLE(D) </a:t>
            </a:r>
            <a:r>
              <a:rPr lang="en-US" sz="1800" dirty="0">
                <a:sym typeface="Symbol"/>
              </a:rPr>
              <a:t></a:t>
            </a:r>
            <a:r>
              <a:rPr lang="en-US" sz="1800" dirty="0"/>
              <a:t> ON(B,D) </a:t>
            </a:r>
            <a:r>
              <a:rPr lang="en-US" sz="1800" dirty="0">
                <a:sym typeface="Symbol"/>
              </a:rPr>
              <a:t> </a:t>
            </a:r>
            <a:r>
              <a:rPr lang="en-US" sz="1800" dirty="0"/>
              <a:t>ON(C,A) </a:t>
            </a:r>
            <a:r>
              <a:rPr lang="en-US" sz="1800" dirty="0">
                <a:sym typeface="Symbol"/>
              </a:rPr>
              <a:t></a:t>
            </a:r>
            <a:r>
              <a:rPr lang="en-US" sz="1800" dirty="0"/>
              <a:t> ARMEMPTY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321840" y="1315985"/>
            <a:ext cx="45720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b="1" dirty="0" smtClean="0"/>
              <a:t>Current </a:t>
            </a:r>
            <a:r>
              <a:rPr lang="en-US" b="1" dirty="0"/>
              <a:t>State</a:t>
            </a:r>
            <a:r>
              <a:rPr lang="en-US" dirty="0"/>
              <a:t>: ONTABLE(A)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ONTABLE(C)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ONTABLE(D)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ON(B,A)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ARMEMPTY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260" y="2049713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709870" y="1362750"/>
            <a:ext cx="2290575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 smtClean="0"/>
              <a:t>Rencana</a:t>
            </a:r>
            <a:r>
              <a:rPr lang="en-US" b="1" dirty="0" smtClean="0"/>
              <a:t> </a:t>
            </a:r>
            <a:r>
              <a:rPr lang="en-US" b="1" dirty="0" err="1" smtClean="0"/>
              <a:t>Penyelesaian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9610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1 (</a:t>
            </a:r>
            <a:r>
              <a:rPr lang="en-US" dirty="0" err="1"/>
              <a:t>lanj</a:t>
            </a:r>
            <a:r>
              <a:rPr lang="en-US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1" y="2419045"/>
            <a:ext cx="6108200" cy="272445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CLEAR(A)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HOLDING(C)</a:t>
            </a:r>
          </a:p>
          <a:p>
            <a:pPr marL="0" indent="0">
              <a:buNone/>
            </a:pPr>
            <a:r>
              <a:rPr lang="en-US" sz="1800" dirty="0" smtClean="0"/>
              <a:t>CLEAR(A) </a:t>
            </a:r>
            <a:r>
              <a:rPr lang="en-US" sz="1800" dirty="0" smtClean="0">
                <a:sym typeface="Symbol"/>
              </a:rPr>
              <a:t> HOLDING(C)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STACK(C,A)</a:t>
            </a:r>
          </a:p>
          <a:p>
            <a:pPr marL="0" indent="0">
              <a:buNone/>
            </a:pPr>
            <a:r>
              <a:rPr lang="en-US" sz="1800" strike="sngStrike" dirty="0" smtClean="0"/>
              <a:t>ON(C,A)</a:t>
            </a:r>
            <a:endParaRPr lang="en-US" sz="1800" strike="sngStrike" dirty="0"/>
          </a:p>
          <a:p>
            <a:pPr marL="0" indent="0">
              <a:buNone/>
            </a:pPr>
            <a:r>
              <a:rPr lang="en-US" sz="1800" dirty="0" smtClean="0"/>
              <a:t>ON(B,D)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ONTABLE(A</a:t>
            </a:r>
            <a:r>
              <a:rPr lang="en-US" sz="1800" dirty="0"/>
              <a:t>) </a:t>
            </a:r>
            <a:r>
              <a:rPr lang="en-US" sz="1800" dirty="0">
                <a:sym typeface="Symbol"/>
              </a:rPr>
              <a:t></a:t>
            </a:r>
            <a:r>
              <a:rPr lang="en-US" sz="1800" dirty="0"/>
              <a:t> ONTABLE(D) </a:t>
            </a:r>
            <a:r>
              <a:rPr lang="en-US" sz="1800" dirty="0">
                <a:sym typeface="Symbol"/>
              </a:rPr>
              <a:t></a:t>
            </a:r>
            <a:r>
              <a:rPr lang="en-US" sz="1800" dirty="0"/>
              <a:t> ON(B,D) </a:t>
            </a:r>
            <a:r>
              <a:rPr lang="en-US" sz="1800" dirty="0">
                <a:sym typeface="Symbol"/>
              </a:rPr>
              <a:t> </a:t>
            </a:r>
            <a:r>
              <a:rPr lang="en-US" sz="1800" dirty="0"/>
              <a:t>ON(C,A) </a:t>
            </a:r>
            <a:r>
              <a:rPr lang="en-US" sz="1800" dirty="0">
                <a:sym typeface="Symbol"/>
              </a:rPr>
              <a:t></a:t>
            </a:r>
            <a:r>
              <a:rPr lang="en-US" sz="1800" dirty="0"/>
              <a:t> ARMEMPTY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296259" y="1350110"/>
            <a:ext cx="45720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b="1" dirty="0" smtClean="0"/>
              <a:t>Current </a:t>
            </a:r>
            <a:r>
              <a:rPr lang="en-US" b="1" dirty="0"/>
              <a:t>State</a:t>
            </a:r>
            <a:r>
              <a:rPr lang="en-US" dirty="0"/>
              <a:t>: ONTABLE(A)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ONTABLE(C)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ONTABLE(D)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ON(B,A)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ARMEMPTY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259" y="2049713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57165" y="2387084"/>
            <a:ext cx="243413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Ganti</a:t>
            </a:r>
            <a:r>
              <a:rPr lang="en-US" dirty="0" smtClean="0"/>
              <a:t> ON(C,A) </a:t>
            </a:r>
            <a:r>
              <a:rPr lang="en-US" dirty="0" err="1" smtClean="0"/>
              <a:t>dengan</a:t>
            </a:r>
            <a:r>
              <a:rPr lang="en-US" dirty="0" smtClean="0"/>
              <a:t> operator yang </a:t>
            </a:r>
            <a:r>
              <a:rPr lang="en-US" dirty="0" err="1" smtClean="0"/>
              <a:t>sesuai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STACK(C,A).</a:t>
            </a:r>
          </a:p>
          <a:p>
            <a:endParaRPr lang="en-US" dirty="0" smtClean="0"/>
          </a:p>
          <a:p>
            <a:r>
              <a:rPr lang="en-US" sz="1600" dirty="0" smtClean="0">
                <a:cs typeface="Arial" pitchFamily="34" charset="0"/>
              </a:rPr>
              <a:t>P: CLEAR(</a:t>
            </a:r>
            <a:r>
              <a:rPr lang="en-US" sz="1600" dirty="0">
                <a:cs typeface="Arial" pitchFamily="34" charset="0"/>
              </a:rPr>
              <a:t>A</a:t>
            </a:r>
            <a:r>
              <a:rPr lang="en-US" sz="1600" dirty="0" smtClean="0">
                <a:cs typeface="Arial" pitchFamily="34" charset="0"/>
              </a:rPr>
              <a:t>) </a:t>
            </a:r>
            <a:r>
              <a:rPr lang="en-US" sz="1600" dirty="0">
                <a:cs typeface="Arial" pitchFamily="34" charset="0"/>
                <a:sym typeface="Symbol"/>
              </a:rPr>
              <a:t> </a:t>
            </a:r>
            <a:r>
              <a:rPr lang="en-US" sz="1600" dirty="0" smtClean="0">
                <a:cs typeface="Arial" pitchFamily="34" charset="0"/>
              </a:rPr>
              <a:t>HOLDING(</a:t>
            </a:r>
            <a:r>
              <a:rPr lang="en-US" sz="1600" dirty="0">
                <a:cs typeface="Arial" pitchFamily="34" charset="0"/>
              </a:rPr>
              <a:t>C</a:t>
            </a:r>
            <a:r>
              <a:rPr lang="en-US" sz="1600" dirty="0" smtClean="0">
                <a:cs typeface="Arial" pitchFamily="34" charset="0"/>
              </a:rPr>
              <a:t>) </a:t>
            </a:r>
            <a:endParaRPr lang="en-US" sz="1600" dirty="0">
              <a:cs typeface="Arial" pitchFamily="34" charset="0"/>
            </a:endParaRPr>
          </a:p>
          <a:p>
            <a:r>
              <a:rPr lang="en-US" sz="1600" dirty="0" smtClean="0">
                <a:cs typeface="Arial" pitchFamily="34" charset="0"/>
              </a:rPr>
              <a:t>A:  ON(C,A) </a:t>
            </a:r>
            <a:r>
              <a:rPr lang="en-US" sz="1600" dirty="0">
                <a:cs typeface="Arial" pitchFamily="34" charset="0"/>
                <a:sym typeface="Symbol"/>
              </a:rPr>
              <a:t></a:t>
            </a:r>
            <a:r>
              <a:rPr lang="en-US" sz="1600" dirty="0">
                <a:cs typeface="Arial" pitchFamily="34" charset="0"/>
              </a:rPr>
              <a:t> ARMEMPTY </a:t>
            </a:r>
            <a:endParaRPr lang="id-ID" sz="1600" dirty="0"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57165" y="1399832"/>
            <a:ext cx="2290575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 smtClean="0"/>
              <a:t>Rencana</a:t>
            </a:r>
            <a:r>
              <a:rPr lang="en-US" b="1" dirty="0" smtClean="0"/>
              <a:t> </a:t>
            </a:r>
            <a:r>
              <a:rPr lang="en-US" b="1" dirty="0" err="1" smtClean="0"/>
              <a:t>Penyelesaian</a:t>
            </a:r>
            <a:r>
              <a:rPr lang="en-US" dirty="0" smtClean="0"/>
              <a:t>:</a:t>
            </a: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735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1 (</a:t>
            </a:r>
            <a:r>
              <a:rPr lang="en-US" dirty="0" err="1"/>
              <a:t>lanj</a:t>
            </a:r>
            <a:r>
              <a:rPr lang="en-US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1" y="2419045"/>
            <a:ext cx="6108200" cy="259598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ON(B,A) </a:t>
            </a:r>
            <a:r>
              <a:rPr lang="en-US" sz="1800" dirty="0" smtClean="0">
                <a:sym typeface="Symbol"/>
              </a:rPr>
              <a:t> CLEAR(B)  ARMEMPTY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UNSTACK(B,A)</a:t>
            </a:r>
          </a:p>
          <a:p>
            <a:pPr marL="0" indent="0">
              <a:buNone/>
            </a:pPr>
            <a:r>
              <a:rPr lang="en-US" sz="1800" strike="sngStrike" dirty="0" smtClean="0"/>
              <a:t>CLEAR(A)</a:t>
            </a:r>
            <a:endParaRPr lang="en-US" sz="1800" strike="sngStrike" dirty="0"/>
          </a:p>
          <a:p>
            <a:pPr marL="0" indent="0">
              <a:buNone/>
            </a:pPr>
            <a:r>
              <a:rPr lang="en-US" sz="1800" dirty="0" smtClean="0"/>
              <a:t>HOLDING(C)</a:t>
            </a:r>
          </a:p>
          <a:p>
            <a:pPr marL="0" indent="0">
              <a:buNone/>
            </a:pPr>
            <a:r>
              <a:rPr lang="en-US" sz="1800" dirty="0" smtClean="0"/>
              <a:t>CLEAR(A) </a:t>
            </a:r>
            <a:r>
              <a:rPr lang="en-US" sz="1800" dirty="0" smtClean="0">
                <a:sym typeface="Symbol"/>
              </a:rPr>
              <a:t> HOLDING(C)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STACK(C,A)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ON(B,D)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ONTABLE(A</a:t>
            </a:r>
            <a:r>
              <a:rPr lang="en-US" sz="1800" dirty="0"/>
              <a:t>) </a:t>
            </a:r>
            <a:r>
              <a:rPr lang="en-US" sz="1800" dirty="0">
                <a:sym typeface="Symbol"/>
              </a:rPr>
              <a:t></a:t>
            </a:r>
            <a:r>
              <a:rPr lang="en-US" sz="1800" dirty="0"/>
              <a:t> ONTABLE(D) </a:t>
            </a:r>
            <a:r>
              <a:rPr lang="en-US" sz="1800" dirty="0">
                <a:sym typeface="Symbol"/>
              </a:rPr>
              <a:t></a:t>
            </a:r>
            <a:r>
              <a:rPr lang="en-US" sz="1800" dirty="0"/>
              <a:t> ON(B,D) </a:t>
            </a:r>
            <a:r>
              <a:rPr lang="en-US" sz="1800" dirty="0">
                <a:sym typeface="Symbol"/>
              </a:rPr>
              <a:t> </a:t>
            </a:r>
            <a:r>
              <a:rPr lang="en-US" sz="1800" dirty="0"/>
              <a:t>ON(C,A) </a:t>
            </a:r>
            <a:r>
              <a:rPr lang="en-US" sz="1800" dirty="0">
                <a:sym typeface="Symbol"/>
              </a:rPr>
              <a:t></a:t>
            </a:r>
            <a:r>
              <a:rPr lang="en-US" sz="1800" dirty="0"/>
              <a:t> ARMEMPTY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328537" y="1441275"/>
            <a:ext cx="45720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b="1" dirty="0" smtClean="0"/>
              <a:t>Current </a:t>
            </a:r>
            <a:r>
              <a:rPr lang="en-US" b="1" dirty="0"/>
              <a:t>State</a:t>
            </a:r>
            <a:r>
              <a:rPr lang="en-US" dirty="0"/>
              <a:t>: ONTABLE(A)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ONTABLE(C)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ONTABLE(D)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ON(B,A)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ARMEMPTY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259" y="2049713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57165" y="2387084"/>
            <a:ext cx="24341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Ganti</a:t>
            </a:r>
            <a:r>
              <a:rPr lang="en-US" dirty="0" smtClean="0"/>
              <a:t> CLEAR(A) </a:t>
            </a:r>
            <a:r>
              <a:rPr lang="en-US" dirty="0" err="1" smtClean="0"/>
              <a:t>dengan</a:t>
            </a:r>
            <a:r>
              <a:rPr lang="en-US" dirty="0" smtClean="0"/>
              <a:t> operator yang </a:t>
            </a:r>
            <a:r>
              <a:rPr lang="en-US" dirty="0" err="1" smtClean="0"/>
              <a:t>sesuai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UNSTACK(B,A)</a:t>
            </a:r>
          </a:p>
          <a:p>
            <a:endParaRPr lang="en-US" dirty="0" smtClean="0"/>
          </a:p>
          <a:p>
            <a:r>
              <a:rPr lang="en-US" dirty="0" smtClean="0">
                <a:cs typeface="Arial" pitchFamily="34" charset="0"/>
              </a:rPr>
              <a:t>P:  </a:t>
            </a:r>
            <a:r>
              <a:rPr lang="en-US" dirty="0"/>
              <a:t>ON(B,A) </a:t>
            </a:r>
            <a:r>
              <a:rPr lang="en-US" dirty="0">
                <a:sym typeface="Symbol"/>
              </a:rPr>
              <a:t> CLEAR(B)  </a:t>
            </a:r>
            <a:r>
              <a:rPr lang="en-US" dirty="0" smtClean="0">
                <a:sym typeface="Symbol"/>
              </a:rPr>
              <a:t>ARMEMPTY</a:t>
            </a:r>
            <a:endParaRPr lang="en-US" dirty="0">
              <a:cs typeface="Arial" pitchFamily="34" charset="0"/>
            </a:endParaRPr>
          </a:p>
          <a:p>
            <a:r>
              <a:rPr lang="en-US" dirty="0" smtClean="0">
                <a:cs typeface="Arial" pitchFamily="34" charset="0"/>
              </a:rPr>
              <a:t>A:  HOLDING(B) </a:t>
            </a:r>
            <a:r>
              <a:rPr lang="en-US" dirty="0">
                <a:cs typeface="Arial" pitchFamily="34" charset="0"/>
                <a:sym typeface="Symbol"/>
              </a:rPr>
              <a:t>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CLEAR(</a:t>
            </a:r>
            <a:r>
              <a:rPr lang="en-US" dirty="0">
                <a:cs typeface="Arial" pitchFamily="34" charset="0"/>
              </a:rPr>
              <a:t>A</a:t>
            </a:r>
            <a:r>
              <a:rPr lang="en-US" dirty="0" smtClean="0">
                <a:cs typeface="Arial" pitchFamily="34" charset="0"/>
              </a:rPr>
              <a:t>) </a:t>
            </a:r>
            <a:endParaRPr lang="id-ID" dirty="0"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38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1 (</a:t>
            </a:r>
            <a:r>
              <a:rPr lang="en-US" dirty="0" err="1"/>
              <a:t>lanj</a:t>
            </a:r>
            <a:r>
              <a:rPr lang="en-US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1" y="2571743"/>
            <a:ext cx="6108200" cy="2443287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strike="sngStrike" dirty="0" smtClean="0"/>
              <a:t>ON(B,A) </a:t>
            </a:r>
            <a:r>
              <a:rPr lang="en-US" sz="1800" strike="sngStrike" dirty="0" smtClean="0">
                <a:sym typeface="Symbol"/>
              </a:rPr>
              <a:t> CLEAR(B)  ARMEMPTY</a:t>
            </a:r>
            <a:endParaRPr lang="en-US" sz="1800" strike="sngStrike" dirty="0" smtClean="0"/>
          </a:p>
          <a:p>
            <a:pPr marL="0" indent="0">
              <a:buNone/>
            </a:pPr>
            <a:r>
              <a:rPr lang="en-US" sz="1800" strike="sngStrike" dirty="0" smtClean="0"/>
              <a:t>UNSTACK(B,A)</a:t>
            </a:r>
            <a:endParaRPr lang="en-US" sz="1800" strike="sngStrike" dirty="0"/>
          </a:p>
          <a:p>
            <a:pPr marL="0" indent="0">
              <a:buNone/>
            </a:pPr>
            <a:r>
              <a:rPr lang="en-US" sz="1800" dirty="0" smtClean="0"/>
              <a:t>HOLDING(C)</a:t>
            </a:r>
          </a:p>
          <a:p>
            <a:pPr marL="0" indent="0">
              <a:buNone/>
            </a:pPr>
            <a:r>
              <a:rPr lang="en-US" sz="1800" dirty="0" smtClean="0"/>
              <a:t>CLEAR(A) </a:t>
            </a:r>
            <a:r>
              <a:rPr lang="en-US" sz="1800" dirty="0" smtClean="0">
                <a:sym typeface="Symbol"/>
              </a:rPr>
              <a:t> HOLDING(C)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STACK(C,A)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ON(B,D)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ONTABLE(A</a:t>
            </a:r>
            <a:r>
              <a:rPr lang="en-US" sz="1800" dirty="0"/>
              <a:t>) </a:t>
            </a:r>
            <a:r>
              <a:rPr lang="en-US" sz="1800" dirty="0">
                <a:sym typeface="Symbol"/>
              </a:rPr>
              <a:t></a:t>
            </a:r>
            <a:r>
              <a:rPr lang="en-US" sz="1800" dirty="0"/>
              <a:t> ONTABLE(D) </a:t>
            </a:r>
            <a:r>
              <a:rPr lang="en-US" sz="1800" dirty="0">
                <a:sym typeface="Symbol"/>
              </a:rPr>
              <a:t></a:t>
            </a:r>
            <a:r>
              <a:rPr lang="en-US" sz="1800" dirty="0"/>
              <a:t> ON(B,D) </a:t>
            </a:r>
            <a:r>
              <a:rPr lang="en-US" sz="1800" dirty="0">
                <a:sym typeface="Symbol"/>
              </a:rPr>
              <a:t> </a:t>
            </a:r>
            <a:r>
              <a:rPr lang="en-US" sz="1800" dirty="0"/>
              <a:t>ON(C,A) </a:t>
            </a:r>
            <a:r>
              <a:rPr lang="en-US" sz="1800" dirty="0">
                <a:sym typeface="Symbol"/>
              </a:rPr>
              <a:t></a:t>
            </a:r>
            <a:r>
              <a:rPr lang="en-US" sz="1800" dirty="0"/>
              <a:t> ARMEMPTY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3503066" y="1350110"/>
            <a:ext cx="2892244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New Current </a:t>
            </a:r>
            <a:r>
              <a:rPr lang="en-US" b="1" dirty="0"/>
              <a:t>State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ONTABLE(A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ONTABLE(C)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ONTABLE(D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 </a:t>
            </a:r>
            <a:r>
              <a:rPr lang="en-US" dirty="0" smtClean="0"/>
              <a:t>HOLDING(B)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259" y="226634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57165" y="2877160"/>
            <a:ext cx="24341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di stack paling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terpenuhi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current state,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hapus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stack paling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pindahkan</a:t>
            </a:r>
            <a:r>
              <a:rPr lang="en-US" dirty="0" smtClean="0"/>
              <a:t> operator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update current state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57165" y="1399832"/>
            <a:ext cx="2290575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 smtClean="0"/>
              <a:t>Rencana</a:t>
            </a:r>
            <a:r>
              <a:rPr lang="en-US" b="1" dirty="0" smtClean="0"/>
              <a:t> </a:t>
            </a:r>
            <a:r>
              <a:rPr lang="en-US" b="1" dirty="0" err="1" smtClean="0"/>
              <a:t>Penyelesaian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smtClean="0"/>
              <a:t>UNSTACK(B,A)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296260" y="1350110"/>
            <a:ext cx="3021823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Current </a:t>
            </a:r>
            <a:r>
              <a:rPr lang="en-US" b="1" dirty="0"/>
              <a:t>State</a:t>
            </a:r>
            <a:r>
              <a:rPr lang="en-US" dirty="0"/>
              <a:t>: ONTABLE(A)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ONTABLE(C)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ONTABLE(D)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ON(B,A)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ARMEMPTY</a:t>
            </a:r>
          </a:p>
        </p:txBody>
      </p:sp>
    </p:spTree>
    <p:extLst>
      <p:ext uri="{BB962C8B-B14F-4D97-AF65-F5344CB8AC3E}">
        <p14:creationId xmlns:p14="http://schemas.microsoft.com/office/powerpoint/2010/main" val="392943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 err="1" smtClean="0"/>
              <a:t>Definisi</a:t>
            </a:r>
            <a:r>
              <a:rPr lang="en-US" sz="2400" dirty="0" smtClean="0"/>
              <a:t> Planning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 err="1" smtClean="0"/>
              <a:t>Permasalahan</a:t>
            </a:r>
            <a:r>
              <a:rPr lang="en-US" sz="2400" dirty="0" smtClean="0"/>
              <a:t> </a:t>
            </a:r>
            <a:r>
              <a:rPr lang="en-US" sz="2400" dirty="0" err="1" smtClean="0"/>
              <a:t>Dunia</a:t>
            </a:r>
            <a:r>
              <a:rPr lang="en-US" sz="2400" dirty="0" smtClean="0"/>
              <a:t> </a:t>
            </a:r>
            <a:r>
              <a:rPr lang="en-US" sz="2400" dirty="0" err="1" smtClean="0"/>
              <a:t>Balok</a:t>
            </a:r>
            <a:endParaRPr lang="en-US" sz="24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 err="1" smtClean="0"/>
              <a:t>Algoritma</a:t>
            </a:r>
            <a:r>
              <a:rPr lang="en-US" sz="2400" dirty="0" smtClean="0"/>
              <a:t> </a:t>
            </a:r>
            <a:r>
              <a:rPr lang="en-US" sz="2400" i="1" dirty="0" smtClean="0"/>
              <a:t>Goal Stack Planning </a:t>
            </a:r>
            <a:r>
              <a:rPr lang="en-US" sz="2400" dirty="0" smtClean="0"/>
              <a:t>(GSP)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Kasus</a:t>
            </a:r>
            <a:endParaRPr lang="en-US" sz="24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 err="1" smtClean="0"/>
              <a:t>Kelemahan</a:t>
            </a:r>
            <a:r>
              <a:rPr lang="en-US" sz="2400" dirty="0" smtClean="0"/>
              <a:t> GSP</a:t>
            </a:r>
            <a:endParaRPr lang="en-US" sz="24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866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1 (</a:t>
            </a:r>
            <a:r>
              <a:rPr lang="en-US" dirty="0" err="1"/>
              <a:t>lanj</a:t>
            </a:r>
            <a:r>
              <a:rPr lang="en-US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2113635"/>
            <a:ext cx="6108200" cy="290139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strike="sngStrike" dirty="0"/>
              <a:t>ONTABLE(C)</a:t>
            </a:r>
            <a:endParaRPr lang="en-US" sz="1600" strike="sngStrike" dirty="0" smtClean="0">
              <a:sym typeface="Symbol"/>
            </a:endParaRPr>
          </a:p>
          <a:p>
            <a:pPr marL="0" indent="0">
              <a:buNone/>
            </a:pPr>
            <a:r>
              <a:rPr lang="en-US" sz="1600" strike="sngStrike" dirty="0" smtClean="0">
                <a:sym typeface="Symbol"/>
              </a:rPr>
              <a:t>CLEAR(C</a:t>
            </a:r>
            <a:r>
              <a:rPr lang="en-US" sz="1600" strike="sngStrike" dirty="0">
                <a:sym typeface="Symbol"/>
              </a:rPr>
              <a:t>)</a:t>
            </a:r>
            <a:r>
              <a:rPr lang="en-US" sz="1600" strike="sngStrike" dirty="0" smtClean="0"/>
              <a:t> </a:t>
            </a:r>
          </a:p>
          <a:p>
            <a:pPr marL="0" indent="0">
              <a:buNone/>
            </a:pPr>
            <a:r>
              <a:rPr lang="en-US" sz="1600" dirty="0" smtClean="0"/>
              <a:t>ARMEMPTY</a:t>
            </a:r>
          </a:p>
          <a:p>
            <a:pPr marL="0" indent="0">
              <a:buNone/>
            </a:pPr>
            <a:r>
              <a:rPr lang="en-US" sz="1600" dirty="0" smtClean="0"/>
              <a:t>ONTABLE(C) </a:t>
            </a:r>
            <a:r>
              <a:rPr lang="en-US" sz="1600" dirty="0" smtClean="0">
                <a:sym typeface="Symbol"/>
              </a:rPr>
              <a:t> CLEAR(C)  ARMEMPTY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PICKUP(C)</a:t>
            </a:r>
            <a:endParaRPr lang="en-US" sz="1600" dirty="0"/>
          </a:p>
          <a:p>
            <a:pPr marL="0" indent="0">
              <a:buNone/>
            </a:pPr>
            <a:r>
              <a:rPr lang="en-US" sz="1600" strike="sngStrike" dirty="0" smtClean="0"/>
              <a:t>HOLDING(C)</a:t>
            </a:r>
          </a:p>
          <a:p>
            <a:pPr marL="0" indent="0">
              <a:buNone/>
            </a:pPr>
            <a:r>
              <a:rPr lang="en-US" sz="1600" dirty="0" smtClean="0"/>
              <a:t>CLEAR(A) </a:t>
            </a:r>
            <a:r>
              <a:rPr lang="en-US" sz="1600" dirty="0" smtClean="0">
                <a:sym typeface="Symbol"/>
              </a:rPr>
              <a:t> HOLDING(C)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STACK(C,A)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ON(B,D)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ONTABLE(A</a:t>
            </a:r>
            <a:r>
              <a:rPr lang="en-US" sz="1600" dirty="0"/>
              <a:t>) </a:t>
            </a:r>
            <a:r>
              <a:rPr lang="en-US" sz="1600" dirty="0">
                <a:sym typeface="Symbol"/>
              </a:rPr>
              <a:t></a:t>
            </a:r>
            <a:r>
              <a:rPr lang="en-US" sz="1600" dirty="0"/>
              <a:t> ONTABLE(D) </a:t>
            </a:r>
            <a:r>
              <a:rPr lang="en-US" sz="1600" dirty="0">
                <a:sym typeface="Symbol"/>
              </a:rPr>
              <a:t></a:t>
            </a:r>
            <a:r>
              <a:rPr lang="en-US" sz="1600" dirty="0"/>
              <a:t> ON(B,D) </a:t>
            </a:r>
            <a:r>
              <a:rPr lang="en-US" sz="1600" dirty="0">
                <a:sym typeface="Symbol"/>
              </a:rPr>
              <a:t> </a:t>
            </a:r>
            <a:r>
              <a:rPr lang="en-US" sz="1600" dirty="0"/>
              <a:t>ON(C,A) </a:t>
            </a:r>
            <a:r>
              <a:rPr lang="en-US" sz="1600" dirty="0">
                <a:sym typeface="Symbol"/>
              </a:rPr>
              <a:t></a:t>
            </a:r>
            <a:r>
              <a:rPr lang="en-US" sz="1600" dirty="0"/>
              <a:t> ARMEMPTY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96259" y="1223450"/>
            <a:ext cx="4572000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600" b="1" dirty="0" smtClean="0"/>
              <a:t>Current </a:t>
            </a:r>
            <a:r>
              <a:rPr lang="en-US" sz="1600" b="1" dirty="0"/>
              <a:t>State</a:t>
            </a:r>
            <a:r>
              <a:rPr lang="en-US" sz="1600" dirty="0"/>
              <a:t>: ONTABLE(A) </a:t>
            </a:r>
            <a:r>
              <a:rPr lang="en-US" sz="1600" dirty="0">
                <a:sym typeface="Symbol"/>
              </a:rPr>
              <a:t></a:t>
            </a:r>
            <a:r>
              <a:rPr lang="en-US" sz="1600" dirty="0"/>
              <a:t> ONTABLE(C) </a:t>
            </a:r>
            <a:r>
              <a:rPr lang="en-US" sz="1600" dirty="0">
                <a:sym typeface="Symbol"/>
              </a:rPr>
              <a:t></a:t>
            </a:r>
            <a:r>
              <a:rPr lang="en-US" sz="1600" dirty="0"/>
              <a:t> ONTABLE(D</a:t>
            </a:r>
            <a:r>
              <a:rPr lang="en-US" sz="1600" dirty="0" smtClean="0"/>
              <a:t>) </a:t>
            </a:r>
            <a:r>
              <a:rPr lang="en-US" sz="1600" dirty="0">
                <a:sym typeface="Symbol"/>
              </a:rPr>
              <a:t></a:t>
            </a:r>
            <a:r>
              <a:rPr lang="en-US" sz="1600" dirty="0"/>
              <a:t> </a:t>
            </a:r>
            <a:r>
              <a:rPr lang="en-US" sz="1600" dirty="0" smtClean="0"/>
              <a:t>HOLDING(B)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96259" y="1808225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57165" y="2877160"/>
            <a:ext cx="24341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Ganti</a:t>
            </a:r>
            <a:r>
              <a:rPr lang="en-US" dirty="0" smtClean="0"/>
              <a:t> HOLDING(C) </a:t>
            </a:r>
            <a:r>
              <a:rPr lang="en-US" dirty="0" err="1" smtClean="0"/>
              <a:t>dengan</a:t>
            </a:r>
            <a:r>
              <a:rPr lang="en-US" dirty="0" smtClean="0"/>
              <a:t> operator yang </a:t>
            </a:r>
            <a:r>
              <a:rPr lang="en-US" dirty="0" err="1" smtClean="0"/>
              <a:t>sesuai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PICKUP(C).</a:t>
            </a:r>
          </a:p>
          <a:p>
            <a:endParaRPr lang="en-US" dirty="0">
              <a:cs typeface="Arial" pitchFamily="34" charset="0"/>
            </a:endParaRPr>
          </a:p>
          <a:p>
            <a:r>
              <a:rPr lang="en-US" dirty="0" smtClean="0">
                <a:cs typeface="Arial" pitchFamily="34" charset="0"/>
              </a:rPr>
              <a:t>P:  ONTABLE(</a:t>
            </a:r>
            <a:r>
              <a:rPr lang="en-US" dirty="0">
                <a:cs typeface="Arial" pitchFamily="34" charset="0"/>
              </a:rPr>
              <a:t>C</a:t>
            </a:r>
            <a:r>
              <a:rPr lang="en-US" dirty="0" smtClean="0">
                <a:cs typeface="Arial" pitchFamily="34" charset="0"/>
              </a:rPr>
              <a:t>) </a:t>
            </a:r>
            <a:r>
              <a:rPr lang="en-US" dirty="0">
                <a:cs typeface="Arial" pitchFamily="34" charset="0"/>
                <a:sym typeface="Symbol"/>
              </a:rPr>
              <a:t>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CLEAR(</a:t>
            </a:r>
            <a:r>
              <a:rPr lang="en-US" dirty="0">
                <a:cs typeface="Arial" pitchFamily="34" charset="0"/>
              </a:rPr>
              <a:t>C</a:t>
            </a:r>
            <a:r>
              <a:rPr lang="en-US" dirty="0" smtClean="0">
                <a:cs typeface="Arial" pitchFamily="34" charset="0"/>
              </a:rPr>
              <a:t>) </a:t>
            </a:r>
            <a:r>
              <a:rPr lang="en-US" dirty="0">
                <a:cs typeface="Arial" pitchFamily="34" charset="0"/>
                <a:sym typeface="Symbol"/>
              </a:rPr>
              <a:t></a:t>
            </a:r>
            <a:r>
              <a:rPr lang="en-US" dirty="0">
                <a:cs typeface="Arial" pitchFamily="34" charset="0"/>
              </a:rPr>
              <a:t> ARMEMPTY </a:t>
            </a:r>
            <a:r>
              <a:rPr lang="en-US" dirty="0" smtClean="0">
                <a:cs typeface="Arial" pitchFamily="34" charset="0"/>
              </a:rPr>
              <a:t>A:  HOLDING(</a:t>
            </a:r>
            <a:r>
              <a:rPr lang="en-US" dirty="0">
                <a:cs typeface="Arial" pitchFamily="34" charset="0"/>
              </a:rPr>
              <a:t>C</a:t>
            </a:r>
            <a:r>
              <a:rPr lang="en-US" dirty="0" smtClean="0">
                <a:cs typeface="Arial" pitchFamily="34" charset="0"/>
              </a:rPr>
              <a:t>) </a:t>
            </a:r>
            <a:endParaRPr lang="id-ID" dirty="0"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57165" y="1399832"/>
            <a:ext cx="2290575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 smtClean="0"/>
              <a:t>Rencana</a:t>
            </a:r>
            <a:r>
              <a:rPr lang="en-US" b="1" dirty="0" smtClean="0"/>
              <a:t> </a:t>
            </a:r>
            <a:r>
              <a:rPr lang="en-US" b="1" dirty="0" err="1" smtClean="0"/>
              <a:t>Penyelesaian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smtClean="0"/>
              <a:t>UNSTACK(B,A)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785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1 (</a:t>
            </a:r>
            <a:r>
              <a:rPr lang="en-US" dirty="0" err="1"/>
              <a:t>lanj</a:t>
            </a:r>
            <a:r>
              <a:rPr lang="en-US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2113635"/>
            <a:ext cx="6108200" cy="290139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CLEAR(D)</a:t>
            </a:r>
          </a:p>
          <a:p>
            <a:pPr marL="0" indent="0">
              <a:buNone/>
            </a:pPr>
            <a:r>
              <a:rPr lang="en-US" sz="1400" dirty="0" smtClean="0"/>
              <a:t>HOLDING(B)</a:t>
            </a:r>
          </a:p>
          <a:p>
            <a:pPr marL="0" indent="0">
              <a:buNone/>
            </a:pPr>
            <a:r>
              <a:rPr lang="en-US" sz="1400" dirty="0" smtClean="0"/>
              <a:t>CLEAR(D) </a:t>
            </a:r>
            <a:r>
              <a:rPr lang="en-US" sz="1400" dirty="0" smtClean="0">
                <a:sym typeface="Symbol"/>
              </a:rPr>
              <a:t> HOLDIING(B)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STACK(B,D)</a:t>
            </a:r>
          </a:p>
          <a:p>
            <a:pPr marL="0" indent="0">
              <a:buNone/>
            </a:pPr>
            <a:r>
              <a:rPr lang="en-US" sz="1400" strike="sngStrike" dirty="0" smtClean="0"/>
              <a:t>ARMEMPTY</a:t>
            </a:r>
          </a:p>
          <a:p>
            <a:pPr marL="0" indent="0">
              <a:buNone/>
            </a:pPr>
            <a:r>
              <a:rPr lang="en-US" sz="1400" dirty="0" smtClean="0"/>
              <a:t>ONTABLE(C) </a:t>
            </a:r>
            <a:r>
              <a:rPr lang="en-US" sz="1400" dirty="0" smtClean="0">
                <a:sym typeface="Symbol"/>
              </a:rPr>
              <a:t> CLEAR(C)  ARMEMPTY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PICKUP(C)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CLEAR(A) </a:t>
            </a:r>
            <a:r>
              <a:rPr lang="en-US" sz="1400" dirty="0" smtClean="0">
                <a:sym typeface="Symbol"/>
              </a:rPr>
              <a:t> HOLDING(C)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STACK(C,A)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ON(B,D)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ONTABLE(A</a:t>
            </a:r>
            <a:r>
              <a:rPr lang="en-US" sz="1400" dirty="0"/>
              <a:t>) </a:t>
            </a:r>
            <a:r>
              <a:rPr lang="en-US" sz="1400" dirty="0">
                <a:sym typeface="Symbol"/>
              </a:rPr>
              <a:t></a:t>
            </a:r>
            <a:r>
              <a:rPr lang="en-US" sz="1400" dirty="0"/>
              <a:t> ONTABLE(D) </a:t>
            </a:r>
            <a:r>
              <a:rPr lang="en-US" sz="1400" dirty="0">
                <a:sym typeface="Symbol"/>
              </a:rPr>
              <a:t></a:t>
            </a:r>
            <a:r>
              <a:rPr lang="en-US" sz="1400" dirty="0"/>
              <a:t> ON(B,D) </a:t>
            </a:r>
            <a:r>
              <a:rPr lang="en-US" sz="1400" dirty="0">
                <a:sym typeface="Symbol"/>
              </a:rPr>
              <a:t> </a:t>
            </a:r>
            <a:r>
              <a:rPr lang="en-US" sz="1400" dirty="0"/>
              <a:t>ON(C,A) </a:t>
            </a:r>
            <a:r>
              <a:rPr lang="en-US" sz="1400" dirty="0">
                <a:sym typeface="Symbol"/>
              </a:rPr>
              <a:t></a:t>
            </a:r>
            <a:r>
              <a:rPr lang="en-US" sz="1400" dirty="0"/>
              <a:t> ARMEMPTY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296259" y="1223450"/>
            <a:ext cx="4572000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600" b="1" dirty="0" smtClean="0"/>
              <a:t>Current </a:t>
            </a:r>
            <a:r>
              <a:rPr lang="en-US" sz="1600" b="1" dirty="0"/>
              <a:t>State</a:t>
            </a:r>
            <a:r>
              <a:rPr lang="en-US" sz="1600" dirty="0"/>
              <a:t>: ONTABLE(A) </a:t>
            </a:r>
            <a:r>
              <a:rPr lang="en-US" sz="1600" dirty="0">
                <a:sym typeface="Symbol"/>
              </a:rPr>
              <a:t></a:t>
            </a:r>
            <a:r>
              <a:rPr lang="en-US" sz="1600" dirty="0"/>
              <a:t> ONTABLE(C) </a:t>
            </a:r>
            <a:r>
              <a:rPr lang="en-US" sz="1600" dirty="0">
                <a:sym typeface="Symbol"/>
              </a:rPr>
              <a:t></a:t>
            </a:r>
            <a:r>
              <a:rPr lang="en-US" sz="1600" dirty="0"/>
              <a:t> ONTABLE(D</a:t>
            </a:r>
            <a:r>
              <a:rPr lang="en-US" sz="1600" dirty="0" smtClean="0"/>
              <a:t>) </a:t>
            </a:r>
            <a:r>
              <a:rPr lang="en-US" sz="1600" dirty="0">
                <a:sym typeface="Symbol"/>
              </a:rPr>
              <a:t></a:t>
            </a:r>
            <a:r>
              <a:rPr lang="en-US" sz="1600" dirty="0"/>
              <a:t> </a:t>
            </a:r>
            <a:r>
              <a:rPr lang="en-US" sz="1600" dirty="0" smtClean="0"/>
              <a:t>HOLDING(B)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96259" y="1808225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57165" y="2877160"/>
            <a:ext cx="243413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Ganti</a:t>
            </a:r>
            <a:r>
              <a:rPr lang="en-US" dirty="0" smtClean="0"/>
              <a:t> ARMEMPTY </a:t>
            </a:r>
            <a:r>
              <a:rPr lang="en-US" dirty="0" err="1" smtClean="0"/>
              <a:t>dengan</a:t>
            </a:r>
            <a:r>
              <a:rPr lang="en-US" dirty="0" smtClean="0"/>
              <a:t> operator yang </a:t>
            </a:r>
            <a:r>
              <a:rPr lang="en-US" dirty="0" err="1" smtClean="0"/>
              <a:t>sesuai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STACK(B,D).</a:t>
            </a:r>
          </a:p>
          <a:p>
            <a:endParaRPr lang="en-US" dirty="0"/>
          </a:p>
          <a:p>
            <a:r>
              <a:rPr lang="en-US" sz="1600" dirty="0">
                <a:cs typeface="Arial" pitchFamily="34" charset="0"/>
              </a:rPr>
              <a:t>P: </a:t>
            </a:r>
            <a:r>
              <a:rPr lang="en-US" sz="1600" dirty="0" smtClean="0">
                <a:cs typeface="Arial" pitchFamily="34" charset="0"/>
              </a:rPr>
              <a:t>CLEAR(D) </a:t>
            </a:r>
            <a:r>
              <a:rPr lang="en-US" sz="1600" dirty="0">
                <a:cs typeface="Arial" pitchFamily="34" charset="0"/>
                <a:sym typeface="Symbol"/>
              </a:rPr>
              <a:t> </a:t>
            </a:r>
            <a:r>
              <a:rPr lang="en-US" sz="1600" dirty="0" smtClean="0">
                <a:cs typeface="Arial" pitchFamily="34" charset="0"/>
              </a:rPr>
              <a:t>HOLDING(B) </a:t>
            </a:r>
            <a:endParaRPr lang="en-US" sz="1600" dirty="0">
              <a:cs typeface="Arial" pitchFamily="34" charset="0"/>
            </a:endParaRPr>
          </a:p>
          <a:p>
            <a:r>
              <a:rPr lang="en-US" sz="1600" dirty="0">
                <a:cs typeface="Arial" pitchFamily="34" charset="0"/>
              </a:rPr>
              <a:t>A:  </a:t>
            </a:r>
            <a:r>
              <a:rPr lang="en-US" sz="1600" dirty="0" smtClean="0">
                <a:cs typeface="Arial" pitchFamily="34" charset="0"/>
              </a:rPr>
              <a:t>ON(B,D) </a:t>
            </a:r>
            <a:r>
              <a:rPr lang="en-US" sz="1600" dirty="0">
                <a:cs typeface="Arial" pitchFamily="34" charset="0"/>
                <a:sym typeface="Symbol"/>
              </a:rPr>
              <a:t></a:t>
            </a:r>
            <a:r>
              <a:rPr lang="en-US" sz="1600" dirty="0">
                <a:cs typeface="Arial" pitchFamily="34" charset="0"/>
              </a:rPr>
              <a:t> ARMEMPTY </a:t>
            </a:r>
            <a:endParaRPr lang="id-ID" sz="1600" dirty="0">
              <a:cs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57165" y="1399832"/>
            <a:ext cx="2290575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 smtClean="0"/>
              <a:t>Rencana</a:t>
            </a:r>
            <a:r>
              <a:rPr lang="en-US" b="1" dirty="0" smtClean="0"/>
              <a:t> </a:t>
            </a:r>
            <a:r>
              <a:rPr lang="en-US" b="1" dirty="0" err="1" smtClean="0"/>
              <a:t>Penyelesaian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smtClean="0"/>
              <a:t>UNSTACK(B,A)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3628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1 (</a:t>
            </a:r>
            <a:r>
              <a:rPr lang="en-US" dirty="0" err="1"/>
              <a:t>lanj</a:t>
            </a:r>
            <a:r>
              <a:rPr lang="en-US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2571750"/>
            <a:ext cx="6108200" cy="259598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strike="sngStrike" dirty="0" smtClean="0"/>
              <a:t>CLEAR(D)</a:t>
            </a:r>
          </a:p>
          <a:p>
            <a:pPr marL="0" indent="0">
              <a:buNone/>
            </a:pPr>
            <a:r>
              <a:rPr lang="en-US" sz="1400" strike="sngStrike" dirty="0" smtClean="0"/>
              <a:t>HOLDING(B)</a:t>
            </a:r>
          </a:p>
          <a:p>
            <a:pPr marL="0" indent="0">
              <a:buNone/>
            </a:pPr>
            <a:r>
              <a:rPr lang="en-US" sz="1400" strike="sngStrike" dirty="0" smtClean="0"/>
              <a:t>CLEAR(D) </a:t>
            </a:r>
            <a:r>
              <a:rPr lang="en-US" sz="1400" strike="sngStrike" dirty="0" smtClean="0">
                <a:sym typeface="Symbol"/>
              </a:rPr>
              <a:t> HOLDIING(B)</a:t>
            </a:r>
            <a:endParaRPr lang="en-US" sz="1400" strike="sngStrike" dirty="0" smtClean="0"/>
          </a:p>
          <a:p>
            <a:pPr marL="0" indent="0">
              <a:buNone/>
            </a:pPr>
            <a:r>
              <a:rPr lang="en-US" sz="1400" strike="sngStrike" dirty="0" smtClean="0"/>
              <a:t>STACK(B,D)</a:t>
            </a:r>
          </a:p>
          <a:p>
            <a:pPr marL="0" indent="0">
              <a:buNone/>
            </a:pPr>
            <a:r>
              <a:rPr lang="en-US" sz="1400" dirty="0" smtClean="0"/>
              <a:t>ONTABLE(C) </a:t>
            </a:r>
            <a:r>
              <a:rPr lang="en-US" sz="1400" dirty="0" smtClean="0">
                <a:sym typeface="Symbol"/>
              </a:rPr>
              <a:t> CLEAR(C)  ARMEMPTY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PICKUP(C)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CLEAR(A) </a:t>
            </a:r>
            <a:r>
              <a:rPr lang="en-US" sz="1400" dirty="0" smtClean="0">
                <a:sym typeface="Symbol"/>
              </a:rPr>
              <a:t> HOLDING(C)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STACK(C,A)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ON(B,D)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ONTABLE(A</a:t>
            </a:r>
            <a:r>
              <a:rPr lang="en-US" sz="1400" dirty="0"/>
              <a:t>) </a:t>
            </a:r>
            <a:r>
              <a:rPr lang="en-US" sz="1400" dirty="0">
                <a:sym typeface="Symbol"/>
              </a:rPr>
              <a:t></a:t>
            </a:r>
            <a:r>
              <a:rPr lang="en-US" sz="1400" dirty="0"/>
              <a:t> ONTABLE(D) </a:t>
            </a:r>
            <a:r>
              <a:rPr lang="en-US" sz="1400" dirty="0">
                <a:sym typeface="Symbol"/>
              </a:rPr>
              <a:t></a:t>
            </a:r>
            <a:r>
              <a:rPr lang="en-US" sz="1400" dirty="0"/>
              <a:t> ON(B,D) </a:t>
            </a:r>
            <a:r>
              <a:rPr lang="en-US" sz="1400" dirty="0">
                <a:sym typeface="Symbol"/>
              </a:rPr>
              <a:t> </a:t>
            </a:r>
            <a:r>
              <a:rPr lang="en-US" sz="1400" dirty="0"/>
              <a:t>ON(C,A) </a:t>
            </a:r>
            <a:r>
              <a:rPr lang="en-US" sz="1400" dirty="0">
                <a:sym typeface="Symbol"/>
              </a:rPr>
              <a:t></a:t>
            </a:r>
            <a:r>
              <a:rPr lang="en-US" sz="1400" dirty="0"/>
              <a:t> </a:t>
            </a:r>
            <a:r>
              <a:rPr lang="en-US" sz="1400" dirty="0" smtClean="0"/>
              <a:t>ARMEMPTY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3350360" y="1350110"/>
            <a:ext cx="3049525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/>
              <a:t>New Current </a:t>
            </a:r>
            <a:r>
              <a:rPr lang="en-US" sz="1600" b="1" dirty="0"/>
              <a:t>State</a:t>
            </a:r>
            <a:r>
              <a:rPr lang="en-US" sz="1600" dirty="0"/>
              <a:t>: ONTABLE(A) </a:t>
            </a:r>
            <a:r>
              <a:rPr lang="en-US" sz="1600" dirty="0">
                <a:sym typeface="Symbol"/>
              </a:rPr>
              <a:t></a:t>
            </a:r>
            <a:r>
              <a:rPr lang="en-US" sz="1600" dirty="0"/>
              <a:t> ONTABLE(C) </a:t>
            </a:r>
            <a:r>
              <a:rPr lang="en-US" sz="1600" dirty="0">
                <a:sym typeface="Symbol"/>
              </a:rPr>
              <a:t></a:t>
            </a:r>
            <a:r>
              <a:rPr lang="en-US" sz="1600" dirty="0"/>
              <a:t> ONTABLE(D</a:t>
            </a:r>
            <a:r>
              <a:rPr lang="en-US" sz="1600" dirty="0" smtClean="0"/>
              <a:t>) </a:t>
            </a:r>
            <a:r>
              <a:rPr lang="en-US" sz="1600" dirty="0">
                <a:sym typeface="Symbol"/>
              </a:rPr>
              <a:t></a:t>
            </a:r>
            <a:r>
              <a:rPr lang="en-US" sz="1600" dirty="0"/>
              <a:t> </a:t>
            </a:r>
            <a:r>
              <a:rPr lang="en-US" sz="1600" dirty="0" smtClean="0"/>
              <a:t>ON(B,D) </a:t>
            </a:r>
            <a:r>
              <a:rPr lang="en-US" sz="1600" dirty="0" smtClean="0">
                <a:sym typeface="Symbol"/>
              </a:rPr>
              <a:t> ARMEMPTY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96259" y="2202418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57165" y="2877160"/>
            <a:ext cx="24341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stack paling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terpenuhi</a:t>
            </a:r>
            <a:r>
              <a:rPr lang="en-US" dirty="0" smtClean="0"/>
              <a:t>, </a:t>
            </a:r>
            <a:r>
              <a:rPr lang="en-US" dirty="0" err="1" smtClean="0"/>
              <a:t>hapus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stack, </a:t>
            </a:r>
            <a:r>
              <a:rPr lang="en-US" dirty="0" err="1" smtClean="0"/>
              <a:t>pidahkan</a:t>
            </a:r>
            <a:r>
              <a:rPr lang="en-US" dirty="0" smtClean="0"/>
              <a:t> operator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update current state.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57165" y="1399832"/>
            <a:ext cx="2290575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 smtClean="0"/>
              <a:t>Rencana</a:t>
            </a:r>
            <a:r>
              <a:rPr lang="en-US" b="1" dirty="0" smtClean="0"/>
              <a:t> </a:t>
            </a:r>
            <a:r>
              <a:rPr lang="en-US" b="1" dirty="0" err="1" smtClean="0"/>
              <a:t>Penyelesaian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smtClean="0"/>
              <a:t>UNSTACK(B,A)</a:t>
            </a:r>
          </a:p>
          <a:p>
            <a:pPr marL="342900" indent="-342900">
              <a:buAutoNum type="arabicPeriod"/>
            </a:pPr>
            <a:r>
              <a:rPr lang="en-US" dirty="0" smtClean="0"/>
              <a:t>STACK(B,D)</a:t>
            </a: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296259" y="1350110"/>
            <a:ext cx="2901396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/>
              <a:t>Current </a:t>
            </a:r>
            <a:r>
              <a:rPr lang="en-US" sz="1600" b="1" dirty="0"/>
              <a:t>State</a:t>
            </a:r>
            <a:r>
              <a:rPr lang="en-US" sz="1600" dirty="0"/>
              <a:t>: ONTABLE(A) </a:t>
            </a:r>
            <a:r>
              <a:rPr lang="en-US" sz="1600" dirty="0">
                <a:sym typeface="Symbol"/>
              </a:rPr>
              <a:t></a:t>
            </a:r>
            <a:r>
              <a:rPr lang="en-US" sz="1600" dirty="0"/>
              <a:t> ONTABLE(C) </a:t>
            </a:r>
            <a:r>
              <a:rPr lang="en-US" sz="1600" dirty="0">
                <a:sym typeface="Symbol"/>
              </a:rPr>
              <a:t></a:t>
            </a:r>
            <a:r>
              <a:rPr lang="en-US" sz="1600" dirty="0"/>
              <a:t> ONTABLE(D</a:t>
            </a:r>
            <a:r>
              <a:rPr lang="en-US" sz="1600" dirty="0" smtClean="0"/>
              <a:t>) </a:t>
            </a:r>
            <a:r>
              <a:rPr lang="en-US" sz="1600" dirty="0">
                <a:sym typeface="Symbol"/>
              </a:rPr>
              <a:t></a:t>
            </a:r>
            <a:r>
              <a:rPr lang="en-US" sz="1600" dirty="0"/>
              <a:t> </a:t>
            </a:r>
            <a:r>
              <a:rPr lang="en-US" sz="1600" dirty="0" smtClean="0"/>
              <a:t>HOLDING(B)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0233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1 (</a:t>
            </a:r>
            <a:r>
              <a:rPr lang="en-US" dirty="0" err="1"/>
              <a:t>lanj</a:t>
            </a:r>
            <a:r>
              <a:rPr lang="en-US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2877160"/>
            <a:ext cx="6108200" cy="213787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strike="sngStrike" dirty="0" smtClean="0"/>
              <a:t>ONTABLE(C) </a:t>
            </a:r>
            <a:r>
              <a:rPr lang="en-US" sz="1400" strike="sngStrike" dirty="0" smtClean="0">
                <a:sym typeface="Symbol"/>
              </a:rPr>
              <a:t> CLEAR(C)  ARMEMPTY</a:t>
            </a:r>
            <a:endParaRPr lang="en-US" sz="1400" strike="sngStrike" dirty="0" smtClean="0"/>
          </a:p>
          <a:p>
            <a:pPr marL="0" indent="0">
              <a:buNone/>
            </a:pPr>
            <a:r>
              <a:rPr lang="en-US" sz="1400" strike="sngStrike" dirty="0" smtClean="0"/>
              <a:t>PICKUP(C)</a:t>
            </a:r>
            <a:endParaRPr lang="en-US" sz="1400" strike="sngStrike" dirty="0"/>
          </a:p>
          <a:p>
            <a:pPr marL="0" indent="0">
              <a:buNone/>
            </a:pPr>
            <a:r>
              <a:rPr lang="en-US" sz="1400" dirty="0" smtClean="0"/>
              <a:t>CLEAR(A) </a:t>
            </a:r>
            <a:r>
              <a:rPr lang="en-US" sz="1400" dirty="0" smtClean="0">
                <a:sym typeface="Symbol"/>
              </a:rPr>
              <a:t> HOLDING(C)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STACK(C,A)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ON(B,D)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ONTABLE(A</a:t>
            </a:r>
            <a:r>
              <a:rPr lang="en-US" sz="1400" dirty="0"/>
              <a:t>) </a:t>
            </a:r>
            <a:r>
              <a:rPr lang="en-US" sz="1400" dirty="0">
                <a:sym typeface="Symbol"/>
              </a:rPr>
              <a:t></a:t>
            </a:r>
            <a:r>
              <a:rPr lang="en-US" sz="1400" dirty="0"/>
              <a:t> ONTABLE(D) </a:t>
            </a:r>
            <a:r>
              <a:rPr lang="en-US" sz="1400" dirty="0">
                <a:sym typeface="Symbol"/>
              </a:rPr>
              <a:t></a:t>
            </a:r>
            <a:r>
              <a:rPr lang="en-US" sz="1400" dirty="0"/>
              <a:t> ON(B,D) </a:t>
            </a:r>
            <a:r>
              <a:rPr lang="en-US" sz="1400" dirty="0">
                <a:sym typeface="Symbol"/>
              </a:rPr>
              <a:t> </a:t>
            </a:r>
            <a:r>
              <a:rPr lang="en-US" sz="1400" dirty="0"/>
              <a:t>ON(C,A) </a:t>
            </a:r>
            <a:r>
              <a:rPr lang="en-US" sz="1400" dirty="0">
                <a:sym typeface="Symbol"/>
              </a:rPr>
              <a:t></a:t>
            </a:r>
            <a:r>
              <a:rPr lang="en-US" sz="1400" dirty="0"/>
              <a:t> ARMEMPTY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3503064" y="1438095"/>
            <a:ext cx="2901395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/>
              <a:t>New Current </a:t>
            </a:r>
            <a:r>
              <a:rPr lang="en-US" sz="1600" b="1" dirty="0"/>
              <a:t>State</a:t>
            </a:r>
            <a:r>
              <a:rPr lang="en-US" sz="1600" dirty="0"/>
              <a:t>: ONTABLE(A</a:t>
            </a:r>
            <a:r>
              <a:rPr lang="en-US" sz="1600" dirty="0" smtClean="0"/>
              <a:t>) </a:t>
            </a:r>
            <a:r>
              <a:rPr lang="en-US" sz="1600" dirty="0">
                <a:sym typeface="Symbol"/>
              </a:rPr>
              <a:t></a:t>
            </a:r>
            <a:r>
              <a:rPr lang="en-US" sz="1600" dirty="0"/>
              <a:t> ONTABLE(D</a:t>
            </a:r>
            <a:r>
              <a:rPr lang="en-US" sz="1600" dirty="0" smtClean="0"/>
              <a:t>) </a:t>
            </a:r>
            <a:r>
              <a:rPr lang="en-US" sz="1600" dirty="0">
                <a:sym typeface="Symbol"/>
              </a:rPr>
              <a:t></a:t>
            </a:r>
            <a:r>
              <a:rPr lang="en-US" sz="1600" dirty="0"/>
              <a:t> </a:t>
            </a:r>
            <a:r>
              <a:rPr lang="en-US" sz="1600" dirty="0" smtClean="0"/>
              <a:t>ON(B,D) </a:t>
            </a:r>
            <a:r>
              <a:rPr lang="en-US" sz="1600" dirty="0" smtClean="0">
                <a:sym typeface="Symbol"/>
              </a:rPr>
              <a:t> HOLDING(C)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96259" y="242406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57165" y="2877160"/>
            <a:ext cx="24341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stack paling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terpenuhi</a:t>
            </a:r>
            <a:r>
              <a:rPr lang="en-US" dirty="0" smtClean="0"/>
              <a:t>, </a:t>
            </a:r>
            <a:r>
              <a:rPr lang="en-US" dirty="0" err="1" smtClean="0"/>
              <a:t>hapus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stack, </a:t>
            </a:r>
            <a:r>
              <a:rPr lang="en-US" dirty="0" err="1" smtClean="0"/>
              <a:t>pidahkan</a:t>
            </a:r>
            <a:r>
              <a:rPr lang="en-US" dirty="0" smtClean="0"/>
              <a:t> operator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update current state.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57165" y="1399832"/>
            <a:ext cx="2290575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 smtClean="0"/>
              <a:t>Rencana</a:t>
            </a:r>
            <a:r>
              <a:rPr lang="en-US" b="1" dirty="0" smtClean="0"/>
              <a:t> </a:t>
            </a:r>
            <a:r>
              <a:rPr lang="en-US" b="1" dirty="0" err="1" smtClean="0"/>
              <a:t>Penyelesaian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smtClean="0"/>
              <a:t>UNSTACK(B,A)</a:t>
            </a:r>
          </a:p>
          <a:p>
            <a:pPr marL="342900" indent="-342900">
              <a:buAutoNum type="arabicPeriod"/>
            </a:pPr>
            <a:r>
              <a:rPr lang="en-US" dirty="0" smtClean="0"/>
              <a:t>STACK(B,D)</a:t>
            </a:r>
          </a:p>
          <a:p>
            <a:pPr marL="342900" indent="-342900">
              <a:buAutoNum type="arabicPeriod"/>
            </a:pPr>
            <a:r>
              <a:rPr lang="en-US" dirty="0" smtClean="0"/>
              <a:t>PICKUP(C)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0835" y="1435343"/>
            <a:ext cx="3049525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/>
              <a:t>Current </a:t>
            </a:r>
            <a:r>
              <a:rPr lang="en-US" sz="1600" b="1" dirty="0"/>
              <a:t>State</a:t>
            </a:r>
            <a:r>
              <a:rPr lang="en-US" sz="1600" dirty="0"/>
              <a:t>: ONTABLE(A) </a:t>
            </a:r>
            <a:r>
              <a:rPr lang="en-US" sz="1600" dirty="0">
                <a:sym typeface="Symbol"/>
              </a:rPr>
              <a:t></a:t>
            </a:r>
            <a:r>
              <a:rPr lang="en-US" sz="1600" dirty="0"/>
              <a:t> ONTABLE(C) </a:t>
            </a:r>
            <a:r>
              <a:rPr lang="en-US" sz="1600" dirty="0">
                <a:sym typeface="Symbol"/>
              </a:rPr>
              <a:t></a:t>
            </a:r>
            <a:r>
              <a:rPr lang="en-US" sz="1600" dirty="0"/>
              <a:t> ONTABLE(D</a:t>
            </a:r>
            <a:r>
              <a:rPr lang="en-US" sz="1600" dirty="0" smtClean="0"/>
              <a:t>) </a:t>
            </a:r>
            <a:r>
              <a:rPr lang="en-US" sz="1600" dirty="0">
                <a:sym typeface="Symbol"/>
              </a:rPr>
              <a:t></a:t>
            </a:r>
            <a:r>
              <a:rPr lang="en-US" sz="1600" dirty="0"/>
              <a:t> </a:t>
            </a:r>
            <a:r>
              <a:rPr lang="en-US" sz="1600" dirty="0" smtClean="0"/>
              <a:t>ON(B,D) </a:t>
            </a:r>
            <a:r>
              <a:rPr lang="en-US" sz="1600" dirty="0" smtClean="0">
                <a:sym typeface="Symbol"/>
              </a:rPr>
              <a:t> ARMEMPTY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98751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1 (</a:t>
            </a:r>
            <a:r>
              <a:rPr lang="en-US" dirty="0" err="1"/>
              <a:t>lanj</a:t>
            </a:r>
            <a:r>
              <a:rPr lang="en-US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3335275"/>
            <a:ext cx="6108200" cy="167975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strike="sngStrike" dirty="0" smtClean="0"/>
              <a:t>CLEAR(A) </a:t>
            </a:r>
            <a:r>
              <a:rPr lang="en-US" sz="1400" strike="sngStrike" dirty="0" smtClean="0">
                <a:sym typeface="Symbol"/>
              </a:rPr>
              <a:t> HOLDING(C)</a:t>
            </a:r>
            <a:endParaRPr lang="en-US" sz="1400" strike="sngStrike" dirty="0" smtClean="0"/>
          </a:p>
          <a:p>
            <a:pPr marL="0" indent="0">
              <a:buNone/>
            </a:pPr>
            <a:r>
              <a:rPr lang="en-US" sz="1400" strike="sngStrike" dirty="0" smtClean="0"/>
              <a:t>STACK(C,A)</a:t>
            </a:r>
            <a:endParaRPr lang="en-US" sz="1400" strike="sngStrike" dirty="0"/>
          </a:p>
          <a:p>
            <a:pPr marL="0" indent="0">
              <a:buNone/>
            </a:pPr>
            <a:r>
              <a:rPr lang="en-US" sz="1400" dirty="0" smtClean="0"/>
              <a:t>ON(B,D)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ONTABLE(A</a:t>
            </a:r>
            <a:r>
              <a:rPr lang="en-US" sz="1400" dirty="0"/>
              <a:t>) </a:t>
            </a:r>
            <a:r>
              <a:rPr lang="en-US" sz="1400" dirty="0">
                <a:sym typeface="Symbol"/>
              </a:rPr>
              <a:t></a:t>
            </a:r>
            <a:r>
              <a:rPr lang="en-US" sz="1400" dirty="0"/>
              <a:t> ONTABLE(D) </a:t>
            </a:r>
            <a:r>
              <a:rPr lang="en-US" sz="1400" dirty="0">
                <a:sym typeface="Symbol"/>
              </a:rPr>
              <a:t></a:t>
            </a:r>
            <a:r>
              <a:rPr lang="en-US" sz="1400" dirty="0"/>
              <a:t> ON(B,D) </a:t>
            </a:r>
            <a:r>
              <a:rPr lang="en-US" sz="1400" dirty="0">
                <a:sym typeface="Symbol"/>
              </a:rPr>
              <a:t> </a:t>
            </a:r>
            <a:r>
              <a:rPr lang="en-US" sz="1400" dirty="0"/>
              <a:t>ON(C,A) </a:t>
            </a:r>
            <a:r>
              <a:rPr lang="en-US" sz="1400" dirty="0">
                <a:sym typeface="Symbol"/>
              </a:rPr>
              <a:t></a:t>
            </a:r>
            <a:r>
              <a:rPr lang="en-US" sz="1400" dirty="0"/>
              <a:t> ARMEMPTY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3467729" y="1446290"/>
            <a:ext cx="2739539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/>
              <a:t>New Current </a:t>
            </a:r>
            <a:r>
              <a:rPr lang="en-US" sz="1600" b="1" dirty="0"/>
              <a:t>State</a:t>
            </a:r>
            <a:r>
              <a:rPr lang="en-US" sz="1600" dirty="0"/>
              <a:t>: ONTABLE(A</a:t>
            </a:r>
            <a:r>
              <a:rPr lang="en-US" sz="1600" dirty="0" smtClean="0"/>
              <a:t>) </a:t>
            </a:r>
            <a:r>
              <a:rPr lang="en-US" sz="1600" dirty="0">
                <a:sym typeface="Symbol"/>
              </a:rPr>
              <a:t></a:t>
            </a:r>
            <a:r>
              <a:rPr lang="en-US" sz="1600" dirty="0"/>
              <a:t> ONTABLE(D</a:t>
            </a:r>
            <a:r>
              <a:rPr lang="en-US" sz="1600" dirty="0" smtClean="0"/>
              <a:t>) </a:t>
            </a:r>
            <a:r>
              <a:rPr lang="en-US" sz="1600" dirty="0">
                <a:sym typeface="Symbol"/>
              </a:rPr>
              <a:t></a:t>
            </a:r>
            <a:r>
              <a:rPr lang="en-US" sz="1600" dirty="0"/>
              <a:t> </a:t>
            </a:r>
            <a:r>
              <a:rPr lang="en-US" sz="1600" dirty="0" smtClean="0"/>
              <a:t>ON(B,D) </a:t>
            </a:r>
            <a:r>
              <a:rPr lang="en-US" sz="1600" dirty="0" smtClean="0">
                <a:sym typeface="Symbol"/>
              </a:rPr>
              <a:t> ON(C,A) </a:t>
            </a:r>
            <a:r>
              <a:rPr lang="en-US" sz="1600" dirty="0">
                <a:sym typeface="Symbol"/>
              </a:rPr>
              <a:t></a:t>
            </a:r>
            <a:r>
              <a:rPr lang="en-US" sz="1600" dirty="0"/>
              <a:t> ARMEMPTY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259" y="2799877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57165" y="3136410"/>
            <a:ext cx="24341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stack paling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terpenuhi</a:t>
            </a:r>
            <a:r>
              <a:rPr lang="en-US" dirty="0" smtClean="0"/>
              <a:t>, </a:t>
            </a:r>
            <a:r>
              <a:rPr lang="en-US" dirty="0" err="1" smtClean="0"/>
              <a:t>hapus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stack, </a:t>
            </a:r>
            <a:r>
              <a:rPr lang="en-US" dirty="0" err="1" smtClean="0"/>
              <a:t>pidahkan</a:t>
            </a:r>
            <a:r>
              <a:rPr lang="en-US" dirty="0" smtClean="0"/>
              <a:t> operator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update current state.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57165" y="1399832"/>
            <a:ext cx="2290575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 smtClean="0"/>
              <a:t>Rencana</a:t>
            </a:r>
            <a:r>
              <a:rPr lang="en-US" b="1" dirty="0" smtClean="0"/>
              <a:t> </a:t>
            </a:r>
            <a:r>
              <a:rPr lang="en-US" b="1" dirty="0" err="1" smtClean="0"/>
              <a:t>Penyelesaian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smtClean="0"/>
              <a:t>UNSTACK(B,A)</a:t>
            </a:r>
          </a:p>
          <a:p>
            <a:pPr marL="342900" indent="-342900">
              <a:buAutoNum type="arabicPeriod"/>
            </a:pPr>
            <a:r>
              <a:rPr lang="en-US" dirty="0" smtClean="0"/>
              <a:t>STACK(B,D)</a:t>
            </a:r>
          </a:p>
          <a:p>
            <a:pPr marL="342900" indent="-342900">
              <a:buAutoNum type="arabicPeriod"/>
            </a:pPr>
            <a:r>
              <a:rPr lang="en-US" dirty="0" smtClean="0"/>
              <a:t>PICKUP(C)</a:t>
            </a:r>
          </a:p>
          <a:p>
            <a:pPr marL="342900" indent="-342900">
              <a:buAutoNum type="arabicPeriod"/>
            </a:pPr>
            <a:r>
              <a:rPr lang="en-US" dirty="0" smtClean="0"/>
              <a:t>STACK(C,A)</a:t>
            </a:r>
          </a:p>
        </p:txBody>
      </p:sp>
      <p:sp>
        <p:nvSpPr>
          <p:cNvPr id="8" name="Rectangle 7"/>
          <p:cNvSpPr/>
          <p:nvPr/>
        </p:nvSpPr>
        <p:spPr>
          <a:xfrm>
            <a:off x="296260" y="1471760"/>
            <a:ext cx="2901395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/>
              <a:t>Current </a:t>
            </a:r>
            <a:r>
              <a:rPr lang="en-US" sz="1600" b="1" dirty="0"/>
              <a:t>State</a:t>
            </a:r>
            <a:r>
              <a:rPr lang="en-US" sz="1600" dirty="0"/>
              <a:t>: ONTABLE(A</a:t>
            </a:r>
            <a:r>
              <a:rPr lang="en-US" sz="1600" dirty="0" smtClean="0"/>
              <a:t>) </a:t>
            </a:r>
            <a:r>
              <a:rPr lang="en-US" sz="1600" dirty="0">
                <a:sym typeface="Symbol"/>
              </a:rPr>
              <a:t></a:t>
            </a:r>
            <a:r>
              <a:rPr lang="en-US" sz="1600" dirty="0"/>
              <a:t> ONTABLE(D</a:t>
            </a:r>
            <a:r>
              <a:rPr lang="en-US" sz="1600" dirty="0" smtClean="0"/>
              <a:t>) </a:t>
            </a:r>
            <a:r>
              <a:rPr lang="en-US" sz="1600" dirty="0">
                <a:sym typeface="Symbol"/>
              </a:rPr>
              <a:t></a:t>
            </a:r>
            <a:r>
              <a:rPr lang="en-US" sz="1600" dirty="0"/>
              <a:t> </a:t>
            </a:r>
            <a:r>
              <a:rPr lang="en-US" sz="1600" dirty="0" smtClean="0"/>
              <a:t>ON(B,D) </a:t>
            </a:r>
            <a:r>
              <a:rPr lang="en-US" sz="1600" dirty="0" smtClean="0">
                <a:sym typeface="Symbol"/>
              </a:rPr>
              <a:t> HOLDING(C)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69619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1 (</a:t>
            </a:r>
            <a:r>
              <a:rPr lang="en-US" dirty="0" err="1"/>
              <a:t>lanj</a:t>
            </a:r>
            <a:r>
              <a:rPr lang="en-US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3154158"/>
            <a:ext cx="6108200" cy="186087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strike="sngStrike" dirty="0" smtClean="0"/>
              <a:t>ON(B,D</a:t>
            </a:r>
            <a:r>
              <a:rPr lang="en-US" sz="1400" dirty="0" smtClean="0"/>
              <a:t>)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ONTABLE(A</a:t>
            </a:r>
            <a:r>
              <a:rPr lang="en-US" sz="1400" dirty="0"/>
              <a:t>) </a:t>
            </a:r>
            <a:r>
              <a:rPr lang="en-US" sz="1400" dirty="0">
                <a:sym typeface="Symbol"/>
              </a:rPr>
              <a:t></a:t>
            </a:r>
            <a:r>
              <a:rPr lang="en-US" sz="1400" dirty="0"/>
              <a:t> ONTABLE(D) </a:t>
            </a:r>
            <a:r>
              <a:rPr lang="en-US" sz="1400" dirty="0">
                <a:sym typeface="Symbol"/>
              </a:rPr>
              <a:t></a:t>
            </a:r>
            <a:r>
              <a:rPr lang="en-US" sz="1400" dirty="0"/>
              <a:t> ON(B,D) </a:t>
            </a:r>
            <a:r>
              <a:rPr lang="en-US" sz="1400" dirty="0">
                <a:sym typeface="Symbol"/>
              </a:rPr>
              <a:t> </a:t>
            </a:r>
            <a:r>
              <a:rPr lang="en-US" sz="1400" dirty="0"/>
              <a:t>ON(C,A) </a:t>
            </a:r>
            <a:r>
              <a:rPr lang="en-US" sz="1400" dirty="0">
                <a:sym typeface="Symbol"/>
              </a:rPr>
              <a:t></a:t>
            </a:r>
            <a:r>
              <a:rPr lang="en-US" sz="1400" dirty="0"/>
              <a:t> ARMEMPTY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273714" y="1539879"/>
            <a:ext cx="4572000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600" b="1" dirty="0" smtClean="0"/>
              <a:t>Current </a:t>
            </a:r>
            <a:r>
              <a:rPr lang="en-US" sz="1600" b="1" dirty="0"/>
              <a:t>State</a:t>
            </a:r>
            <a:r>
              <a:rPr lang="en-US" sz="1600" dirty="0"/>
              <a:t>: ONTABLE(A</a:t>
            </a:r>
            <a:r>
              <a:rPr lang="en-US" sz="1600" dirty="0" smtClean="0"/>
              <a:t>) </a:t>
            </a:r>
            <a:r>
              <a:rPr lang="en-US" sz="1600" dirty="0">
                <a:sym typeface="Symbol"/>
              </a:rPr>
              <a:t></a:t>
            </a:r>
            <a:r>
              <a:rPr lang="en-US" sz="1600" dirty="0"/>
              <a:t> ONTABLE(D</a:t>
            </a:r>
            <a:r>
              <a:rPr lang="en-US" sz="1600" dirty="0" smtClean="0"/>
              <a:t>) </a:t>
            </a:r>
            <a:r>
              <a:rPr lang="en-US" sz="1600" dirty="0">
                <a:sym typeface="Symbol"/>
              </a:rPr>
              <a:t></a:t>
            </a:r>
            <a:r>
              <a:rPr lang="en-US" sz="1600" dirty="0"/>
              <a:t> </a:t>
            </a:r>
            <a:r>
              <a:rPr lang="en-US" sz="1600" dirty="0" smtClean="0"/>
              <a:t>ON(B,D) </a:t>
            </a:r>
            <a:r>
              <a:rPr lang="en-US" sz="1600" dirty="0" smtClean="0">
                <a:sym typeface="Symbol"/>
              </a:rPr>
              <a:t> ON(C,A) </a:t>
            </a:r>
            <a:r>
              <a:rPr lang="en-US" sz="1600" dirty="0">
                <a:sym typeface="Symbol"/>
              </a:rPr>
              <a:t></a:t>
            </a:r>
            <a:r>
              <a:rPr lang="en-US" sz="1600" dirty="0"/>
              <a:t> ARMEMPTY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258" y="257175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57165" y="3328175"/>
            <a:ext cx="243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State = Goal State,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dihentikan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57165" y="1399832"/>
            <a:ext cx="2290575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 smtClean="0"/>
              <a:t>Rencana</a:t>
            </a:r>
            <a:r>
              <a:rPr lang="en-US" b="1" dirty="0" smtClean="0"/>
              <a:t> </a:t>
            </a:r>
            <a:r>
              <a:rPr lang="en-US" b="1" dirty="0" err="1" smtClean="0"/>
              <a:t>Penyelesaian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smtClean="0"/>
              <a:t>UNSTACK(B,A)</a:t>
            </a:r>
          </a:p>
          <a:p>
            <a:pPr marL="342900" indent="-342900">
              <a:buAutoNum type="arabicPeriod"/>
            </a:pPr>
            <a:r>
              <a:rPr lang="en-US" dirty="0" smtClean="0"/>
              <a:t>STACK(B,D)</a:t>
            </a:r>
          </a:p>
          <a:p>
            <a:pPr marL="342900" indent="-342900">
              <a:buAutoNum type="arabicPeriod"/>
            </a:pPr>
            <a:r>
              <a:rPr lang="en-US" dirty="0" smtClean="0"/>
              <a:t>PICKUP(C)</a:t>
            </a:r>
          </a:p>
          <a:p>
            <a:pPr marL="342900" indent="-342900">
              <a:buAutoNum type="arabicPeriod"/>
            </a:pPr>
            <a:r>
              <a:rPr lang="en-US" dirty="0" smtClean="0"/>
              <a:t>STACK(C,A)</a:t>
            </a:r>
          </a:p>
        </p:txBody>
      </p:sp>
    </p:spTree>
    <p:extLst>
      <p:ext uri="{BB962C8B-B14F-4D97-AF65-F5344CB8AC3E}">
        <p14:creationId xmlns:p14="http://schemas.microsoft.com/office/powerpoint/2010/main" val="609079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1 (</a:t>
            </a:r>
            <a:r>
              <a:rPr lang="en-US" dirty="0" err="1"/>
              <a:t>lanj</a:t>
            </a:r>
            <a:r>
              <a:rPr lang="en-US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457200" y="2048589"/>
            <a:ext cx="6710785" cy="2488867"/>
            <a:chOff x="457200" y="1981200"/>
            <a:chExt cx="9287681" cy="3200400"/>
          </a:xfrm>
        </p:grpSpPr>
        <p:pic>
          <p:nvPicPr>
            <p:cNvPr id="5" name="Picture 3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200" y="1981200"/>
              <a:ext cx="9287681" cy="320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6" name="Group 13"/>
            <p:cNvGrpSpPr/>
            <p:nvPr/>
          </p:nvGrpSpPr>
          <p:grpSpPr>
            <a:xfrm>
              <a:off x="3505200" y="2286000"/>
              <a:ext cx="531324" cy="976879"/>
              <a:chOff x="4038600" y="5395686"/>
              <a:chExt cx="531324" cy="976879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rot="5400000">
                <a:off x="3805042" y="6125186"/>
                <a:ext cx="493375" cy="138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>
                <a:off x="4322544" y="6124615"/>
                <a:ext cx="493375" cy="138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400000">
                <a:off x="4056882" y="5641682"/>
                <a:ext cx="493375" cy="138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038600" y="5889061"/>
                <a:ext cx="529940" cy="1142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14"/>
            <p:cNvGrpSpPr/>
            <p:nvPr/>
          </p:nvGrpSpPr>
          <p:grpSpPr>
            <a:xfrm>
              <a:off x="5410200" y="2209800"/>
              <a:ext cx="531324" cy="976879"/>
              <a:chOff x="4038600" y="5395686"/>
              <a:chExt cx="531324" cy="976879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5400000">
                <a:off x="3805042" y="6125186"/>
                <a:ext cx="493375" cy="138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>
                <a:off x="4322544" y="6124615"/>
                <a:ext cx="493375" cy="138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>
                <a:off x="4056882" y="5641682"/>
                <a:ext cx="493375" cy="138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038600" y="5889061"/>
                <a:ext cx="529940" cy="1142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Rectangle 15"/>
          <p:cNvSpPr/>
          <p:nvPr/>
        </p:nvSpPr>
        <p:spPr>
          <a:xfrm>
            <a:off x="6709870" y="2059008"/>
            <a:ext cx="2290575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 smtClean="0"/>
              <a:t>Urutan</a:t>
            </a:r>
            <a:r>
              <a:rPr lang="en-US" b="1" dirty="0" smtClean="0"/>
              <a:t> </a:t>
            </a:r>
            <a:r>
              <a:rPr lang="en-US" b="1" dirty="0" err="1" smtClean="0"/>
              <a:t>Penyelesaian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smtClean="0"/>
              <a:t>UNSTACK(B,A)</a:t>
            </a:r>
          </a:p>
          <a:p>
            <a:pPr marL="342900" indent="-342900">
              <a:buAutoNum type="arabicPeriod"/>
            </a:pPr>
            <a:r>
              <a:rPr lang="en-US" dirty="0" smtClean="0"/>
              <a:t>STACK(B,D)</a:t>
            </a:r>
          </a:p>
          <a:p>
            <a:pPr marL="342900" indent="-342900">
              <a:buAutoNum type="arabicPeriod"/>
            </a:pPr>
            <a:r>
              <a:rPr lang="en-US" dirty="0" smtClean="0"/>
              <a:t>PICKUP(C)</a:t>
            </a:r>
          </a:p>
          <a:p>
            <a:pPr marL="342900" indent="-342900">
              <a:buAutoNum type="arabicPeriod"/>
            </a:pPr>
            <a:r>
              <a:rPr lang="en-US" dirty="0" smtClean="0"/>
              <a:t>STACK(C,A)</a:t>
            </a:r>
          </a:p>
        </p:txBody>
      </p:sp>
    </p:spTree>
    <p:extLst>
      <p:ext uri="{BB962C8B-B14F-4D97-AF65-F5344CB8AC3E}">
        <p14:creationId xmlns:p14="http://schemas.microsoft.com/office/powerpoint/2010/main" val="3723632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8965" y="1960930"/>
            <a:ext cx="9287681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30552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2 (</a:t>
            </a:r>
            <a:r>
              <a:rPr lang="en-US" dirty="0" err="1" smtClean="0"/>
              <a:t>lanj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02060"/>
                </a:solidFill>
              </a:rPr>
              <a:t>Isi Stack </a:t>
            </a:r>
            <a:r>
              <a:rPr lang="en-US" dirty="0" err="1" smtClean="0">
                <a:solidFill>
                  <a:srgbClr val="002060"/>
                </a:solidFill>
              </a:rPr>
              <a:t>pada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Langkah</a:t>
            </a:r>
            <a:r>
              <a:rPr lang="en-US" dirty="0" smtClean="0">
                <a:solidFill>
                  <a:srgbClr val="002060"/>
                </a:solidFill>
              </a:rPr>
              <a:t> ke-1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5" name="Group 13"/>
          <p:cNvGrpSpPr/>
          <p:nvPr/>
        </p:nvGrpSpPr>
        <p:grpSpPr>
          <a:xfrm>
            <a:off x="533400" y="2107455"/>
            <a:ext cx="3200400" cy="2735997"/>
            <a:chOff x="533400" y="2514600"/>
            <a:chExt cx="3200400" cy="2735997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533400" y="2514600"/>
              <a:ext cx="3200400" cy="1676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8280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981200" algn="l"/>
                </a:tabLst>
              </a:pP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ON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(A,B)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981200" algn="l"/>
                </a:tabLst>
              </a:pP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ON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(B,C)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981200" algn="l"/>
                </a:tabLst>
              </a:pP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ON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(A,B) 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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ON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(B,C)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33400" y="4419600"/>
              <a:ext cx="32004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smtClean="0"/>
                <a:t>U</a:t>
              </a:r>
              <a:r>
                <a:rPr lang="id-ID" sz="2400" smtClean="0"/>
                <a:t>rutan isi stack</a:t>
              </a:r>
              <a:r>
                <a:rPr lang="en-US" sz="2400" smtClean="0"/>
                <a:t> Kemungkinan </a:t>
              </a:r>
              <a:r>
                <a:rPr lang="en-US" sz="2400" dirty="0" smtClean="0"/>
                <a:t>1</a:t>
              </a:r>
              <a:endParaRPr lang="id-ID" sz="2400" dirty="0"/>
            </a:p>
          </p:txBody>
        </p:sp>
      </p:grpSp>
      <p:grpSp>
        <p:nvGrpSpPr>
          <p:cNvPr id="11" name="Group 14"/>
          <p:cNvGrpSpPr/>
          <p:nvPr/>
        </p:nvGrpSpPr>
        <p:grpSpPr>
          <a:xfrm>
            <a:off x="5335525" y="2127684"/>
            <a:ext cx="3200400" cy="2735997"/>
            <a:chOff x="5486400" y="2514600"/>
            <a:chExt cx="3200400" cy="2735997"/>
          </a:xfrm>
        </p:grpSpPr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5486400" y="2514600"/>
              <a:ext cx="3200400" cy="1676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8280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981200" algn="l"/>
                </a:tabLst>
              </a:pP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ON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(B,C)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981200" algn="l"/>
                </a:tabLst>
              </a:pP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ON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(A,B)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981200" algn="l"/>
                </a:tabLst>
              </a:pP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ON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(A,B) 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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ON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(B,C)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86400" y="4419600"/>
              <a:ext cx="32004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smtClean="0"/>
                <a:t>U</a:t>
              </a:r>
              <a:r>
                <a:rPr lang="id-ID" sz="2400" smtClean="0"/>
                <a:t>rutan isi stack</a:t>
              </a:r>
              <a:r>
                <a:rPr lang="en-US" sz="2400" smtClean="0"/>
                <a:t> Kemungkinan </a:t>
              </a:r>
              <a:r>
                <a:rPr lang="en-US" sz="2400" dirty="0" smtClean="0"/>
                <a:t>2</a:t>
              </a:r>
              <a:endParaRPr lang="id-ID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5182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pSp>
        <p:nvGrpSpPr>
          <p:cNvPr id="2" name="Group 13"/>
          <p:cNvGrpSpPr/>
          <p:nvPr/>
        </p:nvGrpSpPr>
        <p:grpSpPr>
          <a:xfrm>
            <a:off x="533400" y="1989667"/>
            <a:ext cx="3200400" cy="2239433"/>
            <a:chOff x="533400" y="2541686"/>
            <a:chExt cx="3200400" cy="2985910"/>
          </a:xfrm>
        </p:grpSpPr>
        <p:sp>
          <p:nvSpPr>
            <p:cNvPr id="4101" name="Text Box 5"/>
            <p:cNvSpPr txBox="1">
              <a:spLocks noChangeArrowheads="1"/>
            </p:cNvSpPr>
            <p:nvPr/>
          </p:nvSpPr>
          <p:spPr bwMode="auto">
            <a:xfrm>
              <a:off x="533400" y="2541686"/>
              <a:ext cx="3200400" cy="15905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8280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981200" algn="l"/>
                </a:tabLst>
              </a:pP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ON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(A,B)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981200" algn="l"/>
                </a:tabLst>
              </a:pP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ON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(B,C)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981200" algn="l"/>
                </a:tabLst>
              </a:pP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ON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(A,B) 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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ON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(B,C)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3400" y="4419600"/>
              <a:ext cx="3200400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smtClean="0"/>
                <a:t>U</a:t>
              </a:r>
              <a:r>
                <a:rPr lang="id-ID" sz="2400" smtClean="0"/>
                <a:t>rutan isi stack</a:t>
              </a:r>
              <a:r>
                <a:rPr lang="en-US" sz="2400" smtClean="0"/>
                <a:t> Kemungkinan </a:t>
              </a:r>
              <a:r>
                <a:rPr lang="en-US" sz="2400" dirty="0" smtClean="0"/>
                <a:t>1</a:t>
              </a:r>
              <a:endParaRPr lang="id-ID" sz="2400" dirty="0"/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182820" y="1350110"/>
            <a:ext cx="2743200" cy="33595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8280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  <a:tab pos="1620838" algn="l"/>
              </a:tabLst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UN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STACK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(C,A)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  <a:tab pos="1620838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PUTDOWN(C)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  <a:tab pos="1620838" algn="l"/>
              </a:tabLst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PICKUP(A)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  <a:tab pos="1620838" algn="l"/>
              </a:tabLst>
            </a:pPr>
            <a:r>
              <a:rPr kumimoji="0" lang="en-US" b="1" i="1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STACK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(A,B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  <a:tab pos="1620838" algn="l"/>
              </a:tabLst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UN</a:t>
            </a:r>
            <a:r>
              <a:rPr kumimoji="0" lang="en-US" b="1" i="1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STACK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(A,B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  <a:tab pos="1620838" algn="l"/>
              </a:tabLst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PUTDOWN(A)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  <a:tab pos="1620838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PICKUP(B)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  <a:tab pos="1620838" algn="l"/>
              </a:tabLst>
            </a:pP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STACK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(B,C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  <a:tab pos="1620838" algn="l"/>
              </a:tabLst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PICKUP(A)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  <a:tab pos="1620838" algn="l"/>
              </a:tabLst>
            </a:pP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STACK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(A,B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7410" y="4762257"/>
            <a:ext cx="3581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000" dirty="0" smtClean="0">
                <a:solidFill>
                  <a:srgbClr val="FF0000"/>
                </a:solidFill>
              </a:rPr>
              <a:t>Rencana </a:t>
            </a:r>
            <a:r>
              <a:rPr lang="en-US" sz="2000" dirty="0" smtClean="0">
                <a:solidFill>
                  <a:srgbClr val="FF0000"/>
                </a:solidFill>
              </a:rPr>
              <a:t>yang </a:t>
            </a:r>
            <a:r>
              <a:rPr lang="en-US" sz="2000" dirty="0" err="1" smtClean="0">
                <a:solidFill>
                  <a:srgbClr val="FF0000"/>
                </a:solidFill>
              </a:rPr>
              <a:t>Tidak</a:t>
            </a:r>
            <a:r>
              <a:rPr lang="en-US" sz="2000" dirty="0" smtClean="0">
                <a:solidFill>
                  <a:srgbClr val="FF0000"/>
                </a:solidFill>
              </a:rPr>
              <a:t> Optimal</a:t>
            </a:r>
            <a:endParaRPr lang="id-ID" sz="2000" dirty="0">
              <a:solidFill>
                <a:srgbClr val="FF000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1"/>
          </a:xfrm>
        </p:spPr>
        <p:txBody>
          <a:bodyPr>
            <a:normAutofit/>
          </a:bodyPr>
          <a:lstStyle/>
          <a:p>
            <a:pPr algn="l"/>
            <a:r>
              <a:rPr lang="en-US" sz="3200" dirty="0" err="1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Contoh</a:t>
            </a:r>
            <a:r>
              <a:rPr lang="en-US" sz="3200" dirty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dirty="0" err="1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Kasus</a:t>
            </a:r>
            <a:r>
              <a:rPr lang="en-US" sz="3200" dirty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dirty="0" smtClean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 (</a:t>
            </a:r>
            <a:r>
              <a:rPr lang="en-US" sz="3200" dirty="0" err="1" smtClean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lanj</a:t>
            </a:r>
            <a:r>
              <a:rPr lang="en-US" sz="3200" dirty="0" smtClean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.)</a:t>
            </a:r>
            <a:endParaRPr lang="en-US" sz="3200" dirty="0">
              <a:solidFill>
                <a:srgbClr val="F2CD4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368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Definisi</a:t>
            </a:r>
            <a:r>
              <a:rPr lang="en-US" dirty="0" smtClean="0"/>
              <a:t>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Planning </a:t>
            </a:r>
            <a:r>
              <a:rPr lang="en-US" sz="2400" dirty="0" err="1" smtClean="0">
                <a:solidFill>
                  <a:schemeClr val="tx1"/>
                </a:solidFill>
              </a:rPr>
              <a:t>merupakan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suatu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metode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penyelesaian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masalah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prinsip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sebagai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berikut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2400" b="1" dirty="0" err="1" smtClean="0">
                <a:solidFill>
                  <a:schemeClr val="tx1"/>
                </a:solidFill>
              </a:rPr>
              <a:t>Memecah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masalah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dalam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sub-sub </a:t>
            </a:r>
            <a:r>
              <a:rPr lang="en-US" sz="2400" b="1" dirty="0" err="1">
                <a:solidFill>
                  <a:schemeClr val="tx1"/>
                </a:solidFill>
              </a:rPr>
              <a:t>masalah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lebih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kecil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 err="1" smtClean="0">
                <a:solidFill>
                  <a:schemeClr val="tx1"/>
                </a:solidFill>
              </a:rPr>
              <a:t>Menyelesaikan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sub-sub </a:t>
            </a:r>
            <a:r>
              <a:rPr lang="en-US" sz="2400" b="1" dirty="0" err="1">
                <a:solidFill>
                  <a:schemeClr val="tx1"/>
                </a:solidFill>
              </a:rPr>
              <a:t>masalah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satu</a:t>
            </a:r>
            <a:r>
              <a:rPr lang="en-US" sz="2400" dirty="0">
                <a:solidFill>
                  <a:schemeClr val="tx1"/>
                </a:solidFill>
              </a:rPr>
              <a:t> demi </a:t>
            </a:r>
            <a:r>
              <a:rPr lang="en-US" sz="2400" dirty="0" err="1" smtClean="0">
                <a:solidFill>
                  <a:schemeClr val="tx1"/>
                </a:solidFill>
              </a:rPr>
              <a:t>satu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 err="1" smtClean="0">
                <a:solidFill>
                  <a:schemeClr val="tx1"/>
                </a:solidFill>
              </a:rPr>
              <a:t>Menggabungkan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solusi-solusi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dari</a:t>
            </a:r>
            <a:r>
              <a:rPr lang="en-US" sz="2400" dirty="0">
                <a:solidFill>
                  <a:schemeClr val="tx1"/>
                </a:solidFill>
              </a:rPr>
              <a:t> sub-sub </a:t>
            </a:r>
            <a:r>
              <a:rPr lang="en-US" sz="2400" dirty="0" err="1">
                <a:solidFill>
                  <a:schemeClr val="tx1"/>
                </a:solidFill>
              </a:rPr>
              <a:t>masalah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tersebut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menjadi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sebuah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solusi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lengkap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tetap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mengingat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dan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menangani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interaksi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terdapat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pada</a:t>
            </a:r>
            <a:r>
              <a:rPr lang="en-US" sz="2400" dirty="0">
                <a:solidFill>
                  <a:schemeClr val="tx1"/>
                </a:solidFill>
              </a:rPr>
              <a:t> sub-sub </a:t>
            </a:r>
            <a:r>
              <a:rPr lang="en-US" sz="2400" dirty="0" err="1">
                <a:solidFill>
                  <a:schemeClr val="tx1"/>
                </a:solidFill>
              </a:rPr>
              <a:t>masalah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tersebut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endParaRPr lang="id-ID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064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4877410" y="4462215"/>
            <a:ext cx="358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400" b="1" dirty="0" smtClean="0">
                <a:solidFill>
                  <a:srgbClr val="00B050"/>
                </a:solidFill>
              </a:rPr>
              <a:t>Rencana </a:t>
            </a:r>
            <a:r>
              <a:rPr lang="en-US" sz="2400" b="1" dirty="0" smtClean="0">
                <a:solidFill>
                  <a:srgbClr val="00B050"/>
                </a:solidFill>
              </a:rPr>
              <a:t>yang </a:t>
            </a:r>
            <a:r>
              <a:rPr lang="en-US" sz="2400" b="1" dirty="0" smtClean="0">
                <a:solidFill>
                  <a:srgbClr val="00B050"/>
                </a:solidFill>
              </a:rPr>
              <a:t>Optimal</a:t>
            </a:r>
            <a:endParaRPr lang="id-ID" sz="2400" b="1" dirty="0">
              <a:solidFill>
                <a:srgbClr val="00B05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1"/>
          </a:xfrm>
        </p:spPr>
        <p:txBody>
          <a:bodyPr>
            <a:normAutofit/>
          </a:bodyPr>
          <a:lstStyle/>
          <a:p>
            <a:pPr algn="l"/>
            <a:r>
              <a:rPr lang="en-US" sz="3200" dirty="0" err="1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Contoh</a:t>
            </a:r>
            <a:r>
              <a:rPr lang="en-US" sz="3200" dirty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dirty="0" err="1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Kasus</a:t>
            </a:r>
            <a:r>
              <a:rPr lang="en-US" sz="3200" dirty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dirty="0" smtClean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 (</a:t>
            </a:r>
            <a:r>
              <a:rPr lang="en-US" sz="3200" dirty="0" err="1" smtClean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lanj</a:t>
            </a:r>
            <a:r>
              <a:rPr lang="en-US" sz="3200" dirty="0" smtClean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.)</a:t>
            </a:r>
            <a:endParaRPr lang="en-US" sz="3200" dirty="0">
              <a:solidFill>
                <a:srgbClr val="F2CD4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3" name="Group 3"/>
          <p:cNvGrpSpPr/>
          <p:nvPr/>
        </p:nvGrpSpPr>
        <p:grpSpPr>
          <a:xfrm>
            <a:off x="517865" y="1714500"/>
            <a:ext cx="3200400" cy="2629079"/>
            <a:chOff x="5486400" y="2514600"/>
            <a:chExt cx="3200400" cy="3505439"/>
          </a:xfrm>
        </p:grpSpPr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5486400" y="2514600"/>
              <a:ext cx="3200400" cy="19574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8280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981200" algn="l"/>
                </a:tabLst>
              </a:pP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ON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(B,C)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981200" algn="l"/>
                </a:tabLst>
              </a:pPr>
              <a:r>
                <a:rPr kumimoji="0" lang="en-US" sz="2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ON</a:t>
              </a: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(A,B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981200" algn="l"/>
                </a:tabLst>
              </a:pPr>
              <a:r>
                <a:rPr kumimoji="0" lang="en-US" sz="2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ON</a:t>
              </a: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(A,B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 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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ON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(B,C)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86400" y="4419600"/>
              <a:ext cx="3200400" cy="1600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2400" dirty="0" smtClean="0"/>
            </a:p>
            <a:p>
              <a:r>
                <a:rPr lang="en-US" sz="2400" dirty="0" smtClean="0"/>
                <a:t>U</a:t>
              </a:r>
              <a:r>
                <a:rPr lang="id-ID" sz="2400" dirty="0" smtClean="0"/>
                <a:t>rutan isi stack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Kemungkinan</a:t>
              </a:r>
              <a:r>
                <a:rPr lang="en-US" sz="2400" dirty="0" smtClean="0"/>
                <a:t> 2</a:t>
              </a:r>
              <a:endParaRPr lang="id-ID" sz="2400" dirty="0"/>
            </a:p>
          </p:txBody>
        </p:sp>
      </p:grpSp>
      <p:sp>
        <p:nvSpPr>
          <p:cNvPr id="16" name="Text Box 1"/>
          <p:cNvSpPr txBox="1">
            <a:spLocks noChangeArrowheads="1"/>
          </p:cNvSpPr>
          <p:nvPr/>
        </p:nvSpPr>
        <p:spPr bwMode="auto">
          <a:xfrm>
            <a:off x="5182820" y="1502815"/>
            <a:ext cx="2819400" cy="28407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8280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  <a:tab pos="1620838" algn="l"/>
              </a:tabLst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UN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STACK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(C,A)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  <a:tab pos="1620838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PUTDOWN(C)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  <a:tab pos="1620838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PICKUP(B)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  <a:tab pos="1620838" algn="l"/>
              </a:tabLst>
            </a:pP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STACK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(B,C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  <a:tab pos="1620838" algn="l"/>
              </a:tabLst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PICKUP(A)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  <a:tab pos="1620838" algn="l"/>
              </a:tabLst>
            </a:pP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STACK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(A,B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87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GSP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GSP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id-ID" sz="2400" dirty="0"/>
              <a:t>menemui jalan buntu yang tidak disadari karena seluruh langkah yang dibangkitkan akan tetap dipakai.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id-ID" sz="2400" dirty="0"/>
              <a:t>da langkah yang membatalkan langkah lainnya </a:t>
            </a:r>
            <a:endParaRPr lang="en-US" sz="2400" dirty="0"/>
          </a:p>
          <a:p>
            <a:r>
              <a:rPr lang="id-ID" sz="2400" i="1" dirty="0"/>
              <a:t>STACK</a:t>
            </a:r>
            <a:r>
              <a:rPr lang="id-ID" sz="2400" dirty="0"/>
              <a:t>(</a:t>
            </a:r>
            <a:r>
              <a:rPr lang="id-ID" sz="2400" i="1" dirty="0"/>
              <a:t>x</a:t>
            </a:r>
            <a:r>
              <a:rPr lang="id-ID" sz="2400" dirty="0"/>
              <a:t>,</a:t>
            </a:r>
            <a:r>
              <a:rPr lang="id-ID" sz="2400" i="1" dirty="0"/>
              <a:t>y</a:t>
            </a:r>
            <a:r>
              <a:rPr lang="id-ID" sz="2400" dirty="0"/>
              <a:t>) dibatalkan oleh UN</a:t>
            </a:r>
            <a:r>
              <a:rPr lang="id-ID" sz="2400" i="1" dirty="0"/>
              <a:t>STACK</a:t>
            </a:r>
            <a:r>
              <a:rPr lang="id-ID" sz="2400" dirty="0"/>
              <a:t>(</a:t>
            </a:r>
            <a:r>
              <a:rPr lang="id-ID" sz="2400" i="1" dirty="0"/>
              <a:t>x</a:t>
            </a:r>
            <a:r>
              <a:rPr lang="id-ID" sz="2400" dirty="0"/>
              <a:t>,</a:t>
            </a:r>
            <a:r>
              <a:rPr lang="id-ID" sz="2400" i="1" dirty="0"/>
              <a:t>y</a:t>
            </a:r>
            <a:r>
              <a:rPr lang="id-ID" sz="2400" dirty="0"/>
              <a:t>)</a:t>
            </a:r>
            <a:endParaRPr lang="en-US" sz="2400" dirty="0"/>
          </a:p>
          <a:p>
            <a:r>
              <a:rPr lang="id-ID" sz="2400" dirty="0"/>
              <a:t>PICKUP(</a:t>
            </a:r>
            <a:r>
              <a:rPr lang="id-ID" sz="2400" i="1" dirty="0"/>
              <a:t>x</a:t>
            </a:r>
            <a:r>
              <a:rPr lang="id-ID" sz="2400" dirty="0"/>
              <a:t>) dibatalkan oleh PUTDOWN(x)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824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Dunia</a:t>
            </a:r>
            <a:r>
              <a:rPr lang="en-US" sz="3200" dirty="0" smtClean="0"/>
              <a:t> </a:t>
            </a:r>
            <a:r>
              <a:rPr lang="en-US" sz="3200" dirty="0" err="1" smtClean="0"/>
              <a:t>Balok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9"/>
            <a:ext cx="5344674" cy="3512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Gambaran</a:t>
            </a:r>
            <a:r>
              <a:rPr lang="en-US" sz="2400" dirty="0" smtClean="0"/>
              <a:t> </a:t>
            </a:r>
            <a:r>
              <a:rPr lang="en-US" sz="2400" dirty="0" err="1" smtClean="0"/>
              <a:t>umum</a:t>
            </a:r>
            <a:r>
              <a:rPr lang="en-US" sz="2400" dirty="0" smtClean="0"/>
              <a:t>:</a:t>
            </a:r>
          </a:p>
          <a:p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permukaan</a:t>
            </a:r>
            <a:r>
              <a:rPr lang="en-US" sz="2400" dirty="0"/>
              <a:t> </a:t>
            </a:r>
            <a:r>
              <a:rPr lang="en-US" sz="2400" dirty="0" err="1"/>
              <a:t>datar</a:t>
            </a:r>
            <a:r>
              <a:rPr lang="en-US" sz="2400" dirty="0"/>
              <a:t>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menyimpan</a:t>
            </a:r>
            <a:r>
              <a:rPr lang="en-US" sz="2400" dirty="0"/>
              <a:t> </a:t>
            </a:r>
            <a:r>
              <a:rPr lang="en-US" sz="2400" dirty="0" err="1"/>
              <a:t>balok</a:t>
            </a:r>
            <a:r>
              <a:rPr lang="en-US" sz="2400" dirty="0"/>
              <a:t>, </a:t>
            </a:r>
            <a:r>
              <a:rPr lang="en-US" sz="2400" dirty="0" err="1"/>
              <a:t>umumnya</a:t>
            </a:r>
            <a:r>
              <a:rPr lang="en-US" sz="2400" dirty="0"/>
              <a:t>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meja</a:t>
            </a:r>
            <a:r>
              <a:rPr lang="en-US" sz="2400" dirty="0"/>
              <a:t>.</a:t>
            </a:r>
            <a:endParaRPr lang="id-ID" sz="2400" dirty="0"/>
          </a:p>
          <a:p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sejumlah</a:t>
            </a:r>
            <a:r>
              <a:rPr lang="en-US" sz="2400" dirty="0"/>
              <a:t> </a:t>
            </a:r>
            <a:r>
              <a:rPr lang="en-US" sz="2400" dirty="0" err="1"/>
              <a:t>balok</a:t>
            </a:r>
            <a:r>
              <a:rPr lang="en-US" sz="2400" dirty="0"/>
              <a:t> </a:t>
            </a:r>
            <a:r>
              <a:rPr lang="en-US" sz="2400" dirty="0" err="1"/>
              <a:t>kotak</a:t>
            </a:r>
            <a:r>
              <a:rPr lang="en-US" sz="2400" dirty="0"/>
              <a:t> yang </a:t>
            </a:r>
            <a:r>
              <a:rPr lang="en-US" sz="2400" dirty="0" err="1"/>
              <a:t>berukuran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r>
              <a:rPr lang="en-US" sz="2400" dirty="0"/>
              <a:t>.</a:t>
            </a:r>
            <a:endParaRPr lang="id-ID" sz="2400" dirty="0"/>
          </a:p>
          <a:p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lengan</a:t>
            </a:r>
            <a:r>
              <a:rPr lang="en-US" sz="2400" dirty="0"/>
              <a:t> robot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memanipulasi</a:t>
            </a:r>
            <a:r>
              <a:rPr lang="en-US" sz="2400" dirty="0"/>
              <a:t> </a:t>
            </a:r>
            <a:r>
              <a:rPr lang="en-US" sz="2400" dirty="0" err="1"/>
              <a:t>balok</a:t>
            </a:r>
            <a:r>
              <a:rPr lang="en-US" sz="2400" dirty="0"/>
              <a:t>.</a:t>
            </a:r>
            <a:endParaRPr lang="id-ID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/>
          <a:srcRect r="41315"/>
          <a:stretch/>
        </p:blipFill>
        <p:spPr bwMode="auto">
          <a:xfrm>
            <a:off x="5946345" y="1860888"/>
            <a:ext cx="2638280" cy="244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011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 smtClean="0"/>
              <a:t>Balok</a:t>
            </a:r>
            <a:r>
              <a:rPr lang="en-US" dirty="0" smtClean="0"/>
              <a:t> (</a:t>
            </a:r>
            <a:r>
              <a:rPr lang="en-US" dirty="0" err="1" smtClean="0"/>
              <a:t>lanj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400" dirty="0" err="1" smtClean="0"/>
              <a:t>Permasalahan</a:t>
            </a:r>
            <a:r>
              <a:rPr lang="en-US" sz="2400" dirty="0" smtClean="0"/>
              <a:t> </a:t>
            </a:r>
            <a:r>
              <a:rPr lang="en-US" sz="2400" dirty="0" err="1" smtClean="0"/>
              <a:t>dunia</a:t>
            </a:r>
            <a:r>
              <a:rPr lang="en-US" sz="2400" dirty="0" smtClean="0"/>
              <a:t> </a:t>
            </a:r>
            <a:r>
              <a:rPr lang="en-US" sz="2400" dirty="0" err="1" smtClean="0"/>
              <a:t>balok</a:t>
            </a:r>
            <a:r>
              <a:rPr lang="en-US" sz="2400" dirty="0" smtClean="0"/>
              <a:t>: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err="1" smtClean="0"/>
              <a:t>Bagaimana</a:t>
            </a:r>
            <a:r>
              <a:rPr lang="id-ID" sz="2400" dirty="0" smtClean="0"/>
              <a:t> </a:t>
            </a:r>
            <a:r>
              <a:rPr lang="id-ID" sz="2400" dirty="0"/>
              <a:t>urutan aksi/langkah untuk memindahkan state dunia balok dari </a:t>
            </a:r>
            <a:r>
              <a:rPr lang="id-ID" sz="2400" b="1" i="1" dirty="0"/>
              <a:t>initial state</a:t>
            </a:r>
            <a:r>
              <a:rPr lang="id-ID" sz="2400" dirty="0"/>
              <a:t> menjadi </a:t>
            </a:r>
            <a:r>
              <a:rPr lang="id-ID" sz="2400" i="1" dirty="0"/>
              <a:t>goal state</a:t>
            </a:r>
            <a:r>
              <a:rPr lang="id-ID" sz="2400" dirty="0"/>
              <a:t>. Dalam hal ini akan digunakan GSP (Goal Stack Planning</a:t>
            </a:r>
            <a:r>
              <a:rPr lang="id-ID" sz="2400" dirty="0" smtClean="0"/>
              <a:t>)</a:t>
            </a:r>
            <a:r>
              <a:rPr lang="en-US" sz="2400" dirty="0" smtClean="0"/>
              <a:t>.</a:t>
            </a:r>
            <a:endParaRPr lang="id-ID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9540" y="3139414"/>
            <a:ext cx="3576754" cy="194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5491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Balok</a:t>
            </a:r>
            <a:r>
              <a:rPr lang="en-US" dirty="0"/>
              <a:t> (</a:t>
            </a:r>
            <a:r>
              <a:rPr lang="en-US" dirty="0" err="1"/>
              <a:t>lanj</a:t>
            </a:r>
            <a:r>
              <a:rPr lang="en-US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 smtClean="0"/>
              <a:t>Pendefinisian</a:t>
            </a:r>
            <a:r>
              <a:rPr lang="en-US" dirty="0" smtClean="0"/>
              <a:t> environment:</a:t>
            </a:r>
          </a:p>
          <a:p>
            <a:r>
              <a:rPr lang="id-ID" b="1" dirty="0" smtClean="0"/>
              <a:t>Pendefinisian </a:t>
            </a:r>
            <a:r>
              <a:rPr lang="id-ID" b="1" dirty="0"/>
              <a:t>representasi </a:t>
            </a:r>
            <a:r>
              <a:rPr lang="id-ID" b="1" dirty="0" smtClean="0"/>
              <a:t>state</a:t>
            </a:r>
            <a:endParaRPr lang="id-ID" b="1" dirty="0"/>
          </a:p>
          <a:p>
            <a:pPr lvl="1"/>
            <a:r>
              <a:rPr lang="en-US" dirty="0" err="1" smtClean="0"/>
              <a:t>Representasi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id-ID" dirty="0" smtClean="0"/>
              <a:t>tate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id-ID" dirty="0" smtClean="0"/>
              <a:t>kondisi </a:t>
            </a:r>
            <a:r>
              <a:rPr lang="id-ID" dirty="0"/>
              <a:t>balok </a:t>
            </a:r>
            <a:endParaRPr lang="en-US" dirty="0" smtClean="0"/>
          </a:p>
          <a:p>
            <a:pPr lvl="1"/>
            <a:r>
              <a:rPr lang="en-US" dirty="0" err="1" smtClean="0"/>
              <a:t>Representasi</a:t>
            </a:r>
            <a:r>
              <a:rPr lang="en-US" dirty="0" smtClean="0"/>
              <a:t> state </a:t>
            </a:r>
            <a:r>
              <a:rPr lang="en-US" dirty="0" err="1" smtClean="0"/>
              <a:t>untuk</a:t>
            </a:r>
            <a:r>
              <a:rPr lang="id-ID" dirty="0" smtClean="0"/>
              <a:t> </a:t>
            </a:r>
            <a:r>
              <a:rPr lang="id-ID" dirty="0"/>
              <a:t>lengan robot</a:t>
            </a:r>
          </a:p>
          <a:p>
            <a:r>
              <a:rPr lang="id-ID" b="1" dirty="0"/>
              <a:t>Pendefinisian operator/aksi yang dapat </a:t>
            </a:r>
            <a:r>
              <a:rPr lang="id-ID" b="1" dirty="0" smtClean="0"/>
              <a:t>dilakukan</a:t>
            </a:r>
            <a:endParaRPr lang="id-ID" b="1" dirty="0"/>
          </a:p>
          <a:p>
            <a:pPr lvl="1"/>
            <a:r>
              <a:rPr lang="id-ID" dirty="0"/>
              <a:t>Sebuah operator akan memiliki element pre-kondisi, positif effect</a:t>
            </a:r>
            <a:r>
              <a:rPr lang="en-GB" dirty="0"/>
              <a:t> (Add)</a:t>
            </a:r>
            <a:r>
              <a:rPr lang="id-ID" dirty="0"/>
              <a:t> dan negatif effect</a:t>
            </a:r>
            <a:r>
              <a:rPr lang="en-GB" dirty="0"/>
              <a:t> (Delete)</a:t>
            </a:r>
            <a:endParaRPr lang="id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124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Representasi </a:t>
            </a:r>
            <a:r>
              <a:rPr lang="it-IT" dirty="0" smtClean="0"/>
              <a:t>State Dunia Balok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792266"/>
              </p:ext>
            </p:extLst>
          </p:nvPr>
        </p:nvGraphicFramePr>
        <p:xfrm>
          <a:off x="449263" y="1474270"/>
          <a:ext cx="8398477" cy="354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7572"/>
                <a:gridCol w="4428445"/>
                <a:gridCol w="18324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State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Aturan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dalam</a:t>
                      </a:r>
                      <a:r>
                        <a:rPr lang="en-US" b="1" dirty="0" smtClean="0"/>
                        <a:t> First</a:t>
                      </a:r>
                      <a:r>
                        <a:rPr lang="en-US" b="1" baseline="0" dirty="0" smtClean="0"/>
                        <a:t> Order Logic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Gambar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 smtClean="0"/>
                        <a:t>ONTABLE(A)</a:t>
                      </a:r>
                      <a:r>
                        <a:rPr lang="it-IT" sz="1800" dirty="0" smtClean="0"/>
                        <a:t>: Balok A berada di permukaan meja</a:t>
                      </a:r>
                      <a:endParaRPr lang="id-ID" sz="1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</a:t>
                      </a:r>
                      <a:r>
                        <a:rPr kumimoji="0" lang="en-US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 </a:t>
                      </a:r>
                      <a:r>
                        <a:rPr kumimoji="0" lang="en-US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 ONTABLE(x)  </a:t>
                      </a:r>
                      <a:r>
                        <a:rPr kumimoji="0" lang="en-US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</a:t>
                      </a:r>
                      <a:r>
                        <a:rPr kumimoji="0" lang="en-US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kumimoji="0" lang="en-US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HOLDING(</a:t>
                      </a:r>
                      <a:r>
                        <a:rPr kumimoji="0" lang="en-US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x) </a:t>
                      </a:r>
                      <a:r>
                        <a:rPr kumimoji="0" lang="en-US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32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[</a:t>
                      </a:r>
                      <a:r>
                        <a:rPr kumimoji="0" lang="en-US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</a:t>
                      </a:r>
                      <a:r>
                        <a:rPr kumimoji="0" lang="en-US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y</a:t>
                      </a:r>
                      <a:r>
                        <a:rPr kumimoji="0" lang="en-US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  ON(</a:t>
                      </a:r>
                      <a:r>
                        <a:rPr kumimoji="0" lang="en-US" u="none" strike="noStrike" cap="none" normalizeH="0" baseline="0" dirty="0" err="1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x,y</a:t>
                      </a:r>
                      <a:r>
                        <a:rPr kumimoji="0" lang="en-US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)</a:t>
                      </a:r>
                      <a:r>
                        <a:rPr kumimoji="0" lang="en-US" sz="32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]</a:t>
                      </a:r>
                      <a:endParaRPr kumimoji="0" lang="en-US" sz="2400" u="none" strike="noStrike" cap="none" normalizeH="0" baseline="0" dirty="0" smtClean="0">
                        <a:ln>
                          <a:noFill/>
                        </a:ln>
                        <a:effectLst/>
                        <a:sym typeface="Symbol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b="1" dirty="0" smtClean="0"/>
                        <a:t>CLEAR(A)</a:t>
                      </a:r>
                      <a:r>
                        <a:rPr lang="id-ID" sz="1800" dirty="0" smtClean="0"/>
                        <a:t>: Tidak ada balok yang sedang menempel di atas balok A</a:t>
                      </a:r>
                      <a:endParaRPr lang="en-US" sz="1800" dirty="0" smtClean="0"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</a:t>
                      </a:r>
                      <a:r>
                        <a:rPr kumimoji="0" lang="en-US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n-US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  CLEAR(x)  </a:t>
                      </a:r>
                      <a:r>
                        <a:rPr kumimoji="0" lang="en-US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</a:t>
                      </a:r>
                      <a:r>
                        <a:rPr kumimoji="0" lang="en-US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</a:t>
                      </a:r>
                      <a:r>
                        <a:rPr kumimoji="0" lang="en-US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y</a:t>
                      </a:r>
                      <a:r>
                        <a:rPr kumimoji="0" lang="en-US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  ON(</a:t>
                      </a:r>
                      <a:r>
                        <a:rPr kumimoji="0" lang="en-US" u="none" strike="noStrike" cap="none" normalizeH="0" baseline="0" dirty="0" err="1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y,x</a:t>
                      </a:r>
                      <a:r>
                        <a:rPr kumimoji="0" lang="en-US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ON(A,B)</a:t>
                      </a:r>
                      <a:r>
                        <a:rPr lang="en-US" sz="1800" dirty="0" smtClean="0"/>
                        <a:t>: </a:t>
                      </a:r>
                      <a:r>
                        <a:rPr lang="en-US" sz="1800" dirty="0" err="1" smtClean="0"/>
                        <a:t>Balok</a:t>
                      </a:r>
                      <a:r>
                        <a:rPr lang="en-US" sz="1800" dirty="0" smtClean="0"/>
                        <a:t> A </a:t>
                      </a:r>
                      <a:r>
                        <a:rPr lang="en-US" sz="1800" dirty="0" err="1" smtClean="0"/>
                        <a:t>menempel</a:t>
                      </a:r>
                      <a:r>
                        <a:rPr lang="en-US" sz="1800" dirty="0" smtClean="0"/>
                        <a:t> di </a:t>
                      </a:r>
                      <a:r>
                        <a:rPr lang="en-US" sz="1800" dirty="0" err="1" smtClean="0"/>
                        <a:t>atas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balok</a:t>
                      </a:r>
                      <a:r>
                        <a:rPr lang="en-US" sz="1800" dirty="0" smtClean="0"/>
                        <a:t> B</a:t>
                      </a:r>
                      <a:endParaRPr lang="id-ID" sz="2000" dirty="0" smtClean="0"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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 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[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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y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  ON(</a:t>
                      </a:r>
                      <a:r>
                        <a:rPr kumimoji="0" 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x,y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)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]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 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HOLDING(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x) 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HOLDING(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y) 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ON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(</a:t>
                      </a:r>
                      <a:r>
                        <a:rPr kumimoji="0" 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y,x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) 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[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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z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  ON(</a:t>
                      </a:r>
                      <a:r>
                        <a:rPr kumimoji="0" 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x,z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) 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ON(</a:t>
                      </a:r>
                      <a:r>
                        <a:rPr kumimoji="0" 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y,z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)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]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565" y="2155594"/>
            <a:ext cx="1055765" cy="721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05"/>
          <a:stretch/>
        </p:blipFill>
        <p:spPr bwMode="auto">
          <a:xfrm>
            <a:off x="7526815" y="4149944"/>
            <a:ext cx="862810" cy="865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926" y="2926310"/>
            <a:ext cx="883814" cy="1019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560" y="3069740"/>
            <a:ext cx="1062655" cy="72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926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Representasi </a:t>
            </a:r>
            <a:r>
              <a:rPr lang="it-IT" dirty="0" smtClean="0"/>
              <a:t>State Lengan Robot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671875"/>
              </p:ext>
            </p:extLst>
          </p:nvPr>
        </p:nvGraphicFramePr>
        <p:xfrm>
          <a:off x="449263" y="1474270"/>
          <a:ext cx="8398477" cy="3322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7572"/>
                <a:gridCol w="4428445"/>
                <a:gridCol w="183246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dirty="0" smtClean="0">
                          <a:latin typeface="+mj-lt"/>
                        </a:rPr>
                        <a:t>State</a:t>
                      </a:r>
                      <a:endParaRPr lang="en-US" sz="2000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Aturan</a:t>
                      </a:r>
                      <a:r>
                        <a:rPr lang="en-US" sz="2000" b="1" dirty="0" smtClean="0"/>
                        <a:t> </a:t>
                      </a:r>
                      <a:r>
                        <a:rPr lang="en-US" sz="2000" b="1" dirty="0" err="1" smtClean="0"/>
                        <a:t>dalam</a:t>
                      </a:r>
                      <a:r>
                        <a:rPr lang="en-US" sz="2000" b="1" dirty="0" smtClean="0"/>
                        <a:t> First</a:t>
                      </a:r>
                      <a:r>
                        <a:rPr lang="en-US" sz="2000" b="1" baseline="0" dirty="0" smtClean="0"/>
                        <a:t> Order Logic</a:t>
                      </a:r>
                      <a:endParaRPr lang="en-US" sz="2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Gambar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en-US" sz="2000" b="1" dirty="0" smtClean="0">
                          <a:latin typeface="+mj-lt"/>
                        </a:rPr>
                        <a:t>HOLDING(A)</a:t>
                      </a:r>
                      <a:r>
                        <a:rPr lang="en-US" sz="2000" dirty="0" smtClean="0">
                          <a:latin typeface="+mj-lt"/>
                        </a:rPr>
                        <a:t>: </a:t>
                      </a:r>
                      <a:r>
                        <a:rPr lang="en-US" sz="2000" dirty="0" err="1" smtClean="0">
                          <a:latin typeface="+mj-lt"/>
                        </a:rPr>
                        <a:t>Lengan</a:t>
                      </a:r>
                      <a:r>
                        <a:rPr lang="en-US" sz="2000" dirty="0" smtClean="0">
                          <a:latin typeface="+mj-lt"/>
                        </a:rPr>
                        <a:t> robot </a:t>
                      </a:r>
                      <a:r>
                        <a:rPr lang="en-US" sz="2000" dirty="0" err="1" smtClean="0">
                          <a:latin typeface="+mj-lt"/>
                        </a:rPr>
                        <a:t>sedang</a:t>
                      </a:r>
                      <a:r>
                        <a:rPr lang="en-US" sz="2000" dirty="0" smtClean="0">
                          <a:latin typeface="+mj-lt"/>
                        </a:rPr>
                        <a:t> </a:t>
                      </a:r>
                      <a:r>
                        <a:rPr lang="en-US" sz="2000" dirty="0" err="1" smtClean="0">
                          <a:latin typeface="+mj-lt"/>
                        </a:rPr>
                        <a:t>memegang</a:t>
                      </a:r>
                      <a:r>
                        <a:rPr lang="en-US" sz="2000" dirty="0" smtClean="0">
                          <a:latin typeface="+mj-lt"/>
                        </a:rPr>
                        <a:t> </a:t>
                      </a:r>
                      <a:r>
                        <a:rPr lang="en-US" sz="2000" dirty="0" err="1" smtClean="0">
                          <a:latin typeface="+mj-lt"/>
                        </a:rPr>
                        <a:t>balok</a:t>
                      </a:r>
                      <a:r>
                        <a:rPr lang="en-US" sz="2000" dirty="0" smtClean="0">
                          <a:latin typeface="+mj-lt"/>
                        </a:rPr>
                        <a:t> A</a:t>
                      </a:r>
                      <a:endParaRPr lang="id-ID" sz="2000" dirty="0" smtClean="0">
                        <a:latin typeface="+mj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sz="200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  <a:sym typeface="Symbol" pitchFamily="18" charset="2"/>
                        </a:rPr>
                        <a:t>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  <a:sym typeface="Symbol" pitchFamily="18" charset="2"/>
                        </a:rPr>
                        <a:t>  HOLDING(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  <a:sym typeface="Symbol" pitchFamily="18" charset="2"/>
                        </a:rPr>
                        <a:t>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  <a:sym typeface="Symbol" pitchFamily="18" charset="2"/>
                        </a:rPr>
                        <a:t>)  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ARMEMPTY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ONTABLE(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  <a:sym typeface="Symbol" pitchFamily="18" charset="2"/>
                        </a:rPr>
                        <a:t>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  <a:sym typeface="Symbol" pitchFamily="18" charset="2"/>
                        </a:rPr>
                        <a:t>) 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  <a:sym typeface="Symbol" pitchFamily="18" charset="2"/>
                        </a:rPr>
                        <a:t>[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  <a:sym typeface="Symbol" pitchFamily="18" charset="2"/>
                        </a:rPr>
                        <a:t> 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  <a:sym typeface="Symbol" pitchFamily="18" charset="2"/>
                        </a:rPr>
                        <a:t>ON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  <a:sym typeface="Symbol" pitchFamily="18" charset="2"/>
                        </a:rPr>
                        <a:t>x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  <a:sym typeface="Symbol" pitchFamily="18" charset="2"/>
                        </a:rPr>
                        <a:t>,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  <a:sym typeface="Symbol" pitchFamily="18" charset="2"/>
                        </a:rPr>
                        <a:t>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  <a:sym typeface="Symbol" pitchFamily="18" charset="2"/>
                        </a:rPr>
                        <a:t>) 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  <a:sym typeface="Symbol" pitchFamily="18" charset="2"/>
                        </a:rPr>
                        <a:t>ON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  <a:sym typeface="Symbol" pitchFamily="18" charset="2"/>
                        </a:rPr>
                        <a:t>y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  <a:sym typeface="Symbol" pitchFamily="18" charset="2"/>
                        </a:rPr>
                        <a:t>,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  <a:sym typeface="Symbol" pitchFamily="18" charset="2"/>
                        </a:rPr>
                        <a:t>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  <a:sym typeface="Symbol" pitchFamily="18" charset="2"/>
                        </a:rPr>
                        <a:t>)]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pitchFamily="34" charset="0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u="none" strike="noStrike" cap="none" normalizeH="0" baseline="0" dirty="0" smtClean="0">
                        <a:ln>
                          <a:noFill/>
                        </a:ln>
                        <a:effectLst/>
                        <a:latin typeface="+mj-lt"/>
                        <a:sym typeface="Symbol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id-ID" sz="2000" b="1" dirty="0" smtClean="0">
                          <a:latin typeface="+mj-lt"/>
                        </a:rPr>
                        <a:t>ARMEMPTY</a:t>
                      </a:r>
                      <a:r>
                        <a:rPr lang="id-ID" sz="2000" dirty="0" smtClean="0">
                          <a:latin typeface="+mj-lt"/>
                        </a:rPr>
                        <a:t>: Lengan robot tidak sedang memegang balok</a:t>
                      </a:r>
                      <a:endParaRPr lang="id-ID" sz="200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  <a:sym typeface="Symbol" pitchFamily="18" charset="2"/>
                        </a:rPr>
                        <a:t>ARMEMPTY  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  <a:sym typeface="Symbol" pitchFamily="18" charset="2"/>
                        </a:rPr>
                        <a:t>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  <a:sym typeface="Symbol" pitchFamily="18" charset="2"/>
                        </a:rPr>
                        <a:t>  HOLDING(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  <a:sym typeface="Symbol" pitchFamily="18" charset="2"/>
                        </a:rPr>
                        <a:t>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  <a:sym typeface="Symbol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072" y="3633295"/>
            <a:ext cx="93345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690" y="2113635"/>
            <a:ext cx="97155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9264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State </a:t>
            </a:r>
            <a:r>
              <a:rPr lang="en-US" dirty="0" err="1" smtClean="0"/>
              <a:t>Balok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FOL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075340" y="1350110"/>
            <a:ext cx="7008875" cy="3657600"/>
            <a:chOff x="3141" y="1804"/>
            <a:chExt cx="6840" cy="3240"/>
          </a:xfrm>
        </p:grpSpPr>
        <p:sp>
          <p:nvSpPr>
            <p:cNvPr id="5" name="Rectangle 24"/>
            <p:cNvSpPr>
              <a:spLocks noChangeArrowheads="1"/>
            </p:cNvSpPr>
            <p:nvPr/>
          </p:nvSpPr>
          <p:spPr bwMode="auto">
            <a:xfrm>
              <a:off x="3141" y="1804"/>
              <a:ext cx="6840" cy="3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4000">
                <a:latin typeface="Arial Narrow" pitchFamily="34" charset="0"/>
              </a:endParaRPr>
            </a:p>
          </p:txBody>
        </p: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7087" y="2164"/>
              <a:ext cx="864" cy="2067"/>
              <a:chOff x="3396" y="2109"/>
              <a:chExt cx="864" cy="2067"/>
            </a:xfrm>
          </p:grpSpPr>
          <p:sp>
            <p:nvSpPr>
              <p:cNvPr id="19" name="Text Box 23"/>
              <p:cNvSpPr txBox="1">
                <a:spLocks noChangeArrowheads="1"/>
              </p:cNvSpPr>
              <p:nvPr/>
            </p:nvSpPr>
            <p:spPr bwMode="auto">
              <a:xfrm>
                <a:off x="3600" y="2592"/>
                <a:ext cx="43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ea typeface="Times New Roman" pitchFamily="18" charset="0"/>
                    <a:cs typeface="Arial" pitchFamily="34" charset="0"/>
                  </a:rPr>
                  <a:t>C</a:t>
                </a:r>
                <a:endPara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cs typeface="Arial" pitchFamily="34" charset="0"/>
                </a:endParaRPr>
              </a:p>
            </p:txBody>
          </p:sp>
          <p:sp>
            <p:nvSpPr>
              <p:cNvPr id="20" name="Text Box 22"/>
              <p:cNvSpPr txBox="1">
                <a:spLocks noChangeArrowheads="1"/>
              </p:cNvSpPr>
              <p:nvPr/>
            </p:nvSpPr>
            <p:spPr bwMode="auto">
              <a:xfrm>
                <a:off x="3600" y="3312"/>
                <a:ext cx="43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ea typeface="Times New Roman" pitchFamily="18" charset="0"/>
                    <a:cs typeface="Arial" pitchFamily="34" charset="0"/>
                  </a:rPr>
                  <a:t>B</a:t>
                </a:r>
                <a:endPara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cs typeface="Arial" pitchFamily="34" charset="0"/>
                </a:endParaRPr>
              </a:p>
            </p:txBody>
          </p:sp>
          <p:sp>
            <p:nvSpPr>
              <p:cNvPr id="21" name="Text Box 21"/>
              <p:cNvSpPr txBox="1">
                <a:spLocks noChangeArrowheads="1"/>
              </p:cNvSpPr>
              <p:nvPr/>
            </p:nvSpPr>
            <p:spPr bwMode="auto">
              <a:xfrm>
                <a:off x="3600" y="3744"/>
                <a:ext cx="43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ea typeface="Times New Roman" pitchFamily="18" charset="0"/>
                    <a:cs typeface="Arial" pitchFamily="34" charset="0"/>
                  </a:rPr>
                  <a:t>A</a:t>
                </a:r>
                <a:endPara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cs typeface="Arial" pitchFamily="34" charset="0"/>
                </a:endParaRPr>
              </a:p>
            </p:txBody>
          </p:sp>
          <p:sp>
            <p:nvSpPr>
              <p:cNvPr id="22" name="Line 20"/>
              <p:cNvSpPr>
                <a:spLocks noChangeShapeType="1"/>
              </p:cNvSpPr>
              <p:nvPr/>
            </p:nvSpPr>
            <p:spPr bwMode="auto">
              <a:xfrm>
                <a:off x="3396" y="4176"/>
                <a:ext cx="8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4000">
                  <a:latin typeface="Arial Narrow" pitchFamily="34" charset="0"/>
                </a:endParaRPr>
              </a:p>
            </p:txBody>
          </p:sp>
          <p:grpSp>
            <p:nvGrpSpPr>
              <p:cNvPr id="23" name="Group 15"/>
              <p:cNvGrpSpPr>
                <a:grpSpLocks/>
              </p:cNvGrpSpPr>
              <p:nvPr/>
            </p:nvGrpSpPr>
            <p:grpSpPr bwMode="auto">
              <a:xfrm>
                <a:off x="3536" y="2109"/>
                <a:ext cx="576" cy="720"/>
                <a:chOff x="7920" y="2592"/>
                <a:chExt cx="576" cy="720"/>
              </a:xfrm>
            </p:grpSpPr>
            <p:sp>
              <p:nvSpPr>
                <p:cNvPr id="24" name="Line 19"/>
                <p:cNvSpPr>
                  <a:spLocks noChangeShapeType="1"/>
                </p:cNvSpPr>
                <p:nvPr/>
              </p:nvSpPr>
              <p:spPr bwMode="auto">
                <a:xfrm>
                  <a:off x="8208" y="2592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4000">
                    <a:latin typeface="Arial Narrow" pitchFamily="34" charset="0"/>
                  </a:endParaRPr>
                </a:p>
              </p:txBody>
            </p:sp>
            <p:sp>
              <p:nvSpPr>
                <p:cNvPr id="25" name="Line 18"/>
                <p:cNvSpPr>
                  <a:spLocks noChangeShapeType="1"/>
                </p:cNvSpPr>
                <p:nvPr/>
              </p:nvSpPr>
              <p:spPr bwMode="auto">
                <a:xfrm>
                  <a:off x="7920" y="3024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4000">
                    <a:latin typeface="Arial Narrow" pitchFamily="34" charset="0"/>
                  </a:endParaRPr>
                </a:p>
              </p:txBody>
            </p:sp>
            <p:sp>
              <p:nvSpPr>
                <p:cNvPr id="26" name="Line 17"/>
                <p:cNvSpPr>
                  <a:spLocks noChangeShapeType="1"/>
                </p:cNvSpPr>
                <p:nvPr/>
              </p:nvSpPr>
              <p:spPr bwMode="auto">
                <a:xfrm>
                  <a:off x="8496" y="302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4000">
                    <a:latin typeface="Arial Narrow" pitchFamily="34" charset="0"/>
                  </a:endParaRPr>
                </a:p>
              </p:txBody>
            </p:sp>
            <p:sp>
              <p:nvSpPr>
                <p:cNvPr id="27" name="Line 16"/>
                <p:cNvSpPr>
                  <a:spLocks noChangeShapeType="1"/>
                </p:cNvSpPr>
                <p:nvPr/>
              </p:nvSpPr>
              <p:spPr bwMode="auto">
                <a:xfrm>
                  <a:off x="7920" y="302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4000">
                    <a:latin typeface="Arial Narrow" pitchFamily="34" charset="0"/>
                  </a:endParaRPr>
                </a:p>
              </p:txBody>
            </p:sp>
          </p:grpSp>
        </p:grp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5121" y="2164"/>
              <a:ext cx="864" cy="2085"/>
              <a:chOff x="4980" y="2091"/>
              <a:chExt cx="864" cy="2085"/>
            </a:xfrm>
          </p:grpSpPr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5184" y="3744"/>
                <a:ext cx="43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ea typeface="Times New Roman" pitchFamily="18" charset="0"/>
                    <a:cs typeface="Arial" pitchFamily="34" charset="0"/>
                  </a:rPr>
                  <a:t>A</a:t>
                </a:r>
                <a:endPara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cs typeface="Arial" pitchFamily="34" charset="0"/>
                </a:endParaRPr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4980" y="4176"/>
                <a:ext cx="8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4000">
                  <a:latin typeface="Arial Narrow" pitchFamily="34" charset="0"/>
                </a:endParaRPr>
              </a:p>
            </p:txBody>
          </p:sp>
          <p:grpSp>
            <p:nvGrpSpPr>
              <p:cNvPr id="14" name="Group 7"/>
              <p:cNvGrpSpPr>
                <a:grpSpLocks/>
              </p:cNvGrpSpPr>
              <p:nvPr/>
            </p:nvGrpSpPr>
            <p:grpSpPr bwMode="auto">
              <a:xfrm>
                <a:off x="5085" y="2091"/>
                <a:ext cx="576" cy="1440"/>
                <a:chOff x="5184" y="2016"/>
                <a:chExt cx="576" cy="1440"/>
              </a:xfrm>
            </p:grpSpPr>
            <p:sp>
              <p:nvSpPr>
                <p:cNvPr id="15" name="Line 11"/>
                <p:cNvSpPr>
                  <a:spLocks noChangeShapeType="1"/>
                </p:cNvSpPr>
                <p:nvPr/>
              </p:nvSpPr>
              <p:spPr bwMode="auto">
                <a:xfrm>
                  <a:off x="5472" y="2016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4000">
                    <a:latin typeface="Arial Narrow" pitchFamily="34" charset="0"/>
                  </a:endParaRPr>
                </a:p>
              </p:txBody>
            </p:sp>
            <p:sp>
              <p:nvSpPr>
                <p:cNvPr id="16" name="Line 10"/>
                <p:cNvSpPr>
                  <a:spLocks noChangeShapeType="1"/>
                </p:cNvSpPr>
                <p:nvPr/>
              </p:nvSpPr>
              <p:spPr bwMode="auto">
                <a:xfrm>
                  <a:off x="5184" y="3168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4000">
                    <a:latin typeface="Arial Narrow" pitchFamily="34" charset="0"/>
                  </a:endParaRPr>
                </a:p>
              </p:txBody>
            </p:sp>
            <p:sp>
              <p:nvSpPr>
                <p:cNvPr id="17" name="Line 9"/>
                <p:cNvSpPr>
                  <a:spLocks noChangeShapeType="1"/>
                </p:cNvSpPr>
                <p:nvPr/>
              </p:nvSpPr>
              <p:spPr bwMode="auto">
                <a:xfrm>
                  <a:off x="5760" y="316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4000">
                    <a:latin typeface="Arial Narrow" pitchFamily="34" charset="0"/>
                  </a:endParaRPr>
                </a:p>
              </p:txBody>
            </p:sp>
            <p:sp>
              <p:nvSpPr>
                <p:cNvPr id="18" name="Line 8"/>
                <p:cNvSpPr>
                  <a:spLocks noChangeShapeType="1"/>
                </p:cNvSpPr>
                <p:nvPr/>
              </p:nvSpPr>
              <p:spPr bwMode="auto">
                <a:xfrm>
                  <a:off x="5184" y="316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4000">
                    <a:latin typeface="Arial Narrow" pitchFamily="34" charset="0"/>
                  </a:endParaRPr>
                </a:p>
              </p:txBody>
            </p:sp>
          </p:grpSp>
        </p:grp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501" y="1984"/>
              <a:ext cx="1728" cy="1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Times New Roman" pitchFamily="18" charset="0"/>
                  <a:cs typeface="Arial" pitchFamily="34" charset="0"/>
                </a:rPr>
                <a:t>ONTABLE(A)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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CLEAR(A)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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ARMEMPTY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8073" y="1984"/>
              <a:ext cx="1728" cy="1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Times New Roman" pitchFamily="18" charset="0"/>
                  <a:cs typeface="Arial" pitchFamily="34" charset="0"/>
                </a:rPr>
                <a:t>ONTABLE(A)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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ON</a:t>
              </a: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(B,A)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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CLEAR(B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) 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HOLDING(C) 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CLEAR(C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)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  </a:t>
              </a:r>
            </a:p>
          </p:txBody>
        </p:sp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5102" y="4468"/>
              <a:ext cx="720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Times New Roman" pitchFamily="18" charset="0"/>
                  <a:cs typeface="Arial" pitchFamily="34" charset="0"/>
                </a:rPr>
                <a:t>  [1]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>
              <a:off x="7145" y="4468"/>
              <a:ext cx="720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Times New Roman" pitchFamily="18" charset="0"/>
                  <a:cs typeface="Arial" pitchFamily="34" charset="0"/>
                </a:rPr>
                <a:t> [2]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7555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1592</Words>
  <Application>Microsoft Office PowerPoint</Application>
  <PresentationFormat>On-screen Show (16:9)</PresentationFormat>
  <Paragraphs>314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Planning</vt:lpstr>
      <vt:lpstr>Outline</vt:lpstr>
      <vt:lpstr>Definisi Planning</vt:lpstr>
      <vt:lpstr>Dunia Balok</vt:lpstr>
      <vt:lpstr>Dunia Balok (lanj.)</vt:lpstr>
      <vt:lpstr>Dunia Balok (lanj.)</vt:lpstr>
      <vt:lpstr>Representasi State Dunia Balok</vt:lpstr>
      <vt:lpstr>Representasi State Lengan Robot</vt:lpstr>
      <vt:lpstr>Representasi State Balok dengan FOL</vt:lpstr>
      <vt:lpstr>Operator untuk Lengan Robot</vt:lpstr>
      <vt:lpstr>Daftar PAD Aksi Lengan Robot</vt:lpstr>
      <vt:lpstr>Goal Stack Planning (GSP)</vt:lpstr>
      <vt:lpstr>Algoritma GSP</vt:lpstr>
      <vt:lpstr>Contoh Kasus 1</vt:lpstr>
      <vt:lpstr>Contoh Kasus 1 (lanj.)</vt:lpstr>
      <vt:lpstr>Contoh Kasus 1 (lanj.)</vt:lpstr>
      <vt:lpstr>Contoh Kasus 1 (lanj.)</vt:lpstr>
      <vt:lpstr>Contoh Kasus 1 (lanj.)</vt:lpstr>
      <vt:lpstr>Contoh Kasus 1 (lanj.)</vt:lpstr>
      <vt:lpstr>Contoh Kasus 1 (lanj.)</vt:lpstr>
      <vt:lpstr>Contoh Kasus 1 (lanj.)</vt:lpstr>
      <vt:lpstr>Contoh Kasus 1 (lanj.)</vt:lpstr>
      <vt:lpstr>Contoh Kasus 1 (lanj.)</vt:lpstr>
      <vt:lpstr>Contoh Kasus 1 (lanj.)</vt:lpstr>
      <vt:lpstr>Contoh Kasus 1 (lanj.)</vt:lpstr>
      <vt:lpstr>Contoh Kasus 1 (lanj.)</vt:lpstr>
      <vt:lpstr>Contoh Kasus 2</vt:lpstr>
      <vt:lpstr>Contoh Kasus 2 (lanj.)</vt:lpstr>
      <vt:lpstr>Contoh Kasus 2 (lanj.)</vt:lpstr>
      <vt:lpstr>Contoh Kasus 2 (lanj.)</vt:lpstr>
      <vt:lpstr>Permasalahan dalam GSP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2020-05-27T01:26:01Z</dcterms:modified>
</cp:coreProperties>
</file>