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sldIdLst>
    <p:sldId id="256" r:id="rId2"/>
    <p:sldId id="310" r:id="rId3"/>
    <p:sldId id="311" r:id="rId4"/>
    <p:sldId id="312" r:id="rId5"/>
    <p:sldId id="313" r:id="rId6"/>
    <p:sldId id="315" r:id="rId7"/>
    <p:sldId id="316" r:id="rId8"/>
    <p:sldId id="341" r:id="rId9"/>
    <p:sldId id="317" r:id="rId10"/>
    <p:sldId id="318" r:id="rId11"/>
    <p:sldId id="319" r:id="rId12"/>
    <p:sldId id="320" r:id="rId13"/>
    <p:sldId id="321" r:id="rId14"/>
    <p:sldId id="359" r:id="rId15"/>
    <p:sldId id="360" r:id="rId16"/>
    <p:sldId id="356" r:id="rId17"/>
    <p:sldId id="357" r:id="rId18"/>
    <p:sldId id="358" r:id="rId19"/>
    <p:sldId id="322" r:id="rId20"/>
    <p:sldId id="323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2" r:id="rId35"/>
    <p:sldId id="355" r:id="rId36"/>
    <p:sldId id="363" r:id="rId37"/>
    <p:sldId id="343" r:id="rId38"/>
    <p:sldId id="350" r:id="rId39"/>
    <p:sldId id="351" r:id="rId40"/>
    <p:sldId id="344" r:id="rId41"/>
    <p:sldId id="346" r:id="rId42"/>
    <p:sldId id="347" r:id="rId43"/>
    <p:sldId id="362" r:id="rId44"/>
    <p:sldId id="348" r:id="rId45"/>
    <p:sldId id="349" r:id="rId46"/>
    <p:sldId id="352" r:id="rId47"/>
    <p:sldId id="353" r:id="rId48"/>
    <p:sldId id="364" r:id="rId49"/>
    <p:sldId id="354" r:id="rId50"/>
    <p:sldId id="367" r:id="rId51"/>
    <p:sldId id="365" r:id="rId52"/>
    <p:sldId id="36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4C"/>
    <a:srgbClr val="F2CD44"/>
    <a:srgbClr val="D3A90F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01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80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82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9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30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18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18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82550" algn="l"/>
              </a:tabLst>
            </a:pPr>
            <a:r>
              <a:rPr lang="en-US" sz="4400" dirty="0" smtClean="0"/>
              <a:t>Learning</a:t>
            </a:r>
            <a:br>
              <a:rPr lang="en-US" sz="4400" dirty="0" smtClean="0"/>
            </a:br>
            <a:r>
              <a:rPr lang="en-US" sz="4400" dirty="0" err="1" smtClean="0"/>
              <a:t>Pengenalan</a:t>
            </a:r>
            <a:r>
              <a:rPr lang="en-US" sz="4400" dirty="0" smtClean="0"/>
              <a:t> </a:t>
            </a:r>
            <a:r>
              <a:rPr lang="en-US" sz="4400" dirty="0" err="1" smtClean="0"/>
              <a:t>Jaringan</a:t>
            </a:r>
            <a:r>
              <a:rPr lang="en-US" sz="4400" dirty="0" smtClean="0"/>
              <a:t> </a:t>
            </a:r>
            <a:r>
              <a:rPr lang="en-US" sz="4400" dirty="0" err="1" smtClean="0"/>
              <a:t>Syaraf</a:t>
            </a:r>
            <a:r>
              <a:rPr lang="en-US" sz="4400" dirty="0" smtClean="0"/>
              <a:t> </a:t>
            </a:r>
            <a:r>
              <a:rPr lang="en-US" sz="4400" dirty="0" err="1" smtClean="0"/>
              <a:t>Tiruan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Sebuah</a:t>
            </a:r>
            <a:r>
              <a:rPr lang="en-US" sz="2400" dirty="0" smtClean="0"/>
              <a:t> JST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neuron yang </a:t>
            </a:r>
            <a:r>
              <a:rPr lang="en-US" sz="2400" dirty="0" err="1" smtClean="0"/>
              <a:t>tersusun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layer/</a:t>
            </a:r>
            <a:r>
              <a:rPr lang="en-US" sz="2400" dirty="0" err="1" smtClean="0"/>
              <a:t>lapisan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b="1" dirty="0" smtClean="0"/>
              <a:t>layer input</a:t>
            </a:r>
            <a:r>
              <a:rPr lang="en-US" sz="2400" dirty="0" smtClean="0"/>
              <a:t>: </a:t>
            </a:r>
            <a:r>
              <a:rPr lang="en-US" sz="2400" dirty="0" err="1" smtClean="0"/>
              <a:t>memerima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endParaRPr lang="en-US" sz="2400" dirty="0" smtClean="0"/>
          </a:p>
          <a:p>
            <a:pPr lvl="1"/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b="1" dirty="0" smtClean="0"/>
              <a:t>layer output</a:t>
            </a:r>
            <a:r>
              <a:rPr lang="en-US" sz="2400" dirty="0" smtClean="0"/>
              <a:t>: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diprediksi</a:t>
            </a:r>
            <a:endParaRPr lang="en-US" sz="2400" dirty="0" smtClean="0"/>
          </a:p>
          <a:p>
            <a:pPr lvl="1"/>
            <a:r>
              <a:rPr lang="en-US" sz="2400" dirty="0" err="1" smtClean="0"/>
              <a:t>Nol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layer </a:t>
            </a:r>
            <a:r>
              <a:rPr lang="en-US" sz="2400" dirty="0" err="1" smtClean="0"/>
              <a:t>tersembunyi</a:t>
            </a:r>
            <a:r>
              <a:rPr lang="en-US" sz="2400" dirty="0" smtClean="0"/>
              <a:t> (</a:t>
            </a:r>
            <a:r>
              <a:rPr lang="en-US" sz="2400" b="1" i="1" dirty="0" smtClean="0"/>
              <a:t>hidden layer</a:t>
            </a:r>
            <a:r>
              <a:rPr lang="en-US" sz="2400" dirty="0" smtClean="0"/>
              <a:t>): layer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layer input </a:t>
            </a:r>
            <a:r>
              <a:rPr lang="en-US" sz="2400" dirty="0" err="1" smtClean="0"/>
              <a:t>dan</a:t>
            </a:r>
            <a:r>
              <a:rPr lang="en-US" sz="2400" dirty="0" smtClean="0"/>
              <a:t> output</a:t>
            </a:r>
          </a:p>
          <a:p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lapisan</a:t>
            </a:r>
            <a:r>
              <a:rPr lang="en-US" sz="2400" dirty="0" smtClean="0"/>
              <a:t>: </a:t>
            </a:r>
            <a:r>
              <a:rPr lang="en-US" sz="2400" b="1" dirty="0" smtClean="0"/>
              <a:t>single layer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multilayer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feedforward</a:t>
            </a:r>
            <a:r>
              <a:rPr lang="en-US" sz="2400" dirty="0" smtClean="0"/>
              <a:t> vs. </a:t>
            </a:r>
            <a:r>
              <a:rPr lang="en-US" sz="2400" b="1" dirty="0" smtClean="0"/>
              <a:t>recurrent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3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JST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330384"/>
            <a:ext cx="5318305" cy="373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JST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382543"/>
            <a:ext cx="5884738" cy="369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JST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350110"/>
            <a:ext cx="5023325" cy="376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2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JST: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05" y="3487980"/>
            <a:ext cx="3203335" cy="14640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Mass </a:t>
            </a:r>
            <a:r>
              <a:rPr lang="en-US" dirty="0" err="1" smtClean="0"/>
              <a:t>dan</a:t>
            </a:r>
            <a:r>
              <a:rPr lang="en-US" dirty="0" smtClean="0"/>
              <a:t> Speed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Bomber (+) </a:t>
            </a:r>
            <a:r>
              <a:rPr lang="en-US" dirty="0" err="1" smtClean="0"/>
              <a:t>atau</a:t>
            </a:r>
            <a:r>
              <a:rPr lang="en-US" dirty="0" smtClean="0"/>
              <a:t> Fighter (-)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4"/>
            <a:ext cx="5195441" cy="32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1350110"/>
            <a:ext cx="1790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JST: </a:t>
            </a:r>
            <a:r>
              <a:rPr lang="en-US" dirty="0" err="1" smtClean="0"/>
              <a:t>Klasifikasi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11" y="1350110"/>
            <a:ext cx="39528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9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neuron.</a:t>
            </a:r>
          </a:p>
          <a:p>
            <a:r>
              <a:rPr lang="en-US" sz="2000" dirty="0" err="1" smtClean="0"/>
              <a:t>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sum of product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input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bobot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bersesuaian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Hasil</a:t>
            </a:r>
            <a:r>
              <a:rPr lang="en-US" sz="2000" dirty="0" smtClean="0"/>
              <a:t> sum-of-product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numerik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numerik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dipetakan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range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, </a:t>
            </a:r>
            <a:r>
              <a:rPr lang="en-US" sz="2000" dirty="0" err="1" smtClean="0"/>
              <a:t>bisanya</a:t>
            </a:r>
            <a:r>
              <a:rPr lang="en-US" sz="2000" dirty="0" smtClean="0"/>
              <a:t> [0,1] </a:t>
            </a:r>
            <a:r>
              <a:rPr lang="en-US" sz="2000" dirty="0" err="1" smtClean="0"/>
              <a:t>atau</a:t>
            </a:r>
            <a:r>
              <a:rPr lang="en-US" sz="2000" dirty="0" smtClean="0"/>
              <a:t> [-1,1] </a:t>
            </a:r>
            <a:r>
              <a:rPr lang="en-US" sz="2000" dirty="0" err="1" smtClean="0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lain:</a:t>
            </a:r>
          </a:p>
          <a:p>
            <a:pPr lvl="1"/>
            <a:r>
              <a:rPr lang="en-US" sz="2000" dirty="0" err="1" smtClean="0"/>
              <a:t>Fungsi</a:t>
            </a:r>
            <a:r>
              <a:rPr lang="en-US" sz="2000" dirty="0" smtClean="0"/>
              <a:t> Threshold, Sigmoid, </a:t>
            </a:r>
            <a:r>
              <a:rPr lang="en-US" sz="2000" dirty="0" err="1" smtClean="0"/>
              <a:t>Tanh</a:t>
            </a:r>
            <a:r>
              <a:rPr lang="en-US" sz="2000" dirty="0" smtClean="0"/>
              <a:t> (</a:t>
            </a:r>
            <a:r>
              <a:rPr lang="en-US" sz="2000" dirty="0" err="1" smtClean="0"/>
              <a:t>Tangen</a:t>
            </a:r>
            <a:r>
              <a:rPr lang="en-US" sz="2000" dirty="0" smtClean="0"/>
              <a:t> Hyperbolic)</a:t>
            </a:r>
          </a:p>
        </p:txBody>
      </p:sp>
    </p:spTree>
    <p:extLst>
      <p:ext uri="{BB962C8B-B14F-4D97-AF65-F5344CB8AC3E}">
        <p14:creationId xmlns:p14="http://schemas.microsoft.com/office/powerpoint/2010/main" val="25817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Threshold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038347"/>
            <a:ext cx="5665399" cy="16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4" y="1502815"/>
            <a:ext cx="7114077" cy="310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McCulloch-Pitts Neuron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Dirumuskan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McCulloch-Pitts (1943).</a:t>
            </a:r>
          </a:p>
          <a:p>
            <a:r>
              <a:rPr lang="en-US" sz="2000" dirty="0" smtClean="0"/>
              <a:t>Neuron paling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,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i="1" dirty="0" smtClean="0"/>
              <a:t>Threshold Logic Unit.</a:t>
            </a:r>
          </a:p>
          <a:p>
            <a:r>
              <a:rPr lang="en-US" sz="2000" dirty="0" err="1" smtClean="0"/>
              <a:t>Aktivasi</a:t>
            </a:r>
            <a:r>
              <a:rPr lang="en-US" sz="2000" dirty="0" smtClean="0"/>
              <a:t> neuron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 0 </a:t>
            </a:r>
            <a:r>
              <a:rPr lang="en-US" sz="2000" dirty="0" err="1" smtClean="0"/>
              <a:t>atau</a:t>
            </a:r>
            <a:r>
              <a:rPr lang="en-US" sz="2000" dirty="0" smtClean="0"/>
              <a:t> 1.</a:t>
            </a:r>
          </a:p>
          <a:p>
            <a:r>
              <a:rPr lang="en-US" sz="2000" dirty="0" err="1" smtClean="0"/>
              <a:t>Bobot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threshold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analitik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896800"/>
            <a:ext cx="4113885" cy="22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Definisi</a:t>
            </a:r>
            <a:r>
              <a:rPr lang="en-US" sz="2400" dirty="0" smtClean="0"/>
              <a:t> Learning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Syaraf</a:t>
            </a:r>
            <a:r>
              <a:rPr lang="en-US" sz="2400" dirty="0" smtClean="0"/>
              <a:t> </a:t>
            </a:r>
            <a:r>
              <a:rPr lang="en-US" sz="2400" dirty="0" err="1" smtClean="0"/>
              <a:t>Tiruan</a:t>
            </a:r>
            <a:r>
              <a:rPr lang="en-US" sz="24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McCulloch-Pits Neuron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HebNet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McCulloch-Pitts </a:t>
            </a:r>
            <a:r>
              <a:rPr lang="en-US" dirty="0" smtClean="0"/>
              <a:t>Neuron (</a:t>
            </a:r>
            <a:r>
              <a:rPr lang="en-US" dirty="0" err="1" smtClean="0"/>
              <a:t>lanj</a:t>
            </a:r>
            <a:r>
              <a:rPr lang="en-US" dirty="0" smtClean="0"/>
              <a:t>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008859"/>
            <a:ext cx="15811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851648"/>
            <a:ext cx="26098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67" y="4050928"/>
            <a:ext cx="3228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9050" y="2008859"/>
                <a:ext cx="2443280" cy="2308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Permasalahan:</a:t>
                </a:r>
              </a:p>
              <a:p>
                <a:r>
                  <a:rPr lang="en-US" dirty="0" err="1" smtClean="0"/>
                  <a:t>Berapakah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yang </a:t>
                </a:r>
                <a:r>
                  <a:rPr lang="en-US" dirty="0" err="1" smtClean="0"/>
                  <a:t>tepat</a:t>
                </a:r>
                <a:r>
                  <a:rPr lang="en-US" dirty="0" smtClean="0"/>
                  <a:t> agar </a:t>
                </a:r>
                <a:r>
                  <a:rPr lang="en-US" dirty="0" err="1" smtClean="0"/>
                  <a:t>jaringan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mampu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memprediksi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𝑜𝑢𝑡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gerbang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berdasarkan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inputan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50" y="2008859"/>
                <a:ext cx="2443280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2250" t="-1323" r="-3750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McCulloch-Pitts Neuron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943405"/>
            <a:ext cx="3228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667678"/>
            <a:ext cx="824547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6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McCulloch-Pitts Neuron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008859"/>
            <a:ext cx="15811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851648"/>
            <a:ext cx="26098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4149481"/>
            <a:ext cx="3228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59" y="1894559"/>
            <a:ext cx="2019215" cy="219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4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McCulloch-Pitts Neuron (</a:t>
            </a:r>
            <a:r>
              <a:rPr lang="en-US" dirty="0" err="1"/>
              <a:t>lanj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851648"/>
            <a:ext cx="26098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4149481"/>
            <a:ext cx="3228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894559"/>
            <a:ext cx="18383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64" y="1851648"/>
            <a:ext cx="2305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1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Pada </a:t>
                </a:r>
                <a:r>
                  <a:rPr lang="en-US" sz="2400" dirty="0" err="1" smtClean="0"/>
                  <a:t>kasus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gerbang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logika</a:t>
                </a:r>
                <a:r>
                  <a:rPr lang="en-US" sz="2400" dirty="0" smtClean="0"/>
                  <a:t>, </a:t>
                </a:r>
                <a:r>
                  <a:rPr lang="en-US" sz="2400" dirty="0" err="1"/>
                  <a:t>s</a:t>
                </a:r>
                <a:r>
                  <a:rPr lang="en-US" sz="2400" dirty="0" err="1" smtClean="0"/>
                  <a:t>aat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kita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mencari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nilai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yang </a:t>
                </a:r>
                <a:r>
                  <a:rPr lang="en-US" sz="2400" dirty="0" err="1" smtClean="0"/>
                  <a:t>tepat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pada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dasarnya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kita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sedang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mencari</a:t>
                </a:r>
                <a:r>
                  <a:rPr lang="en-US" sz="2400" dirty="0" smtClean="0"/>
                  <a:t> </a:t>
                </a:r>
                <a:r>
                  <a:rPr lang="en-US" sz="2400" b="1" i="1" dirty="0" smtClean="0"/>
                  <a:t>decision boundary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untuk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memisahkan</a:t>
                </a:r>
                <a:r>
                  <a:rPr lang="en-US" sz="2400" dirty="0" smtClean="0"/>
                  <a:t> data </a:t>
                </a:r>
                <a:r>
                  <a:rPr lang="en-US" sz="2400" dirty="0" err="1" smtClean="0"/>
                  <a:t>antara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𝑜𝑢𝑡</m:t>
                    </m:r>
                    <m:r>
                      <a:rPr lang="en-US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𝑜𝑢𝑡</m:t>
                    </m:r>
                    <m:r>
                      <a:rPr lang="en-US" sz="24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err="1" smtClean="0"/>
                  <a:t>Pada</a:t>
                </a:r>
                <a:r>
                  <a:rPr lang="en-US" sz="2400" dirty="0" smtClean="0"/>
                  <a:t> data </a:t>
                </a:r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input 2 </a:t>
                </a:r>
                <a:r>
                  <a:rPr lang="en-US" sz="2400" dirty="0" err="1" smtClean="0"/>
                  <a:t>dimensi</a:t>
                </a:r>
                <a:r>
                  <a:rPr lang="en-US" sz="2400" dirty="0" smtClean="0"/>
                  <a:t>, decision boundary </a:t>
                </a:r>
                <a:r>
                  <a:rPr lang="en-US" sz="2400" dirty="0" err="1" smtClean="0"/>
                  <a:t>berupa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sebuah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garis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lurus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demikian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kita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mencari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sebuah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persamaan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garis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lurus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untuk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memisahkan</a:t>
                </a:r>
                <a:r>
                  <a:rPr lang="en-US" sz="2400" dirty="0" smtClean="0"/>
                  <a:t> data </a:t>
                </a:r>
                <a:r>
                  <a:rPr lang="en-US" sz="2400" dirty="0" err="1" smtClean="0"/>
                  <a:t>antara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𝑜𝑢𝑡</m:t>
                    </m:r>
                    <m:r>
                      <a:rPr lang="en-US" sz="24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𝑜𝑢𝑡</m:t>
                    </m:r>
                    <m:r>
                      <a:rPr lang="en-US" sz="24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6" t="-138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6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</a:t>
            </a:r>
            <a:r>
              <a:rPr lang="en-US" dirty="0" smtClean="0"/>
              <a:t>Boundary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Decision </a:t>
            </a:r>
            <a:r>
              <a:rPr lang="en-US" sz="2400" dirty="0" err="1" smtClean="0"/>
              <a:t>bundary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5"/>
          <a:stretch/>
        </p:blipFill>
        <p:spPr bwMode="auto">
          <a:xfrm>
            <a:off x="1365195" y="1350110"/>
            <a:ext cx="5955495" cy="161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48" y="3793390"/>
            <a:ext cx="3052201" cy="5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</a:t>
            </a:r>
            <a:r>
              <a:rPr lang="en-US" dirty="0" smtClean="0"/>
              <a:t>Boundary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5345" y="4533529"/>
                <a:ext cx="3359509" cy="35113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−1,5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345" y="4533529"/>
                <a:ext cx="3359509" cy="351131"/>
              </a:xfrm>
              <a:blipFill rotWithShape="1">
                <a:blip r:embed="rId2"/>
                <a:stretch>
                  <a:fillRect t="-24561" b="-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15" y="1361951"/>
            <a:ext cx="6180485" cy="316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1" y="4511201"/>
                <a:ext cx="3359509" cy="351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/>
                        </a:rPr>
                        <m:t>0</m:t>
                      </m:r>
                      <m:r>
                        <a:rPr lang="en-US" sz="2000" i="1" dirty="0" smtClean="0">
                          <a:latin typeface="Cambria Math"/>
                        </a:rPr>
                        <m:t>,5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511201"/>
                <a:ext cx="3359509" cy="351131"/>
              </a:xfrm>
              <a:prstGeom prst="rect">
                <a:avLst/>
              </a:prstGeom>
              <a:blipFill rotWithShape="1">
                <a:blip r:embed="rId4"/>
                <a:stretch>
                  <a:fillRect t="-8621" b="-4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6" y="2650425"/>
            <a:ext cx="1248080" cy="120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03" y="2571750"/>
            <a:ext cx="1374447" cy="132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McCulloh</a:t>
            </a:r>
            <a:r>
              <a:rPr lang="en-US" dirty="0" smtClean="0"/>
              <a:t>-Pits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XOR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"/>
          <a:stretch/>
        </p:blipFill>
        <p:spPr bwMode="auto">
          <a:xfrm>
            <a:off x="-15380" y="1960930"/>
            <a:ext cx="915938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3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McCulloh</a:t>
            </a:r>
            <a:r>
              <a:rPr lang="en-US" dirty="0"/>
              <a:t>-Pits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: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XOR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804860"/>
            <a:ext cx="34861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105606"/>
            <a:ext cx="23622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2258310"/>
            <a:ext cx="2114245" cy="211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1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input 2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decision boundary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input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n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decision boundary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n-1 dimensional </a:t>
            </a:r>
            <a:r>
              <a:rPr lang="en-US" sz="2400" dirty="0" err="1" smtClean="0"/>
              <a:t>hyperplane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419045"/>
            <a:ext cx="3052201" cy="5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3946095"/>
            <a:ext cx="4657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Agent/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mempelajari</a:t>
            </a:r>
            <a:r>
              <a:rPr lang="en-US" sz="2400" dirty="0" smtClean="0"/>
              <a:t> experience </a:t>
            </a:r>
            <a:r>
              <a:rPr lang="en-US" sz="2400" b="1" dirty="0" smtClean="0"/>
              <a:t>E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task </a:t>
            </a:r>
            <a:r>
              <a:rPr lang="en-US" sz="2400" b="1" dirty="0" smtClean="0"/>
              <a:t>T.</a:t>
            </a:r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kemampuannya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task </a:t>
            </a:r>
            <a:r>
              <a:rPr lang="en-US" sz="2400" b="1" dirty="0" smtClean="0"/>
              <a:t>T</a:t>
            </a:r>
            <a:r>
              <a:rPr lang="en-US" sz="2400" dirty="0" smtClean="0"/>
              <a:t> (yang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performance measure </a:t>
            </a:r>
            <a:r>
              <a:rPr lang="en-US" sz="2400" b="1" dirty="0" smtClean="0"/>
              <a:t>P</a:t>
            </a:r>
            <a:r>
              <a:rPr lang="en-US" sz="2400" dirty="0" smtClean="0"/>
              <a:t>)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7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 smtClean="0"/>
              <a:t>Permasalahan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pola</a:t>
            </a:r>
            <a:r>
              <a:rPr lang="en-US" sz="2200" dirty="0" smtClean="0"/>
              <a:t> data input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dipisahkan</a:t>
            </a:r>
            <a:r>
              <a:rPr lang="en-US" sz="2200" dirty="0" smtClean="0"/>
              <a:t> (</a:t>
            </a:r>
            <a:r>
              <a:rPr lang="en-US" sz="2200" dirty="0" err="1" smtClean="0"/>
              <a:t>diklasifikasikan</a:t>
            </a:r>
            <a:r>
              <a:rPr lang="en-US" sz="2200" dirty="0" smtClean="0"/>
              <a:t>)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</a:t>
            </a:r>
            <a:r>
              <a:rPr lang="en-US" sz="2200" dirty="0" err="1" smtClean="0"/>
              <a:t>datanya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hyperplane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b="1" i="1" dirty="0" smtClean="0">
                <a:sym typeface="Wingdings" pitchFamily="2" charset="2"/>
              </a:rPr>
              <a:t>linearly separable</a:t>
            </a:r>
            <a:r>
              <a:rPr lang="en-US" sz="22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200" dirty="0" err="1" smtClean="0">
                <a:sym typeface="Wingdings" pitchFamily="2" charset="2"/>
              </a:rPr>
              <a:t>Contoh</a:t>
            </a:r>
            <a:r>
              <a:rPr lang="en-US" sz="2200" dirty="0" smtClean="0">
                <a:sym typeface="Wingdings" pitchFamily="2" charset="2"/>
              </a:rPr>
              <a:t>: </a:t>
            </a:r>
            <a:r>
              <a:rPr lang="en-US" sz="2200" dirty="0" err="1" smtClean="0">
                <a:sym typeface="Wingdings" pitchFamily="2" charset="2"/>
              </a:rPr>
              <a:t>gerbang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logika</a:t>
            </a:r>
            <a:r>
              <a:rPr lang="en-US" sz="2200" dirty="0" smtClean="0">
                <a:sym typeface="Wingdings" pitchFamily="2" charset="2"/>
              </a:rPr>
              <a:t> AND, OR</a:t>
            </a:r>
          </a:p>
          <a:p>
            <a:pPr lvl="1"/>
            <a:r>
              <a:rPr lang="en-US" sz="2200" dirty="0" err="1" smtClean="0">
                <a:sym typeface="Wingdings" pitchFamily="2" charset="2"/>
              </a:rPr>
              <a:t>Dapat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diselesaikan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dengan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arsitektur</a:t>
            </a:r>
            <a:r>
              <a:rPr lang="en-US" sz="2200" dirty="0" smtClean="0">
                <a:sym typeface="Wingdings" pitchFamily="2" charset="2"/>
              </a:rPr>
              <a:t> single layer</a:t>
            </a:r>
          </a:p>
          <a:p>
            <a:r>
              <a:rPr lang="en-US" sz="2200" dirty="0" err="1"/>
              <a:t>Permasalahan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pola</a:t>
            </a:r>
            <a:r>
              <a:rPr lang="en-US" sz="2200" dirty="0"/>
              <a:t> data input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dipisahkan</a:t>
            </a:r>
            <a:r>
              <a:rPr lang="en-US" sz="2200" dirty="0" smtClean="0"/>
              <a:t> (</a:t>
            </a:r>
            <a:r>
              <a:rPr lang="en-US" sz="2200" dirty="0" err="1" smtClean="0"/>
              <a:t>diklasifikasikan</a:t>
            </a:r>
            <a:r>
              <a:rPr lang="en-US" sz="2200" dirty="0" smtClean="0"/>
              <a:t>)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</a:t>
            </a:r>
            <a:r>
              <a:rPr lang="en-US" sz="2200" dirty="0" err="1"/>
              <a:t>datanya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hyperplane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i="1" dirty="0" smtClean="0">
                <a:sym typeface="Wingdings" pitchFamily="2" charset="2"/>
              </a:rPr>
              <a:t>non-linearly </a:t>
            </a:r>
            <a:r>
              <a:rPr lang="en-US" sz="2200" b="1" i="1" dirty="0">
                <a:sym typeface="Wingdings" pitchFamily="2" charset="2"/>
              </a:rPr>
              <a:t>separable</a:t>
            </a:r>
            <a:r>
              <a:rPr lang="en-US" sz="2200" dirty="0">
                <a:sym typeface="Wingdings" pitchFamily="2" charset="2"/>
              </a:rPr>
              <a:t>.</a:t>
            </a:r>
          </a:p>
          <a:p>
            <a:pPr lvl="1"/>
            <a:r>
              <a:rPr lang="en-US" sz="2200" dirty="0" err="1">
                <a:sym typeface="Wingdings" pitchFamily="2" charset="2"/>
              </a:rPr>
              <a:t>Contoh</a:t>
            </a:r>
            <a:r>
              <a:rPr lang="en-US" sz="2200" dirty="0">
                <a:sym typeface="Wingdings" pitchFamily="2" charset="2"/>
              </a:rPr>
              <a:t>: </a:t>
            </a:r>
            <a:r>
              <a:rPr lang="en-US" sz="2200" dirty="0" err="1">
                <a:sym typeface="Wingdings" pitchFamily="2" charset="2"/>
              </a:rPr>
              <a:t>gerbang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err="1">
                <a:sym typeface="Wingdings" pitchFamily="2" charset="2"/>
              </a:rPr>
              <a:t>logika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XOR</a:t>
            </a:r>
          </a:p>
          <a:p>
            <a:pPr lvl="1"/>
            <a:r>
              <a:rPr lang="en-US" sz="2200" dirty="0" err="1" smtClean="0">
                <a:sym typeface="Wingdings" pitchFamily="2" charset="2"/>
              </a:rPr>
              <a:t>Dapat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diselesaikan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dengan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arsitektur</a:t>
            </a:r>
            <a:r>
              <a:rPr lang="en-US" sz="2200" dirty="0" smtClean="0">
                <a:sym typeface="Wingdings" pitchFamily="2" charset="2"/>
              </a:rPr>
              <a:t> yang </a:t>
            </a:r>
            <a:r>
              <a:rPr lang="en-US" sz="2200" dirty="0" err="1" smtClean="0">
                <a:sym typeface="Wingdings" pitchFamily="2" charset="2"/>
              </a:rPr>
              <a:t>lebih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kompleks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82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Learning: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JST </a:t>
            </a:r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pola</a:t>
            </a:r>
            <a:r>
              <a:rPr lang="en-US" sz="2000" dirty="0" smtClean="0"/>
              <a:t> data input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bobot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threshold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menemukan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hyperplane</a:t>
            </a:r>
            <a:r>
              <a:rPr lang="en-US" sz="2000" dirty="0" smtClean="0">
                <a:sym typeface="Wingdings" pitchFamily="2" charset="2"/>
              </a:rPr>
              <a:t> yang </a:t>
            </a:r>
            <a:r>
              <a:rPr lang="en-US" sz="2000" dirty="0" err="1" smtClean="0">
                <a:sym typeface="Wingdings" pitchFamily="2" charset="2"/>
              </a:rPr>
              <a:t>tepat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sehingga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setiap</a:t>
            </a:r>
            <a:r>
              <a:rPr lang="en-US" sz="2000" dirty="0" smtClean="0">
                <a:sym typeface="Wingdings" pitchFamily="2" charset="2"/>
              </a:rPr>
              <a:t> input data </a:t>
            </a:r>
            <a:r>
              <a:rPr lang="en-US" sz="2000" dirty="0" err="1" smtClean="0">
                <a:sym typeface="Wingdings" pitchFamily="2" charset="2"/>
              </a:rPr>
              <a:t>dapat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diklasifikasikan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dengan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benar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JST </a:t>
            </a:r>
            <a:r>
              <a:rPr lang="en-US" sz="2000" dirty="0" err="1" smtClean="0">
                <a:sym typeface="Wingdings" pitchFamily="2" charset="2"/>
              </a:rPr>
              <a:t>melakukan</a:t>
            </a:r>
            <a:r>
              <a:rPr lang="en-US" sz="2000" dirty="0" smtClean="0">
                <a:sym typeface="Wingdings" pitchFamily="2" charset="2"/>
              </a:rPr>
              <a:t> learning </a:t>
            </a:r>
            <a:r>
              <a:rPr lang="en-US" sz="2000" dirty="0" err="1" smtClean="0">
                <a:sym typeface="Wingdings" pitchFamily="2" charset="2"/>
              </a:rPr>
              <a:t>menggunakan</a:t>
            </a:r>
            <a:r>
              <a:rPr lang="en-US" sz="2000" dirty="0" smtClean="0">
                <a:sym typeface="Wingdings" pitchFamily="2" charset="2"/>
              </a:rPr>
              <a:t> data </a:t>
            </a:r>
            <a:r>
              <a:rPr lang="en-US" sz="2000" dirty="0" err="1" smtClean="0">
                <a:sym typeface="Wingdings" pitchFamily="2" charset="2"/>
              </a:rPr>
              <a:t>latih</a:t>
            </a:r>
            <a:r>
              <a:rPr lang="en-US" sz="2000" dirty="0" smtClean="0">
                <a:sym typeface="Wingdings" pitchFamily="2" charset="2"/>
              </a:rPr>
              <a:t> (training data).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Generalization: </a:t>
            </a:r>
          </a:p>
          <a:p>
            <a:pPr lvl="1"/>
            <a:r>
              <a:rPr lang="en-US" sz="2000" dirty="0" err="1" smtClean="0"/>
              <a:t>Setelah</a:t>
            </a:r>
            <a:r>
              <a:rPr lang="en-US" sz="2000" dirty="0" smtClean="0"/>
              <a:t> learning, JST </a:t>
            </a:r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generalisasi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mengklasifikasikan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input data yang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.</a:t>
            </a:r>
          </a:p>
          <a:p>
            <a:pPr lvl="1"/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generalisasi</a:t>
            </a:r>
            <a:r>
              <a:rPr lang="en-US" sz="2000" dirty="0" smtClean="0"/>
              <a:t> JST </a:t>
            </a:r>
            <a:r>
              <a:rPr lang="en-US" sz="2000" dirty="0" err="1" smtClean="0"/>
              <a:t>diuji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uji</a:t>
            </a:r>
            <a:r>
              <a:rPr lang="en-US" sz="2000" dirty="0" smtClean="0"/>
              <a:t> (testing data) 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denga</a:t>
            </a:r>
            <a:r>
              <a:rPr lang="en-US" sz="2000" dirty="0" smtClean="0"/>
              <a:t> data </a:t>
            </a:r>
            <a:r>
              <a:rPr lang="en-US" sz="2000" dirty="0" err="1" smtClean="0"/>
              <a:t>latih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and </a:t>
            </a:r>
            <a:r>
              <a:rPr lang="en-US" dirty="0" smtClean="0"/>
              <a:t>Generalization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3335275"/>
            <a:ext cx="8246070" cy="16797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JST </a:t>
            </a:r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learning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 </a:t>
            </a:r>
            <a:r>
              <a:rPr lang="en-US" sz="2000" dirty="0" err="1" smtClean="0"/>
              <a:t>latih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generalisasi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 </a:t>
            </a:r>
            <a:r>
              <a:rPr lang="en-US" sz="2000" dirty="0" err="1" smtClean="0"/>
              <a:t>uji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Jika</a:t>
            </a:r>
            <a:r>
              <a:rPr lang="en-US" sz="2000" dirty="0" smtClean="0"/>
              <a:t> data </a:t>
            </a:r>
            <a:r>
              <a:rPr lang="en-US" sz="2000" dirty="0" err="1" smtClean="0"/>
              <a:t>latih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noise, JST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mengklasifikan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data </a:t>
            </a:r>
            <a:r>
              <a:rPr lang="en-US" sz="2000" dirty="0" err="1" smtClean="0"/>
              <a:t>latih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akurat</a:t>
            </a:r>
            <a:r>
              <a:rPr lang="en-US" sz="2000" dirty="0" smtClean="0"/>
              <a:t> </a:t>
            </a:r>
            <a:r>
              <a:rPr lang="en-US" sz="2000" dirty="0" err="1" smtClean="0"/>
              <a:t>sebab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menurunkan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generalisasi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502815"/>
            <a:ext cx="4156020" cy="183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5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Learning </a:t>
                </a:r>
                <a:r>
                  <a:rPr lang="en-US" sz="2000" dirty="0" err="1" smtClean="0"/>
                  <a:t>juga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dapat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dipandang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sebagai</a:t>
                </a:r>
                <a:r>
                  <a:rPr lang="en-US" sz="2000" dirty="0" smtClean="0"/>
                  <a:t> proses </a:t>
                </a:r>
                <a:r>
                  <a:rPr lang="en-US" sz="2000" dirty="0" err="1" smtClean="0"/>
                  <a:t>menggeser</a:t>
                </a:r>
                <a:r>
                  <a:rPr lang="en-US" sz="2000" dirty="0" smtClean="0"/>
                  <a:t> (</a:t>
                </a:r>
                <a:r>
                  <a:rPr lang="en-US" sz="2000" i="1" dirty="0" smtClean="0"/>
                  <a:t>shifting around</a:t>
                </a:r>
                <a:r>
                  <a:rPr lang="en-US" sz="2000" dirty="0" smtClean="0"/>
                  <a:t>) </a:t>
                </a:r>
                <a:r>
                  <a:rPr lang="en-US" sz="2000" dirty="0" err="1" smtClean="0"/>
                  <a:t>garis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lurus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atau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hingga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semua</a:t>
                </a:r>
                <a:r>
                  <a:rPr lang="en-US" sz="2000" dirty="0" smtClean="0"/>
                  <a:t> input data </a:t>
                </a:r>
                <a:r>
                  <a:rPr lang="en-US" sz="2000" dirty="0" err="1" smtClean="0"/>
                  <a:t>latih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dapat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diklasifikasikan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benar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Proses </a:t>
                </a:r>
                <a:r>
                  <a:rPr lang="en-US" sz="2000" dirty="0" err="1" smtClean="0"/>
                  <a:t>menggeser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garis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lurus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atau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dapat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diformalisasikan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sebagai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berikut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𝑜𝑙𝑑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l-GR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err="1" smtClean="0"/>
                  <a:t>Jika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bobot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jaringan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waktu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maka</a:t>
                </a:r>
                <a:r>
                  <a:rPr lang="en-US" sz="2000" dirty="0" smtClean="0"/>
                  <a:t> proses </a:t>
                </a:r>
                <a:r>
                  <a:rPr lang="en-US" sz="2000" dirty="0" err="1" smtClean="0"/>
                  <a:t>menggeser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berarti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menambah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nilainya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err="1" smtClean="0"/>
                  <a:t>sehingga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waktu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memiliki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bobot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baru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The Threshold as a Special Kind of Weight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966" y="1350119"/>
                <a:ext cx="8246070" cy="36649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𝑜𝑢𝑡</m:t>
                      </m:r>
                      <m:r>
                        <a:rPr lang="en-US" sz="2200" i="1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sign</m:t>
                      </m:r>
                      <m:r>
                        <a:rPr lang="en-US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𝜃</m:t>
                      </m:r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Threshold  atau bias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dipandang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sebagai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bobot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neuron ke-0, </a:t>
                </a:r>
                <a:r>
                  <a:rPr lang="en-US" sz="2200" dirty="0" err="1"/>
                  <a:t>yaitu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=−</m:t>
                    </m:r>
                    <m:r>
                      <a:rPr lang="en-US" sz="22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=1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 smtClean="0"/>
                  <a:t>demikian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𝑜𝑢𝑡</m:t>
                      </m:r>
                      <m:r>
                        <a:rPr lang="en-US" sz="2200" i="1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sign</m:t>
                      </m:r>
                      <m:r>
                        <a:rPr lang="en-US" sz="2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𝑖𝑛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𝑜𝑢𝑡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sign</m:t>
                      </m:r>
                      <m:r>
                        <a:rPr lang="en-US" sz="2200" i="1">
                          <a:latin typeface="Cambria Math"/>
                        </a:rPr>
                        <m:t>(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966" y="1350119"/>
                <a:ext cx="8246070" cy="3664911"/>
              </a:xfrm>
              <a:blipFill rotWithShape="1">
                <a:blip r:embed="rId2"/>
                <a:stretch>
                  <a:fillRect l="-962" t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1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HebbNet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: single layer </a:t>
            </a:r>
            <a:r>
              <a:rPr lang="en-US" dirty="0" err="1" smtClean="0"/>
              <a:t>feedforward</a:t>
            </a:r>
            <a:r>
              <a:rPr lang="en-US" dirty="0" smtClean="0"/>
              <a:t> neural network.</a:t>
            </a:r>
          </a:p>
          <a:p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Hebb</a:t>
            </a:r>
            <a:r>
              <a:rPr lang="en-US" dirty="0" smtClean="0"/>
              <a:t> Rule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72985"/>
            <a:ext cx="4008390" cy="251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HebbNet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Step 1. </a:t>
                </a:r>
                <a:r>
                  <a:rPr lang="en-US" sz="2200" dirty="0" err="1"/>
                  <a:t>Inisialisasi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bobot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dan</a:t>
                </a:r>
                <a:r>
                  <a:rPr lang="en-US" sz="2200" dirty="0"/>
                  <a:t>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0.</a:t>
                </a:r>
              </a:p>
              <a:p>
                <a:pPr marL="0" indent="0">
                  <a:buNone/>
                </a:pPr>
                <a:r>
                  <a:rPr lang="en-US" sz="2200" dirty="0"/>
                  <a:t>Step 2.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pasang</a:t>
                </a:r>
                <a:r>
                  <a:rPr lang="en-US" sz="2200" dirty="0"/>
                  <a:t> data </a:t>
                </a:r>
                <a:r>
                  <a:rPr lang="en-US" sz="2200" dirty="0" err="1"/>
                  <a:t>latih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err="1"/>
                  <a:t>dan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  Step 3. </a:t>
                </a:r>
                <a:r>
                  <a:rPr lang="en-US" sz="2200" dirty="0" err="1"/>
                  <a:t>Hitung</a:t>
                </a:r>
                <a:r>
                  <a:rPr lang="en-US" sz="2200" dirty="0"/>
                  <a:t> </a:t>
                </a:r>
                <a:r>
                  <a:rPr lang="en-US" sz="2200" dirty="0" err="1" smtClean="0"/>
                  <a:t>perubahan</a:t>
                </a:r>
                <a:r>
                  <a:rPr lang="en-US" sz="2200" dirty="0" smtClean="0"/>
                  <a:t> </a:t>
                </a:r>
                <a:r>
                  <a:rPr lang="en-US" sz="2200" dirty="0" err="1" smtClean="0"/>
                  <a:t>bobot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/>
                  <a:t>		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2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HebbNet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571749"/>
            <a:ext cx="3362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31" y="2597787"/>
            <a:ext cx="4704553" cy="204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1976015" y="2266340"/>
                <a:ext cx="916230" cy="458115"/>
              </a:xfrm>
              <a:prstGeom prst="wedgeRectCallout">
                <a:avLst>
                  <a:gd name="adj1" fmla="val -44163"/>
                  <a:gd name="adj2" fmla="val 163596"/>
                </a:avLst>
              </a:prstGeom>
              <a:noFill/>
              <a:ln>
                <a:solidFill>
                  <a:srgbClr val="003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15" y="2266340"/>
                <a:ext cx="916230" cy="458115"/>
              </a:xfrm>
              <a:prstGeom prst="wedgeRectCallout">
                <a:avLst>
                  <a:gd name="adj1" fmla="val -44163"/>
                  <a:gd name="adj2" fmla="val 163596"/>
                </a:avLst>
              </a:prstGeom>
              <a:blipFill rotWithShape="1">
                <a:blip r:embed="rId4"/>
                <a:stretch>
                  <a:fillRect r="-2597"/>
                </a:stretch>
              </a:blipFill>
              <a:ln>
                <a:solidFill>
                  <a:srgbClr val="003F4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966" y="2113634"/>
                <a:ext cx="8398774" cy="2901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Perhitungan update </a:t>
                </a:r>
                <a:r>
                  <a:rPr lang="en-US" sz="2400" dirty="0" err="1" smtClean="0"/>
                  <a:t>bobot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untuk</a:t>
                </a:r>
                <a:r>
                  <a:rPr lang="en-US" sz="2400" dirty="0" smtClean="0"/>
                  <a:t> data ke-1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err="1" smtClean="0"/>
                  <a:t>Persamaan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garis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pemisah</a:t>
                </a:r>
                <a:r>
                  <a:rPr lang="en-US" sz="2400" dirty="0" smtClean="0"/>
                  <a:t> (decision </a:t>
                </a:r>
                <a:r>
                  <a:rPr lang="en-US" sz="2400" dirty="0" err="1" smtClean="0"/>
                  <a:t>bundary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adalah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966" y="2113634"/>
                <a:ext cx="8398774" cy="2901396"/>
              </a:xfrm>
              <a:blipFill rotWithShape="1">
                <a:blip r:embed="rId2"/>
                <a:stretch>
                  <a:fillRect l="-116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550637"/>
            <a:ext cx="6153508" cy="124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1502815"/>
            <a:ext cx="3028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517900" y="2495397"/>
                <a:ext cx="916230" cy="229058"/>
              </a:xfrm>
              <a:prstGeom prst="wedgeRectCallout">
                <a:avLst>
                  <a:gd name="adj1" fmla="val -44163"/>
                  <a:gd name="adj2" fmla="val 163596"/>
                </a:avLst>
              </a:prstGeom>
              <a:noFill/>
              <a:ln>
                <a:solidFill>
                  <a:srgbClr val="003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0" y="2495397"/>
                <a:ext cx="916230" cy="229058"/>
              </a:xfrm>
              <a:prstGeom prst="wedgeRectCallout">
                <a:avLst>
                  <a:gd name="adj1" fmla="val -44163"/>
                  <a:gd name="adj2" fmla="val 163596"/>
                </a:avLst>
              </a:prstGeom>
              <a:blipFill rotWithShape="1">
                <a:blip r:embed="rId5"/>
                <a:stretch>
                  <a:fillRect t="-16279" r="-2597"/>
                </a:stretch>
              </a:blipFill>
              <a:ln>
                <a:solidFill>
                  <a:srgbClr val="003F4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smtClean="0"/>
              <a:t>AND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3970329" cy="351221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/ decision boundary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update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pertama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data </a:t>
            </a:r>
            <a:r>
              <a:rPr lang="en-US" dirty="0" err="1" smtClean="0"/>
              <a:t>postif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54" y="1350110"/>
            <a:ext cx="3577471" cy="3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46345" y="4492993"/>
                <a:ext cx="1798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345" y="4492993"/>
                <a:ext cx="17985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18"/>
          </a:xfrm>
        </p:spPr>
        <p:txBody>
          <a:bodyPr>
            <a:noAutofit/>
          </a:bodyPr>
          <a:lstStyle/>
          <a:p>
            <a:r>
              <a:rPr lang="en-US" sz="1800" dirty="0" smtClean="0"/>
              <a:t>Task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diselesaikan</a:t>
            </a:r>
            <a:r>
              <a:rPr lang="en-US" sz="1800" dirty="0" smtClean="0"/>
              <a:t>: </a:t>
            </a:r>
          </a:p>
          <a:p>
            <a:pPr lvl="1"/>
            <a:r>
              <a:rPr lang="en-US" sz="1800" dirty="0" err="1" smtClean="0"/>
              <a:t>Membuat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utuk</a:t>
            </a:r>
            <a:r>
              <a:rPr lang="en-US" sz="1800" dirty="0" smtClean="0"/>
              <a:t> </a:t>
            </a:r>
            <a:r>
              <a:rPr lang="en-US" sz="1800" dirty="0" err="1" smtClean="0"/>
              <a:t>prediksi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bermain</a:t>
            </a:r>
            <a:r>
              <a:rPr lang="en-US" sz="1800" dirty="0" smtClean="0"/>
              <a:t> tennis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cuaca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Experience</a:t>
            </a:r>
            <a:r>
              <a:rPr lang="en-US" sz="1800" dirty="0"/>
              <a:t>: data history 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Performance </a:t>
            </a:r>
            <a:r>
              <a:rPr lang="en-US" sz="1800" dirty="0"/>
              <a:t>measure: </a:t>
            </a:r>
            <a:r>
              <a:rPr lang="en-US" sz="1800" dirty="0" err="1" smtClean="0"/>
              <a:t>akurasi</a:t>
            </a:r>
            <a:endParaRPr lang="en-US" sz="1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85" y="2691059"/>
            <a:ext cx="6760920" cy="144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4253432"/>
            <a:ext cx="6794640" cy="30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62811" y="4156805"/>
            <a:ext cx="66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???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2490" y="4253432"/>
            <a:ext cx="305410" cy="30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smtClean="0"/>
              <a:t>AND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Perhitungan</a:t>
            </a:r>
            <a:r>
              <a:rPr lang="en-US" sz="2400" dirty="0" smtClean="0"/>
              <a:t> update </a:t>
            </a: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data ke-2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4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, </a:t>
            </a:r>
            <a:r>
              <a:rPr lang="en-US" sz="2400" dirty="0" err="1" smtClean="0"/>
              <a:t>sebab</a:t>
            </a:r>
            <a:r>
              <a:rPr lang="en-US" sz="2400" dirty="0" smtClean="0"/>
              <a:t> target=0.</a:t>
            </a:r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decision boundary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gagal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memprediksi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tepat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9" y="3029865"/>
            <a:ext cx="76104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2001128" y="2877160"/>
                <a:ext cx="916230" cy="359859"/>
              </a:xfrm>
              <a:prstGeom prst="wedgeRectCallout">
                <a:avLst>
                  <a:gd name="adj1" fmla="val -46755"/>
                  <a:gd name="adj2" fmla="val 123996"/>
                </a:avLst>
              </a:prstGeom>
              <a:noFill/>
              <a:ln>
                <a:solidFill>
                  <a:srgbClr val="003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8" y="2877160"/>
                <a:ext cx="916230" cy="359859"/>
              </a:xfrm>
              <a:prstGeom prst="wedgeRectCallout">
                <a:avLst>
                  <a:gd name="adj1" fmla="val -46755"/>
                  <a:gd name="adj2" fmla="val 123996"/>
                </a:avLst>
              </a:prstGeom>
              <a:blipFill rotWithShape="1">
                <a:blip r:embed="rId3"/>
                <a:stretch>
                  <a:fillRect t="-3738" r="-2581"/>
                </a:stretch>
              </a:blipFill>
              <a:ln>
                <a:solidFill>
                  <a:srgbClr val="003F4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9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bipolar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585545"/>
            <a:ext cx="36957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62" y="2499331"/>
            <a:ext cx="4857258" cy="210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976015" y="2266340"/>
                <a:ext cx="916230" cy="458115"/>
              </a:xfrm>
              <a:prstGeom prst="wedgeRectCallout">
                <a:avLst>
                  <a:gd name="adj1" fmla="val -26018"/>
                  <a:gd name="adj2" fmla="val 119528"/>
                </a:avLst>
              </a:prstGeom>
              <a:noFill/>
              <a:ln>
                <a:solidFill>
                  <a:srgbClr val="003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15" y="2266340"/>
                <a:ext cx="916230" cy="458115"/>
              </a:xfrm>
              <a:prstGeom prst="wedgeRectCallout">
                <a:avLst>
                  <a:gd name="adj1" fmla="val -26018"/>
                  <a:gd name="adj2" fmla="val 119528"/>
                </a:avLst>
              </a:prstGeom>
              <a:blipFill rotWithShape="1">
                <a:blip r:embed="rId4"/>
                <a:stretch>
                  <a:fillRect r="-2597"/>
                </a:stretch>
              </a:blipFill>
              <a:ln>
                <a:solidFill>
                  <a:srgbClr val="003F4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smtClean="0"/>
              <a:t>AND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65623"/>
            <a:ext cx="76581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875347"/>
            <a:ext cx="3487795" cy="301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69220" y="4098800"/>
                <a:ext cx="1798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20" y="4098800"/>
                <a:ext cx="1798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smtClean="0"/>
              <a:t>AND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443421"/>
            <a:ext cx="7940660" cy="166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7" y="2973325"/>
            <a:ext cx="7744130" cy="36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2" y="3460015"/>
            <a:ext cx="7686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2" y="3918130"/>
            <a:ext cx="7648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965" y="4368699"/>
            <a:ext cx="83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Pehatian</a:t>
            </a:r>
            <a:r>
              <a:rPr lang="en-US" dirty="0" smtClean="0"/>
              <a:t>: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ke-3 </a:t>
            </a:r>
            <a:r>
              <a:rPr lang="en-US" dirty="0" err="1" smtClean="0"/>
              <a:t>dan</a:t>
            </a:r>
            <a:r>
              <a:rPr lang="en-US" dirty="0" smtClean="0"/>
              <a:t> 4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1823310" y="1197405"/>
                <a:ext cx="916230" cy="458115"/>
              </a:xfrm>
              <a:prstGeom prst="wedgeRectCallout">
                <a:avLst>
                  <a:gd name="adj1" fmla="val -54532"/>
                  <a:gd name="adj2" fmla="val 127305"/>
                </a:avLst>
              </a:prstGeom>
              <a:noFill/>
              <a:ln>
                <a:solidFill>
                  <a:srgbClr val="003F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10" y="1197405"/>
                <a:ext cx="916230" cy="458115"/>
              </a:xfrm>
              <a:prstGeom prst="wedgeRectCallout">
                <a:avLst>
                  <a:gd name="adj1" fmla="val -54532"/>
                  <a:gd name="adj2" fmla="val 127305"/>
                </a:avLst>
              </a:prstGeom>
              <a:blipFill rotWithShape="1">
                <a:blip r:embed="rId6"/>
                <a:stretch>
                  <a:fillRect r="-2484"/>
                </a:stretch>
              </a:blipFill>
              <a:ln>
                <a:solidFill>
                  <a:srgbClr val="003F4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HebbNet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smtClean="0"/>
              <a:t>AND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934" y="1350119"/>
            <a:ext cx="3054101" cy="35122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boundary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data ke-3 </a:t>
            </a:r>
            <a:r>
              <a:rPr lang="en-US" sz="2400" dirty="0" err="1" smtClean="0"/>
              <a:t>dan</a:t>
            </a:r>
            <a:r>
              <a:rPr lang="en-US" sz="2400" dirty="0" smtClean="0"/>
              <a:t> 4.</a:t>
            </a:r>
          </a:p>
          <a:p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negatif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1629922"/>
            <a:ext cx="3393760" cy="264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5195" y="4404210"/>
                <a:ext cx="23248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95" y="4404210"/>
                <a:ext cx="232480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472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3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: single layer feed forward neural network.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perceptron learning rule.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19045"/>
            <a:ext cx="4317570" cy="266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Formulasi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1" y="1350110"/>
            <a:ext cx="7204234" cy="35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0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Formulasi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Perceptron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350109"/>
            <a:ext cx="6566315" cy="367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merupakan</a:t>
                </a:r>
                <a:r>
                  <a:rPr lang="en-US" sz="2400" dirty="0" smtClean="0"/>
                  <a:t> learning rate (</a:t>
                </a:r>
                <a:r>
                  <a:rPr lang="en-US" sz="2400" dirty="0" err="1" smtClean="0"/>
                  <a:t>laju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pembelajaran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atau</a:t>
                </a:r>
                <a:r>
                  <a:rPr lang="en-US" sz="2400" dirty="0" smtClean="0"/>
                  <a:t> step size, yang </a:t>
                </a:r>
                <a:r>
                  <a:rPr lang="en-US" sz="2400" dirty="0" err="1" smtClean="0"/>
                  <a:t>menentukan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seberapa</a:t>
                </a:r>
                <a:r>
                  <a:rPr lang="en-US" sz="2400" dirty="0" smtClean="0"/>
                  <a:t> smooth </a:t>
                </a:r>
                <a:r>
                  <a:rPr lang="en-US" sz="2400" dirty="0" err="1" smtClean="0"/>
                  <a:t>kita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menggeser</a:t>
                </a:r>
                <a:r>
                  <a:rPr lang="en-US" sz="2400" dirty="0" smtClean="0"/>
                  <a:t> decision boundary.</a:t>
                </a:r>
              </a:p>
              <a:p>
                <a:r>
                  <a:rPr lang="en-US" sz="2400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biasanya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diberikan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nilai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antara</a:t>
                </a:r>
                <a:r>
                  <a:rPr lang="en-US" sz="2400" dirty="0" smtClean="0"/>
                  <a:t> 0 </a:t>
                </a:r>
                <a:r>
                  <a:rPr lang="en-US" sz="2400" dirty="0" err="1" smtClean="0"/>
                  <a:t>sampai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1.</a:t>
                </a:r>
              </a:p>
              <a:p>
                <a:r>
                  <a:rPr lang="en-US" sz="2400" dirty="0" err="1" smtClean="0"/>
                  <a:t>Semakin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tinggi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nilai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maka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semakin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besar</a:t>
                </a:r>
                <a:r>
                  <a:rPr lang="en-US" sz="2400" dirty="0" smtClean="0"/>
                  <a:t> pula </a:t>
                </a:r>
                <a:r>
                  <a:rPr lang="en-US" sz="2400" dirty="0" err="1" smtClean="0"/>
                  <a:t>pergeseran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pada</a:t>
                </a:r>
                <a:r>
                  <a:rPr lang="en-US" sz="2400" dirty="0" smtClean="0"/>
                  <a:t> decision boundary.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6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8966" y="1350119"/>
                <a:ext cx="7787954" cy="351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Step 1. </a:t>
                </a:r>
                <a:r>
                  <a:rPr lang="en-US" sz="2000" dirty="0" err="1" smtClean="0"/>
                  <a:t>Inisialisasi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bobot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nilai</a:t>
                </a:r>
                <a:r>
                  <a:rPr lang="en-US" sz="2000" dirty="0" smtClean="0"/>
                  <a:t> 0.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</a:t>
                </a:r>
                <a:r>
                  <a:rPr lang="en-US" sz="2000" dirty="0" smtClean="0"/>
                  <a:t>2. Set learning </a:t>
                </a:r>
                <a:r>
                  <a:rPr lang="en-US" sz="2000" dirty="0" err="1" smtClean="0"/>
                  <a:t>learning</a:t>
                </a:r>
                <a:r>
                  <a:rPr lang="en-US" sz="2000" dirty="0" smtClean="0"/>
                  <a:t> rate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nilai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tertentu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</a:t>
                </a:r>
                <a:r>
                  <a:rPr lang="en-US" sz="2000" dirty="0" smtClean="0"/>
                  <a:t>3. </a:t>
                </a:r>
                <a:r>
                  <a:rPr lang="en-US" sz="2000" dirty="0" err="1" smtClean="0"/>
                  <a:t>Lakukan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langkah</a:t>
                </a:r>
                <a:r>
                  <a:rPr lang="en-US" sz="2000" dirty="0" smtClean="0"/>
                  <a:t> 4-6 </a:t>
                </a:r>
                <a:r>
                  <a:rPr lang="en-US" sz="2000" dirty="0" err="1" smtClean="0"/>
                  <a:t>sampai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kondisi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berhenti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terpenuhi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Step </a:t>
                </a:r>
                <a:r>
                  <a:rPr lang="en-US" sz="2000" dirty="0"/>
                  <a:t>4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Untuk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setiap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pasang</a:t>
                </a:r>
                <a:r>
                  <a:rPr lang="en-US" sz="2000" dirty="0" smtClean="0"/>
                  <a:t> data </a:t>
                </a:r>
                <a:r>
                  <a:rPr lang="en-US" sz="2000" dirty="0" err="1" smtClean="0"/>
                  <a:t>latih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𝑡𝑎𝑟𝑔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           Step 5. </a:t>
                </a:r>
                <a:r>
                  <a:rPr lang="en-US" sz="2000" dirty="0" err="1" smtClean="0"/>
                  <a:t>Hitung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nilai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aktivasi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untuk</a:t>
                </a:r>
                <a:r>
                  <a:rPr lang="en-US" sz="2000" dirty="0" smtClean="0"/>
                  <a:t> output node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𝑜𝑢𝑡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           Step 6. </a:t>
                </a:r>
                <a:r>
                  <a:rPr lang="en-US" sz="2000" dirty="0" err="1" smtClean="0"/>
                  <a:t>Hitung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perubahan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bobot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𝑡𝑎𝑟𝑔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𝑜𝑢𝑡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Step 7. </a:t>
                </a:r>
                <a:r>
                  <a:rPr lang="en-US" sz="2000" dirty="0" err="1" smtClean="0"/>
                  <a:t>Cek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kondisi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berhenti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jika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belum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terpenuhi</a:t>
                </a:r>
                <a:r>
                  <a:rPr lang="en-US" sz="2000" dirty="0" smtClean="0"/>
                  <a:t> back to step4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966" y="1350119"/>
                <a:ext cx="7787954" cy="3512213"/>
              </a:xfrm>
              <a:blipFill rotWithShape="1">
                <a:blip r:embed="rId2"/>
                <a:stretch>
                  <a:fillRect l="-861" t="-867" r="-1723" b="-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(artificial neural network)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K-Nearest Neighbor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Perceptron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2268730"/>
                  </p:ext>
                </p:extLst>
              </p:nvPr>
            </p:nvGraphicFramePr>
            <p:xfrm>
              <a:off x="296260" y="2266340"/>
              <a:ext cx="29604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829"/>
                    <a:gridCol w="986829"/>
                    <a:gridCol w="98682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𝒕𝒂𝒓𝒈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2268730"/>
                  </p:ext>
                </p:extLst>
              </p:nvPr>
            </p:nvGraphicFramePr>
            <p:xfrm>
              <a:off x="296260" y="2266340"/>
              <a:ext cx="29604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829"/>
                    <a:gridCol w="986829"/>
                    <a:gridCol w="98682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17" t="-8197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242" t="-8197" r="-10124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197" r="-61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1669100"/>
            <a:ext cx="5735637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 1. </a:t>
                </a:r>
                <a:r>
                  <a:rPr lang="en-US" dirty="0" err="1"/>
                  <a:t>Inisialisasi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bias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 = (0, 0, 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2. Set learning </a:t>
                </a:r>
                <a:r>
                  <a:rPr lang="en-US" dirty="0" err="1"/>
                  <a:t>learning</a:t>
                </a:r>
                <a:r>
                  <a:rPr lang="en-US" dirty="0"/>
                  <a:t>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>
                        <a:latin typeface="Cambria Math"/>
                      </a:rPr>
                      <m:t>=0.2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3. </a:t>
                </a:r>
                <a:r>
                  <a:rPr lang="en-US" dirty="0" err="1"/>
                  <a:t>Lakukan</a:t>
                </a:r>
                <a:r>
                  <a:rPr lang="en-US" dirty="0"/>
                  <a:t> </a:t>
                </a:r>
                <a:r>
                  <a:rPr lang="en-US" dirty="0" err="1"/>
                  <a:t>langkah</a:t>
                </a:r>
                <a:r>
                  <a:rPr lang="en-US" dirty="0"/>
                  <a:t> 4-6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</a:t>
                </a:r>
                <a:r>
                  <a:rPr lang="en-US" dirty="0" err="1"/>
                  <a:t>berhenti</a:t>
                </a:r>
                <a:r>
                  <a:rPr lang="en-US" dirty="0"/>
                  <a:t> </a:t>
                </a:r>
                <a:r>
                  <a:rPr lang="en-US" dirty="0" err="1"/>
                  <a:t>terpenuhi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Step 4.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pasang</a:t>
                </a:r>
                <a:r>
                  <a:rPr lang="en-US" dirty="0"/>
                  <a:t> data </a:t>
                </a:r>
                <a:r>
                  <a:rPr lang="en-US" dirty="0" err="1"/>
                  <a:t>latih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  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pasangan</a:t>
                </a:r>
                <a:r>
                  <a:rPr lang="en-US" dirty="0"/>
                  <a:t> data </a:t>
                </a:r>
                <a:r>
                  <a:rPr lang="en-US" dirty="0" err="1"/>
                  <a:t>latih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dan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𝑡𝑎𝑟𝑔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           Step 5. </a:t>
                </a: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aktivasi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output node </a:t>
                </a:r>
              </a:p>
              <a:p>
                <a:pPr marL="0" indent="0">
                  <a:buNone/>
                </a:pPr>
                <a:r>
                  <a:rPr lang="en-US" dirty="0"/>
                  <a:t>		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𝑠𝑖𝑔𝑛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0×1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0×1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0×1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    Step 6. </a:t>
                </a: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perubahan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𝑡𝑎𝑟𝑔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386" b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Untuk </a:t>
                </a:r>
                <a:r>
                  <a:rPr lang="en-US" sz="2000" dirty="0" err="1"/>
                  <a:t>pasangan</a:t>
                </a:r>
                <a:r>
                  <a:rPr lang="en-US" sz="2000" dirty="0"/>
                  <a:t> data </a:t>
                </a:r>
                <a:r>
                  <a:rPr lang="en-US" sz="2000" dirty="0" err="1"/>
                  <a:t>latih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kedua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dan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𝑡𝑎𝑟𝑔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  Step 5. </a:t>
                </a:r>
                <a:r>
                  <a:rPr lang="en-US" sz="2000" dirty="0" err="1"/>
                  <a:t>Hitung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aktivasi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output node </a:t>
                </a:r>
              </a:p>
              <a:p>
                <a:pPr marL="0" indent="0">
                  <a:buNone/>
                </a:pPr>
                <a:r>
                  <a:rPr lang="en-US" sz="2000" dirty="0"/>
                  <a:t>		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𝑜𝑢𝑡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i="1">
                        <a:latin typeface="Cambria Math"/>
                      </a:rPr>
                      <m:t>𝑜𝑢𝑡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0×1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0×1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0×0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            Step 6. </a:t>
                </a:r>
                <a:r>
                  <a:rPr lang="en-US" sz="2000" dirty="0" err="1"/>
                  <a:t>Hitung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perubahan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bobot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𝑜𝑙𝑑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𝑡𝑎𝑟𝑔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0−1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×1=</m:t>
                      </m:r>
                      <m:r>
                        <a:rPr lang="en-US" sz="2000" b="0" i="1" smtClean="0">
                          <a:latin typeface="Cambria Math"/>
                        </a:rPr>
                        <m:t>−0.2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0−1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×1=</m:t>
                      </m:r>
                      <m:r>
                        <a:rPr lang="en-US" sz="2000" b="0" i="1" smtClean="0">
                          <a:latin typeface="Cambria Math"/>
                        </a:rPr>
                        <m:t>−0.2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𝑛𝑒𝑤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=0+0.2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0−1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×0=0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4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7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Biologi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5770" y="1350119"/>
            <a:ext cx="5039266" cy="3512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Dendrit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neuron lain </a:t>
            </a:r>
            <a:r>
              <a:rPr lang="en-US" dirty="0" smtClean="0"/>
              <a:t>(yang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 smtClean="0"/>
              <a:t>sinaptik</a:t>
            </a:r>
            <a:r>
              <a:rPr lang="en-US" dirty="0" smtClean="0"/>
              <a:t>).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dirty="0"/>
              <a:t>Soma (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dendrit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</a:t>
            </a:r>
            <a:r>
              <a:rPr lang="en-US" dirty="0" err="1"/>
              <a:t>aktivasi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Akson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neuron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sinaptik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472195"/>
            <a:ext cx="28289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5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r>
              <a:rPr lang="en-US" dirty="0" smtClean="0"/>
              <a:t> (JST)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9"/>
            <a:ext cx="5039264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generalisasi</a:t>
            </a:r>
            <a:r>
              <a:rPr lang="en-US" sz="1800" dirty="0"/>
              <a:t> model </a:t>
            </a:r>
            <a:r>
              <a:rPr lang="en-US" sz="1800" dirty="0" err="1"/>
              <a:t>matematika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syaraf</a:t>
            </a:r>
            <a:r>
              <a:rPr lang="en-US" sz="1800" dirty="0"/>
              <a:t> </a:t>
            </a:r>
            <a:r>
              <a:rPr lang="en-US" sz="1800" dirty="0" err="1"/>
              <a:t>biologi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asumsi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Pemrosesan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(</a:t>
            </a:r>
            <a:r>
              <a:rPr lang="en-US" sz="1800" dirty="0" smtClean="0"/>
              <a:t>neuron/ node)</a:t>
            </a:r>
            <a:endParaRPr lang="en-US" sz="1800" dirty="0"/>
          </a:p>
          <a:p>
            <a:r>
              <a:rPr lang="en-US" sz="1800" dirty="0" err="1"/>
              <a:t>Sinyal</a:t>
            </a:r>
            <a:r>
              <a:rPr lang="en-US" sz="1800" dirty="0"/>
              <a:t>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diantara</a:t>
            </a:r>
            <a:r>
              <a:rPr lang="en-US" sz="1800" dirty="0"/>
              <a:t> </a:t>
            </a:r>
            <a:r>
              <a:rPr lang="en-US" sz="1800" dirty="0" smtClean="0"/>
              <a:t>neuron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 smtClean="0"/>
              <a:t>penghubung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sinapsis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Sinapsis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neuron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bobot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memperkuat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memperlemah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output, </a:t>
            </a:r>
            <a:r>
              <a:rPr lang="en-US" sz="1800" dirty="0" err="1"/>
              <a:t>setiap</a:t>
            </a:r>
            <a:r>
              <a:rPr lang="en-US" sz="1800" dirty="0"/>
              <a:t> neuron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aktivasi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/>
              <a:t>dikenakan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jumlahan</a:t>
            </a:r>
            <a:r>
              <a:rPr lang="en-US" sz="1800" dirty="0"/>
              <a:t> input yang </a:t>
            </a:r>
            <a:r>
              <a:rPr lang="en-US" sz="1800" dirty="0" err="1"/>
              <a:t>diterima</a:t>
            </a:r>
            <a:r>
              <a:rPr lang="en-US" sz="1800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808225"/>
            <a:ext cx="3245280" cy="203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5172637" y="4558390"/>
            <a:ext cx="1317230" cy="458115"/>
          </a:xfrm>
          <a:prstGeom prst="wedgeRectCallout">
            <a:avLst>
              <a:gd name="adj1" fmla="val 13426"/>
              <a:gd name="adj2" fmla="val -22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015279" y="4408636"/>
            <a:ext cx="1985165" cy="607869"/>
          </a:xfrm>
          <a:prstGeom prst="wedgeRectCallout">
            <a:avLst>
              <a:gd name="adj1" fmla="val -29073"/>
              <a:gd name="adj2" fmla="val -214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Sinapsis</a:t>
            </a:r>
            <a:r>
              <a:rPr lang="en-US" dirty="0" smtClean="0"/>
              <a:t> (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Bilogi</a:t>
            </a:r>
            <a:r>
              <a:rPr lang="en-US" dirty="0" smtClean="0"/>
              <a:t> vs. </a:t>
            </a:r>
            <a:r>
              <a:rPr lang="en-US" dirty="0" err="1" smtClean="0"/>
              <a:t>Tiruan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49394"/>
              </p:ext>
            </p:extLst>
          </p:nvPr>
        </p:nvGraphicFramePr>
        <p:xfrm>
          <a:off x="1670605" y="1655520"/>
          <a:ext cx="59554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/>
                <a:gridCol w="3206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Jaringan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Syaraf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Biologi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Jaringan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Syaraf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Tiruan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Neuron/ node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Dendrit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</a:t>
                      </a:r>
                      <a:r>
                        <a:rPr lang="en-US" sz="2000" dirty="0" err="1" smtClean="0"/>
                        <a:t>ke</a:t>
                      </a:r>
                      <a:r>
                        <a:rPr lang="en-US" sz="2000" dirty="0" smtClean="0"/>
                        <a:t> neuron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Akson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Output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neuron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Synaptic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Sinapsi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antar</a:t>
                      </a:r>
                      <a:r>
                        <a:rPr lang="en-US" sz="2000" dirty="0" smtClean="0"/>
                        <a:t> neuron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bobot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tertentu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Syaraf</a:t>
            </a:r>
            <a:r>
              <a:rPr lang="en-US" dirty="0" smtClean="0"/>
              <a:t> </a:t>
            </a:r>
            <a:r>
              <a:rPr lang="en-US" dirty="0" err="1" smtClean="0"/>
              <a:t>Tiruan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JST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3 </a:t>
            </a:r>
            <a:r>
              <a:rPr lang="en-US" dirty="0" err="1"/>
              <a:t>hal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neuron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arsitektur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jaringan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Metode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menentukan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bobot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penghubung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metode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pelatihan</a:t>
            </a:r>
            <a:r>
              <a:rPr lang="en-US" dirty="0">
                <a:sym typeface="Wingdings" panose="05000000000000000000" pitchFamily="2" charset="2"/>
              </a:rPr>
              <a:t>/ training/ learning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Fungsi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aktivasi</a:t>
            </a:r>
            <a:r>
              <a:rPr lang="en-US" dirty="0" smtClean="0">
                <a:sym typeface="Wingdings" panose="05000000000000000000" pitchFamily="2" charset="2"/>
              </a:rPr>
              <a:t> neuron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1767</Words>
  <Application>Microsoft Office PowerPoint</Application>
  <PresentationFormat>On-screen Show (16:9)</PresentationFormat>
  <Paragraphs>248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Learning Pengenalan Jaringan Syaraf Tiruan</vt:lpstr>
      <vt:lpstr>Outline</vt:lpstr>
      <vt:lpstr>Learning</vt:lpstr>
      <vt:lpstr>Contoh:</vt:lpstr>
      <vt:lpstr>Algoritma Learning</vt:lpstr>
      <vt:lpstr>Jaringan Syaraf Biologi</vt:lpstr>
      <vt:lpstr>Jaringan Syaraf Tiruan (JST)</vt:lpstr>
      <vt:lpstr>Jaringan Syaraf Bilogi vs. Tiruan</vt:lpstr>
      <vt:lpstr>Jaringan Syaraf Tiruan</vt:lpstr>
      <vt:lpstr>Arsitektur JST</vt:lpstr>
      <vt:lpstr>Arsitektur JST (lanj.)</vt:lpstr>
      <vt:lpstr>Arsitektur JST (lanj.)</vt:lpstr>
      <vt:lpstr>Arsitektur JST (lanj.)</vt:lpstr>
      <vt:lpstr>Penggunaan JST: Klasifikasi</vt:lpstr>
      <vt:lpstr>Penggunaan JST: Klasifikasi (lanj.)</vt:lpstr>
      <vt:lpstr>Fungsi Aktivasi</vt:lpstr>
      <vt:lpstr>Fungsi Aktivasi (lanj.)</vt:lpstr>
      <vt:lpstr>Fungsi Aktivasi (lanj.)</vt:lpstr>
      <vt:lpstr>McCulloch-Pitts Neuron </vt:lpstr>
      <vt:lpstr>McCulloch-Pitts Neuron (lanj.) </vt:lpstr>
      <vt:lpstr>McCulloch-Pitts Neuron (lanj.)</vt:lpstr>
      <vt:lpstr>McCulloch-Pitts Neuron (lanj.)</vt:lpstr>
      <vt:lpstr>McCulloch-Pitts Neuron (lanj.)</vt:lpstr>
      <vt:lpstr>Decision Boundary</vt:lpstr>
      <vt:lpstr>Decision Boundary (lanj.)</vt:lpstr>
      <vt:lpstr>Decision Boundary (lanj.)</vt:lpstr>
      <vt:lpstr>McCulloh-Pits Neuron</vt:lpstr>
      <vt:lpstr>McCulloh-Pits Neuron</vt:lpstr>
      <vt:lpstr>Decision Boundary</vt:lpstr>
      <vt:lpstr>Linear Separability</vt:lpstr>
      <vt:lpstr>Learning and Generalization</vt:lpstr>
      <vt:lpstr>Learning and Generalization (lanj.)</vt:lpstr>
      <vt:lpstr>Learning</vt:lpstr>
      <vt:lpstr>The Threshold as a Special Kind of Weight </vt:lpstr>
      <vt:lpstr>HebbNet</vt:lpstr>
      <vt:lpstr>Algoritma Pelatihan HebbNet</vt:lpstr>
      <vt:lpstr>HebbNet untuk Gerbang Logika AND</vt:lpstr>
      <vt:lpstr>HebbNet untuk Gerbang Logika AND</vt:lpstr>
      <vt:lpstr>HebbNet untuk Gerbang Logika AND (lanj.)</vt:lpstr>
      <vt:lpstr>HebbNet untuk Gerbang Logika AND (lanj.)</vt:lpstr>
      <vt:lpstr>HebbNet untuk Gerbang Logika AND</vt:lpstr>
      <vt:lpstr>HebbNet untuk Gerbang Logika AND (lanj.)</vt:lpstr>
      <vt:lpstr>HebbNet untuk Gerbang Logika AND (lanj.)</vt:lpstr>
      <vt:lpstr>HebbNet untuk Gerbang Logika AND (lanj.)</vt:lpstr>
      <vt:lpstr>Perceptron</vt:lpstr>
      <vt:lpstr>Formulasi update bobot pada Perceptron</vt:lpstr>
      <vt:lpstr>Formulasi update bobot pada Perceptron (lanj.)</vt:lpstr>
      <vt:lpstr>Learning Rate</vt:lpstr>
      <vt:lpstr>Algoritma Pelatihan Perceptron</vt:lpstr>
      <vt:lpstr>Contoh Perceptron untuk Gerbang Logika AND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2020-06-03T05:50:18Z</dcterms:modified>
</cp:coreProperties>
</file>