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1" r:id="rId2"/>
  </p:sldMasterIdLst>
  <p:notesMasterIdLst>
    <p:notesMasterId r:id="rId57"/>
  </p:notesMasterIdLst>
  <p:sldIdLst>
    <p:sldId id="256" r:id="rId3"/>
    <p:sldId id="310" r:id="rId4"/>
    <p:sldId id="328" r:id="rId5"/>
    <p:sldId id="329" r:id="rId6"/>
    <p:sldId id="311" r:id="rId7"/>
    <p:sldId id="312" r:id="rId8"/>
    <p:sldId id="313" r:id="rId9"/>
    <p:sldId id="314" r:id="rId10"/>
    <p:sldId id="315" r:id="rId11"/>
    <p:sldId id="332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6" r:id="rId22"/>
    <p:sldId id="325" r:id="rId23"/>
    <p:sldId id="327" r:id="rId24"/>
    <p:sldId id="334" r:id="rId25"/>
    <p:sldId id="333" r:id="rId26"/>
    <p:sldId id="335" r:id="rId27"/>
    <p:sldId id="337" r:id="rId28"/>
    <p:sldId id="336" r:id="rId29"/>
    <p:sldId id="338" r:id="rId30"/>
    <p:sldId id="339" r:id="rId31"/>
    <p:sldId id="340" r:id="rId32"/>
    <p:sldId id="341" r:id="rId33"/>
    <p:sldId id="342" r:id="rId34"/>
    <p:sldId id="343" r:id="rId35"/>
    <p:sldId id="344" r:id="rId36"/>
    <p:sldId id="351" r:id="rId37"/>
    <p:sldId id="345" r:id="rId38"/>
    <p:sldId id="346" r:id="rId39"/>
    <p:sldId id="348" r:id="rId40"/>
    <p:sldId id="352" r:id="rId41"/>
    <p:sldId id="353" r:id="rId42"/>
    <p:sldId id="354" r:id="rId43"/>
    <p:sldId id="365" r:id="rId44"/>
    <p:sldId id="361" r:id="rId45"/>
    <p:sldId id="366" r:id="rId46"/>
    <p:sldId id="367" r:id="rId47"/>
    <p:sldId id="368" r:id="rId48"/>
    <p:sldId id="369" r:id="rId49"/>
    <p:sldId id="370" r:id="rId50"/>
    <p:sldId id="371" r:id="rId51"/>
    <p:sldId id="372" r:id="rId52"/>
    <p:sldId id="373" r:id="rId53"/>
    <p:sldId id="374" r:id="rId54"/>
    <p:sldId id="375" r:id="rId55"/>
    <p:sldId id="376" r:id="rId5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F4C"/>
    <a:srgbClr val="F2CD44"/>
    <a:srgbClr val="D3A90F"/>
    <a:srgbClr val="1D3A00"/>
    <a:srgbClr val="5EEC3C"/>
    <a:srgbClr val="990099"/>
    <a:srgbClr val="CC0099"/>
    <a:srgbClr val="FE9202"/>
    <a:srgbClr val="007033"/>
    <a:srgbClr val="6C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0"/>
  </p:normalViewPr>
  <p:slideViewPr>
    <p:cSldViewPr>
      <p:cViewPr>
        <p:scale>
          <a:sx n="80" d="100"/>
          <a:sy n="80" d="100"/>
        </p:scale>
        <p:origin x="-1014" y="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73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Fitness</c:v>
                </c:pt>
              </c:strCache>
            </c:strRef>
          </c:tx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Sheet1!$A$2:$A$5</c:f>
              <c:strCache>
                <c:ptCount val="4"/>
                <c:pt idx="0">
                  <c:v>Chromosome 1</c:v>
                </c:pt>
                <c:pt idx="1">
                  <c:v>Chromosome 2</c:v>
                </c:pt>
                <c:pt idx="2">
                  <c:v>Chromosome 3</c:v>
                </c:pt>
                <c:pt idx="3">
                  <c:v>Chromosome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41</c:v>
                </c:pt>
                <c:pt idx="1">
                  <c:v>26</c:v>
                </c:pt>
                <c:pt idx="2">
                  <c:v>20</c:v>
                </c:pt>
                <c:pt idx="3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 smtClean="0"/>
              <a:t>Metode</a:t>
            </a:r>
            <a:r>
              <a:rPr lang="en-US" sz="1200" dirty="0" smtClean="0"/>
              <a:t> </a:t>
            </a:r>
            <a:r>
              <a:rPr lang="en-US" sz="1200" dirty="0" err="1" smtClean="0"/>
              <a:t>heuristik</a:t>
            </a:r>
            <a:r>
              <a:rPr lang="en-US" sz="1200" dirty="0" smtClean="0">
                <a:sym typeface="Wingdings" pitchFamily="2" charset="2"/>
              </a:rPr>
              <a:t> </a:t>
            </a:r>
            <a:r>
              <a:rPr lang="en-US" sz="1200" dirty="0" err="1" smtClean="0"/>
              <a:t>Suatu</a:t>
            </a:r>
            <a:r>
              <a:rPr lang="en-US" sz="1200" dirty="0" smtClean="0"/>
              <a:t> </a:t>
            </a:r>
            <a:r>
              <a:rPr lang="en-US" sz="1200" dirty="0" err="1" smtClean="0"/>
              <a:t>metode</a:t>
            </a:r>
            <a:r>
              <a:rPr lang="en-US" sz="1200" dirty="0" smtClean="0"/>
              <a:t> </a:t>
            </a:r>
            <a:r>
              <a:rPr lang="en-US" sz="1200" dirty="0" err="1" smtClean="0"/>
              <a:t>pencarian</a:t>
            </a:r>
            <a:r>
              <a:rPr lang="en-US" sz="1200" dirty="0" smtClean="0"/>
              <a:t> yang </a:t>
            </a:r>
            <a:r>
              <a:rPr lang="en-US" sz="1200" dirty="0" err="1" smtClean="0"/>
              <a:t>didasarkan</a:t>
            </a:r>
            <a:r>
              <a:rPr lang="en-US" sz="1200" dirty="0" smtClean="0"/>
              <a:t> </a:t>
            </a:r>
            <a:r>
              <a:rPr lang="en-US" sz="1200" dirty="0" err="1" smtClean="0"/>
              <a:t>atas</a:t>
            </a:r>
            <a:r>
              <a:rPr lang="en-US" sz="1200" dirty="0" smtClean="0"/>
              <a:t> </a:t>
            </a:r>
            <a:r>
              <a:rPr lang="en-US" sz="1200" dirty="0" err="1" smtClean="0"/>
              <a:t>intuisi</a:t>
            </a:r>
            <a:r>
              <a:rPr lang="en-US" sz="1200" dirty="0" smtClean="0"/>
              <a:t> </a:t>
            </a:r>
            <a:r>
              <a:rPr lang="en-US" sz="1200" dirty="0" err="1" smtClean="0"/>
              <a:t>atau</a:t>
            </a:r>
            <a:r>
              <a:rPr lang="en-US" sz="1200" dirty="0" smtClean="0"/>
              <a:t> </a:t>
            </a:r>
            <a:r>
              <a:rPr lang="en-US" sz="1200" dirty="0" err="1" smtClean="0"/>
              <a:t>aturan-aturan</a:t>
            </a:r>
            <a:r>
              <a:rPr lang="en-US" sz="1200" dirty="0" smtClean="0"/>
              <a:t> </a:t>
            </a:r>
            <a:r>
              <a:rPr lang="en-US" sz="1200" dirty="0" err="1" smtClean="0"/>
              <a:t>empiris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memperoleh</a:t>
            </a:r>
            <a:r>
              <a:rPr lang="en-US" sz="1200" dirty="0" smtClean="0"/>
              <a:t> </a:t>
            </a:r>
            <a:r>
              <a:rPr lang="en-US" sz="1200" dirty="0" err="1" smtClean="0"/>
              <a:t>solusi</a:t>
            </a:r>
            <a:r>
              <a:rPr lang="en-US" sz="1200" dirty="0" smtClean="0"/>
              <a:t> yang </a:t>
            </a:r>
            <a:r>
              <a:rPr lang="en-US" sz="1200" dirty="0" err="1" smtClean="0"/>
              <a:t>lebih</a:t>
            </a:r>
            <a:r>
              <a:rPr lang="en-US" sz="1200" dirty="0" smtClean="0"/>
              <a:t> </a:t>
            </a:r>
            <a:r>
              <a:rPr lang="en-US" sz="1200" dirty="0" err="1" smtClean="0"/>
              <a:t>baik</a:t>
            </a:r>
            <a:r>
              <a:rPr lang="en-US" sz="1200" dirty="0" smtClean="0"/>
              <a:t> </a:t>
            </a:r>
            <a:r>
              <a:rPr lang="en-US" sz="1200" dirty="0" err="1" smtClean="0"/>
              <a:t>daripada</a:t>
            </a:r>
            <a:r>
              <a:rPr lang="en-US" sz="1200" dirty="0" smtClean="0"/>
              <a:t> </a:t>
            </a:r>
            <a:r>
              <a:rPr lang="en-US" sz="1200" dirty="0" err="1" smtClean="0"/>
              <a:t>solusi</a:t>
            </a:r>
            <a:r>
              <a:rPr lang="en-US" sz="1200" dirty="0" smtClean="0"/>
              <a:t> yang </a:t>
            </a:r>
            <a:r>
              <a:rPr lang="en-US" sz="1200" dirty="0" err="1" smtClean="0"/>
              <a:t>telah</a:t>
            </a:r>
            <a:r>
              <a:rPr lang="en-US" sz="1200" dirty="0" smtClean="0"/>
              <a:t> </a:t>
            </a:r>
            <a:r>
              <a:rPr lang="en-US" sz="1200" dirty="0" err="1" smtClean="0"/>
              <a:t>dicapai</a:t>
            </a:r>
            <a:r>
              <a:rPr lang="en-US" sz="1200" dirty="0" smtClean="0"/>
              <a:t> </a:t>
            </a:r>
            <a:r>
              <a:rPr lang="en-US" sz="1200" dirty="0" err="1" smtClean="0"/>
              <a:t>sebelumnya</a:t>
            </a:r>
            <a:r>
              <a:rPr lang="en-US" sz="1200" dirty="0" smtClean="0"/>
              <a:t>.</a:t>
            </a:r>
          </a:p>
          <a:p>
            <a:r>
              <a:rPr lang="en-US" sz="1200" dirty="0" err="1" smtClean="0"/>
              <a:t>Metode</a:t>
            </a:r>
            <a:r>
              <a:rPr lang="en-US" sz="1200" dirty="0" smtClean="0"/>
              <a:t> </a:t>
            </a:r>
            <a:r>
              <a:rPr lang="en-US" sz="1200" dirty="0" err="1" smtClean="0"/>
              <a:t>heuristik</a:t>
            </a:r>
            <a:r>
              <a:rPr lang="en-US" sz="1200" dirty="0" smtClean="0"/>
              <a:t> </a:t>
            </a:r>
            <a:r>
              <a:rPr lang="en-US" sz="1200" dirty="0" err="1" smtClean="0"/>
              <a:t>tidak</a:t>
            </a:r>
            <a:r>
              <a:rPr lang="en-US" sz="1200" dirty="0" smtClean="0"/>
              <a:t> </a:t>
            </a:r>
            <a:r>
              <a:rPr lang="en-US" sz="1200" dirty="0" err="1" smtClean="0"/>
              <a:t>selalu</a:t>
            </a:r>
            <a:r>
              <a:rPr lang="en-US" sz="1200" dirty="0" smtClean="0"/>
              <a:t> </a:t>
            </a:r>
            <a:r>
              <a:rPr lang="en-US" sz="1200" dirty="0" err="1" smtClean="0"/>
              <a:t>menghasilkan</a:t>
            </a:r>
            <a:r>
              <a:rPr lang="en-US" sz="1200" dirty="0" smtClean="0"/>
              <a:t> </a:t>
            </a:r>
            <a:r>
              <a:rPr lang="en-US" sz="1200" dirty="0" err="1" smtClean="0"/>
              <a:t>solusi</a:t>
            </a:r>
            <a:r>
              <a:rPr lang="en-US" sz="1200" dirty="0" smtClean="0"/>
              <a:t> optimum </a:t>
            </a:r>
            <a:r>
              <a:rPr lang="en-US" sz="1200" dirty="0" err="1" smtClean="0"/>
              <a:t>tetapi</a:t>
            </a:r>
            <a:r>
              <a:rPr lang="en-US" sz="1200" dirty="0" smtClean="0"/>
              <a:t> </a:t>
            </a:r>
            <a:r>
              <a:rPr lang="en-US" sz="1200" dirty="0" err="1" smtClean="0"/>
              <a:t>jika</a:t>
            </a:r>
            <a:r>
              <a:rPr lang="en-US" sz="1200" dirty="0" smtClean="0"/>
              <a:t> </a:t>
            </a:r>
            <a:r>
              <a:rPr lang="en-US" sz="1200" dirty="0" err="1" smtClean="0"/>
              <a:t>dirancang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baik</a:t>
            </a:r>
            <a:r>
              <a:rPr lang="en-US" sz="1200" dirty="0" smtClean="0"/>
              <a:t> </a:t>
            </a:r>
            <a:r>
              <a:rPr lang="en-US" sz="1200" dirty="0" err="1" smtClean="0"/>
              <a:t>akan</a:t>
            </a:r>
            <a:r>
              <a:rPr lang="en-US" sz="1200" dirty="0" smtClean="0"/>
              <a:t> </a:t>
            </a:r>
            <a:r>
              <a:rPr lang="en-US" sz="1200" dirty="0" err="1" smtClean="0"/>
              <a:t>menghasilkan</a:t>
            </a:r>
            <a:r>
              <a:rPr lang="en-US" sz="1200" dirty="0" smtClean="0"/>
              <a:t> </a:t>
            </a:r>
            <a:r>
              <a:rPr lang="en-US" sz="1200" dirty="0" err="1" smtClean="0"/>
              <a:t>solusi</a:t>
            </a:r>
            <a:r>
              <a:rPr lang="en-US" sz="1200" dirty="0" smtClean="0"/>
              <a:t> yang </a:t>
            </a:r>
            <a:r>
              <a:rPr lang="en-US" sz="1200" dirty="0" err="1" smtClean="0"/>
              <a:t>mendekati</a:t>
            </a:r>
            <a:r>
              <a:rPr lang="en-US" sz="1200" dirty="0" smtClean="0"/>
              <a:t> optimum </a:t>
            </a:r>
            <a:r>
              <a:rPr lang="en-US" sz="1200" dirty="0" err="1" smtClean="0"/>
              <a:t>dalam</a:t>
            </a:r>
            <a:r>
              <a:rPr lang="en-US" sz="1200" dirty="0" smtClean="0"/>
              <a:t> </a:t>
            </a:r>
            <a:r>
              <a:rPr lang="en-US" sz="1200" dirty="0" err="1" smtClean="0"/>
              <a:t>waktu</a:t>
            </a:r>
            <a:r>
              <a:rPr lang="en-US" sz="1200" dirty="0" smtClean="0"/>
              <a:t> yang </a:t>
            </a:r>
            <a:r>
              <a:rPr lang="en-US" sz="1200" dirty="0" err="1" smtClean="0"/>
              <a:t>relatif</a:t>
            </a:r>
            <a:r>
              <a:rPr lang="en-US" sz="1200" dirty="0" smtClean="0"/>
              <a:t> </a:t>
            </a:r>
            <a:r>
              <a:rPr lang="en-US" sz="1200" dirty="0" err="1" smtClean="0"/>
              <a:t>cepat</a:t>
            </a:r>
            <a:r>
              <a:rPr lang="en-US" sz="1200" dirty="0" smtClean="0"/>
              <a:t>. </a:t>
            </a:r>
            <a:br>
              <a:rPr lang="en-US" sz="1200" dirty="0" smtClean="0"/>
            </a:b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0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Random mutations alter a certain percentage of the bits in the list of chromosomes.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26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1350110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80" y="2877161"/>
            <a:ext cx="8398775" cy="1374345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2CD4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endParaRPr lang="en-US" dirty="0" smtClean="0"/>
          </a:p>
          <a:p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24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EF800-B3D9-4B7B-BC7A-B82BBF74FA2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2F09-9744-4467-BEA8-C93904CED9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287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EF800-B3D9-4B7B-BC7A-B82BBF74FA2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2F09-9744-4467-BEA8-C93904CED9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784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EF800-B3D9-4B7B-BC7A-B82BBF74FA2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2F09-9744-4467-BEA8-C93904CED9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588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EF800-B3D9-4B7B-BC7A-B82BBF74FA2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2F09-9744-4467-BEA8-C93904CED9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336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EF800-B3D9-4B7B-BC7A-B82BBF74FA2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2F09-9744-4467-BEA8-C93904CED9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1396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EF800-B3D9-4B7B-BC7A-B82BBF74FA2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2F09-9744-4467-BEA8-C93904CED9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1826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EF800-B3D9-4B7B-BC7A-B82BBF74FA2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2F09-9744-4467-BEA8-C93904CED9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86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0" cy="610821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2CD4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21"/>
            <a:ext cx="8246070" cy="3512213"/>
          </a:xfrm>
        </p:spPr>
        <p:txBody>
          <a:bodyPr/>
          <a:lstStyle>
            <a:lvl1pPr algn="l">
              <a:defRPr sz="2800">
                <a:solidFill>
                  <a:schemeClr val="bg2">
                    <a:lumMod val="10000"/>
                  </a:schemeClr>
                </a:solidFill>
              </a:defRPr>
            </a:lvl1pPr>
            <a:lvl2pPr algn="l"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 algn="l"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 algn="l"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 algn="l"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EF800-B3D9-4B7B-BC7A-B82BBF74FA2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2F09-9744-4467-BEA8-C93904CED9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9046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EF800-B3D9-4B7B-BC7A-B82BBF74FA2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2F09-9744-4467-BEA8-C93904CED9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500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EF800-B3D9-4B7B-BC7A-B82BBF74FA2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2F09-9744-4467-BEA8-C93904CED9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3935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EF800-B3D9-4B7B-BC7A-B82BBF74FA2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2F09-9744-4467-BEA8-C93904CED9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55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86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044711"/>
            <a:ext cx="6260906" cy="3511061"/>
          </a:xfrm>
        </p:spPr>
        <p:txBody>
          <a:bodyPr/>
          <a:lstStyle>
            <a:lvl1pPr>
              <a:defRPr sz="28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30" y="433881"/>
            <a:ext cx="8093365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2CD4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1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2">
                    <a:lumMod val="10000"/>
                  </a:schemeClr>
                </a:solidFill>
              </a:defRPr>
            </a:lvl1pPr>
            <a:lvl2pPr algn="ctr"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 algn="ctr">
              <a:defRPr sz="1800">
                <a:solidFill>
                  <a:schemeClr val="bg2">
                    <a:lumMod val="10000"/>
                  </a:schemeClr>
                </a:solidFill>
              </a:defRPr>
            </a:lvl3pPr>
            <a:lvl4pPr algn="ctr">
              <a:defRPr sz="1600">
                <a:solidFill>
                  <a:schemeClr val="bg2">
                    <a:lumMod val="10000"/>
                  </a:schemeClr>
                </a:solidFill>
              </a:defRPr>
            </a:lvl4pPr>
            <a:lvl5pPr algn="ctr">
              <a:defRPr sz="1600">
                <a:solidFill>
                  <a:schemeClr val="bg2">
                    <a:lumMod val="1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18" y="1655521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18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2">
                    <a:lumMod val="10000"/>
                  </a:schemeClr>
                </a:solidFill>
              </a:defRPr>
            </a:lvl1pPr>
            <a:lvl2pPr algn="ctr"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 algn="ctr">
              <a:defRPr sz="1800">
                <a:solidFill>
                  <a:schemeClr val="bg2">
                    <a:lumMod val="10000"/>
                  </a:schemeClr>
                </a:solidFill>
              </a:defRPr>
            </a:lvl3pPr>
            <a:lvl4pPr algn="ctr">
              <a:defRPr sz="1600">
                <a:solidFill>
                  <a:schemeClr val="bg2">
                    <a:lumMod val="10000"/>
                  </a:schemeClr>
                </a:solidFill>
              </a:defRPr>
            </a:lvl4pPr>
            <a:lvl5pPr algn="ctr">
              <a:defRPr sz="1600">
                <a:solidFill>
                  <a:schemeClr val="bg2">
                    <a:lumMod val="1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7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/>
        </p:nvSpPr>
        <p:spPr>
          <a:xfrm>
            <a:off x="-9148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EF800-B3D9-4B7B-BC7A-B82BBF74FA2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42F09-9744-4467-BEA8-C93904CED9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711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tabLst>
                <a:tab pos="82550" algn="l"/>
              </a:tabLst>
            </a:pPr>
            <a:r>
              <a:rPr lang="en-US" sz="4400" dirty="0" err="1" smtClean="0"/>
              <a:t>Pengenalan</a:t>
            </a:r>
            <a:r>
              <a:rPr lang="en-US" sz="4400" dirty="0" smtClean="0"/>
              <a:t> </a:t>
            </a:r>
            <a:r>
              <a:rPr lang="en-US" sz="4400" dirty="0" err="1" smtClean="0"/>
              <a:t>Algoritma</a:t>
            </a:r>
            <a:r>
              <a:rPr lang="en-US" sz="4400" dirty="0" smtClean="0"/>
              <a:t> </a:t>
            </a:r>
            <a:r>
              <a:rPr lang="en-US" sz="4400" dirty="0" err="1" smtClean="0"/>
              <a:t>Evolusioner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Cerdas</a:t>
            </a:r>
            <a:endParaRPr lang="en-US" dirty="0" smtClean="0"/>
          </a:p>
          <a:p>
            <a:r>
              <a:rPr lang="en-US" dirty="0" err="1" smtClean="0"/>
              <a:t>Departemen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/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30111" y="4798403"/>
            <a:ext cx="1075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FPPT.com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Representasi</a:t>
            </a:r>
            <a:r>
              <a:rPr lang="en-US" dirty="0" smtClean="0"/>
              <a:t> (</a:t>
            </a:r>
            <a:r>
              <a:rPr lang="en-US" dirty="0" err="1" smtClean="0"/>
              <a:t>lanj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21"/>
            <a:ext cx="4581149" cy="3512213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Contoh</a:t>
            </a:r>
            <a:r>
              <a:rPr lang="en-US" sz="2400" dirty="0" smtClean="0"/>
              <a:t>: </a:t>
            </a:r>
            <a:r>
              <a:rPr lang="en-US" sz="2400" dirty="0" err="1" smtClean="0"/>
              <a:t>kasus</a:t>
            </a:r>
            <a:r>
              <a:rPr lang="en-US" sz="2400" dirty="0" smtClean="0"/>
              <a:t> </a:t>
            </a:r>
            <a:r>
              <a:rPr lang="en-US" sz="2400" dirty="0" err="1" smtClean="0"/>
              <a:t>optimasi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masukan</a:t>
            </a:r>
            <a:r>
              <a:rPr lang="en-US" sz="2400" dirty="0" smtClean="0"/>
              <a:t> integer</a:t>
            </a:r>
          </a:p>
          <a:p>
            <a:r>
              <a:rPr lang="en-US" sz="2400" dirty="0" err="1" smtClean="0"/>
              <a:t>Fenotip</a:t>
            </a:r>
            <a:r>
              <a:rPr lang="en-US" sz="2400" dirty="0" smtClean="0"/>
              <a:t>: </a:t>
            </a:r>
            <a:r>
              <a:rPr lang="en-US" sz="2400" dirty="0" err="1" smtClean="0"/>
              <a:t>bilangan</a:t>
            </a:r>
            <a:r>
              <a:rPr lang="en-US" sz="2400" dirty="0" smtClean="0"/>
              <a:t> integer</a:t>
            </a:r>
          </a:p>
          <a:p>
            <a:r>
              <a:rPr lang="en-US" sz="2400" dirty="0" err="1" smtClean="0"/>
              <a:t>Genotip</a:t>
            </a:r>
            <a:r>
              <a:rPr lang="en-US" sz="2400" dirty="0" smtClean="0"/>
              <a:t>: </a:t>
            </a:r>
            <a:r>
              <a:rPr lang="en-US" sz="2400" dirty="0" err="1" smtClean="0"/>
              <a:t>bilangan</a:t>
            </a:r>
            <a:r>
              <a:rPr lang="en-US" sz="2400" dirty="0" smtClean="0"/>
              <a:t> </a:t>
            </a:r>
            <a:r>
              <a:rPr lang="en-US" sz="2400" dirty="0" err="1" smtClean="0"/>
              <a:t>biner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integer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 (</a:t>
            </a:r>
            <a:r>
              <a:rPr lang="en-US" sz="2400" i="1" dirty="0" smtClean="0"/>
              <a:t>binary encoding</a:t>
            </a:r>
            <a:r>
              <a:rPr lang="en-US" sz="2400" dirty="0" smtClean="0"/>
              <a:t>)</a:t>
            </a:r>
          </a:p>
          <a:p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234" y="1197406"/>
            <a:ext cx="2314575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9621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Representasi</a:t>
            </a:r>
            <a:r>
              <a:rPr lang="en-US" dirty="0" smtClean="0"/>
              <a:t> (</a:t>
            </a:r>
            <a:r>
              <a:rPr lang="en-US" dirty="0" err="1" smtClean="0"/>
              <a:t>lanj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GB" sz="2200" b="1" dirty="0" err="1" smtClean="0">
                <a:solidFill>
                  <a:srgbClr val="0070C0"/>
                </a:solidFill>
              </a:rPr>
              <a:t>Kromosom</a:t>
            </a:r>
            <a:r>
              <a:rPr lang="en-GB" sz="2200" dirty="0" smtClean="0"/>
              <a:t> </a:t>
            </a:r>
            <a:r>
              <a:rPr lang="en-GB" sz="2200" dirty="0" err="1" smtClean="0"/>
              <a:t>terdiri</a:t>
            </a:r>
            <a:r>
              <a:rPr lang="en-GB" sz="2200" dirty="0" smtClean="0"/>
              <a:t> </a:t>
            </a:r>
            <a:r>
              <a:rPr lang="en-GB" sz="2200" dirty="0" err="1" smtClean="0"/>
              <a:t>atas</a:t>
            </a:r>
            <a:r>
              <a:rPr lang="en-GB" sz="2200" dirty="0" smtClean="0"/>
              <a:t> </a:t>
            </a:r>
            <a:r>
              <a:rPr lang="en-GB" sz="2200" dirty="0" err="1" smtClean="0"/>
              <a:t>sejumlah</a:t>
            </a:r>
            <a:r>
              <a:rPr lang="en-GB" sz="2200" dirty="0" smtClean="0"/>
              <a:t> </a:t>
            </a:r>
            <a:r>
              <a:rPr lang="en-GB" sz="2200" b="1" dirty="0" smtClean="0">
                <a:solidFill>
                  <a:srgbClr val="0070C0"/>
                </a:solidFill>
              </a:rPr>
              <a:t>gen</a:t>
            </a:r>
            <a:r>
              <a:rPr lang="en-GB" sz="2200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en-GB" sz="2200" dirty="0" smtClean="0"/>
              <a:t>Gen </a:t>
            </a:r>
            <a:r>
              <a:rPr lang="en-GB" sz="2200" dirty="0" err="1" smtClean="0"/>
              <a:t>menempati</a:t>
            </a:r>
            <a:r>
              <a:rPr lang="en-GB" sz="2200" dirty="0" smtClean="0"/>
              <a:t> </a:t>
            </a:r>
            <a:r>
              <a:rPr lang="en-GB" sz="2200" dirty="0" err="1" smtClean="0"/>
              <a:t>posisi</a:t>
            </a:r>
            <a:r>
              <a:rPr lang="en-GB" sz="2200" dirty="0" smtClean="0"/>
              <a:t> </a:t>
            </a:r>
            <a:r>
              <a:rPr lang="en-GB" sz="2200" dirty="0" err="1" smtClean="0"/>
              <a:t>tertentu</a:t>
            </a:r>
            <a:r>
              <a:rPr lang="en-GB" sz="2200" dirty="0" smtClean="0"/>
              <a:t> di </a:t>
            </a:r>
            <a:r>
              <a:rPr lang="en-GB" sz="2200" dirty="0" err="1" smtClean="0"/>
              <a:t>kromosom</a:t>
            </a:r>
            <a:r>
              <a:rPr lang="en-GB" sz="2200" dirty="0" smtClean="0"/>
              <a:t>, yang </a:t>
            </a:r>
            <a:r>
              <a:rPr lang="en-GB" sz="2200" dirty="0" err="1" smtClean="0"/>
              <a:t>disebut</a:t>
            </a:r>
            <a:r>
              <a:rPr lang="en-GB" sz="2200" dirty="0" smtClean="0"/>
              <a:t> </a:t>
            </a:r>
            <a:r>
              <a:rPr lang="en-GB" sz="2200" dirty="0" err="1" smtClean="0"/>
              <a:t>dengan</a:t>
            </a:r>
            <a:r>
              <a:rPr lang="en-GB" sz="2200" dirty="0" smtClean="0"/>
              <a:t> </a:t>
            </a:r>
            <a:r>
              <a:rPr lang="en-GB" sz="2200" b="1" dirty="0" smtClean="0">
                <a:solidFill>
                  <a:srgbClr val="0070C0"/>
                </a:solidFill>
              </a:rPr>
              <a:t>loci</a:t>
            </a:r>
            <a:r>
              <a:rPr lang="en-GB" sz="2200" dirty="0" smtClean="0"/>
              <a:t> (</a:t>
            </a:r>
            <a:r>
              <a:rPr lang="en-GB" sz="2200" dirty="0" err="1" smtClean="0"/>
              <a:t>jamak</a:t>
            </a:r>
            <a:r>
              <a:rPr lang="en-GB" sz="2200" dirty="0" smtClean="0"/>
              <a:t>: locus) </a:t>
            </a:r>
            <a:r>
              <a:rPr lang="en-GB" sz="2200" dirty="0" err="1" smtClean="0"/>
              <a:t>dan</a:t>
            </a:r>
            <a:r>
              <a:rPr lang="en-GB" sz="2200" dirty="0" smtClean="0"/>
              <a:t> </a:t>
            </a:r>
            <a:r>
              <a:rPr lang="en-GB" sz="2200" dirty="0" err="1" smtClean="0"/>
              <a:t>mempunyai</a:t>
            </a:r>
            <a:r>
              <a:rPr lang="en-GB" sz="2200" dirty="0" smtClean="0"/>
              <a:t> </a:t>
            </a:r>
            <a:r>
              <a:rPr lang="en-GB" sz="2200" dirty="0" err="1" smtClean="0"/>
              <a:t>nilai</a:t>
            </a:r>
            <a:r>
              <a:rPr lang="en-GB" sz="2200" dirty="0" smtClean="0"/>
              <a:t> yang </a:t>
            </a:r>
            <a:r>
              <a:rPr lang="en-GB" sz="2200" dirty="0" err="1" smtClean="0"/>
              <a:t>disebut</a:t>
            </a:r>
            <a:r>
              <a:rPr lang="en-GB" sz="2200" dirty="0" smtClean="0"/>
              <a:t> </a:t>
            </a:r>
            <a:r>
              <a:rPr lang="en-GB" sz="2200" dirty="0" err="1" smtClean="0"/>
              <a:t>dengan</a:t>
            </a:r>
            <a:r>
              <a:rPr lang="en-GB" sz="2200" dirty="0" smtClean="0"/>
              <a:t> </a:t>
            </a:r>
            <a:r>
              <a:rPr lang="en-GB" sz="2200" b="1" dirty="0" smtClean="0">
                <a:solidFill>
                  <a:srgbClr val="0070C0"/>
                </a:solidFill>
              </a:rPr>
              <a:t>allele</a:t>
            </a:r>
            <a:r>
              <a:rPr lang="en-GB" sz="2200" dirty="0" smtClean="0"/>
              <a:t>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668081"/>
              </p:ext>
            </p:extLst>
          </p:nvPr>
        </p:nvGraphicFramePr>
        <p:xfrm>
          <a:off x="1365195" y="3793392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ounded Rectangular Callout 6"/>
          <p:cNvSpPr/>
          <p:nvPr/>
        </p:nvSpPr>
        <p:spPr>
          <a:xfrm>
            <a:off x="754376" y="4709622"/>
            <a:ext cx="1068935" cy="305410"/>
          </a:xfrm>
          <a:prstGeom prst="wedgeRoundRectCallout">
            <a:avLst>
              <a:gd name="adj1" fmla="val 44713"/>
              <a:gd name="adj2" fmla="val -271895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Loci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2434134" y="4709622"/>
            <a:ext cx="1068935" cy="305410"/>
          </a:xfrm>
          <a:prstGeom prst="wedgeRoundRectCallout">
            <a:avLst>
              <a:gd name="adj1" fmla="val -68604"/>
              <a:gd name="adj2" fmla="val -28356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</a:t>
            </a:r>
            <a:r>
              <a:rPr lang="en-US" dirty="0" err="1" smtClean="0"/>
              <a:t>lelle</a:t>
            </a:r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61"/>
          <a:stretch/>
        </p:blipFill>
        <p:spPr bwMode="auto">
          <a:xfrm>
            <a:off x="845520" y="2713658"/>
            <a:ext cx="7391400" cy="1079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8350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Evaluasi</a:t>
            </a:r>
            <a:r>
              <a:rPr lang="en-US" dirty="0" smtClean="0"/>
              <a:t> (</a:t>
            </a:r>
            <a:r>
              <a:rPr lang="en-US" dirty="0" err="1" smtClean="0"/>
              <a:t>Fungsi</a:t>
            </a:r>
            <a:r>
              <a:rPr lang="en-US" dirty="0" smtClean="0"/>
              <a:t> Fitness)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err="1" smtClean="0"/>
              <a:t>Merupakan</a:t>
            </a:r>
            <a:r>
              <a:rPr lang="en-GB" sz="2400" dirty="0" smtClean="0"/>
              <a:t> </a:t>
            </a:r>
            <a:r>
              <a:rPr lang="en-GB" sz="2400" dirty="0" err="1" smtClean="0"/>
              <a:t>fungsi</a:t>
            </a:r>
            <a:r>
              <a:rPr lang="en-GB" sz="2400" dirty="0" smtClean="0"/>
              <a:t> </a:t>
            </a:r>
            <a:r>
              <a:rPr lang="en-GB" sz="2400" dirty="0" err="1" smtClean="0"/>
              <a:t>untuk</a:t>
            </a:r>
            <a:r>
              <a:rPr lang="en-GB" sz="2400" dirty="0" smtClean="0"/>
              <a:t> </a:t>
            </a:r>
            <a:r>
              <a:rPr lang="en-GB" sz="2400" dirty="0" err="1" smtClean="0"/>
              <a:t>mengukur</a:t>
            </a:r>
            <a:r>
              <a:rPr lang="en-GB" sz="2400" dirty="0" smtClean="0"/>
              <a:t> </a:t>
            </a:r>
            <a:r>
              <a:rPr lang="en-GB" sz="2400" dirty="0" err="1" smtClean="0"/>
              <a:t>kualitas</a:t>
            </a:r>
            <a:r>
              <a:rPr lang="en-GB" sz="2400" dirty="0" smtClean="0"/>
              <a:t> </a:t>
            </a:r>
            <a:r>
              <a:rPr lang="en-GB" sz="2400" dirty="0" err="1" smtClean="0"/>
              <a:t>dari</a:t>
            </a:r>
            <a:r>
              <a:rPr lang="en-GB" sz="2400" dirty="0" smtClean="0"/>
              <a:t> </a:t>
            </a:r>
            <a:r>
              <a:rPr lang="en-GB" sz="2400" dirty="0" err="1" smtClean="0"/>
              <a:t>sebuah</a:t>
            </a:r>
            <a:r>
              <a:rPr lang="en-GB" sz="2400" dirty="0" smtClean="0"/>
              <a:t> </a:t>
            </a:r>
            <a:r>
              <a:rPr lang="en-GB" sz="2400" dirty="0" err="1" smtClean="0"/>
              <a:t>kandidat</a:t>
            </a:r>
            <a:r>
              <a:rPr lang="en-GB" sz="2400" dirty="0" smtClean="0"/>
              <a:t> </a:t>
            </a:r>
            <a:r>
              <a:rPr lang="en-GB" sz="2400" dirty="0" err="1" smtClean="0"/>
              <a:t>solusi</a:t>
            </a:r>
            <a:r>
              <a:rPr lang="en-GB" sz="2400" dirty="0" smtClean="0"/>
              <a:t> (</a:t>
            </a:r>
            <a:r>
              <a:rPr lang="en-GB" sz="2400" dirty="0" err="1" smtClean="0"/>
              <a:t>individu</a:t>
            </a:r>
            <a:r>
              <a:rPr lang="en-GB" sz="2400" dirty="0" smtClean="0"/>
              <a:t>).</a:t>
            </a:r>
          </a:p>
          <a:p>
            <a:r>
              <a:rPr lang="en-GB" sz="2400" dirty="0" err="1" smtClean="0"/>
              <a:t>Kualitas</a:t>
            </a:r>
            <a:r>
              <a:rPr lang="en-GB" sz="2400" dirty="0" smtClean="0"/>
              <a:t> </a:t>
            </a:r>
            <a:r>
              <a:rPr lang="en-GB" sz="2400" dirty="0" err="1" smtClean="0"/>
              <a:t>individu</a:t>
            </a:r>
            <a:r>
              <a:rPr lang="en-GB" sz="2400" dirty="0" smtClean="0"/>
              <a:t> </a:t>
            </a:r>
            <a:r>
              <a:rPr lang="en-GB" sz="2400" dirty="0" err="1" smtClean="0"/>
              <a:t>diukur</a:t>
            </a:r>
            <a:r>
              <a:rPr lang="en-GB" sz="2400" dirty="0" smtClean="0"/>
              <a:t> </a:t>
            </a:r>
            <a:r>
              <a:rPr lang="en-GB" sz="2400" dirty="0" err="1" smtClean="0"/>
              <a:t>dengan</a:t>
            </a:r>
            <a:r>
              <a:rPr lang="en-GB" sz="2400" dirty="0" smtClean="0"/>
              <a:t> </a:t>
            </a:r>
            <a:r>
              <a:rPr lang="en-GB" sz="2400" dirty="0" err="1" smtClean="0"/>
              <a:t>fungsi</a:t>
            </a:r>
            <a:r>
              <a:rPr lang="en-GB" sz="2400" dirty="0" smtClean="0"/>
              <a:t> fitness </a:t>
            </a:r>
            <a:r>
              <a:rPr lang="en-GB" sz="2400" dirty="0" err="1" smtClean="0"/>
              <a:t>berdasarkan</a:t>
            </a:r>
            <a:r>
              <a:rPr lang="en-GB" sz="2400" dirty="0" smtClean="0"/>
              <a:t> </a:t>
            </a:r>
            <a:r>
              <a:rPr lang="en-GB" sz="2400" dirty="0" err="1" smtClean="0"/>
              <a:t>nilai</a:t>
            </a:r>
            <a:r>
              <a:rPr lang="en-GB" sz="2400" dirty="0" smtClean="0"/>
              <a:t> </a:t>
            </a:r>
            <a:r>
              <a:rPr lang="en-GB" sz="2400" dirty="0" err="1" smtClean="0"/>
              <a:t>fenotipnya</a:t>
            </a:r>
            <a:r>
              <a:rPr lang="en-GB" sz="2400" dirty="0" smtClean="0"/>
              <a:t>.</a:t>
            </a:r>
          </a:p>
          <a:p>
            <a:r>
              <a:rPr lang="en-GB" sz="2400" dirty="0" err="1" smtClean="0"/>
              <a:t>Fungsi</a:t>
            </a:r>
            <a:r>
              <a:rPr lang="en-GB" sz="2400" dirty="0" smtClean="0"/>
              <a:t> fitness </a:t>
            </a:r>
            <a:r>
              <a:rPr lang="en-GB" sz="2400" dirty="0" err="1" smtClean="0"/>
              <a:t>menunjukkan</a:t>
            </a:r>
            <a:r>
              <a:rPr lang="en-GB" sz="2400" dirty="0" smtClean="0"/>
              <a:t> requirement yang </a:t>
            </a:r>
            <a:r>
              <a:rPr lang="en-GB" sz="2400" dirty="0" err="1" smtClean="0"/>
              <a:t>perlu</a:t>
            </a:r>
            <a:r>
              <a:rPr lang="en-GB" sz="2400" dirty="0" smtClean="0"/>
              <a:t> </a:t>
            </a:r>
            <a:r>
              <a:rPr lang="en-GB" sz="2400" dirty="0" err="1" smtClean="0"/>
              <a:t>diadaptasi</a:t>
            </a:r>
            <a:r>
              <a:rPr lang="en-GB" sz="2400" dirty="0" smtClean="0"/>
              <a:t> </a:t>
            </a:r>
            <a:r>
              <a:rPr lang="en-GB" sz="2400" dirty="0" err="1" smtClean="0"/>
              <a:t>oleh</a:t>
            </a:r>
            <a:r>
              <a:rPr lang="en-GB" sz="2400" dirty="0" smtClean="0"/>
              <a:t> </a:t>
            </a:r>
            <a:r>
              <a:rPr lang="en-GB" sz="2400" dirty="0" err="1" smtClean="0"/>
              <a:t>setiap</a:t>
            </a:r>
            <a:r>
              <a:rPr lang="en-GB" sz="2400" dirty="0" smtClean="0"/>
              <a:t> </a:t>
            </a:r>
            <a:r>
              <a:rPr lang="en-GB" sz="2400" dirty="0" err="1" smtClean="0"/>
              <a:t>individu</a:t>
            </a:r>
            <a:r>
              <a:rPr lang="en-GB" sz="2400" dirty="0" smtClean="0"/>
              <a:t>.</a:t>
            </a:r>
          </a:p>
          <a:p>
            <a:r>
              <a:rPr lang="en-GB" sz="2400" dirty="0" err="1" smtClean="0"/>
              <a:t>Fungsi</a:t>
            </a:r>
            <a:r>
              <a:rPr lang="en-GB" sz="2400" dirty="0" smtClean="0"/>
              <a:t> fitness </a:t>
            </a:r>
            <a:r>
              <a:rPr lang="en-GB" sz="2400" dirty="0" err="1" smtClean="0"/>
              <a:t>menjadi</a:t>
            </a:r>
            <a:r>
              <a:rPr lang="en-GB" sz="2400" dirty="0" smtClean="0"/>
              <a:t> </a:t>
            </a:r>
            <a:r>
              <a:rPr lang="en-GB" sz="2400" dirty="0" err="1" smtClean="0"/>
              <a:t>dasar</a:t>
            </a:r>
            <a:r>
              <a:rPr lang="en-GB" sz="2400" dirty="0" smtClean="0"/>
              <a:t> </a:t>
            </a:r>
            <a:r>
              <a:rPr lang="en-GB" sz="2400" dirty="0" err="1" smtClean="0"/>
              <a:t>untuk</a:t>
            </a:r>
            <a:r>
              <a:rPr lang="en-GB" sz="2400" dirty="0" smtClean="0"/>
              <a:t> proses </a:t>
            </a:r>
            <a:r>
              <a:rPr lang="en-GB" sz="2400" dirty="0" err="1" smtClean="0"/>
              <a:t>seleksi</a:t>
            </a:r>
            <a:r>
              <a:rPr lang="en-GB" sz="2400" dirty="0" smtClean="0"/>
              <a:t>.</a:t>
            </a:r>
          </a:p>
          <a:p>
            <a:r>
              <a:rPr lang="en-GB" sz="2400" dirty="0" err="1" smtClean="0"/>
              <a:t>Fungsi</a:t>
            </a:r>
            <a:r>
              <a:rPr lang="en-GB" sz="2400" dirty="0" smtClean="0"/>
              <a:t> fitness </a:t>
            </a:r>
            <a:r>
              <a:rPr lang="en-GB" sz="2400" dirty="0" err="1" smtClean="0"/>
              <a:t>dapat</a:t>
            </a:r>
            <a:r>
              <a:rPr lang="en-GB" sz="2400" dirty="0" smtClean="0"/>
              <a:t> </a:t>
            </a:r>
            <a:r>
              <a:rPr lang="en-GB" sz="2400" dirty="0" err="1" smtClean="0"/>
              <a:t>memaksimalkan</a:t>
            </a:r>
            <a:r>
              <a:rPr lang="en-GB" sz="2400" dirty="0" smtClean="0"/>
              <a:t> </a:t>
            </a:r>
            <a:r>
              <a:rPr lang="en-GB" sz="2400" dirty="0" err="1" smtClean="0"/>
              <a:t>maupun</a:t>
            </a:r>
            <a:r>
              <a:rPr lang="en-GB" sz="2400" dirty="0" smtClean="0"/>
              <a:t> </a:t>
            </a:r>
            <a:r>
              <a:rPr lang="en-GB" sz="2400" dirty="0" err="1" smtClean="0"/>
              <a:t>meminimalkan</a:t>
            </a:r>
            <a:r>
              <a:rPr lang="en-GB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5722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Populasi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err="1" smtClean="0"/>
              <a:t>Populasi</a:t>
            </a:r>
            <a:r>
              <a:rPr lang="en-GB" sz="2400" dirty="0" smtClean="0"/>
              <a:t> </a:t>
            </a:r>
            <a:r>
              <a:rPr lang="en-GB" sz="2400" dirty="0" err="1" smtClean="0"/>
              <a:t>berisi</a:t>
            </a:r>
            <a:r>
              <a:rPr lang="en-GB" sz="2400" dirty="0" smtClean="0"/>
              <a:t> </a:t>
            </a:r>
            <a:r>
              <a:rPr lang="en-GB" sz="2400" dirty="0" err="1" smtClean="0"/>
              <a:t>kumpulan</a:t>
            </a:r>
            <a:r>
              <a:rPr lang="en-GB" sz="2400" dirty="0" smtClean="0"/>
              <a:t> </a:t>
            </a:r>
            <a:r>
              <a:rPr lang="en-GB" sz="2400" dirty="0" err="1" smtClean="0"/>
              <a:t>kadidat</a:t>
            </a:r>
            <a:r>
              <a:rPr lang="en-GB" sz="2400" dirty="0" smtClean="0"/>
              <a:t> </a:t>
            </a:r>
            <a:r>
              <a:rPr lang="en-GB" sz="2400" dirty="0" err="1" smtClean="0"/>
              <a:t>solusi</a:t>
            </a:r>
            <a:r>
              <a:rPr lang="en-GB" sz="2400" dirty="0" smtClean="0"/>
              <a:t> yang </a:t>
            </a:r>
            <a:r>
              <a:rPr lang="en-GB" sz="2400" dirty="0" err="1" smtClean="0"/>
              <a:t>mungkin</a:t>
            </a:r>
            <a:r>
              <a:rPr lang="en-GB" sz="2400" dirty="0" smtClean="0"/>
              <a:t> (</a:t>
            </a:r>
            <a:r>
              <a:rPr lang="en-GB" sz="2400" dirty="0" err="1" smtClean="0"/>
              <a:t>kumpulan</a:t>
            </a:r>
            <a:r>
              <a:rPr lang="en-GB" sz="2400" dirty="0" smtClean="0"/>
              <a:t> </a:t>
            </a:r>
            <a:r>
              <a:rPr lang="en-GB" sz="2400" dirty="0" err="1" smtClean="0"/>
              <a:t>individu</a:t>
            </a:r>
            <a:r>
              <a:rPr lang="en-GB" sz="2400" dirty="0" smtClean="0"/>
              <a:t> </a:t>
            </a:r>
            <a:r>
              <a:rPr lang="en-GB" sz="2400" dirty="0" err="1" smtClean="0"/>
              <a:t>atau</a:t>
            </a:r>
            <a:r>
              <a:rPr lang="en-GB" sz="2400" dirty="0" smtClean="0"/>
              <a:t> </a:t>
            </a:r>
            <a:r>
              <a:rPr lang="en-GB" sz="2400" dirty="0" err="1" smtClean="0"/>
              <a:t>kromosom</a:t>
            </a:r>
            <a:r>
              <a:rPr lang="en-GB" sz="2400" dirty="0" smtClean="0"/>
              <a:t>).</a:t>
            </a:r>
          </a:p>
          <a:p>
            <a:r>
              <a:rPr lang="en-GB" sz="2400" dirty="0" err="1" smtClean="0"/>
              <a:t>Biasanya</a:t>
            </a:r>
            <a:r>
              <a:rPr lang="en-GB" sz="2400" dirty="0" smtClean="0"/>
              <a:t> </a:t>
            </a:r>
            <a:r>
              <a:rPr lang="en-GB" sz="2400" dirty="0" err="1" smtClean="0"/>
              <a:t>ukuran</a:t>
            </a:r>
            <a:r>
              <a:rPr lang="en-GB" sz="2400" dirty="0" smtClean="0"/>
              <a:t> </a:t>
            </a:r>
            <a:r>
              <a:rPr lang="en-GB" sz="2400" dirty="0" err="1" smtClean="0"/>
              <a:t>populasi</a:t>
            </a:r>
            <a:r>
              <a:rPr lang="en-GB" sz="2400" dirty="0" smtClean="0"/>
              <a:t> (</a:t>
            </a:r>
            <a:r>
              <a:rPr lang="en-GB" sz="2400" dirty="0" err="1" smtClean="0"/>
              <a:t>jumlah</a:t>
            </a:r>
            <a:r>
              <a:rPr lang="en-GB" sz="2400" dirty="0" smtClean="0"/>
              <a:t> </a:t>
            </a:r>
            <a:r>
              <a:rPr lang="en-GB" sz="2400" dirty="0" err="1" smtClean="0"/>
              <a:t>individu</a:t>
            </a:r>
            <a:r>
              <a:rPr lang="en-GB" sz="2400" dirty="0" smtClean="0"/>
              <a:t> </a:t>
            </a:r>
            <a:r>
              <a:rPr lang="en-GB" sz="2400" dirty="0" err="1" smtClean="0"/>
              <a:t>dalam</a:t>
            </a:r>
            <a:r>
              <a:rPr lang="en-GB" sz="2400" dirty="0" smtClean="0"/>
              <a:t> </a:t>
            </a:r>
            <a:r>
              <a:rPr lang="en-GB" sz="2400" dirty="0" err="1" smtClean="0"/>
              <a:t>populasi</a:t>
            </a:r>
            <a:r>
              <a:rPr lang="en-GB" sz="2400" dirty="0" smtClean="0"/>
              <a:t>) </a:t>
            </a:r>
            <a:r>
              <a:rPr lang="en-GB" sz="2400" dirty="0" err="1" smtClean="0"/>
              <a:t>tetap</a:t>
            </a:r>
            <a:r>
              <a:rPr lang="en-GB" sz="2400" dirty="0" smtClean="0"/>
              <a:t> </a:t>
            </a:r>
            <a:r>
              <a:rPr lang="en-GB" sz="2400" dirty="0" err="1" smtClean="0"/>
              <a:t>selama</a:t>
            </a:r>
            <a:r>
              <a:rPr lang="en-GB" sz="2400" dirty="0" smtClean="0"/>
              <a:t> proses evolutionary.</a:t>
            </a:r>
          </a:p>
          <a:p>
            <a:r>
              <a:rPr lang="en-GB" sz="2400" dirty="0" err="1" smtClean="0"/>
              <a:t>Keragaman</a:t>
            </a:r>
            <a:r>
              <a:rPr lang="en-GB" sz="2400" dirty="0" smtClean="0"/>
              <a:t> yang </a:t>
            </a:r>
            <a:r>
              <a:rPr lang="en-GB" sz="2400" dirty="0" err="1" smtClean="0"/>
              <a:t>ada</a:t>
            </a:r>
            <a:r>
              <a:rPr lang="en-GB" sz="2400" dirty="0" smtClean="0"/>
              <a:t> di </a:t>
            </a:r>
            <a:r>
              <a:rPr lang="en-GB" sz="2400" dirty="0" err="1" smtClean="0"/>
              <a:t>dalam</a:t>
            </a:r>
            <a:r>
              <a:rPr lang="en-GB" sz="2400" dirty="0" smtClean="0"/>
              <a:t> </a:t>
            </a:r>
            <a:r>
              <a:rPr lang="en-GB" sz="2400" dirty="0" err="1" smtClean="0"/>
              <a:t>populasi</a:t>
            </a:r>
            <a:r>
              <a:rPr lang="en-GB" sz="2400" dirty="0" smtClean="0"/>
              <a:t> </a:t>
            </a:r>
            <a:r>
              <a:rPr lang="en-GB" sz="2400" dirty="0" err="1" smtClean="0"/>
              <a:t>menunjukkan</a:t>
            </a:r>
            <a:r>
              <a:rPr lang="en-GB" sz="2400" dirty="0" smtClean="0"/>
              <a:t> </a:t>
            </a:r>
            <a:r>
              <a:rPr lang="en-GB" sz="2400" dirty="0" err="1" smtClean="0"/>
              <a:t>berbagai</a:t>
            </a:r>
            <a:r>
              <a:rPr lang="en-GB" sz="2400" dirty="0" smtClean="0"/>
              <a:t> </a:t>
            </a:r>
            <a:r>
              <a:rPr lang="en-GB" sz="2400" dirty="0" err="1" smtClean="0"/>
              <a:t>kemungkinan</a:t>
            </a:r>
            <a:r>
              <a:rPr lang="en-GB" sz="2400" dirty="0" smtClean="0"/>
              <a:t> </a:t>
            </a:r>
            <a:r>
              <a:rPr lang="en-GB" sz="2400" dirty="0" err="1" smtClean="0"/>
              <a:t>solusi</a:t>
            </a:r>
            <a:r>
              <a:rPr lang="en-GB" sz="2400" dirty="0" smtClean="0"/>
              <a:t> yang </a:t>
            </a:r>
            <a:r>
              <a:rPr lang="en-GB" sz="2400" dirty="0" err="1" smtClean="0"/>
              <a:t>ada</a:t>
            </a:r>
            <a:r>
              <a:rPr lang="en-GB" sz="2400" dirty="0" smtClean="0"/>
              <a:t> yang </a:t>
            </a:r>
            <a:r>
              <a:rPr lang="en-GB" sz="2400" dirty="0" err="1" smtClean="0"/>
              <a:t>akan</a:t>
            </a:r>
            <a:r>
              <a:rPr lang="en-GB" sz="2400" dirty="0" smtClean="0"/>
              <a:t> </a:t>
            </a:r>
            <a:r>
              <a:rPr lang="en-GB" sz="2400" dirty="0" err="1" smtClean="0"/>
              <a:t>dieksplorasi</a:t>
            </a:r>
            <a:r>
              <a:rPr lang="en-GB" sz="2400" dirty="0" smtClean="0"/>
              <a:t>.</a:t>
            </a:r>
          </a:p>
          <a:p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2610299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Parents Selection 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err="1" smtClean="0"/>
              <a:t>Bertujuan</a:t>
            </a:r>
            <a:r>
              <a:rPr lang="en-US" sz="2200" dirty="0" smtClean="0"/>
              <a:t> </a:t>
            </a:r>
            <a:r>
              <a:rPr lang="en-US" sz="2200" dirty="0" err="1" smtClean="0"/>
              <a:t>untuk</a:t>
            </a:r>
            <a:r>
              <a:rPr lang="en-US" sz="2200" dirty="0" smtClean="0"/>
              <a:t> </a:t>
            </a:r>
            <a:r>
              <a:rPr lang="en-US" sz="2200" dirty="0" err="1" smtClean="0"/>
              <a:t>memilih</a:t>
            </a:r>
            <a:r>
              <a:rPr lang="en-US" sz="2200" dirty="0" smtClean="0"/>
              <a:t> </a:t>
            </a:r>
            <a:r>
              <a:rPr lang="en-US" sz="2200" dirty="0" err="1" smtClean="0"/>
              <a:t>individu</a:t>
            </a:r>
            <a:r>
              <a:rPr lang="en-US" sz="2200" dirty="0" smtClean="0"/>
              <a:t> </a:t>
            </a:r>
            <a:r>
              <a:rPr lang="en-US" sz="2200" dirty="0" err="1" smtClean="0"/>
              <a:t>berdasarkan</a:t>
            </a:r>
            <a:r>
              <a:rPr lang="en-US" sz="2200" dirty="0" smtClean="0"/>
              <a:t> </a:t>
            </a:r>
            <a:r>
              <a:rPr lang="en-US" sz="2200" dirty="0" err="1" smtClean="0"/>
              <a:t>nilai</a:t>
            </a:r>
            <a:r>
              <a:rPr lang="en-US" sz="2200" dirty="0" smtClean="0"/>
              <a:t> fitness-</a:t>
            </a:r>
            <a:r>
              <a:rPr lang="en-US" sz="2200" dirty="0" err="1" smtClean="0"/>
              <a:t>nya</a:t>
            </a:r>
            <a:r>
              <a:rPr lang="en-US" sz="2200" dirty="0" smtClean="0"/>
              <a:t> yang </a:t>
            </a:r>
            <a:r>
              <a:rPr lang="en-US" sz="2200" dirty="0" err="1" smtClean="0"/>
              <a:t>akan</a:t>
            </a:r>
            <a:r>
              <a:rPr lang="en-US" sz="2200" dirty="0" smtClean="0"/>
              <a:t> </a:t>
            </a:r>
            <a:r>
              <a:rPr lang="en-US" sz="2200" dirty="0" err="1" smtClean="0"/>
              <a:t>dijadikan</a:t>
            </a:r>
            <a:r>
              <a:rPr lang="en-US" sz="2200" dirty="0" smtClean="0"/>
              <a:t> </a:t>
            </a:r>
            <a:r>
              <a:rPr lang="en-US" sz="2200" dirty="0" err="1" smtClean="0"/>
              <a:t>sebagai</a:t>
            </a:r>
            <a:r>
              <a:rPr lang="en-US" sz="2200" dirty="0" smtClean="0"/>
              <a:t> </a:t>
            </a:r>
            <a:r>
              <a:rPr lang="en-US" sz="2200" b="1" i="1" dirty="0" smtClean="0">
                <a:solidFill>
                  <a:srgbClr val="0070C0"/>
                </a:solidFill>
              </a:rPr>
              <a:t>parent</a:t>
            </a:r>
            <a:r>
              <a:rPr lang="en-US" sz="2200" dirty="0" smtClean="0"/>
              <a:t>.</a:t>
            </a:r>
          </a:p>
          <a:p>
            <a:r>
              <a:rPr lang="en-US" sz="2200" dirty="0" err="1" smtClean="0"/>
              <a:t>Individu</a:t>
            </a:r>
            <a:r>
              <a:rPr lang="en-US" sz="2200" dirty="0" smtClean="0"/>
              <a:t> yang </a:t>
            </a:r>
            <a:r>
              <a:rPr lang="en-US" sz="2200" dirty="0" err="1" smtClean="0"/>
              <a:t>terpilih</a:t>
            </a:r>
            <a:r>
              <a:rPr lang="en-US" sz="2200" dirty="0" smtClean="0"/>
              <a:t> </a:t>
            </a:r>
            <a:r>
              <a:rPr lang="en-US" sz="2200" dirty="0" err="1" smtClean="0"/>
              <a:t>sebagai</a:t>
            </a:r>
            <a:r>
              <a:rPr lang="en-US" sz="2200" dirty="0" smtClean="0"/>
              <a:t> parent </a:t>
            </a:r>
            <a:r>
              <a:rPr lang="en-US" sz="2200" dirty="0" err="1" smtClean="0"/>
              <a:t>akan</a:t>
            </a:r>
            <a:r>
              <a:rPr lang="en-US" sz="2200" dirty="0" smtClean="0"/>
              <a:t> </a:t>
            </a:r>
            <a:r>
              <a:rPr lang="en-US" sz="2200" dirty="0" err="1" smtClean="0"/>
              <a:t>ditempatkan</a:t>
            </a:r>
            <a:r>
              <a:rPr lang="en-US" sz="2200" dirty="0" smtClean="0"/>
              <a:t> </a:t>
            </a:r>
            <a:r>
              <a:rPr lang="en-US" sz="2200" dirty="0" err="1" smtClean="0"/>
              <a:t>pada</a:t>
            </a:r>
            <a:r>
              <a:rPr lang="en-US" sz="2200" dirty="0" smtClean="0"/>
              <a:t> mating pool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selanjutkan</a:t>
            </a:r>
            <a:r>
              <a:rPr lang="en-US" sz="2200" dirty="0" smtClean="0"/>
              <a:t> </a:t>
            </a:r>
            <a:r>
              <a:rPr lang="en-US" sz="2200" dirty="0" err="1" smtClean="0"/>
              <a:t>akan</a:t>
            </a:r>
            <a:r>
              <a:rPr lang="en-US" sz="2200" dirty="0" smtClean="0"/>
              <a:t> </a:t>
            </a:r>
            <a:r>
              <a:rPr lang="en-US" sz="2200" dirty="0" err="1" smtClean="0"/>
              <a:t>dilakukan</a:t>
            </a:r>
            <a:r>
              <a:rPr lang="en-US" sz="2200" dirty="0" smtClean="0"/>
              <a:t> </a:t>
            </a:r>
            <a:r>
              <a:rPr lang="en-US" sz="2200" dirty="0" err="1" smtClean="0"/>
              <a:t>rekombinasi</a:t>
            </a:r>
            <a:r>
              <a:rPr lang="en-US" sz="2200" dirty="0" smtClean="0"/>
              <a:t> </a:t>
            </a:r>
            <a:r>
              <a:rPr lang="en-US" sz="2200" dirty="0" err="1" smtClean="0"/>
              <a:t>untuk</a:t>
            </a:r>
            <a:r>
              <a:rPr lang="en-US" sz="2200" dirty="0" smtClean="0"/>
              <a:t> </a:t>
            </a:r>
            <a:r>
              <a:rPr lang="en-US" sz="2200" dirty="0" err="1" smtClean="0"/>
              <a:t>menghasilkan</a:t>
            </a:r>
            <a:r>
              <a:rPr lang="en-US" sz="2200" dirty="0" smtClean="0"/>
              <a:t> </a:t>
            </a:r>
            <a:r>
              <a:rPr lang="en-US" sz="2200" dirty="0" err="1" smtClean="0"/>
              <a:t>individu</a:t>
            </a:r>
            <a:r>
              <a:rPr lang="en-US" sz="2200" dirty="0" smtClean="0"/>
              <a:t> </a:t>
            </a:r>
            <a:r>
              <a:rPr lang="en-US" sz="2200" dirty="0" err="1" smtClean="0"/>
              <a:t>baru</a:t>
            </a:r>
            <a:r>
              <a:rPr lang="en-US" sz="2200" dirty="0" smtClean="0"/>
              <a:t> yang </a:t>
            </a:r>
            <a:r>
              <a:rPr lang="en-US" sz="2200" dirty="0" err="1" smtClean="0"/>
              <a:t>disebut</a:t>
            </a:r>
            <a:r>
              <a:rPr lang="en-US" sz="2200" dirty="0" smtClean="0"/>
              <a:t> </a:t>
            </a:r>
            <a:r>
              <a:rPr lang="en-US" sz="2200" dirty="0" err="1" smtClean="0"/>
              <a:t>sebagai</a:t>
            </a:r>
            <a:r>
              <a:rPr lang="en-US" sz="2200" dirty="0" smtClean="0"/>
              <a:t> </a:t>
            </a:r>
            <a:r>
              <a:rPr lang="en-US" sz="2200" b="1" i="1" dirty="0" smtClean="0">
                <a:solidFill>
                  <a:srgbClr val="0070C0"/>
                </a:solidFill>
              </a:rPr>
              <a:t>offspring</a:t>
            </a:r>
            <a:r>
              <a:rPr lang="en-US" sz="2200" dirty="0" smtClean="0"/>
              <a:t> </a:t>
            </a:r>
            <a:r>
              <a:rPr lang="en-US" sz="2200" dirty="0" err="1" smtClean="0"/>
              <a:t>atau</a:t>
            </a:r>
            <a:r>
              <a:rPr lang="en-US" sz="2200" dirty="0" smtClean="0"/>
              <a:t> </a:t>
            </a:r>
            <a:r>
              <a:rPr lang="en-US" sz="2200" dirty="0" err="1" smtClean="0"/>
              <a:t>keturunan</a:t>
            </a:r>
            <a:r>
              <a:rPr lang="en-US" sz="2200" dirty="0" smtClean="0"/>
              <a:t>.</a:t>
            </a:r>
          </a:p>
          <a:p>
            <a:r>
              <a:rPr lang="en-US" sz="2200" dirty="0" err="1" smtClean="0"/>
              <a:t>Prinsip</a:t>
            </a:r>
            <a:r>
              <a:rPr lang="en-US" sz="2200" dirty="0" smtClean="0"/>
              <a:t> yang </a:t>
            </a:r>
            <a:r>
              <a:rPr lang="en-US" sz="2200" dirty="0" err="1" smtClean="0"/>
              <a:t>digunakan</a:t>
            </a:r>
            <a:r>
              <a:rPr lang="en-US" sz="2200" dirty="0" smtClean="0"/>
              <a:t>:  parent yang </a:t>
            </a:r>
            <a:r>
              <a:rPr lang="en-US" sz="2200" dirty="0" err="1" smtClean="0"/>
              <a:t>berkualitas</a:t>
            </a:r>
            <a:r>
              <a:rPr lang="en-US" sz="2200" dirty="0" smtClean="0"/>
              <a:t> </a:t>
            </a:r>
            <a:r>
              <a:rPr lang="en-US" sz="2200" dirty="0" err="1" smtClean="0"/>
              <a:t>diharapkan</a:t>
            </a:r>
            <a:r>
              <a:rPr lang="en-US" sz="2200" dirty="0" smtClean="0"/>
              <a:t> </a:t>
            </a:r>
            <a:r>
              <a:rPr lang="en-US" sz="2200" dirty="0" err="1" smtClean="0"/>
              <a:t>akan</a:t>
            </a:r>
            <a:r>
              <a:rPr lang="en-US" sz="2200" dirty="0" smtClean="0"/>
              <a:t> </a:t>
            </a:r>
            <a:r>
              <a:rPr lang="en-US" sz="2200" dirty="0" err="1" smtClean="0"/>
              <a:t>menghasilkan</a:t>
            </a:r>
            <a:r>
              <a:rPr lang="en-US" sz="2200" dirty="0" smtClean="0"/>
              <a:t> offspring yang </a:t>
            </a:r>
            <a:r>
              <a:rPr lang="en-US" sz="2200" dirty="0" err="1" smtClean="0"/>
              <a:t>berkualitas</a:t>
            </a:r>
            <a:r>
              <a:rPr lang="en-US" sz="2200" dirty="0" smtClean="0"/>
              <a:t> </a:t>
            </a:r>
            <a:r>
              <a:rPr lang="en-US" sz="2200" dirty="0" smtClean="0">
                <a:sym typeface="Wingdings" pitchFamily="2" charset="2"/>
              </a:rPr>
              <a:t> </a:t>
            </a:r>
            <a:r>
              <a:rPr lang="en-US" sz="2200" dirty="0" err="1" smtClean="0"/>
              <a:t>meningkatkan</a:t>
            </a:r>
            <a:r>
              <a:rPr lang="en-US" sz="2200" dirty="0" smtClean="0"/>
              <a:t> </a:t>
            </a:r>
            <a:r>
              <a:rPr lang="en-US" sz="2200" dirty="0" err="1" smtClean="0"/>
              <a:t>kualitas</a:t>
            </a:r>
            <a:r>
              <a:rPr lang="en-US" sz="2200" dirty="0" smtClean="0"/>
              <a:t> </a:t>
            </a:r>
            <a:r>
              <a:rPr lang="en-US" sz="2200" dirty="0" err="1" smtClean="0"/>
              <a:t>kandidat</a:t>
            </a:r>
            <a:r>
              <a:rPr lang="en-US" sz="2200" dirty="0" smtClean="0"/>
              <a:t> </a:t>
            </a:r>
            <a:r>
              <a:rPr lang="en-US" sz="2200" dirty="0" err="1" smtClean="0"/>
              <a:t>solusi</a:t>
            </a:r>
            <a:r>
              <a:rPr lang="en-US" sz="2200" dirty="0"/>
              <a:t>.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657040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Parents Selection </a:t>
            </a:r>
            <a:r>
              <a:rPr lang="en-US" dirty="0" smtClean="0"/>
              <a:t>Mechanism (</a:t>
            </a:r>
            <a:r>
              <a:rPr lang="en-US" dirty="0" err="1" smtClean="0"/>
              <a:t>lanj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 smtClean="0"/>
              <a:t>Proses </a:t>
            </a:r>
            <a:r>
              <a:rPr lang="en-GB" sz="2200" dirty="0" err="1" smtClean="0"/>
              <a:t>seleksi</a:t>
            </a:r>
            <a:r>
              <a:rPr lang="en-GB" sz="2200" dirty="0" smtClean="0"/>
              <a:t> parent </a:t>
            </a:r>
            <a:r>
              <a:rPr lang="en-GB" sz="2200" dirty="0" err="1" smtClean="0"/>
              <a:t>biasanya</a:t>
            </a:r>
            <a:r>
              <a:rPr lang="en-GB" sz="2200" dirty="0" smtClean="0"/>
              <a:t> </a:t>
            </a:r>
            <a:r>
              <a:rPr lang="en-GB" sz="2200" dirty="0" err="1" smtClean="0"/>
              <a:t>bersifat</a:t>
            </a:r>
            <a:r>
              <a:rPr lang="en-GB" sz="2200" dirty="0" smtClean="0"/>
              <a:t> </a:t>
            </a:r>
            <a:r>
              <a:rPr lang="en-GB" sz="2200" dirty="0" err="1" smtClean="0"/>
              <a:t>probabilistik</a:t>
            </a:r>
            <a:endParaRPr lang="en-GB" sz="2200" dirty="0"/>
          </a:p>
          <a:p>
            <a:pPr lvl="1"/>
            <a:r>
              <a:rPr lang="en-GB" sz="2200" dirty="0" err="1" smtClean="0"/>
              <a:t>Individu</a:t>
            </a:r>
            <a:r>
              <a:rPr lang="en-GB" sz="2200" dirty="0" smtClean="0"/>
              <a:t> </a:t>
            </a:r>
            <a:r>
              <a:rPr lang="en-GB" sz="2200" dirty="0" err="1" smtClean="0"/>
              <a:t>dengan</a:t>
            </a:r>
            <a:r>
              <a:rPr lang="en-GB" sz="2200" dirty="0" smtClean="0"/>
              <a:t> </a:t>
            </a:r>
            <a:r>
              <a:rPr lang="en-GB" sz="2200" dirty="0" err="1" smtClean="0"/>
              <a:t>lebih</a:t>
            </a:r>
            <a:r>
              <a:rPr lang="en-GB" sz="2200" dirty="0" smtClean="0"/>
              <a:t> </a:t>
            </a:r>
            <a:r>
              <a:rPr lang="en-GB" sz="2200" dirty="0" err="1" smtClean="0"/>
              <a:t>berkualitas</a:t>
            </a:r>
            <a:r>
              <a:rPr lang="en-GB" sz="2200" dirty="0" smtClean="0"/>
              <a:t> (</a:t>
            </a:r>
            <a:r>
              <a:rPr lang="en-GB" sz="2200" dirty="0" err="1" smtClean="0"/>
              <a:t>nilai</a:t>
            </a:r>
            <a:r>
              <a:rPr lang="en-GB" sz="2200" dirty="0" smtClean="0"/>
              <a:t> fitness </a:t>
            </a:r>
            <a:r>
              <a:rPr lang="en-GB" sz="2200" dirty="0" err="1" smtClean="0"/>
              <a:t>lebih</a:t>
            </a:r>
            <a:r>
              <a:rPr lang="en-GB" sz="2200" dirty="0" smtClean="0"/>
              <a:t> </a:t>
            </a:r>
            <a:r>
              <a:rPr lang="en-GB" sz="2200" dirty="0" err="1" smtClean="0"/>
              <a:t>baik</a:t>
            </a:r>
            <a:r>
              <a:rPr lang="en-GB" sz="2200" dirty="0" smtClean="0"/>
              <a:t>) </a:t>
            </a:r>
            <a:r>
              <a:rPr lang="en-GB" sz="2200" dirty="0" err="1" smtClean="0"/>
              <a:t>memiliki</a:t>
            </a:r>
            <a:r>
              <a:rPr lang="en-GB" sz="2200" dirty="0" smtClean="0"/>
              <a:t> </a:t>
            </a:r>
            <a:r>
              <a:rPr lang="en-GB" sz="2200" dirty="0" err="1" smtClean="0"/>
              <a:t>probabilitas</a:t>
            </a:r>
            <a:r>
              <a:rPr lang="en-GB" sz="2200" dirty="0" smtClean="0"/>
              <a:t> yang </a:t>
            </a:r>
            <a:r>
              <a:rPr lang="en-GB" sz="2200" dirty="0" err="1" smtClean="0"/>
              <a:t>lebih</a:t>
            </a:r>
            <a:r>
              <a:rPr lang="en-GB" sz="2200" dirty="0" smtClean="0"/>
              <a:t> </a:t>
            </a:r>
            <a:r>
              <a:rPr lang="en-GB" sz="2200" dirty="0" err="1" smtClean="0"/>
              <a:t>besar</a:t>
            </a:r>
            <a:r>
              <a:rPr lang="en-GB" sz="2200" dirty="0" smtClean="0"/>
              <a:t> </a:t>
            </a:r>
            <a:r>
              <a:rPr lang="en-GB" sz="2200" dirty="0" err="1" smtClean="0"/>
              <a:t>untuk</a:t>
            </a:r>
            <a:r>
              <a:rPr lang="en-GB" sz="2200" dirty="0" smtClean="0"/>
              <a:t> </a:t>
            </a:r>
            <a:r>
              <a:rPr lang="en-GB" sz="2200" dirty="0" err="1" smtClean="0"/>
              <a:t>terpilih</a:t>
            </a:r>
            <a:r>
              <a:rPr lang="en-GB" sz="2200" dirty="0" smtClean="0"/>
              <a:t> </a:t>
            </a:r>
            <a:r>
              <a:rPr lang="en-GB" sz="2200" dirty="0" err="1" smtClean="0"/>
              <a:t>sebagai</a:t>
            </a:r>
            <a:r>
              <a:rPr lang="en-GB" sz="2200" dirty="0" smtClean="0"/>
              <a:t> parent</a:t>
            </a:r>
            <a:r>
              <a:rPr lang="en-GB" sz="2200" dirty="0"/>
              <a:t> </a:t>
            </a:r>
            <a:r>
              <a:rPr lang="en-GB" sz="2200" dirty="0" smtClean="0"/>
              <a:t>(</a:t>
            </a:r>
            <a:r>
              <a:rPr lang="en-GB" sz="2200" dirty="0" err="1" smtClean="0"/>
              <a:t>tetapi</a:t>
            </a:r>
            <a:r>
              <a:rPr lang="en-GB" sz="2200" dirty="0" smtClean="0"/>
              <a:t>, </a:t>
            </a:r>
            <a:r>
              <a:rPr lang="en-GB" sz="2200" dirty="0" err="1" smtClean="0"/>
              <a:t>tidak</a:t>
            </a:r>
            <a:r>
              <a:rPr lang="en-GB" sz="2200" dirty="0" smtClean="0"/>
              <a:t> </a:t>
            </a:r>
            <a:r>
              <a:rPr lang="en-GB" sz="2200" dirty="0" err="1" smtClean="0"/>
              <a:t>dijamin</a:t>
            </a:r>
            <a:r>
              <a:rPr lang="en-GB" sz="2200" dirty="0" smtClean="0"/>
              <a:t> </a:t>
            </a:r>
            <a:r>
              <a:rPr lang="en-GB" sz="2200" dirty="0" err="1" smtClean="0"/>
              <a:t>pasti</a:t>
            </a:r>
            <a:r>
              <a:rPr lang="en-GB" sz="2200" dirty="0" smtClean="0"/>
              <a:t> </a:t>
            </a:r>
            <a:r>
              <a:rPr lang="en-GB" sz="2200" dirty="0" err="1" smtClean="0"/>
              <a:t>terpilih</a:t>
            </a:r>
            <a:r>
              <a:rPr lang="en-GB" sz="2200" dirty="0" smtClean="0"/>
              <a:t>)</a:t>
            </a:r>
          </a:p>
          <a:p>
            <a:pPr lvl="1"/>
            <a:r>
              <a:rPr lang="en-GB" sz="2200" dirty="0" smtClean="0"/>
              <a:t> This </a:t>
            </a:r>
            <a:r>
              <a:rPr lang="en-GB" sz="2200" i="1" dirty="0"/>
              <a:t>stochastic</a:t>
            </a:r>
            <a:r>
              <a:rPr lang="en-GB" sz="2200" dirty="0"/>
              <a:t> nature can aid escape from local optima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96495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Operator </a:t>
            </a:r>
            <a:r>
              <a:rPr lang="en-US" dirty="0" err="1" smtClean="0"/>
              <a:t>Variasi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200" dirty="0" err="1" smtClean="0"/>
              <a:t>Berperan</a:t>
            </a:r>
            <a:r>
              <a:rPr lang="en-GB" sz="2200" dirty="0" smtClean="0"/>
              <a:t> </a:t>
            </a:r>
            <a:r>
              <a:rPr lang="en-GB" sz="2200" dirty="0" err="1" smtClean="0"/>
              <a:t>untuk</a:t>
            </a:r>
            <a:r>
              <a:rPr lang="en-GB" sz="2200" dirty="0" smtClean="0"/>
              <a:t> </a:t>
            </a:r>
            <a:r>
              <a:rPr lang="en-GB" sz="2200" dirty="0" err="1" smtClean="0"/>
              <a:t>menghasilkan</a:t>
            </a:r>
            <a:r>
              <a:rPr lang="en-GB" sz="2200" dirty="0" smtClean="0"/>
              <a:t> </a:t>
            </a:r>
            <a:r>
              <a:rPr lang="en-GB" sz="2200" dirty="0" err="1" smtClean="0"/>
              <a:t>individu</a:t>
            </a:r>
            <a:r>
              <a:rPr lang="en-GB" sz="2200" dirty="0" smtClean="0"/>
              <a:t> (</a:t>
            </a:r>
            <a:r>
              <a:rPr lang="en-GB" sz="2200" dirty="0" err="1" smtClean="0"/>
              <a:t>kandidat</a:t>
            </a:r>
            <a:r>
              <a:rPr lang="en-GB" sz="2200" dirty="0" smtClean="0"/>
              <a:t> </a:t>
            </a:r>
            <a:r>
              <a:rPr lang="en-GB" sz="2200" dirty="0" err="1" smtClean="0"/>
              <a:t>solusi</a:t>
            </a:r>
            <a:r>
              <a:rPr lang="en-GB" sz="2200" dirty="0" smtClean="0"/>
              <a:t>) yang </a:t>
            </a:r>
            <a:r>
              <a:rPr lang="en-GB" sz="2200" dirty="0" err="1" smtClean="0"/>
              <a:t>baru</a:t>
            </a:r>
            <a:r>
              <a:rPr lang="en-GB" sz="2200" dirty="0" smtClean="0"/>
              <a:t> </a:t>
            </a:r>
            <a:r>
              <a:rPr lang="en-GB" sz="2200" dirty="0" smtClean="0">
                <a:sym typeface="Wingdings" pitchFamily="2" charset="2"/>
              </a:rPr>
              <a:t> </a:t>
            </a:r>
            <a:r>
              <a:rPr lang="en-GB" sz="2200" dirty="0" err="1" smtClean="0"/>
              <a:t>meningkatkan</a:t>
            </a:r>
            <a:r>
              <a:rPr lang="en-GB" sz="2200" dirty="0" smtClean="0"/>
              <a:t> </a:t>
            </a:r>
            <a:r>
              <a:rPr lang="en-GB" sz="2200" dirty="0" err="1" smtClean="0"/>
              <a:t>keragaman</a:t>
            </a:r>
            <a:r>
              <a:rPr lang="en-GB" sz="2200" dirty="0" smtClean="0"/>
              <a:t> (</a:t>
            </a:r>
            <a:r>
              <a:rPr lang="en-GB" sz="2200" i="1" dirty="0" smtClean="0"/>
              <a:t>diversity</a:t>
            </a:r>
            <a:r>
              <a:rPr lang="en-GB" sz="2200" dirty="0" smtClean="0"/>
              <a:t>) </a:t>
            </a:r>
            <a:r>
              <a:rPr lang="en-GB" sz="2200" dirty="0" err="1" smtClean="0"/>
              <a:t>dalam</a:t>
            </a:r>
            <a:r>
              <a:rPr lang="en-GB" sz="2200" dirty="0" smtClean="0"/>
              <a:t> </a:t>
            </a:r>
            <a:r>
              <a:rPr lang="en-GB" sz="2200" dirty="0" err="1" smtClean="0"/>
              <a:t>populasi</a:t>
            </a:r>
            <a:r>
              <a:rPr lang="en-GB" sz="2200" dirty="0" smtClean="0"/>
              <a:t>.</a:t>
            </a:r>
          </a:p>
          <a:p>
            <a:r>
              <a:rPr lang="en-GB" sz="2200" dirty="0"/>
              <a:t>Operator </a:t>
            </a:r>
            <a:r>
              <a:rPr lang="en-GB" sz="2200" dirty="0" err="1"/>
              <a:t>variasi</a:t>
            </a:r>
            <a:r>
              <a:rPr lang="en-GB" sz="2200" dirty="0"/>
              <a:t> </a:t>
            </a:r>
            <a:r>
              <a:rPr lang="en-GB" sz="2200" dirty="0" err="1"/>
              <a:t>bekerja</a:t>
            </a:r>
            <a:r>
              <a:rPr lang="en-GB" sz="2200" dirty="0"/>
              <a:t> </a:t>
            </a:r>
            <a:r>
              <a:rPr lang="en-GB" sz="2200" dirty="0" err="1"/>
              <a:t>pada</a:t>
            </a:r>
            <a:r>
              <a:rPr lang="en-GB" sz="2200" dirty="0"/>
              <a:t> </a:t>
            </a:r>
            <a:r>
              <a:rPr lang="en-GB" sz="2200" dirty="0" smtClean="0"/>
              <a:t>level </a:t>
            </a:r>
            <a:r>
              <a:rPr lang="en-GB" sz="2200" dirty="0" err="1" smtClean="0"/>
              <a:t>indvidu</a:t>
            </a:r>
            <a:r>
              <a:rPr lang="en-GB" sz="2200" dirty="0" smtClean="0"/>
              <a:t>/</a:t>
            </a:r>
            <a:r>
              <a:rPr lang="en-GB" sz="2200" dirty="0" err="1" smtClean="0"/>
              <a:t>kromosom</a:t>
            </a:r>
            <a:r>
              <a:rPr lang="en-GB" sz="2200" dirty="0" smtClean="0"/>
              <a:t>.</a:t>
            </a:r>
          </a:p>
          <a:p>
            <a:r>
              <a:rPr lang="en-GB" sz="2200" dirty="0" err="1" smtClean="0"/>
              <a:t>Berdasarkan</a:t>
            </a:r>
            <a:r>
              <a:rPr lang="en-GB" sz="2200" dirty="0" smtClean="0"/>
              <a:t> </a:t>
            </a:r>
            <a:r>
              <a:rPr lang="en-GB" sz="2200" dirty="0" err="1" smtClean="0"/>
              <a:t>individu</a:t>
            </a:r>
            <a:r>
              <a:rPr lang="en-GB" sz="2200" dirty="0" smtClean="0"/>
              <a:t> yang </a:t>
            </a:r>
            <a:r>
              <a:rPr lang="en-GB" sz="2200" dirty="0" err="1" smtClean="0"/>
              <a:t>terlibat</a:t>
            </a:r>
            <a:r>
              <a:rPr lang="en-GB" sz="2200" dirty="0" smtClean="0"/>
              <a:t>, </a:t>
            </a:r>
            <a:r>
              <a:rPr lang="en-GB" sz="2200" dirty="0" err="1" smtClean="0"/>
              <a:t>opertor</a:t>
            </a:r>
            <a:r>
              <a:rPr lang="en-GB" sz="2200" dirty="0" smtClean="0"/>
              <a:t> </a:t>
            </a:r>
            <a:r>
              <a:rPr lang="en-GB" sz="2200" dirty="0" err="1" smtClean="0"/>
              <a:t>variasi</a:t>
            </a:r>
            <a:r>
              <a:rPr lang="en-GB" sz="2200" dirty="0" smtClean="0"/>
              <a:t> </a:t>
            </a:r>
            <a:r>
              <a:rPr lang="en-GB" sz="2200" dirty="0" err="1" smtClean="0"/>
              <a:t>ini</a:t>
            </a:r>
            <a:r>
              <a:rPr lang="en-GB" sz="2200" dirty="0" smtClean="0"/>
              <a:t> </a:t>
            </a:r>
            <a:r>
              <a:rPr lang="en-GB" sz="2200" dirty="0" err="1" smtClean="0"/>
              <a:t>dapat</a:t>
            </a:r>
            <a:r>
              <a:rPr lang="en-GB" sz="2200" dirty="0" smtClean="0"/>
              <a:t> </a:t>
            </a:r>
            <a:r>
              <a:rPr lang="en-GB" sz="2200" dirty="0" err="1" smtClean="0"/>
              <a:t>dibedakan</a:t>
            </a:r>
            <a:r>
              <a:rPr lang="en-GB" sz="2200" dirty="0" smtClean="0"/>
              <a:t> </a:t>
            </a:r>
            <a:r>
              <a:rPr lang="en-GB" sz="2200" dirty="0" err="1" smtClean="0"/>
              <a:t>berdasarkan</a:t>
            </a:r>
            <a:r>
              <a:rPr lang="en-GB" sz="2200" dirty="0" smtClean="0"/>
              <a:t> </a:t>
            </a:r>
            <a:r>
              <a:rPr lang="en-GB" sz="2200" b="1" i="1" dirty="0" err="1" smtClean="0">
                <a:solidFill>
                  <a:srgbClr val="0070C0"/>
                </a:solidFill>
              </a:rPr>
              <a:t>arity</a:t>
            </a:r>
            <a:r>
              <a:rPr lang="en-GB" sz="2200" dirty="0" err="1" smtClean="0"/>
              <a:t>-nya</a:t>
            </a:r>
            <a:r>
              <a:rPr lang="en-GB" sz="2200" dirty="0" smtClean="0"/>
              <a:t>.</a:t>
            </a:r>
          </a:p>
          <a:p>
            <a:pPr lvl="1"/>
            <a:r>
              <a:rPr lang="en-GB" sz="2200" dirty="0" err="1" smtClean="0"/>
              <a:t>Arity</a:t>
            </a:r>
            <a:r>
              <a:rPr lang="en-GB" sz="2200" dirty="0" smtClean="0"/>
              <a:t> </a:t>
            </a:r>
            <a:r>
              <a:rPr lang="en-GB" sz="2200" dirty="0"/>
              <a:t>1 : </a:t>
            </a:r>
            <a:r>
              <a:rPr lang="en-GB" sz="2200" dirty="0" smtClean="0"/>
              <a:t>Operator </a:t>
            </a:r>
            <a:r>
              <a:rPr lang="en-GB" sz="2200" b="1" dirty="0" err="1" smtClean="0"/>
              <a:t>mutasi</a:t>
            </a:r>
            <a:endParaRPr lang="en-GB" sz="2200" b="1" dirty="0"/>
          </a:p>
          <a:p>
            <a:pPr lvl="1"/>
            <a:r>
              <a:rPr lang="en-GB" sz="2200" dirty="0" err="1"/>
              <a:t>Arity</a:t>
            </a:r>
            <a:r>
              <a:rPr lang="en-GB" sz="2200" dirty="0"/>
              <a:t> &gt;1 : </a:t>
            </a:r>
            <a:r>
              <a:rPr lang="en-GB" sz="2200" dirty="0" smtClean="0"/>
              <a:t>Operator </a:t>
            </a:r>
            <a:r>
              <a:rPr lang="en-GB" sz="2200" b="1" dirty="0" err="1" smtClean="0"/>
              <a:t>rekombinasi</a:t>
            </a:r>
            <a:r>
              <a:rPr lang="en-GB" sz="2200" b="1" dirty="0"/>
              <a:t> </a:t>
            </a:r>
            <a:r>
              <a:rPr lang="en-GB" sz="2200" b="1" dirty="0" smtClean="0"/>
              <a:t>(</a:t>
            </a:r>
            <a:r>
              <a:rPr lang="en-GB" sz="2200" dirty="0" err="1" smtClean="0"/>
              <a:t>Arity</a:t>
            </a:r>
            <a:r>
              <a:rPr lang="en-GB" sz="2200" dirty="0" smtClean="0"/>
              <a:t> </a:t>
            </a:r>
            <a:r>
              <a:rPr lang="en-GB" sz="2200" dirty="0"/>
              <a:t>= </a:t>
            </a:r>
            <a:r>
              <a:rPr lang="en-GB" sz="2200" dirty="0" smtClean="0"/>
              <a:t>2: </a:t>
            </a:r>
            <a:r>
              <a:rPr lang="en-GB" sz="2200" b="1" i="1" dirty="0" smtClean="0">
                <a:solidFill>
                  <a:schemeClr val="tx1"/>
                </a:solidFill>
              </a:rPr>
              <a:t>crossover</a:t>
            </a:r>
            <a:r>
              <a:rPr lang="en-GB" sz="2200" dirty="0" smtClean="0">
                <a:solidFill>
                  <a:schemeClr val="tx1"/>
                </a:solidFill>
              </a:rPr>
              <a:t>)</a:t>
            </a:r>
            <a:endParaRPr lang="en-GB" sz="2200" dirty="0">
              <a:solidFill>
                <a:schemeClr val="tx1"/>
              </a:solidFill>
            </a:endParaRPr>
          </a:p>
          <a:p>
            <a:r>
              <a:rPr lang="en-US" sz="2200" dirty="0" err="1" smtClean="0"/>
              <a:t>Sebagian</a:t>
            </a:r>
            <a:r>
              <a:rPr lang="en-US" sz="2200" dirty="0" smtClean="0"/>
              <a:t> </a:t>
            </a:r>
            <a:r>
              <a:rPr lang="en-US" sz="2200" dirty="0" err="1" smtClean="0"/>
              <a:t>besar</a:t>
            </a:r>
            <a:r>
              <a:rPr lang="en-US" sz="2200" dirty="0" smtClean="0"/>
              <a:t> </a:t>
            </a:r>
            <a:r>
              <a:rPr lang="en-US" sz="2200" dirty="0" err="1" smtClean="0"/>
              <a:t>metode</a:t>
            </a:r>
            <a:r>
              <a:rPr lang="en-US" sz="2200" dirty="0" smtClean="0"/>
              <a:t> </a:t>
            </a:r>
            <a:r>
              <a:rPr lang="en-US" sz="2200" dirty="0" err="1" smtClean="0"/>
              <a:t>dalam</a:t>
            </a:r>
            <a:r>
              <a:rPr lang="en-US" sz="2200" dirty="0" smtClean="0"/>
              <a:t> </a:t>
            </a:r>
            <a:r>
              <a:rPr lang="en-US" sz="2200" dirty="0" err="1" smtClean="0"/>
              <a:t>algoritma</a:t>
            </a:r>
            <a:r>
              <a:rPr lang="en-US" sz="2200" dirty="0" smtClean="0"/>
              <a:t> </a:t>
            </a:r>
            <a:r>
              <a:rPr lang="en-US" sz="2200" dirty="0" err="1" smtClean="0"/>
              <a:t>evolusioner</a:t>
            </a:r>
            <a:r>
              <a:rPr lang="en-US" sz="2200" dirty="0" smtClean="0"/>
              <a:t> </a:t>
            </a:r>
            <a:r>
              <a:rPr lang="en-US" sz="2200" dirty="0" err="1" smtClean="0"/>
              <a:t>menggunakan</a:t>
            </a:r>
            <a:r>
              <a:rPr lang="en-US" sz="2200" dirty="0" smtClean="0"/>
              <a:t> 2 </a:t>
            </a:r>
            <a:r>
              <a:rPr lang="en-US" sz="2200" dirty="0" err="1" smtClean="0"/>
              <a:t>operasi</a:t>
            </a:r>
            <a:r>
              <a:rPr lang="en-US" sz="2200" dirty="0" smtClean="0"/>
              <a:t> </a:t>
            </a:r>
            <a:r>
              <a:rPr lang="en-US" sz="2200" dirty="0" err="1" smtClean="0"/>
              <a:t>tersebut</a:t>
            </a:r>
            <a:r>
              <a:rPr lang="en-US" sz="2200" dirty="0" smtClean="0"/>
              <a:t>, </a:t>
            </a:r>
            <a:r>
              <a:rPr lang="en-US" sz="2200" dirty="0" err="1" smtClean="0"/>
              <a:t>sebagian</a:t>
            </a:r>
            <a:r>
              <a:rPr lang="en-US" sz="2200" dirty="0" smtClean="0"/>
              <a:t> </a:t>
            </a:r>
            <a:r>
              <a:rPr lang="en-US" sz="2200" dirty="0" err="1" smtClean="0"/>
              <a:t>hanya</a:t>
            </a:r>
            <a:r>
              <a:rPr lang="en-US" sz="2200" dirty="0" smtClean="0"/>
              <a:t> </a:t>
            </a:r>
            <a:r>
              <a:rPr lang="en-US" sz="2200" dirty="0" err="1" smtClean="0"/>
              <a:t>menggunakan</a:t>
            </a:r>
            <a:r>
              <a:rPr lang="en-US" sz="2200" dirty="0" smtClean="0"/>
              <a:t> </a:t>
            </a:r>
            <a:r>
              <a:rPr lang="en-US" sz="2200" dirty="0" err="1" smtClean="0"/>
              <a:t>salah</a:t>
            </a:r>
            <a:r>
              <a:rPr lang="en-US" sz="2200" dirty="0" smtClean="0"/>
              <a:t> </a:t>
            </a:r>
            <a:r>
              <a:rPr lang="en-US" sz="2200" dirty="0" err="1" smtClean="0"/>
              <a:t>satunya</a:t>
            </a:r>
            <a:r>
              <a:rPr lang="en-US" sz="2200" dirty="0" smtClean="0"/>
              <a:t>.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6985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Rekombinasi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300" dirty="0" err="1" smtClean="0"/>
              <a:t>Merekombinasi</a:t>
            </a:r>
            <a:r>
              <a:rPr lang="en-GB" sz="2300" dirty="0" smtClean="0"/>
              <a:t> (</a:t>
            </a:r>
            <a:r>
              <a:rPr lang="en-GB" sz="2300" dirty="0" err="1" smtClean="0"/>
              <a:t>mengawinkan</a:t>
            </a:r>
            <a:r>
              <a:rPr lang="en-GB" sz="2300" dirty="0" smtClean="0"/>
              <a:t>) parent </a:t>
            </a:r>
            <a:r>
              <a:rPr lang="en-GB" sz="2300" dirty="0" err="1" smtClean="0"/>
              <a:t>untuk</a:t>
            </a:r>
            <a:r>
              <a:rPr lang="en-GB" sz="2300" dirty="0" smtClean="0"/>
              <a:t> </a:t>
            </a:r>
            <a:r>
              <a:rPr lang="en-GB" sz="2300" dirty="0" err="1" smtClean="0"/>
              <a:t>menghasilkan</a:t>
            </a:r>
            <a:r>
              <a:rPr lang="en-GB" sz="2300" dirty="0" smtClean="0"/>
              <a:t> offspring.</a:t>
            </a:r>
          </a:p>
          <a:p>
            <a:r>
              <a:rPr lang="en-GB" sz="2300" dirty="0" smtClean="0"/>
              <a:t>Proses </a:t>
            </a:r>
            <a:r>
              <a:rPr lang="en-GB" sz="2300" dirty="0" err="1" smtClean="0"/>
              <a:t>ini</a:t>
            </a:r>
            <a:r>
              <a:rPr lang="en-GB" sz="2300" dirty="0" smtClean="0"/>
              <a:t> </a:t>
            </a:r>
            <a:r>
              <a:rPr lang="en-GB" sz="2300" dirty="0" err="1" smtClean="0"/>
              <a:t>akan</a:t>
            </a:r>
            <a:r>
              <a:rPr lang="en-GB" sz="2300" dirty="0" smtClean="0"/>
              <a:t> </a:t>
            </a:r>
            <a:r>
              <a:rPr lang="en-GB" sz="2300" dirty="0" err="1" smtClean="0"/>
              <a:t>merekombinasi</a:t>
            </a:r>
            <a:r>
              <a:rPr lang="en-GB" sz="2300" dirty="0" smtClean="0"/>
              <a:t> gen-gen </a:t>
            </a:r>
            <a:r>
              <a:rPr lang="en-GB" sz="2300" dirty="0" err="1" smtClean="0"/>
              <a:t>dalam</a:t>
            </a:r>
            <a:r>
              <a:rPr lang="en-GB" sz="2300" dirty="0" smtClean="0"/>
              <a:t> </a:t>
            </a:r>
            <a:r>
              <a:rPr lang="en-GB" sz="2300" dirty="0" err="1" smtClean="0"/>
              <a:t>kromosom</a:t>
            </a:r>
            <a:r>
              <a:rPr lang="en-GB" sz="2300" dirty="0" smtClean="0"/>
              <a:t> parent yang </a:t>
            </a:r>
            <a:r>
              <a:rPr lang="en-GB" sz="2300" dirty="0" err="1" smtClean="0"/>
              <a:t>terlibat</a:t>
            </a:r>
            <a:r>
              <a:rPr lang="en-GB" sz="2300" dirty="0" smtClean="0"/>
              <a:t> </a:t>
            </a:r>
            <a:r>
              <a:rPr lang="en-GB" sz="2300" dirty="0" err="1" smtClean="0"/>
              <a:t>untuk</a:t>
            </a:r>
            <a:r>
              <a:rPr lang="en-GB" sz="2300" dirty="0" smtClean="0"/>
              <a:t> </a:t>
            </a:r>
            <a:r>
              <a:rPr lang="en-GB" sz="2300" dirty="0" err="1" smtClean="0"/>
              <a:t>menghasilkan</a:t>
            </a:r>
            <a:r>
              <a:rPr lang="en-GB" sz="2300" dirty="0" smtClean="0"/>
              <a:t> </a:t>
            </a:r>
            <a:r>
              <a:rPr lang="en-GB" sz="2300" dirty="0" err="1" smtClean="0"/>
              <a:t>kombinasi</a:t>
            </a:r>
            <a:r>
              <a:rPr lang="en-GB" sz="2300" dirty="0" smtClean="0"/>
              <a:t> gen yang </a:t>
            </a:r>
            <a:r>
              <a:rPr lang="en-GB" sz="2300" dirty="0" err="1" smtClean="0"/>
              <a:t>baru</a:t>
            </a:r>
            <a:r>
              <a:rPr lang="en-GB" sz="2300" dirty="0" smtClean="0"/>
              <a:t> </a:t>
            </a:r>
            <a:r>
              <a:rPr lang="en-GB" sz="2300" dirty="0" err="1" smtClean="0"/>
              <a:t>pada</a:t>
            </a:r>
            <a:r>
              <a:rPr lang="en-GB" sz="2300" dirty="0" smtClean="0"/>
              <a:t> </a:t>
            </a:r>
            <a:r>
              <a:rPr lang="en-GB" sz="2300" dirty="0" err="1" smtClean="0"/>
              <a:t>kromosom</a:t>
            </a:r>
            <a:r>
              <a:rPr lang="en-GB" sz="2300" dirty="0" smtClean="0"/>
              <a:t> offspring.</a:t>
            </a:r>
          </a:p>
          <a:p>
            <a:r>
              <a:rPr lang="en-GB" sz="2300" dirty="0" smtClean="0"/>
              <a:t>Offspring yang </a:t>
            </a:r>
            <a:r>
              <a:rPr lang="en-GB" sz="2300" dirty="0" err="1" smtClean="0"/>
              <a:t>dihasilkan</a:t>
            </a:r>
            <a:r>
              <a:rPr lang="en-GB" sz="2300" dirty="0" smtClean="0"/>
              <a:t> </a:t>
            </a:r>
            <a:r>
              <a:rPr lang="en-GB" sz="2300" dirty="0" err="1" smtClean="0"/>
              <a:t>dapat</a:t>
            </a:r>
            <a:r>
              <a:rPr lang="en-GB" sz="2300" dirty="0" smtClean="0"/>
              <a:t> </a:t>
            </a:r>
            <a:r>
              <a:rPr lang="en-GB" sz="2300" dirty="0" err="1" smtClean="0"/>
              <a:t>lebih</a:t>
            </a:r>
            <a:r>
              <a:rPr lang="en-GB" sz="2300" dirty="0" smtClean="0"/>
              <a:t> </a:t>
            </a:r>
            <a:r>
              <a:rPr lang="en-GB" sz="2300" dirty="0" err="1" smtClean="0"/>
              <a:t>baik</a:t>
            </a:r>
            <a:r>
              <a:rPr lang="en-GB" sz="2300" dirty="0" smtClean="0"/>
              <a:t>, </a:t>
            </a:r>
            <a:r>
              <a:rPr lang="en-GB" sz="2300" dirty="0" err="1" smtClean="0"/>
              <a:t>sama</a:t>
            </a:r>
            <a:r>
              <a:rPr lang="en-GB" sz="2300" dirty="0" smtClean="0"/>
              <a:t>, </a:t>
            </a:r>
            <a:r>
              <a:rPr lang="en-GB" sz="2300" dirty="0" err="1" smtClean="0"/>
              <a:t>atau</a:t>
            </a:r>
            <a:r>
              <a:rPr lang="en-GB" sz="2300" dirty="0" smtClean="0"/>
              <a:t> </a:t>
            </a:r>
            <a:r>
              <a:rPr lang="en-GB" sz="2300" dirty="0" err="1" smtClean="0"/>
              <a:t>lebih</a:t>
            </a:r>
            <a:r>
              <a:rPr lang="en-GB" sz="2300" dirty="0" smtClean="0"/>
              <a:t> </a:t>
            </a:r>
            <a:r>
              <a:rPr lang="en-GB" sz="2300" dirty="0" err="1" smtClean="0"/>
              <a:t>buruk</a:t>
            </a:r>
            <a:r>
              <a:rPr lang="en-GB" sz="2300" dirty="0" smtClean="0"/>
              <a:t> </a:t>
            </a:r>
            <a:r>
              <a:rPr lang="en-GB" sz="2300" dirty="0" err="1" smtClean="0"/>
              <a:t>dari</a:t>
            </a:r>
            <a:r>
              <a:rPr lang="en-GB" sz="2300" dirty="0" smtClean="0"/>
              <a:t> parent.</a:t>
            </a:r>
          </a:p>
          <a:p>
            <a:r>
              <a:rPr lang="en-GB" sz="2300" dirty="0" err="1" smtClean="0"/>
              <a:t>Metode</a:t>
            </a:r>
            <a:r>
              <a:rPr lang="en-GB" sz="2300" dirty="0" smtClean="0"/>
              <a:t> </a:t>
            </a:r>
            <a:r>
              <a:rPr lang="en-GB" sz="2300" dirty="0" err="1" smtClean="0"/>
              <a:t>rekombinasi</a:t>
            </a:r>
            <a:r>
              <a:rPr lang="en-GB" sz="2300" dirty="0" smtClean="0"/>
              <a:t> yang </a:t>
            </a:r>
            <a:r>
              <a:rPr lang="en-GB" sz="2300" dirty="0" err="1" smtClean="0"/>
              <a:t>dapat</a:t>
            </a:r>
            <a:r>
              <a:rPr lang="en-GB" sz="2300" dirty="0" smtClean="0"/>
              <a:t> </a:t>
            </a:r>
            <a:r>
              <a:rPr lang="en-GB" sz="2300" dirty="0" err="1" smtClean="0"/>
              <a:t>diterapkan</a:t>
            </a:r>
            <a:r>
              <a:rPr lang="en-GB" sz="2300" dirty="0" smtClean="0"/>
              <a:t> </a:t>
            </a:r>
            <a:r>
              <a:rPr lang="en-GB" sz="2300" dirty="0" err="1" smtClean="0"/>
              <a:t>bergantung</a:t>
            </a:r>
            <a:r>
              <a:rPr lang="en-GB" sz="2300" dirty="0" smtClean="0"/>
              <a:t> </a:t>
            </a:r>
            <a:r>
              <a:rPr lang="en-GB" sz="2300" dirty="0" err="1" smtClean="0"/>
              <a:t>pada</a:t>
            </a:r>
            <a:r>
              <a:rPr lang="en-GB" sz="2300" dirty="0" smtClean="0"/>
              <a:t> </a:t>
            </a:r>
            <a:r>
              <a:rPr lang="en-GB" sz="2300" dirty="0" err="1" smtClean="0"/>
              <a:t>representasi</a:t>
            </a:r>
            <a:r>
              <a:rPr lang="en-GB" sz="2300" dirty="0" smtClean="0"/>
              <a:t> </a:t>
            </a:r>
            <a:r>
              <a:rPr lang="en-GB" sz="2300" dirty="0" err="1" smtClean="0"/>
              <a:t>kromosom</a:t>
            </a:r>
            <a:r>
              <a:rPr lang="en-GB" sz="2300" dirty="0" smtClean="0"/>
              <a:t> yang </a:t>
            </a:r>
            <a:r>
              <a:rPr lang="en-GB" sz="2300" dirty="0" err="1" smtClean="0"/>
              <a:t>digunakan</a:t>
            </a:r>
            <a:r>
              <a:rPr lang="en-GB" sz="2300" dirty="0" smtClean="0"/>
              <a:t>.</a:t>
            </a:r>
          </a:p>
          <a:p>
            <a:endParaRPr lang="en-GB" sz="2300" dirty="0" smtClean="0"/>
          </a:p>
          <a:p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293202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Mutasi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Operator </a:t>
            </a:r>
            <a:r>
              <a:rPr lang="en-GB" sz="2400" dirty="0" err="1" smtClean="0"/>
              <a:t>ini</a:t>
            </a:r>
            <a:r>
              <a:rPr lang="en-GB" sz="2400" dirty="0" smtClean="0"/>
              <a:t> </a:t>
            </a:r>
            <a:r>
              <a:rPr lang="en-GB" sz="2400" dirty="0" err="1" smtClean="0"/>
              <a:t>bekerja</a:t>
            </a:r>
            <a:r>
              <a:rPr lang="en-GB" sz="2400" dirty="0" smtClean="0"/>
              <a:t> </a:t>
            </a:r>
            <a:r>
              <a:rPr lang="en-GB" sz="2400" dirty="0" err="1" smtClean="0"/>
              <a:t>pada</a:t>
            </a:r>
            <a:r>
              <a:rPr lang="en-GB" sz="2400" dirty="0" smtClean="0"/>
              <a:t> </a:t>
            </a:r>
            <a:r>
              <a:rPr lang="en-GB" sz="2400" dirty="0" err="1" smtClean="0"/>
              <a:t>sebuah</a:t>
            </a:r>
            <a:r>
              <a:rPr lang="en-GB" sz="2400" dirty="0" smtClean="0"/>
              <a:t> </a:t>
            </a:r>
            <a:r>
              <a:rPr lang="en-GB" sz="2400" dirty="0" err="1" smtClean="0"/>
              <a:t>individu</a:t>
            </a:r>
            <a:r>
              <a:rPr lang="en-GB" sz="2400" dirty="0" smtClean="0"/>
              <a:t>.</a:t>
            </a:r>
          </a:p>
          <a:p>
            <a:r>
              <a:rPr lang="en-GB" sz="2400" dirty="0" err="1" smtClean="0"/>
              <a:t>Mutasi</a:t>
            </a:r>
            <a:r>
              <a:rPr lang="en-GB" sz="2400" dirty="0" smtClean="0"/>
              <a:t> </a:t>
            </a:r>
            <a:r>
              <a:rPr lang="en-GB" sz="2400" dirty="0" err="1" smtClean="0"/>
              <a:t>mengubah</a:t>
            </a:r>
            <a:r>
              <a:rPr lang="en-GB" sz="2400" dirty="0" smtClean="0"/>
              <a:t> </a:t>
            </a:r>
            <a:r>
              <a:rPr lang="en-GB" sz="2400" dirty="0" err="1" smtClean="0"/>
              <a:t>nilai</a:t>
            </a:r>
            <a:r>
              <a:rPr lang="en-GB" sz="2400" dirty="0" smtClean="0"/>
              <a:t> </a:t>
            </a:r>
            <a:r>
              <a:rPr lang="en-GB" sz="2400" dirty="0" err="1" smtClean="0"/>
              <a:t>atau</a:t>
            </a:r>
            <a:r>
              <a:rPr lang="en-GB" sz="2400" dirty="0" smtClean="0"/>
              <a:t> </a:t>
            </a:r>
            <a:r>
              <a:rPr lang="en-GB" sz="2400" dirty="0" err="1" smtClean="0"/>
              <a:t>susunan</a:t>
            </a:r>
            <a:r>
              <a:rPr lang="en-GB" sz="2400" dirty="0" smtClean="0"/>
              <a:t> gen </a:t>
            </a:r>
            <a:r>
              <a:rPr lang="en-GB" sz="2400" dirty="0" err="1" smtClean="0"/>
              <a:t>dalam</a:t>
            </a:r>
            <a:r>
              <a:rPr lang="en-GB" sz="2400" dirty="0" smtClean="0"/>
              <a:t> </a:t>
            </a:r>
            <a:r>
              <a:rPr lang="en-GB" sz="2400" dirty="0" err="1" smtClean="0"/>
              <a:t>kromosom</a:t>
            </a:r>
            <a:r>
              <a:rPr lang="en-GB" sz="2400" dirty="0" smtClean="0"/>
              <a:t> </a:t>
            </a:r>
            <a:r>
              <a:rPr lang="en-GB" sz="2400" dirty="0" err="1" smtClean="0"/>
              <a:t>secara</a:t>
            </a:r>
            <a:r>
              <a:rPr lang="en-GB" sz="2400" dirty="0" smtClean="0"/>
              <a:t> random.</a:t>
            </a:r>
          </a:p>
          <a:p>
            <a:r>
              <a:rPr lang="en-GB" sz="2400" dirty="0" err="1" smtClean="0"/>
              <a:t>Mutasi</a:t>
            </a:r>
            <a:r>
              <a:rPr lang="en-GB" sz="2400" dirty="0" smtClean="0"/>
              <a:t> </a:t>
            </a:r>
            <a:r>
              <a:rPr lang="en-GB" sz="2400" dirty="0" err="1" smtClean="0"/>
              <a:t>bertujuan</a:t>
            </a:r>
            <a:r>
              <a:rPr lang="en-GB" sz="2400" dirty="0" smtClean="0"/>
              <a:t> </a:t>
            </a:r>
            <a:r>
              <a:rPr lang="en-GB" sz="2400" dirty="0" err="1" smtClean="0"/>
              <a:t>untuk</a:t>
            </a:r>
            <a:r>
              <a:rPr lang="en-GB" sz="2400" dirty="0" smtClean="0"/>
              <a:t> </a:t>
            </a:r>
            <a:r>
              <a:rPr lang="en-GB" sz="2400" dirty="0" err="1" smtClean="0"/>
              <a:t>meningkatkan</a:t>
            </a:r>
            <a:r>
              <a:rPr lang="en-GB" sz="2400" dirty="0" smtClean="0"/>
              <a:t> </a:t>
            </a:r>
            <a:r>
              <a:rPr lang="en-GB" sz="2400" dirty="0" err="1" smtClean="0"/>
              <a:t>keragaman</a:t>
            </a:r>
            <a:r>
              <a:rPr lang="en-GB" sz="2400" dirty="0" smtClean="0"/>
              <a:t> (</a:t>
            </a:r>
            <a:r>
              <a:rPr lang="en-GB" sz="2400" i="1" dirty="0" smtClean="0"/>
              <a:t>diversity</a:t>
            </a:r>
            <a:r>
              <a:rPr lang="en-GB" sz="2400" dirty="0" smtClean="0"/>
              <a:t>).</a:t>
            </a:r>
          </a:p>
          <a:p>
            <a:r>
              <a:rPr lang="en-GB" sz="2400" dirty="0" err="1"/>
              <a:t>Metode</a:t>
            </a:r>
            <a:r>
              <a:rPr lang="en-GB" sz="2400" dirty="0"/>
              <a:t> </a:t>
            </a:r>
            <a:r>
              <a:rPr lang="en-GB" sz="2400" dirty="0" err="1" smtClean="0"/>
              <a:t>mutasi</a:t>
            </a:r>
            <a:r>
              <a:rPr lang="en-GB" sz="2400" dirty="0" smtClean="0"/>
              <a:t> </a:t>
            </a:r>
            <a:r>
              <a:rPr lang="en-GB" sz="2400" dirty="0"/>
              <a:t>yang </a:t>
            </a:r>
            <a:r>
              <a:rPr lang="en-GB" sz="2400" dirty="0" err="1"/>
              <a:t>dapat</a:t>
            </a:r>
            <a:r>
              <a:rPr lang="en-GB" sz="2400" dirty="0"/>
              <a:t> </a:t>
            </a:r>
            <a:r>
              <a:rPr lang="en-GB" sz="2400" dirty="0" err="1"/>
              <a:t>diterapkan</a:t>
            </a:r>
            <a:r>
              <a:rPr lang="en-GB" sz="2400" dirty="0"/>
              <a:t> </a:t>
            </a:r>
            <a:r>
              <a:rPr lang="en-GB" sz="2400" dirty="0" err="1"/>
              <a:t>bergantung</a:t>
            </a:r>
            <a:r>
              <a:rPr lang="en-GB" sz="2400" dirty="0"/>
              <a:t> </a:t>
            </a:r>
            <a:r>
              <a:rPr lang="en-GB" sz="2400" dirty="0" err="1"/>
              <a:t>pada</a:t>
            </a:r>
            <a:r>
              <a:rPr lang="en-GB" sz="2400" dirty="0"/>
              <a:t> </a:t>
            </a:r>
            <a:r>
              <a:rPr lang="en-GB" sz="2400" dirty="0" err="1"/>
              <a:t>representasi</a:t>
            </a:r>
            <a:r>
              <a:rPr lang="en-GB" sz="2400" dirty="0"/>
              <a:t> </a:t>
            </a:r>
            <a:r>
              <a:rPr lang="en-GB" sz="2400" dirty="0" err="1"/>
              <a:t>kromosom</a:t>
            </a:r>
            <a:r>
              <a:rPr lang="en-GB" sz="2400" dirty="0"/>
              <a:t> yang </a:t>
            </a:r>
            <a:r>
              <a:rPr lang="en-GB" sz="2400" dirty="0" err="1"/>
              <a:t>digunakan</a:t>
            </a:r>
            <a:r>
              <a:rPr lang="en-GB" sz="2400" dirty="0"/>
              <a:t>.</a:t>
            </a:r>
          </a:p>
          <a:p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2085904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Survivor Selection/ Replacement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200" dirty="0" err="1" smtClean="0"/>
              <a:t>Digunakan</a:t>
            </a:r>
            <a:r>
              <a:rPr lang="en-GB" sz="2200" dirty="0" smtClean="0"/>
              <a:t> </a:t>
            </a:r>
            <a:r>
              <a:rPr lang="en-GB" sz="2200" dirty="0" err="1" smtClean="0"/>
              <a:t>untuk</a:t>
            </a:r>
            <a:r>
              <a:rPr lang="en-GB" sz="2200" dirty="0" smtClean="0"/>
              <a:t> </a:t>
            </a:r>
            <a:r>
              <a:rPr lang="en-GB" sz="2200" dirty="0" err="1" smtClean="0"/>
              <a:t>memilih</a:t>
            </a:r>
            <a:r>
              <a:rPr lang="en-GB" sz="2200" dirty="0" smtClean="0"/>
              <a:t> </a:t>
            </a:r>
            <a:r>
              <a:rPr lang="en-GB" sz="2200" dirty="0" err="1" smtClean="0"/>
              <a:t>individu-individu</a:t>
            </a:r>
            <a:r>
              <a:rPr lang="en-GB" sz="2200" dirty="0" smtClean="0"/>
              <a:t> yang </a:t>
            </a:r>
            <a:r>
              <a:rPr lang="en-GB" sz="2200" dirty="0" err="1" smtClean="0"/>
              <a:t>akan</a:t>
            </a:r>
            <a:r>
              <a:rPr lang="en-GB" sz="2200" dirty="0" smtClean="0"/>
              <a:t> </a:t>
            </a:r>
            <a:r>
              <a:rPr lang="en-GB" sz="2200" dirty="0" err="1" smtClean="0"/>
              <a:t>menjadi</a:t>
            </a:r>
            <a:r>
              <a:rPr lang="en-GB" sz="2200" dirty="0" smtClean="0"/>
              <a:t> </a:t>
            </a:r>
            <a:r>
              <a:rPr lang="en-GB" sz="2200" dirty="0" err="1" smtClean="0"/>
              <a:t>populasi</a:t>
            </a:r>
            <a:r>
              <a:rPr lang="en-GB" sz="2200" dirty="0" smtClean="0"/>
              <a:t> </a:t>
            </a:r>
            <a:r>
              <a:rPr lang="en-GB" sz="2200" dirty="0" err="1" smtClean="0"/>
              <a:t>pada</a:t>
            </a:r>
            <a:r>
              <a:rPr lang="en-GB" sz="2200" dirty="0" smtClean="0"/>
              <a:t> </a:t>
            </a:r>
            <a:r>
              <a:rPr lang="en-GB" sz="2200" dirty="0" err="1" smtClean="0"/>
              <a:t>generasi</a:t>
            </a:r>
            <a:r>
              <a:rPr lang="en-GB" sz="2200" dirty="0" smtClean="0"/>
              <a:t> </a:t>
            </a:r>
            <a:r>
              <a:rPr lang="en-GB" sz="2200" dirty="0" err="1" smtClean="0"/>
              <a:t>berikutnya</a:t>
            </a:r>
            <a:r>
              <a:rPr lang="en-GB" sz="2200" dirty="0" smtClean="0"/>
              <a:t>.</a:t>
            </a:r>
          </a:p>
          <a:p>
            <a:r>
              <a:rPr lang="en-GB" sz="2200" dirty="0" err="1" smtClean="0"/>
              <a:t>Individu</a:t>
            </a:r>
            <a:r>
              <a:rPr lang="en-GB" sz="2200" dirty="0" smtClean="0"/>
              <a:t> yang </a:t>
            </a:r>
            <a:r>
              <a:rPr lang="en-GB" sz="2200" dirty="0" err="1" smtClean="0"/>
              <a:t>dipilih</a:t>
            </a:r>
            <a:r>
              <a:rPr lang="en-GB" sz="2200" dirty="0" smtClean="0"/>
              <a:t> </a:t>
            </a:r>
            <a:r>
              <a:rPr lang="en-GB" sz="2200" dirty="0" err="1" smtClean="0"/>
              <a:t>dapat</a:t>
            </a:r>
            <a:r>
              <a:rPr lang="en-GB" sz="2200" dirty="0" smtClean="0"/>
              <a:t> </a:t>
            </a:r>
            <a:r>
              <a:rPr lang="en-GB" sz="2200" dirty="0" err="1" smtClean="0"/>
              <a:t>berasal</a:t>
            </a:r>
            <a:r>
              <a:rPr lang="en-GB" sz="2200" dirty="0" smtClean="0"/>
              <a:t> </a:t>
            </a:r>
            <a:r>
              <a:rPr lang="en-GB" sz="2200" dirty="0" err="1" smtClean="0"/>
              <a:t>dari</a:t>
            </a:r>
            <a:r>
              <a:rPr lang="en-GB" sz="2200" dirty="0" smtClean="0"/>
              <a:t> </a:t>
            </a:r>
            <a:r>
              <a:rPr lang="en-GB" sz="2200" dirty="0" err="1" smtClean="0"/>
              <a:t>gabungan</a:t>
            </a:r>
            <a:r>
              <a:rPr lang="en-GB" sz="2200" dirty="0" smtClean="0"/>
              <a:t> parent + offspring.</a:t>
            </a:r>
          </a:p>
          <a:p>
            <a:r>
              <a:rPr lang="en-GB" sz="2200" dirty="0" err="1" smtClean="0"/>
              <a:t>Ukuran</a:t>
            </a:r>
            <a:r>
              <a:rPr lang="en-GB" sz="2200" dirty="0" smtClean="0"/>
              <a:t> </a:t>
            </a:r>
            <a:r>
              <a:rPr lang="en-GB" sz="2200" dirty="0" err="1" smtClean="0"/>
              <a:t>populasi</a:t>
            </a:r>
            <a:r>
              <a:rPr lang="en-GB" sz="2200" dirty="0" smtClean="0"/>
              <a:t> </a:t>
            </a:r>
            <a:r>
              <a:rPr lang="en-GB" sz="2200" dirty="0" err="1" smtClean="0"/>
              <a:t>biasanya</a:t>
            </a:r>
            <a:r>
              <a:rPr lang="en-GB" sz="2200" dirty="0" smtClean="0"/>
              <a:t> </a:t>
            </a:r>
            <a:r>
              <a:rPr lang="en-GB" sz="2200" dirty="0" err="1" smtClean="0"/>
              <a:t>tetap</a:t>
            </a:r>
            <a:r>
              <a:rPr lang="en-GB" sz="2200" dirty="0" smtClean="0"/>
              <a:t>.</a:t>
            </a:r>
          </a:p>
          <a:p>
            <a:r>
              <a:rPr lang="en-GB" sz="2200" dirty="0" smtClean="0"/>
              <a:t>Proses </a:t>
            </a:r>
            <a:r>
              <a:rPr lang="en-GB" sz="2200" dirty="0" err="1" smtClean="0"/>
              <a:t>seleksi</a:t>
            </a:r>
            <a:r>
              <a:rPr lang="en-GB" sz="2200" dirty="0" smtClean="0"/>
              <a:t> </a:t>
            </a:r>
            <a:r>
              <a:rPr lang="en-GB" sz="2200" dirty="0" err="1" smtClean="0"/>
              <a:t>biasanya</a:t>
            </a:r>
            <a:r>
              <a:rPr lang="en-GB" sz="2200" dirty="0" smtClean="0"/>
              <a:t> </a:t>
            </a:r>
            <a:r>
              <a:rPr lang="en-GB" sz="2200" dirty="0" err="1" smtClean="0"/>
              <a:t>bersifat</a:t>
            </a:r>
            <a:r>
              <a:rPr lang="en-GB" sz="2200" dirty="0" smtClean="0"/>
              <a:t> </a:t>
            </a:r>
            <a:r>
              <a:rPr lang="en-GB" sz="2200" b="1" dirty="0" err="1" smtClean="0">
                <a:solidFill>
                  <a:srgbClr val="0070C0"/>
                </a:solidFill>
              </a:rPr>
              <a:t>deterministik</a:t>
            </a:r>
            <a:r>
              <a:rPr lang="en-GB" sz="2200" dirty="0" smtClean="0"/>
              <a:t>:</a:t>
            </a:r>
          </a:p>
          <a:p>
            <a:pPr lvl="1"/>
            <a:r>
              <a:rPr lang="en-GB" sz="2200" b="1" i="1" dirty="0" smtClean="0">
                <a:solidFill>
                  <a:srgbClr val="0070C0"/>
                </a:solidFill>
              </a:rPr>
              <a:t>Fitness-based</a:t>
            </a:r>
            <a:r>
              <a:rPr lang="en-GB" sz="2200" dirty="0" smtClean="0"/>
              <a:t>: </a:t>
            </a:r>
            <a:r>
              <a:rPr lang="en-GB" sz="2200" dirty="0" err="1" smtClean="0"/>
              <a:t>merangking</a:t>
            </a:r>
            <a:r>
              <a:rPr lang="en-GB" sz="2200" dirty="0" smtClean="0"/>
              <a:t> </a:t>
            </a:r>
            <a:r>
              <a:rPr lang="en-GB" sz="2200" dirty="0" err="1" smtClean="0"/>
              <a:t>seluruh</a:t>
            </a:r>
            <a:r>
              <a:rPr lang="en-GB" sz="2200" dirty="0" smtClean="0"/>
              <a:t> </a:t>
            </a:r>
            <a:r>
              <a:rPr lang="en-GB" sz="2200" dirty="0" err="1" smtClean="0"/>
              <a:t>individu</a:t>
            </a:r>
            <a:r>
              <a:rPr lang="en-GB" sz="2200" dirty="0" smtClean="0"/>
              <a:t> </a:t>
            </a:r>
            <a:r>
              <a:rPr lang="en-GB" sz="2200" dirty="0" err="1" smtClean="0"/>
              <a:t>dari</a:t>
            </a:r>
            <a:r>
              <a:rPr lang="en-GB" sz="2200" dirty="0" smtClean="0"/>
              <a:t> parent + offspring </a:t>
            </a:r>
            <a:r>
              <a:rPr lang="en-GB" sz="2200" dirty="0" err="1" smtClean="0"/>
              <a:t>berdasarkan</a:t>
            </a:r>
            <a:r>
              <a:rPr lang="en-GB" sz="2200" dirty="0" smtClean="0"/>
              <a:t> </a:t>
            </a:r>
            <a:r>
              <a:rPr lang="en-GB" sz="2200" dirty="0" err="1" smtClean="0"/>
              <a:t>nilai</a:t>
            </a:r>
            <a:r>
              <a:rPr lang="en-GB" sz="2200" dirty="0" smtClean="0"/>
              <a:t> fitness-</a:t>
            </a:r>
            <a:r>
              <a:rPr lang="en-GB" sz="2200" dirty="0" err="1" smtClean="0"/>
              <a:t>nya</a:t>
            </a:r>
            <a:r>
              <a:rPr lang="en-GB" sz="2200" dirty="0" smtClean="0"/>
              <a:t>, </a:t>
            </a:r>
            <a:r>
              <a:rPr lang="en-GB" sz="2200" dirty="0" err="1" smtClean="0"/>
              <a:t>lalu</a:t>
            </a:r>
            <a:r>
              <a:rPr lang="en-GB" sz="2200" dirty="0" smtClean="0"/>
              <a:t> </a:t>
            </a:r>
            <a:r>
              <a:rPr lang="en-GB" sz="2200" dirty="0" err="1" smtClean="0"/>
              <a:t>memilih</a:t>
            </a:r>
            <a:r>
              <a:rPr lang="en-GB" sz="2200" dirty="0" smtClean="0"/>
              <a:t> </a:t>
            </a:r>
            <a:r>
              <a:rPr lang="en-GB" sz="2200" dirty="0" err="1" smtClean="0"/>
              <a:t>sejumlah</a:t>
            </a:r>
            <a:r>
              <a:rPr lang="en-GB" sz="2200" dirty="0" smtClean="0"/>
              <a:t> </a:t>
            </a:r>
            <a:r>
              <a:rPr lang="en-GB" sz="2200" dirty="0" err="1" smtClean="0"/>
              <a:t>tertentu</a:t>
            </a:r>
            <a:r>
              <a:rPr lang="en-GB" sz="2200" dirty="0" smtClean="0"/>
              <a:t> yang </a:t>
            </a:r>
            <a:r>
              <a:rPr lang="en-GB" sz="2200" dirty="0" err="1" smtClean="0"/>
              <a:t>terbaik</a:t>
            </a:r>
            <a:r>
              <a:rPr lang="en-GB" sz="2200" dirty="0" smtClean="0"/>
              <a:t>.</a:t>
            </a:r>
          </a:p>
          <a:p>
            <a:pPr lvl="1"/>
            <a:r>
              <a:rPr lang="en-GB" sz="2200" b="1" i="1" dirty="0">
                <a:solidFill>
                  <a:srgbClr val="0070C0"/>
                </a:solidFill>
              </a:rPr>
              <a:t>Age based</a:t>
            </a:r>
            <a:r>
              <a:rPr lang="en-GB" sz="2200" dirty="0" smtClean="0"/>
              <a:t>: </a:t>
            </a:r>
            <a:r>
              <a:rPr lang="en-GB" sz="2200" dirty="0" err="1" smtClean="0"/>
              <a:t>menghasilkan</a:t>
            </a:r>
            <a:r>
              <a:rPr lang="en-GB" sz="2200" dirty="0" smtClean="0"/>
              <a:t> </a:t>
            </a:r>
            <a:r>
              <a:rPr lang="en-GB" sz="2200" dirty="0" err="1" smtClean="0"/>
              <a:t>sejumlah</a:t>
            </a:r>
            <a:r>
              <a:rPr lang="en-GB" sz="2200" dirty="0" smtClean="0"/>
              <a:t> offspring </a:t>
            </a:r>
            <a:r>
              <a:rPr lang="en-GB" sz="2200" dirty="0" err="1" smtClean="0"/>
              <a:t>sesuai</a:t>
            </a:r>
            <a:r>
              <a:rPr lang="en-GB" sz="2200" dirty="0" smtClean="0"/>
              <a:t> </a:t>
            </a:r>
            <a:r>
              <a:rPr lang="en-GB" sz="2200" dirty="0" err="1" smtClean="0"/>
              <a:t>dengan</a:t>
            </a:r>
            <a:r>
              <a:rPr lang="en-GB" sz="2200" dirty="0" smtClean="0"/>
              <a:t> </a:t>
            </a:r>
            <a:r>
              <a:rPr lang="en-GB" sz="2200" dirty="0" err="1" smtClean="0"/>
              <a:t>ukuran</a:t>
            </a:r>
            <a:r>
              <a:rPr lang="en-GB" sz="2200" dirty="0" smtClean="0"/>
              <a:t> </a:t>
            </a:r>
            <a:r>
              <a:rPr lang="en-GB" sz="2200" dirty="0" err="1" smtClean="0"/>
              <a:t>populasi</a:t>
            </a:r>
            <a:r>
              <a:rPr lang="en-GB" sz="2200" dirty="0" smtClean="0"/>
              <a:t> </a:t>
            </a:r>
            <a:r>
              <a:rPr lang="en-GB" sz="2200" dirty="0" err="1" smtClean="0"/>
              <a:t>dan</a:t>
            </a:r>
            <a:r>
              <a:rPr lang="en-GB" sz="2200" dirty="0" smtClean="0"/>
              <a:t> </a:t>
            </a:r>
            <a:r>
              <a:rPr lang="en-GB" sz="2200" dirty="0" err="1" smtClean="0"/>
              <a:t>menghapus</a:t>
            </a:r>
            <a:r>
              <a:rPr lang="en-GB" sz="2200" dirty="0" smtClean="0"/>
              <a:t> </a:t>
            </a:r>
            <a:r>
              <a:rPr lang="en-GB" sz="2200" dirty="0" err="1" smtClean="0"/>
              <a:t>semua</a:t>
            </a:r>
            <a:r>
              <a:rPr lang="en-GB" sz="2200" dirty="0" smtClean="0"/>
              <a:t> parent (</a:t>
            </a:r>
            <a:r>
              <a:rPr lang="en-GB" sz="2200" dirty="0" err="1" smtClean="0"/>
              <a:t>individu</a:t>
            </a:r>
            <a:r>
              <a:rPr lang="en-GB" sz="2200" dirty="0" smtClean="0"/>
              <a:t> lama).</a:t>
            </a:r>
          </a:p>
        </p:txBody>
      </p:sp>
    </p:spTree>
    <p:extLst>
      <p:ext uri="{BB962C8B-B14F-4D97-AF65-F5344CB8AC3E}">
        <p14:creationId xmlns:p14="http://schemas.microsoft.com/office/powerpoint/2010/main" val="2954787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dirty="0" err="1" smtClean="0"/>
              <a:t>Pengertian</a:t>
            </a:r>
            <a:r>
              <a:rPr lang="en-US" sz="2400" dirty="0" smtClean="0"/>
              <a:t> </a:t>
            </a:r>
            <a:r>
              <a:rPr lang="en-US" sz="2400" dirty="0" err="1"/>
              <a:t>a</a:t>
            </a:r>
            <a:r>
              <a:rPr lang="en-US" sz="2400" dirty="0" err="1" smtClean="0"/>
              <a:t>lgoritma</a:t>
            </a:r>
            <a:r>
              <a:rPr lang="en-US" sz="2400" dirty="0" smtClean="0"/>
              <a:t> </a:t>
            </a:r>
            <a:r>
              <a:rPr lang="en-US" sz="2400" dirty="0" err="1"/>
              <a:t>e</a:t>
            </a:r>
            <a:r>
              <a:rPr lang="en-US" sz="2400" dirty="0" err="1" smtClean="0"/>
              <a:t>volusioner</a:t>
            </a:r>
            <a:endParaRPr lang="en-US" sz="2400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dirty="0" smtClean="0"/>
              <a:t>Proses-proses </a:t>
            </a:r>
            <a:r>
              <a:rPr lang="en-US" sz="2400" dirty="0" err="1" smtClean="0"/>
              <a:t>umum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algoritma</a:t>
            </a:r>
            <a:r>
              <a:rPr lang="en-US" sz="2400" dirty="0" smtClean="0"/>
              <a:t> </a:t>
            </a:r>
            <a:r>
              <a:rPr lang="en-US" sz="2400" dirty="0" err="1" smtClean="0"/>
              <a:t>evolusioner</a:t>
            </a:r>
            <a:r>
              <a:rPr lang="en-US" sz="2400" dirty="0" smtClean="0"/>
              <a:t>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dirty="0" err="1" smtClean="0"/>
              <a:t>Contoh</a:t>
            </a:r>
            <a:r>
              <a:rPr lang="en-US" sz="2400" dirty="0" smtClean="0"/>
              <a:t> </a:t>
            </a:r>
            <a:r>
              <a:rPr lang="en-US" sz="2400" dirty="0" err="1" smtClean="0"/>
              <a:t>kasus</a:t>
            </a:r>
            <a:r>
              <a:rPr lang="en-US" sz="2400" dirty="0" smtClean="0"/>
              <a:t> </a:t>
            </a:r>
            <a:r>
              <a:rPr lang="en-US" sz="2400" dirty="0" err="1" smtClean="0"/>
              <a:t>sederhana</a:t>
            </a:r>
            <a:r>
              <a:rPr lang="en-US" sz="2400" dirty="0" smtClean="0"/>
              <a:t> </a:t>
            </a:r>
            <a:r>
              <a:rPr lang="en-US" sz="2400" dirty="0" err="1" smtClean="0"/>
              <a:t>algoritma</a:t>
            </a:r>
            <a:r>
              <a:rPr lang="en-US" sz="2400" dirty="0" smtClean="0"/>
              <a:t> </a:t>
            </a:r>
            <a:r>
              <a:rPr lang="en-US" sz="2400" dirty="0" err="1" smtClean="0"/>
              <a:t>genetika</a:t>
            </a:r>
            <a:r>
              <a:rPr lang="en-US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866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Inisialisasi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erminasi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000" b="1" dirty="0" err="1" smtClean="0"/>
              <a:t>Inisialisasi</a:t>
            </a:r>
            <a:r>
              <a:rPr lang="en-GB" sz="2000" b="1" dirty="0"/>
              <a:t> </a:t>
            </a:r>
            <a:r>
              <a:rPr lang="en-GB" sz="2000" dirty="0" smtClean="0"/>
              <a:t>(</a:t>
            </a:r>
            <a:r>
              <a:rPr lang="en-GB" sz="2000" dirty="0" err="1"/>
              <a:t>u</a:t>
            </a:r>
            <a:r>
              <a:rPr lang="en-GB" sz="2000" dirty="0" err="1" smtClean="0"/>
              <a:t>ntuk</a:t>
            </a:r>
            <a:r>
              <a:rPr lang="en-GB" sz="2000" dirty="0" smtClean="0"/>
              <a:t> </a:t>
            </a:r>
            <a:r>
              <a:rPr lang="en-GB" sz="2000" dirty="0" err="1" smtClean="0"/>
              <a:t>membangkitkan</a:t>
            </a:r>
            <a:r>
              <a:rPr lang="en-GB" sz="2000" dirty="0" smtClean="0"/>
              <a:t> </a:t>
            </a:r>
            <a:r>
              <a:rPr lang="en-GB" sz="2000" dirty="0" err="1" smtClean="0"/>
              <a:t>populasi</a:t>
            </a:r>
            <a:r>
              <a:rPr lang="en-GB" sz="2000" dirty="0" smtClean="0"/>
              <a:t> </a:t>
            </a:r>
            <a:r>
              <a:rPr lang="en-GB" sz="2000" dirty="0" err="1" smtClean="0"/>
              <a:t>atau</a:t>
            </a:r>
            <a:r>
              <a:rPr lang="en-GB" sz="2000" dirty="0" smtClean="0"/>
              <a:t> </a:t>
            </a:r>
            <a:r>
              <a:rPr lang="en-GB" sz="2000" dirty="0" err="1" smtClean="0"/>
              <a:t>kandidat</a:t>
            </a:r>
            <a:r>
              <a:rPr lang="en-GB" sz="2000" dirty="0" smtClean="0"/>
              <a:t> </a:t>
            </a:r>
            <a:r>
              <a:rPr lang="en-GB" sz="2000" dirty="0" err="1" smtClean="0"/>
              <a:t>solusi</a:t>
            </a:r>
            <a:r>
              <a:rPr lang="en-GB" sz="2000" dirty="0" smtClean="0"/>
              <a:t> </a:t>
            </a:r>
            <a:r>
              <a:rPr lang="en-GB" sz="2000" dirty="0" err="1" smtClean="0"/>
              <a:t>awal</a:t>
            </a:r>
            <a:r>
              <a:rPr lang="en-GB" sz="2000" dirty="0"/>
              <a:t>)</a:t>
            </a:r>
            <a:endParaRPr lang="en-GB" sz="2000" dirty="0" smtClean="0"/>
          </a:p>
          <a:p>
            <a:pPr lvl="1"/>
            <a:r>
              <a:rPr lang="en-GB" sz="2000" dirty="0" err="1" smtClean="0"/>
              <a:t>Biasanya</a:t>
            </a:r>
            <a:r>
              <a:rPr lang="en-GB" sz="2000" dirty="0" smtClean="0"/>
              <a:t> </a:t>
            </a:r>
            <a:r>
              <a:rPr lang="en-GB" sz="2000" dirty="0" err="1" smtClean="0"/>
              <a:t>dilakukan</a:t>
            </a:r>
            <a:r>
              <a:rPr lang="en-GB" sz="2000" dirty="0" smtClean="0"/>
              <a:t> </a:t>
            </a:r>
            <a:r>
              <a:rPr lang="en-GB" sz="2000" dirty="0" err="1" smtClean="0"/>
              <a:t>secara</a:t>
            </a:r>
            <a:r>
              <a:rPr lang="en-GB" sz="2000" dirty="0" smtClean="0"/>
              <a:t> random</a:t>
            </a:r>
          </a:p>
          <a:p>
            <a:pPr lvl="1"/>
            <a:r>
              <a:rPr lang="en-GB" sz="2000" dirty="0" err="1" smtClean="0"/>
              <a:t>Dapat</a:t>
            </a:r>
            <a:r>
              <a:rPr lang="en-GB" sz="2000" dirty="0" smtClean="0"/>
              <a:t> </a:t>
            </a:r>
            <a:r>
              <a:rPr lang="en-GB" sz="2000" dirty="0" err="1" smtClean="0"/>
              <a:t>juga</a:t>
            </a:r>
            <a:r>
              <a:rPr lang="en-GB" sz="2000" dirty="0" smtClean="0"/>
              <a:t> </a:t>
            </a:r>
            <a:r>
              <a:rPr lang="en-GB" sz="2000" dirty="0" err="1" smtClean="0"/>
              <a:t>menggunakan</a:t>
            </a:r>
            <a:r>
              <a:rPr lang="en-GB" sz="2000" dirty="0" smtClean="0"/>
              <a:t> </a:t>
            </a:r>
            <a:r>
              <a:rPr lang="en-GB" sz="2000" i="1" dirty="0" smtClean="0"/>
              <a:t>problem-specific heuristics</a:t>
            </a:r>
            <a:r>
              <a:rPr lang="en-GB" sz="2000" dirty="0"/>
              <a:t>.</a:t>
            </a:r>
          </a:p>
          <a:p>
            <a:r>
              <a:rPr lang="en-GB" sz="2000" b="1" dirty="0" err="1" smtClean="0"/>
              <a:t>Kondisi</a:t>
            </a:r>
            <a:r>
              <a:rPr lang="en-GB" sz="2000" b="1" dirty="0" smtClean="0"/>
              <a:t> </a:t>
            </a:r>
            <a:r>
              <a:rPr lang="en-GB" sz="2000" b="1" dirty="0" err="1" smtClean="0"/>
              <a:t>terminasi</a:t>
            </a:r>
            <a:r>
              <a:rPr lang="en-GB" sz="2000" b="1" dirty="0" smtClean="0"/>
              <a:t> </a:t>
            </a:r>
            <a:r>
              <a:rPr lang="en-GB" sz="2000" dirty="0" smtClean="0"/>
              <a:t>(</a:t>
            </a:r>
            <a:r>
              <a:rPr lang="en-GB" sz="2000" dirty="0" err="1" smtClean="0"/>
              <a:t>dicek</a:t>
            </a:r>
            <a:r>
              <a:rPr lang="en-GB" sz="2000" dirty="0" smtClean="0"/>
              <a:t> </a:t>
            </a:r>
            <a:r>
              <a:rPr lang="en-GB" sz="2000" dirty="0" err="1" smtClean="0"/>
              <a:t>pada</a:t>
            </a:r>
            <a:r>
              <a:rPr lang="en-GB" sz="2000" dirty="0" smtClean="0"/>
              <a:t> </a:t>
            </a:r>
            <a:r>
              <a:rPr lang="en-GB" sz="2000" dirty="0" err="1" smtClean="0"/>
              <a:t>setiap</a:t>
            </a:r>
            <a:r>
              <a:rPr lang="en-GB" sz="2000" dirty="0" smtClean="0"/>
              <a:t> </a:t>
            </a:r>
            <a:r>
              <a:rPr lang="en-GB" sz="2000" dirty="0" err="1" smtClean="0"/>
              <a:t>generasi</a:t>
            </a:r>
            <a:r>
              <a:rPr lang="en-GB" sz="2000" dirty="0" smtClean="0"/>
              <a:t> </a:t>
            </a:r>
            <a:r>
              <a:rPr lang="en-GB" sz="2000" dirty="0" err="1" smtClean="0"/>
              <a:t>untuk</a:t>
            </a:r>
            <a:r>
              <a:rPr lang="en-GB" sz="2000" dirty="0" smtClean="0"/>
              <a:t> </a:t>
            </a:r>
            <a:r>
              <a:rPr lang="en-GB" sz="2000" dirty="0" err="1" smtClean="0"/>
              <a:t>menghentikan</a:t>
            </a:r>
            <a:r>
              <a:rPr lang="en-GB" sz="2000" dirty="0" smtClean="0"/>
              <a:t> proses evolutionary)</a:t>
            </a:r>
            <a:endParaRPr lang="en-GB" sz="2000" dirty="0"/>
          </a:p>
          <a:p>
            <a:pPr lvl="1"/>
            <a:r>
              <a:rPr lang="en-GB" sz="2000" dirty="0" smtClean="0"/>
              <a:t>Reaching </a:t>
            </a:r>
            <a:r>
              <a:rPr lang="en-GB" sz="2000" dirty="0"/>
              <a:t>some (known/hoped for) fitness</a:t>
            </a:r>
          </a:p>
          <a:p>
            <a:pPr lvl="1"/>
            <a:r>
              <a:rPr lang="en-GB" sz="2000" dirty="0"/>
              <a:t>Reaching some maximum allowed number of generations</a:t>
            </a:r>
          </a:p>
          <a:p>
            <a:pPr lvl="1"/>
            <a:r>
              <a:rPr lang="en-GB" sz="2000" dirty="0"/>
              <a:t>Reaching some minimum level of diversity</a:t>
            </a:r>
          </a:p>
          <a:p>
            <a:pPr lvl="1"/>
            <a:r>
              <a:rPr lang="en-GB" sz="2000" dirty="0"/>
              <a:t>Reaching some specified number of generations without fitness improvement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95625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Evolusioner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Genetic Algorithms (</a:t>
            </a:r>
            <a:r>
              <a:rPr lang="en-GB" sz="2400" dirty="0" err="1" smtClean="0"/>
              <a:t>Algoritma</a:t>
            </a:r>
            <a:r>
              <a:rPr lang="en-GB" sz="2400" dirty="0" smtClean="0"/>
              <a:t> </a:t>
            </a:r>
            <a:r>
              <a:rPr lang="en-GB" sz="2400" dirty="0" err="1" smtClean="0"/>
              <a:t>Genetika</a:t>
            </a:r>
            <a:r>
              <a:rPr lang="en-GB" sz="2400" dirty="0" smtClean="0"/>
              <a:t>)</a:t>
            </a:r>
            <a:endParaRPr lang="en-GB" sz="2400" dirty="0"/>
          </a:p>
          <a:p>
            <a:r>
              <a:rPr lang="en-GB" sz="2400" dirty="0" smtClean="0"/>
              <a:t>Evolution </a:t>
            </a:r>
            <a:r>
              <a:rPr lang="en-GB" sz="2400" dirty="0"/>
              <a:t>Strategies</a:t>
            </a:r>
          </a:p>
          <a:p>
            <a:r>
              <a:rPr lang="en-GB" sz="2400" dirty="0" smtClean="0"/>
              <a:t>Evolutionary </a:t>
            </a:r>
            <a:r>
              <a:rPr lang="en-GB" sz="2400" dirty="0"/>
              <a:t>Programming</a:t>
            </a:r>
          </a:p>
          <a:p>
            <a:r>
              <a:rPr lang="en-GB" sz="2400" dirty="0" smtClean="0"/>
              <a:t>Genetic Programming</a:t>
            </a:r>
            <a:endParaRPr lang="en-GB" sz="2400" dirty="0"/>
          </a:p>
          <a:p>
            <a:endParaRPr lang="en-GB" sz="2400" dirty="0" smtClean="0"/>
          </a:p>
          <a:p>
            <a:pPr marL="0" indent="0">
              <a:buNone/>
            </a:pPr>
            <a:r>
              <a:rPr lang="en-GB" sz="2400" dirty="0" err="1" smtClean="0"/>
              <a:t>Berbagai</a:t>
            </a:r>
            <a:r>
              <a:rPr lang="en-GB" sz="2400" dirty="0" smtClean="0"/>
              <a:t> </a:t>
            </a:r>
            <a:r>
              <a:rPr lang="en-GB" sz="2400" dirty="0" err="1" smtClean="0"/>
              <a:t>algoritma</a:t>
            </a:r>
            <a:r>
              <a:rPr lang="en-GB" sz="2400" dirty="0" smtClean="0"/>
              <a:t> </a:t>
            </a:r>
            <a:r>
              <a:rPr lang="en-GB" sz="2400" dirty="0" err="1" smtClean="0"/>
              <a:t>tersebut</a:t>
            </a:r>
            <a:r>
              <a:rPr lang="en-GB" sz="2400" dirty="0" smtClean="0"/>
              <a:t> </a:t>
            </a:r>
            <a:r>
              <a:rPr lang="en-GB" sz="2400" dirty="0" err="1" smtClean="0"/>
              <a:t>berbeda</a:t>
            </a:r>
            <a:r>
              <a:rPr lang="en-GB" sz="2400" dirty="0" smtClean="0"/>
              <a:t> </a:t>
            </a:r>
            <a:r>
              <a:rPr lang="en-GB" sz="2400" dirty="0" err="1" smtClean="0"/>
              <a:t>pada</a:t>
            </a:r>
            <a:r>
              <a:rPr lang="en-GB" sz="2400" dirty="0" smtClean="0"/>
              <a:t> </a:t>
            </a:r>
            <a:r>
              <a:rPr lang="en-GB" sz="2400" dirty="0" err="1" smtClean="0"/>
              <a:t>representasi</a:t>
            </a:r>
            <a:r>
              <a:rPr lang="en-GB" sz="2400" dirty="0" smtClean="0"/>
              <a:t> yang </a:t>
            </a:r>
            <a:r>
              <a:rPr lang="en-GB" sz="2400" dirty="0" err="1" smtClean="0"/>
              <a:t>digunakan</a:t>
            </a:r>
            <a:r>
              <a:rPr lang="en-GB" sz="2400" dirty="0" smtClean="0"/>
              <a:t> </a:t>
            </a:r>
            <a:r>
              <a:rPr lang="en-GB" sz="2400" dirty="0" err="1" smtClean="0"/>
              <a:t>serta</a:t>
            </a:r>
            <a:r>
              <a:rPr lang="en-GB" sz="2400" dirty="0" smtClean="0"/>
              <a:t> operator </a:t>
            </a:r>
            <a:r>
              <a:rPr lang="en-GB" sz="2400" dirty="0" err="1" smtClean="0"/>
              <a:t>variasi</a:t>
            </a:r>
            <a:r>
              <a:rPr lang="en-GB" sz="2400" dirty="0" smtClean="0"/>
              <a:t> yang </a:t>
            </a:r>
            <a:r>
              <a:rPr lang="en-GB" sz="2400" dirty="0" err="1" smtClean="0"/>
              <a:t>digunakan</a:t>
            </a:r>
            <a:r>
              <a:rPr lang="en-GB" sz="2400" dirty="0" smtClean="0"/>
              <a:t>.</a:t>
            </a:r>
            <a:endParaRPr lang="en-GB" sz="24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88149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Genetika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Representasi</a:t>
            </a:r>
            <a:r>
              <a:rPr lang="en-US" sz="2400" dirty="0" smtClean="0"/>
              <a:t> </a:t>
            </a:r>
            <a:r>
              <a:rPr lang="en-US" sz="2400" dirty="0" err="1" smtClean="0"/>
              <a:t>kromosom</a:t>
            </a:r>
            <a:r>
              <a:rPr lang="en-US" sz="2400" dirty="0" smtClean="0"/>
              <a:t>: binary, value, permutation, etc.</a:t>
            </a:r>
          </a:p>
          <a:p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smtClean="0"/>
              <a:t>operator </a:t>
            </a:r>
            <a:r>
              <a:rPr lang="en-US" sz="2400" dirty="0" err="1" smtClean="0"/>
              <a:t>rekombinasi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mutasi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Rekombinasi</a:t>
            </a:r>
            <a:r>
              <a:rPr lang="en-US" sz="2400" dirty="0" smtClean="0"/>
              <a:t> </a:t>
            </a:r>
            <a:r>
              <a:rPr lang="en-US" sz="2400" dirty="0" err="1" smtClean="0"/>
              <a:t>biasanya</a:t>
            </a:r>
            <a:r>
              <a:rPr lang="en-US" sz="2400" dirty="0" smtClean="0"/>
              <a:t> </a:t>
            </a:r>
            <a:r>
              <a:rPr lang="en-US" sz="2400" dirty="0" err="1" smtClean="0"/>
              <a:t>terjadi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probabilitas</a:t>
            </a:r>
            <a:r>
              <a:rPr lang="en-US" sz="2400" dirty="0" smtClean="0"/>
              <a:t> yang </a:t>
            </a:r>
            <a:r>
              <a:rPr lang="en-US" sz="2400" dirty="0" err="1" smtClean="0"/>
              <a:t>cukup</a:t>
            </a:r>
            <a:r>
              <a:rPr lang="en-US" sz="2400" dirty="0" smtClean="0"/>
              <a:t> </a:t>
            </a:r>
            <a:r>
              <a:rPr lang="en-US" sz="2400" dirty="0" err="1" smtClean="0"/>
              <a:t>tinggi</a:t>
            </a:r>
            <a:r>
              <a:rPr lang="en-US" sz="2400" dirty="0" smtClean="0"/>
              <a:t>. </a:t>
            </a:r>
          </a:p>
          <a:p>
            <a:r>
              <a:rPr lang="en-US" sz="2400" dirty="0" err="1" smtClean="0"/>
              <a:t>Mutasi</a:t>
            </a:r>
            <a:r>
              <a:rPr lang="en-US" sz="2400" dirty="0" smtClean="0"/>
              <a:t> </a:t>
            </a:r>
            <a:r>
              <a:rPr lang="en-US" sz="2400" dirty="0" err="1" smtClean="0"/>
              <a:t>biasanya</a:t>
            </a:r>
            <a:r>
              <a:rPr lang="en-US" sz="2400" dirty="0" smtClean="0"/>
              <a:t> </a:t>
            </a:r>
            <a:r>
              <a:rPr lang="en-US" sz="2400" dirty="0" err="1" smtClean="0"/>
              <a:t>terjadi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probabilitas</a:t>
            </a:r>
            <a:r>
              <a:rPr lang="en-US" sz="2400" dirty="0" smtClean="0"/>
              <a:t> yang </a:t>
            </a:r>
            <a:r>
              <a:rPr lang="en-US" sz="2400" dirty="0" err="1" smtClean="0"/>
              <a:t>rendah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706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117" y="-24235"/>
            <a:ext cx="5989788" cy="529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448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6" t="7841" r="9191" b="31099"/>
          <a:stretch/>
        </p:blipFill>
        <p:spPr bwMode="auto">
          <a:xfrm>
            <a:off x="2128724" y="128472"/>
            <a:ext cx="4613177" cy="4929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627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Representasi</a:t>
            </a:r>
            <a:r>
              <a:rPr lang="en-US" dirty="0" smtClean="0"/>
              <a:t> (Encoding)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 encoding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17"/>
          <a:stretch/>
        </p:blipFill>
        <p:spPr bwMode="auto">
          <a:xfrm>
            <a:off x="907080" y="1808227"/>
            <a:ext cx="6781800" cy="2378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490" y="4186904"/>
            <a:ext cx="6248400" cy="840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507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Representasi</a:t>
            </a:r>
            <a:r>
              <a:rPr lang="en-US" dirty="0" smtClean="0"/>
              <a:t> (Encoding)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encoding</a:t>
            </a:r>
          </a:p>
          <a:p>
            <a:pPr lvl="1"/>
            <a:r>
              <a:rPr lang="en-US" dirty="0" err="1" smtClean="0"/>
              <a:t>Menggunakan</a:t>
            </a:r>
            <a:r>
              <a:rPr lang="en-US" dirty="0" smtClean="0"/>
              <a:t> real-value </a:t>
            </a:r>
            <a:r>
              <a:rPr lang="en-US" dirty="0" err="1" smtClean="0"/>
              <a:t>sebagai</a:t>
            </a:r>
            <a:r>
              <a:rPr lang="en-US" dirty="0" smtClean="0"/>
              <a:t> gen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kromosoom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29" b="23570"/>
          <a:stretch/>
        </p:blipFill>
        <p:spPr bwMode="auto">
          <a:xfrm>
            <a:off x="907082" y="2989804"/>
            <a:ext cx="7841095" cy="1579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542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Representasi</a:t>
            </a:r>
            <a:r>
              <a:rPr lang="en-US" dirty="0" smtClean="0"/>
              <a:t> (Encoding)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Permutation encoding</a:t>
            </a:r>
          </a:p>
          <a:p>
            <a:pPr lvl="1"/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ordering problem, </a:t>
            </a:r>
            <a:r>
              <a:rPr lang="en-US" sz="2400" dirty="0" err="1" smtClean="0"/>
              <a:t>seperti</a:t>
            </a:r>
            <a:r>
              <a:rPr lang="en-US" sz="2400" dirty="0" smtClean="0"/>
              <a:t>: </a:t>
            </a:r>
            <a:r>
              <a:rPr lang="en-US" sz="2400" dirty="0" err="1" smtClean="0"/>
              <a:t>permasalahan</a:t>
            </a:r>
            <a:r>
              <a:rPr lang="en-US" sz="2400" dirty="0" smtClean="0"/>
              <a:t> TSP (Traveling Salesman Problem)</a:t>
            </a:r>
          </a:p>
          <a:p>
            <a:pPr lvl="1"/>
            <a:r>
              <a:rPr lang="en-US" sz="2400" dirty="0" err="1" smtClean="0"/>
              <a:t>Setiap</a:t>
            </a:r>
            <a:r>
              <a:rPr lang="en-US" sz="2400" dirty="0" smtClean="0"/>
              <a:t> </a:t>
            </a:r>
            <a:r>
              <a:rPr lang="en-US" sz="2400" dirty="0" err="1" smtClean="0"/>
              <a:t>kromosom</a:t>
            </a:r>
            <a:r>
              <a:rPr lang="en-US" sz="2400" dirty="0" smtClean="0"/>
              <a:t> </a:t>
            </a:r>
            <a:r>
              <a:rPr lang="en-US" sz="2400" dirty="0" err="1" smtClean="0"/>
              <a:t>terdiri</a:t>
            </a:r>
            <a:r>
              <a:rPr lang="en-US" sz="2400" dirty="0" smtClean="0"/>
              <a:t> </a:t>
            </a:r>
            <a:r>
              <a:rPr lang="en-US" sz="2400" dirty="0" err="1" smtClean="0"/>
              <a:t>atas</a:t>
            </a:r>
            <a:r>
              <a:rPr lang="en-US" sz="2400" dirty="0" smtClean="0"/>
              <a:t> </a:t>
            </a:r>
            <a:r>
              <a:rPr lang="en-US" sz="2400" dirty="0" err="1" smtClean="0"/>
              <a:t>urutan</a:t>
            </a:r>
            <a:r>
              <a:rPr lang="en-US" sz="2400" dirty="0" smtClean="0"/>
              <a:t> </a:t>
            </a:r>
            <a:r>
              <a:rPr lang="en-US" sz="2400" dirty="0" err="1" smtClean="0"/>
              <a:t>angka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karakter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urutan</a:t>
            </a:r>
            <a:r>
              <a:rPr lang="en-US" sz="2400" dirty="0" smtClean="0"/>
              <a:t> </a:t>
            </a:r>
            <a:r>
              <a:rPr lang="en-US" sz="2400" dirty="0" err="1" smtClean="0"/>
              <a:t>tertentu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18" r="38485" b="49301"/>
          <a:stretch/>
        </p:blipFill>
        <p:spPr bwMode="auto">
          <a:xfrm>
            <a:off x="1212490" y="3623925"/>
            <a:ext cx="6751414" cy="90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192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Populasi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If there are many chromosomes, then GA slows down.</a:t>
            </a:r>
          </a:p>
          <a:p>
            <a:pPr>
              <a:lnSpc>
                <a:spcPct val="120000"/>
              </a:lnSpc>
            </a:pPr>
            <a:r>
              <a:rPr lang="en-US" dirty="0"/>
              <a:t>Research shows that after some limit, it is not useful to increase population size, because it does not help in solving the problem faster. </a:t>
            </a:r>
          </a:p>
          <a:p>
            <a:pPr>
              <a:lnSpc>
                <a:spcPct val="120000"/>
              </a:lnSpc>
            </a:pPr>
            <a:r>
              <a:rPr lang="en-US" dirty="0"/>
              <a:t>The population size depends on the type of encoding and the problem.</a:t>
            </a:r>
          </a:p>
        </p:txBody>
      </p:sp>
    </p:spTree>
    <p:extLst>
      <p:ext uri="{BB962C8B-B14F-4D97-AF65-F5344CB8AC3E}">
        <p14:creationId xmlns:p14="http://schemas.microsoft.com/office/powerpoint/2010/main" val="18394875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Tahapan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Genetika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  <a:p>
            <a:r>
              <a:rPr lang="en-US" dirty="0"/>
              <a:t>Evaluation</a:t>
            </a:r>
          </a:p>
          <a:p>
            <a:r>
              <a:rPr lang="en-US" dirty="0" smtClean="0"/>
              <a:t>Parents Selection</a:t>
            </a:r>
            <a:endParaRPr lang="en-US" dirty="0"/>
          </a:p>
          <a:p>
            <a:r>
              <a:rPr lang="en-US" dirty="0" smtClean="0"/>
              <a:t>Recombination (Crossover)</a:t>
            </a:r>
            <a:endParaRPr lang="en-US" dirty="0"/>
          </a:p>
          <a:p>
            <a:r>
              <a:rPr lang="en-US" dirty="0"/>
              <a:t>Mutation</a:t>
            </a:r>
          </a:p>
          <a:p>
            <a:r>
              <a:rPr lang="en-US" dirty="0"/>
              <a:t>Replacement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485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Evolusioner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1"/>
            <a:ext cx="8551481" cy="35122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 smtClean="0"/>
              <a:t>Algoritma</a:t>
            </a:r>
            <a:r>
              <a:rPr lang="en-US" sz="2000" dirty="0" smtClean="0"/>
              <a:t> </a:t>
            </a:r>
            <a:r>
              <a:rPr lang="en-US" sz="2000" dirty="0" err="1" smtClean="0"/>
              <a:t>evolusioner</a:t>
            </a:r>
            <a:r>
              <a:rPr lang="en-US" sz="2000" dirty="0" smtClean="0"/>
              <a:t> </a:t>
            </a:r>
            <a:r>
              <a:rPr lang="en-US" sz="2000" dirty="0" err="1" smtClean="0"/>
              <a:t>merupakan</a:t>
            </a:r>
            <a:r>
              <a:rPr lang="en-US" sz="2000" dirty="0" smtClean="0"/>
              <a:t> </a:t>
            </a:r>
            <a:r>
              <a:rPr lang="en-US" sz="2000" dirty="0" err="1" smtClean="0"/>
              <a:t>salah</a:t>
            </a:r>
            <a:r>
              <a:rPr lang="en-US" sz="2000" dirty="0" smtClean="0"/>
              <a:t> </a:t>
            </a:r>
            <a:r>
              <a:rPr lang="en-US" sz="2000" dirty="0" err="1" smtClean="0"/>
              <a:t>satu</a:t>
            </a:r>
            <a:r>
              <a:rPr lang="en-US" sz="2000" dirty="0" smtClean="0"/>
              <a:t> </a:t>
            </a:r>
            <a:r>
              <a:rPr lang="en-US" sz="2000" dirty="0" err="1" smtClean="0"/>
              <a:t>jenis</a:t>
            </a:r>
            <a:r>
              <a:rPr lang="en-US" sz="2000" dirty="0" smtClean="0"/>
              <a:t> </a:t>
            </a:r>
            <a:r>
              <a:rPr lang="en-US" sz="2000" dirty="0" err="1" smtClean="0"/>
              <a:t>algoritma</a:t>
            </a:r>
            <a:r>
              <a:rPr lang="en-US" sz="2000" dirty="0" smtClean="0"/>
              <a:t> </a:t>
            </a:r>
            <a:r>
              <a:rPr lang="en-US" sz="2000" dirty="0" err="1" smtClean="0"/>
              <a:t>optimasi</a:t>
            </a:r>
            <a:r>
              <a:rPr lang="en-US" sz="2000" dirty="0"/>
              <a:t> </a:t>
            </a:r>
            <a:r>
              <a:rPr lang="en-US" sz="2000" dirty="0" smtClean="0"/>
              <a:t>yang </a:t>
            </a:r>
            <a:r>
              <a:rPr lang="en-US" sz="2000" dirty="0" err="1" smtClean="0"/>
              <a:t>terinspirasi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proses </a:t>
            </a:r>
            <a:r>
              <a:rPr lang="en-US" sz="2000" i="1" dirty="0" smtClean="0"/>
              <a:t>evolutionary</a:t>
            </a:r>
            <a:r>
              <a:rPr lang="en-US" sz="2000" dirty="0" smtClean="0"/>
              <a:t> </a:t>
            </a:r>
            <a:r>
              <a:rPr lang="en-US" sz="2000" dirty="0" err="1" smtClean="0"/>
              <a:t>biologis</a:t>
            </a:r>
            <a:r>
              <a:rPr lang="en-US" sz="2000" dirty="0" smtClean="0"/>
              <a:t>.</a:t>
            </a:r>
          </a:p>
          <a:p>
            <a:r>
              <a:rPr lang="en-US" sz="2000" b="1" dirty="0" err="1" smtClean="0"/>
              <a:t>Individu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</a:t>
            </a:r>
            <a:r>
              <a:rPr lang="en-US" sz="2000" b="1" dirty="0" err="1" smtClean="0"/>
              <a:t>populasi</a:t>
            </a:r>
            <a:r>
              <a:rPr lang="en-US" sz="2000" dirty="0" smtClean="0"/>
              <a:t> </a:t>
            </a:r>
            <a:r>
              <a:rPr lang="en-US" sz="2000" dirty="0" err="1" smtClean="0"/>
              <a:t>bertahan</a:t>
            </a:r>
            <a:r>
              <a:rPr lang="en-US" sz="2000" dirty="0" smtClean="0"/>
              <a:t> </a:t>
            </a:r>
            <a:r>
              <a:rPr lang="en-US" sz="2000" dirty="0" err="1" smtClean="0"/>
              <a:t>hidup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sumber</a:t>
            </a:r>
            <a:r>
              <a:rPr lang="en-US" sz="2000" dirty="0" smtClean="0"/>
              <a:t> </a:t>
            </a:r>
            <a:r>
              <a:rPr lang="en-US" sz="2000" dirty="0" err="1" smtClean="0"/>
              <a:t>daya</a:t>
            </a:r>
            <a:r>
              <a:rPr lang="en-US" sz="2000" dirty="0" smtClean="0"/>
              <a:t> yang </a:t>
            </a:r>
            <a:r>
              <a:rPr lang="en-US" sz="2000" dirty="0" err="1" smtClean="0"/>
              <a:t>terbatas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Terjadi</a:t>
            </a:r>
            <a:r>
              <a:rPr lang="en-US" sz="2000" dirty="0" smtClean="0"/>
              <a:t> </a:t>
            </a:r>
            <a:r>
              <a:rPr lang="en-US" sz="2000" b="1" dirty="0" err="1" smtClean="0"/>
              <a:t>kompetisi</a:t>
            </a:r>
            <a:r>
              <a:rPr lang="en-US" sz="2000" dirty="0" smtClean="0"/>
              <a:t> </a:t>
            </a:r>
            <a:r>
              <a:rPr lang="en-US" sz="2000" dirty="0" err="1" smtClean="0"/>
              <a:t>antar</a:t>
            </a:r>
            <a:r>
              <a:rPr lang="en-US" sz="2000" dirty="0" smtClean="0"/>
              <a:t> </a:t>
            </a:r>
            <a:r>
              <a:rPr lang="en-US" sz="2000" dirty="0" err="1" smtClean="0"/>
              <a:t>individu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bertahan</a:t>
            </a:r>
            <a:r>
              <a:rPr lang="en-US" sz="2000" dirty="0" smtClean="0"/>
              <a:t> </a:t>
            </a:r>
            <a:r>
              <a:rPr lang="en-US" sz="2000" dirty="0" err="1" smtClean="0"/>
              <a:t>hidup</a:t>
            </a:r>
            <a:r>
              <a:rPr lang="en-US" sz="2000" dirty="0" smtClean="0"/>
              <a:t>, </a:t>
            </a:r>
            <a:r>
              <a:rPr lang="en-US" sz="2000" dirty="0" err="1" smtClean="0"/>
              <a:t>sehingga</a:t>
            </a:r>
            <a:r>
              <a:rPr lang="en-US" sz="2000" dirty="0" smtClean="0"/>
              <a:t> </a:t>
            </a:r>
            <a:r>
              <a:rPr lang="en-US" sz="2000" dirty="0" err="1" smtClean="0"/>
              <a:t>individu</a:t>
            </a:r>
            <a:r>
              <a:rPr lang="en-US" sz="2000" dirty="0" smtClean="0"/>
              <a:t> yang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baik</a:t>
            </a:r>
            <a:r>
              <a:rPr lang="en-US" sz="2000" dirty="0"/>
              <a:t> </a:t>
            </a:r>
            <a:r>
              <a:rPr lang="en-US" sz="2000" dirty="0" err="1" smtClean="0"/>
              <a:t>mampu</a:t>
            </a:r>
            <a:r>
              <a:rPr lang="en-US" sz="2000" dirty="0" smtClean="0"/>
              <a:t> </a:t>
            </a:r>
            <a:r>
              <a:rPr lang="en-US" sz="2000" dirty="0" err="1" smtClean="0"/>
              <a:t>beradaptasi</a:t>
            </a:r>
            <a:r>
              <a:rPr lang="en-US" sz="2000" dirty="0" smtClean="0"/>
              <a:t>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baik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lingkungannya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Sekumpulan</a:t>
            </a:r>
            <a:r>
              <a:rPr lang="en-US" sz="2000" dirty="0" smtClean="0"/>
              <a:t> </a:t>
            </a:r>
            <a:r>
              <a:rPr lang="en-US" sz="2000" dirty="0" err="1" smtClean="0"/>
              <a:t>individu</a:t>
            </a:r>
            <a:r>
              <a:rPr lang="en-US" sz="2000" dirty="0" smtClean="0"/>
              <a:t>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 </a:t>
            </a:r>
            <a:r>
              <a:rPr lang="en-US" sz="2000" dirty="0" err="1" smtClean="0"/>
              <a:t>bertindak</a:t>
            </a:r>
            <a:r>
              <a:rPr lang="en-US" sz="2000" dirty="0" smtClean="0"/>
              <a:t>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</a:t>
            </a:r>
            <a:r>
              <a:rPr lang="en-US" sz="2000" dirty="0" err="1" smtClean="0"/>
              <a:t>bibit</a:t>
            </a:r>
            <a:r>
              <a:rPr lang="en-US" sz="2000" dirty="0" smtClean="0"/>
              <a:t> (</a:t>
            </a:r>
            <a:r>
              <a:rPr lang="en-US" sz="2000" i="1" dirty="0" smtClean="0"/>
              <a:t>seed</a:t>
            </a:r>
            <a:r>
              <a:rPr lang="en-US" sz="2000" dirty="0" smtClean="0"/>
              <a:t>)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menghasilkan</a:t>
            </a:r>
            <a:r>
              <a:rPr lang="en-US" sz="2000" dirty="0" smtClean="0"/>
              <a:t> </a:t>
            </a:r>
            <a:r>
              <a:rPr lang="en-US" sz="2000" dirty="0" err="1" smtClean="0"/>
              <a:t>individu-individu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generasi</a:t>
            </a:r>
            <a:r>
              <a:rPr lang="en-US" sz="2000" dirty="0" smtClean="0"/>
              <a:t> </a:t>
            </a:r>
            <a:r>
              <a:rPr lang="en-US" sz="2000" dirty="0" err="1" smtClean="0"/>
              <a:t>berikutnya</a:t>
            </a:r>
            <a:r>
              <a:rPr lang="en-US" sz="2000" dirty="0" smtClean="0"/>
              <a:t> </a:t>
            </a:r>
            <a:r>
              <a:rPr lang="en-US" sz="2000" dirty="0" err="1" smtClean="0"/>
              <a:t>melalui</a:t>
            </a:r>
            <a:r>
              <a:rPr lang="en-US" sz="2000" dirty="0" smtClean="0"/>
              <a:t> proses </a:t>
            </a:r>
            <a:r>
              <a:rPr lang="en-US" sz="2000" dirty="0" err="1" smtClean="0"/>
              <a:t>perkawinan</a:t>
            </a:r>
            <a:r>
              <a:rPr lang="en-US" sz="2000" dirty="0" smtClean="0"/>
              <a:t> (</a:t>
            </a:r>
            <a:r>
              <a:rPr lang="en-US" sz="2000" b="1" dirty="0" err="1" smtClean="0"/>
              <a:t>rekombinasi</a:t>
            </a:r>
            <a:r>
              <a:rPr lang="en-US" sz="2000" dirty="0" smtClean="0"/>
              <a:t>)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b="1" dirty="0" err="1" smtClean="0"/>
              <a:t>mutasi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Selama</a:t>
            </a:r>
            <a:r>
              <a:rPr lang="en-US" sz="2000" dirty="0" smtClean="0"/>
              <a:t> proses </a:t>
            </a:r>
            <a:r>
              <a:rPr lang="en-US" sz="2000" dirty="0" err="1" smtClean="0"/>
              <a:t>evolusi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suatu</a:t>
            </a:r>
            <a:r>
              <a:rPr lang="en-US" sz="2000" dirty="0" smtClean="0"/>
              <a:t> </a:t>
            </a:r>
            <a:r>
              <a:rPr lang="en-US" sz="2000" dirty="0" err="1" smtClean="0"/>
              <a:t>generasi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r>
              <a:rPr lang="en-US" sz="2000" dirty="0" smtClean="0"/>
              <a:t> </a:t>
            </a:r>
            <a:r>
              <a:rPr lang="en-US" sz="2000" dirty="0" err="1" smtClean="0"/>
              <a:t>generasi</a:t>
            </a:r>
            <a:r>
              <a:rPr lang="en-US" sz="2000" dirty="0" smtClean="0"/>
              <a:t> </a:t>
            </a:r>
            <a:r>
              <a:rPr lang="en-US" sz="2000" dirty="0" err="1" smtClean="0"/>
              <a:t>berikutnya</a:t>
            </a:r>
            <a:r>
              <a:rPr lang="en-US" sz="2000" dirty="0" smtClean="0"/>
              <a:t> </a:t>
            </a:r>
            <a:r>
              <a:rPr lang="en-US" sz="2000" dirty="0" err="1" smtClean="0"/>
              <a:t>terjadi</a:t>
            </a:r>
            <a:r>
              <a:rPr lang="en-US" sz="2000" dirty="0" smtClean="0"/>
              <a:t> </a:t>
            </a:r>
            <a:r>
              <a:rPr lang="en-US" sz="2000" b="1" dirty="0" err="1" smtClean="0"/>
              <a:t>seleksi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alam</a:t>
            </a:r>
            <a:r>
              <a:rPr lang="en-US" sz="2000" dirty="0" smtClean="0"/>
              <a:t> </a:t>
            </a:r>
            <a:r>
              <a:rPr lang="en-US" sz="2000" dirty="0" err="1" smtClean="0"/>
              <a:t>sedemikian</a:t>
            </a:r>
            <a:r>
              <a:rPr lang="en-US" sz="2000" dirty="0" smtClean="0"/>
              <a:t> </a:t>
            </a:r>
            <a:r>
              <a:rPr lang="en-US" sz="2000" dirty="0" err="1" smtClean="0"/>
              <a:t>hingga</a:t>
            </a:r>
            <a:r>
              <a:rPr lang="en-US" sz="2000" dirty="0" smtClean="0"/>
              <a:t> </a:t>
            </a:r>
            <a:r>
              <a:rPr lang="en-US" sz="2000" dirty="0" err="1" smtClean="0"/>
              <a:t>terjadi</a:t>
            </a:r>
            <a:r>
              <a:rPr lang="en-US" sz="2000" dirty="0" smtClean="0"/>
              <a:t> </a:t>
            </a:r>
            <a:r>
              <a:rPr lang="en-US" sz="2000" dirty="0" err="1" smtClean="0"/>
              <a:t>perbaikan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generasi</a:t>
            </a:r>
            <a:r>
              <a:rPr lang="en-US" sz="2000" dirty="0" smtClean="0"/>
              <a:t> </a:t>
            </a:r>
            <a:r>
              <a:rPr lang="en-US" sz="2000" dirty="0" err="1" smtClean="0"/>
              <a:t>berikutnya</a:t>
            </a: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498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Parents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Roulette </a:t>
            </a:r>
            <a:r>
              <a:rPr lang="en-US" dirty="0" smtClean="0"/>
              <a:t>wheel selection</a:t>
            </a:r>
          </a:p>
          <a:p>
            <a:pPr lvl="1"/>
            <a:r>
              <a:rPr lang="en-US" dirty="0" err="1" smtClean="0"/>
              <a:t>Individu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fitness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probabilitas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dipilih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parents.</a:t>
            </a:r>
          </a:p>
          <a:p>
            <a:r>
              <a:rPr lang="en-US" dirty="0" smtClean="0"/>
              <a:t>Tournament selection</a:t>
            </a:r>
          </a:p>
          <a:p>
            <a:r>
              <a:rPr lang="en-US" dirty="0" smtClean="0"/>
              <a:t>Truncation selection</a:t>
            </a:r>
          </a:p>
          <a:p>
            <a:r>
              <a:rPr lang="en-US" dirty="0" smtClean="0"/>
              <a:t>Rank selection</a:t>
            </a:r>
          </a:p>
          <a:p>
            <a:r>
              <a:rPr lang="en-US" dirty="0" smtClean="0"/>
              <a:t>Etc…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6948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Parents Selection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Roulette Wheel Selection</a:t>
            </a:r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60930"/>
            <a:ext cx="7162800" cy="2799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65432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Selection (cont.)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Roulette Wheel Selection</a:t>
                </a:r>
              </a:p>
              <a:p>
                <a:pPr lvl="1"/>
                <a:r>
                  <a:rPr lang="en-US" sz="2200" dirty="0" err="1" smtClean="0"/>
                  <a:t>Populasi</a:t>
                </a:r>
                <a:r>
                  <a:rPr lang="en-US" sz="2200" dirty="0" smtClean="0"/>
                  <a:t> </a:t>
                </a:r>
                <a:r>
                  <a:rPr lang="en-US" sz="2200" dirty="0" err="1" smtClean="0"/>
                  <a:t>terdiri</a:t>
                </a:r>
                <a:r>
                  <a:rPr lang="en-US" sz="2200" dirty="0" smtClean="0"/>
                  <a:t> </a:t>
                </a:r>
                <a:r>
                  <a:rPr lang="en-US" sz="2200" dirty="0" err="1" smtClean="0"/>
                  <a:t>atas</a:t>
                </a:r>
                <a:r>
                  <a:rPr lang="en-US" sz="2200" dirty="0" smtClean="0"/>
                  <a:t> 4 </a:t>
                </a:r>
                <a:r>
                  <a:rPr lang="en-US" sz="2200" dirty="0" err="1" smtClean="0"/>
                  <a:t>individu</a:t>
                </a:r>
                <a:r>
                  <a:rPr lang="en-US" sz="2200" dirty="0" smtClean="0"/>
                  <a:t>/ </a:t>
                </a:r>
                <a:r>
                  <a:rPr lang="en-US" sz="2200" dirty="0" err="1" smtClean="0"/>
                  <a:t>kromosom</a:t>
                </a:r>
                <a:r>
                  <a:rPr lang="en-US" sz="2200" dirty="0" smtClean="0"/>
                  <a:t> (</a:t>
                </a:r>
                <a:r>
                  <a:rPr lang="en-US" sz="2200" i="1" dirty="0" smtClean="0"/>
                  <a:t>n </a:t>
                </a:r>
                <a:r>
                  <a:rPr lang="en-US" sz="2200" dirty="0"/>
                  <a:t>= 4</a:t>
                </a:r>
                <a:r>
                  <a:rPr lang="en-US" sz="2200" dirty="0" smtClean="0"/>
                  <a:t>)  </a:t>
                </a:r>
              </a:p>
              <a:p>
                <a:pPr lvl="1"/>
                <a:r>
                  <a:rPr lang="en-US" sz="2200" dirty="0"/>
                  <a:t>T</a:t>
                </a:r>
                <a:r>
                  <a:rPr lang="en-US" sz="2200" dirty="0" smtClean="0"/>
                  <a:t>otal fitness: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2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b="0" i="1" smtClean="0">
                            <a:latin typeface="Cambria Math"/>
                          </a:rPr>
                          <m:t>𝑗</m:t>
                        </m:r>
                        <m:r>
                          <a:rPr lang="en-US" sz="22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2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mbria Math" pitchFamily="18" charset="0"/>
                            <a:ea typeface="Cambria Math" pitchFamily="18" charset="0"/>
                          </a:rPr>
                          <m:t>28+18+14+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latin typeface="Cambria Math" pitchFamily="18" charset="0"/>
                            <a:ea typeface="Cambria Math" pitchFamily="18" charset="0"/>
                          </a:rPr>
                          <m:t>9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mbria Math" pitchFamily="18" charset="0"/>
                            <a:ea typeface="Cambria Math" pitchFamily="18" charset="0"/>
                          </a:rPr>
                          <m:t> = </m:t>
                        </m:r>
                        <m:r>
                          <a:rPr lang="en-US" sz="2200" b="0" i="1" dirty="0" smtClean="0">
                            <a:latin typeface="Cambria Math"/>
                            <a:ea typeface="Cambria Math" pitchFamily="18" charset="0"/>
                          </a:rPr>
                          <m:t>69</m:t>
                        </m:r>
                      </m:e>
                    </m:nary>
                  </m:oMath>
                </a14:m>
                <a:r>
                  <a:rPr lang="en-US" sz="2200" dirty="0"/>
                  <a:t/>
                </a:r>
                <a:br>
                  <a:rPr lang="en-US" sz="2200" dirty="0"/>
                </a:br>
                <a:endParaRPr lang="en-US" sz="2200" dirty="0" smtClean="0"/>
              </a:p>
              <a:p>
                <a:pPr marL="457200" lvl="1" indent="0">
                  <a:buNone/>
                </a:pP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1" t="-1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195623"/>
              </p:ext>
            </p:extLst>
          </p:nvPr>
        </p:nvGraphicFramePr>
        <p:xfrm>
          <a:off x="296260" y="2877160"/>
          <a:ext cx="8305800" cy="158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447800"/>
                <a:gridCol w="1981200"/>
                <a:gridCol w="2971800"/>
              </a:tblGrid>
              <a:tr h="39243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Chromosome #</a:t>
                      </a:r>
                      <a:endParaRPr lang="en-US" sz="15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Fitness f</a:t>
                      </a:r>
                      <a:endParaRPr lang="en-US" sz="15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Probability p</a:t>
                      </a:r>
                      <a:r>
                        <a:rPr lang="en-US" sz="1500" baseline="-25000" dirty="0" smtClean="0"/>
                        <a:t>i</a:t>
                      </a:r>
                      <a:endParaRPr lang="en-US" sz="1500" baseline="-250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Cumulative probability q</a:t>
                      </a:r>
                      <a:r>
                        <a:rPr lang="en-US" sz="1500" baseline="-25000" dirty="0" smtClean="0"/>
                        <a:t>i</a:t>
                      </a:r>
                      <a:endParaRPr lang="en-US" sz="1500" baseline="-25000" dirty="0"/>
                    </a:p>
                  </a:txBody>
                  <a:tcPr marT="34290" marB="34290"/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/>
                        <a:t>28</a:t>
                      </a:r>
                      <a:endParaRPr lang="en-US" sz="15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/>
                        <a:t>28 / 69 = 0.406</a:t>
                      </a:r>
                      <a:endParaRPr lang="en-US" sz="15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/>
                        <a:t>0.406</a:t>
                      </a:r>
                      <a:endParaRPr lang="en-US" sz="1500" dirty="0"/>
                    </a:p>
                  </a:txBody>
                  <a:tcPr marT="34290" marB="34290"/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2</a:t>
                      </a:r>
                      <a:endParaRPr lang="en-US" sz="15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/>
                        <a:t>18</a:t>
                      </a:r>
                      <a:endParaRPr lang="en-US" sz="15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/>
                        <a:t>18 / 69 = 0.261</a:t>
                      </a:r>
                      <a:endParaRPr lang="en-US" sz="15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/>
                        <a:t>0.667</a:t>
                      </a:r>
                      <a:endParaRPr lang="en-US" sz="1500" dirty="0"/>
                    </a:p>
                  </a:txBody>
                  <a:tcPr marT="34290" marB="34290"/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3</a:t>
                      </a:r>
                      <a:endParaRPr lang="en-US" sz="15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/>
                        <a:t>14</a:t>
                      </a:r>
                      <a:endParaRPr lang="en-US" sz="15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/>
                        <a:t>14</a:t>
                      </a:r>
                      <a:r>
                        <a:rPr lang="en-US" sz="1500" baseline="0" dirty="0" smtClean="0"/>
                        <a:t> / 69 = </a:t>
                      </a:r>
                      <a:r>
                        <a:rPr lang="en-US" sz="1500" dirty="0" smtClean="0"/>
                        <a:t>0.203</a:t>
                      </a:r>
                      <a:endParaRPr lang="en-US" sz="15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/>
                        <a:t>0.870</a:t>
                      </a:r>
                      <a:endParaRPr lang="en-US" sz="1500" dirty="0"/>
                    </a:p>
                  </a:txBody>
                  <a:tcPr marT="34290" marB="34290"/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4</a:t>
                      </a:r>
                      <a:endParaRPr lang="en-US" sz="15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/>
                        <a:t>9</a:t>
                      </a:r>
                      <a:endParaRPr lang="en-US" sz="15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/>
                        <a:t>9</a:t>
                      </a:r>
                      <a:r>
                        <a:rPr lang="en-US" sz="1500" baseline="0" dirty="0" smtClean="0"/>
                        <a:t> / 69 = </a:t>
                      </a:r>
                      <a:r>
                        <a:rPr lang="en-US" sz="1500" dirty="0" smtClean="0"/>
                        <a:t>0.130</a:t>
                      </a:r>
                      <a:endParaRPr lang="en-US" sz="15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/>
                        <a:t>1.000</a:t>
                      </a:r>
                      <a:endParaRPr lang="en-US" sz="1500" dirty="0"/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157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Selection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Roulette Wheel Selection</a:t>
            </a:r>
          </a:p>
          <a:p>
            <a:pPr lvl="1"/>
            <a:r>
              <a:rPr lang="en-US" sz="2000" dirty="0" smtClean="0"/>
              <a:t>Roulette </a:t>
            </a:r>
            <a:r>
              <a:rPr lang="en-US" sz="2000" dirty="0"/>
              <a:t>wheel </a:t>
            </a:r>
            <a:r>
              <a:rPr lang="en-US" sz="2000" dirty="0" err="1" smtClean="0"/>
              <a:t>diputar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memilih</a:t>
            </a:r>
            <a:r>
              <a:rPr lang="en-US" sz="2000" dirty="0" smtClean="0"/>
              <a:t> </a:t>
            </a:r>
            <a:r>
              <a:rPr lang="en-US" sz="2000" dirty="0" err="1" smtClean="0"/>
              <a:t>kandidat</a:t>
            </a:r>
            <a:r>
              <a:rPr lang="en-US" sz="2000" dirty="0" smtClean="0"/>
              <a:t>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parent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err="1" smtClean="0"/>
              <a:t>Individu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fitness yang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baik</a:t>
            </a:r>
            <a:r>
              <a:rPr lang="en-US" sz="2000" dirty="0" smtClean="0"/>
              <a:t>, </a:t>
            </a:r>
            <a:r>
              <a:rPr lang="en-US" sz="2000" dirty="0" err="1" smtClean="0"/>
              <a:t>memiliki</a:t>
            </a:r>
            <a:r>
              <a:rPr lang="en-US" sz="2000" dirty="0" smtClean="0"/>
              <a:t> </a:t>
            </a:r>
            <a:r>
              <a:rPr lang="en-US" sz="2000" dirty="0" err="1" smtClean="0"/>
              <a:t>probabilitas</a:t>
            </a:r>
            <a:r>
              <a:rPr lang="en-US" sz="2000" dirty="0" smtClean="0"/>
              <a:t> yang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besar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terpilih</a:t>
            </a:r>
            <a:r>
              <a:rPr lang="en-US" sz="2000" dirty="0" smtClean="0"/>
              <a:t> (</a:t>
            </a:r>
            <a:r>
              <a:rPr lang="en-US" sz="2000" dirty="0" err="1" smtClean="0"/>
              <a:t>ditunjukkan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area </a:t>
            </a:r>
            <a:r>
              <a:rPr lang="en-US" sz="2000" dirty="0" err="1" smtClean="0"/>
              <a:t>pada</a:t>
            </a:r>
            <a:r>
              <a:rPr lang="en-US" sz="2000" dirty="0" smtClean="0"/>
              <a:t> pie yang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luas</a:t>
            </a:r>
            <a:r>
              <a:rPr lang="en-US" sz="2000" dirty="0" smtClean="0"/>
              <a:t>)</a:t>
            </a:r>
            <a:endParaRPr lang="en-US" sz="2000" dirty="0"/>
          </a:p>
          <a:p>
            <a:pPr lvl="1"/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558340883"/>
              </p:ext>
            </p:extLst>
          </p:nvPr>
        </p:nvGraphicFramePr>
        <p:xfrm>
          <a:off x="1517900" y="2419045"/>
          <a:ext cx="609600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2260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Selection </a:t>
            </a:r>
            <a:r>
              <a:rPr lang="en-US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1835"/>
            <a:ext cx="8229600" cy="22288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b="1" dirty="0"/>
              <a:t>Roulette Wheel </a:t>
            </a:r>
            <a:r>
              <a:rPr lang="en-US" sz="2400" b="1" dirty="0" smtClean="0"/>
              <a:t>Selection</a:t>
            </a:r>
          </a:p>
          <a:p>
            <a:pPr marL="0" indent="0">
              <a:buNone/>
            </a:pPr>
            <a:r>
              <a:rPr lang="en-US" sz="2400" dirty="0" smtClean="0"/>
              <a:t>Generate </a:t>
            </a:r>
            <a:r>
              <a:rPr lang="en-US" sz="2400" dirty="0" err="1" smtClean="0"/>
              <a:t>bilangan</a:t>
            </a:r>
            <a:r>
              <a:rPr lang="en-US" sz="2400" dirty="0" smtClean="0"/>
              <a:t> random </a:t>
            </a:r>
            <a:r>
              <a:rPr lang="en-US" sz="2400" dirty="0" err="1" smtClean="0"/>
              <a:t>antara</a:t>
            </a:r>
            <a:r>
              <a:rPr lang="en-US" sz="2400" dirty="0" smtClean="0"/>
              <a:t> 0 </a:t>
            </a:r>
            <a:r>
              <a:rPr lang="en-US" sz="2400" dirty="0" err="1" smtClean="0"/>
              <a:t>s.d.</a:t>
            </a:r>
            <a:r>
              <a:rPr lang="en-US" sz="2400" dirty="0" smtClean="0"/>
              <a:t> 1 (</a:t>
            </a:r>
            <a:r>
              <a:rPr lang="en-US" sz="2400" dirty="0" err="1" smtClean="0"/>
              <a:t>ulangi</a:t>
            </a:r>
            <a:r>
              <a:rPr lang="en-US" sz="2400" dirty="0" smtClean="0"/>
              <a:t> </a:t>
            </a:r>
            <a:r>
              <a:rPr lang="en-US" sz="2400" dirty="0" err="1" smtClean="0"/>
              <a:t>sebanyak</a:t>
            </a:r>
            <a:r>
              <a:rPr lang="en-US" sz="2400" dirty="0" smtClean="0"/>
              <a:t> </a:t>
            </a:r>
            <a:r>
              <a:rPr lang="en-US" sz="2400" dirty="0" err="1" smtClean="0"/>
              <a:t>ukuran</a:t>
            </a:r>
            <a:r>
              <a:rPr lang="en-US" sz="2400" dirty="0" smtClean="0"/>
              <a:t> </a:t>
            </a:r>
            <a:r>
              <a:rPr lang="en-US" sz="2400" dirty="0" err="1" smtClean="0"/>
              <a:t>populasi</a:t>
            </a:r>
            <a:r>
              <a:rPr lang="en-US" sz="2400" dirty="0" smtClean="0"/>
              <a:t>, </a:t>
            </a:r>
            <a:r>
              <a:rPr lang="en-US" sz="2400" dirty="0" err="1" smtClean="0"/>
              <a:t>yaitu</a:t>
            </a:r>
            <a:r>
              <a:rPr lang="en-US" sz="2400" dirty="0" smtClean="0"/>
              <a:t> 4 kali).</a:t>
            </a:r>
          </a:p>
          <a:p>
            <a:r>
              <a:rPr lang="en-US" sz="2400" dirty="0"/>
              <a:t>r</a:t>
            </a:r>
            <a:r>
              <a:rPr lang="en-US" sz="2400" dirty="0" smtClean="0"/>
              <a:t> = 0.585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dirty="0" err="1" smtClean="0"/>
              <a:t>kromosom</a:t>
            </a:r>
            <a:r>
              <a:rPr lang="en-US" sz="2400" dirty="0" smtClean="0"/>
              <a:t> 2 </a:t>
            </a:r>
            <a:r>
              <a:rPr lang="en-US" sz="2400" dirty="0" err="1" smtClean="0"/>
              <a:t>dipilih</a:t>
            </a:r>
            <a:r>
              <a:rPr lang="en-US" sz="2400" dirty="0" smtClean="0"/>
              <a:t> </a:t>
            </a:r>
            <a:r>
              <a:rPr lang="en-US" sz="2400" dirty="0" err="1" smtClean="0"/>
              <a:t>karena</a:t>
            </a:r>
            <a:r>
              <a:rPr lang="en-US" sz="2400" dirty="0" smtClean="0"/>
              <a:t>  </a:t>
            </a:r>
            <a:r>
              <a:rPr lang="en-US" sz="2400" dirty="0" err="1" smtClean="0"/>
              <a:t>sebab</a:t>
            </a:r>
            <a:r>
              <a:rPr lang="en-US" sz="2400" dirty="0" smtClean="0"/>
              <a:t> </a:t>
            </a:r>
            <a:r>
              <a:rPr lang="en-US" sz="2400" i="1" dirty="0" smtClean="0"/>
              <a:t>q</a:t>
            </a:r>
            <a:r>
              <a:rPr lang="en-US" sz="2400" baseline="-25000" dirty="0"/>
              <a:t>1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0</a:t>
            </a:r>
            <a:r>
              <a:rPr lang="en-US" sz="2400" i="1" dirty="0" smtClean="0"/>
              <a:t>.</a:t>
            </a:r>
            <a:r>
              <a:rPr lang="en-US" sz="2400" dirty="0" smtClean="0"/>
              <a:t>406 </a:t>
            </a:r>
            <a:r>
              <a:rPr lang="en-US" sz="2400" i="1" dirty="0"/>
              <a:t>&lt; </a:t>
            </a:r>
            <a:r>
              <a:rPr lang="en-US" sz="2400" dirty="0"/>
              <a:t>0</a:t>
            </a:r>
            <a:r>
              <a:rPr lang="en-US" sz="2400" i="1" dirty="0"/>
              <a:t>.</a:t>
            </a:r>
            <a:r>
              <a:rPr lang="en-US" sz="2400" dirty="0"/>
              <a:t>585 ≤ </a:t>
            </a:r>
            <a:r>
              <a:rPr lang="en-US" sz="2400" i="1" dirty="0" smtClean="0"/>
              <a:t>q</a:t>
            </a:r>
            <a:r>
              <a:rPr lang="en-US" sz="2400" baseline="-25000" dirty="0"/>
              <a:t>2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0</a:t>
            </a:r>
            <a:r>
              <a:rPr lang="en-US" sz="2400" i="1" dirty="0" smtClean="0"/>
              <a:t>.</a:t>
            </a:r>
            <a:r>
              <a:rPr lang="en-US" sz="2400" dirty="0" smtClean="0"/>
              <a:t>667.</a:t>
            </a:r>
          </a:p>
          <a:p>
            <a:r>
              <a:rPr lang="en-US" sz="2400" dirty="0" smtClean="0"/>
              <a:t>r </a:t>
            </a:r>
            <a:r>
              <a:rPr lang="en-US" sz="2400" dirty="0"/>
              <a:t>= </a:t>
            </a:r>
            <a:r>
              <a:rPr lang="en-US" sz="2400" dirty="0" smtClean="0"/>
              <a:t>0.397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 err="1"/>
              <a:t>kromosom</a:t>
            </a:r>
            <a:r>
              <a:rPr lang="en-US" sz="2400" dirty="0"/>
              <a:t> </a:t>
            </a:r>
            <a:r>
              <a:rPr lang="en-US" sz="2400" dirty="0" smtClean="0"/>
              <a:t>1 </a:t>
            </a:r>
            <a:r>
              <a:rPr lang="en-US" sz="2400" dirty="0" err="1"/>
              <a:t>dipilih</a:t>
            </a:r>
            <a:r>
              <a:rPr lang="en-US" sz="2400" dirty="0"/>
              <a:t>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smtClean="0"/>
              <a:t> 0</a:t>
            </a:r>
            <a:r>
              <a:rPr lang="en-US" sz="2400" i="1" dirty="0" smtClean="0"/>
              <a:t>.</a:t>
            </a:r>
            <a:r>
              <a:rPr lang="en-US" sz="2400" dirty="0" smtClean="0"/>
              <a:t>397 </a:t>
            </a:r>
            <a:r>
              <a:rPr lang="en-US" sz="2400" dirty="0"/>
              <a:t>≤ </a:t>
            </a:r>
            <a:r>
              <a:rPr lang="en-US" sz="2400" i="1" dirty="0" smtClean="0"/>
              <a:t>q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0</a:t>
            </a:r>
            <a:r>
              <a:rPr lang="en-US" sz="2400" i="1" dirty="0" smtClean="0"/>
              <a:t>.</a:t>
            </a:r>
            <a:r>
              <a:rPr lang="en-US" sz="2400" dirty="0" smtClean="0"/>
              <a:t>406.</a:t>
            </a:r>
            <a:endParaRPr lang="en-US" sz="2400" dirty="0"/>
          </a:p>
          <a:p>
            <a:r>
              <a:rPr lang="en-US" sz="2400" dirty="0"/>
              <a:t>r = </a:t>
            </a:r>
            <a:r>
              <a:rPr lang="en-US" sz="2400" dirty="0" smtClean="0"/>
              <a:t>0.768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 err="1"/>
              <a:t>kromosom</a:t>
            </a:r>
            <a:r>
              <a:rPr lang="en-US" sz="2400" dirty="0"/>
              <a:t> </a:t>
            </a:r>
            <a:r>
              <a:rPr lang="en-US" sz="2400" dirty="0" smtClean="0"/>
              <a:t>3 </a:t>
            </a:r>
            <a:r>
              <a:rPr lang="en-US" sz="2400" dirty="0" err="1" smtClean="0"/>
              <a:t>dipilih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/>
              <a:t>r = </a:t>
            </a:r>
            <a:r>
              <a:rPr lang="en-US" sz="2400" dirty="0" smtClean="0"/>
              <a:t>0.103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 err="1"/>
              <a:t>kromosom</a:t>
            </a:r>
            <a:r>
              <a:rPr lang="en-US" sz="2400" dirty="0"/>
              <a:t> 1 </a:t>
            </a:r>
            <a:r>
              <a:rPr lang="en-US" sz="2400" dirty="0" err="1" smtClean="0"/>
              <a:t>dipilih</a:t>
            </a:r>
            <a:r>
              <a:rPr lang="en-US" sz="2400" dirty="0" smtClean="0"/>
              <a:t>.</a:t>
            </a:r>
          </a:p>
          <a:p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73960"/>
              </p:ext>
            </p:extLst>
          </p:nvPr>
        </p:nvGraphicFramePr>
        <p:xfrm>
          <a:off x="381000" y="3562350"/>
          <a:ext cx="3352800" cy="158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447800"/>
              </a:tblGrid>
              <a:tr h="39243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Chromosome #</a:t>
                      </a:r>
                      <a:endParaRPr lang="en-US" sz="15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Fitness f</a:t>
                      </a:r>
                      <a:endParaRPr lang="en-US" sz="1500" dirty="0"/>
                    </a:p>
                  </a:txBody>
                  <a:tcPr marT="34290" marB="34290"/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2</a:t>
                      </a:r>
                      <a:endParaRPr lang="en-US" sz="15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/>
                        <a:t>18</a:t>
                      </a:r>
                      <a:endParaRPr lang="en-US" sz="1500" dirty="0"/>
                    </a:p>
                  </a:txBody>
                  <a:tcPr marT="34290" marB="34290"/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/>
                        <a:t>28</a:t>
                      </a:r>
                      <a:endParaRPr lang="en-US" sz="1500" dirty="0"/>
                    </a:p>
                  </a:txBody>
                  <a:tcPr marT="34290" marB="34290"/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3</a:t>
                      </a:r>
                      <a:endParaRPr lang="en-US" sz="15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/>
                        <a:t>14</a:t>
                      </a:r>
                      <a:endParaRPr lang="en-US" sz="1500" dirty="0"/>
                    </a:p>
                  </a:txBody>
                  <a:tcPr marT="34290" marB="34290"/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/>
                        <a:t>28</a:t>
                      </a:r>
                      <a:endParaRPr lang="en-US" sz="15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022678" y="3600450"/>
            <a:ext cx="5029200" cy="15430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dirty="0" err="1" smtClean="0"/>
              <a:t>Kromosom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dipilih</a:t>
            </a:r>
            <a:r>
              <a:rPr lang="en-US" sz="2400" dirty="0" smtClean="0"/>
              <a:t> </a:t>
            </a:r>
            <a:r>
              <a:rPr lang="en-US" sz="2400" dirty="0" err="1" smtClean="0"/>
              <a:t>selanjutnya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masuk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mate pooling </a:t>
            </a:r>
            <a:r>
              <a:rPr lang="en-US" sz="2400" dirty="0" err="1" smtClean="0"/>
              <a:t>untuk</a:t>
            </a:r>
            <a:r>
              <a:rPr lang="en-US" sz="2400" dirty="0" smtClean="0"/>
              <a:t> proses </a:t>
            </a:r>
            <a:r>
              <a:rPr lang="en-US" sz="2400" dirty="0" err="1" smtClean="0"/>
              <a:t>rekombinasi</a:t>
            </a:r>
            <a:r>
              <a:rPr lang="en-US" sz="2400" dirty="0" smtClean="0"/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 err="1" smtClean="0"/>
              <a:t>Perhatikan</a:t>
            </a:r>
            <a:r>
              <a:rPr lang="en-US" sz="2400" dirty="0" smtClean="0"/>
              <a:t> </a:t>
            </a:r>
            <a:r>
              <a:rPr lang="en-US" sz="2400" dirty="0" err="1" smtClean="0"/>
              <a:t>bahwa</a:t>
            </a:r>
            <a:r>
              <a:rPr lang="en-US" sz="2400" dirty="0" smtClean="0"/>
              <a:t> </a:t>
            </a:r>
            <a:r>
              <a:rPr lang="en-US" sz="2400" dirty="0" err="1" smtClean="0"/>
              <a:t>metode</a:t>
            </a:r>
            <a:r>
              <a:rPr lang="en-US" sz="2400" dirty="0" smtClean="0"/>
              <a:t> </a:t>
            </a:r>
            <a:r>
              <a:rPr lang="en-US" sz="2400" dirty="0" err="1" smtClean="0"/>
              <a:t>seleksi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memilih</a:t>
            </a:r>
            <a:r>
              <a:rPr lang="en-US" sz="2400" dirty="0" smtClean="0"/>
              <a:t> </a:t>
            </a:r>
            <a:r>
              <a:rPr lang="en-US" sz="2400" dirty="0" err="1" smtClean="0"/>
              <a:t>kromosom</a:t>
            </a:r>
            <a:r>
              <a:rPr lang="en-US" sz="2400" dirty="0" smtClean="0"/>
              <a:t> yang </a:t>
            </a:r>
            <a:r>
              <a:rPr lang="en-US" sz="2400" dirty="0" err="1" smtClean="0"/>
              <a:t>sama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kali.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918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Crossover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 smtClean="0"/>
              <a:t>Bergantung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encoding yang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Binary encoding:</a:t>
            </a:r>
          </a:p>
          <a:p>
            <a:pPr lvl="1"/>
            <a:r>
              <a:rPr lang="en-US" sz="2400" dirty="0"/>
              <a:t>One-point </a:t>
            </a:r>
            <a:r>
              <a:rPr lang="en-US" sz="2400" dirty="0" smtClean="0"/>
              <a:t>crossover, </a:t>
            </a:r>
            <a:r>
              <a:rPr lang="en-US" sz="2400" dirty="0"/>
              <a:t>Two-point </a:t>
            </a:r>
            <a:r>
              <a:rPr lang="en-US" sz="2400" dirty="0" smtClean="0"/>
              <a:t>crossover, </a:t>
            </a:r>
            <a:r>
              <a:rPr lang="en-US" sz="2400" dirty="0"/>
              <a:t>Uniform crossover</a:t>
            </a:r>
          </a:p>
          <a:p>
            <a:r>
              <a:rPr lang="en-US" sz="2400" dirty="0" smtClean="0"/>
              <a:t>Value encoding</a:t>
            </a:r>
          </a:p>
          <a:p>
            <a:pPr lvl="1"/>
            <a:r>
              <a:rPr lang="en-US" sz="2400" dirty="0" err="1" smtClean="0"/>
              <a:t>Arithmatic</a:t>
            </a:r>
            <a:r>
              <a:rPr lang="en-US" sz="2400" dirty="0" smtClean="0"/>
              <a:t> crossover</a:t>
            </a:r>
          </a:p>
          <a:p>
            <a:r>
              <a:rPr lang="en-US" sz="2400" dirty="0" smtClean="0"/>
              <a:t>Permutation encoding</a:t>
            </a:r>
          </a:p>
          <a:p>
            <a:pPr lvl="1"/>
            <a:r>
              <a:rPr lang="en-US" sz="2400" dirty="0"/>
              <a:t>Uniform Order-Based </a:t>
            </a:r>
            <a:r>
              <a:rPr lang="en-US" sz="2400" dirty="0" smtClean="0"/>
              <a:t>Crossover, </a:t>
            </a:r>
            <a:r>
              <a:rPr lang="en-US" sz="2400" dirty="0"/>
              <a:t>Order based </a:t>
            </a:r>
            <a:r>
              <a:rPr lang="en-US" sz="2400" dirty="0" smtClean="0"/>
              <a:t>crossover, cycle crossover 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31018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>Crossover (</a:t>
            </a:r>
            <a:r>
              <a:rPr lang="en-US" dirty="0" err="1" smtClean="0">
                <a:effectLst/>
              </a:rPr>
              <a:t>lanj</a:t>
            </a:r>
            <a:r>
              <a:rPr lang="en-US" dirty="0" smtClean="0">
                <a:effectLst/>
              </a:rPr>
              <a:t>.)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One-point crossover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443" y="1960930"/>
            <a:ext cx="7551964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00192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Crossover (</a:t>
            </a:r>
            <a:r>
              <a:rPr lang="en-US" dirty="0" err="1">
                <a:effectLst/>
              </a:rPr>
              <a:t>lanj</a:t>
            </a:r>
            <a:r>
              <a:rPr lang="en-US" dirty="0">
                <a:effectLst/>
              </a:rPr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Two-point crossover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743" y="2042315"/>
            <a:ext cx="8281703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86646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Crossover (</a:t>
            </a:r>
            <a:r>
              <a:rPr lang="en-US" dirty="0" err="1">
                <a:effectLst/>
              </a:rPr>
              <a:t>lanj</a:t>
            </a:r>
            <a:r>
              <a:rPr lang="en-US" dirty="0">
                <a:effectLst/>
              </a:rPr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Arithmatic</a:t>
            </a:r>
            <a:r>
              <a:rPr lang="en-US" dirty="0" smtClean="0"/>
              <a:t> crossover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62"/>
          <a:stretch/>
        </p:blipFill>
        <p:spPr bwMode="auto">
          <a:xfrm>
            <a:off x="1059784" y="1960931"/>
            <a:ext cx="6108201" cy="2915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66527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Crossover (</a:t>
            </a:r>
            <a:r>
              <a:rPr lang="en-US" dirty="0" err="1">
                <a:effectLst/>
              </a:rPr>
              <a:t>lanj</a:t>
            </a:r>
            <a:r>
              <a:rPr lang="en-US" dirty="0">
                <a:effectLst/>
              </a:rPr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 based crossover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839" y="1905000"/>
            <a:ext cx="3400425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9760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 smtClean="0"/>
              <a:t>Evolusioner</a:t>
            </a:r>
            <a:r>
              <a:rPr lang="en-US" dirty="0" smtClean="0"/>
              <a:t> (</a:t>
            </a:r>
            <a:r>
              <a:rPr lang="en-US" dirty="0" err="1" smtClean="0"/>
              <a:t>lanj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 smtClean="0"/>
              <a:t>Algoritma</a:t>
            </a:r>
            <a:r>
              <a:rPr lang="en-US" sz="2000" dirty="0" smtClean="0"/>
              <a:t> </a:t>
            </a:r>
            <a:r>
              <a:rPr lang="en-US" sz="2000" dirty="0" err="1" smtClean="0"/>
              <a:t>evolusioner</a:t>
            </a:r>
            <a:r>
              <a:rPr lang="en-US" sz="2000" dirty="0" smtClean="0"/>
              <a:t>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menyelesaikan</a:t>
            </a:r>
            <a:r>
              <a:rPr lang="en-US" sz="2000" dirty="0" smtClean="0"/>
              <a:t> </a:t>
            </a:r>
            <a:r>
              <a:rPr lang="en-US" sz="2000" dirty="0" err="1" smtClean="0"/>
              <a:t>kasus</a:t>
            </a:r>
            <a:r>
              <a:rPr lang="en-US" sz="2000" dirty="0" smtClean="0"/>
              <a:t> </a:t>
            </a:r>
            <a:r>
              <a:rPr lang="en-US" sz="2000" b="1" dirty="0" err="1" smtClean="0"/>
              <a:t>optimasi</a:t>
            </a:r>
            <a:r>
              <a:rPr lang="en-US" sz="2000" dirty="0" smtClean="0"/>
              <a:t> (proses </a:t>
            </a:r>
            <a:r>
              <a:rPr lang="en-US" sz="2000" dirty="0" err="1"/>
              <a:t>pemilihan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solusi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sejumlah</a:t>
            </a:r>
            <a:r>
              <a:rPr lang="en-US" sz="2000" dirty="0"/>
              <a:t> alternative </a:t>
            </a:r>
            <a:r>
              <a:rPr lang="en-US" sz="2000" dirty="0" err="1"/>
              <a:t>solusi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memenuhi</a:t>
            </a:r>
            <a:r>
              <a:rPr lang="en-US" sz="2000" dirty="0"/>
              <a:t> </a:t>
            </a:r>
            <a:r>
              <a:rPr lang="en-US" sz="2000" dirty="0" err="1"/>
              <a:t>sejumlah</a:t>
            </a:r>
            <a:r>
              <a:rPr lang="en-US" sz="2000" dirty="0"/>
              <a:t> </a:t>
            </a:r>
            <a:r>
              <a:rPr lang="en-US" sz="2000" dirty="0" err="1" smtClean="0"/>
              <a:t>batasan</a:t>
            </a:r>
            <a:r>
              <a:rPr lang="en-US" sz="2000" dirty="0" smtClean="0"/>
              <a:t>/</a:t>
            </a:r>
            <a:r>
              <a:rPr lang="en-US" sz="2000" i="1" dirty="0" err="1" smtClean="0"/>
              <a:t>contstraints</a:t>
            </a:r>
            <a:r>
              <a:rPr lang="en-US" sz="2000" dirty="0" smtClean="0"/>
              <a:t>).</a:t>
            </a:r>
          </a:p>
          <a:p>
            <a:pPr marL="0" indent="0">
              <a:buNone/>
            </a:pPr>
            <a:r>
              <a:rPr lang="en-US" sz="2000" dirty="0" err="1" smtClean="0"/>
              <a:t>Contoh</a:t>
            </a:r>
            <a:r>
              <a:rPr lang="en-US" sz="2000" dirty="0" smtClean="0"/>
              <a:t> </a:t>
            </a:r>
            <a:r>
              <a:rPr lang="en-US" sz="2000" dirty="0" err="1" smtClean="0"/>
              <a:t>kasus</a:t>
            </a:r>
            <a:r>
              <a:rPr lang="en-US" sz="2000" dirty="0" smtClean="0"/>
              <a:t> </a:t>
            </a:r>
            <a:r>
              <a:rPr lang="en-US" sz="2000" dirty="0" err="1" smtClean="0"/>
              <a:t>optimasi</a:t>
            </a:r>
            <a:r>
              <a:rPr lang="en-US" sz="2000" dirty="0" smtClean="0"/>
              <a:t>:</a:t>
            </a:r>
          </a:p>
          <a:p>
            <a:r>
              <a:rPr lang="en-US" sz="2000" dirty="0" err="1" smtClean="0"/>
              <a:t>Pembuatan</a:t>
            </a:r>
            <a:r>
              <a:rPr lang="en-US" sz="2000" dirty="0" smtClean="0"/>
              <a:t> </a:t>
            </a:r>
            <a:r>
              <a:rPr lang="en-US" sz="2000" dirty="0" err="1"/>
              <a:t>jadwal</a:t>
            </a:r>
            <a:r>
              <a:rPr lang="en-US" sz="2000" dirty="0"/>
              <a:t> </a:t>
            </a:r>
            <a:r>
              <a:rPr lang="en-US" sz="2000" dirty="0" err="1"/>
              <a:t>kuliah</a:t>
            </a:r>
            <a:r>
              <a:rPr lang="en-US" sz="2000" dirty="0"/>
              <a:t> yang </a:t>
            </a:r>
            <a:r>
              <a:rPr lang="en-US" sz="2000" dirty="0" err="1"/>
              <a:t>mencakup</a:t>
            </a:r>
            <a:r>
              <a:rPr lang="en-US" sz="2000" dirty="0"/>
              <a:t> </a:t>
            </a:r>
            <a:r>
              <a:rPr lang="en-US" sz="2000" dirty="0" err="1"/>
              <a:t>ketersediaan</a:t>
            </a:r>
            <a:r>
              <a:rPr lang="en-US" sz="2000" dirty="0"/>
              <a:t> </a:t>
            </a:r>
            <a:r>
              <a:rPr lang="en-US" sz="2000" dirty="0" err="1"/>
              <a:t>dosen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ruangan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en-US" sz="2000" dirty="0" err="1" smtClean="0"/>
              <a:t>Persoalan</a:t>
            </a:r>
            <a:r>
              <a:rPr lang="en-US" sz="2000" dirty="0" smtClean="0"/>
              <a:t> </a:t>
            </a:r>
            <a:r>
              <a:rPr lang="en-US" sz="2000" dirty="0" err="1"/>
              <a:t>transportasi</a:t>
            </a:r>
            <a:r>
              <a:rPr lang="en-US" sz="2000" dirty="0"/>
              <a:t> yang </a:t>
            </a:r>
            <a:r>
              <a:rPr lang="en-US" sz="2000" dirty="0" err="1"/>
              <a:t>mencakup</a:t>
            </a:r>
            <a:r>
              <a:rPr lang="en-US" sz="2000" dirty="0"/>
              <a:t> </a:t>
            </a:r>
            <a:r>
              <a:rPr lang="en-US" sz="2000" dirty="0" err="1"/>
              <a:t>pendistribusian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komoditas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 smtClean="0"/>
              <a:t>produk</a:t>
            </a:r>
            <a:r>
              <a:rPr lang="en-US" sz="2000" dirty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/>
              <a:t>sejumlah</a:t>
            </a:r>
            <a:r>
              <a:rPr lang="en-US" sz="2000" dirty="0"/>
              <a:t> </a:t>
            </a:r>
            <a:r>
              <a:rPr lang="en-US" sz="2000" dirty="0" err="1"/>
              <a:t>sumber</a:t>
            </a:r>
            <a:r>
              <a:rPr lang="en-US" sz="2000" dirty="0"/>
              <a:t> </a:t>
            </a:r>
            <a:r>
              <a:rPr lang="en-US" sz="2000" dirty="0" err="1"/>
              <a:t>kepada</a:t>
            </a:r>
            <a:r>
              <a:rPr lang="en-US" sz="2000" dirty="0"/>
              <a:t> </a:t>
            </a:r>
            <a:r>
              <a:rPr lang="en-US" sz="2000" dirty="0" err="1"/>
              <a:t>sejumlah</a:t>
            </a:r>
            <a:r>
              <a:rPr lang="en-US" sz="2000" dirty="0"/>
              <a:t> </a:t>
            </a:r>
            <a:r>
              <a:rPr lang="en-US" sz="2000" dirty="0" err="1"/>
              <a:t>tujuan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tujuan</a:t>
            </a:r>
            <a:r>
              <a:rPr lang="en-US" sz="2000" dirty="0"/>
              <a:t> </a:t>
            </a:r>
            <a:r>
              <a:rPr lang="en-US" sz="2000" dirty="0" err="1"/>
              <a:t>meminimumkan</a:t>
            </a:r>
            <a:r>
              <a:rPr lang="en-US" sz="2000" dirty="0"/>
              <a:t> </a:t>
            </a:r>
            <a:r>
              <a:rPr lang="en-US" sz="2000" dirty="0" err="1" smtClean="0"/>
              <a:t>biaya</a:t>
            </a:r>
            <a:r>
              <a:rPr lang="en-US" sz="2000" dirty="0" smtClean="0"/>
              <a:t> </a:t>
            </a:r>
            <a:r>
              <a:rPr lang="en-US" sz="2000" dirty="0" err="1" smtClean="0"/>
              <a:t>transportasi</a:t>
            </a:r>
            <a:r>
              <a:rPr lang="en-US" sz="2000" dirty="0" smtClean="0"/>
              <a:t>.</a:t>
            </a:r>
          </a:p>
          <a:p>
            <a:r>
              <a:rPr lang="en-US" sz="2000" dirty="0" err="1"/>
              <a:t>Pemilihan</a:t>
            </a:r>
            <a:r>
              <a:rPr lang="en-US" sz="2000" dirty="0"/>
              <a:t> </a:t>
            </a:r>
            <a:r>
              <a:rPr lang="en-US" sz="2000" dirty="0" err="1"/>
              <a:t>rute</a:t>
            </a:r>
            <a:r>
              <a:rPr lang="en-US" sz="2000" dirty="0"/>
              <a:t> </a:t>
            </a:r>
            <a:r>
              <a:rPr lang="en-US" sz="2000" dirty="0" err="1"/>
              <a:t>terpendek</a:t>
            </a:r>
            <a:r>
              <a:rPr lang="en-US" sz="2000" dirty="0"/>
              <a:t> (</a:t>
            </a:r>
            <a:r>
              <a:rPr lang="en-US" sz="2000" dirty="0" err="1"/>
              <a:t>biaya</a:t>
            </a:r>
            <a:r>
              <a:rPr lang="en-US" sz="2000" dirty="0"/>
              <a:t> </a:t>
            </a:r>
            <a:r>
              <a:rPr lang="en-US" sz="2000" dirty="0" err="1"/>
              <a:t>terkecil</a:t>
            </a:r>
            <a:r>
              <a:rPr lang="en-US" sz="2000" dirty="0"/>
              <a:t>)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mengunjungi</a:t>
            </a:r>
            <a:r>
              <a:rPr lang="en-US" sz="2000" dirty="0"/>
              <a:t> </a:t>
            </a:r>
            <a:r>
              <a:rPr lang="en-US" sz="2000" dirty="0" err="1"/>
              <a:t>sejumlah</a:t>
            </a:r>
            <a:r>
              <a:rPr lang="en-US" sz="2000" dirty="0"/>
              <a:t> </a:t>
            </a:r>
            <a:r>
              <a:rPr lang="en-US" sz="2000" dirty="0" err="1"/>
              <a:t>kota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2000" i="1" dirty="0" smtClean="0"/>
              <a:t>Travelling Salesman Problem</a:t>
            </a:r>
            <a:r>
              <a:rPr lang="en-US" sz="2000" dirty="0" smtClean="0"/>
              <a:t>/ TSP).</a:t>
            </a:r>
          </a:p>
        </p:txBody>
      </p:sp>
    </p:spTree>
    <p:extLst>
      <p:ext uri="{BB962C8B-B14F-4D97-AF65-F5344CB8AC3E}">
        <p14:creationId xmlns:p14="http://schemas.microsoft.com/office/powerpoint/2010/main" val="252661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Crossover </a:t>
            </a:r>
            <a:r>
              <a:rPr lang="en-US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smtClean="0"/>
              <a:t>Crossover</a:t>
            </a:r>
            <a:r>
              <a:rPr lang="en-US" sz="2200" dirty="0" smtClean="0"/>
              <a:t> </a:t>
            </a:r>
            <a:r>
              <a:rPr lang="en-US" sz="2200" b="1" dirty="0" smtClean="0"/>
              <a:t>probability</a:t>
            </a:r>
          </a:p>
          <a:p>
            <a:r>
              <a:rPr lang="en-US" sz="2200" dirty="0" smtClean="0"/>
              <a:t>In most recombination operators, two individuals are randomly selected and are recombined with a probability </a:t>
            </a:r>
            <a:r>
              <a:rPr lang="en-US" sz="2200" i="1" dirty="0" smtClean="0"/>
              <a:t>p</a:t>
            </a:r>
            <a:r>
              <a:rPr lang="en-US" sz="2200" i="1" baseline="-25000" dirty="0" smtClean="0"/>
              <a:t>c</a:t>
            </a:r>
            <a:r>
              <a:rPr lang="en-US" sz="2200" dirty="0" smtClean="0"/>
              <a:t>, called the crossover probability. </a:t>
            </a:r>
          </a:p>
          <a:p>
            <a:r>
              <a:rPr lang="en-US" sz="2200" dirty="0" smtClean="0"/>
              <a:t>Then, a </a:t>
            </a:r>
            <a:r>
              <a:rPr lang="en-US" sz="2200" dirty="0"/>
              <a:t>uniform random number, </a:t>
            </a:r>
            <a:r>
              <a:rPr lang="en-US" sz="2200" i="1" dirty="0"/>
              <a:t>r</a:t>
            </a:r>
            <a:r>
              <a:rPr lang="en-US" sz="2200" dirty="0"/>
              <a:t>, is </a:t>
            </a:r>
            <a:r>
              <a:rPr lang="en-US" sz="2200" dirty="0" smtClean="0"/>
              <a:t>generated:</a:t>
            </a:r>
          </a:p>
          <a:p>
            <a:pPr lvl="1"/>
            <a:r>
              <a:rPr lang="en-US" sz="2200" dirty="0" smtClean="0"/>
              <a:t>if </a:t>
            </a:r>
            <a:r>
              <a:rPr lang="en-US" sz="2200" i="1" dirty="0"/>
              <a:t>r </a:t>
            </a:r>
            <a:r>
              <a:rPr lang="en-US" sz="2200" dirty="0"/>
              <a:t>≤ </a:t>
            </a:r>
            <a:r>
              <a:rPr lang="en-US" sz="2200" i="1" dirty="0" smtClean="0"/>
              <a:t>p</a:t>
            </a:r>
            <a:r>
              <a:rPr lang="en-US" sz="2200" i="1" baseline="-25000" dirty="0" smtClean="0"/>
              <a:t>c</a:t>
            </a:r>
            <a:r>
              <a:rPr lang="en-US" sz="2200" dirty="0" smtClean="0"/>
              <a:t> : the </a:t>
            </a:r>
            <a:r>
              <a:rPr lang="en-US" sz="2200" dirty="0"/>
              <a:t>two </a:t>
            </a:r>
            <a:r>
              <a:rPr lang="en-US" sz="2200" dirty="0" smtClean="0"/>
              <a:t>randomly selected </a:t>
            </a:r>
            <a:r>
              <a:rPr lang="en-US" sz="2200" dirty="0"/>
              <a:t>individuals undergo recombination. </a:t>
            </a:r>
            <a:endParaRPr lang="en-US" sz="2200" dirty="0" smtClean="0"/>
          </a:p>
          <a:p>
            <a:pPr lvl="1"/>
            <a:r>
              <a:rPr lang="en-US" sz="2200" dirty="0" smtClean="0"/>
              <a:t>if </a:t>
            </a:r>
            <a:r>
              <a:rPr lang="en-US" sz="2200" i="1" dirty="0"/>
              <a:t>r &gt; </a:t>
            </a:r>
            <a:r>
              <a:rPr lang="en-US" sz="2200" i="1" dirty="0" smtClean="0"/>
              <a:t>p</a:t>
            </a:r>
            <a:r>
              <a:rPr lang="en-US" sz="2200" i="1" baseline="-25000" dirty="0"/>
              <a:t>c</a:t>
            </a:r>
            <a:r>
              <a:rPr lang="en-US" sz="2200" dirty="0" smtClean="0"/>
              <a:t> :the two </a:t>
            </a:r>
            <a:r>
              <a:rPr lang="en-US" sz="2200" dirty="0"/>
              <a:t>offspring are simply copies of their parents. </a:t>
            </a:r>
            <a:endParaRPr lang="en-US" sz="2200" dirty="0" smtClean="0"/>
          </a:p>
          <a:p>
            <a:r>
              <a:rPr lang="en-US" sz="2200" dirty="0" smtClean="0"/>
              <a:t>The </a:t>
            </a:r>
            <a:r>
              <a:rPr lang="en-US" sz="2200" dirty="0"/>
              <a:t>value of </a:t>
            </a:r>
            <a:r>
              <a:rPr lang="en-US" sz="2200" i="1" dirty="0" smtClean="0"/>
              <a:t>p</a:t>
            </a:r>
            <a:r>
              <a:rPr lang="en-US" sz="2200" i="1" baseline="-25000" dirty="0"/>
              <a:t>c</a:t>
            </a:r>
            <a:r>
              <a:rPr lang="en-US" sz="2200" i="1" dirty="0" smtClean="0"/>
              <a:t> </a:t>
            </a:r>
            <a:r>
              <a:rPr lang="en-US" sz="2200" dirty="0"/>
              <a:t>can either </a:t>
            </a:r>
            <a:r>
              <a:rPr lang="en-US" sz="2200" dirty="0" smtClean="0"/>
              <a:t>be set </a:t>
            </a:r>
            <a:r>
              <a:rPr lang="en-US" sz="2200" dirty="0"/>
              <a:t>experimentally, or can be set based on schema-theorem </a:t>
            </a:r>
            <a:r>
              <a:rPr lang="en-US" sz="2200" dirty="0" smtClean="0"/>
              <a:t>principles.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309279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Mutasi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300"/>
              </a:spcBef>
            </a:pPr>
            <a:r>
              <a:rPr lang="en-US" sz="2200" dirty="0" err="1" smtClean="0"/>
              <a:t>Metode</a:t>
            </a:r>
            <a:r>
              <a:rPr lang="en-US" sz="2200" dirty="0" smtClean="0"/>
              <a:t> </a:t>
            </a:r>
            <a:r>
              <a:rPr lang="en-US" sz="2200" dirty="0" err="1" smtClean="0"/>
              <a:t>mutasi</a:t>
            </a:r>
            <a:r>
              <a:rPr lang="en-US" sz="2200" dirty="0" smtClean="0"/>
              <a:t> yang </a:t>
            </a:r>
            <a:r>
              <a:rPr lang="en-US" sz="2200" dirty="0" err="1" smtClean="0"/>
              <a:t>dapat</a:t>
            </a:r>
            <a:r>
              <a:rPr lang="en-US" sz="2200" dirty="0" smtClean="0"/>
              <a:t> </a:t>
            </a:r>
            <a:r>
              <a:rPr lang="en-US" sz="2200" dirty="0" err="1" smtClean="0"/>
              <a:t>diterapkan</a:t>
            </a:r>
            <a:r>
              <a:rPr lang="en-US" sz="2200" dirty="0" smtClean="0"/>
              <a:t> </a:t>
            </a:r>
            <a:r>
              <a:rPr lang="en-US" sz="2200" dirty="0" err="1" smtClean="0"/>
              <a:t>bergantung</a:t>
            </a:r>
            <a:r>
              <a:rPr lang="en-US" sz="2200" dirty="0" smtClean="0"/>
              <a:t> </a:t>
            </a:r>
            <a:r>
              <a:rPr lang="en-US" sz="2200" dirty="0" err="1" smtClean="0"/>
              <a:t>pada</a:t>
            </a:r>
            <a:r>
              <a:rPr lang="en-US" sz="2200" dirty="0" smtClean="0"/>
              <a:t> </a:t>
            </a:r>
            <a:r>
              <a:rPr lang="en-US" sz="2200" dirty="0" err="1" smtClean="0"/>
              <a:t>bentuk</a:t>
            </a:r>
            <a:r>
              <a:rPr lang="en-US" sz="2200" dirty="0" smtClean="0"/>
              <a:t> encoding yang </a:t>
            </a:r>
            <a:r>
              <a:rPr lang="en-US" sz="2200" dirty="0" err="1" smtClean="0"/>
              <a:t>digunakan</a:t>
            </a:r>
            <a:r>
              <a:rPr lang="en-US" sz="2200" dirty="0" smtClean="0"/>
              <a:t>.</a:t>
            </a:r>
          </a:p>
          <a:p>
            <a:pPr>
              <a:spcBef>
                <a:spcPts val="300"/>
              </a:spcBef>
            </a:pPr>
            <a:r>
              <a:rPr lang="en-US" sz="2200" dirty="0" smtClean="0"/>
              <a:t>Binary: flip-bit</a:t>
            </a:r>
            <a:endParaRPr lang="en-US" sz="2200" dirty="0"/>
          </a:p>
          <a:p>
            <a:pPr>
              <a:spcBef>
                <a:spcPts val="300"/>
              </a:spcBef>
            </a:pPr>
            <a:r>
              <a:rPr lang="en-US" sz="2200" dirty="0" smtClean="0"/>
              <a:t>Value encoding: boundary</a:t>
            </a:r>
          </a:p>
          <a:p>
            <a:pPr>
              <a:spcBef>
                <a:spcPts val="300"/>
              </a:spcBef>
            </a:pPr>
            <a:r>
              <a:rPr lang="en-US" sz="2200" dirty="0" smtClean="0"/>
              <a:t>Permutation encoding: Non-Uniform</a:t>
            </a:r>
            <a:r>
              <a:rPr lang="en-US" sz="2200" dirty="0"/>
              <a:t>, </a:t>
            </a:r>
            <a:r>
              <a:rPr lang="en-US" sz="2200" dirty="0" smtClean="0"/>
              <a:t>Uniform</a:t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endParaRPr lang="en-US" sz="22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96"/>
          <a:stretch/>
        </p:blipFill>
        <p:spPr bwMode="auto">
          <a:xfrm>
            <a:off x="907081" y="2877162"/>
            <a:ext cx="7666991" cy="2202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64378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Mutasi</a:t>
            </a:r>
            <a:r>
              <a:rPr lang="en-US" dirty="0" smtClean="0"/>
              <a:t> (</a:t>
            </a:r>
            <a:r>
              <a:rPr lang="en-US" dirty="0" err="1" smtClean="0"/>
              <a:t>lanj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21"/>
            <a:ext cx="8398774" cy="3512213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</a:pPr>
            <a:r>
              <a:rPr lang="en-US" sz="2000" dirty="0" smtClean="0"/>
              <a:t>Mutation </a:t>
            </a:r>
            <a:r>
              <a:rPr lang="en-US" sz="2000" dirty="0"/>
              <a:t>points are randomly selected from the </a:t>
            </a:r>
            <a:r>
              <a:rPr lang="en-US" sz="2000" i="1" dirty="0" err="1"/>
              <a:t>N</a:t>
            </a:r>
            <a:r>
              <a:rPr lang="en-US" sz="2000" i="1" baseline="-25000" dirty="0" err="1"/>
              <a:t>pop</a:t>
            </a:r>
            <a:r>
              <a:rPr lang="en-US" sz="2000" i="1" dirty="0"/>
              <a:t> </a:t>
            </a:r>
            <a:r>
              <a:rPr lang="en-US" sz="2000" dirty="0"/>
              <a:t>x </a:t>
            </a:r>
            <a:r>
              <a:rPr lang="en-US" sz="2000" i="1" dirty="0" err="1"/>
              <a:t>N</a:t>
            </a:r>
            <a:r>
              <a:rPr lang="en-US" sz="2000" i="1" baseline="-25000" dirty="0" err="1"/>
              <a:t>bits</a:t>
            </a:r>
            <a:r>
              <a:rPr lang="en-US" sz="2000" i="1" dirty="0"/>
              <a:t> </a:t>
            </a:r>
            <a:r>
              <a:rPr lang="en-US" sz="2000" dirty="0"/>
              <a:t>total number of bits in the population matrix. </a:t>
            </a:r>
          </a:p>
          <a:p>
            <a:r>
              <a:rPr lang="en-US" sz="2000" dirty="0" smtClean="0"/>
              <a:t>Example:</a:t>
            </a:r>
          </a:p>
          <a:p>
            <a:r>
              <a:rPr lang="en-US" sz="2000" dirty="0"/>
              <a:t>The size of population </a:t>
            </a:r>
            <a:r>
              <a:rPr lang="en-US" sz="2000" i="1" dirty="0" err="1"/>
              <a:t>N</a:t>
            </a:r>
            <a:r>
              <a:rPr lang="en-US" sz="2000" i="1" baseline="-25000" dirty="0" err="1"/>
              <a:t>pop</a:t>
            </a:r>
            <a:r>
              <a:rPr lang="en-US" sz="2000" dirty="0"/>
              <a:t> = </a:t>
            </a:r>
            <a:r>
              <a:rPr lang="en-US" sz="2000" dirty="0" smtClean="0"/>
              <a:t>8 and the </a:t>
            </a:r>
            <a:r>
              <a:rPr lang="en-US" sz="2000" dirty="0"/>
              <a:t>length of chromosome </a:t>
            </a:r>
            <a:r>
              <a:rPr lang="en-US" sz="2000" i="1" dirty="0" err="1"/>
              <a:t>N</a:t>
            </a:r>
            <a:r>
              <a:rPr lang="en-US" sz="2000" i="1" baseline="-25000" dirty="0" err="1"/>
              <a:t>bits</a:t>
            </a:r>
            <a:r>
              <a:rPr lang="en-US" sz="2000" dirty="0"/>
              <a:t> = 14</a:t>
            </a:r>
          </a:p>
          <a:p>
            <a:r>
              <a:rPr lang="en-US" sz="2000" dirty="0"/>
              <a:t>Mutation rate µ = 0,2</a:t>
            </a:r>
          </a:p>
          <a:p>
            <a:r>
              <a:rPr lang="en-US" sz="2000" dirty="0"/>
              <a:t>In this case the number of mutations is given by 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Thus a random number generator creates some pairs of random integers that correspond to the rows and columns of the mutated bits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884" y="3640685"/>
            <a:ext cx="720852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80291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 smtClean="0"/>
              <a:t>Memilih</a:t>
            </a:r>
            <a:r>
              <a:rPr lang="en-US" sz="2400" dirty="0" smtClean="0"/>
              <a:t> </a:t>
            </a:r>
            <a:r>
              <a:rPr lang="en-US" sz="2400" dirty="0" err="1" smtClean="0"/>
              <a:t>sejumlah</a:t>
            </a:r>
            <a:r>
              <a:rPr lang="en-US" sz="2400" dirty="0" smtClean="0"/>
              <a:t> </a:t>
            </a:r>
            <a:r>
              <a:rPr lang="en-US" sz="2400" dirty="0" err="1" smtClean="0"/>
              <a:t>individu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populasi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generasi</a:t>
            </a:r>
            <a:r>
              <a:rPr lang="en-US" sz="2400" dirty="0" smtClean="0"/>
              <a:t> </a:t>
            </a:r>
            <a:r>
              <a:rPr lang="en-US" sz="2400" dirty="0" err="1" smtClean="0"/>
              <a:t>berikutnya</a:t>
            </a:r>
            <a:r>
              <a:rPr lang="en-US" sz="2400" dirty="0" smtClean="0"/>
              <a:t>.</a:t>
            </a:r>
          </a:p>
          <a:p>
            <a:r>
              <a:rPr lang="en-US" sz="2400" b="1" dirty="0" smtClean="0"/>
              <a:t>Delete-all  </a:t>
            </a:r>
            <a:r>
              <a:rPr lang="en-US" sz="2400" b="1" dirty="0"/>
              <a:t>(generational</a:t>
            </a:r>
            <a:r>
              <a:rPr lang="en-US" sz="2400" b="1" dirty="0" smtClean="0"/>
              <a:t>)</a:t>
            </a:r>
            <a:r>
              <a:rPr lang="en-US" sz="2400" dirty="0" smtClean="0"/>
              <a:t>: </a:t>
            </a:r>
            <a:r>
              <a:rPr lang="en-US" sz="2400" dirty="0" err="1" smtClean="0"/>
              <a:t>menghapus</a:t>
            </a:r>
            <a:r>
              <a:rPr lang="en-US" sz="2400" dirty="0" smtClean="0"/>
              <a:t> </a:t>
            </a:r>
            <a:r>
              <a:rPr lang="en-US" sz="2400" dirty="0" err="1" smtClean="0"/>
              <a:t>semua</a:t>
            </a:r>
            <a:r>
              <a:rPr lang="en-US" sz="2400" dirty="0" smtClean="0"/>
              <a:t> </a:t>
            </a:r>
            <a:r>
              <a:rPr lang="en-US" sz="2400" dirty="0" err="1" smtClean="0"/>
              <a:t>individu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populasi</a:t>
            </a:r>
            <a:r>
              <a:rPr lang="en-US" sz="2400" dirty="0" smtClean="0"/>
              <a:t> </a:t>
            </a:r>
            <a:r>
              <a:rPr lang="en-US" sz="2400" dirty="0" err="1" smtClean="0"/>
              <a:t>sebelumnya</a:t>
            </a:r>
            <a:r>
              <a:rPr lang="en-US" sz="2400" dirty="0" smtClean="0"/>
              <a:t>,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seluruh</a:t>
            </a:r>
            <a:r>
              <a:rPr lang="en-US" sz="2400" dirty="0" smtClean="0"/>
              <a:t> offspring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populasi</a:t>
            </a:r>
            <a:r>
              <a:rPr lang="en-US" sz="2400" dirty="0" smtClean="0"/>
              <a:t> </a:t>
            </a:r>
            <a:r>
              <a:rPr lang="en-US" sz="2400" dirty="0" err="1" smtClean="0"/>
              <a:t>generasi</a:t>
            </a:r>
            <a:r>
              <a:rPr lang="en-US" sz="2400" dirty="0" smtClean="0"/>
              <a:t> </a:t>
            </a:r>
            <a:r>
              <a:rPr lang="en-US" sz="2400" dirty="0" err="1" smtClean="0"/>
              <a:t>berikutnya</a:t>
            </a:r>
            <a:r>
              <a:rPr lang="en-US" sz="2400" dirty="0" smtClean="0"/>
              <a:t>.</a:t>
            </a:r>
          </a:p>
          <a:p>
            <a:r>
              <a:rPr lang="en-US" sz="2400" b="1" dirty="0" smtClean="0"/>
              <a:t>Steady-State</a:t>
            </a:r>
            <a:r>
              <a:rPr lang="en-US" sz="2400" dirty="0" smtClean="0"/>
              <a:t>: </a:t>
            </a:r>
            <a:r>
              <a:rPr lang="en-US" sz="2400" dirty="0" err="1" smtClean="0"/>
              <a:t>menghapua</a:t>
            </a:r>
            <a:r>
              <a:rPr lang="en-US" sz="2400" dirty="0" smtClean="0"/>
              <a:t> </a:t>
            </a:r>
            <a:r>
              <a:rPr lang="en-US" sz="2400" i="1" dirty="0"/>
              <a:t>n </a:t>
            </a:r>
            <a:r>
              <a:rPr lang="en-US" sz="2400" dirty="0" err="1" smtClean="0"/>
              <a:t>individu</a:t>
            </a:r>
            <a:r>
              <a:rPr lang="en-US" sz="2400" dirty="0" smtClean="0"/>
              <a:t> lama </a:t>
            </a:r>
            <a:r>
              <a:rPr lang="en-US" sz="2400" dirty="0"/>
              <a:t>and </a:t>
            </a:r>
            <a:r>
              <a:rPr lang="en-US" sz="2400" dirty="0" err="1" smtClean="0"/>
              <a:t>menggantikannya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i="1" dirty="0"/>
              <a:t>n </a:t>
            </a:r>
            <a:r>
              <a:rPr lang="en-US" sz="2400" dirty="0" err="1" smtClean="0"/>
              <a:t>individu</a:t>
            </a:r>
            <a:r>
              <a:rPr lang="en-US" sz="2400" dirty="0" smtClean="0"/>
              <a:t> </a:t>
            </a:r>
            <a:r>
              <a:rPr lang="en-US" sz="2400" dirty="0" err="1" smtClean="0"/>
              <a:t>baru</a:t>
            </a:r>
            <a:r>
              <a:rPr lang="en-US" sz="2400" dirty="0" smtClean="0"/>
              <a:t>.</a:t>
            </a:r>
          </a:p>
          <a:p>
            <a:r>
              <a:rPr lang="en-US" sz="2400" b="1" dirty="0" smtClean="0"/>
              <a:t>Steady-state-no-duplicates</a:t>
            </a:r>
            <a:r>
              <a:rPr lang="en-US" sz="2400" dirty="0" smtClean="0"/>
              <a:t>: </a:t>
            </a:r>
            <a:r>
              <a:rPr lang="en-US" sz="2400" dirty="0" err="1" smtClean="0"/>
              <a:t>sama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steady-state, </a:t>
            </a:r>
            <a:r>
              <a:rPr lang="en-US" sz="2400" dirty="0" err="1" smtClean="0"/>
              <a:t>namun</a:t>
            </a:r>
            <a:r>
              <a:rPr lang="en-US" sz="2400" dirty="0" smtClean="0"/>
              <a:t> </a:t>
            </a:r>
            <a:r>
              <a:rPr lang="en-US" sz="2400" dirty="0" err="1" smtClean="0"/>
              <a:t>memastikan</a:t>
            </a:r>
            <a:r>
              <a:rPr lang="en-US" sz="2400" dirty="0" smtClean="0"/>
              <a:t> </a:t>
            </a:r>
            <a:r>
              <a:rPr lang="en-US" sz="2400" dirty="0" err="1" smtClean="0"/>
              <a:t>bahwa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individu</a:t>
            </a:r>
            <a:r>
              <a:rPr lang="en-US" sz="2400" dirty="0" smtClean="0"/>
              <a:t> yang </a:t>
            </a:r>
            <a:r>
              <a:rPr lang="en-US" sz="2400" dirty="0" err="1" smtClean="0"/>
              <a:t>duplikat</a:t>
            </a:r>
            <a:r>
              <a:rPr lang="en-US" sz="2400" dirty="0" smtClean="0"/>
              <a:t>.  </a:t>
            </a:r>
            <a:endParaRPr lang="en-US" sz="2400" dirty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4528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Contoh</a:t>
            </a:r>
            <a:r>
              <a:rPr lang="en-US" b="1" dirty="0" smtClean="0"/>
              <a:t> </a:t>
            </a:r>
            <a:r>
              <a:rPr lang="en-US" b="1" dirty="0" err="1" smtClean="0"/>
              <a:t>Kasus</a:t>
            </a:r>
            <a:r>
              <a:rPr lang="en-US" b="1" dirty="0" smtClean="0"/>
              <a:t> </a:t>
            </a:r>
            <a:r>
              <a:rPr lang="en-US" b="1" dirty="0" err="1" smtClean="0"/>
              <a:t>Algoritma</a:t>
            </a:r>
            <a:r>
              <a:rPr lang="en-US" b="1" dirty="0" smtClean="0"/>
              <a:t> </a:t>
            </a:r>
            <a:r>
              <a:rPr lang="en-US" b="1" dirty="0" err="1" smtClean="0"/>
              <a:t>Genetika</a:t>
            </a:r>
            <a:r>
              <a:rPr lang="en-US" b="1" dirty="0" smtClean="0"/>
              <a:t>:</a:t>
            </a:r>
            <a:br>
              <a:rPr lang="en-US" b="1" dirty="0" smtClean="0"/>
            </a:br>
            <a:r>
              <a:rPr lang="en-US" dirty="0" smtClean="0"/>
              <a:t>Maximizing </a:t>
            </a:r>
            <a:r>
              <a:rPr lang="en-US" dirty="0"/>
              <a:t>a Function of One Variable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(Binary Encoding)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to be maximized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3543301"/>
                <a:ext cx="3429000" cy="594122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 ∈{0, 1, …, 31}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4724400"/>
                <a:ext cx="3429000" cy="792163"/>
              </a:xfrm>
              <a:blipFill rotWithShape="1">
                <a:blip r:embed="rId2"/>
                <a:stretch>
                  <a:fillRect t="-9231" r="-1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543052"/>
            <a:ext cx="4495800" cy="2878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71650"/>
            <a:ext cx="261648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269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Chromosome Encoding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 smtClean="0"/>
                  <a:t>Binary Encoding</a:t>
                </a:r>
              </a:p>
              <a:p>
                <a:r>
                  <a:rPr lang="en-US" sz="2800" dirty="0" smtClean="0"/>
                  <a:t>We </a:t>
                </a:r>
                <a:r>
                  <a:rPr lang="en-US" sz="2800" dirty="0"/>
                  <a:t>will encode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800" i="1" dirty="0" smtClean="0"/>
                  <a:t> </a:t>
                </a:r>
                <a:r>
                  <a:rPr lang="en-US" sz="2800" dirty="0"/>
                  <a:t>as a binary integer of length 5. </a:t>
                </a:r>
                <a:endParaRPr lang="en-US" sz="2800" dirty="0" smtClean="0"/>
              </a:p>
              <a:p>
                <a:r>
                  <a:rPr lang="en-US" sz="2800" dirty="0" smtClean="0"/>
                  <a:t>Thus </a:t>
                </a:r>
                <a:r>
                  <a:rPr lang="en-US" sz="2800" dirty="0"/>
                  <a:t>the chromosomes </a:t>
                </a:r>
                <a:r>
                  <a:rPr lang="en-US" sz="2800" dirty="0" smtClean="0"/>
                  <a:t>for our </a:t>
                </a:r>
                <a:r>
                  <a:rPr lang="en-US" sz="2800" dirty="0"/>
                  <a:t>genetic algorithm will be sequences of 0’s and 1’s with a length of 5 bits, and have </a:t>
                </a:r>
                <a:r>
                  <a:rPr lang="en-US" sz="2800" dirty="0" smtClean="0"/>
                  <a:t>a range </a:t>
                </a:r>
                <a:r>
                  <a:rPr lang="en-US" sz="2800" dirty="0"/>
                  <a:t>from 0 (00000) to 31 (11111).</a:t>
                </a:r>
                <a:r>
                  <a:rPr lang="en-US" sz="2800" dirty="0" smtClean="0"/>
                  <a:t> </a:t>
                </a:r>
                <a:br>
                  <a:rPr lang="en-US" sz="2800" dirty="0" smtClean="0"/>
                </a:b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213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522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and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nitial </a:t>
            </a:r>
            <a:r>
              <a:rPr lang="en-US" sz="2800" dirty="0"/>
              <a:t>population of </a:t>
            </a:r>
            <a:r>
              <a:rPr lang="en-US" sz="2800" dirty="0" smtClean="0"/>
              <a:t>10 chromosomes, randomly generated.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1885950"/>
            <a:ext cx="2971800" cy="2864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251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3581400" cy="37719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Decode each chromosome (binary coding) into decimal value.</a:t>
            </a:r>
          </a:p>
          <a:p>
            <a:r>
              <a:rPr lang="en-US" sz="2400" dirty="0" smtClean="0"/>
              <a:t>Fitness function: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Next </a:t>
            </a:r>
            <a:r>
              <a:rPr lang="en-US" sz="2400" dirty="0"/>
              <a:t>we take the </a:t>
            </a:r>
            <a:r>
              <a:rPr lang="en-US" sz="2400" i="1" dirty="0"/>
              <a:t>x</a:t>
            </a:r>
            <a:r>
              <a:rPr lang="en-US" sz="2400" dirty="0"/>
              <a:t>-value that each chromosome represents and test its fitness with </a:t>
            </a:r>
            <a:r>
              <a:rPr lang="en-US" sz="2400" dirty="0" smtClean="0"/>
              <a:t>the fitness </a:t>
            </a:r>
            <a:r>
              <a:rPr lang="en-US" sz="2400" dirty="0"/>
              <a:t>function. </a:t>
            </a:r>
            <a:endParaRPr lang="en-US" sz="2400" dirty="0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318" y="2686051"/>
            <a:ext cx="1854485" cy="648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180" y="1493275"/>
            <a:ext cx="5057775" cy="264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332660" y="4241759"/>
            <a:ext cx="1686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Average = 14.76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42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Using Roulette wheel selection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291660"/>
              </p:ext>
            </p:extLst>
          </p:nvPr>
        </p:nvGraphicFramePr>
        <p:xfrm>
          <a:off x="296260" y="1808225"/>
          <a:ext cx="8458200" cy="29734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3376"/>
                <a:gridCol w="1407866"/>
                <a:gridCol w="1055900"/>
                <a:gridCol w="1275879"/>
                <a:gridCol w="1913819"/>
                <a:gridCol w="1501360"/>
              </a:tblGrid>
              <a:tr h="5059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Chromosome number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Initial population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x value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Fitness value f(x)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Selection probability p</a:t>
                      </a:r>
                      <a:r>
                        <a:rPr lang="en-US" sz="1400" u="none" strike="noStrike" baseline="-25000">
                          <a:effectLst/>
                        </a:rPr>
                        <a:t>i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Cumulative selection probability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</a:tr>
              <a:tr h="2243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01011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0.1416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0.1416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</a:tr>
              <a:tr h="2243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11010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0.0705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0.2121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</a:tr>
              <a:tr h="2243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00010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0.0379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0.2500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</a:tr>
              <a:tr h="2243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01110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0.1518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0.4018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</a:tr>
              <a:tr h="2243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01100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0.1463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0.5481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</a:tr>
              <a:tr h="2243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11110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0.5481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</a:tr>
              <a:tr h="2243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0.1192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0.6673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</a:tr>
              <a:tr h="2243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01001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0.7954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</a:tr>
              <a:tr h="2243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00011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0.0549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0.8503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</a:tr>
              <a:tr h="2243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10001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0.1497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1.0000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</a:tr>
              <a:tr h="224314">
                <a:tc gridSpan="3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Sum of fitness value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86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Karakteristik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Evolusioner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err="1" smtClean="0"/>
              <a:t>Bersifat</a:t>
            </a:r>
            <a:r>
              <a:rPr lang="en-GB" sz="2400" dirty="0" smtClean="0"/>
              <a:t> </a:t>
            </a:r>
            <a:r>
              <a:rPr lang="en-GB" sz="2400" dirty="0" err="1" smtClean="0"/>
              <a:t>heuristik</a:t>
            </a:r>
            <a:r>
              <a:rPr lang="en-GB" sz="2400" dirty="0" smtClean="0"/>
              <a:t> </a:t>
            </a:r>
          </a:p>
          <a:p>
            <a:r>
              <a:rPr lang="en-GB" sz="2400" i="1" dirty="0" smtClean="0"/>
              <a:t>Stochastic</a:t>
            </a:r>
          </a:p>
          <a:p>
            <a:r>
              <a:rPr lang="en-GB" sz="2400" i="1" dirty="0"/>
              <a:t>P</a:t>
            </a:r>
            <a:r>
              <a:rPr lang="en-GB" sz="2400" i="1" dirty="0" smtClean="0"/>
              <a:t>opulation-based </a:t>
            </a:r>
            <a:r>
              <a:rPr lang="en-GB" sz="2400" i="1" dirty="0"/>
              <a:t>algorithms</a:t>
            </a:r>
          </a:p>
          <a:p>
            <a:r>
              <a:rPr lang="en-GB" sz="2400" dirty="0" err="1" smtClean="0"/>
              <a:t>Menggunakan</a:t>
            </a:r>
            <a:r>
              <a:rPr lang="en-GB" sz="2400" dirty="0" smtClean="0"/>
              <a:t> variation </a:t>
            </a:r>
            <a:r>
              <a:rPr lang="en-GB" sz="2400" dirty="0"/>
              <a:t>operators (recombination and mutation) </a:t>
            </a:r>
            <a:r>
              <a:rPr lang="en-GB" sz="2400" dirty="0" err="1" smtClean="0"/>
              <a:t>untuk</a:t>
            </a:r>
            <a:r>
              <a:rPr lang="en-GB" sz="2400" dirty="0" smtClean="0"/>
              <a:t> </a:t>
            </a:r>
            <a:r>
              <a:rPr lang="en-GB" sz="2400" dirty="0" err="1" smtClean="0"/>
              <a:t>meningkatkan</a:t>
            </a:r>
            <a:r>
              <a:rPr lang="en-GB" sz="2400" dirty="0" smtClean="0"/>
              <a:t> diversity </a:t>
            </a:r>
            <a:r>
              <a:rPr lang="en-GB" sz="2400" dirty="0" smtClean="0">
                <a:sym typeface="Wingdings" pitchFamily="2" charset="2"/>
              </a:rPr>
              <a:t> </a:t>
            </a:r>
            <a:r>
              <a:rPr lang="en-GB" sz="2400" dirty="0" err="1" smtClean="0">
                <a:sym typeface="Wingdings" pitchFamily="2" charset="2"/>
              </a:rPr>
              <a:t>menghasilkan</a:t>
            </a:r>
            <a:r>
              <a:rPr lang="en-GB" sz="2400" dirty="0" smtClean="0">
                <a:sym typeface="Wingdings" pitchFamily="2" charset="2"/>
              </a:rPr>
              <a:t> novelty</a:t>
            </a:r>
            <a:endParaRPr lang="en-GB" sz="2400" dirty="0"/>
          </a:p>
          <a:p>
            <a:r>
              <a:rPr lang="en-GB" sz="2400" dirty="0" err="1" smtClean="0"/>
              <a:t>Menggunakan</a:t>
            </a:r>
            <a:r>
              <a:rPr lang="en-GB" sz="2400" dirty="0" smtClean="0"/>
              <a:t> selection operator </a:t>
            </a:r>
            <a:r>
              <a:rPr lang="en-GB" sz="2400" dirty="0" err="1" smtClean="0"/>
              <a:t>untuk</a:t>
            </a:r>
            <a:r>
              <a:rPr lang="en-GB" sz="2400" dirty="0" smtClean="0"/>
              <a:t> </a:t>
            </a:r>
            <a:r>
              <a:rPr lang="en-GB" sz="2400" dirty="0" err="1" smtClean="0"/>
              <a:t>mengurangi</a:t>
            </a:r>
            <a:r>
              <a:rPr lang="en-GB" sz="2400" dirty="0" smtClean="0"/>
              <a:t> </a:t>
            </a:r>
            <a:r>
              <a:rPr lang="en-US" sz="2400" dirty="0" smtClean="0"/>
              <a:t>diversity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dirty="0" err="1" smtClean="0">
                <a:sym typeface="Wingdings" pitchFamily="2" charset="2"/>
              </a:rPr>
              <a:t>memilih</a:t>
            </a:r>
            <a:r>
              <a:rPr lang="en-US" sz="2400" dirty="0" smtClean="0">
                <a:sym typeface="Wingdings" pitchFamily="2" charset="2"/>
              </a:rPr>
              <a:t> yang </a:t>
            </a:r>
            <a:r>
              <a:rPr lang="en-US" sz="2400" dirty="0" err="1" smtClean="0">
                <a:sym typeface="Wingdings" pitchFamily="2" charset="2"/>
              </a:rPr>
              <a:t>berkualitas</a:t>
            </a:r>
            <a:endParaRPr lang="en-GB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081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Generate </a:t>
            </a:r>
            <a:r>
              <a:rPr lang="en-US" sz="2800" dirty="0" err="1" smtClean="0"/>
              <a:t>randum</a:t>
            </a:r>
            <a:r>
              <a:rPr lang="en-US" sz="2800" dirty="0" smtClean="0"/>
              <a:t> number 10 times to select the parents.</a:t>
            </a:r>
            <a:br>
              <a:rPr lang="en-US" sz="2800" dirty="0" smtClean="0"/>
            </a:b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119373"/>
              </p:ext>
            </p:extLst>
          </p:nvPr>
        </p:nvGraphicFramePr>
        <p:xfrm>
          <a:off x="1676400" y="2057402"/>
          <a:ext cx="5334000" cy="28217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48000"/>
                <a:gridCol w="2286000"/>
              </a:tblGrid>
              <a:tr h="4643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Generated random number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Selected chromosome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</a:tr>
              <a:tr h="235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0.45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5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</a:tr>
              <a:tr h="235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2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</a:tr>
              <a:tr h="235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0.34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4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</a:tr>
              <a:tr h="235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0.61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8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</a:tr>
              <a:tr h="235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0.81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</a:tr>
              <a:tr h="235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0.18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</a:tr>
              <a:tr h="235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0.54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7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</a:tr>
              <a:tr h="235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0.23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4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</a:tr>
              <a:tr h="235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0.92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10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</a:tr>
              <a:tr h="235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0.75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8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212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/>
          </a:bodyPr>
          <a:lstStyle/>
          <a:p>
            <a:r>
              <a:rPr lang="en-US" sz="2400" dirty="0"/>
              <a:t>Since our </a:t>
            </a:r>
            <a:r>
              <a:rPr lang="en-US" sz="2400" dirty="0" smtClean="0"/>
              <a:t>population has </a:t>
            </a:r>
            <a:r>
              <a:rPr lang="en-US" sz="2400" dirty="0"/>
              <a:t>10 chromosomes and each ‘mating’ produces 2 offspring, we need 5 </a:t>
            </a:r>
            <a:r>
              <a:rPr lang="en-US" sz="2400" dirty="0" err="1"/>
              <a:t>matings</a:t>
            </a:r>
            <a:r>
              <a:rPr lang="en-US" sz="2400" dirty="0"/>
              <a:t> to </a:t>
            </a:r>
            <a:r>
              <a:rPr lang="en-US" sz="2400" dirty="0" smtClean="0"/>
              <a:t>produce a </a:t>
            </a:r>
            <a:r>
              <a:rPr lang="en-US" sz="2400" dirty="0"/>
              <a:t>new generation of 10 chromosomes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Crossover probability p</a:t>
            </a:r>
            <a:r>
              <a:rPr lang="en-US" sz="2400" baseline="-25000" dirty="0" smtClean="0"/>
              <a:t>c</a:t>
            </a:r>
            <a:r>
              <a:rPr lang="en-US" sz="2400" dirty="0" smtClean="0"/>
              <a:t> = 0.8</a:t>
            </a:r>
          </a:p>
          <a:p>
            <a:r>
              <a:rPr lang="en-US" sz="2400" dirty="0" smtClean="0"/>
              <a:t>For each pair of parents, generate random number r between 0 and 1. </a:t>
            </a:r>
          </a:p>
          <a:p>
            <a:r>
              <a:rPr lang="en-US" sz="2400" dirty="0" smtClean="0"/>
              <a:t>If r &lt;= p</a:t>
            </a:r>
            <a:r>
              <a:rPr lang="en-US" sz="2400" baseline="-25000" dirty="0" smtClean="0"/>
              <a:t>c</a:t>
            </a:r>
            <a:r>
              <a:rPr lang="en-US" sz="2400" dirty="0"/>
              <a:t> </a:t>
            </a:r>
            <a:r>
              <a:rPr lang="en-US" sz="2400" dirty="0" smtClean="0"/>
              <a:t>: crossover occurred</a:t>
            </a:r>
            <a:endParaRPr lang="en-US" sz="2400" dirty="0"/>
          </a:p>
          <a:p>
            <a:r>
              <a:rPr lang="en-US" sz="2400" dirty="0" smtClean="0"/>
              <a:t>if r &gt; p</a:t>
            </a:r>
            <a:r>
              <a:rPr lang="en-US" sz="2400" baseline="-25000" dirty="0" smtClean="0"/>
              <a:t>c</a:t>
            </a:r>
            <a:r>
              <a:rPr lang="en-US" sz="2400" dirty="0" smtClean="0"/>
              <a:t> : do not crossover (exact copy of parents)</a:t>
            </a:r>
          </a:p>
        </p:txBody>
      </p:sp>
    </p:spTree>
    <p:extLst>
      <p:ext uri="{BB962C8B-B14F-4D97-AF65-F5344CB8AC3E}">
        <p14:creationId xmlns:p14="http://schemas.microsoft.com/office/powerpoint/2010/main" val="208159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Crossover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191000" cy="3394472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Generated random number for five pairs: </a:t>
            </a:r>
          </a:p>
          <a:p>
            <a:pPr lvl="1"/>
            <a:r>
              <a:rPr lang="en-US" sz="2000" dirty="0" smtClean="0"/>
              <a:t>0.45 : crossover</a:t>
            </a:r>
          </a:p>
          <a:p>
            <a:pPr lvl="1"/>
            <a:r>
              <a:rPr lang="en-US" sz="2000" dirty="0" smtClean="0"/>
              <a:t>0.79 : crossover</a:t>
            </a:r>
          </a:p>
          <a:p>
            <a:pPr lvl="1"/>
            <a:r>
              <a:rPr lang="en-US" sz="2000" dirty="0" smtClean="0"/>
              <a:t>0.21 : crossover</a:t>
            </a:r>
          </a:p>
          <a:p>
            <a:pPr lvl="1"/>
            <a:r>
              <a:rPr lang="en-US" sz="2000" dirty="0" smtClean="0"/>
              <a:t>0.92 : exact copy of parents</a:t>
            </a:r>
          </a:p>
          <a:p>
            <a:pPr lvl="1"/>
            <a:r>
              <a:rPr lang="en-US" sz="2000" dirty="0" smtClean="0"/>
              <a:t>0.56 : crossover</a:t>
            </a:r>
          </a:p>
          <a:p>
            <a:r>
              <a:rPr lang="en-US" sz="2400" dirty="0" smtClean="0"/>
              <a:t>In this example, we use one-point crossover. </a:t>
            </a:r>
          </a:p>
          <a:p>
            <a:r>
              <a:rPr lang="en-US" sz="2400" dirty="0" smtClean="0"/>
              <a:t>The crossover point is selected randomly.</a:t>
            </a:r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17" b="17786"/>
          <a:stretch/>
        </p:blipFill>
        <p:spPr bwMode="auto">
          <a:xfrm>
            <a:off x="4572861" y="1491101"/>
            <a:ext cx="4122174" cy="2607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7620000" y="2571750"/>
            <a:ext cx="152400" cy="171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0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99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3810000" cy="339447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 smtClean="0"/>
                  <a:t>Mutation probability p</a:t>
                </a:r>
                <a:r>
                  <a:rPr lang="en-US" sz="2400" baseline="-25000" dirty="0" smtClean="0"/>
                  <a:t>m</a:t>
                </a:r>
                <a:r>
                  <a:rPr lang="en-US" sz="2400" dirty="0" smtClean="0"/>
                  <a:t> = 0.02</a:t>
                </a:r>
              </a:p>
              <a:p>
                <a:r>
                  <a:rPr lang="en-US" sz="2400" dirty="0" smtClean="0"/>
                  <a:t>#mutation = 0.02 x (10-1) x 5 = 0.9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≅</m:t>
                    </m:r>
                  </m:oMath>
                </a14:m>
                <a:r>
                  <a:rPr lang="en-US" sz="2400" dirty="0" smtClean="0"/>
                  <a:t> 1</a:t>
                </a:r>
              </a:p>
              <a:p>
                <a:r>
                  <a:rPr lang="en-US" sz="2400" dirty="0" smtClean="0"/>
                  <a:t>Generate random number correspond to row and columns of mutated bit : [5 2] </a:t>
                </a:r>
                <a:r>
                  <a:rPr lang="en-US" sz="2400" dirty="0" smtClean="0">
                    <a:sym typeface="Wingdings" pitchFamily="2" charset="2"/>
                  </a:rPr>
                  <a:t> </a:t>
                </a:r>
                <a:r>
                  <a:rPr lang="en-US" sz="2400" dirty="0" smtClean="0"/>
                  <a:t>5</a:t>
                </a:r>
                <a:r>
                  <a:rPr lang="en-US" sz="2400" baseline="30000" dirty="0" smtClean="0"/>
                  <a:t>th</a:t>
                </a:r>
                <a:r>
                  <a:rPr lang="en-US" sz="2400" dirty="0" smtClean="0"/>
                  <a:t> chromosome on 2</a:t>
                </a:r>
                <a:r>
                  <a:rPr lang="en-US" sz="2400" baseline="30000" dirty="0" smtClean="0"/>
                  <a:t>nd</a:t>
                </a:r>
                <a:r>
                  <a:rPr lang="en-US" sz="2400" dirty="0" smtClean="0"/>
                  <a:t> bit is mutated 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3810000" cy="4525963"/>
              </a:xfrm>
              <a:blipFill rotWithShape="1">
                <a:blip r:embed="rId2"/>
                <a:stretch>
                  <a:fillRect l="-2080" t="-1078" r="-3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21" b="15250"/>
          <a:stretch/>
        </p:blipFill>
        <p:spPr bwMode="auto">
          <a:xfrm>
            <a:off x="4419603" y="1314450"/>
            <a:ext cx="4177133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846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Using Delete-all (Generation).</a:t>
            </a:r>
          </a:p>
          <a:p>
            <a:r>
              <a:rPr lang="en-US" sz="2400" dirty="0" smtClean="0"/>
              <a:t>New population for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generation</a:t>
            </a: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3" y="2171701"/>
            <a:ext cx="5684861" cy="2835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7473395" y="2724455"/>
            <a:ext cx="1374345" cy="865231"/>
          </a:xfrm>
          <a:prstGeom prst="wedgeRoundRectCallout">
            <a:avLst>
              <a:gd name="adj1" fmla="val -108721"/>
              <a:gd name="adj2" fmla="val 1829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Rata-rata </a:t>
            </a:r>
            <a:r>
              <a:rPr lang="en-US" dirty="0" err="1" smtClean="0"/>
              <a:t>nilai</a:t>
            </a:r>
            <a:r>
              <a:rPr lang="en-US" dirty="0" smtClean="0"/>
              <a:t> fitness </a:t>
            </a:r>
            <a:r>
              <a:rPr lang="en-US" dirty="0" err="1" smtClean="0"/>
              <a:t>bertambah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04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Proses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Evaolusioner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720" y="1421181"/>
            <a:ext cx="5398540" cy="3410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795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Pseudocode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Evolusioner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36" y="1350110"/>
            <a:ext cx="7314285" cy="3707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723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Evolusioner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Representasi</a:t>
            </a:r>
            <a:r>
              <a:rPr lang="en-US" dirty="0" smtClean="0"/>
              <a:t> (</a:t>
            </a:r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 smtClean="0"/>
              <a:t>individu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 smtClean="0"/>
              <a:t>Evaluasi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(</a:t>
            </a:r>
            <a:r>
              <a:rPr lang="en-US" dirty="0" err="1" smtClean="0"/>
              <a:t>fungsi</a:t>
            </a:r>
            <a:r>
              <a:rPr lang="en-US" dirty="0" smtClean="0"/>
              <a:t> fitness)</a:t>
            </a:r>
            <a:endParaRPr lang="en-US" dirty="0"/>
          </a:p>
          <a:p>
            <a:r>
              <a:rPr lang="en-US" dirty="0" err="1" smtClean="0"/>
              <a:t>Populasi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Seleksi</a:t>
            </a:r>
            <a:r>
              <a:rPr lang="en-US" dirty="0" smtClean="0"/>
              <a:t> orang </a:t>
            </a:r>
            <a:r>
              <a:rPr lang="en-US" dirty="0" err="1" smtClean="0"/>
              <a:t>tua</a:t>
            </a:r>
            <a:r>
              <a:rPr lang="en-US" dirty="0" smtClean="0"/>
              <a:t> (</a:t>
            </a:r>
            <a:r>
              <a:rPr lang="en-US" i="1" dirty="0" smtClean="0"/>
              <a:t>parent </a:t>
            </a:r>
            <a:r>
              <a:rPr lang="en-US" i="1" dirty="0"/>
              <a:t>selection </a:t>
            </a:r>
            <a:r>
              <a:rPr lang="en-US" i="1" dirty="0" smtClean="0"/>
              <a:t>mechanism</a:t>
            </a:r>
            <a:r>
              <a:rPr lang="en-US" dirty="0" smtClean="0"/>
              <a:t>)</a:t>
            </a:r>
            <a:endParaRPr lang="en-US" i="1" dirty="0"/>
          </a:p>
          <a:p>
            <a:r>
              <a:rPr lang="en-US" dirty="0" smtClean="0"/>
              <a:t>Variation operators (</a:t>
            </a:r>
            <a:r>
              <a:rPr lang="en-US" dirty="0" err="1" smtClean="0"/>
              <a:t>rekombinasi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mutasi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Survivor </a:t>
            </a:r>
            <a:r>
              <a:rPr lang="en-US" dirty="0"/>
              <a:t>selection mechanism (</a:t>
            </a:r>
            <a:r>
              <a:rPr lang="en-US" i="1" dirty="0"/>
              <a:t>replacement</a:t>
            </a:r>
            <a:r>
              <a:rPr lang="en-US" dirty="0"/>
              <a:t>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40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Representasi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 err="1" smtClean="0"/>
              <a:t>Kandidat</a:t>
            </a:r>
            <a:r>
              <a:rPr lang="en-US" sz="2200" dirty="0" smtClean="0"/>
              <a:t> </a:t>
            </a:r>
            <a:r>
              <a:rPr lang="en-US" sz="2200" dirty="0" err="1" smtClean="0"/>
              <a:t>solusi</a:t>
            </a:r>
            <a:r>
              <a:rPr lang="en-US" sz="2200" dirty="0" smtClean="0"/>
              <a:t> </a:t>
            </a:r>
            <a:r>
              <a:rPr lang="en-US" sz="2200" dirty="0" err="1" smtClean="0"/>
              <a:t>dalam</a:t>
            </a:r>
            <a:r>
              <a:rPr lang="en-US" sz="2200" dirty="0" smtClean="0"/>
              <a:t> </a:t>
            </a:r>
            <a:r>
              <a:rPr lang="en-US" sz="2200" dirty="0" err="1" smtClean="0"/>
              <a:t>dunia</a:t>
            </a:r>
            <a:r>
              <a:rPr lang="en-US" sz="2200" dirty="0" smtClean="0"/>
              <a:t> </a:t>
            </a:r>
            <a:r>
              <a:rPr lang="en-US" sz="2200" dirty="0" err="1" smtClean="0"/>
              <a:t>nyata</a:t>
            </a:r>
            <a:r>
              <a:rPr lang="en-US" sz="2200" dirty="0" smtClean="0"/>
              <a:t> </a:t>
            </a:r>
            <a:r>
              <a:rPr lang="en-US" sz="2200" dirty="0" err="1" smtClean="0"/>
              <a:t>dalam</a:t>
            </a:r>
            <a:r>
              <a:rPr lang="en-US" sz="2200" dirty="0" smtClean="0"/>
              <a:t> </a:t>
            </a:r>
            <a:r>
              <a:rPr lang="en-US" sz="2200" dirty="0" err="1" smtClean="0"/>
              <a:t>bentuk</a:t>
            </a:r>
            <a:r>
              <a:rPr lang="en-US" sz="2200" dirty="0" smtClean="0"/>
              <a:t> </a:t>
            </a:r>
            <a:r>
              <a:rPr lang="en-US" sz="2200" b="1" dirty="0" err="1" smtClean="0">
                <a:solidFill>
                  <a:srgbClr val="0070C0"/>
                </a:solidFill>
              </a:rPr>
              <a:t>fenotip</a:t>
            </a:r>
            <a:r>
              <a:rPr lang="en-US" sz="2200" dirty="0" smtClean="0"/>
              <a:t> </a:t>
            </a:r>
            <a:r>
              <a:rPr lang="en-US" sz="2200" i="1" dirty="0" smtClean="0"/>
              <a:t>(phenotype) </a:t>
            </a:r>
            <a:r>
              <a:rPr lang="en-US" sz="2200" dirty="0" err="1" smtClean="0"/>
              <a:t>berupa</a:t>
            </a:r>
            <a:r>
              <a:rPr lang="en-US" sz="2200" dirty="0" smtClean="0"/>
              <a:t> </a:t>
            </a:r>
            <a:r>
              <a:rPr lang="en-US" sz="2200" b="1" dirty="0" err="1" smtClean="0">
                <a:solidFill>
                  <a:srgbClr val="0070C0"/>
                </a:solidFill>
              </a:rPr>
              <a:t>individu</a:t>
            </a:r>
            <a:r>
              <a:rPr lang="en-US" sz="2200" i="1" dirty="0" smtClean="0"/>
              <a:t>.</a:t>
            </a:r>
          </a:p>
          <a:p>
            <a:r>
              <a:rPr lang="en-US" sz="2200" dirty="0" err="1" smtClean="0"/>
              <a:t>Kandidat</a:t>
            </a:r>
            <a:r>
              <a:rPr lang="en-US" sz="2200" dirty="0" smtClean="0"/>
              <a:t> </a:t>
            </a:r>
            <a:r>
              <a:rPr lang="en-US" sz="2200" dirty="0" err="1" smtClean="0"/>
              <a:t>solusi</a:t>
            </a:r>
            <a:r>
              <a:rPr lang="en-US" sz="2200" dirty="0" smtClean="0"/>
              <a:t> </a:t>
            </a:r>
            <a:r>
              <a:rPr lang="en-US" sz="2200" dirty="0" err="1" smtClean="0"/>
              <a:t>dalam</a:t>
            </a:r>
            <a:r>
              <a:rPr lang="en-US" sz="2200" dirty="0" smtClean="0"/>
              <a:t> </a:t>
            </a:r>
            <a:r>
              <a:rPr lang="en-US" sz="2200" dirty="0" err="1" smtClean="0"/>
              <a:t>algoritma</a:t>
            </a:r>
            <a:r>
              <a:rPr lang="en-US" sz="2200" dirty="0" smtClean="0"/>
              <a:t> </a:t>
            </a:r>
            <a:r>
              <a:rPr lang="en-US" sz="2200" dirty="0" err="1" smtClean="0"/>
              <a:t>evolusioner</a:t>
            </a:r>
            <a:r>
              <a:rPr lang="en-US" sz="2200" dirty="0" smtClean="0"/>
              <a:t> </a:t>
            </a:r>
            <a:r>
              <a:rPr lang="en-US" sz="2200" dirty="0" err="1" smtClean="0"/>
              <a:t>dalam</a:t>
            </a:r>
            <a:r>
              <a:rPr lang="en-US" sz="2200" dirty="0" smtClean="0"/>
              <a:t> </a:t>
            </a:r>
            <a:r>
              <a:rPr lang="en-US" sz="2200" dirty="0" err="1" smtClean="0"/>
              <a:t>bentuk</a:t>
            </a:r>
            <a:r>
              <a:rPr lang="en-US" sz="2200" dirty="0" smtClean="0"/>
              <a:t> </a:t>
            </a:r>
            <a:r>
              <a:rPr lang="en-US" sz="2200" b="1" dirty="0" err="1" smtClean="0">
                <a:solidFill>
                  <a:srgbClr val="0070C0"/>
                </a:solidFill>
              </a:rPr>
              <a:t>g</a:t>
            </a:r>
            <a:r>
              <a:rPr lang="en-US" sz="2200" b="1" dirty="0" err="1">
                <a:solidFill>
                  <a:srgbClr val="0070C0"/>
                </a:solidFill>
              </a:rPr>
              <a:t>eno</a:t>
            </a:r>
            <a:r>
              <a:rPr lang="en-US" sz="2200" b="1" dirty="0" err="1" smtClean="0">
                <a:solidFill>
                  <a:srgbClr val="0070C0"/>
                </a:solidFill>
              </a:rPr>
              <a:t>tip</a:t>
            </a:r>
            <a:r>
              <a:rPr lang="en-US" sz="2200" dirty="0" smtClean="0"/>
              <a:t> </a:t>
            </a:r>
            <a:r>
              <a:rPr lang="en-US" sz="2200" i="1" dirty="0" smtClean="0"/>
              <a:t>(genotype) </a:t>
            </a:r>
            <a:r>
              <a:rPr lang="en-US" sz="2200" dirty="0" err="1" smtClean="0"/>
              <a:t>berupa</a:t>
            </a:r>
            <a:r>
              <a:rPr lang="en-US" sz="2200" dirty="0" smtClean="0"/>
              <a:t> </a:t>
            </a:r>
            <a:r>
              <a:rPr lang="en-US" sz="2200" b="1" dirty="0" err="1" smtClean="0">
                <a:solidFill>
                  <a:srgbClr val="0070C0"/>
                </a:solidFill>
              </a:rPr>
              <a:t>kromosom</a:t>
            </a:r>
            <a:r>
              <a:rPr lang="en-US" sz="2200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en-GB" sz="2200" b="1" dirty="0" smtClean="0">
                <a:solidFill>
                  <a:srgbClr val="0070C0"/>
                </a:solidFill>
              </a:rPr>
              <a:t>Encoding</a:t>
            </a:r>
            <a:r>
              <a:rPr lang="en-GB" sz="2200" dirty="0" smtClean="0"/>
              <a:t> </a:t>
            </a:r>
            <a:r>
              <a:rPr lang="en-GB" sz="2200" dirty="0"/>
              <a:t>: phenotype=&gt; </a:t>
            </a:r>
            <a:r>
              <a:rPr lang="en-GB" sz="2200" dirty="0" smtClean="0"/>
              <a:t>genotype</a:t>
            </a:r>
            <a:endParaRPr lang="en-GB" sz="2200" dirty="0"/>
          </a:p>
          <a:p>
            <a:pPr>
              <a:lnSpc>
                <a:spcPct val="110000"/>
              </a:lnSpc>
            </a:pPr>
            <a:r>
              <a:rPr lang="en-GB" sz="2200" b="1" dirty="0">
                <a:solidFill>
                  <a:srgbClr val="0070C0"/>
                </a:solidFill>
              </a:rPr>
              <a:t>Decoding</a:t>
            </a:r>
            <a:r>
              <a:rPr lang="en-GB" sz="2200" dirty="0"/>
              <a:t> : genotype=&gt; </a:t>
            </a:r>
            <a:r>
              <a:rPr lang="en-GB" sz="2200" dirty="0" smtClean="0"/>
              <a:t>phenotype</a:t>
            </a:r>
            <a:endParaRPr lang="en-GB" sz="2200" dirty="0"/>
          </a:p>
          <a:p>
            <a:r>
              <a:rPr lang="en-US" sz="2200" dirty="0" err="1" smtClean="0"/>
              <a:t>Representasi</a:t>
            </a:r>
            <a:r>
              <a:rPr lang="en-US" sz="2200" dirty="0" smtClean="0"/>
              <a:t> </a:t>
            </a:r>
            <a:r>
              <a:rPr lang="en-US" sz="2200" dirty="0">
                <a:sym typeface="Wingdings" pitchFamily="2" charset="2"/>
              </a:rPr>
              <a:t> </a:t>
            </a:r>
            <a:r>
              <a:rPr lang="en-US" sz="2200" dirty="0" err="1" smtClean="0">
                <a:sym typeface="Wingdings" pitchFamily="2" charset="2"/>
              </a:rPr>
              <a:t>memetakan</a:t>
            </a:r>
            <a:r>
              <a:rPr lang="en-US" sz="2200" dirty="0" smtClean="0">
                <a:sym typeface="Wingdings" pitchFamily="2" charset="2"/>
              </a:rPr>
              <a:t> </a:t>
            </a:r>
            <a:r>
              <a:rPr lang="en-US" sz="2200" dirty="0" err="1" smtClean="0">
                <a:sym typeface="Wingdings" pitchFamily="2" charset="2"/>
              </a:rPr>
              <a:t>fenotip</a:t>
            </a:r>
            <a:r>
              <a:rPr lang="en-US" sz="2200" dirty="0" smtClean="0">
                <a:sym typeface="Wingdings" pitchFamily="2" charset="2"/>
              </a:rPr>
              <a:t> </a:t>
            </a:r>
            <a:r>
              <a:rPr lang="en-US" sz="2200" dirty="0" err="1" smtClean="0">
                <a:sym typeface="Wingdings" pitchFamily="2" charset="2"/>
              </a:rPr>
              <a:t>ke</a:t>
            </a:r>
            <a:r>
              <a:rPr lang="en-US" sz="2200" dirty="0" smtClean="0">
                <a:sym typeface="Wingdings" pitchFamily="2" charset="2"/>
              </a:rPr>
              <a:t> </a:t>
            </a:r>
            <a:r>
              <a:rPr lang="en-US" sz="2200" dirty="0" err="1" smtClean="0">
                <a:sym typeface="Wingdings" pitchFamily="2" charset="2"/>
              </a:rPr>
              <a:t>genotip</a:t>
            </a:r>
            <a:r>
              <a:rPr lang="en-US" sz="2200" dirty="0" smtClean="0">
                <a:sym typeface="Wingdings" pitchFamily="2" charset="2"/>
              </a:rPr>
              <a:t> yang </a:t>
            </a:r>
            <a:r>
              <a:rPr lang="en-US" sz="2200" dirty="0" err="1" smtClean="0">
                <a:sym typeface="Wingdings" pitchFamily="2" charset="2"/>
              </a:rPr>
              <a:t>bersesuaian</a:t>
            </a:r>
            <a:r>
              <a:rPr lang="en-US" sz="2200" dirty="0" smtClean="0">
                <a:sym typeface="Wingdings" pitchFamily="2" charset="2"/>
              </a:rPr>
              <a:t> </a:t>
            </a:r>
            <a:r>
              <a:rPr lang="en-US" sz="2200" dirty="0" err="1" smtClean="0">
                <a:sym typeface="Wingdings" pitchFamily="2" charset="2"/>
              </a:rPr>
              <a:t>sedemikian</a:t>
            </a:r>
            <a:r>
              <a:rPr lang="en-US" sz="2200" dirty="0" smtClean="0">
                <a:sym typeface="Wingdings" pitchFamily="2" charset="2"/>
              </a:rPr>
              <a:t> </a:t>
            </a:r>
            <a:r>
              <a:rPr lang="en-US" sz="2200" dirty="0" err="1" smtClean="0">
                <a:sym typeface="Wingdings" pitchFamily="2" charset="2"/>
              </a:rPr>
              <a:t>hingga</a:t>
            </a:r>
            <a:r>
              <a:rPr lang="en-US" sz="2200" dirty="0" smtClean="0">
                <a:sym typeface="Wingdings" pitchFamily="2" charset="2"/>
              </a:rPr>
              <a:t> </a:t>
            </a:r>
            <a:r>
              <a:rPr lang="en-US" sz="2200" dirty="0" err="1" smtClean="0">
                <a:sym typeface="Wingdings" pitchFamily="2" charset="2"/>
              </a:rPr>
              <a:t>genotip</a:t>
            </a:r>
            <a:r>
              <a:rPr lang="en-US" sz="2200" dirty="0" smtClean="0">
                <a:sym typeface="Wingdings" pitchFamily="2" charset="2"/>
              </a:rPr>
              <a:t> </a:t>
            </a:r>
            <a:r>
              <a:rPr lang="en-US" sz="2200" dirty="0" err="1" smtClean="0">
                <a:sym typeface="Wingdings" pitchFamily="2" charset="2"/>
              </a:rPr>
              <a:t>dapat</a:t>
            </a:r>
            <a:r>
              <a:rPr lang="en-US" sz="2200" dirty="0" smtClean="0">
                <a:sym typeface="Wingdings" pitchFamily="2" charset="2"/>
              </a:rPr>
              <a:t> </a:t>
            </a:r>
            <a:r>
              <a:rPr lang="en-US" sz="2200" dirty="0" err="1" smtClean="0">
                <a:sym typeface="Wingdings" pitchFamily="2" charset="2"/>
              </a:rPr>
              <a:t>merepresentasikan</a:t>
            </a:r>
            <a:r>
              <a:rPr lang="en-US" sz="2200" dirty="0" smtClean="0">
                <a:sym typeface="Wingdings" pitchFamily="2" charset="2"/>
              </a:rPr>
              <a:t> </a:t>
            </a:r>
            <a:r>
              <a:rPr lang="en-US" sz="2200" dirty="0" err="1" smtClean="0">
                <a:sym typeface="Wingdings" pitchFamily="2" charset="2"/>
              </a:rPr>
              <a:t>fenotip</a:t>
            </a:r>
            <a:r>
              <a:rPr lang="en-US" sz="2200" dirty="0" smtClean="0">
                <a:sym typeface="Wingdings" pitchFamily="2" charset="2"/>
              </a:rPr>
              <a:t> </a:t>
            </a:r>
            <a:r>
              <a:rPr lang="en-US" sz="2200" dirty="0" err="1" smtClean="0">
                <a:sym typeface="Wingdings" pitchFamily="2" charset="2"/>
              </a:rPr>
              <a:t>tersebut</a:t>
            </a:r>
            <a:r>
              <a:rPr lang="en-US" sz="2200" dirty="0" smtClean="0">
                <a:sym typeface="Wingdings" pitchFamily="2" charset="2"/>
              </a:rPr>
              <a:t>.</a:t>
            </a:r>
          </a:p>
          <a:p>
            <a:r>
              <a:rPr lang="en-US" sz="2200" dirty="0"/>
              <a:t>Proses evolutionary </a:t>
            </a:r>
            <a:r>
              <a:rPr lang="en-US" sz="2200" dirty="0" err="1"/>
              <a:t>terjadi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i="1" dirty="0"/>
              <a:t>genotype </a:t>
            </a:r>
            <a:r>
              <a:rPr lang="en-US" sz="2200" i="1" dirty="0" smtClean="0"/>
              <a:t>space</a:t>
            </a:r>
            <a:r>
              <a:rPr lang="en-US" sz="2200" dirty="0" smtClean="0"/>
              <a:t>.</a:t>
            </a:r>
            <a:r>
              <a:rPr lang="en-US" sz="2200" dirty="0"/>
              <a:t/>
            </a:r>
            <a:br>
              <a:rPr lang="en-US" sz="2200" dirty="0"/>
            </a:b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8366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2166</Words>
  <Application>Microsoft Office PowerPoint</Application>
  <PresentationFormat>On-screen Show (16:9)</PresentationFormat>
  <Paragraphs>390</Paragraphs>
  <Slides>54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56" baseType="lpstr">
      <vt:lpstr>Office Theme</vt:lpstr>
      <vt:lpstr>1_Office Theme</vt:lpstr>
      <vt:lpstr>Pengenalan Algoritma Evolusioner</vt:lpstr>
      <vt:lpstr>Outline</vt:lpstr>
      <vt:lpstr>Algoritma Evolusioner</vt:lpstr>
      <vt:lpstr>Algoritma Evolusioner (lanj.)</vt:lpstr>
      <vt:lpstr>Karakteristik Algoritma Evolusioner</vt:lpstr>
      <vt:lpstr>Proses Algoritma Evaolusioner Secara Umum</vt:lpstr>
      <vt:lpstr>Pseudocode Algoritma Evolusioner</vt:lpstr>
      <vt:lpstr>Komponen Algoritma Evolusioner</vt:lpstr>
      <vt:lpstr>Representasi</vt:lpstr>
      <vt:lpstr>Representasi (lanj)</vt:lpstr>
      <vt:lpstr>Representasi (lanj.)</vt:lpstr>
      <vt:lpstr>Evaluasi (Fungsi Fitness)</vt:lpstr>
      <vt:lpstr>Populasi</vt:lpstr>
      <vt:lpstr>Parents Selection Mechanism</vt:lpstr>
      <vt:lpstr>Parents Selection Mechanism (lanj.)</vt:lpstr>
      <vt:lpstr>Operator Variasi</vt:lpstr>
      <vt:lpstr>Rekombinasi</vt:lpstr>
      <vt:lpstr>Mutasi</vt:lpstr>
      <vt:lpstr>Survivor Selection/ Replacement</vt:lpstr>
      <vt:lpstr>Inisialisasi dan Terminasi</vt:lpstr>
      <vt:lpstr>Jenis Algoritma Evolusioner</vt:lpstr>
      <vt:lpstr>Algoritma Genetika</vt:lpstr>
      <vt:lpstr>PowerPoint Presentation</vt:lpstr>
      <vt:lpstr>PowerPoint Presentation</vt:lpstr>
      <vt:lpstr>Representasi (Encoding)</vt:lpstr>
      <vt:lpstr>Representasi (Encoding)</vt:lpstr>
      <vt:lpstr>Representasi (Encoding)</vt:lpstr>
      <vt:lpstr>Populasi</vt:lpstr>
      <vt:lpstr>Tahapan Algoritma Genetika</vt:lpstr>
      <vt:lpstr>Parents Selection</vt:lpstr>
      <vt:lpstr>Parents Selection (cont.)</vt:lpstr>
      <vt:lpstr>Selection (cont.)</vt:lpstr>
      <vt:lpstr>Selection (cont.)</vt:lpstr>
      <vt:lpstr>Selection (cont.)</vt:lpstr>
      <vt:lpstr>Crossover</vt:lpstr>
      <vt:lpstr>Crossover (lanj.)</vt:lpstr>
      <vt:lpstr>Crossover (lanj.)</vt:lpstr>
      <vt:lpstr>Crossover (lanj.)</vt:lpstr>
      <vt:lpstr>Crossover (lanj.)</vt:lpstr>
      <vt:lpstr>Crossover (cont.)</vt:lpstr>
      <vt:lpstr>Mutasi</vt:lpstr>
      <vt:lpstr>Mutasi (lanj.)</vt:lpstr>
      <vt:lpstr>Replacement</vt:lpstr>
      <vt:lpstr> Contoh Kasus Algoritma Genetika: Maximizing a Function of One Variable  (Binary Encoding)</vt:lpstr>
      <vt:lpstr>Function to be maximized</vt:lpstr>
      <vt:lpstr>Chromosome Encoding</vt:lpstr>
      <vt:lpstr>Initialization and Evaluation</vt:lpstr>
      <vt:lpstr>Evaluation</vt:lpstr>
      <vt:lpstr>Selection</vt:lpstr>
      <vt:lpstr>Selection (cont.)</vt:lpstr>
      <vt:lpstr>Crossover</vt:lpstr>
      <vt:lpstr>Crossover (cont.)</vt:lpstr>
      <vt:lpstr>Mutation</vt:lpstr>
      <vt:lpstr>Replacement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2020-06-10T02:55:53Z</dcterms:modified>
</cp:coreProperties>
</file>