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79" r:id="rId12"/>
    <p:sldId id="280" r:id="rId13"/>
    <p:sldId id="282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83" r:id="rId23"/>
    <p:sldId id="265" r:id="rId24"/>
    <p:sldId id="266" r:id="rId25"/>
    <p:sldId id="267" r:id="rId26"/>
    <p:sldId id="268" r:id="rId27"/>
    <p:sldId id="269" r:id="rId28"/>
    <p:sldId id="270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79726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28192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633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868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52863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27692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94673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3991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26237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7219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9052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1263-193F-43CF-BE9D-E7F18E2D8D6B}" type="datetimeFigureOut">
              <a:rPr lang="id-ID" smtClean="0"/>
              <a:pPr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150D-5A5A-4EAA-96F3-AEB57C221F1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81000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Sistem Pakar</a:t>
            </a:r>
            <a:br>
              <a:rPr lang="en-US" smtClean="0"/>
            </a:br>
            <a:r>
              <a:rPr lang="en-US" smtClean="0"/>
              <a:t>(Rule Based Reasoning)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5778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654"/>
            <a:ext cx="10515600" cy="1325563"/>
          </a:xfrm>
        </p:spPr>
        <p:txBody>
          <a:bodyPr/>
          <a:lstStyle/>
          <a:p>
            <a:r>
              <a:rPr lang="en-US" smtClean="0"/>
              <a:t>Expert System Features (cont.)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57482" cy="2168151"/>
          </a:xfrm>
        </p:spPr>
        <p:txBody>
          <a:bodyPr>
            <a:normAutofit/>
          </a:bodyPr>
          <a:lstStyle/>
          <a:p>
            <a:r>
              <a:rPr lang="en-US" sz="2200" b="1"/>
              <a:t>Goal Driven Reasoning or Backward Chaining </a:t>
            </a:r>
          </a:p>
          <a:p>
            <a:pPr lvl="1"/>
            <a:r>
              <a:rPr lang="en-US" sz="2200"/>
              <a:t>An inference technique which </a:t>
            </a:r>
            <a:r>
              <a:rPr lang="en-US" sz="2200" smtClean="0"/>
              <a:t>uses </a:t>
            </a:r>
            <a:r>
              <a:rPr lang="id-ID" sz="2200" smtClean="0"/>
              <a:t>IF-THEN </a:t>
            </a:r>
            <a:r>
              <a:rPr lang="id-ID" sz="2200"/>
              <a:t>rules to </a:t>
            </a:r>
            <a:r>
              <a:rPr lang="id-ID" sz="2200" smtClean="0"/>
              <a:t>repetitively</a:t>
            </a:r>
            <a:r>
              <a:rPr lang="en-US" sz="2200" smtClean="0"/>
              <a:t> break  </a:t>
            </a:r>
            <a:r>
              <a:rPr lang="en-US" sz="2200"/>
              <a:t>a  goal  into  smaller  sub-goals  which  are  easier  to  prove</a:t>
            </a:r>
            <a:r>
              <a:rPr lang="en-US" sz="2200" smtClean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3899647"/>
            <a:ext cx="4787153" cy="267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46" y="1224444"/>
            <a:ext cx="4940954" cy="56193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95100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 System Features (cont.)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b="1"/>
              <a:t>Coping with Uncertainty  </a:t>
            </a:r>
            <a:endParaRPr lang="en-US" b="1" smtClean="0"/>
          </a:p>
          <a:p>
            <a:pPr lvl="1"/>
            <a:r>
              <a:rPr lang="en-US"/>
              <a:t>Often  the  Knowledge  is  imperfect  which  causes  uncertainty. </a:t>
            </a:r>
          </a:p>
          <a:p>
            <a:pPr lvl="1"/>
            <a:r>
              <a:rPr lang="en-US"/>
              <a:t>To work in the real world, Expert systems must be able to deal </a:t>
            </a:r>
            <a:r>
              <a:rPr lang="en-US" smtClean="0"/>
              <a:t>with </a:t>
            </a:r>
            <a:r>
              <a:rPr lang="id-ID" smtClean="0"/>
              <a:t>uncertainty</a:t>
            </a:r>
            <a:r>
              <a:rPr lang="id-ID"/>
              <a:t>.  </a:t>
            </a:r>
          </a:p>
          <a:p>
            <a:pPr lvl="1"/>
            <a:r>
              <a:rPr lang="en-US"/>
              <a:t>O</a:t>
            </a:r>
            <a:r>
              <a:rPr lang="en-US" smtClean="0"/>
              <a:t>ne </a:t>
            </a:r>
            <a:r>
              <a:rPr lang="en-US"/>
              <a:t>simple way is to associate a numeric value with each piece </a:t>
            </a:r>
            <a:r>
              <a:rPr lang="en-US" smtClean="0"/>
              <a:t>of </a:t>
            </a:r>
            <a:r>
              <a:rPr lang="id-ID" smtClean="0"/>
              <a:t>information  </a:t>
            </a:r>
            <a:r>
              <a:rPr lang="id-ID"/>
              <a:t>in  the </a:t>
            </a:r>
            <a:r>
              <a:rPr lang="id-ID" smtClean="0"/>
              <a:t>system</a:t>
            </a:r>
            <a:r>
              <a:rPr lang="en-US" smtClean="0"/>
              <a:t> (which represents </a:t>
            </a:r>
            <a:r>
              <a:rPr lang="en-US"/>
              <a:t>the certainty </a:t>
            </a:r>
            <a:r>
              <a:rPr lang="en-US" smtClean="0"/>
              <a:t>of the information)</a:t>
            </a:r>
            <a:r>
              <a:rPr lang="id-ID" smtClean="0"/>
              <a:t>.</a:t>
            </a:r>
            <a:endParaRPr lang="id-ID"/>
          </a:p>
          <a:p>
            <a:r>
              <a:rPr lang="id-ID" b="1" smtClean="0"/>
              <a:t>Data </a:t>
            </a:r>
            <a:r>
              <a:rPr lang="id-ID" b="1"/>
              <a:t>Representation  </a:t>
            </a:r>
            <a:endParaRPr lang="en-US" b="1" smtClean="0"/>
          </a:p>
          <a:p>
            <a:pPr lvl="1"/>
            <a:r>
              <a:rPr lang="en-US"/>
              <a:t>Expert  system  is  built  around  a  knowledge  base  module.  </a:t>
            </a:r>
            <a:r>
              <a:rPr lang="id-ID" smtClean="0"/>
              <a:t> </a:t>
            </a:r>
            <a:endParaRPr lang="id-ID"/>
          </a:p>
          <a:p>
            <a:pPr lvl="1"/>
            <a:r>
              <a:rPr lang="en-US"/>
              <a:t>K</a:t>
            </a:r>
            <a:r>
              <a:rPr lang="en-US" smtClean="0"/>
              <a:t>nowledge </a:t>
            </a:r>
            <a:r>
              <a:rPr lang="en-US"/>
              <a:t>acquisition is transferring knowledge from human </a:t>
            </a:r>
            <a:r>
              <a:rPr lang="en-US" smtClean="0"/>
              <a:t>expert </a:t>
            </a:r>
            <a:r>
              <a:rPr lang="id-ID" smtClean="0"/>
              <a:t>to </a:t>
            </a:r>
            <a:r>
              <a:rPr lang="id-ID"/>
              <a:t>computer.   </a:t>
            </a:r>
          </a:p>
          <a:p>
            <a:pPr lvl="1"/>
            <a:r>
              <a:rPr lang="en-US" smtClean="0"/>
              <a:t>Knowledge </a:t>
            </a:r>
            <a:r>
              <a:rPr lang="en-US"/>
              <a:t>representation is faithful representation of what the </a:t>
            </a:r>
            <a:r>
              <a:rPr lang="en-US" smtClean="0"/>
              <a:t>expert </a:t>
            </a:r>
            <a:r>
              <a:rPr lang="id-ID" smtClean="0"/>
              <a:t>knows</a:t>
            </a:r>
            <a:r>
              <a:rPr lang="id-ID"/>
              <a:t>.  </a:t>
            </a:r>
          </a:p>
          <a:p>
            <a:pPr lvl="1"/>
            <a:r>
              <a:rPr lang="en-US" smtClean="0"/>
              <a:t>The </a:t>
            </a:r>
            <a:r>
              <a:rPr lang="en-US"/>
              <a:t>success of expert system depends on choosing knowledge </a:t>
            </a:r>
            <a:r>
              <a:rPr lang="en-US" smtClean="0"/>
              <a:t>encoding scheme  </a:t>
            </a:r>
            <a:r>
              <a:rPr lang="en-US"/>
              <a:t>best  for  the kind of knowledge the system is based on.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088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 System Features (cont.)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80830" cy="473654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id-ID" b="1" smtClean="0"/>
              <a:t>User </a:t>
            </a:r>
            <a:r>
              <a:rPr lang="id-ID" b="1"/>
              <a:t>Interface  </a:t>
            </a:r>
          </a:p>
          <a:p>
            <a:pPr lvl="1">
              <a:lnSpc>
                <a:spcPct val="110000"/>
              </a:lnSpc>
            </a:pPr>
            <a:r>
              <a:rPr lang="en-US"/>
              <a:t>That  portion  of  the  code  which  creates  an  easy  to use  system;  </a:t>
            </a:r>
            <a:endParaRPr lang="en-US" smtClean="0"/>
          </a:p>
          <a:p>
            <a:pPr lvl="1">
              <a:lnSpc>
                <a:spcPct val="110000"/>
              </a:lnSpc>
            </a:pPr>
            <a:r>
              <a:rPr lang="en-US" smtClean="0"/>
              <a:t>The </a:t>
            </a:r>
            <a:r>
              <a:rPr lang="en-US"/>
              <a:t>acceptability of an expert system depends largely on the quality </a:t>
            </a:r>
            <a:r>
              <a:rPr lang="en-US" smtClean="0"/>
              <a:t>of </a:t>
            </a:r>
            <a:r>
              <a:rPr lang="id-ID" smtClean="0"/>
              <a:t>the  </a:t>
            </a:r>
            <a:r>
              <a:rPr lang="id-ID"/>
              <a:t>user  interface</a:t>
            </a:r>
            <a:r>
              <a:rPr lang="id-ID" smtClean="0"/>
              <a:t>.</a:t>
            </a:r>
            <a:endParaRPr lang="en-US" smtClean="0"/>
          </a:p>
          <a:p>
            <a:pPr lvl="1">
              <a:lnSpc>
                <a:spcPct val="110000"/>
              </a:lnSpc>
            </a:pPr>
            <a:r>
              <a:rPr lang="en-US" smtClean="0"/>
              <a:t>User interface is also closely related to working memory.</a:t>
            </a:r>
          </a:p>
          <a:p>
            <a:pPr lvl="1">
              <a:lnSpc>
                <a:spcPct val="110000"/>
              </a:lnSpc>
            </a:pPr>
            <a:r>
              <a:rPr lang="en-US"/>
              <a:t>Working memory refers to task-specific data for a problem</a:t>
            </a:r>
            <a:r>
              <a:rPr lang="en-US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/>
              <a:t>Data specific to the problem needs to be input by the user at </a:t>
            </a:r>
            <a:r>
              <a:rPr lang="en-US" smtClean="0"/>
              <a:t>the time </a:t>
            </a:r>
            <a:r>
              <a:rPr lang="en-US"/>
              <a:t>of using,  means  consulting  the expert system</a:t>
            </a:r>
            <a:r>
              <a:rPr lang="en-US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id-ID" smtClean="0"/>
              <a:t>The</a:t>
            </a:r>
            <a:r>
              <a:rPr lang="en-US" smtClean="0"/>
              <a:t>refore, the</a:t>
            </a:r>
            <a:r>
              <a:rPr lang="id-ID" smtClean="0"/>
              <a:t> contents</a:t>
            </a:r>
            <a:r>
              <a:rPr lang="en-US" smtClean="0"/>
              <a:t> of </a:t>
            </a:r>
            <a:r>
              <a:rPr lang="en-US"/>
              <a:t>the working memory, changes with each problem situation.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030" y="2031346"/>
            <a:ext cx="2534770" cy="39077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304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 Features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8847" cy="4351338"/>
          </a:xfrm>
        </p:spPr>
        <p:txBody>
          <a:bodyPr>
            <a:normAutofit/>
          </a:bodyPr>
          <a:lstStyle/>
          <a:p>
            <a:r>
              <a:rPr lang="id-ID" sz="2200" b="1" smtClean="0"/>
              <a:t>Explanations  </a:t>
            </a:r>
            <a:endParaRPr lang="id-ID" sz="2200" b="1"/>
          </a:p>
          <a:p>
            <a:pPr lvl="1"/>
            <a:r>
              <a:rPr lang="en-US" sz="2200"/>
              <a:t>The ability of the system to explain the reasoning process that </a:t>
            </a:r>
            <a:r>
              <a:rPr lang="en-US" sz="2200" smtClean="0"/>
              <a:t>it used  </a:t>
            </a:r>
            <a:r>
              <a:rPr lang="en-US" sz="2200"/>
              <a:t>to  reach  a  recommendation</a:t>
            </a:r>
            <a:r>
              <a:rPr lang="en-US" sz="2200" smtClean="0"/>
              <a:t>.</a:t>
            </a:r>
          </a:p>
          <a:p>
            <a:pPr lvl="1"/>
            <a:r>
              <a:rPr lang="en-US" sz="2200" smtClean="0"/>
              <a:t>They allow </a:t>
            </a:r>
            <a:r>
              <a:rPr lang="en-US" sz="2200"/>
              <a:t>the user to </a:t>
            </a:r>
            <a:r>
              <a:rPr lang="en-US" sz="2200" smtClean="0"/>
              <a:t>ask questions </a:t>
            </a:r>
            <a:r>
              <a:rPr lang="en-US" sz="2200"/>
              <a:t>- why and how it reached some conclusion. </a:t>
            </a:r>
          </a:p>
          <a:p>
            <a:pPr lvl="1"/>
            <a:r>
              <a:rPr lang="en-US" sz="2200" smtClean="0"/>
              <a:t>They also allow the knowledge </a:t>
            </a:r>
            <a:r>
              <a:rPr lang="en-US" sz="2200"/>
              <a:t>engineer </a:t>
            </a:r>
            <a:r>
              <a:rPr lang="en-US" sz="2200" smtClean="0"/>
              <a:t>to </a:t>
            </a:r>
            <a:r>
              <a:rPr lang="en-US" sz="2200"/>
              <a:t>see how the </a:t>
            </a:r>
            <a:r>
              <a:rPr lang="en-US" sz="2200" smtClean="0"/>
              <a:t>system is </a:t>
            </a:r>
            <a:r>
              <a:rPr lang="en-US" sz="2200"/>
              <a:t>behaving, and how the rules and data are interacting.</a:t>
            </a:r>
            <a:endParaRPr lang="id-ID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22" y="1966912"/>
            <a:ext cx="5335815" cy="37884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91505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Ketidakpastian</a:t>
            </a:r>
            <a:r>
              <a:rPr lang="id-ID" dirty="0" smtClean="0"/>
              <a:t> (Uncertainty)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Ketidakpastian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Data/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diapat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endParaRPr lang="en-US" dirty="0" smtClean="0"/>
          </a:p>
          <a:p>
            <a:pPr lvl="1"/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dipercaya</a:t>
            </a:r>
            <a:endParaRPr lang="en-US" dirty="0" smtClean="0"/>
          </a:p>
          <a:p>
            <a:pPr lvl="1"/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bertolak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r>
              <a:rPr lang="en-US" dirty="0" err="1" smtClean="0"/>
              <a:t>Ketidakpastian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proses </a:t>
            </a:r>
            <a:r>
              <a:rPr lang="en-US" dirty="0" err="1" smtClean="0"/>
              <a:t>inferensi</a:t>
            </a:r>
            <a:r>
              <a:rPr lang="en-US" dirty="0" smtClean="0"/>
              <a:t> (rule)</a:t>
            </a:r>
          </a:p>
          <a:p>
            <a:pPr lvl="1"/>
            <a:r>
              <a:rPr lang="en-US" dirty="0" smtClean="0"/>
              <a:t>Rule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endParaRPr lang="en-US" dirty="0" smtClean="0"/>
          </a:p>
          <a:p>
            <a:pPr lvl="1"/>
            <a:r>
              <a:rPr lang="en-US" dirty="0" smtClean="0"/>
              <a:t>Rule </a:t>
            </a:r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general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orang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19677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Cara </a:t>
            </a:r>
            <a:r>
              <a:rPr lang="en-US" dirty="0" err="1" smtClean="0"/>
              <a:t>Menangani</a:t>
            </a:r>
            <a:r>
              <a:rPr lang="en-US" dirty="0" smtClean="0"/>
              <a:t> Uncertainty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Probababilitas</a:t>
            </a:r>
            <a:endParaRPr lang="en-US" dirty="0" smtClean="0"/>
          </a:p>
          <a:p>
            <a:r>
              <a:rPr lang="en-US" dirty="0" smtClean="0"/>
              <a:t>Certainty Factor (CF)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53740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Certainty Factor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Diusulkan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Shortliffe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Buchanan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1975</a:t>
            </a:r>
          </a:p>
          <a:p>
            <a:r>
              <a:rPr lang="en-US" dirty="0" err="1" smtClean="0"/>
              <a:t>Mengakomodasi</a:t>
            </a:r>
            <a:r>
              <a:rPr lang="en-US" dirty="0" smtClean="0"/>
              <a:t> </a:t>
            </a:r>
            <a:r>
              <a:rPr lang="en-US" dirty="0" err="1" smtClean="0"/>
              <a:t>ketidakpastian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(inexact reasoning)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kali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"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", "</a:t>
            </a:r>
            <a:r>
              <a:rPr lang="en-US" dirty="0" err="1" smtClean="0"/>
              <a:t>mungkin</a:t>
            </a:r>
            <a:r>
              <a:rPr lang="en-US" dirty="0" smtClean="0"/>
              <a:t>", "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".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(CF)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rule:</a:t>
            </a:r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Net Belief</a:t>
            </a:r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85050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Net Belief</a:t>
            </a:r>
            <a:endParaRPr lang="id-ID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𝑅𝑢𝑙𝑒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000" b="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1,0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𝑙𝑎𝑖𝑛𝑛𝑦𝑎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1,0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𝑙𝑎𝑖𝑛𝑛𝑦𝑎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1" dirty="0" smtClean="0"/>
              </a:p>
              <a:p>
                <a:pPr marL="0" indent="0">
                  <a:buNone/>
                </a:pPr>
                <a:r>
                  <a:rPr lang="en-US" sz="2000" i="1" dirty="0" smtClean="0"/>
                  <a:t>CF(Rule) = </a:t>
                </a:r>
                <a:r>
                  <a:rPr lang="en-US" sz="2000" i="1" dirty="0" err="1" smtClean="0"/>
                  <a:t>Faktor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kepastian</a:t>
                </a:r>
                <a:endParaRPr lang="en-US" sz="2000" i="1" dirty="0" smtClean="0"/>
              </a:p>
              <a:p>
                <a:pPr marL="0" indent="0">
                  <a:buNone/>
                </a:pPr>
                <a:r>
                  <a:rPr lang="en-US" sz="2000" i="1" dirty="0" smtClean="0"/>
                  <a:t>MB(H,E) = measure of belief (</a:t>
                </a:r>
                <a:r>
                  <a:rPr lang="en-US" sz="2000" i="1" dirty="0" err="1" smtClean="0"/>
                  <a:t>ukuran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kepercayaan</a:t>
                </a:r>
                <a:r>
                  <a:rPr lang="en-US" sz="2000" i="1" dirty="0" smtClean="0"/>
                  <a:t>) </a:t>
                </a:r>
                <a:r>
                  <a:rPr lang="en-US" sz="2000" i="1" dirty="0" err="1" smtClean="0"/>
                  <a:t>terhadap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hipotesa</a:t>
                </a:r>
                <a:r>
                  <a:rPr lang="en-US" sz="2000" i="1" dirty="0" smtClean="0"/>
                  <a:t> H </a:t>
                </a:r>
                <a:r>
                  <a:rPr lang="en-US" sz="2000" i="1" dirty="0" err="1" smtClean="0"/>
                  <a:t>jika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diberikan</a:t>
                </a:r>
                <a:r>
                  <a:rPr lang="en-US" sz="2000" i="1" dirty="0" smtClean="0"/>
                  <a:t> evidence E (</a:t>
                </a:r>
                <a:r>
                  <a:rPr lang="en-US" sz="2000" i="1" dirty="0" err="1" smtClean="0"/>
                  <a:t>anatar</a:t>
                </a:r>
                <a:r>
                  <a:rPr lang="en-US" sz="2000" i="1" dirty="0" smtClean="0"/>
                  <a:t> 0 </a:t>
                </a:r>
                <a:r>
                  <a:rPr lang="en-US" sz="2000" i="1" dirty="0" err="1" smtClean="0"/>
                  <a:t>dan</a:t>
                </a:r>
                <a:r>
                  <a:rPr lang="en-US" sz="2000" i="1" dirty="0" smtClean="0"/>
                  <a:t> 1)</a:t>
                </a:r>
              </a:p>
              <a:p>
                <a:pPr marL="0" indent="0">
                  <a:buNone/>
                </a:pPr>
                <a:r>
                  <a:rPr lang="en-US" sz="2000" i="1" dirty="0" smtClean="0"/>
                  <a:t>MD(H,E) = measure of disbelief (</a:t>
                </a:r>
                <a:r>
                  <a:rPr lang="en-US" sz="2000" i="1" dirty="0" err="1" smtClean="0"/>
                  <a:t>ukuran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ketidakpercayaan</a:t>
                </a:r>
                <a:r>
                  <a:rPr lang="en-US" sz="2000" i="1" dirty="0" smtClean="0"/>
                  <a:t>) </a:t>
                </a:r>
                <a:r>
                  <a:rPr lang="en-US" sz="2000" i="1" dirty="0" err="1" smtClean="0"/>
                  <a:t>terhadap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Hipotesa</a:t>
                </a:r>
                <a:r>
                  <a:rPr lang="en-US" sz="2000" i="1" dirty="0" smtClean="0"/>
                  <a:t> H </a:t>
                </a:r>
                <a:r>
                  <a:rPr lang="en-US" sz="2000" i="1" dirty="0" err="1" smtClean="0"/>
                  <a:t>jika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diberikan</a:t>
                </a:r>
                <a:r>
                  <a:rPr lang="en-US" sz="2000" i="1" dirty="0" smtClean="0"/>
                  <a:t> Evidence E(</a:t>
                </a:r>
                <a:r>
                  <a:rPr lang="en-US" sz="2000" i="1" dirty="0" err="1" smtClean="0"/>
                  <a:t>antara</a:t>
                </a:r>
                <a:r>
                  <a:rPr lang="en-US" sz="2000" i="1" dirty="0" smtClean="0"/>
                  <a:t> 0 </a:t>
                </a:r>
                <a:r>
                  <a:rPr lang="en-US" sz="2000" i="1" dirty="0" err="1" smtClean="0"/>
                  <a:t>dan</a:t>
                </a:r>
                <a:r>
                  <a:rPr lang="en-US" sz="2000" i="1" dirty="0" smtClean="0"/>
                  <a:t> 1)</a:t>
                </a:r>
              </a:p>
              <a:p>
                <a:pPr marL="0" indent="0">
                  <a:buNone/>
                </a:pPr>
                <a:r>
                  <a:rPr lang="en-US" sz="2000" i="1" dirty="0" smtClean="0"/>
                  <a:t>P(H) = </a:t>
                </a:r>
                <a:r>
                  <a:rPr lang="en-US" sz="2000" i="1" dirty="0" err="1" smtClean="0"/>
                  <a:t>probabilitas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kebenaran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hipotesa</a:t>
                </a:r>
                <a:r>
                  <a:rPr lang="en-US" sz="2000" i="1" dirty="0" smtClean="0"/>
                  <a:t> H</a:t>
                </a:r>
              </a:p>
              <a:p>
                <a:pPr marL="0" indent="0">
                  <a:buNone/>
                </a:pPr>
                <a:r>
                  <a:rPr lang="en-US" sz="2000" i="1" dirty="0" smtClean="0"/>
                  <a:t>P(H|E) = </a:t>
                </a:r>
                <a:r>
                  <a:rPr lang="en-US" sz="2000" i="1" dirty="0" err="1" smtClean="0"/>
                  <a:t>probabilitas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bahwa</a:t>
                </a:r>
                <a:r>
                  <a:rPr lang="en-US" sz="2000" i="1" dirty="0" smtClean="0"/>
                  <a:t> H </a:t>
                </a:r>
                <a:r>
                  <a:rPr lang="en-US" sz="2000" i="1" dirty="0" err="1" smtClean="0"/>
                  <a:t>benar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karena</a:t>
                </a:r>
                <a:r>
                  <a:rPr lang="en-US" sz="2000" i="1" dirty="0" smtClean="0"/>
                  <a:t/>
                </a:r>
                <a:r>
                  <a:rPr lang="en-US" sz="2000" i="1" dirty="0" err="1" smtClean="0"/>
                  <a:t>fakta</a:t>
                </a:r>
                <a:r>
                  <a:rPr lang="en-US" sz="2000" i="1" dirty="0" smtClean="0"/>
                  <a:t> E</a:t>
                </a:r>
                <a:endParaRPr lang="id-ID" sz="20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580" b="-23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3426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Net Belief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berpenyakit</a:t>
            </a:r>
            <a:r>
              <a:rPr lang="en-US" dirty="0" smtClean="0"/>
              <a:t> phimosis </a:t>
            </a:r>
            <a:r>
              <a:rPr lang="en-US" dirty="0" err="1" smtClean="0"/>
              <a:t>adalah</a:t>
            </a:r>
            <a:r>
              <a:rPr lang="en-US" dirty="0" smtClean="0"/>
              <a:t> 0,02. Data </a:t>
            </a:r>
            <a:r>
              <a:rPr lang="en-US" dirty="0" err="1" smtClean="0"/>
              <a:t>lapangan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100 orang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kulup</a:t>
            </a:r>
            <a:r>
              <a:rPr lang="en-US" dirty="0" smtClean="0"/>
              <a:t> </a:t>
            </a:r>
            <a:r>
              <a:rPr lang="en-US" dirty="0" err="1" smtClean="0"/>
              <a:t>berminyak</a:t>
            </a:r>
            <a:r>
              <a:rPr lang="en-US" dirty="0" smtClean="0"/>
              <a:t>, 40 orang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terkena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phimosis. </a:t>
            </a:r>
            <a:r>
              <a:rPr lang="en-US" dirty="0" err="1" smtClean="0"/>
              <a:t>Hitung</a:t>
            </a:r>
            <a:r>
              <a:rPr lang="en-US" dirty="0" smtClean="0"/>
              <a:t> factor </a:t>
            </a:r>
            <a:r>
              <a:rPr lang="en-US" dirty="0" err="1" smtClean="0"/>
              <a:t>kepastian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phimosis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kulup</a:t>
            </a:r>
            <a:r>
              <a:rPr lang="en-US" dirty="0" smtClean="0"/>
              <a:t> </a:t>
            </a:r>
            <a:r>
              <a:rPr lang="en-US" dirty="0" err="1" smtClean="0"/>
              <a:t>berminyak</a:t>
            </a:r>
            <a:r>
              <a:rPr lang="en-US" dirty="0" smtClean="0"/>
              <a:t>.</a:t>
            </a:r>
          </a:p>
          <a:p>
            <a:pPr marL="268288" indent="0">
              <a:buNone/>
            </a:pPr>
            <a:r>
              <a:rPr lang="en-US" dirty="0" err="1" smtClean="0"/>
              <a:t>Asumsi</a:t>
            </a:r>
            <a:r>
              <a:rPr lang="en-US" dirty="0" smtClean="0"/>
              <a:t>:</a:t>
            </a:r>
          </a:p>
          <a:p>
            <a:pPr marL="268288" indent="0">
              <a:buNone/>
            </a:pPr>
            <a:r>
              <a:rPr lang="en-US" dirty="0" smtClean="0"/>
              <a:t>H : </a:t>
            </a:r>
            <a:r>
              <a:rPr lang="en-US" dirty="0" err="1" smtClean="0"/>
              <a:t>hipotesa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phimosis</a:t>
            </a:r>
          </a:p>
          <a:p>
            <a:pPr marL="268288" indent="0">
              <a:buNone/>
            </a:pPr>
            <a:r>
              <a:rPr lang="en-US" dirty="0" smtClean="0"/>
              <a:t>E: evidence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kulup</a:t>
            </a:r>
            <a:r>
              <a:rPr lang="en-US" dirty="0" smtClean="0"/>
              <a:t> </a:t>
            </a:r>
            <a:r>
              <a:rPr lang="en-US" dirty="0" err="1" smtClean="0"/>
              <a:t>berminyak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08498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Wawancara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mewawancarai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3913947"/>
              </p:ext>
            </p:extLst>
          </p:nvPr>
        </p:nvGraphicFramePr>
        <p:xfrm>
          <a:off x="1131047" y="25081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Uncertain Term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Definetely</a:t>
                      </a:r>
                      <a:r>
                        <a:rPr lang="en-US" dirty="0" smtClean="0"/>
                        <a:t> not (</a:t>
                      </a:r>
                      <a:r>
                        <a:rPr lang="en-US" dirty="0" err="1" smtClean="0"/>
                        <a:t>pasti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Almost certainly</a:t>
                      </a:r>
                      <a:r>
                        <a:rPr lang="en-US" baseline="0" dirty="0" smtClean="0"/>
                        <a:t> </a:t>
                      </a:r>
                      <a:r>
                        <a:rPr lang="id-ID" baseline="0" dirty="0" smtClean="0"/>
                        <a:t>not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hampir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pasti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-0,8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Probably not (</a:t>
                      </a:r>
                      <a:r>
                        <a:rPr lang="en-US" dirty="0" err="1" smtClean="0"/>
                        <a:t>kemungkinan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besar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-0,6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Maybe not (</a:t>
                      </a:r>
                      <a:r>
                        <a:rPr lang="en-US" dirty="0" err="1" smtClean="0"/>
                        <a:t>mungkin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-0,4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(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tahu</a:t>
                      </a:r>
                      <a:r>
                        <a:rPr lang="en-US" dirty="0" smtClean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-0,2 – 0,2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Maybe (</a:t>
                      </a:r>
                      <a:r>
                        <a:rPr lang="en-US" dirty="0" err="1" smtClean="0"/>
                        <a:t>mungkin</a:t>
                      </a:r>
                      <a:r>
                        <a:rPr lang="en-US" dirty="0" smtClean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Probably (</a:t>
                      </a:r>
                      <a:r>
                        <a:rPr lang="en-US" dirty="0" err="1" smtClean="0"/>
                        <a:t>kemungkinan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besar</a:t>
                      </a:r>
                      <a:r>
                        <a:rPr lang="en-US" dirty="0" smtClean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Almost certainly (</a:t>
                      </a:r>
                      <a:r>
                        <a:rPr lang="en-US" dirty="0" err="1" smtClean="0"/>
                        <a:t>hampir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pasti</a:t>
                      </a:r>
                      <a:r>
                        <a:rPr lang="en-US" dirty="0" smtClean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0,8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Definitely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pasti</a:t>
                      </a:r>
                      <a:r>
                        <a:rPr lang="en-US" baseline="0" dirty="0" smtClean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76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Expert System?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/>
              <a:t>An expert </a:t>
            </a:r>
            <a:r>
              <a:rPr lang="en-US" smtClean="0"/>
              <a:t>system: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an </a:t>
            </a:r>
            <a:r>
              <a:rPr lang="en-US"/>
              <a:t>interactive computer-based decision tool 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uses </a:t>
            </a:r>
            <a:r>
              <a:rPr lang="en-US"/>
              <a:t>both facts and heuristics to solve difficult decision making </a:t>
            </a:r>
            <a:r>
              <a:rPr lang="en-US" smtClean="0"/>
              <a:t>problems (non-algorithmic expertise)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based on knowledge acquired from an expert. </a:t>
            </a:r>
            <a:r>
              <a:rPr lang="en-US" smtClean="0"/>
              <a:t> </a:t>
            </a:r>
          </a:p>
          <a:p>
            <a:pPr>
              <a:lnSpc>
                <a:spcPct val="110000"/>
              </a:lnSpc>
            </a:pPr>
            <a:r>
              <a:rPr lang="en-US"/>
              <a:t>An expert system  compared with traditional computer : </a:t>
            </a:r>
            <a:endParaRPr lang="en-US" smtClean="0"/>
          </a:p>
          <a:p>
            <a:pPr lvl="1">
              <a:lnSpc>
                <a:spcPct val="110000"/>
              </a:lnSpc>
            </a:pPr>
            <a:r>
              <a:rPr lang="en-US" smtClean="0"/>
              <a:t>Expert system = inference engine + knowledge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Program in traditional computer = algorithm + data structures</a:t>
            </a:r>
          </a:p>
          <a:p>
            <a:pPr>
              <a:lnSpc>
                <a:spcPct val="110000"/>
              </a:lnSpc>
            </a:pPr>
            <a:r>
              <a:rPr lang="en-US"/>
              <a:t>First expert system, called DENDRAL, was developed in the early 70's  </a:t>
            </a:r>
            <a:r>
              <a:rPr lang="en-US" smtClean="0"/>
              <a:t>at </a:t>
            </a:r>
            <a:r>
              <a:rPr lang="id-ID" smtClean="0"/>
              <a:t>Stanford </a:t>
            </a:r>
            <a:r>
              <a:rPr lang="id-ID"/>
              <a:t>University</a:t>
            </a:r>
            <a:r>
              <a:rPr lang="id-ID" smtClean="0"/>
              <a:t>.</a:t>
            </a:r>
            <a:endParaRPr lang="en-US" smtClean="0"/>
          </a:p>
          <a:p>
            <a:pPr lvl="1">
              <a:lnSpc>
                <a:spcPct val="110000"/>
              </a:lnSpc>
            </a:pPr>
            <a:r>
              <a:rPr lang="en-US" smtClean="0"/>
              <a:t>Untuk identifikasi struktur molekul campuran yang tidak dikenal</a:t>
            </a:r>
            <a:endParaRPr lang="id-ID"/>
          </a:p>
          <a:p>
            <a:pPr>
              <a:lnSpc>
                <a:spcPct val="110000"/>
              </a:lnSpc>
            </a:pP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44073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Wawancara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Pakar</a:t>
            </a:r>
            <a:r>
              <a:rPr lang="en-US" dirty="0" smtClean="0"/>
              <a:t>:</a:t>
            </a:r>
            <a:r>
              <a:rPr lang="id-ID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batuk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(almost certainly) </a:t>
            </a:r>
            <a:r>
              <a:rPr lang="en-US" dirty="0" err="1" smtClean="0"/>
              <a:t>penyakitnya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influenza.</a:t>
            </a:r>
          </a:p>
          <a:p>
            <a:r>
              <a:rPr lang="en-US" dirty="0" smtClean="0"/>
              <a:t>Rule: IF (</a:t>
            </a:r>
            <a:r>
              <a:rPr lang="en-US" dirty="0" err="1" smtClean="0"/>
              <a:t>batuk</a:t>
            </a:r>
            <a:r>
              <a:rPr lang="en-US" dirty="0" smtClean="0"/>
              <a:t> AND </a:t>
            </a:r>
            <a:r>
              <a:rPr lang="en-US" dirty="0" err="1" smtClean="0"/>
              <a:t>panas</a:t>
            </a:r>
            <a:r>
              <a:rPr lang="en-US" dirty="0" smtClean="0"/>
              <a:t>) THEN </a:t>
            </a:r>
            <a:r>
              <a:rPr lang="en-US" dirty="0" err="1" smtClean="0"/>
              <a:t>penyakit</a:t>
            </a:r>
            <a:r>
              <a:rPr lang="en-US" dirty="0"/>
              <a:t> </a:t>
            </a:r>
            <a:r>
              <a:rPr lang="en-US" dirty="0" smtClean="0"/>
              <a:t>= influenza (CF = 0,8)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2449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Certainty Factor </a:t>
            </a:r>
            <a:r>
              <a:rPr lang="en-US" dirty="0" err="1" smtClean="0"/>
              <a:t>Gabungan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E</a:t>
            </a:r>
            <a:r>
              <a:rPr lang="en-US" baseline="-25000" dirty="0" smtClean="0"/>
              <a:t>1</a:t>
            </a:r>
            <a:r>
              <a:rPr lang="en-US" dirty="0" smtClean="0"/>
              <a:t> AND E</a:t>
            </a:r>
            <a:r>
              <a:rPr lang="en-US" baseline="-25000" dirty="0"/>
              <a:t>2</a:t>
            </a:r>
            <a:r>
              <a:rPr lang="en-US" dirty="0" smtClean="0"/>
              <a:t> AND … E</a:t>
            </a:r>
            <a:r>
              <a:rPr lang="en-US" baseline="-25000" dirty="0"/>
              <a:t>N</a:t>
            </a:r>
            <a:r>
              <a:rPr lang="en-US" dirty="0" smtClean="0"/>
              <a:t> THEN H (CF Rule)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tau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E</a:t>
            </a:r>
            <a:r>
              <a:rPr lang="en-US" baseline="-25000" dirty="0" smtClean="0"/>
              <a:t>1</a:t>
            </a:r>
            <a:r>
              <a:rPr lang="en-US" dirty="0" smtClean="0"/>
              <a:t> OR E</a:t>
            </a:r>
            <a:r>
              <a:rPr lang="en-US" baseline="-25000" dirty="0" smtClean="0"/>
              <a:t>2</a:t>
            </a:r>
            <a:r>
              <a:rPr lang="en-US" dirty="0" smtClean="0"/>
              <a:t> OR … E</a:t>
            </a:r>
            <a:r>
              <a:rPr lang="en-US" baseline="-25000" dirty="0" smtClean="0"/>
              <a:t>N</a:t>
            </a:r>
            <a:r>
              <a:rPr lang="en-US" dirty="0" smtClean="0"/>
              <a:t> THEN H (CF Rule)</a:t>
            </a:r>
            <a:endParaRPr lang="id-ID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… E</a:t>
            </a:r>
            <a:r>
              <a:rPr lang="en-US" baseline="-25000" dirty="0"/>
              <a:t>N</a:t>
            </a:r>
            <a:r>
              <a:rPr lang="en-US" dirty="0" smtClean="0"/>
              <a:t> : </a:t>
            </a:r>
            <a:r>
              <a:rPr lang="en-US" dirty="0" err="1" smtClean="0"/>
              <a:t>fakta-fakta</a:t>
            </a:r>
            <a:r>
              <a:rPr lang="en-US" dirty="0" smtClean="0"/>
              <a:t> (evidence) yang </a:t>
            </a:r>
            <a:r>
              <a:rPr lang="en-US" dirty="0" err="1" smtClean="0"/>
              <a:t>ada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	   : </a:t>
            </a:r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konklusi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CF Rule :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H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fakta-fakta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 … E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20174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Certainty Factor </a:t>
            </a:r>
            <a:r>
              <a:rPr lang="en-US" dirty="0" err="1" smtClean="0"/>
              <a:t>Gabungan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Rule dengan evidence E tunggal dan hipotesis H tunggal.</a:t>
            </a:r>
          </a:p>
          <a:p>
            <a:r>
              <a:rPr lang="id-ID" dirty="0" smtClean="0"/>
              <a:t>Rule dengan evidence E ganda dan hipotesis H tunggal.</a:t>
            </a:r>
          </a:p>
          <a:p>
            <a:r>
              <a:rPr lang="id-ID" dirty="0" smtClean="0"/>
              <a:t>Kombinasi dua buah rule dengan evidence E berbeda, tetapi hipotesis H sama.</a:t>
            </a:r>
            <a:endParaRPr lang="id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</a:t>
            </a:r>
            <a:r>
              <a:rPr lang="en-US" dirty="0" err="1" smtClean="0"/>
              <a:t>dengan</a:t>
            </a:r>
            <a:r>
              <a:rPr lang="en-US" dirty="0" smtClean="0"/>
              <a:t> evidence E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H </a:t>
            </a:r>
            <a:r>
              <a:rPr lang="en-US" dirty="0" err="1" smtClean="0"/>
              <a:t>tunggal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E THEN H (CF Rule)</a:t>
            </a:r>
          </a:p>
          <a:p>
            <a:pPr marL="0" indent="0">
              <a:buNone/>
            </a:pPr>
            <a:r>
              <a:rPr lang="en-US" dirty="0" smtClean="0"/>
              <a:t>CF(H,E) = CF(E) x CF(rule)</a:t>
            </a:r>
            <a:endParaRPr lang="id-ID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  <a:r>
              <a:rPr lang="id-ID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CF rule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, </a:t>
            </a:r>
            <a:r>
              <a:rPr lang="en-US" dirty="0" err="1" smtClean="0"/>
              <a:t>sedangan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CF(E)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berkinsultasi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terang</a:t>
            </a:r>
            <a:r>
              <a:rPr lang="en-US" dirty="0" smtClean="0"/>
              <a:t> THEN </a:t>
            </a:r>
            <a:r>
              <a:rPr lang="en-US" dirty="0" err="1" smtClean="0"/>
              <a:t>besok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(CF rule = 0,6)</a:t>
            </a:r>
          </a:p>
          <a:p>
            <a:pPr marL="0" indent="0">
              <a:buNone/>
            </a:pPr>
            <a:r>
              <a:rPr lang="en-US" dirty="0" smtClean="0"/>
              <a:t>CF(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terang</a:t>
            </a:r>
            <a:r>
              <a:rPr lang="en-US" dirty="0" smtClean="0"/>
              <a:t>) = 0,4</a:t>
            </a:r>
          </a:p>
          <a:p>
            <a:pPr marL="0" indent="0">
              <a:buNone/>
            </a:pPr>
            <a:r>
              <a:rPr lang="en-US" dirty="0" smtClean="0"/>
              <a:t>CF(</a:t>
            </a:r>
            <a:r>
              <a:rPr lang="en-US" dirty="0" err="1" smtClean="0"/>
              <a:t>besok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,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terang</a:t>
            </a:r>
            <a:r>
              <a:rPr lang="en-US" dirty="0" smtClean="0"/>
              <a:t>) = 0,4 x 0,6 = 0,24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63771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</a:t>
            </a:r>
            <a:r>
              <a:rPr lang="en-US" dirty="0" err="1" smtClean="0"/>
              <a:t>dengan</a:t>
            </a:r>
            <a:r>
              <a:rPr lang="en-US" dirty="0" smtClean="0"/>
              <a:t> evidence E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H </a:t>
            </a:r>
            <a:r>
              <a:rPr lang="en-US" dirty="0" err="1" smtClean="0"/>
              <a:t>tunggal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00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E</a:t>
            </a:r>
            <a:r>
              <a:rPr lang="en-US" baseline="-25000" dirty="0" smtClean="0"/>
              <a:t>1</a:t>
            </a:r>
            <a:r>
              <a:rPr lang="en-US" dirty="0" smtClean="0"/>
              <a:t> AND E</a:t>
            </a:r>
            <a:r>
              <a:rPr lang="en-US" baseline="-25000" dirty="0" smtClean="0"/>
              <a:t>2</a:t>
            </a:r>
            <a:r>
              <a:rPr lang="en-US" dirty="0" smtClean="0"/>
              <a:t> AND … E</a:t>
            </a:r>
            <a:r>
              <a:rPr lang="en-US" baseline="-25000" dirty="0" smtClean="0"/>
              <a:t>N</a:t>
            </a:r>
            <a:r>
              <a:rPr lang="en-US" dirty="0" smtClean="0"/>
              <a:t> THEN H (CF Rule)</a:t>
            </a:r>
          </a:p>
          <a:p>
            <a:pPr marL="0" indent="0">
              <a:buNone/>
            </a:pPr>
            <a:r>
              <a:rPr lang="en-US" dirty="0" smtClean="0"/>
              <a:t>CF(H,E) = min(CF(E</a:t>
            </a:r>
            <a:r>
              <a:rPr lang="en-US" baseline="-25000" dirty="0" smtClean="0"/>
              <a:t>1</a:t>
            </a:r>
            <a:r>
              <a:rPr lang="en-US" dirty="0" smtClean="0"/>
              <a:t>), CF(E</a:t>
            </a:r>
            <a:r>
              <a:rPr lang="en-US" baseline="-25000" dirty="0"/>
              <a:t>2</a:t>
            </a:r>
            <a:r>
              <a:rPr lang="en-US" dirty="0" smtClean="0"/>
              <a:t>), …, CF(E</a:t>
            </a:r>
            <a:r>
              <a:rPr lang="en-US" baseline="-25000" dirty="0"/>
              <a:t>N</a:t>
            </a:r>
            <a:r>
              <a:rPr lang="en-US" dirty="0" smtClean="0"/>
              <a:t>)] x CF(rule)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E</a:t>
            </a:r>
            <a:r>
              <a:rPr lang="en-US" baseline="-25000" dirty="0" smtClean="0"/>
              <a:t>1</a:t>
            </a:r>
            <a:r>
              <a:rPr lang="en-US" dirty="0" smtClean="0"/>
              <a:t> OR E</a:t>
            </a:r>
            <a:r>
              <a:rPr lang="en-US" baseline="-25000" dirty="0" smtClean="0"/>
              <a:t>2</a:t>
            </a:r>
            <a:r>
              <a:rPr lang="en-US" dirty="0" smtClean="0"/>
              <a:t> OR … E</a:t>
            </a:r>
            <a:r>
              <a:rPr lang="en-US" baseline="-25000" dirty="0" smtClean="0"/>
              <a:t>N</a:t>
            </a:r>
            <a:r>
              <a:rPr lang="en-US" dirty="0" smtClean="0"/>
              <a:t> THEN H (CF Rule)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CF(H,E) = max(CF(E</a:t>
            </a:r>
            <a:r>
              <a:rPr lang="en-US" baseline="-25000" dirty="0" smtClean="0"/>
              <a:t>1</a:t>
            </a:r>
            <a:r>
              <a:rPr lang="en-US" dirty="0" smtClean="0"/>
              <a:t>), CF(E</a:t>
            </a:r>
            <a:r>
              <a:rPr lang="en-US" baseline="-25000" dirty="0" smtClean="0"/>
              <a:t>2</a:t>
            </a:r>
            <a:r>
              <a:rPr lang="en-US" dirty="0" smtClean="0"/>
              <a:t>), …, CF(E</a:t>
            </a:r>
            <a:r>
              <a:rPr lang="en-US" baseline="-25000" dirty="0" smtClean="0"/>
              <a:t>N</a:t>
            </a:r>
            <a:r>
              <a:rPr lang="en-US" dirty="0" smtClean="0"/>
              <a:t>)] x CF(rule)</a:t>
            </a:r>
          </a:p>
          <a:p>
            <a:pPr marL="0" indent="0">
              <a:buNone/>
            </a:pP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198904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 err="1" smtClean="0"/>
              <a:t>dengan</a:t>
            </a:r>
            <a:r>
              <a:rPr lang="en-US" dirty="0" smtClean="0"/>
              <a:t> evidence E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H </a:t>
            </a:r>
            <a:r>
              <a:rPr lang="en-US" dirty="0" err="1" smtClean="0"/>
              <a:t>tunggal</a:t>
            </a:r>
            <a:r>
              <a:rPr lang="id-ID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demam</a:t>
            </a:r>
            <a:r>
              <a:rPr lang="en-US" dirty="0" smtClean="0"/>
              <a:t> AND </a:t>
            </a:r>
            <a:r>
              <a:rPr lang="en-US" dirty="0" err="1" smtClean="0"/>
              <a:t>batuk</a:t>
            </a:r>
            <a:r>
              <a:rPr lang="en-US" dirty="0" smtClean="0"/>
              <a:t> AND </a:t>
            </a:r>
            <a:r>
              <a:rPr lang="en-US" dirty="0" err="1" smtClean="0"/>
              <a:t>muntah</a:t>
            </a:r>
            <a:r>
              <a:rPr lang="en-US" dirty="0" smtClean="0"/>
              <a:t> THEN </a:t>
            </a:r>
            <a:r>
              <a:rPr lang="en-US" dirty="0" err="1" smtClean="0"/>
              <a:t>penyakit</a:t>
            </a:r>
            <a:r>
              <a:rPr lang="en-US" dirty="0" smtClean="0"/>
              <a:t> = TBC (CF rule = 0,3)</a:t>
            </a:r>
          </a:p>
          <a:p>
            <a:endParaRPr lang="en-US" dirty="0"/>
          </a:p>
          <a:p>
            <a:r>
              <a:rPr lang="en-US" dirty="0" smtClean="0"/>
              <a:t>CF(</a:t>
            </a:r>
            <a:r>
              <a:rPr lang="en-US" dirty="0" err="1" smtClean="0"/>
              <a:t>demam</a:t>
            </a:r>
            <a:r>
              <a:rPr lang="en-US" dirty="0" smtClean="0"/>
              <a:t>) = 0,4</a:t>
            </a:r>
          </a:p>
          <a:p>
            <a:r>
              <a:rPr lang="en-US" dirty="0" smtClean="0"/>
              <a:t>CF(</a:t>
            </a:r>
            <a:r>
              <a:rPr lang="en-US" dirty="0" err="1" smtClean="0"/>
              <a:t>batuk</a:t>
            </a:r>
            <a:r>
              <a:rPr lang="en-US" dirty="0" smtClean="0"/>
              <a:t>) = 0,2</a:t>
            </a:r>
          </a:p>
          <a:p>
            <a:r>
              <a:rPr lang="en-US" dirty="0" smtClean="0"/>
              <a:t>CF(</a:t>
            </a:r>
            <a:r>
              <a:rPr lang="en-US" dirty="0" err="1" smtClean="0"/>
              <a:t>muntah</a:t>
            </a:r>
            <a:r>
              <a:rPr lang="en-US" dirty="0" smtClean="0"/>
              <a:t>) = 0,7</a:t>
            </a:r>
          </a:p>
          <a:p>
            <a:r>
              <a:rPr lang="en-US" dirty="0" smtClean="0"/>
              <a:t>CF(TBC, </a:t>
            </a:r>
            <a:r>
              <a:rPr lang="en-US" dirty="0" err="1" smtClean="0"/>
              <a:t>demam</a:t>
            </a:r>
            <a:r>
              <a:rPr lang="en-US" dirty="0" smtClean="0"/>
              <a:t>, </a:t>
            </a:r>
            <a:r>
              <a:rPr lang="en-US" dirty="0" err="1" smtClean="0"/>
              <a:t>batuk</a:t>
            </a:r>
            <a:r>
              <a:rPr lang="en-US" dirty="0" smtClean="0"/>
              <a:t>, </a:t>
            </a:r>
            <a:r>
              <a:rPr lang="en-US" dirty="0" err="1" smtClean="0"/>
              <a:t>muntah</a:t>
            </a:r>
            <a:r>
              <a:rPr lang="en-US" dirty="0" smtClean="0"/>
              <a:t>) = min(0,4 , 0,2 , 0,7) x 0,3 = 0,06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53211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Kombinasi dua buah rule dengan evidence E berbeda, tetapi hipotesis H sama.</a:t>
            </a:r>
            <a:endParaRPr lang="id-ID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7589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Kombinasi 2 </a:t>
                </a:r>
                <a:r>
                  <a:rPr lang="en-US" dirty="0" err="1" smtClean="0"/>
                  <a:t>buah</a:t>
                </a:r>
                <a:r>
                  <a:rPr lang="en-US" dirty="0" smtClean="0"/>
                  <a:t> rule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evidence </a:t>
                </a:r>
                <a:r>
                  <a:rPr lang="en-US" dirty="0" err="1" smtClean="0"/>
                  <a:t>berbeda</a:t>
                </a:r>
                <a:r>
                  <a:rPr lang="en-US" dirty="0" smtClean="0"/>
                  <a:t> (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/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/>
                </a:r>
                <a:r>
                  <a:rPr lang="en-US" dirty="0" smtClean="0"/>
                  <a:t>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tetapi</a:t>
                </a:r>
                <a:r>
                  <a:rPr lang="en-US" dirty="0" smtClean="0"/>
                  <a:t/>
                </a:r>
                <a:r>
                  <a:rPr lang="en-US" dirty="0" err="1" smtClean="0"/>
                  <a:t>hipotesis</a:t>
                </a:r>
                <a:r>
                  <a:rPr lang="en-US" dirty="0" smtClean="0"/>
                  <a:t/>
                </a:r>
                <a:r>
                  <a:rPr lang="en-US" dirty="0" err="1" smtClean="0"/>
                  <a:t>sama</a:t>
                </a:r>
                <a:endParaRPr lang="en-US" dirty="0" smtClean="0"/>
              </a:p>
              <a:p>
                <a:r>
                  <a:rPr lang="en-US" dirty="0" smtClean="0"/>
                  <a:t>IF 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THEN H 	Rule 1		CF(H,E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 = CF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CF(E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 x CF(rule 1)</a:t>
                </a:r>
              </a:p>
              <a:p>
                <a:r>
                  <a:rPr lang="en-US" dirty="0" smtClean="0"/>
                  <a:t>IF 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 THEN H  	Rule 12	CF(H,E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) = CF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 = CF(E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) x CF(rule 2)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𝑐𝑜𝑚𝑏𝑖𝑛𝑒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𝑘𝑒𝑑𝑢𝑎𝑛𝑦𝑎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𝐶𝐹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𝐶𝐹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1 −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𝐶𝐹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𝐶𝐹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𝑠𝑎𝑙𝑎h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𝑠𝑎𝑡𝑢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𝑘𝑒𝑑𝑢𝑎𝑛𝑦𝑎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75894" cy="4351338"/>
              </a:xfrm>
              <a:blipFill rotWithShape="0">
                <a:blip r:embed="rId2"/>
                <a:stretch>
                  <a:fillRect l="-991" t="-2241"/>
                </a:stretch>
              </a:blipFill>
            </p:spPr>
            <p:txBody>
              <a:bodyPr/>
              <a:lstStyle/>
              <a:p>
                <a:r>
                  <a:rPr lang="id-ID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21142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Kombinasi dua buah rule dengan evidence E berbeda, tetapi hipotesis H sama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Rule 1: IF </a:t>
            </a:r>
            <a:r>
              <a:rPr lang="en-US" dirty="0" err="1" smtClean="0"/>
              <a:t>batuk</a:t>
            </a:r>
            <a:r>
              <a:rPr lang="en-US" dirty="0" smtClean="0"/>
              <a:t> THEN </a:t>
            </a:r>
            <a:r>
              <a:rPr lang="en-US" dirty="0" err="1" smtClean="0"/>
              <a:t>penyakit</a:t>
            </a:r>
            <a:r>
              <a:rPr lang="en-US" dirty="0" smtClean="0"/>
              <a:t> = </a:t>
            </a:r>
            <a:r>
              <a:rPr lang="en-US" dirty="0" err="1" smtClean="0"/>
              <a:t>batuk</a:t>
            </a:r>
            <a:r>
              <a:rPr lang="en-US" dirty="0" smtClean="0"/>
              <a:t> </a:t>
            </a:r>
            <a:r>
              <a:rPr lang="en-US" dirty="0" err="1" smtClean="0"/>
              <a:t>rejan</a:t>
            </a:r>
            <a:r>
              <a:rPr lang="en-US" dirty="0" smtClean="0"/>
              <a:t> (CF = 0,8)</a:t>
            </a:r>
          </a:p>
          <a:p>
            <a:r>
              <a:rPr lang="en-US" dirty="0" smtClean="0"/>
              <a:t>Rule 2: IF </a:t>
            </a:r>
            <a:r>
              <a:rPr lang="en-US" dirty="0" err="1" smtClean="0"/>
              <a:t>demam</a:t>
            </a:r>
            <a:r>
              <a:rPr lang="en-US" dirty="0" smtClean="0"/>
              <a:t> THEN </a:t>
            </a:r>
            <a:r>
              <a:rPr lang="en-US" dirty="0" err="1" smtClean="0"/>
              <a:t>penyakit</a:t>
            </a:r>
            <a:r>
              <a:rPr lang="en-US" dirty="0" smtClean="0"/>
              <a:t> = </a:t>
            </a:r>
            <a:r>
              <a:rPr lang="en-US" dirty="0" err="1" smtClean="0"/>
              <a:t>batuk</a:t>
            </a:r>
            <a:r>
              <a:rPr lang="en-US" dirty="0" smtClean="0"/>
              <a:t> </a:t>
            </a:r>
            <a:r>
              <a:rPr lang="en-US" dirty="0" err="1" smtClean="0"/>
              <a:t>rejan</a:t>
            </a:r>
            <a:r>
              <a:rPr lang="en-US" dirty="0" smtClean="0"/>
              <a:t> (CF = 0,6)</a:t>
            </a:r>
          </a:p>
          <a:p>
            <a:endParaRPr lang="en-US" dirty="0"/>
          </a:p>
          <a:p>
            <a:r>
              <a:rPr lang="en-US" dirty="0" err="1" smtClean="0"/>
              <a:t>Hitung</a:t>
            </a:r>
            <a:r>
              <a:rPr lang="en-US" dirty="0" smtClean="0"/>
              <a:t> CF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:</a:t>
            </a:r>
          </a:p>
          <a:p>
            <a:r>
              <a:rPr lang="en-US" dirty="0" smtClean="0"/>
              <a:t>CF(</a:t>
            </a:r>
            <a:r>
              <a:rPr lang="en-US" dirty="0" err="1" smtClean="0"/>
              <a:t>batuk</a:t>
            </a:r>
            <a:r>
              <a:rPr lang="en-US" dirty="0" smtClean="0"/>
              <a:t>) = 1 </a:t>
            </a:r>
            <a:r>
              <a:rPr lang="en-US" dirty="0" err="1" smtClean="0"/>
              <a:t>dan</a:t>
            </a:r>
            <a:r>
              <a:rPr lang="en-US" dirty="0" smtClean="0"/>
              <a:t> CF(</a:t>
            </a:r>
            <a:r>
              <a:rPr lang="en-US" dirty="0" err="1" smtClean="0"/>
              <a:t>demam</a:t>
            </a:r>
            <a:r>
              <a:rPr lang="en-US" dirty="0" smtClean="0"/>
              <a:t>) = 1</a:t>
            </a:r>
          </a:p>
          <a:p>
            <a:r>
              <a:rPr lang="en-US" dirty="0" smtClean="0"/>
              <a:t>CF(</a:t>
            </a:r>
            <a:r>
              <a:rPr lang="en-US" dirty="0" err="1" smtClean="0"/>
              <a:t>batuk</a:t>
            </a:r>
            <a:r>
              <a:rPr lang="en-US" dirty="0" smtClean="0"/>
              <a:t>) = 1 </a:t>
            </a:r>
            <a:r>
              <a:rPr lang="en-US" dirty="0" err="1" smtClean="0"/>
              <a:t>dan</a:t>
            </a:r>
            <a:r>
              <a:rPr lang="en-US" dirty="0" smtClean="0"/>
              <a:t> CF(</a:t>
            </a:r>
            <a:r>
              <a:rPr lang="en-US" dirty="0" err="1" smtClean="0"/>
              <a:t>demam</a:t>
            </a:r>
            <a:r>
              <a:rPr lang="en-US" dirty="0" smtClean="0"/>
              <a:t>) = -1</a:t>
            </a:r>
            <a:endParaRPr lang="id-ID" dirty="0" smtClean="0"/>
          </a:p>
          <a:p>
            <a:r>
              <a:rPr lang="en-US" dirty="0" smtClean="0"/>
              <a:t>CF(</a:t>
            </a:r>
            <a:r>
              <a:rPr lang="en-US" dirty="0" err="1" smtClean="0"/>
              <a:t>batuk</a:t>
            </a:r>
            <a:r>
              <a:rPr lang="en-US" dirty="0" smtClean="0"/>
              <a:t>) = -1 </a:t>
            </a:r>
            <a:r>
              <a:rPr lang="en-US" dirty="0" err="1" smtClean="0"/>
              <a:t>dan</a:t>
            </a:r>
            <a:r>
              <a:rPr lang="en-US" dirty="0" smtClean="0"/>
              <a:t> CF(</a:t>
            </a:r>
            <a:r>
              <a:rPr lang="en-US" dirty="0" err="1" smtClean="0"/>
              <a:t>demam</a:t>
            </a:r>
            <a:r>
              <a:rPr lang="en-US" dirty="0" smtClean="0"/>
              <a:t>) = -1</a:t>
            </a:r>
            <a:endParaRPr lang="id-ID" dirty="0" smtClean="0"/>
          </a:p>
          <a:p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536363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Ramalan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82"/>
                <a:gridCol w="8081683"/>
                <a:gridCol w="181983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Rule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Isi Rule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CF (rule)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IF hari ini hujan THEN besok hujan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IF hari ini terang THEN besok terang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IF hari ini hujan AND hujan gerimis THEN</a:t>
                      </a:r>
                      <a:r>
                        <a:rPr lang="id-ID" baseline="0" dirty="0" smtClean="0"/>
                        <a:t> besok terang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IF hari ini hujan AND hujan gerimis AND suhu dingin THEN besok terang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IF hari ini terang AND suhu hangat THEN besok hujan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0,65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50689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Ramalan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Sistem pakar: Bagaimana cuaca hari ini? </a:t>
            </a:r>
          </a:p>
          <a:p>
            <a:r>
              <a:rPr lang="id-ID" dirty="0" smtClean="0"/>
              <a:t>Pengguna: Hujan, CF = 1</a:t>
            </a:r>
          </a:p>
          <a:p>
            <a:endParaRPr lang="id-ID" dirty="0" smtClean="0"/>
          </a:p>
          <a:p>
            <a:r>
              <a:rPr lang="id-ID" dirty="0" smtClean="0"/>
              <a:t>CF (hari ini hujan) = 1</a:t>
            </a:r>
          </a:p>
          <a:p>
            <a:r>
              <a:rPr lang="id-ID" dirty="0" smtClean="0"/>
              <a:t>Rule 1: IF hari ini hujan THEN besok hujan (CF = 0,5)</a:t>
            </a:r>
          </a:p>
          <a:p>
            <a:r>
              <a:rPr lang="id-ID" dirty="0" smtClean="0"/>
              <a:t>CF (besok hujan, hari ini hujan) = 1 x 0,5 = 0,5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 System Components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47" y="1690688"/>
            <a:ext cx="5168153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d-ID" sz="2200" b="1"/>
              <a:t>Knowledge base </a:t>
            </a:r>
            <a:r>
              <a:rPr lang="id-ID" sz="2200" b="1" smtClean="0"/>
              <a:t>:</a:t>
            </a:r>
            <a:r>
              <a:rPr lang="en-US" sz="2200" b="1" smtClean="0"/>
              <a:t> </a:t>
            </a:r>
            <a:r>
              <a:rPr lang="en-US" sz="2200" smtClean="0"/>
              <a:t> </a:t>
            </a:r>
            <a:r>
              <a:rPr lang="en-US" sz="2200"/>
              <a:t>A declarative representation of the </a:t>
            </a:r>
            <a:r>
              <a:rPr lang="en-US" sz="2200" smtClean="0"/>
              <a:t>expertise; often  </a:t>
            </a:r>
            <a:r>
              <a:rPr lang="en-US" sz="2200"/>
              <a:t>in  IF THEN  rules ; </a:t>
            </a:r>
          </a:p>
          <a:p>
            <a:pPr>
              <a:lnSpc>
                <a:spcPct val="100000"/>
              </a:lnSpc>
            </a:pPr>
            <a:r>
              <a:rPr lang="id-ID" sz="2200" b="1" smtClean="0"/>
              <a:t>Working </a:t>
            </a:r>
            <a:r>
              <a:rPr lang="id-ID" sz="2200" b="1"/>
              <a:t>storage </a:t>
            </a:r>
            <a:r>
              <a:rPr lang="id-ID" sz="2200" b="1" smtClean="0"/>
              <a:t>:</a:t>
            </a:r>
            <a:r>
              <a:rPr lang="en-US" sz="2200" b="1" smtClean="0"/>
              <a:t> </a:t>
            </a:r>
            <a:r>
              <a:rPr lang="en-US" sz="2200" smtClean="0"/>
              <a:t>The </a:t>
            </a:r>
            <a:r>
              <a:rPr lang="en-US" sz="2200"/>
              <a:t>data which is specific to a problem </a:t>
            </a:r>
            <a:r>
              <a:rPr lang="en-US" sz="2200" smtClean="0"/>
              <a:t>being </a:t>
            </a:r>
            <a:r>
              <a:rPr lang="id-ID" sz="2200" smtClean="0"/>
              <a:t>solved</a:t>
            </a:r>
            <a:r>
              <a:rPr lang="id-ID" sz="2200"/>
              <a:t>; </a:t>
            </a:r>
            <a:endParaRPr lang="en-US" sz="2200" smtClean="0"/>
          </a:p>
          <a:p>
            <a:pPr>
              <a:lnSpc>
                <a:spcPct val="100000"/>
              </a:lnSpc>
            </a:pPr>
            <a:r>
              <a:rPr lang="id-ID" sz="2200" b="1" smtClean="0"/>
              <a:t>Inference </a:t>
            </a:r>
            <a:r>
              <a:rPr lang="id-ID" sz="2200" b="1"/>
              <a:t>engine </a:t>
            </a:r>
            <a:r>
              <a:rPr lang="id-ID" sz="2200" b="1" smtClean="0"/>
              <a:t>:</a:t>
            </a:r>
            <a:r>
              <a:rPr lang="en-US" sz="2200" b="1" smtClean="0"/>
              <a:t> </a:t>
            </a:r>
            <a:r>
              <a:rPr lang="en-US" sz="2200" smtClean="0"/>
              <a:t>The </a:t>
            </a:r>
            <a:r>
              <a:rPr lang="en-US" sz="2200"/>
              <a:t>code at the core of the system </a:t>
            </a:r>
            <a:r>
              <a:rPr lang="en-US" sz="2200" smtClean="0"/>
              <a:t>which derives </a:t>
            </a:r>
            <a:r>
              <a:rPr lang="en-US" sz="2200"/>
              <a:t>recommendations from the knowledge base and </a:t>
            </a:r>
            <a:r>
              <a:rPr lang="en-US" sz="2200" smtClean="0"/>
              <a:t>problemspecific </a:t>
            </a:r>
            <a:r>
              <a:rPr lang="id-ID" sz="2200" smtClean="0"/>
              <a:t>data  </a:t>
            </a:r>
            <a:r>
              <a:rPr lang="id-ID" sz="2200"/>
              <a:t>in  working </a:t>
            </a:r>
            <a:r>
              <a:rPr lang="en-US" sz="2200" smtClean="0"/>
              <a:t> </a:t>
            </a:r>
            <a:r>
              <a:rPr lang="id-ID" sz="2200" smtClean="0"/>
              <a:t>storage;</a:t>
            </a:r>
            <a:endParaRPr lang="en-US" sz="2200" smtClean="0"/>
          </a:p>
          <a:p>
            <a:pPr>
              <a:lnSpc>
                <a:spcPct val="100000"/>
              </a:lnSpc>
            </a:pPr>
            <a:r>
              <a:rPr lang="id-ID" sz="2200" b="1" smtClean="0"/>
              <a:t>User </a:t>
            </a:r>
            <a:r>
              <a:rPr lang="id-ID" sz="2200" b="1"/>
              <a:t>interface </a:t>
            </a:r>
            <a:r>
              <a:rPr lang="id-ID" sz="2200" b="1" smtClean="0"/>
              <a:t>:</a:t>
            </a:r>
            <a:r>
              <a:rPr lang="en-US" sz="2200" b="1" smtClean="0"/>
              <a:t> </a:t>
            </a:r>
            <a:r>
              <a:rPr lang="en-US" sz="2200" smtClean="0"/>
              <a:t>The  </a:t>
            </a:r>
            <a:r>
              <a:rPr lang="en-US" sz="2200"/>
              <a:t>code that controls the dialog between </a:t>
            </a:r>
            <a:r>
              <a:rPr lang="en-US" sz="2200" smtClean="0"/>
              <a:t>the </a:t>
            </a:r>
            <a:r>
              <a:rPr lang="id-ID" sz="2200" smtClean="0"/>
              <a:t>user </a:t>
            </a:r>
            <a:r>
              <a:rPr lang="id-ID" sz="2200"/>
              <a:t>and  the 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694"/>
          <a:stretch/>
        </p:blipFill>
        <p:spPr>
          <a:xfrm>
            <a:off x="489136" y="1780708"/>
            <a:ext cx="5642723" cy="44411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031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Ramalan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Sistem pakar: Hujan deras atau gerimis?</a:t>
            </a:r>
          </a:p>
          <a:p>
            <a:r>
              <a:rPr lang="id-ID" dirty="0" smtClean="0"/>
              <a:t>Pengguna: gerimis (CF = 0,8)</a:t>
            </a:r>
          </a:p>
          <a:p>
            <a:endParaRPr lang="id-ID" dirty="0" smtClean="0"/>
          </a:p>
          <a:p>
            <a:r>
              <a:rPr lang="id-ID" dirty="0" smtClean="0"/>
              <a:t>CF (hujan gerimis) = 0,8</a:t>
            </a:r>
          </a:p>
          <a:p>
            <a:r>
              <a:rPr lang="id-ID" dirty="0" smtClean="0"/>
              <a:t>Rule 3: IF hari ini hujan AND hujan gerimis THEN besok terang (CF = 0,6)</a:t>
            </a:r>
          </a:p>
          <a:p>
            <a:r>
              <a:rPr lang="id-ID" dirty="0" smtClean="0"/>
              <a:t>CF (besok terang, hari ini hujan AND hujan gerimis) = min(1 , 0,8) x 0,6 = 0,48</a:t>
            </a:r>
            <a:endParaRPr lang="id-ID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Ramalan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Sistem pakar: Bagaimana suhu hari ini?</a:t>
            </a:r>
          </a:p>
          <a:p>
            <a:r>
              <a:rPr lang="id-ID" dirty="0" smtClean="0"/>
              <a:t>Pengguna: dingin (CF = 0,9)</a:t>
            </a:r>
          </a:p>
          <a:p>
            <a:endParaRPr lang="id-ID" dirty="0" smtClean="0"/>
          </a:p>
          <a:p>
            <a:r>
              <a:rPr lang="id-ID" dirty="0" smtClean="0"/>
              <a:t>CF (suhu dingin) = 0,9</a:t>
            </a:r>
          </a:p>
          <a:p>
            <a:r>
              <a:rPr lang="id-ID" dirty="0" smtClean="0"/>
              <a:t>Rule 4: IF hari ini hujan AND hujan gerimis AND suhu dingin THEN besok terang (CF = 0,7)</a:t>
            </a:r>
          </a:p>
          <a:p>
            <a:r>
              <a:rPr lang="id-ID" dirty="0" smtClean="0"/>
              <a:t>CF(besok terang, hari ini hujan AND hujan gerimis AND suhu dingin) = min (1, 0,8 , 0,9) x 0,7 = 0,56</a:t>
            </a:r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Ramalan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Rule 3 dan Rule 4 mempunyai evidence yang berbeda, tetapi hipotesis sama</a:t>
            </a:r>
          </a:p>
          <a:p>
            <a:r>
              <a:rPr lang="id-ID" dirty="0" smtClean="0"/>
              <a:t>Dengan demikian, CF gabungan untuk CF dari rule 3 dan rule 4 adalah:</a:t>
            </a:r>
          </a:p>
          <a:p>
            <a:r>
              <a:rPr lang="id-ID" dirty="0" smtClean="0"/>
              <a:t>CF(besok terang) = CF</a:t>
            </a:r>
            <a:r>
              <a:rPr lang="id-ID" baseline="-25000" dirty="0" smtClean="0"/>
              <a:t>3</a:t>
            </a:r>
            <a:r>
              <a:rPr lang="id-ID" dirty="0" smtClean="0"/>
              <a:t> + CF</a:t>
            </a:r>
            <a:r>
              <a:rPr lang="id-ID" baseline="-25000" dirty="0" smtClean="0"/>
              <a:t>4</a:t>
            </a:r>
            <a:r>
              <a:rPr lang="id-ID" dirty="0" smtClean="0"/>
              <a:t> (1-CF</a:t>
            </a:r>
            <a:r>
              <a:rPr lang="id-ID" baseline="-25000" dirty="0" smtClean="0"/>
              <a:t>3</a:t>
            </a:r>
            <a:r>
              <a:rPr lang="id-ID" dirty="0" smtClean="0"/>
              <a:t>)</a:t>
            </a:r>
          </a:p>
          <a:p>
            <a:pPr>
              <a:buNone/>
            </a:pPr>
            <a:r>
              <a:rPr lang="id-ID" dirty="0" smtClean="0"/>
              <a:t>                                  = 0,48 + 0,56 (1 – 0,48)</a:t>
            </a:r>
          </a:p>
          <a:p>
            <a:pPr>
              <a:buNone/>
            </a:pPr>
            <a:r>
              <a:rPr lang="id-ID" dirty="0" smtClean="0"/>
              <a:t>                                  = 0,77</a:t>
            </a:r>
            <a:endParaRPr lang="id-ID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Ramalan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Tidak ada rule yang dapat dibangkitkan lagi.</a:t>
            </a:r>
          </a:p>
          <a:p>
            <a:r>
              <a:rPr lang="id-ID" dirty="0" smtClean="0"/>
              <a:t>Dengan demikian:</a:t>
            </a:r>
          </a:p>
          <a:p>
            <a:r>
              <a:rPr lang="id-ID" dirty="0" smtClean="0"/>
              <a:t>CF (besok hujan) = 0,5</a:t>
            </a:r>
          </a:p>
          <a:p>
            <a:r>
              <a:rPr lang="id-ID" dirty="0" smtClean="0"/>
              <a:t>CF (besok terang) = 0,77</a:t>
            </a:r>
          </a:p>
          <a:p>
            <a:endParaRPr lang="id-ID" dirty="0" smtClean="0"/>
          </a:p>
          <a:p>
            <a:r>
              <a:rPr lang="id-ID" dirty="0" smtClean="0"/>
              <a:t>Kesimpulan sistem pakar: besok terang dengan tingkat kepercayaan 77%</a:t>
            </a:r>
            <a:endParaRPr lang="id-ID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Carilah sebuah artikel ilmiah dengan topik sistem pakar.</a:t>
            </a:r>
          </a:p>
          <a:p>
            <a:r>
              <a:rPr lang="id-ID" dirty="0" smtClean="0"/>
              <a:t>Berikan review dalam hal:</a:t>
            </a:r>
          </a:p>
          <a:p>
            <a:pPr lvl="1"/>
            <a:r>
              <a:rPr lang="id-ID" dirty="0" smtClean="0"/>
              <a:t>Domain/ kasus yang diangkat</a:t>
            </a:r>
          </a:p>
          <a:p>
            <a:pPr lvl="1"/>
            <a:r>
              <a:rPr lang="id-ID" dirty="0" smtClean="0"/>
              <a:t>Yang bertidak sebagai pakar</a:t>
            </a:r>
          </a:p>
          <a:p>
            <a:pPr lvl="1"/>
            <a:r>
              <a:rPr lang="id-ID" dirty="0" smtClean="0"/>
              <a:t>Bentuk representasi pengetahuan dan </a:t>
            </a:r>
            <a:r>
              <a:rPr lang="id-ID" dirty="0" smtClean="0"/>
              <a:t>basis pengetahuan</a:t>
            </a:r>
          </a:p>
          <a:p>
            <a:pPr lvl="1"/>
            <a:r>
              <a:rPr lang="id-ID" dirty="0" smtClean="0"/>
              <a:t>M</a:t>
            </a:r>
            <a:r>
              <a:rPr lang="id-ID" dirty="0" smtClean="0"/>
              <a:t>ekanisme </a:t>
            </a:r>
            <a:r>
              <a:rPr lang="id-ID" dirty="0" smtClean="0"/>
              <a:t>inferensi yang </a:t>
            </a:r>
            <a:r>
              <a:rPr lang="id-ID" dirty="0" smtClean="0"/>
              <a:t>digunakan </a:t>
            </a:r>
            <a:r>
              <a:rPr lang="id-ID" dirty="0" smtClean="0"/>
              <a:t>Metode </a:t>
            </a:r>
            <a:r>
              <a:rPr lang="id-ID" dirty="0" smtClean="0"/>
              <a:t>untuk </a:t>
            </a:r>
            <a:r>
              <a:rPr lang="id-ID" dirty="0" smtClean="0"/>
              <a:t>menangani ketidakpastian (uncertainty</a:t>
            </a:r>
            <a:r>
              <a:rPr lang="id-ID" dirty="0" smtClean="0"/>
              <a:t>)</a:t>
            </a:r>
          </a:p>
          <a:p>
            <a:pPr lvl="1"/>
            <a:r>
              <a:rPr lang="id-ID" dirty="0" smtClean="0"/>
              <a:t>Contoh </a:t>
            </a:r>
            <a:r>
              <a:rPr lang="id-ID" dirty="0" smtClean="0"/>
              <a:t>inferensi untuk sebuah kasus</a:t>
            </a:r>
          </a:p>
          <a:p>
            <a:pPr lvl="1"/>
            <a:r>
              <a:rPr lang="id-ID" dirty="0" smtClean="0"/>
              <a:t>Kualitas</a:t>
            </a:r>
            <a:r>
              <a:rPr lang="id-ID" dirty="0" smtClean="0"/>
              <a:t>/ ketersediaan fitur (user interface, fitur explanation, dll).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 System Components (cont.)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47" y="1690688"/>
            <a:ext cx="5168153" cy="4351338"/>
          </a:xfrm>
        </p:spPr>
        <p:txBody>
          <a:bodyPr>
            <a:noAutofit/>
          </a:bodyPr>
          <a:lstStyle/>
          <a:p>
            <a:r>
              <a:rPr lang="id-ID" sz="2400" b="1"/>
              <a:t>Domain expert </a:t>
            </a:r>
            <a:r>
              <a:rPr lang="id-ID" sz="2400" b="1" smtClean="0"/>
              <a:t>:</a:t>
            </a:r>
            <a:r>
              <a:rPr lang="en-US" sz="2400" b="1" smtClean="0"/>
              <a:t> </a:t>
            </a:r>
            <a:r>
              <a:rPr lang="en-US" sz="2400" smtClean="0"/>
              <a:t>The </a:t>
            </a:r>
            <a:r>
              <a:rPr lang="en-US" sz="2400"/>
              <a:t>individuals who currently are experts in </a:t>
            </a:r>
            <a:r>
              <a:rPr lang="en-US" sz="2400" smtClean="0"/>
              <a:t>solving  </a:t>
            </a:r>
            <a:r>
              <a:rPr lang="en-US" sz="2400"/>
              <a:t>the  problems;  here  the  system  is  intended  to  solve; </a:t>
            </a:r>
          </a:p>
          <a:p>
            <a:r>
              <a:rPr lang="id-ID" sz="2400" b="1" smtClean="0"/>
              <a:t>Knowledge </a:t>
            </a:r>
            <a:r>
              <a:rPr lang="id-ID" sz="2400" b="1"/>
              <a:t>engineer </a:t>
            </a:r>
            <a:r>
              <a:rPr lang="id-ID" sz="2400" b="1" smtClean="0"/>
              <a:t>:</a:t>
            </a:r>
            <a:r>
              <a:rPr lang="en-US" sz="2400" b="1" smtClean="0"/>
              <a:t> </a:t>
            </a:r>
            <a:r>
              <a:rPr lang="en-US" sz="2400" smtClean="0"/>
              <a:t>The  </a:t>
            </a:r>
            <a:r>
              <a:rPr lang="en-US" sz="2400"/>
              <a:t>individual  who  encodes  the  </a:t>
            </a:r>
            <a:r>
              <a:rPr lang="en-US" sz="2400" smtClean="0"/>
              <a:t>expert's knowledge  </a:t>
            </a:r>
            <a:r>
              <a:rPr lang="en-US" sz="2400"/>
              <a:t>in  a  declarative form that can be used by the </a:t>
            </a:r>
            <a:r>
              <a:rPr lang="en-US" sz="2400" smtClean="0"/>
              <a:t>expert </a:t>
            </a:r>
            <a:r>
              <a:rPr lang="id-ID" sz="2400" smtClean="0"/>
              <a:t>system</a:t>
            </a:r>
            <a:r>
              <a:rPr lang="id-ID" sz="2400"/>
              <a:t>; </a:t>
            </a:r>
          </a:p>
          <a:p>
            <a:r>
              <a:rPr lang="id-ID" sz="2400" b="1" smtClean="0"/>
              <a:t>User :</a:t>
            </a:r>
            <a:r>
              <a:rPr lang="en-US" sz="2400" b="1" smtClean="0"/>
              <a:t> </a:t>
            </a:r>
            <a:r>
              <a:rPr lang="en-US" sz="2400" smtClean="0"/>
              <a:t>The </a:t>
            </a:r>
            <a:r>
              <a:rPr lang="en-US" sz="2400"/>
              <a:t>individual who will be consulting with the system </a:t>
            </a:r>
            <a:r>
              <a:rPr lang="en-US" sz="2400" smtClean="0"/>
              <a:t>to get  </a:t>
            </a:r>
            <a:r>
              <a:rPr lang="en-US" sz="2400"/>
              <a:t>advice  which  would  have been  provided  by  the  expert.</a:t>
            </a:r>
            <a:endParaRPr lang="id-ID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694"/>
          <a:stretch/>
        </p:blipFill>
        <p:spPr>
          <a:xfrm>
            <a:off x="489136" y="1780708"/>
            <a:ext cx="5642723" cy="44411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295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Expert  System 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Operates as an interactive system </a:t>
            </a:r>
          </a:p>
          <a:p>
            <a:pPr lvl="1"/>
            <a:r>
              <a:rPr lang="id-ID" smtClean="0"/>
              <a:t>Responds  </a:t>
            </a:r>
            <a:r>
              <a:rPr lang="id-ID"/>
              <a:t>to  questions </a:t>
            </a:r>
            <a:endParaRPr lang="en-US" smtClean="0"/>
          </a:p>
          <a:p>
            <a:pPr lvl="1"/>
            <a:r>
              <a:rPr lang="id-ID" smtClean="0"/>
              <a:t>Asks  </a:t>
            </a:r>
            <a:r>
              <a:rPr lang="id-ID"/>
              <a:t>for  clarifications </a:t>
            </a:r>
          </a:p>
          <a:p>
            <a:pPr lvl="1"/>
            <a:r>
              <a:rPr lang="id-ID"/>
              <a:t> </a:t>
            </a:r>
            <a:r>
              <a:rPr lang="id-ID" smtClean="0"/>
              <a:t>Makes  </a:t>
            </a:r>
            <a:r>
              <a:rPr lang="id-ID"/>
              <a:t>recommendations </a:t>
            </a:r>
          </a:p>
          <a:p>
            <a:pPr lvl="1"/>
            <a:r>
              <a:rPr lang="id-ID"/>
              <a:t> </a:t>
            </a:r>
            <a:r>
              <a:rPr lang="id-ID" smtClean="0"/>
              <a:t>Aids  </a:t>
            </a:r>
            <a:r>
              <a:rPr lang="id-ID"/>
              <a:t>the  decision-making  process. </a:t>
            </a:r>
          </a:p>
          <a:p>
            <a:r>
              <a:rPr lang="en-US" b="1"/>
              <a:t>Tools  have  ability  to sift (filter) knowledge </a:t>
            </a:r>
          </a:p>
          <a:p>
            <a:pPr lvl="1"/>
            <a:r>
              <a:rPr lang="en-US" smtClean="0"/>
              <a:t>Storage  </a:t>
            </a:r>
            <a:r>
              <a:rPr lang="en-US"/>
              <a:t>and  retrieval  of  knowledge </a:t>
            </a:r>
          </a:p>
          <a:p>
            <a:pPr lvl="1"/>
            <a:r>
              <a:rPr lang="en-US"/>
              <a:t> </a:t>
            </a:r>
            <a:r>
              <a:rPr lang="en-US" smtClean="0"/>
              <a:t>Mechanisms  </a:t>
            </a:r>
            <a:r>
              <a:rPr lang="en-US"/>
              <a:t>to  expand  and  update  knowledge  base  on </a:t>
            </a:r>
            <a:r>
              <a:rPr lang="en-US" smtClean="0"/>
              <a:t>a </a:t>
            </a:r>
            <a:r>
              <a:rPr lang="id-ID" smtClean="0"/>
              <a:t>continuing  </a:t>
            </a:r>
            <a:r>
              <a:rPr lang="id-ID"/>
              <a:t>basis.</a:t>
            </a:r>
          </a:p>
        </p:txBody>
      </p:sp>
    </p:spTree>
    <p:extLst>
      <p:ext uri="{BB962C8B-B14F-4D97-AF65-F5344CB8AC3E}">
        <p14:creationId xmlns="" xmlns:p14="http://schemas.microsoft.com/office/powerpoint/2010/main" val="87360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Expert  System  Characteristics</a:t>
            </a:r>
            <a:r>
              <a:rPr lang="en-US" smtClean="0"/>
              <a:t> (cont.)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Make logical inferences based on knowledge stored </a:t>
            </a:r>
          </a:p>
          <a:p>
            <a:pPr lvl="1"/>
            <a:r>
              <a:rPr lang="en-US"/>
              <a:t> </a:t>
            </a:r>
            <a:r>
              <a:rPr lang="en-US" smtClean="0"/>
              <a:t>Simple  </a:t>
            </a:r>
            <a:r>
              <a:rPr lang="en-US"/>
              <a:t>reasoning  mechanisms  is  used </a:t>
            </a:r>
          </a:p>
          <a:p>
            <a:pPr lvl="1"/>
            <a:r>
              <a:rPr lang="en-US"/>
              <a:t> </a:t>
            </a:r>
            <a:r>
              <a:rPr lang="en-US" smtClean="0"/>
              <a:t>Knowledge </a:t>
            </a:r>
            <a:r>
              <a:rPr lang="en-US"/>
              <a:t>base must have means of exploiting the </a:t>
            </a:r>
            <a:r>
              <a:rPr lang="en-US" smtClean="0"/>
              <a:t>knowledge stored</a:t>
            </a:r>
            <a:r>
              <a:rPr lang="en-US"/>
              <a:t>,  else it is </a:t>
            </a:r>
            <a:r>
              <a:rPr lang="en-US" smtClean="0"/>
              <a:t>useless;</a:t>
            </a:r>
          </a:p>
          <a:p>
            <a:pPr lvl="2"/>
            <a:r>
              <a:rPr lang="en-US" smtClean="0"/>
              <a:t>e.g</a:t>
            </a:r>
            <a:r>
              <a:rPr lang="en-US"/>
              <a:t>.,  learning  all  the words  in  a language, </a:t>
            </a:r>
            <a:r>
              <a:rPr lang="en-US" smtClean="0"/>
              <a:t>without </a:t>
            </a:r>
            <a:r>
              <a:rPr lang="en-US"/>
              <a:t>knowing how to combine those words to </a:t>
            </a:r>
            <a:r>
              <a:rPr lang="en-US" smtClean="0"/>
              <a:t>form </a:t>
            </a:r>
            <a:r>
              <a:rPr lang="en-US"/>
              <a:t>a </a:t>
            </a:r>
            <a:r>
              <a:rPr lang="en-US" smtClean="0"/>
              <a:t>meaningful </a:t>
            </a:r>
            <a:r>
              <a:rPr lang="id-ID" smtClean="0"/>
              <a:t>sentence.</a:t>
            </a:r>
            <a:endParaRPr lang="en-US" smtClean="0"/>
          </a:p>
          <a:p>
            <a:r>
              <a:rPr lang="id-ID" b="1" smtClean="0"/>
              <a:t>Domain-Specific</a:t>
            </a:r>
            <a:endParaRPr lang="id-ID" b="1"/>
          </a:p>
          <a:p>
            <a:pPr lvl="1"/>
            <a:r>
              <a:rPr lang="en-US" smtClean="0"/>
              <a:t>A </a:t>
            </a:r>
            <a:r>
              <a:rPr lang="en-US"/>
              <a:t>particular system caters a narrow area of specialization;  </a:t>
            </a:r>
            <a:r>
              <a:rPr lang="en-US" smtClean="0"/>
              <a:t>e.g</a:t>
            </a:r>
            <a:r>
              <a:rPr lang="en-US"/>
              <a:t>., a medical  expert  system cannot be used to find faults </a:t>
            </a:r>
            <a:r>
              <a:rPr lang="en-US" smtClean="0"/>
              <a:t>in </a:t>
            </a:r>
            <a:r>
              <a:rPr lang="id-ID" smtClean="0"/>
              <a:t>an  </a:t>
            </a:r>
            <a:r>
              <a:rPr lang="id-ID"/>
              <a:t>electrical  circuit.</a:t>
            </a:r>
          </a:p>
          <a:p>
            <a:pPr lvl="1"/>
            <a:r>
              <a:rPr lang="en-US" smtClean="0"/>
              <a:t>Quality </a:t>
            </a:r>
            <a:r>
              <a:rPr lang="en-US"/>
              <a:t>of advice offered by an expert system is dependent </a:t>
            </a:r>
            <a:r>
              <a:rPr lang="en-US" smtClean="0"/>
              <a:t>on the  </a:t>
            </a:r>
            <a:r>
              <a:rPr lang="en-US"/>
              <a:t>amount  of  knowledge  stored.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21818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Expert  System  Characteristics</a:t>
            </a:r>
            <a:r>
              <a:rPr lang="en-US" smtClean="0"/>
              <a:t> (cont.)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Capability to assign Confidence Values</a:t>
            </a:r>
          </a:p>
          <a:p>
            <a:pPr lvl="1"/>
            <a:r>
              <a:rPr lang="id-ID" smtClean="0"/>
              <a:t>Can </a:t>
            </a:r>
            <a:r>
              <a:rPr lang="id-ID"/>
              <a:t>deliver quantitative </a:t>
            </a:r>
            <a:r>
              <a:rPr lang="id-ID" smtClean="0"/>
              <a:t>information</a:t>
            </a:r>
            <a:endParaRPr lang="en-US" smtClean="0"/>
          </a:p>
          <a:p>
            <a:pPr lvl="1"/>
            <a:r>
              <a:rPr lang="en-US" smtClean="0"/>
              <a:t>Can </a:t>
            </a:r>
            <a:r>
              <a:rPr lang="en-US"/>
              <a:t>address imprecise and incomplete data through assignment </a:t>
            </a:r>
            <a:r>
              <a:rPr lang="id-ID" smtClean="0"/>
              <a:t>of  </a:t>
            </a:r>
            <a:r>
              <a:rPr lang="id-ID"/>
              <a:t>confidence  </a:t>
            </a:r>
            <a:r>
              <a:rPr lang="id-ID" smtClean="0"/>
              <a:t>values.</a:t>
            </a:r>
            <a:endParaRPr lang="en-US" smtClean="0"/>
          </a:p>
          <a:p>
            <a:r>
              <a:rPr lang="id-ID" b="1"/>
              <a:t>Applications  </a:t>
            </a:r>
          </a:p>
          <a:p>
            <a:pPr lvl="1"/>
            <a:r>
              <a:rPr lang="en-US" smtClean="0"/>
              <a:t>Best </a:t>
            </a:r>
            <a:r>
              <a:rPr lang="en-US"/>
              <a:t>suited for those dealing with expert heuristics for </a:t>
            </a:r>
            <a:r>
              <a:rPr lang="en-US" smtClean="0"/>
              <a:t>solving </a:t>
            </a:r>
            <a:r>
              <a:rPr lang="id-ID" smtClean="0"/>
              <a:t>problems</a:t>
            </a:r>
            <a:r>
              <a:rPr lang="id-ID"/>
              <a:t>. </a:t>
            </a:r>
          </a:p>
          <a:p>
            <a:pPr lvl="1"/>
            <a:r>
              <a:rPr lang="en-US" smtClean="0"/>
              <a:t>Not </a:t>
            </a:r>
            <a:r>
              <a:rPr lang="en-US"/>
              <a:t>a suitable choice for those  problems  that  can  be solved  </a:t>
            </a:r>
            <a:r>
              <a:rPr lang="en-US" smtClean="0"/>
              <a:t>using </a:t>
            </a:r>
            <a:r>
              <a:rPr lang="id-ID" smtClean="0"/>
              <a:t>purely </a:t>
            </a:r>
            <a:r>
              <a:rPr lang="id-ID"/>
              <a:t>numerical techniques.</a:t>
            </a:r>
            <a:endParaRPr lang="en-US" smtClean="0"/>
          </a:p>
          <a:p>
            <a:r>
              <a:rPr lang="en-US" b="1"/>
              <a:t>Cost-Effective alternative to Human </a:t>
            </a:r>
            <a:r>
              <a:rPr lang="en-US" b="1" smtClean="0"/>
              <a:t>Expert</a:t>
            </a:r>
          </a:p>
          <a:p>
            <a:pPr lvl="1"/>
            <a:r>
              <a:rPr lang="en-US"/>
              <a:t>Specialists in many areas are rare and the cost of </a:t>
            </a:r>
            <a:r>
              <a:rPr lang="en-US" smtClean="0"/>
              <a:t>consulting them  </a:t>
            </a:r>
            <a:r>
              <a:rPr lang="en-US"/>
              <a:t>is high; an expert system of those areas can be </a:t>
            </a:r>
            <a:r>
              <a:rPr lang="en-US" smtClean="0"/>
              <a:t>useful and  </a:t>
            </a:r>
            <a:r>
              <a:rPr lang="en-US"/>
              <a:t>cost-effective  alternative  in  the  long run.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06611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Kekurangan Sistem Pakar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Biaya yang cukup mahal untuk pengembangan dan pemeliharaannya.</a:t>
            </a:r>
          </a:p>
          <a:p>
            <a:r>
              <a:rPr lang="en-US" smtClean="0"/>
              <a:t>Kadang kala pengembangan mengalami kesulitan </a:t>
            </a:r>
            <a:r>
              <a:rPr lang="en-US" smtClean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karena keterbatasan keahlian dan ketersediaan pakar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Kesulitan dalam proses akuisisi pengetahuan pakar</a:t>
            </a:r>
          </a:p>
          <a:p>
            <a:r>
              <a:rPr lang="en-US" smtClean="0">
                <a:sym typeface="Wingdings" panose="05000000000000000000" pitchFamily="2" charset="2"/>
              </a:rPr>
              <a:t>Sistem pakar belum tentu 100% benar.</a:t>
            </a:r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954742" y="4773706"/>
            <a:ext cx="10399058" cy="13494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sz="2800" b="1" i="1"/>
              <a:t>Transferring knowledge from the human expert to a computer is often </a:t>
            </a:r>
            <a:r>
              <a:rPr lang="en-US" sz="2800" b="1" i="1" smtClean="0"/>
              <a:t>the most  </a:t>
            </a:r>
            <a:r>
              <a:rPr lang="en-US" sz="2800" b="1" i="1"/>
              <a:t>difficult  part  of building  an  expert  system. </a:t>
            </a:r>
          </a:p>
          <a:p>
            <a:pPr algn="ctr"/>
            <a:endParaRPr lang="id-ID" b="1"/>
          </a:p>
        </p:txBody>
      </p:sp>
    </p:spTree>
    <p:extLst>
      <p:ext uri="{BB962C8B-B14F-4D97-AF65-F5344CB8AC3E}">
        <p14:creationId xmlns="" xmlns:p14="http://schemas.microsoft.com/office/powerpoint/2010/main" val="373978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 System Features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99528" cy="1952999"/>
          </a:xfrm>
        </p:spPr>
        <p:txBody>
          <a:bodyPr>
            <a:normAutofit/>
          </a:bodyPr>
          <a:lstStyle/>
          <a:p>
            <a:r>
              <a:rPr lang="en-US" b="1" smtClean="0"/>
              <a:t>Data </a:t>
            </a:r>
            <a:r>
              <a:rPr lang="en-US" b="1"/>
              <a:t>Driven Reasoning or Forward Chaining  </a:t>
            </a:r>
          </a:p>
          <a:p>
            <a:pPr lvl="1"/>
            <a:r>
              <a:rPr lang="en-US"/>
              <a:t>An inference technique which </a:t>
            </a:r>
            <a:r>
              <a:rPr lang="en-US" smtClean="0"/>
              <a:t>uses IF-THEN </a:t>
            </a:r>
            <a:r>
              <a:rPr lang="en-US"/>
              <a:t>rules to deduce </a:t>
            </a:r>
            <a:r>
              <a:rPr lang="en-US" smtClean="0"/>
              <a:t>a problem  </a:t>
            </a:r>
            <a:r>
              <a:rPr lang="en-US"/>
              <a:t>solution  from  initial  data;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39" y="3913561"/>
            <a:ext cx="4703124" cy="26252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01" y="1569665"/>
            <a:ext cx="4948799" cy="5082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51716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2005</Words>
  <Application>Microsoft Office PowerPoint</Application>
  <PresentationFormat>Custom</PresentationFormat>
  <Paragraphs>243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Sistem Pakar (Rule Based Reasoning)</vt:lpstr>
      <vt:lpstr>What is Expert System?</vt:lpstr>
      <vt:lpstr>Expert System Components</vt:lpstr>
      <vt:lpstr>Expert System Components (cont.)</vt:lpstr>
      <vt:lpstr>Expert  System  Characteristics</vt:lpstr>
      <vt:lpstr>Expert  System  Characteristics (cont.)</vt:lpstr>
      <vt:lpstr>Expert  System  Characteristics (cont.)</vt:lpstr>
      <vt:lpstr>Kekurangan Sistem Pakar</vt:lpstr>
      <vt:lpstr>Expert System Features</vt:lpstr>
      <vt:lpstr>Expert System Features (cont.)</vt:lpstr>
      <vt:lpstr>Expert System Features (cont.)</vt:lpstr>
      <vt:lpstr>Expert System Features (cont.)</vt:lpstr>
      <vt:lpstr>Expert System Features (cont.)</vt:lpstr>
      <vt:lpstr>Ketidakpastian (Uncertainty) Sistem Pakar Berbasis Rule</vt:lpstr>
      <vt:lpstr>Beberapa Cara Menangani Uncertainty</vt:lpstr>
      <vt:lpstr>Certainty Factor</vt:lpstr>
      <vt:lpstr>Metode Net Belief</vt:lpstr>
      <vt:lpstr>Metode Net Belief (cont.)</vt:lpstr>
      <vt:lpstr>Metode Wawancara</vt:lpstr>
      <vt:lpstr>Metode Wawancara (cont.)</vt:lpstr>
      <vt:lpstr>Perhitungan Certainty Factor Gabungan</vt:lpstr>
      <vt:lpstr>Perhitungan Certainty Factor Gabungan</vt:lpstr>
      <vt:lpstr>Rule dengan evidence E tunggal dan Hipotesis H tunggal</vt:lpstr>
      <vt:lpstr>Rule dengan evidence E ganda dan hipotesis H tunggal</vt:lpstr>
      <vt:lpstr>Rule dengan evidence E ganda dan hipotesis H tunggal (cont.)</vt:lpstr>
      <vt:lpstr>Kombinasi dua buah rule dengan evidence E berbeda, tetapi hipotesis H sama.</vt:lpstr>
      <vt:lpstr>Kombinasi dua buah rule dengan evidence E berbeda, tetapi hipotesis H sama (cont.)</vt:lpstr>
      <vt:lpstr>Contoh: Sistem Pakar Ramalan Cuaca</vt:lpstr>
      <vt:lpstr>Contoh: Sistem Pakar Ramalan Cuaca</vt:lpstr>
      <vt:lpstr>Contoh: Sistem Pakar Ramalan Cuaca</vt:lpstr>
      <vt:lpstr>Contoh: Sistem Pakar Ramalan Cuaca</vt:lpstr>
      <vt:lpstr>Contoh: Sistem Pakar Ramalan Cuaca</vt:lpstr>
      <vt:lpstr>Contoh: Sistem Pakar Ramalan Cuaca</vt:lpstr>
      <vt:lpstr>TUGAS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khadijah alaydrus</dc:creator>
  <cp:lastModifiedBy>asus</cp:lastModifiedBy>
  <cp:revision>33</cp:revision>
  <dcterms:created xsi:type="dcterms:W3CDTF">2018-05-03T21:12:01Z</dcterms:created>
  <dcterms:modified xsi:type="dcterms:W3CDTF">2018-05-11T05:59:23Z</dcterms:modified>
</cp:coreProperties>
</file>