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SimSun-ExtB"/>
                <a:cs typeface="SimSun-ExtB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SimSun-ExtB"/>
                <a:cs typeface="SimSun-ExtB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SimSun-ExtB"/>
                <a:cs typeface="SimSun-ExtB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SimSun-ExtB"/>
                <a:cs typeface="SimSun-ExtB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6729" y="962660"/>
            <a:ext cx="55905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SimSun-ExtB"/>
                <a:cs typeface="SimSun-ExtB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4930" y="1277846"/>
            <a:ext cx="7430134" cy="4074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SimSun-ExtB"/>
                <a:cs typeface="SimSun-ExtB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Relationship Id="rId4" Type="http://schemas.openxmlformats.org/officeDocument/2006/relationships/image" Target="../media/image35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Relationship Id="rId4" Type="http://schemas.openxmlformats.org/officeDocument/2006/relationships/image" Target="../media/image38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Relationship Id="rId4" Type="http://schemas.openxmlformats.org/officeDocument/2006/relationships/image" Target="../media/image41.jpg"/><Relationship Id="rId5" Type="http://schemas.openxmlformats.org/officeDocument/2006/relationships/image" Target="../media/image42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image" Target="../media/image44.jpg"/><Relationship Id="rId4" Type="http://schemas.openxmlformats.org/officeDocument/2006/relationships/image" Target="../media/image45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7.jpg"/><Relationship Id="rId4" Type="http://schemas.openxmlformats.org/officeDocument/2006/relationships/image" Target="../media/image48.jpg"/><Relationship Id="rId5" Type="http://schemas.openxmlformats.org/officeDocument/2006/relationships/image" Target="../media/image49.jpg"/><Relationship Id="rId6" Type="http://schemas.openxmlformats.org/officeDocument/2006/relationships/image" Target="../media/image50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Relationship Id="rId3" Type="http://schemas.openxmlformats.org/officeDocument/2006/relationships/image" Target="../media/image5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Relationship Id="rId3" Type="http://schemas.openxmlformats.org/officeDocument/2006/relationships/image" Target="../media/image54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Relationship Id="rId3" Type="http://schemas.openxmlformats.org/officeDocument/2006/relationships/image" Target="../media/image56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Relationship Id="rId3" Type="http://schemas.openxmlformats.org/officeDocument/2006/relationships/image" Target="../media/image58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Relationship Id="rId3" Type="http://schemas.openxmlformats.org/officeDocument/2006/relationships/image" Target="../media/image60.jpg"/><Relationship Id="rId4" Type="http://schemas.openxmlformats.org/officeDocument/2006/relationships/image" Target="../media/image61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915027" cy="68579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0" y="0"/>
            <a:ext cx="343535" cy="6858000"/>
          </a:xfrm>
          <a:custGeom>
            <a:avLst/>
            <a:gdLst/>
            <a:ahLst/>
            <a:cxnLst/>
            <a:rect l="l" t="t" r="r" b="b"/>
            <a:pathLst>
              <a:path w="343535" h="6858000">
                <a:moveTo>
                  <a:pt x="0" y="6858000"/>
                </a:moveTo>
                <a:lnTo>
                  <a:pt x="342988" y="6858000"/>
                </a:lnTo>
                <a:lnTo>
                  <a:pt x="34298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37809" y="3680840"/>
            <a:ext cx="3049905" cy="161036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055"/>
              </a:spcBef>
            </a:pPr>
            <a:r>
              <a:rPr dirty="0" sz="4000" spc="-5">
                <a:solidFill>
                  <a:srgbClr val="FFFFFF"/>
                </a:solidFill>
                <a:latin typeface="Century Gothic"/>
                <a:cs typeface="Century Gothic"/>
              </a:rPr>
              <a:t>Peng</a:t>
            </a:r>
            <a:r>
              <a:rPr dirty="0" sz="4000" spc="-25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dirty="0" sz="4000" spc="-5">
                <a:solidFill>
                  <a:srgbClr val="FFFFFF"/>
                </a:solidFill>
                <a:latin typeface="Century Gothic"/>
                <a:cs typeface="Century Gothic"/>
              </a:rPr>
              <a:t>nalan  </a:t>
            </a:r>
            <a:r>
              <a:rPr dirty="0" sz="4000" spc="-5">
                <a:solidFill>
                  <a:srgbClr val="FFFFFF"/>
                </a:solidFill>
                <a:latin typeface="Century Gothic"/>
                <a:cs typeface="Century Gothic"/>
              </a:rPr>
              <a:t>Artificial  </a:t>
            </a:r>
            <a:r>
              <a:rPr dirty="0" sz="4000" spc="-10">
                <a:solidFill>
                  <a:srgbClr val="FFFFFF"/>
                </a:solidFill>
                <a:latin typeface="Century Gothic"/>
                <a:cs typeface="Century Gothic"/>
              </a:rPr>
              <a:t>Intelligence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7809" y="5560263"/>
            <a:ext cx="2229485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dirty="0" sz="2000" spc="-5">
                <a:solidFill>
                  <a:srgbClr val="83BDC0"/>
                </a:solidFill>
                <a:latin typeface="Century Gothic"/>
                <a:cs typeface="Century Gothic"/>
              </a:rPr>
              <a:t>Sukmawati</a:t>
            </a:r>
            <a:r>
              <a:rPr dirty="0" sz="2000" spc="-65">
                <a:solidFill>
                  <a:srgbClr val="83BDC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83BDC0"/>
                </a:solidFill>
                <a:latin typeface="Century Gothic"/>
                <a:cs typeface="Century Gothic"/>
              </a:rPr>
              <a:t>NE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ts val="2280"/>
              </a:lnSpc>
            </a:pPr>
            <a:r>
              <a:rPr dirty="0" sz="2000">
                <a:solidFill>
                  <a:srgbClr val="83BDC0"/>
                </a:solidFill>
                <a:latin typeface="Century Gothic"/>
                <a:cs typeface="Century Gothic"/>
              </a:rPr>
              <a:t>Informatika</a:t>
            </a:r>
            <a:r>
              <a:rPr dirty="0" sz="2000" spc="-125">
                <a:solidFill>
                  <a:srgbClr val="83BDC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83BDC0"/>
                </a:solidFill>
                <a:latin typeface="Century Gothic"/>
                <a:cs typeface="Century Gothic"/>
              </a:rPr>
              <a:t>UNDIP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406" y="498475"/>
            <a:ext cx="61283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Century Gothic"/>
                <a:cs typeface="Century Gothic"/>
              </a:rPr>
              <a:t>Definisi </a:t>
            </a:r>
            <a:r>
              <a:rPr dirty="0" b="0">
                <a:latin typeface="Century Gothic"/>
                <a:cs typeface="Century Gothic"/>
              </a:rPr>
              <a:t>Artificial</a:t>
            </a:r>
            <a:r>
              <a:rPr dirty="0" spc="-60" b="0">
                <a:latin typeface="Century Gothic"/>
                <a:cs typeface="Century Gothic"/>
              </a:rPr>
              <a:t> </a:t>
            </a:r>
            <a:r>
              <a:rPr dirty="0" spc="-5" b="0">
                <a:latin typeface="Century Gothic"/>
                <a:cs typeface="Century Gothic"/>
              </a:rPr>
              <a:t>Intelligence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217" y="1301622"/>
            <a:ext cx="7857490" cy="4509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95"/>
              </a:spcBef>
              <a:buSzPct val="79545"/>
              <a:buFont typeface="Wingdings"/>
              <a:buChar char=""/>
              <a:tabLst>
                <a:tab pos="236854" algn="l"/>
              </a:tabLst>
            </a:pP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Thinking</a:t>
            </a:r>
            <a:r>
              <a:rPr dirty="0" sz="2200" spc="-5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rationally</a:t>
            </a:r>
            <a:endParaRPr sz="2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buSzPct val="79545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Terdapat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dua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masalah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dalam pendekatan</a:t>
            </a:r>
            <a:r>
              <a:rPr dirty="0" sz="2200" spc="6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ini</a:t>
            </a:r>
            <a:endParaRPr sz="2200">
              <a:latin typeface="Century Gothic"/>
              <a:cs typeface="Century Gothic"/>
            </a:endParaRPr>
          </a:p>
          <a:p>
            <a:pPr lvl="1" marL="698500" marR="5080" indent="-228600">
              <a:lnSpc>
                <a:spcPct val="80000"/>
              </a:lnSpc>
              <a:spcBef>
                <a:spcPts val="610"/>
              </a:spcBef>
              <a:buSzPct val="78947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900" spc="-10">
                <a:solidFill>
                  <a:srgbClr val="FFFF00"/>
                </a:solidFill>
                <a:latin typeface="Century Gothic"/>
                <a:cs typeface="Century Gothic"/>
              </a:rPr>
              <a:t>Masalah </a:t>
            </a:r>
            <a:r>
              <a:rPr dirty="0" sz="1900" spc="-5">
                <a:solidFill>
                  <a:srgbClr val="FFFF00"/>
                </a:solidFill>
                <a:latin typeface="Century Gothic"/>
                <a:cs typeface="Century Gothic"/>
              </a:rPr>
              <a:t>1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: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Tidak mudah menyatakan pengetahuan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informal 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dalam notasi</a:t>
            </a:r>
            <a:r>
              <a:rPr dirty="0" sz="1900" spc="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formal.</a:t>
            </a:r>
            <a:endParaRPr sz="1900">
              <a:latin typeface="Century Gothic"/>
              <a:cs typeface="Century Gothic"/>
            </a:endParaRPr>
          </a:p>
          <a:p>
            <a:pPr lvl="1" marL="698500" marR="33655" indent="-228600">
              <a:lnSpc>
                <a:spcPts val="1820"/>
              </a:lnSpc>
              <a:spcBef>
                <a:spcPts val="590"/>
              </a:spcBef>
              <a:buSzPct val="78947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900" spc="-10">
                <a:solidFill>
                  <a:srgbClr val="FFFF00"/>
                </a:solidFill>
                <a:latin typeface="Century Gothic"/>
                <a:cs typeface="Century Gothic"/>
              </a:rPr>
              <a:t>Masalah </a:t>
            </a:r>
            <a:r>
              <a:rPr dirty="0" sz="1900" spc="-5">
                <a:solidFill>
                  <a:srgbClr val="FFFF00"/>
                </a:solidFill>
                <a:latin typeface="Century Gothic"/>
                <a:cs typeface="Century Gothic"/>
              </a:rPr>
              <a:t>2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: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Kalaupun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mungkin, mekanisme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penalaran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formal  </a:t>
            </a:r>
            <a:r>
              <a:rPr dirty="0" sz="1900">
                <a:solidFill>
                  <a:srgbClr val="FFFFFF"/>
                </a:solidFill>
                <a:latin typeface="Century Gothic"/>
                <a:cs typeface="Century Gothic"/>
              </a:rPr>
              <a:t>ini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memiliki computational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cost yang sangat</a:t>
            </a:r>
            <a:r>
              <a:rPr dirty="0" sz="1900" spc="5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mahal.</a:t>
            </a:r>
            <a:endParaRPr sz="1900">
              <a:latin typeface="Century Gothic"/>
              <a:cs typeface="Century Gothic"/>
            </a:endParaRPr>
          </a:p>
          <a:p>
            <a:pPr marL="236220" marR="282575" indent="-223520">
              <a:lnSpc>
                <a:spcPct val="80000"/>
              </a:lnSpc>
              <a:spcBef>
                <a:spcPts val="1805"/>
              </a:spcBef>
              <a:buSzPct val="79545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Proses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penalaran dengan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logika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adalah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konsep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ideal. 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Pikiran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manusia tidak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selalu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mengikuti aturan</a:t>
            </a:r>
            <a:r>
              <a:rPr dirty="0" sz="2200" spc="-6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logika.</a:t>
            </a:r>
            <a:endParaRPr sz="22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155"/>
              </a:spcBef>
              <a:buSzPct val="78947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Mis:</a:t>
            </a:r>
            <a:endParaRPr sz="19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140"/>
              </a:spcBef>
              <a:buSzPct val="78947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Perkutut bisa terbang karena memiliki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sayap</a:t>
            </a:r>
            <a:endParaRPr sz="19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130"/>
              </a:spcBef>
              <a:buSzPct val="78947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900" spc="-5">
                <a:solidFill>
                  <a:srgbClr val="FFFF00"/>
                </a:solidFill>
                <a:latin typeface="Symbol"/>
                <a:cs typeface="Symbol"/>
              </a:rPr>
              <a:t></a:t>
            </a:r>
            <a:r>
              <a:rPr dirty="0" sz="1900" spc="-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00"/>
                </a:solidFill>
                <a:latin typeface="Century Gothic"/>
                <a:cs typeface="Century Gothic"/>
              </a:rPr>
              <a:t>X : </a:t>
            </a:r>
            <a:r>
              <a:rPr dirty="0" sz="1900" spc="-10">
                <a:solidFill>
                  <a:srgbClr val="FFFF00"/>
                </a:solidFill>
                <a:latin typeface="Century Gothic"/>
                <a:cs typeface="Century Gothic"/>
              </a:rPr>
              <a:t>bersayap(X) </a:t>
            </a:r>
            <a:r>
              <a:rPr dirty="0" sz="1900" spc="-5">
                <a:solidFill>
                  <a:srgbClr val="FFFF00"/>
                </a:solidFill>
                <a:latin typeface="Wingdings"/>
                <a:cs typeface="Wingdings"/>
              </a:rPr>
              <a:t></a:t>
            </a:r>
            <a:r>
              <a:rPr dirty="0" sz="1900" spc="1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00"/>
                </a:solidFill>
                <a:latin typeface="Century Gothic"/>
                <a:cs typeface="Century Gothic"/>
              </a:rPr>
              <a:t>terbang(X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)</a:t>
            </a:r>
            <a:endParaRPr sz="19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155"/>
              </a:spcBef>
              <a:buSzPct val="78947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Andaikan perkutut tidak memiliki</a:t>
            </a:r>
            <a:r>
              <a:rPr dirty="0" sz="19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sayap...</a:t>
            </a:r>
            <a:endParaRPr sz="19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SzPct val="78947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900" spc="-5">
                <a:solidFill>
                  <a:srgbClr val="FFFF00"/>
                </a:solidFill>
                <a:latin typeface="Symbol"/>
                <a:cs typeface="Symbol"/>
              </a:rPr>
              <a:t></a:t>
            </a:r>
            <a:r>
              <a:rPr dirty="0" sz="1900" spc="-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FFFF00"/>
                </a:solidFill>
                <a:latin typeface="Century Gothic"/>
                <a:cs typeface="Century Gothic"/>
              </a:rPr>
              <a:t>X : ¬bersayap(X) </a:t>
            </a:r>
            <a:r>
              <a:rPr dirty="0" sz="1900" spc="-5">
                <a:solidFill>
                  <a:srgbClr val="FFFF00"/>
                </a:solidFill>
                <a:latin typeface="Wingdings"/>
                <a:cs typeface="Wingdings"/>
              </a:rPr>
              <a:t></a:t>
            </a:r>
            <a:r>
              <a:rPr dirty="0" sz="1900" spc="-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solidFill>
                  <a:srgbClr val="FFFF00"/>
                </a:solidFill>
                <a:latin typeface="Century Gothic"/>
                <a:cs typeface="Century Gothic"/>
              </a:rPr>
              <a:t>¬terbang(X)</a:t>
            </a:r>
            <a:r>
              <a:rPr dirty="0" sz="1900" spc="15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dirty="0" sz="1900" spc="-10">
                <a:solidFill>
                  <a:srgbClr val="FFFF00"/>
                </a:solidFill>
                <a:latin typeface="Century Gothic"/>
                <a:cs typeface="Century Gothic"/>
              </a:rPr>
              <a:t>???</a:t>
            </a:r>
            <a:endParaRPr sz="1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406" y="498475"/>
            <a:ext cx="61283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Century Gothic"/>
                <a:cs typeface="Century Gothic"/>
              </a:rPr>
              <a:t>Definisi </a:t>
            </a:r>
            <a:r>
              <a:rPr dirty="0" b="0">
                <a:latin typeface="Century Gothic"/>
                <a:cs typeface="Century Gothic"/>
              </a:rPr>
              <a:t>Artificial</a:t>
            </a:r>
            <a:r>
              <a:rPr dirty="0" spc="-60" b="0">
                <a:latin typeface="Century Gothic"/>
                <a:cs typeface="Century Gothic"/>
              </a:rPr>
              <a:t> </a:t>
            </a:r>
            <a:r>
              <a:rPr dirty="0" spc="-5" b="0">
                <a:latin typeface="Century Gothic"/>
                <a:cs typeface="Century Gothic"/>
              </a:rPr>
              <a:t>Intelligence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217" y="1332102"/>
            <a:ext cx="8032115" cy="3153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220" indent="-223520">
              <a:lnSpc>
                <a:spcPts val="2735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236854" algn="l"/>
              </a:tabLst>
            </a:pP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Acting</a:t>
            </a:r>
            <a:r>
              <a:rPr dirty="0" sz="2400" spc="-5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rationally</a:t>
            </a:r>
            <a:endParaRPr sz="2400">
              <a:latin typeface="Century Gothic"/>
              <a:cs typeface="Century Gothic"/>
            </a:endParaRPr>
          </a:p>
          <a:p>
            <a:pPr marL="236220">
              <a:lnSpc>
                <a:spcPts val="2735"/>
              </a:lnSpc>
            </a:pP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(Pendekatan konsep</a:t>
            </a:r>
            <a:r>
              <a:rPr dirty="0" sz="2400" spc="-2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Agent)</a:t>
            </a:r>
            <a:endParaRPr sz="2400">
              <a:latin typeface="Century Gothic"/>
              <a:cs typeface="Century Gothic"/>
            </a:endParaRPr>
          </a:p>
          <a:p>
            <a:pPr marL="236220" marR="5080" indent="-223520">
              <a:lnSpc>
                <a:spcPct val="90100"/>
              </a:lnSpc>
              <a:spcBef>
                <a:spcPts val="1795"/>
              </a:spcBef>
              <a:buSzPct val="79166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400">
                <a:solidFill>
                  <a:srgbClr val="FFFF00"/>
                </a:solidFill>
                <a:latin typeface="Century Gothic"/>
                <a:cs typeface="Century Gothic"/>
              </a:rPr>
              <a:t>Agent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: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sebuah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sistem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yang mempersepsi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lingkungan 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(melalui sensor), dan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mengambil tindakan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yang 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mempengaruhi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lingkungan </a:t>
            </a:r>
            <a:r>
              <a:rPr dirty="0" sz="2400" spc="-10">
                <a:solidFill>
                  <a:srgbClr val="FFFFFF"/>
                </a:solidFill>
                <a:latin typeface="Century Gothic"/>
                <a:cs typeface="Century Gothic"/>
              </a:rPr>
              <a:t>(melalui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 effector).</a:t>
            </a:r>
            <a:endParaRPr sz="2400">
              <a:latin typeface="Century Gothic"/>
              <a:cs typeface="Century Gothic"/>
            </a:endParaRPr>
          </a:p>
          <a:p>
            <a:pPr marL="236220" marR="304800" indent="-223520">
              <a:lnSpc>
                <a:spcPts val="2590"/>
              </a:lnSpc>
              <a:spcBef>
                <a:spcPts val="1835"/>
              </a:spcBef>
              <a:buSzPct val="79166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400">
                <a:solidFill>
                  <a:srgbClr val="FFFF00"/>
                </a:solidFill>
                <a:latin typeface="Century Gothic"/>
                <a:cs typeface="Century Gothic"/>
              </a:rPr>
              <a:t>Rational </a:t>
            </a:r>
            <a:r>
              <a:rPr dirty="0" sz="2400" spc="-5">
                <a:solidFill>
                  <a:srgbClr val="FFFF00"/>
                </a:solidFill>
                <a:latin typeface="Century Gothic"/>
                <a:cs typeface="Century Gothic"/>
              </a:rPr>
              <a:t>agent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: agent yang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melakukan tindakan 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yang berakibat yang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“terbaik”.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Tidak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harus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melalui  proses penalaran</a:t>
            </a:r>
            <a:r>
              <a:rPr dirty="0" sz="2400" spc="-1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logika.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39720" y="4725111"/>
            <a:ext cx="4032504" cy="18722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406" y="498475"/>
            <a:ext cx="61283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Century Gothic"/>
                <a:cs typeface="Century Gothic"/>
              </a:rPr>
              <a:t>Definisi </a:t>
            </a:r>
            <a:r>
              <a:rPr dirty="0" b="0">
                <a:latin typeface="Century Gothic"/>
                <a:cs typeface="Century Gothic"/>
              </a:rPr>
              <a:t>Artificial</a:t>
            </a:r>
            <a:r>
              <a:rPr dirty="0" spc="-60" b="0">
                <a:latin typeface="Century Gothic"/>
                <a:cs typeface="Century Gothic"/>
              </a:rPr>
              <a:t> </a:t>
            </a:r>
            <a:r>
              <a:rPr dirty="0" spc="-5" b="0">
                <a:latin typeface="Century Gothic"/>
                <a:cs typeface="Century Gothic"/>
              </a:rPr>
              <a:t>Intelligence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217" y="1332102"/>
            <a:ext cx="7599680" cy="287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220" indent="-223520">
              <a:lnSpc>
                <a:spcPts val="2735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236854" algn="l"/>
              </a:tabLst>
            </a:pP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Acting</a:t>
            </a:r>
            <a:r>
              <a:rPr dirty="0" sz="2400" spc="-5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rationally</a:t>
            </a:r>
            <a:endParaRPr sz="2400">
              <a:latin typeface="Century Gothic"/>
              <a:cs typeface="Century Gothic"/>
            </a:endParaRPr>
          </a:p>
          <a:p>
            <a:pPr marL="236220">
              <a:lnSpc>
                <a:spcPts val="2735"/>
              </a:lnSpc>
            </a:pP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(Pendekatan konsep</a:t>
            </a:r>
            <a:r>
              <a:rPr dirty="0" sz="2400" spc="-2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Agent)</a:t>
            </a:r>
            <a:endParaRPr sz="2400">
              <a:latin typeface="Century Gothic"/>
              <a:cs typeface="Century Gothic"/>
            </a:endParaRPr>
          </a:p>
          <a:p>
            <a:pPr lvl="1" marL="698500" marR="240029" indent="-228600">
              <a:lnSpc>
                <a:spcPts val="2160"/>
              </a:lnSpc>
              <a:spcBef>
                <a:spcPts val="635"/>
              </a:spcBef>
              <a:buSzPct val="80000"/>
              <a:buFont typeface="Courier New"/>
              <a:buChar char="o"/>
              <a:tabLst>
                <a:tab pos="698500" algn="l"/>
              </a:tabLst>
            </a:pP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Membuat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inferensi logis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merupakan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bagian dari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suatu 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rational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agent. Karena untuk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melakukan aksi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secara  rasional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adalah dengan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menalar secara</a:t>
            </a:r>
            <a:r>
              <a:rPr dirty="0" sz="2000" spc="-1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logis.</a:t>
            </a:r>
            <a:endParaRPr sz="2000">
              <a:latin typeface="Century Gothic"/>
              <a:cs typeface="Century Gothic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ourier New"/>
              <a:buChar char="o"/>
            </a:pPr>
            <a:endParaRPr sz="2900">
              <a:latin typeface="Times New Roman"/>
              <a:cs typeface="Times New Roman"/>
            </a:endParaRPr>
          </a:p>
          <a:p>
            <a:pPr lvl="1" marL="698500" marR="5080" indent="-228600">
              <a:lnSpc>
                <a:spcPts val="2160"/>
              </a:lnSpc>
              <a:buSzPct val="80000"/>
              <a:buFont typeface="Courier New"/>
              <a:buChar char="o"/>
              <a:tabLst>
                <a:tab pos="698500" algn="l"/>
              </a:tabLst>
            </a:pP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Dengan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menalar secara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logis,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maka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bisa didapatkan  kesimpulan bahwa aksi yang dilakukan akan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mencapai  tujuan atau</a:t>
            </a:r>
            <a:r>
              <a:rPr dirty="0" sz="2000" spc="-9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tidak.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473" y="498475"/>
            <a:ext cx="61283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Century Gothic"/>
                <a:cs typeface="Century Gothic"/>
              </a:rPr>
              <a:t>Definisi </a:t>
            </a:r>
            <a:r>
              <a:rPr dirty="0" b="0">
                <a:latin typeface="Century Gothic"/>
                <a:cs typeface="Century Gothic"/>
              </a:rPr>
              <a:t>Artificial</a:t>
            </a:r>
            <a:r>
              <a:rPr dirty="0" spc="-60" b="0">
                <a:latin typeface="Century Gothic"/>
                <a:cs typeface="Century Gothic"/>
              </a:rPr>
              <a:t> </a:t>
            </a:r>
            <a:r>
              <a:rPr dirty="0" spc="-5" b="0">
                <a:latin typeface="Century Gothic"/>
                <a:cs typeface="Century Gothic"/>
              </a:rPr>
              <a:t>Intelligence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217" y="1735912"/>
            <a:ext cx="7896225" cy="2987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2420" indent="-299720">
              <a:lnSpc>
                <a:spcPts val="2245"/>
              </a:lnSpc>
              <a:spcBef>
                <a:spcPts val="95"/>
              </a:spcBef>
              <a:buSzPct val="79545"/>
              <a:buFont typeface="Wingdings"/>
              <a:buChar char=""/>
              <a:tabLst>
                <a:tab pos="313055" algn="l"/>
              </a:tabLst>
            </a:pP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Thinking humanly dan acting humanly mempunyai</a:t>
            </a:r>
            <a:r>
              <a:rPr dirty="0" sz="2200" spc="-4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arti</a:t>
            </a:r>
            <a:endParaRPr sz="2200">
              <a:latin typeface="Century Gothic"/>
              <a:cs typeface="Century Gothic"/>
            </a:endParaRPr>
          </a:p>
          <a:p>
            <a:pPr marL="236220">
              <a:lnSpc>
                <a:spcPts val="1850"/>
              </a:lnSpc>
            </a:pP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yang sangat luas. Sampai saat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ini,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pemikiran</a:t>
            </a:r>
            <a:r>
              <a:rPr dirty="0" sz="2200" spc="5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manusia</a:t>
            </a:r>
            <a:endParaRPr sz="2200">
              <a:latin typeface="Century Gothic"/>
              <a:cs typeface="Century Gothic"/>
            </a:endParaRPr>
          </a:p>
          <a:p>
            <a:pPr marL="236220">
              <a:lnSpc>
                <a:spcPts val="1850"/>
              </a:lnSpc>
            </a:pP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yang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diluar rasionalitas,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yakni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refleks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dan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 intuitif</a:t>
            </a:r>
            <a:endParaRPr sz="2200">
              <a:latin typeface="Century Gothic"/>
              <a:cs typeface="Century Gothic"/>
            </a:endParaRPr>
          </a:p>
          <a:p>
            <a:pPr marL="236220" marR="1149985">
              <a:lnSpc>
                <a:spcPct val="70000"/>
              </a:lnSpc>
              <a:spcBef>
                <a:spcPts val="390"/>
              </a:spcBef>
            </a:pP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(berhubungan dengan perasaan)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belum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dapat  sepenuhnya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ditirukan oleh</a:t>
            </a:r>
            <a:r>
              <a:rPr dirty="0" sz="22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komputer.</a:t>
            </a:r>
            <a:endParaRPr sz="2200">
              <a:latin typeface="Century Gothic"/>
              <a:cs typeface="Century Gothic"/>
            </a:endParaRPr>
          </a:p>
          <a:p>
            <a:pPr marL="927100" indent="-513715">
              <a:lnSpc>
                <a:spcPts val="2155"/>
              </a:lnSpc>
              <a:buSzPct val="78947"/>
              <a:buFont typeface="Courier New"/>
              <a:buChar char="o"/>
              <a:tabLst>
                <a:tab pos="926465" algn="l"/>
                <a:tab pos="927735" algn="l"/>
              </a:tabLst>
            </a:pP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Kedua definisi diatas dirasa kurang tepat untuk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saat</a:t>
            </a:r>
            <a:r>
              <a:rPr dirty="0" sz="1900" spc="7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>
                <a:solidFill>
                  <a:srgbClr val="FFFFFF"/>
                </a:solidFill>
                <a:latin typeface="Century Gothic"/>
                <a:cs typeface="Century Gothic"/>
              </a:rPr>
              <a:t>ini.</a:t>
            </a:r>
            <a:endParaRPr sz="1900">
              <a:latin typeface="Century Gothic"/>
              <a:cs typeface="Century Gothic"/>
            </a:endParaRPr>
          </a:p>
          <a:p>
            <a:pPr marL="927100" marR="5080" indent="-513715">
              <a:lnSpc>
                <a:spcPct val="70000"/>
              </a:lnSpc>
              <a:spcBef>
                <a:spcPts val="645"/>
              </a:spcBef>
              <a:buSzPct val="78947"/>
              <a:buFont typeface="Courier New"/>
              <a:buChar char="o"/>
              <a:tabLst>
                <a:tab pos="926465" algn="l"/>
                <a:tab pos="927735" algn="l"/>
              </a:tabLst>
            </a:pP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Jika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menggunakan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definisi </a:t>
            </a:r>
            <a:r>
              <a:rPr dirty="0" sz="1900">
                <a:solidFill>
                  <a:srgbClr val="FFFFFF"/>
                </a:solidFill>
                <a:latin typeface="Century Gothic"/>
                <a:cs typeface="Century Gothic"/>
              </a:rPr>
              <a:t>ini,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maka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banyak produk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AI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saat  </a:t>
            </a:r>
            <a:r>
              <a:rPr dirty="0" sz="1900">
                <a:solidFill>
                  <a:srgbClr val="FFFFFF"/>
                </a:solidFill>
                <a:latin typeface="Century Gothic"/>
                <a:cs typeface="Century Gothic"/>
              </a:rPr>
              <a:t>ini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yang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tidak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layak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disebut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sebagai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piranti</a:t>
            </a:r>
            <a:r>
              <a:rPr dirty="0" sz="1900" spc="4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cerdas.</a:t>
            </a:r>
            <a:endParaRPr sz="1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spcBef>
                <a:spcPts val="2010"/>
              </a:spcBef>
              <a:buSzPct val="79545"/>
              <a:buFont typeface="Wingdings"/>
              <a:buChar char=""/>
              <a:tabLst>
                <a:tab pos="236854" algn="l"/>
              </a:tabLst>
            </a:pP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Thinking rationally terasa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lebih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sempit dari</a:t>
            </a:r>
            <a:r>
              <a:rPr dirty="0" sz="2200" spc="-12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acting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217" y="4436770"/>
            <a:ext cx="7110730" cy="1016000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1360"/>
              </a:spcBef>
            </a:pP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rationally</a:t>
            </a:r>
            <a:endParaRPr sz="2200">
              <a:latin typeface="Century Gothic"/>
              <a:cs typeface="Century Gothic"/>
            </a:endParaRPr>
          </a:p>
          <a:p>
            <a:pPr marL="236220" indent="-223520">
              <a:lnSpc>
                <a:spcPct val="100000"/>
              </a:lnSpc>
              <a:spcBef>
                <a:spcPts val="1260"/>
              </a:spcBef>
              <a:buSzPct val="79545"/>
              <a:buFont typeface="Wingdings"/>
              <a:buChar char=""/>
              <a:tabLst>
                <a:tab pos="236854" algn="l"/>
              </a:tabLst>
            </a:pP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Definisi </a:t>
            </a:r>
            <a:r>
              <a:rPr dirty="0" sz="2200" spc="-20">
                <a:solidFill>
                  <a:srgbClr val="FFFFFF"/>
                </a:solidFill>
                <a:latin typeface="Century Gothic"/>
                <a:cs typeface="Century Gothic"/>
              </a:rPr>
              <a:t>AI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yang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paling tepat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saat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ini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adalah</a:t>
            </a:r>
            <a:r>
              <a:rPr dirty="0" sz="2200" spc="17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acting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1245" y="5338064"/>
            <a:ext cx="13341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rationally.</a:t>
            </a:r>
            <a:endParaRPr sz="2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4005" y="488645"/>
            <a:ext cx="6366510" cy="106870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dirty="0" spc="-5" b="0">
                <a:latin typeface="Century Gothic"/>
                <a:cs typeface="Century Gothic"/>
              </a:rPr>
              <a:t>Bidang Ilmu yang</a:t>
            </a:r>
            <a:r>
              <a:rPr dirty="0" spc="-60" b="0">
                <a:latin typeface="Century Gothic"/>
                <a:cs typeface="Century Gothic"/>
              </a:rPr>
              <a:t> </a:t>
            </a:r>
            <a:r>
              <a:rPr dirty="0" b="0">
                <a:latin typeface="Century Gothic"/>
                <a:cs typeface="Century Gothic"/>
              </a:rPr>
              <a:t>mendasari</a:t>
            </a:r>
          </a:p>
          <a:p>
            <a:pPr marL="12700">
              <a:lnSpc>
                <a:spcPts val="4105"/>
              </a:lnSpc>
            </a:pPr>
            <a:r>
              <a:rPr dirty="0" b="0">
                <a:latin typeface="Century Gothic"/>
                <a:cs typeface="Century Gothic"/>
              </a:rPr>
              <a:t>AI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4005" y="1767662"/>
            <a:ext cx="57823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105"/>
              </a:spcBef>
              <a:buSzPct val="80000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000" spc="-5">
                <a:solidFill>
                  <a:srgbClr val="FFFF00"/>
                </a:solidFill>
                <a:latin typeface="Century Gothic"/>
                <a:cs typeface="Century Gothic"/>
              </a:rPr>
              <a:t>Filsafat </a:t>
            </a:r>
            <a:r>
              <a:rPr dirty="0" sz="2000" spc="-10">
                <a:solidFill>
                  <a:srgbClr val="FFFFFF"/>
                </a:solidFill>
                <a:latin typeface="Century Gothic"/>
                <a:cs typeface="Century Gothic"/>
              </a:rPr>
              <a:t>(428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SM -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): pikiran sebagai</a:t>
            </a:r>
            <a:r>
              <a:rPr dirty="0" sz="2000" spc="-6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komputasi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8032" y="1981326"/>
            <a:ext cx="58470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(Aristotle, Hobbes, da </a:t>
            </a:r>
            <a:r>
              <a:rPr dirty="0" sz="2000" spc="-10">
                <a:solidFill>
                  <a:srgbClr val="FFFFFF"/>
                </a:solidFill>
                <a:latin typeface="Century Gothic"/>
                <a:cs typeface="Century Gothic"/>
              </a:rPr>
              <a:t>Vinci),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pikiran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vs. otak</a:t>
            </a:r>
            <a:r>
              <a:rPr dirty="0" sz="2000" spc="-7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fisik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8032" y="2194686"/>
            <a:ext cx="63773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(Descartes),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hubungan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pikiran dengan dunia</a:t>
            </a:r>
            <a:r>
              <a:rPr dirty="0" sz="2000" spc="-5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nyata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8032" y="2408047"/>
            <a:ext cx="17094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(utilitarianism)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4005" y="2850007"/>
            <a:ext cx="59563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105"/>
              </a:spcBef>
              <a:buSzPct val="80000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000" spc="-5">
                <a:solidFill>
                  <a:srgbClr val="FFFF00"/>
                </a:solidFill>
                <a:latin typeface="Century Gothic"/>
                <a:cs typeface="Century Gothic"/>
              </a:rPr>
              <a:t>Matematika </a:t>
            </a:r>
            <a:r>
              <a:rPr dirty="0" sz="2000" spc="-15">
                <a:solidFill>
                  <a:srgbClr val="FFFFFF"/>
                </a:solidFill>
                <a:latin typeface="Century Gothic"/>
                <a:cs typeface="Century Gothic"/>
              </a:rPr>
              <a:t>(800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SM -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):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perumusan</a:t>
            </a:r>
            <a:r>
              <a:rPr dirty="0" sz="2000" spc="-8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komputasi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8032" y="3063316"/>
            <a:ext cx="61398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pikiran </a:t>
            </a:r>
            <a:r>
              <a:rPr dirty="0" sz="2000" spc="-10">
                <a:solidFill>
                  <a:srgbClr val="FFFFFF"/>
                </a:solidFill>
                <a:latin typeface="Century Gothic"/>
                <a:cs typeface="Century Gothic"/>
              </a:rPr>
              <a:t>(Boole,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Al-Khowarizmi),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batasan</a:t>
            </a:r>
            <a:r>
              <a:rPr dirty="0" sz="2000" spc="-5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komputasi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8032" y="3276980"/>
            <a:ext cx="55492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FFFFFF"/>
                </a:solidFill>
                <a:latin typeface="Century Gothic"/>
                <a:cs typeface="Century Gothic"/>
              </a:rPr>
              <a:t>(Godel),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representasi fakta tak lengkap:</a:t>
            </a:r>
            <a:r>
              <a:rPr dirty="0" sz="2000" spc="-1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teori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8032" y="3490340"/>
            <a:ext cx="58312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probabilitas (Fermat,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Pascal, Bernoulli,</a:t>
            </a:r>
            <a:r>
              <a:rPr dirty="0" sz="2000" spc="-1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Laplace,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8032" y="3703701"/>
            <a:ext cx="8401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Bayes)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4005" y="4145660"/>
            <a:ext cx="6147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105"/>
              </a:spcBef>
              <a:buSzPct val="80000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000">
                <a:solidFill>
                  <a:srgbClr val="FFFF00"/>
                </a:solidFill>
                <a:latin typeface="Century Gothic"/>
                <a:cs typeface="Century Gothic"/>
              </a:rPr>
              <a:t>Ekonomi </a:t>
            </a:r>
            <a:r>
              <a:rPr dirty="0" sz="2000" spc="-10">
                <a:solidFill>
                  <a:srgbClr val="FFFFFF"/>
                </a:solidFill>
                <a:latin typeface="Century Gothic"/>
                <a:cs typeface="Century Gothic"/>
              </a:rPr>
              <a:t>(1776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-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): memaksimalkan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hasil</a:t>
            </a:r>
            <a:r>
              <a:rPr dirty="0" sz="20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dengan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88032" y="4359097"/>
            <a:ext cx="63747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usaha minim ! rationality? </a:t>
            </a:r>
            <a:r>
              <a:rPr dirty="0" sz="2000" spc="-10">
                <a:solidFill>
                  <a:srgbClr val="FFFFFF"/>
                </a:solidFill>
                <a:latin typeface="Century Gothic"/>
                <a:cs typeface="Century Gothic"/>
              </a:rPr>
              <a:t>(Adam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Smith),</a:t>
            </a:r>
            <a:r>
              <a:rPr dirty="0" sz="2000" spc="-7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berstrategi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8032" y="4572761"/>
            <a:ext cx="52114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menghadapi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“lawan”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! game theory</a:t>
            </a:r>
            <a:r>
              <a:rPr dirty="0" sz="2000" spc="-16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entury Gothic"/>
                <a:cs typeface="Century Gothic"/>
              </a:rPr>
              <a:t>(Von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88032" y="4786121"/>
            <a:ext cx="30378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Neumann,</a:t>
            </a:r>
            <a:r>
              <a:rPr dirty="0" sz="2000" spc="-1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Morgenstern)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4005" y="5228082"/>
            <a:ext cx="59531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100"/>
              </a:spcBef>
              <a:buSzPct val="80000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000">
                <a:solidFill>
                  <a:srgbClr val="FFFF00"/>
                </a:solidFill>
                <a:latin typeface="Century Gothic"/>
                <a:cs typeface="Century Gothic"/>
              </a:rPr>
              <a:t>Neuroscience </a:t>
            </a:r>
            <a:r>
              <a:rPr dirty="0" sz="2000" spc="-10">
                <a:solidFill>
                  <a:srgbClr val="FFFFFF"/>
                </a:solidFill>
                <a:latin typeface="Century Gothic"/>
                <a:cs typeface="Century Gothic"/>
              </a:rPr>
              <a:t>(1861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-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): bagaimana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cara</a:t>
            </a:r>
            <a:r>
              <a:rPr dirty="0" sz="2000" spc="-5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kerja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88032" y="5441086"/>
            <a:ext cx="58928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otak?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Jaringan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neuron dengan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paralelisme</a:t>
            </a:r>
            <a:r>
              <a:rPr dirty="0" sz="2000" spc="-1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luar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88032" y="5655055"/>
            <a:ext cx="6965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biasa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4005" y="488645"/>
            <a:ext cx="6358255" cy="106870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dirty="0" spc="-5" b="0">
                <a:latin typeface="Century Gothic"/>
                <a:cs typeface="Century Gothic"/>
              </a:rPr>
              <a:t>Bidang Ilmu yang</a:t>
            </a:r>
            <a:r>
              <a:rPr dirty="0" spc="-60" b="0">
                <a:latin typeface="Century Gothic"/>
                <a:cs typeface="Century Gothic"/>
              </a:rPr>
              <a:t> </a:t>
            </a:r>
            <a:r>
              <a:rPr dirty="0" b="0">
                <a:latin typeface="Century Gothic"/>
                <a:cs typeface="Century Gothic"/>
              </a:rPr>
              <a:t>Mendasari</a:t>
            </a:r>
          </a:p>
          <a:p>
            <a:pPr marL="12700">
              <a:lnSpc>
                <a:spcPts val="4105"/>
              </a:lnSpc>
            </a:pPr>
            <a:r>
              <a:rPr dirty="0" b="0">
                <a:latin typeface="Century Gothic"/>
                <a:cs typeface="Century Gothic"/>
              </a:rPr>
              <a:t>AI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4005" y="1782902"/>
            <a:ext cx="6649720" cy="429704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36220" marR="628015" indent="-223520">
              <a:lnSpc>
                <a:spcPct val="80000"/>
              </a:lnSpc>
              <a:spcBef>
                <a:spcPts val="675"/>
              </a:spcBef>
              <a:buSzPct val="79166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400" spc="-5">
                <a:solidFill>
                  <a:srgbClr val="FFFF00"/>
                </a:solidFill>
                <a:latin typeface="Century Gothic"/>
                <a:cs typeface="Century Gothic"/>
              </a:rPr>
              <a:t>Psikologi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(1879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- </a:t>
            </a:r>
            <a:r>
              <a:rPr dirty="0" sz="2400" spc="-15">
                <a:solidFill>
                  <a:srgbClr val="FFFFFF"/>
                </a:solidFill>
                <a:latin typeface="Century Gothic"/>
                <a:cs typeface="Century Gothic"/>
              </a:rPr>
              <a:t>):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bagaimana manusia  (dan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hewan)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berpikir dan bertindak?  behaviourism,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cognitive</a:t>
            </a:r>
            <a:r>
              <a:rPr dirty="0" sz="2400" spc="-10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science</a:t>
            </a:r>
            <a:endParaRPr sz="2400">
              <a:latin typeface="Century Gothic"/>
              <a:cs typeface="Century Gothic"/>
            </a:endParaRPr>
          </a:p>
          <a:p>
            <a:pPr marL="236220" marR="249554" indent="-223520">
              <a:lnSpc>
                <a:spcPts val="2310"/>
              </a:lnSpc>
              <a:spcBef>
                <a:spcPts val="1770"/>
              </a:spcBef>
              <a:buSzPct val="79166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400" spc="-5">
                <a:solidFill>
                  <a:srgbClr val="FFFF00"/>
                </a:solidFill>
                <a:latin typeface="Century Gothic"/>
                <a:cs typeface="Century Gothic"/>
              </a:rPr>
              <a:t>Rekayasa </a:t>
            </a:r>
            <a:r>
              <a:rPr dirty="0" sz="2400">
                <a:solidFill>
                  <a:srgbClr val="FFFF00"/>
                </a:solidFill>
                <a:latin typeface="Century Gothic"/>
                <a:cs typeface="Century Gothic"/>
              </a:rPr>
              <a:t>komputer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(1940 - </a:t>
            </a:r>
            <a:r>
              <a:rPr dirty="0" sz="2400" spc="-15">
                <a:solidFill>
                  <a:srgbClr val="FFFFFF"/>
                </a:solidFill>
                <a:latin typeface="Century Gothic"/>
                <a:cs typeface="Century Gothic"/>
              </a:rPr>
              <a:t>):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bagaimana 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membangun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komputer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lebih cepat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/  efisien</a:t>
            </a:r>
            <a:endParaRPr sz="2400">
              <a:latin typeface="Century Gothic"/>
              <a:cs typeface="Century Gothic"/>
            </a:endParaRPr>
          </a:p>
          <a:p>
            <a:pPr marL="236220" indent="-223520">
              <a:lnSpc>
                <a:spcPts val="2595"/>
              </a:lnSpc>
              <a:spcBef>
                <a:spcPts val="1240"/>
              </a:spcBef>
              <a:buSzPct val="79166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400" spc="-5">
                <a:solidFill>
                  <a:srgbClr val="FFFF00"/>
                </a:solidFill>
                <a:latin typeface="Century Gothic"/>
                <a:cs typeface="Century Gothic"/>
              </a:rPr>
              <a:t>Teori </a:t>
            </a:r>
            <a:r>
              <a:rPr dirty="0" sz="2400">
                <a:solidFill>
                  <a:srgbClr val="FFFF00"/>
                </a:solidFill>
                <a:latin typeface="Century Gothic"/>
                <a:cs typeface="Century Gothic"/>
              </a:rPr>
              <a:t>kendali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(1948 - </a:t>
            </a:r>
            <a:r>
              <a:rPr dirty="0" sz="2400" spc="-20">
                <a:solidFill>
                  <a:srgbClr val="FFFFFF"/>
                </a:solidFill>
                <a:latin typeface="Century Gothic"/>
                <a:cs typeface="Century Gothic"/>
              </a:rPr>
              <a:t>):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otonomi,</a:t>
            </a:r>
            <a:r>
              <a:rPr dirty="0" sz="2400" spc="-6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self-</a:t>
            </a:r>
            <a:endParaRPr sz="2400">
              <a:latin typeface="Century Gothic"/>
              <a:cs typeface="Century Gothic"/>
            </a:endParaRPr>
          </a:p>
          <a:p>
            <a:pPr marL="236220">
              <a:lnSpc>
                <a:spcPts val="2595"/>
              </a:lnSpc>
            </a:pP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regulating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feedback,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optimal</a:t>
            </a:r>
            <a:r>
              <a:rPr dirty="0" sz="2400" spc="-9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control</a:t>
            </a:r>
            <a:endParaRPr sz="2400">
              <a:latin typeface="Century Gothic"/>
              <a:cs typeface="Century Gothic"/>
            </a:endParaRPr>
          </a:p>
          <a:p>
            <a:pPr marL="236220" marR="5080" indent="-223520">
              <a:lnSpc>
                <a:spcPct val="80000"/>
              </a:lnSpc>
              <a:spcBef>
                <a:spcPts val="1800"/>
              </a:spcBef>
              <a:buSzPct val="79166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400" spc="-10">
                <a:solidFill>
                  <a:srgbClr val="FFFF00"/>
                </a:solidFill>
                <a:latin typeface="Century Gothic"/>
                <a:cs typeface="Century Gothic"/>
              </a:rPr>
              <a:t>Ilmu </a:t>
            </a:r>
            <a:r>
              <a:rPr dirty="0" sz="2400" spc="-5">
                <a:solidFill>
                  <a:srgbClr val="FFFF00"/>
                </a:solidFill>
                <a:latin typeface="Century Gothic"/>
                <a:cs typeface="Century Gothic"/>
              </a:rPr>
              <a:t>bahasa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(linguistics) (1957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- </a:t>
            </a:r>
            <a:r>
              <a:rPr dirty="0" sz="2400" spc="-15">
                <a:solidFill>
                  <a:srgbClr val="FFFFFF"/>
                </a:solidFill>
                <a:latin typeface="Century Gothic"/>
                <a:cs typeface="Century Gothic"/>
              </a:rPr>
              <a:t>): 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hubungan bahasa dengan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pikiran,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bahasa  dengan pengetahuan,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computational 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linguistics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1054353"/>
            <a:ext cx="67652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Times New Roman"/>
                <a:cs typeface="Times New Roman"/>
              </a:rPr>
              <a:t>Areas </a:t>
            </a:r>
            <a:r>
              <a:rPr dirty="0" b="0">
                <a:latin typeface="Times New Roman"/>
                <a:cs typeface="Times New Roman"/>
              </a:rPr>
              <a:t>of </a:t>
            </a:r>
            <a:r>
              <a:rPr dirty="0" spc="-5" b="0">
                <a:latin typeface="Times New Roman"/>
                <a:cs typeface="Times New Roman"/>
              </a:rPr>
              <a:t>AI </a:t>
            </a:r>
            <a:r>
              <a:rPr dirty="0" b="0">
                <a:latin typeface="Times New Roman"/>
                <a:cs typeface="Times New Roman"/>
              </a:rPr>
              <a:t>and Some</a:t>
            </a:r>
            <a:r>
              <a:rPr dirty="0" spc="-21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Dependencies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2209863"/>
            <a:ext cx="1219200" cy="528955"/>
          </a:xfrm>
          <a:custGeom>
            <a:avLst/>
            <a:gdLst/>
            <a:ahLst/>
            <a:cxnLst/>
            <a:rect l="l" t="t" r="r" b="b"/>
            <a:pathLst>
              <a:path w="1219200" h="528955">
                <a:moveTo>
                  <a:pt x="0" y="528637"/>
                </a:moveTo>
                <a:lnTo>
                  <a:pt x="1219200" y="528637"/>
                </a:lnTo>
                <a:lnTo>
                  <a:pt x="1219200" y="0"/>
                </a:lnTo>
                <a:lnTo>
                  <a:pt x="0" y="0"/>
                </a:lnTo>
                <a:lnTo>
                  <a:pt x="0" y="528637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95600" y="5562600"/>
            <a:ext cx="1143000" cy="528955"/>
          </a:xfrm>
          <a:custGeom>
            <a:avLst/>
            <a:gdLst/>
            <a:ahLst/>
            <a:cxnLst/>
            <a:rect l="l" t="t" r="r" b="b"/>
            <a:pathLst>
              <a:path w="1143000" h="528954">
                <a:moveTo>
                  <a:pt x="0" y="528637"/>
                </a:moveTo>
                <a:lnTo>
                  <a:pt x="1143000" y="528637"/>
                </a:lnTo>
                <a:lnTo>
                  <a:pt x="1143000" y="0"/>
                </a:lnTo>
                <a:lnTo>
                  <a:pt x="0" y="0"/>
                </a:lnTo>
                <a:lnTo>
                  <a:pt x="0" y="528637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74975" y="5589219"/>
            <a:ext cx="6216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6800" y="3809936"/>
            <a:ext cx="1524000" cy="528955"/>
          </a:xfrm>
          <a:custGeom>
            <a:avLst/>
            <a:gdLst/>
            <a:ahLst/>
            <a:cxnLst/>
            <a:rect l="l" t="t" r="r" b="b"/>
            <a:pathLst>
              <a:path w="1524000" h="528954">
                <a:moveTo>
                  <a:pt x="0" y="528637"/>
                </a:moveTo>
                <a:lnTo>
                  <a:pt x="1524000" y="528637"/>
                </a:lnTo>
                <a:lnTo>
                  <a:pt x="1524000" y="0"/>
                </a:lnTo>
                <a:lnTo>
                  <a:pt x="0" y="0"/>
                </a:lnTo>
                <a:lnTo>
                  <a:pt x="0" y="528637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56428" y="3836289"/>
            <a:ext cx="8394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Planning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0" y="3581400"/>
            <a:ext cx="1524000" cy="955675"/>
          </a:xfrm>
          <a:custGeom>
            <a:avLst/>
            <a:gdLst/>
            <a:ahLst/>
            <a:cxnLst/>
            <a:rect l="l" t="t" r="r" b="b"/>
            <a:pathLst>
              <a:path w="1524000" h="955675">
                <a:moveTo>
                  <a:pt x="0" y="955675"/>
                </a:moveTo>
                <a:lnTo>
                  <a:pt x="1524000" y="955675"/>
                </a:lnTo>
                <a:lnTo>
                  <a:pt x="1524000" y="0"/>
                </a:lnTo>
                <a:lnTo>
                  <a:pt x="0" y="0"/>
                </a:lnTo>
                <a:lnTo>
                  <a:pt x="0" y="95567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364994" y="3607689"/>
            <a:ext cx="85216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Machine 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arning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15000" y="1905000"/>
            <a:ext cx="2362200" cy="955675"/>
          </a:xfrm>
          <a:custGeom>
            <a:avLst/>
            <a:gdLst/>
            <a:ahLst/>
            <a:cxnLst/>
            <a:rect l="l" t="t" r="r" b="b"/>
            <a:pathLst>
              <a:path w="2362200" h="955675">
                <a:moveTo>
                  <a:pt x="0" y="955675"/>
                </a:moveTo>
                <a:lnTo>
                  <a:pt x="2362200" y="955675"/>
                </a:lnTo>
                <a:lnTo>
                  <a:pt x="2362200" y="0"/>
                </a:lnTo>
                <a:lnTo>
                  <a:pt x="0" y="0"/>
                </a:lnTo>
                <a:lnTo>
                  <a:pt x="0" y="95567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794628" y="1931035"/>
            <a:ext cx="1079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Knowledge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4628" y="2205354"/>
            <a:ext cx="13995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Repr</a:t>
            </a:r>
            <a:r>
              <a:rPr dirty="0" sz="18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sent</a:t>
            </a:r>
            <a:r>
              <a:rPr dirty="0" sz="1800" spc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800" spc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05200" y="2209863"/>
            <a:ext cx="1066800" cy="528955"/>
          </a:xfrm>
          <a:custGeom>
            <a:avLst/>
            <a:gdLst/>
            <a:ahLst/>
            <a:cxnLst/>
            <a:rect l="l" t="t" r="r" b="b"/>
            <a:pathLst>
              <a:path w="1066800" h="528955">
                <a:moveTo>
                  <a:pt x="0" y="528637"/>
                </a:moveTo>
                <a:lnTo>
                  <a:pt x="1066800" y="528637"/>
                </a:lnTo>
                <a:lnTo>
                  <a:pt x="1066800" y="0"/>
                </a:lnTo>
                <a:lnTo>
                  <a:pt x="0" y="0"/>
                </a:lnTo>
                <a:lnTo>
                  <a:pt x="0" y="528637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93444" y="2235835"/>
            <a:ext cx="3150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3500" algn="l"/>
              </a:tabLst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Search	Log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58000" y="5257800"/>
            <a:ext cx="1524000" cy="955675"/>
          </a:xfrm>
          <a:custGeom>
            <a:avLst/>
            <a:gdLst/>
            <a:ahLst/>
            <a:cxnLst/>
            <a:rect l="l" t="t" r="r" b="b"/>
            <a:pathLst>
              <a:path w="1524000" h="955675">
                <a:moveTo>
                  <a:pt x="0" y="955675"/>
                </a:moveTo>
                <a:lnTo>
                  <a:pt x="1524000" y="955675"/>
                </a:lnTo>
                <a:lnTo>
                  <a:pt x="1524000" y="0"/>
                </a:lnTo>
                <a:lnTo>
                  <a:pt x="0" y="0"/>
                </a:lnTo>
                <a:lnTo>
                  <a:pt x="0" y="95567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938009" y="5284470"/>
            <a:ext cx="7899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Expert 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stems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2000" y="5562600"/>
            <a:ext cx="1600200" cy="528955"/>
          </a:xfrm>
          <a:custGeom>
            <a:avLst/>
            <a:gdLst/>
            <a:ahLst/>
            <a:cxnLst/>
            <a:rect l="l" t="t" r="r" b="b"/>
            <a:pathLst>
              <a:path w="1600200" h="528954">
                <a:moveTo>
                  <a:pt x="0" y="528637"/>
                </a:moveTo>
                <a:lnTo>
                  <a:pt x="1600200" y="528637"/>
                </a:lnTo>
                <a:lnTo>
                  <a:pt x="1600200" y="0"/>
                </a:lnTo>
                <a:lnTo>
                  <a:pt x="0" y="0"/>
                </a:lnTo>
                <a:lnTo>
                  <a:pt x="0" y="528637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651628" y="5589219"/>
            <a:ext cx="83946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Robotics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5562600"/>
            <a:ext cx="990600" cy="528955"/>
          </a:xfrm>
          <a:custGeom>
            <a:avLst/>
            <a:gdLst/>
            <a:ahLst/>
            <a:cxnLst/>
            <a:rect l="l" t="t" r="r" b="b"/>
            <a:pathLst>
              <a:path w="990600" h="528954">
                <a:moveTo>
                  <a:pt x="0" y="528637"/>
                </a:moveTo>
                <a:lnTo>
                  <a:pt x="990600" y="528637"/>
                </a:lnTo>
                <a:lnTo>
                  <a:pt x="990600" y="0"/>
                </a:lnTo>
                <a:lnTo>
                  <a:pt x="0" y="0"/>
                </a:lnTo>
                <a:lnTo>
                  <a:pt x="0" y="528637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93444" y="5589219"/>
            <a:ext cx="45783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NLP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33500" y="2743200"/>
            <a:ext cx="76200" cy="2819400"/>
          </a:xfrm>
          <a:custGeom>
            <a:avLst/>
            <a:gdLst/>
            <a:ahLst/>
            <a:cxnLst/>
            <a:rect l="l" t="t" r="r" b="b"/>
            <a:pathLst>
              <a:path w="76200" h="2819400">
                <a:moveTo>
                  <a:pt x="31750" y="2743200"/>
                </a:moveTo>
                <a:lnTo>
                  <a:pt x="0" y="2743200"/>
                </a:lnTo>
                <a:lnTo>
                  <a:pt x="38100" y="2819400"/>
                </a:lnTo>
                <a:lnTo>
                  <a:pt x="69850" y="2755900"/>
                </a:lnTo>
                <a:lnTo>
                  <a:pt x="31750" y="2755900"/>
                </a:lnTo>
                <a:lnTo>
                  <a:pt x="31750" y="2743200"/>
                </a:lnTo>
                <a:close/>
              </a:path>
              <a:path w="76200" h="2819400">
                <a:moveTo>
                  <a:pt x="44450" y="0"/>
                </a:moveTo>
                <a:lnTo>
                  <a:pt x="31750" y="0"/>
                </a:lnTo>
                <a:lnTo>
                  <a:pt x="31750" y="2755900"/>
                </a:lnTo>
                <a:lnTo>
                  <a:pt x="44450" y="2755900"/>
                </a:lnTo>
                <a:lnTo>
                  <a:pt x="44450" y="0"/>
                </a:lnTo>
                <a:close/>
              </a:path>
              <a:path w="76200" h="2819400">
                <a:moveTo>
                  <a:pt x="76200" y="2743200"/>
                </a:moveTo>
                <a:lnTo>
                  <a:pt x="44450" y="2743200"/>
                </a:lnTo>
                <a:lnTo>
                  <a:pt x="44450" y="2755900"/>
                </a:lnTo>
                <a:lnTo>
                  <a:pt x="69850" y="2755900"/>
                </a:lnTo>
                <a:lnTo>
                  <a:pt x="76200" y="2743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33600" y="2476500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295400" y="0"/>
                </a:moveTo>
                <a:lnTo>
                  <a:pt x="1295400" y="76200"/>
                </a:lnTo>
                <a:lnTo>
                  <a:pt x="1358900" y="44450"/>
                </a:lnTo>
                <a:lnTo>
                  <a:pt x="1308100" y="44450"/>
                </a:lnTo>
                <a:lnTo>
                  <a:pt x="1308100" y="31750"/>
                </a:lnTo>
                <a:lnTo>
                  <a:pt x="1358900" y="31750"/>
                </a:lnTo>
                <a:lnTo>
                  <a:pt x="1295400" y="0"/>
                </a:lnTo>
                <a:close/>
              </a:path>
              <a:path w="1371600" h="76200">
                <a:moveTo>
                  <a:pt x="1295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1371600" h="76200">
                <a:moveTo>
                  <a:pt x="1358900" y="31750"/>
                </a:moveTo>
                <a:lnTo>
                  <a:pt x="1308100" y="31750"/>
                </a:lnTo>
                <a:lnTo>
                  <a:pt x="1308100" y="44450"/>
                </a:lnTo>
                <a:lnTo>
                  <a:pt x="1358900" y="44450"/>
                </a:lnTo>
                <a:lnTo>
                  <a:pt x="1371600" y="38100"/>
                </a:lnTo>
                <a:lnTo>
                  <a:pt x="1358900" y="3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131314" y="2737230"/>
            <a:ext cx="2745740" cy="1080770"/>
          </a:xfrm>
          <a:custGeom>
            <a:avLst/>
            <a:gdLst/>
            <a:ahLst/>
            <a:cxnLst/>
            <a:rect l="l" t="t" r="r" b="b"/>
            <a:pathLst>
              <a:path w="2745740" h="1080770">
                <a:moveTo>
                  <a:pt x="2672199" y="1051028"/>
                </a:moveTo>
                <a:lnTo>
                  <a:pt x="2660650" y="1080643"/>
                </a:lnTo>
                <a:lnTo>
                  <a:pt x="2745486" y="1072769"/>
                </a:lnTo>
                <a:lnTo>
                  <a:pt x="2729962" y="1055624"/>
                </a:lnTo>
                <a:lnTo>
                  <a:pt x="2684018" y="1055624"/>
                </a:lnTo>
                <a:lnTo>
                  <a:pt x="2672199" y="1051028"/>
                </a:lnTo>
                <a:close/>
              </a:path>
              <a:path w="2745740" h="1080770">
                <a:moveTo>
                  <a:pt x="2676801" y="1039228"/>
                </a:moveTo>
                <a:lnTo>
                  <a:pt x="2672199" y="1051028"/>
                </a:lnTo>
                <a:lnTo>
                  <a:pt x="2684018" y="1055624"/>
                </a:lnTo>
                <a:lnTo>
                  <a:pt x="2688590" y="1043813"/>
                </a:lnTo>
                <a:lnTo>
                  <a:pt x="2676801" y="1039228"/>
                </a:lnTo>
                <a:close/>
              </a:path>
              <a:path w="2745740" h="1080770">
                <a:moveTo>
                  <a:pt x="2688336" y="1009650"/>
                </a:moveTo>
                <a:lnTo>
                  <a:pt x="2676801" y="1039228"/>
                </a:lnTo>
                <a:lnTo>
                  <a:pt x="2688590" y="1043813"/>
                </a:lnTo>
                <a:lnTo>
                  <a:pt x="2684018" y="1055624"/>
                </a:lnTo>
                <a:lnTo>
                  <a:pt x="2729962" y="1055624"/>
                </a:lnTo>
                <a:lnTo>
                  <a:pt x="2688336" y="1009650"/>
                </a:lnTo>
                <a:close/>
              </a:path>
              <a:path w="2745740" h="1080770">
                <a:moveTo>
                  <a:pt x="4572" y="0"/>
                </a:moveTo>
                <a:lnTo>
                  <a:pt x="0" y="11938"/>
                </a:lnTo>
                <a:lnTo>
                  <a:pt x="2672199" y="1051028"/>
                </a:lnTo>
                <a:lnTo>
                  <a:pt x="2676801" y="1039228"/>
                </a:lnTo>
                <a:lnTo>
                  <a:pt x="4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49425" y="2737739"/>
            <a:ext cx="1450975" cy="843915"/>
          </a:xfrm>
          <a:custGeom>
            <a:avLst/>
            <a:gdLst/>
            <a:ahLst/>
            <a:cxnLst/>
            <a:rect l="l" t="t" r="r" b="b"/>
            <a:pathLst>
              <a:path w="1450975" h="843914">
                <a:moveTo>
                  <a:pt x="1381806" y="811001"/>
                </a:moveTo>
                <a:lnTo>
                  <a:pt x="1365885" y="838453"/>
                </a:lnTo>
                <a:lnTo>
                  <a:pt x="1450975" y="843661"/>
                </a:lnTo>
                <a:lnTo>
                  <a:pt x="1433652" y="817372"/>
                </a:lnTo>
                <a:lnTo>
                  <a:pt x="1392808" y="817372"/>
                </a:lnTo>
                <a:lnTo>
                  <a:pt x="1381806" y="811001"/>
                </a:lnTo>
                <a:close/>
              </a:path>
              <a:path w="1450975" h="843914">
                <a:moveTo>
                  <a:pt x="1388199" y="799978"/>
                </a:moveTo>
                <a:lnTo>
                  <a:pt x="1381806" y="811001"/>
                </a:lnTo>
                <a:lnTo>
                  <a:pt x="1392808" y="817372"/>
                </a:lnTo>
                <a:lnTo>
                  <a:pt x="1399158" y="806323"/>
                </a:lnTo>
                <a:lnTo>
                  <a:pt x="1388199" y="799978"/>
                </a:lnTo>
                <a:close/>
              </a:path>
              <a:path w="1450975" h="843914">
                <a:moveTo>
                  <a:pt x="1404112" y="772540"/>
                </a:moveTo>
                <a:lnTo>
                  <a:pt x="1388199" y="799978"/>
                </a:lnTo>
                <a:lnTo>
                  <a:pt x="1399158" y="806323"/>
                </a:lnTo>
                <a:lnTo>
                  <a:pt x="1392808" y="817372"/>
                </a:lnTo>
                <a:lnTo>
                  <a:pt x="1433652" y="817372"/>
                </a:lnTo>
                <a:lnTo>
                  <a:pt x="1404112" y="772540"/>
                </a:lnTo>
                <a:close/>
              </a:path>
              <a:path w="1450975" h="843914">
                <a:moveTo>
                  <a:pt x="6350" y="0"/>
                </a:moveTo>
                <a:lnTo>
                  <a:pt x="0" y="10922"/>
                </a:lnTo>
                <a:lnTo>
                  <a:pt x="1381806" y="811001"/>
                </a:lnTo>
                <a:lnTo>
                  <a:pt x="1388199" y="799978"/>
                </a:lnTo>
                <a:lnTo>
                  <a:pt x="6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32202" y="1848611"/>
            <a:ext cx="3507104" cy="367665"/>
          </a:xfrm>
          <a:custGeom>
            <a:avLst/>
            <a:gdLst/>
            <a:ahLst/>
            <a:cxnLst/>
            <a:rect l="l" t="t" r="r" b="b"/>
            <a:pathLst>
              <a:path w="3507104" h="367664">
                <a:moveTo>
                  <a:pt x="1812417" y="0"/>
                </a:moveTo>
                <a:lnTo>
                  <a:pt x="1755394" y="635"/>
                </a:lnTo>
                <a:lnTo>
                  <a:pt x="1699641" y="2412"/>
                </a:lnTo>
                <a:lnTo>
                  <a:pt x="1587119" y="10033"/>
                </a:lnTo>
                <a:lnTo>
                  <a:pt x="1470025" y="22478"/>
                </a:lnTo>
                <a:lnTo>
                  <a:pt x="1349502" y="39497"/>
                </a:lnTo>
                <a:lnTo>
                  <a:pt x="1226693" y="60071"/>
                </a:lnTo>
                <a:lnTo>
                  <a:pt x="1102741" y="83692"/>
                </a:lnTo>
                <a:lnTo>
                  <a:pt x="978916" y="109854"/>
                </a:lnTo>
                <a:lnTo>
                  <a:pt x="856361" y="137540"/>
                </a:lnTo>
                <a:lnTo>
                  <a:pt x="628456" y="193191"/>
                </a:lnTo>
                <a:lnTo>
                  <a:pt x="93218" y="333375"/>
                </a:lnTo>
                <a:lnTo>
                  <a:pt x="28194" y="348868"/>
                </a:lnTo>
                <a:lnTo>
                  <a:pt x="0" y="354964"/>
                </a:lnTo>
                <a:lnTo>
                  <a:pt x="2794" y="367411"/>
                </a:lnTo>
                <a:lnTo>
                  <a:pt x="30861" y="361314"/>
                </a:lnTo>
                <a:lnTo>
                  <a:pt x="62103" y="354075"/>
                </a:lnTo>
                <a:lnTo>
                  <a:pt x="133223" y="336423"/>
                </a:lnTo>
                <a:lnTo>
                  <a:pt x="622554" y="207772"/>
                </a:lnTo>
                <a:lnTo>
                  <a:pt x="681101" y="193166"/>
                </a:lnTo>
                <a:lnTo>
                  <a:pt x="859282" y="149860"/>
                </a:lnTo>
                <a:lnTo>
                  <a:pt x="981837" y="122174"/>
                </a:lnTo>
                <a:lnTo>
                  <a:pt x="1105408" y="96138"/>
                </a:lnTo>
                <a:lnTo>
                  <a:pt x="1229106" y="72516"/>
                </a:lnTo>
                <a:lnTo>
                  <a:pt x="1351661" y="51942"/>
                </a:lnTo>
                <a:lnTo>
                  <a:pt x="1471802" y="35051"/>
                </a:lnTo>
                <a:lnTo>
                  <a:pt x="1588516" y="22605"/>
                </a:lnTo>
                <a:lnTo>
                  <a:pt x="1700530" y="15112"/>
                </a:lnTo>
                <a:lnTo>
                  <a:pt x="1755775" y="13335"/>
                </a:lnTo>
                <a:lnTo>
                  <a:pt x="1812544" y="12700"/>
                </a:lnTo>
                <a:lnTo>
                  <a:pt x="2115770" y="12700"/>
                </a:lnTo>
                <a:lnTo>
                  <a:pt x="2051812" y="8000"/>
                </a:lnTo>
                <a:lnTo>
                  <a:pt x="1930146" y="2032"/>
                </a:lnTo>
                <a:lnTo>
                  <a:pt x="1812417" y="0"/>
                </a:lnTo>
                <a:close/>
              </a:path>
              <a:path w="3507104" h="367664">
                <a:moveTo>
                  <a:pt x="3435604" y="161671"/>
                </a:moveTo>
                <a:lnTo>
                  <a:pt x="3431743" y="193191"/>
                </a:lnTo>
                <a:lnTo>
                  <a:pt x="3444367" y="194690"/>
                </a:lnTo>
                <a:lnTo>
                  <a:pt x="3442843" y="207390"/>
                </a:lnTo>
                <a:lnTo>
                  <a:pt x="3430004" y="207390"/>
                </a:lnTo>
                <a:lnTo>
                  <a:pt x="3426333" y="237362"/>
                </a:lnTo>
                <a:lnTo>
                  <a:pt x="3506597" y="208787"/>
                </a:lnTo>
                <a:lnTo>
                  <a:pt x="3504492" y="207390"/>
                </a:lnTo>
                <a:lnTo>
                  <a:pt x="3442843" y="207390"/>
                </a:lnTo>
                <a:lnTo>
                  <a:pt x="3430199" y="205795"/>
                </a:lnTo>
                <a:lnTo>
                  <a:pt x="3502087" y="205795"/>
                </a:lnTo>
                <a:lnTo>
                  <a:pt x="3435604" y="161671"/>
                </a:lnTo>
                <a:close/>
              </a:path>
              <a:path w="3507104" h="367664">
                <a:moveTo>
                  <a:pt x="3431743" y="193191"/>
                </a:moveTo>
                <a:lnTo>
                  <a:pt x="3430199" y="205795"/>
                </a:lnTo>
                <a:lnTo>
                  <a:pt x="3442843" y="207390"/>
                </a:lnTo>
                <a:lnTo>
                  <a:pt x="3444367" y="194690"/>
                </a:lnTo>
                <a:lnTo>
                  <a:pt x="3431743" y="193191"/>
                </a:lnTo>
                <a:close/>
              </a:path>
              <a:path w="3507104" h="367664">
                <a:moveTo>
                  <a:pt x="2115770" y="12700"/>
                </a:moveTo>
                <a:lnTo>
                  <a:pt x="1812544" y="12700"/>
                </a:lnTo>
                <a:lnTo>
                  <a:pt x="1929892" y="14732"/>
                </a:lnTo>
                <a:lnTo>
                  <a:pt x="2051177" y="20574"/>
                </a:lnTo>
                <a:lnTo>
                  <a:pt x="2175383" y="29845"/>
                </a:lnTo>
                <a:lnTo>
                  <a:pt x="2301494" y="41910"/>
                </a:lnTo>
                <a:lnTo>
                  <a:pt x="2428494" y="56261"/>
                </a:lnTo>
                <a:lnTo>
                  <a:pt x="2555113" y="72643"/>
                </a:lnTo>
                <a:lnTo>
                  <a:pt x="2680462" y="90170"/>
                </a:lnTo>
                <a:lnTo>
                  <a:pt x="3344037" y="193675"/>
                </a:lnTo>
                <a:lnTo>
                  <a:pt x="3430199" y="205795"/>
                </a:lnTo>
                <a:lnTo>
                  <a:pt x="3431743" y="193191"/>
                </a:lnTo>
                <a:lnTo>
                  <a:pt x="3345942" y="181101"/>
                </a:lnTo>
                <a:lnTo>
                  <a:pt x="2682240" y="77470"/>
                </a:lnTo>
                <a:lnTo>
                  <a:pt x="2556764" y="59943"/>
                </a:lnTo>
                <a:lnTo>
                  <a:pt x="2429891" y="43687"/>
                </a:lnTo>
                <a:lnTo>
                  <a:pt x="2302764" y="29337"/>
                </a:lnTo>
                <a:lnTo>
                  <a:pt x="2176272" y="17145"/>
                </a:lnTo>
                <a:lnTo>
                  <a:pt x="211577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17650" y="2742310"/>
            <a:ext cx="1377950" cy="3050540"/>
          </a:xfrm>
          <a:custGeom>
            <a:avLst/>
            <a:gdLst/>
            <a:ahLst/>
            <a:cxnLst/>
            <a:rect l="l" t="t" r="r" b="b"/>
            <a:pathLst>
              <a:path w="1377950" h="3050540">
                <a:moveTo>
                  <a:pt x="1306586" y="3021347"/>
                </a:moveTo>
                <a:lnTo>
                  <a:pt x="1292733" y="3050019"/>
                </a:lnTo>
                <a:lnTo>
                  <a:pt x="1377950" y="3048889"/>
                </a:lnTo>
                <a:lnTo>
                  <a:pt x="1361014" y="3026943"/>
                </a:lnTo>
                <a:lnTo>
                  <a:pt x="1318006" y="3026943"/>
                </a:lnTo>
                <a:lnTo>
                  <a:pt x="1306586" y="3021347"/>
                </a:lnTo>
                <a:close/>
              </a:path>
              <a:path w="1377950" h="3050540">
                <a:moveTo>
                  <a:pt x="1312113" y="3009907"/>
                </a:moveTo>
                <a:lnTo>
                  <a:pt x="1306586" y="3021347"/>
                </a:lnTo>
                <a:lnTo>
                  <a:pt x="1318006" y="3026943"/>
                </a:lnTo>
                <a:lnTo>
                  <a:pt x="1323594" y="3015538"/>
                </a:lnTo>
                <a:lnTo>
                  <a:pt x="1312113" y="3009907"/>
                </a:lnTo>
                <a:close/>
              </a:path>
              <a:path w="1377950" h="3050540">
                <a:moveTo>
                  <a:pt x="1325880" y="2981413"/>
                </a:moveTo>
                <a:lnTo>
                  <a:pt x="1312113" y="3009907"/>
                </a:lnTo>
                <a:lnTo>
                  <a:pt x="1323594" y="3015538"/>
                </a:lnTo>
                <a:lnTo>
                  <a:pt x="1318006" y="3026943"/>
                </a:lnTo>
                <a:lnTo>
                  <a:pt x="1361014" y="3026943"/>
                </a:lnTo>
                <a:lnTo>
                  <a:pt x="1325880" y="2981413"/>
                </a:lnTo>
                <a:close/>
              </a:path>
              <a:path w="1377950" h="3050540">
                <a:moveTo>
                  <a:pt x="12700" y="0"/>
                </a:moveTo>
                <a:lnTo>
                  <a:pt x="43053" y="320166"/>
                </a:lnTo>
                <a:lnTo>
                  <a:pt x="65150" y="478154"/>
                </a:lnTo>
                <a:lnTo>
                  <a:pt x="87630" y="634618"/>
                </a:lnTo>
                <a:lnTo>
                  <a:pt x="110743" y="789051"/>
                </a:lnTo>
                <a:lnTo>
                  <a:pt x="134619" y="941196"/>
                </a:lnTo>
                <a:lnTo>
                  <a:pt x="159638" y="1090040"/>
                </a:lnTo>
                <a:lnTo>
                  <a:pt x="185800" y="1235456"/>
                </a:lnTo>
                <a:lnTo>
                  <a:pt x="213360" y="1377061"/>
                </a:lnTo>
                <a:lnTo>
                  <a:pt x="242316" y="1513966"/>
                </a:lnTo>
                <a:lnTo>
                  <a:pt x="273050" y="1645920"/>
                </a:lnTo>
                <a:lnTo>
                  <a:pt x="305562" y="1772284"/>
                </a:lnTo>
                <a:lnTo>
                  <a:pt x="322706" y="1833371"/>
                </a:lnTo>
                <a:lnTo>
                  <a:pt x="340232" y="1892808"/>
                </a:lnTo>
                <a:lnTo>
                  <a:pt x="358267" y="1950593"/>
                </a:lnTo>
                <a:lnTo>
                  <a:pt x="376936" y="2006727"/>
                </a:lnTo>
                <a:lnTo>
                  <a:pt x="396239" y="2061209"/>
                </a:lnTo>
                <a:lnTo>
                  <a:pt x="416051" y="2113788"/>
                </a:lnTo>
                <a:lnTo>
                  <a:pt x="436499" y="2164461"/>
                </a:lnTo>
                <a:lnTo>
                  <a:pt x="457707" y="2213229"/>
                </a:lnTo>
                <a:lnTo>
                  <a:pt x="479551" y="2260091"/>
                </a:lnTo>
                <a:lnTo>
                  <a:pt x="502031" y="2304922"/>
                </a:lnTo>
                <a:lnTo>
                  <a:pt x="525144" y="2347849"/>
                </a:lnTo>
                <a:lnTo>
                  <a:pt x="548894" y="2388870"/>
                </a:lnTo>
                <a:lnTo>
                  <a:pt x="573151" y="2428366"/>
                </a:lnTo>
                <a:lnTo>
                  <a:pt x="598169" y="2466086"/>
                </a:lnTo>
                <a:lnTo>
                  <a:pt x="623569" y="2502154"/>
                </a:lnTo>
                <a:lnTo>
                  <a:pt x="649605" y="2536698"/>
                </a:lnTo>
                <a:lnTo>
                  <a:pt x="676020" y="2569591"/>
                </a:lnTo>
                <a:lnTo>
                  <a:pt x="703072" y="2601087"/>
                </a:lnTo>
                <a:lnTo>
                  <a:pt x="730504" y="2631186"/>
                </a:lnTo>
                <a:lnTo>
                  <a:pt x="758317" y="2660015"/>
                </a:lnTo>
                <a:lnTo>
                  <a:pt x="786638" y="2687574"/>
                </a:lnTo>
                <a:lnTo>
                  <a:pt x="815339" y="2713990"/>
                </a:lnTo>
                <a:lnTo>
                  <a:pt x="844423" y="2739136"/>
                </a:lnTo>
                <a:lnTo>
                  <a:pt x="903605" y="2786379"/>
                </a:lnTo>
                <a:lnTo>
                  <a:pt x="964057" y="2829814"/>
                </a:lnTo>
                <a:lnTo>
                  <a:pt x="1025525" y="2870022"/>
                </a:lnTo>
                <a:lnTo>
                  <a:pt x="1087882" y="2907487"/>
                </a:lnTo>
                <a:lnTo>
                  <a:pt x="1182877" y="2959328"/>
                </a:lnTo>
                <a:lnTo>
                  <a:pt x="1246632" y="2991967"/>
                </a:lnTo>
                <a:lnTo>
                  <a:pt x="1306586" y="3021347"/>
                </a:lnTo>
                <a:lnTo>
                  <a:pt x="1312113" y="3009907"/>
                </a:lnTo>
                <a:lnTo>
                  <a:pt x="1252474" y="2980651"/>
                </a:lnTo>
                <a:lnTo>
                  <a:pt x="1188847" y="2948139"/>
                </a:lnTo>
                <a:lnTo>
                  <a:pt x="1125727" y="2914192"/>
                </a:lnTo>
                <a:lnTo>
                  <a:pt x="1063370" y="2878213"/>
                </a:lnTo>
                <a:lnTo>
                  <a:pt x="1001776" y="2839720"/>
                </a:lnTo>
                <a:lnTo>
                  <a:pt x="941197" y="2798445"/>
                </a:lnTo>
                <a:lnTo>
                  <a:pt x="881888" y="2753487"/>
                </a:lnTo>
                <a:lnTo>
                  <a:pt x="823976" y="2704591"/>
                </a:lnTo>
                <a:lnTo>
                  <a:pt x="795527" y="2678429"/>
                </a:lnTo>
                <a:lnTo>
                  <a:pt x="767461" y="2651125"/>
                </a:lnTo>
                <a:lnTo>
                  <a:pt x="739901" y="2622677"/>
                </a:lnTo>
                <a:lnTo>
                  <a:pt x="712724" y="2592959"/>
                </a:lnTo>
                <a:lnTo>
                  <a:pt x="685926" y="2561590"/>
                </a:lnTo>
                <a:lnTo>
                  <a:pt x="659638" y="2528951"/>
                </a:lnTo>
                <a:lnTo>
                  <a:pt x="633983" y="2494788"/>
                </a:lnTo>
                <a:lnTo>
                  <a:pt x="608711" y="2458974"/>
                </a:lnTo>
                <a:lnTo>
                  <a:pt x="584073" y="2421636"/>
                </a:lnTo>
                <a:lnTo>
                  <a:pt x="559943" y="2382647"/>
                </a:lnTo>
                <a:lnTo>
                  <a:pt x="536448" y="2341753"/>
                </a:lnTo>
                <a:lnTo>
                  <a:pt x="513461" y="2299208"/>
                </a:lnTo>
                <a:lnTo>
                  <a:pt x="490981" y="2254631"/>
                </a:lnTo>
                <a:lnTo>
                  <a:pt x="469392" y="2208149"/>
                </a:lnTo>
                <a:lnTo>
                  <a:pt x="448310" y="2159762"/>
                </a:lnTo>
                <a:lnTo>
                  <a:pt x="427989" y="2109343"/>
                </a:lnTo>
                <a:lnTo>
                  <a:pt x="408177" y="2056891"/>
                </a:lnTo>
                <a:lnTo>
                  <a:pt x="389000" y="2002789"/>
                </a:lnTo>
                <a:lnTo>
                  <a:pt x="370331" y="1946909"/>
                </a:lnTo>
                <a:lnTo>
                  <a:pt x="352425" y="1889252"/>
                </a:lnTo>
                <a:lnTo>
                  <a:pt x="334899" y="1829943"/>
                </a:lnTo>
                <a:lnTo>
                  <a:pt x="317881" y="1769109"/>
                </a:lnTo>
                <a:lnTo>
                  <a:pt x="285369" y="1642999"/>
                </a:lnTo>
                <a:lnTo>
                  <a:pt x="254762" y="1511300"/>
                </a:lnTo>
                <a:lnTo>
                  <a:pt x="225806" y="1374647"/>
                </a:lnTo>
                <a:lnTo>
                  <a:pt x="198374" y="1233296"/>
                </a:lnTo>
                <a:lnTo>
                  <a:pt x="172212" y="1088008"/>
                </a:lnTo>
                <a:lnTo>
                  <a:pt x="147193" y="939164"/>
                </a:lnTo>
                <a:lnTo>
                  <a:pt x="123317" y="787146"/>
                </a:lnTo>
                <a:lnTo>
                  <a:pt x="100203" y="632840"/>
                </a:lnTo>
                <a:lnTo>
                  <a:pt x="77724" y="476503"/>
                </a:lnTo>
                <a:lnTo>
                  <a:pt x="55753" y="318515"/>
                </a:lnTo>
                <a:lnTo>
                  <a:pt x="12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67173" y="2739008"/>
            <a:ext cx="919480" cy="1071245"/>
          </a:xfrm>
          <a:custGeom>
            <a:avLst/>
            <a:gdLst/>
            <a:ahLst/>
            <a:cxnLst/>
            <a:rect l="l" t="t" r="r" b="b"/>
            <a:pathLst>
              <a:path w="919479" h="1071245">
                <a:moveTo>
                  <a:pt x="864841" y="1017259"/>
                </a:moveTo>
                <a:lnTo>
                  <a:pt x="840739" y="1037970"/>
                </a:lnTo>
                <a:lnTo>
                  <a:pt x="919226" y="1070990"/>
                </a:lnTo>
                <a:lnTo>
                  <a:pt x="908191" y="1026921"/>
                </a:lnTo>
                <a:lnTo>
                  <a:pt x="873125" y="1026921"/>
                </a:lnTo>
                <a:lnTo>
                  <a:pt x="864841" y="1017259"/>
                </a:lnTo>
                <a:close/>
              </a:path>
              <a:path w="919479" h="1071245">
                <a:moveTo>
                  <a:pt x="874475" y="1008981"/>
                </a:moveTo>
                <a:lnTo>
                  <a:pt x="864841" y="1017259"/>
                </a:lnTo>
                <a:lnTo>
                  <a:pt x="873125" y="1026921"/>
                </a:lnTo>
                <a:lnTo>
                  <a:pt x="882776" y="1018666"/>
                </a:lnTo>
                <a:lnTo>
                  <a:pt x="874475" y="1008981"/>
                </a:lnTo>
                <a:close/>
              </a:path>
              <a:path w="919479" h="1071245">
                <a:moveTo>
                  <a:pt x="898525" y="988313"/>
                </a:moveTo>
                <a:lnTo>
                  <a:pt x="874475" y="1008981"/>
                </a:lnTo>
                <a:lnTo>
                  <a:pt x="882776" y="1018666"/>
                </a:lnTo>
                <a:lnTo>
                  <a:pt x="873125" y="1026921"/>
                </a:lnTo>
                <a:lnTo>
                  <a:pt x="908191" y="1026921"/>
                </a:lnTo>
                <a:lnTo>
                  <a:pt x="898525" y="988313"/>
                </a:lnTo>
                <a:close/>
              </a:path>
              <a:path w="919479" h="1071245">
                <a:moveTo>
                  <a:pt x="9651" y="0"/>
                </a:moveTo>
                <a:lnTo>
                  <a:pt x="0" y="8381"/>
                </a:lnTo>
                <a:lnTo>
                  <a:pt x="864841" y="1017259"/>
                </a:lnTo>
                <a:lnTo>
                  <a:pt x="874475" y="1008981"/>
                </a:lnTo>
                <a:lnTo>
                  <a:pt x="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9066" y="2737104"/>
            <a:ext cx="2848610" cy="2825750"/>
          </a:xfrm>
          <a:custGeom>
            <a:avLst/>
            <a:gdLst/>
            <a:ahLst/>
            <a:cxnLst/>
            <a:rect l="l" t="t" r="r" b="b"/>
            <a:pathLst>
              <a:path w="2848610" h="2825750">
                <a:moveTo>
                  <a:pt x="223780" y="2755876"/>
                </a:moveTo>
                <a:lnTo>
                  <a:pt x="193865" y="2766568"/>
                </a:lnTo>
                <a:lnTo>
                  <a:pt x="255333" y="2825496"/>
                </a:lnTo>
                <a:lnTo>
                  <a:pt x="262363" y="2767838"/>
                </a:lnTo>
                <a:lnTo>
                  <a:pt x="228041" y="2767838"/>
                </a:lnTo>
                <a:lnTo>
                  <a:pt x="223780" y="2755876"/>
                </a:lnTo>
                <a:close/>
              </a:path>
              <a:path w="2848610" h="2825750">
                <a:moveTo>
                  <a:pt x="235755" y="2751596"/>
                </a:moveTo>
                <a:lnTo>
                  <a:pt x="223780" y="2755876"/>
                </a:lnTo>
                <a:lnTo>
                  <a:pt x="228041" y="2767838"/>
                </a:lnTo>
                <a:lnTo>
                  <a:pt x="240004" y="2763520"/>
                </a:lnTo>
                <a:lnTo>
                  <a:pt x="235755" y="2751596"/>
                </a:lnTo>
                <a:close/>
              </a:path>
              <a:path w="2848610" h="2825750">
                <a:moveTo>
                  <a:pt x="265645" y="2740914"/>
                </a:moveTo>
                <a:lnTo>
                  <a:pt x="235755" y="2751596"/>
                </a:lnTo>
                <a:lnTo>
                  <a:pt x="240004" y="2763520"/>
                </a:lnTo>
                <a:lnTo>
                  <a:pt x="228041" y="2767838"/>
                </a:lnTo>
                <a:lnTo>
                  <a:pt x="262363" y="2767838"/>
                </a:lnTo>
                <a:lnTo>
                  <a:pt x="265645" y="2740914"/>
                </a:lnTo>
                <a:close/>
              </a:path>
              <a:path w="2848610" h="2825750">
                <a:moveTo>
                  <a:pt x="2844228" y="0"/>
                </a:moveTo>
                <a:lnTo>
                  <a:pt x="2044636" y="254508"/>
                </a:lnTo>
                <a:lnTo>
                  <a:pt x="1851850" y="319786"/>
                </a:lnTo>
                <a:lnTo>
                  <a:pt x="1663763" y="385825"/>
                </a:lnTo>
                <a:lnTo>
                  <a:pt x="1481391" y="453009"/>
                </a:lnTo>
                <a:lnTo>
                  <a:pt x="1392491" y="487172"/>
                </a:lnTo>
                <a:lnTo>
                  <a:pt x="1305496" y="521716"/>
                </a:lnTo>
                <a:lnTo>
                  <a:pt x="1220406" y="556641"/>
                </a:lnTo>
                <a:lnTo>
                  <a:pt x="1137348" y="591947"/>
                </a:lnTo>
                <a:lnTo>
                  <a:pt x="1056322" y="627634"/>
                </a:lnTo>
                <a:lnTo>
                  <a:pt x="977582" y="663956"/>
                </a:lnTo>
                <a:lnTo>
                  <a:pt x="901255" y="700659"/>
                </a:lnTo>
                <a:lnTo>
                  <a:pt x="827341" y="737997"/>
                </a:lnTo>
                <a:lnTo>
                  <a:pt x="756094" y="775716"/>
                </a:lnTo>
                <a:lnTo>
                  <a:pt x="687387" y="814070"/>
                </a:lnTo>
                <a:lnTo>
                  <a:pt x="621728" y="853059"/>
                </a:lnTo>
                <a:lnTo>
                  <a:pt x="558927" y="892683"/>
                </a:lnTo>
                <a:lnTo>
                  <a:pt x="499148" y="932815"/>
                </a:lnTo>
                <a:lnTo>
                  <a:pt x="442683" y="973709"/>
                </a:lnTo>
                <a:lnTo>
                  <a:pt x="389445" y="1015365"/>
                </a:lnTo>
                <a:lnTo>
                  <a:pt x="339610" y="1057656"/>
                </a:lnTo>
                <a:lnTo>
                  <a:pt x="293382" y="1100836"/>
                </a:lnTo>
                <a:lnTo>
                  <a:pt x="250774" y="1144651"/>
                </a:lnTo>
                <a:lnTo>
                  <a:pt x="211962" y="1189355"/>
                </a:lnTo>
                <a:lnTo>
                  <a:pt x="176783" y="1234821"/>
                </a:lnTo>
                <a:lnTo>
                  <a:pt x="145224" y="1281049"/>
                </a:lnTo>
                <a:lnTo>
                  <a:pt x="117106" y="1328039"/>
                </a:lnTo>
                <a:lnTo>
                  <a:pt x="92252" y="1375664"/>
                </a:lnTo>
                <a:lnTo>
                  <a:pt x="70751" y="1424051"/>
                </a:lnTo>
                <a:lnTo>
                  <a:pt x="52222" y="1472946"/>
                </a:lnTo>
                <a:lnTo>
                  <a:pt x="36766" y="1522603"/>
                </a:lnTo>
                <a:lnTo>
                  <a:pt x="24193" y="1572768"/>
                </a:lnTo>
                <a:lnTo>
                  <a:pt x="14312" y="1623441"/>
                </a:lnTo>
                <a:lnTo>
                  <a:pt x="7111" y="1674622"/>
                </a:lnTo>
                <a:lnTo>
                  <a:pt x="2311" y="1726438"/>
                </a:lnTo>
                <a:lnTo>
                  <a:pt x="0" y="1778635"/>
                </a:lnTo>
                <a:lnTo>
                  <a:pt x="0" y="1831213"/>
                </a:lnTo>
                <a:lnTo>
                  <a:pt x="2006" y="1884426"/>
                </a:lnTo>
                <a:lnTo>
                  <a:pt x="6108" y="1937766"/>
                </a:lnTo>
                <a:lnTo>
                  <a:pt x="12141" y="1991614"/>
                </a:lnTo>
                <a:lnTo>
                  <a:pt x="19977" y="2045843"/>
                </a:lnTo>
                <a:lnTo>
                  <a:pt x="29425" y="2100326"/>
                </a:lnTo>
                <a:lnTo>
                  <a:pt x="40411" y="2155190"/>
                </a:lnTo>
                <a:lnTo>
                  <a:pt x="66560" y="2265553"/>
                </a:lnTo>
                <a:lnTo>
                  <a:pt x="97485" y="2376805"/>
                </a:lnTo>
                <a:lnTo>
                  <a:pt x="132105" y="2488946"/>
                </a:lnTo>
                <a:lnTo>
                  <a:pt x="169583" y="2601595"/>
                </a:lnTo>
                <a:lnTo>
                  <a:pt x="209042" y="2714498"/>
                </a:lnTo>
                <a:lnTo>
                  <a:pt x="223780" y="2755876"/>
                </a:lnTo>
                <a:lnTo>
                  <a:pt x="235755" y="2751596"/>
                </a:lnTo>
                <a:lnTo>
                  <a:pt x="221043" y="2710307"/>
                </a:lnTo>
                <a:lnTo>
                  <a:pt x="181635" y="2597531"/>
                </a:lnTo>
                <a:lnTo>
                  <a:pt x="144246" y="2485136"/>
                </a:lnTo>
                <a:lnTo>
                  <a:pt x="109715" y="2373503"/>
                </a:lnTo>
                <a:lnTo>
                  <a:pt x="78917" y="2262632"/>
                </a:lnTo>
                <a:lnTo>
                  <a:pt x="52870" y="2152650"/>
                </a:lnTo>
                <a:lnTo>
                  <a:pt x="41948" y="2098167"/>
                </a:lnTo>
                <a:lnTo>
                  <a:pt x="32537" y="2044065"/>
                </a:lnTo>
                <a:lnTo>
                  <a:pt x="24752" y="1990217"/>
                </a:lnTo>
                <a:lnTo>
                  <a:pt x="18783" y="1936750"/>
                </a:lnTo>
                <a:lnTo>
                  <a:pt x="14693" y="1883918"/>
                </a:lnTo>
                <a:lnTo>
                  <a:pt x="12700" y="1831213"/>
                </a:lnTo>
                <a:lnTo>
                  <a:pt x="12722" y="1778635"/>
                </a:lnTo>
                <a:lnTo>
                  <a:pt x="14960" y="1727581"/>
                </a:lnTo>
                <a:lnTo>
                  <a:pt x="19684" y="1676400"/>
                </a:lnTo>
                <a:lnTo>
                  <a:pt x="26771" y="1625854"/>
                </a:lnTo>
                <a:lnTo>
                  <a:pt x="36512" y="1575816"/>
                </a:lnTo>
                <a:lnTo>
                  <a:pt x="48894" y="1526413"/>
                </a:lnTo>
                <a:lnTo>
                  <a:pt x="64109" y="1477518"/>
                </a:lnTo>
                <a:lnTo>
                  <a:pt x="82346" y="1429258"/>
                </a:lnTo>
                <a:lnTo>
                  <a:pt x="103517" y="1381633"/>
                </a:lnTo>
                <a:lnTo>
                  <a:pt x="128003" y="1334516"/>
                </a:lnTo>
                <a:lnTo>
                  <a:pt x="155701" y="1288161"/>
                </a:lnTo>
                <a:lnTo>
                  <a:pt x="186817" y="1242568"/>
                </a:lnTo>
                <a:lnTo>
                  <a:pt x="221551" y="1197737"/>
                </a:lnTo>
                <a:lnTo>
                  <a:pt x="259892" y="1153541"/>
                </a:lnTo>
                <a:lnTo>
                  <a:pt x="302056" y="1110107"/>
                </a:lnTo>
                <a:lnTo>
                  <a:pt x="347840" y="1067308"/>
                </a:lnTo>
                <a:lnTo>
                  <a:pt x="397255" y="1025271"/>
                </a:lnTo>
                <a:lnTo>
                  <a:pt x="450126" y="983996"/>
                </a:lnTo>
                <a:lnTo>
                  <a:pt x="506247" y="943356"/>
                </a:lnTo>
                <a:lnTo>
                  <a:pt x="565721" y="903351"/>
                </a:lnTo>
                <a:lnTo>
                  <a:pt x="628078" y="863981"/>
                </a:lnTo>
                <a:lnTo>
                  <a:pt x="693610" y="825119"/>
                </a:lnTo>
                <a:lnTo>
                  <a:pt x="761936" y="786892"/>
                </a:lnTo>
                <a:lnTo>
                  <a:pt x="833056" y="749300"/>
                </a:lnTo>
                <a:lnTo>
                  <a:pt x="906716" y="712088"/>
                </a:lnTo>
                <a:lnTo>
                  <a:pt x="982916" y="675513"/>
                </a:lnTo>
                <a:lnTo>
                  <a:pt x="1061402" y="639318"/>
                </a:lnTo>
                <a:lnTo>
                  <a:pt x="1142301" y="603631"/>
                </a:lnTo>
                <a:lnTo>
                  <a:pt x="1225232" y="568451"/>
                </a:lnTo>
                <a:lnTo>
                  <a:pt x="1310195" y="533526"/>
                </a:lnTo>
                <a:lnTo>
                  <a:pt x="1397063" y="498983"/>
                </a:lnTo>
                <a:lnTo>
                  <a:pt x="1485836" y="464947"/>
                </a:lnTo>
                <a:lnTo>
                  <a:pt x="1667954" y="397763"/>
                </a:lnTo>
                <a:lnTo>
                  <a:pt x="1855914" y="331724"/>
                </a:lnTo>
                <a:lnTo>
                  <a:pt x="2245169" y="202311"/>
                </a:lnTo>
                <a:lnTo>
                  <a:pt x="2848038" y="12192"/>
                </a:lnTo>
                <a:lnTo>
                  <a:pt x="28442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70476" y="2736976"/>
            <a:ext cx="3742690" cy="2520950"/>
          </a:xfrm>
          <a:custGeom>
            <a:avLst/>
            <a:gdLst/>
            <a:ahLst/>
            <a:cxnLst/>
            <a:rect l="l" t="t" r="r" b="b"/>
            <a:pathLst>
              <a:path w="3742690" h="2520950">
                <a:moveTo>
                  <a:pt x="3648235" y="2445207"/>
                </a:moveTo>
                <a:lnTo>
                  <a:pt x="3615690" y="2447544"/>
                </a:lnTo>
                <a:lnTo>
                  <a:pt x="3659124" y="2520823"/>
                </a:lnTo>
                <a:lnTo>
                  <a:pt x="3685340" y="2457577"/>
                </a:lnTo>
                <a:lnTo>
                  <a:pt x="3648329" y="2457577"/>
                </a:lnTo>
                <a:lnTo>
                  <a:pt x="3648235" y="2445207"/>
                </a:lnTo>
                <a:close/>
              </a:path>
              <a:path w="3742690" h="2520950">
                <a:moveTo>
                  <a:pt x="3660927" y="2444296"/>
                </a:moveTo>
                <a:lnTo>
                  <a:pt x="3648235" y="2445207"/>
                </a:lnTo>
                <a:lnTo>
                  <a:pt x="3648329" y="2457577"/>
                </a:lnTo>
                <a:lnTo>
                  <a:pt x="3661029" y="2457450"/>
                </a:lnTo>
                <a:lnTo>
                  <a:pt x="3660927" y="2444296"/>
                </a:lnTo>
                <a:close/>
              </a:path>
              <a:path w="3742690" h="2520950">
                <a:moveTo>
                  <a:pt x="3691763" y="2442083"/>
                </a:moveTo>
                <a:lnTo>
                  <a:pt x="3660927" y="2444296"/>
                </a:lnTo>
                <a:lnTo>
                  <a:pt x="3661029" y="2457450"/>
                </a:lnTo>
                <a:lnTo>
                  <a:pt x="3648329" y="2457577"/>
                </a:lnTo>
                <a:lnTo>
                  <a:pt x="3685340" y="2457577"/>
                </a:lnTo>
                <a:lnTo>
                  <a:pt x="3691763" y="2442083"/>
                </a:lnTo>
                <a:close/>
              </a:path>
              <a:path w="3742690" h="2520950">
                <a:moveTo>
                  <a:pt x="3048" y="0"/>
                </a:moveTo>
                <a:lnTo>
                  <a:pt x="57785" y="25781"/>
                </a:lnTo>
                <a:lnTo>
                  <a:pt x="161416" y="47244"/>
                </a:lnTo>
                <a:lnTo>
                  <a:pt x="283337" y="70358"/>
                </a:lnTo>
                <a:lnTo>
                  <a:pt x="1160907" y="223774"/>
                </a:lnTo>
                <a:lnTo>
                  <a:pt x="1679066" y="319786"/>
                </a:lnTo>
                <a:lnTo>
                  <a:pt x="1941322" y="372745"/>
                </a:lnTo>
                <a:lnTo>
                  <a:pt x="2199258" y="429006"/>
                </a:lnTo>
                <a:lnTo>
                  <a:pt x="2325116" y="458343"/>
                </a:lnTo>
                <a:lnTo>
                  <a:pt x="2448179" y="488569"/>
                </a:lnTo>
                <a:lnTo>
                  <a:pt x="2567685" y="519557"/>
                </a:lnTo>
                <a:lnTo>
                  <a:pt x="2683255" y="551434"/>
                </a:lnTo>
                <a:lnTo>
                  <a:pt x="2794127" y="584200"/>
                </a:lnTo>
                <a:lnTo>
                  <a:pt x="2899664" y="617855"/>
                </a:lnTo>
                <a:lnTo>
                  <a:pt x="2950209" y="634873"/>
                </a:lnTo>
                <a:lnTo>
                  <a:pt x="2999358" y="652272"/>
                </a:lnTo>
                <a:lnTo>
                  <a:pt x="3046856" y="669798"/>
                </a:lnTo>
                <a:lnTo>
                  <a:pt x="3092577" y="687577"/>
                </a:lnTo>
                <a:lnTo>
                  <a:pt x="3136519" y="705485"/>
                </a:lnTo>
                <a:lnTo>
                  <a:pt x="3178682" y="723646"/>
                </a:lnTo>
                <a:lnTo>
                  <a:pt x="3218942" y="742061"/>
                </a:lnTo>
                <a:lnTo>
                  <a:pt x="3257296" y="760602"/>
                </a:lnTo>
                <a:lnTo>
                  <a:pt x="3293491" y="779526"/>
                </a:lnTo>
                <a:lnTo>
                  <a:pt x="3327654" y="798449"/>
                </a:lnTo>
                <a:lnTo>
                  <a:pt x="3388995" y="837057"/>
                </a:lnTo>
                <a:lnTo>
                  <a:pt x="3442843" y="877443"/>
                </a:lnTo>
                <a:lnTo>
                  <a:pt x="3491103" y="920750"/>
                </a:lnTo>
                <a:lnTo>
                  <a:pt x="3533902" y="966216"/>
                </a:lnTo>
                <a:lnTo>
                  <a:pt x="3571621" y="1014095"/>
                </a:lnTo>
                <a:lnTo>
                  <a:pt x="3604514" y="1064133"/>
                </a:lnTo>
                <a:lnTo>
                  <a:pt x="3633089" y="1116076"/>
                </a:lnTo>
                <a:lnTo>
                  <a:pt x="3657219" y="1169797"/>
                </a:lnTo>
                <a:lnTo>
                  <a:pt x="3677539" y="1225169"/>
                </a:lnTo>
                <a:lnTo>
                  <a:pt x="3693922" y="1281811"/>
                </a:lnTo>
                <a:lnTo>
                  <a:pt x="3707003" y="1339596"/>
                </a:lnTo>
                <a:lnTo>
                  <a:pt x="3716908" y="1398524"/>
                </a:lnTo>
                <a:lnTo>
                  <a:pt x="3723767" y="1458214"/>
                </a:lnTo>
                <a:lnTo>
                  <a:pt x="3727957" y="1518412"/>
                </a:lnTo>
                <a:lnTo>
                  <a:pt x="3729735" y="1579118"/>
                </a:lnTo>
                <a:lnTo>
                  <a:pt x="3729477" y="1640205"/>
                </a:lnTo>
                <a:lnTo>
                  <a:pt x="3727164" y="1701546"/>
                </a:lnTo>
                <a:lnTo>
                  <a:pt x="3723385" y="1761871"/>
                </a:lnTo>
                <a:lnTo>
                  <a:pt x="3718179" y="1822323"/>
                </a:lnTo>
                <a:lnTo>
                  <a:pt x="3704717" y="1941322"/>
                </a:lnTo>
                <a:lnTo>
                  <a:pt x="3689096" y="2056511"/>
                </a:lnTo>
                <a:lnTo>
                  <a:pt x="3681222" y="2112137"/>
                </a:lnTo>
                <a:lnTo>
                  <a:pt x="3673475" y="2166239"/>
                </a:lnTo>
                <a:lnTo>
                  <a:pt x="3666235" y="2218690"/>
                </a:lnTo>
                <a:lnTo>
                  <a:pt x="3659885" y="2269236"/>
                </a:lnTo>
                <a:lnTo>
                  <a:pt x="3654425" y="2317623"/>
                </a:lnTo>
                <a:lnTo>
                  <a:pt x="3650360" y="2363724"/>
                </a:lnTo>
                <a:lnTo>
                  <a:pt x="3647948" y="2407285"/>
                </a:lnTo>
                <a:lnTo>
                  <a:pt x="3648235" y="2445207"/>
                </a:lnTo>
                <a:lnTo>
                  <a:pt x="3660927" y="2444296"/>
                </a:lnTo>
                <a:lnTo>
                  <a:pt x="3660648" y="2408047"/>
                </a:lnTo>
                <a:lnTo>
                  <a:pt x="3663060" y="2364740"/>
                </a:lnTo>
                <a:lnTo>
                  <a:pt x="3666998" y="2319020"/>
                </a:lnTo>
                <a:lnTo>
                  <a:pt x="3672458" y="2270887"/>
                </a:lnTo>
                <a:lnTo>
                  <a:pt x="3678808" y="2220468"/>
                </a:lnTo>
                <a:lnTo>
                  <a:pt x="3686048" y="2168017"/>
                </a:lnTo>
                <a:lnTo>
                  <a:pt x="3693795" y="2113915"/>
                </a:lnTo>
                <a:lnTo>
                  <a:pt x="3701669" y="2058162"/>
                </a:lnTo>
                <a:lnTo>
                  <a:pt x="3717290" y="1942719"/>
                </a:lnTo>
                <a:lnTo>
                  <a:pt x="3730752" y="1823339"/>
                </a:lnTo>
                <a:lnTo>
                  <a:pt x="3736085" y="1762633"/>
                </a:lnTo>
                <a:lnTo>
                  <a:pt x="3739914" y="1701038"/>
                </a:lnTo>
                <a:lnTo>
                  <a:pt x="3742182" y="1640078"/>
                </a:lnTo>
                <a:lnTo>
                  <a:pt x="3742435" y="1578864"/>
                </a:lnTo>
                <a:lnTo>
                  <a:pt x="3740657" y="1517650"/>
                </a:lnTo>
                <a:lnTo>
                  <a:pt x="3736340" y="1456690"/>
                </a:lnTo>
                <a:lnTo>
                  <a:pt x="3729354" y="1396365"/>
                </a:lnTo>
                <a:lnTo>
                  <a:pt x="3719449" y="1336802"/>
                </a:lnTo>
                <a:lnTo>
                  <a:pt x="3706114" y="1278255"/>
                </a:lnTo>
                <a:lnTo>
                  <a:pt x="3689477" y="1220724"/>
                </a:lnTo>
                <a:lnTo>
                  <a:pt x="3668776" y="1164590"/>
                </a:lnTo>
                <a:lnTo>
                  <a:pt x="3644265" y="1109980"/>
                </a:lnTo>
                <a:lnTo>
                  <a:pt x="3615181" y="1057148"/>
                </a:lnTo>
                <a:lnTo>
                  <a:pt x="3581654" y="1006221"/>
                </a:lnTo>
                <a:lnTo>
                  <a:pt x="3543173" y="957453"/>
                </a:lnTo>
                <a:lnTo>
                  <a:pt x="3499484" y="911225"/>
                </a:lnTo>
                <a:lnTo>
                  <a:pt x="3450463" y="867283"/>
                </a:lnTo>
                <a:lnTo>
                  <a:pt x="3395853" y="826388"/>
                </a:lnTo>
                <a:lnTo>
                  <a:pt x="3333750" y="787400"/>
                </a:lnTo>
                <a:lnTo>
                  <a:pt x="3299332" y="768223"/>
                </a:lnTo>
                <a:lnTo>
                  <a:pt x="3262883" y="749173"/>
                </a:lnTo>
                <a:lnTo>
                  <a:pt x="3224276" y="730503"/>
                </a:lnTo>
                <a:lnTo>
                  <a:pt x="3183763" y="711962"/>
                </a:lnTo>
                <a:lnTo>
                  <a:pt x="3141345" y="693801"/>
                </a:lnTo>
                <a:lnTo>
                  <a:pt x="3097149" y="675767"/>
                </a:lnTo>
                <a:lnTo>
                  <a:pt x="3051302" y="657860"/>
                </a:lnTo>
                <a:lnTo>
                  <a:pt x="3003550" y="640334"/>
                </a:lnTo>
                <a:lnTo>
                  <a:pt x="2954274" y="622808"/>
                </a:lnTo>
                <a:lnTo>
                  <a:pt x="2903474" y="605789"/>
                </a:lnTo>
                <a:lnTo>
                  <a:pt x="2797682" y="572008"/>
                </a:lnTo>
                <a:lnTo>
                  <a:pt x="2686557" y="539242"/>
                </a:lnTo>
                <a:lnTo>
                  <a:pt x="2570860" y="507238"/>
                </a:lnTo>
                <a:lnTo>
                  <a:pt x="2451100" y="476250"/>
                </a:lnTo>
                <a:lnTo>
                  <a:pt x="2328037" y="446024"/>
                </a:lnTo>
                <a:lnTo>
                  <a:pt x="2202053" y="416560"/>
                </a:lnTo>
                <a:lnTo>
                  <a:pt x="1943862" y="360299"/>
                </a:lnTo>
                <a:lnTo>
                  <a:pt x="1681479" y="307339"/>
                </a:lnTo>
                <a:lnTo>
                  <a:pt x="243077" y="50037"/>
                </a:lnTo>
                <a:lnTo>
                  <a:pt x="127253" y="27432"/>
                </a:lnTo>
                <a:lnTo>
                  <a:pt x="60578" y="13335"/>
                </a:lnTo>
                <a:lnTo>
                  <a:pt x="30734" y="6603"/>
                </a:lnTo>
                <a:lnTo>
                  <a:pt x="30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77100" y="2895600"/>
            <a:ext cx="76200" cy="2362200"/>
          </a:xfrm>
          <a:custGeom>
            <a:avLst/>
            <a:gdLst/>
            <a:ahLst/>
            <a:cxnLst/>
            <a:rect l="l" t="t" r="r" b="b"/>
            <a:pathLst>
              <a:path w="76200" h="2362200">
                <a:moveTo>
                  <a:pt x="31750" y="2286000"/>
                </a:moveTo>
                <a:lnTo>
                  <a:pt x="0" y="2286000"/>
                </a:lnTo>
                <a:lnTo>
                  <a:pt x="38100" y="2362200"/>
                </a:lnTo>
                <a:lnTo>
                  <a:pt x="69850" y="2298700"/>
                </a:lnTo>
                <a:lnTo>
                  <a:pt x="31750" y="2298700"/>
                </a:lnTo>
                <a:lnTo>
                  <a:pt x="31750" y="2286000"/>
                </a:lnTo>
                <a:close/>
              </a:path>
              <a:path w="76200" h="2362200">
                <a:moveTo>
                  <a:pt x="44450" y="0"/>
                </a:moveTo>
                <a:lnTo>
                  <a:pt x="31750" y="0"/>
                </a:lnTo>
                <a:lnTo>
                  <a:pt x="31750" y="2298700"/>
                </a:lnTo>
                <a:lnTo>
                  <a:pt x="44450" y="2298700"/>
                </a:lnTo>
                <a:lnTo>
                  <a:pt x="44450" y="0"/>
                </a:lnTo>
                <a:close/>
              </a:path>
              <a:path w="76200" h="2362200">
                <a:moveTo>
                  <a:pt x="76200" y="2286000"/>
                </a:moveTo>
                <a:lnTo>
                  <a:pt x="44450" y="2286000"/>
                </a:lnTo>
                <a:lnTo>
                  <a:pt x="44450" y="2298700"/>
                </a:lnTo>
                <a:lnTo>
                  <a:pt x="69850" y="2298700"/>
                </a:lnTo>
                <a:lnTo>
                  <a:pt x="76200" y="228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38500" y="4572000"/>
            <a:ext cx="76200" cy="990600"/>
          </a:xfrm>
          <a:custGeom>
            <a:avLst/>
            <a:gdLst/>
            <a:ahLst/>
            <a:cxnLst/>
            <a:rect l="l" t="t" r="r" b="b"/>
            <a:pathLst>
              <a:path w="76200" h="990600">
                <a:moveTo>
                  <a:pt x="31750" y="914400"/>
                </a:moveTo>
                <a:lnTo>
                  <a:pt x="0" y="914400"/>
                </a:lnTo>
                <a:lnTo>
                  <a:pt x="38100" y="990600"/>
                </a:lnTo>
                <a:lnTo>
                  <a:pt x="69850" y="927100"/>
                </a:lnTo>
                <a:lnTo>
                  <a:pt x="31750" y="927100"/>
                </a:lnTo>
                <a:lnTo>
                  <a:pt x="31750" y="914400"/>
                </a:lnTo>
                <a:close/>
              </a:path>
              <a:path w="76200" h="990600">
                <a:moveTo>
                  <a:pt x="44450" y="0"/>
                </a:moveTo>
                <a:lnTo>
                  <a:pt x="31750" y="0"/>
                </a:lnTo>
                <a:lnTo>
                  <a:pt x="31750" y="927100"/>
                </a:lnTo>
                <a:lnTo>
                  <a:pt x="44450" y="927100"/>
                </a:lnTo>
                <a:lnTo>
                  <a:pt x="44450" y="0"/>
                </a:lnTo>
                <a:close/>
              </a:path>
              <a:path w="76200" h="990600">
                <a:moveTo>
                  <a:pt x="76200" y="914400"/>
                </a:moveTo>
                <a:lnTo>
                  <a:pt x="44450" y="914400"/>
                </a:lnTo>
                <a:lnTo>
                  <a:pt x="44450" y="927100"/>
                </a:lnTo>
                <a:lnTo>
                  <a:pt x="69850" y="927100"/>
                </a:lnTo>
                <a:lnTo>
                  <a:pt x="76200" y="91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524500" y="4343400"/>
            <a:ext cx="76200" cy="1219200"/>
          </a:xfrm>
          <a:custGeom>
            <a:avLst/>
            <a:gdLst/>
            <a:ahLst/>
            <a:cxnLst/>
            <a:rect l="l" t="t" r="r" b="b"/>
            <a:pathLst>
              <a:path w="76200" h="1219200">
                <a:moveTo>
                  <a:pt x="31750" y="1143000"/>
                </a:moveTo>
                <a:lnTo>
                  <a:pt x="0" y="1143000"/>
                </a:lnTo>
                <a:lnTo>
                  <a:pt x="38100" y="1219200"/>
                </a:lnTo>
                <a:lnTo>
                  <a:pt x="69850" y="1155700"/>
                </a:lnTo>
                <a:lnTo>
                  <a:pt x="31750" y="1155700"/>
                </a:lnTo>
                <a:lnTo>
                  <a:pt x="31750" y="1143000"/>
                </a:lnTo>
                <a:close/>
              </a:path>
              <a:path w="76200" h="1219200">
                <a:moveTo>
                  <a:pt x="44450" y="0"/>
                </a:moveTo>
                <a:lnTo>
                  <a:pt x="31750" y="0"/>
                </a:lnTo>
                <a:lnTo>
                  <a:pt x="31750" y="1155700"/>
                </a:lnTo>
                <a:lnTo>
                  <a:pt x="44450" y="1155700"/>
                </a:lnTo>
                <a:lnTo>
                  <a:pt x="44450" y="0"/>
                </a:lnTo>
                <a:close/>
              </a:path>
              <a:path w="76200" h="1219200">
                <a:moveTo>
                  <a:pt x="76200" y="1143000"/>
                </a:moveTo>
                <a:lnTo>
                  <a:pt x="44450" y="1143000"/>
                </a:lnTo>
                <a:lnTo>
                  <a:pt x="44450" y="1155700"/>
                </a:lnTo>
                <a:lnTo>
                  <a:pt x="69850" y="1155700"/>
                </a:lnTo>
                <a:lnTo>
                  <a:pt x="7620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905000" y="2890520"/>
            <a:ext cx="3813810" cy="2688590"/>
          </a:xfrm>
          <a:custGeom>
            <a:avLst/>
            <a:gdLst/>
            <a:ahLst/>
            <a:cxnLst/>
            <a:rect l="l" t="t" r="r" b="b"/>
            <a:pathLst>
              <a:path w="3813810" h="2688590">
                <a:moveTo>
                  <a:pt x="63245" y="2614929"/>
                </a:moveTo>
                <a:lnTo>
                  <a:pt x="0" y="2672079"/>
                </a:lnTo>
                <a:lnTo>
                  <a:pt x="83566" y="2688335"/>
                </a:lnTo>
                <a:lnTo>
                  <a:pt x="76042" y="2661157"/>
                </a:lnTo>
                <a:lnTo>
                  <a:pt x="62864" y="2661157"/>
                </a:lnTo>
                <a:lnTo>
                  <a:pt x="59562" y="2648966"/>
                </a:lnTo>
                <a:lnTo>
                  <a:pt x="71740" y="2645617"/>
                </a:lnTo>
                <a:lnTo>
                  <a:pt x="63245" y="2614929"/>
                </a:lnTo>
                <a:close/>
              </a:path>
              <a:path w="3813810" h="2688590">
                <a:moveTo>
                  <a:pt x="71740" y="2645617"/>
                </a:moveTo>
                <a:lnTo>
                  <a:pt x="59562" y="2648966"/>
                </a:lnTo>
                <a:lnTo>
                  <a:pt x="62864" y="2661157"/>
                </a:lnTo>
                <a:lnTo>
                  <a:pt x="75121" y="2657831"/>
                </a:lnTo>
                <a:lnTo>
                  <a:pt x="71740" y="2645617"/>
                </a:lnTo>
                <a:close/>
              </a:path>
              <a:path w="3813810" h="2688590">
                <a:moveTo>
                  <a:pt x="75121" y="2657831"/>
                </a:moveTo>
                <a:lnTo>
                  <a:pt x="62864" y="2661157"/>
                </a:lnTo>
                <a:lnTo>
                  <a:pt x="76042" y="2661157"/>
                </a:lnTo>
                <a:lnTo>
                  <a:pt x="75121" y="2657831"/>
                </a:lnTo>
                <a:close/>
              </a:path>
              <a:path w="3813810" h="2688590">
                <a:moveTo>
                  <a:pt x="3806190" y="0"/>
                </a:moveTo>
                <a:lnTo>
                  <a:pt x="3786378" y="15112"/>
                </a:lnTo>
                <a:lnTo>
                  <a:pt x="3763899" y="31622"/>
                </a:lnTo>
                <a:lnTo>
                  <a:pt x="3751579" y="40258"/>
                </a:lnTo>
                <a:lnTo>
                  <a:pt x="3738879" y="49402"/>
                </a:lnTo>
                <a:lnTo>
                  <a:pt x="3711321" y="68833"/>
                </a:lnTo>
                <a:lnTo>
                  <a:pt x="3383661" y="294131"/>
                </a:lnTo>
                <a:lnTo>
                  <a:pt x="3254502" y="385063"/>
                </a:lnTo>
                <a:lnTo>
                  <a:pt x="3166617" y="448563"/>
                </a:lnTo>
                <a:lnTo>
                  <a:pt x="3078734" y="513841"/>
                </a:lnTo>
                <a:lnTo>
                  <a:pt x="3035300" y="546988"/>
                </a:lnTo>
                <a:lnTo>
                  <a:pt x="2992247" y="580389"/>
                </a:lnTo>
                <a:lnTo>
                  <a:pt x="2949829" y="614044"/>
                </a:lnTo>
                <a:lnTo>
                  <a:pt x="2908300" y="647700"/>
                </a:lnTo>
                <a:lnTo>
                  <a:pt x="2867660" y="681608"/>
                </a:lnTo>
                <a:lnTo>
                  <a:pt x="2828290" y="715390"/>
                </a:lnTo>
                <a:lnTo>
                  <a:pt x="2790190" y="749172"/>
                </a:lnTo>
                <a:lnTo>
                  <a:pt x="2753360" y="782827"/>
                </a:lnTo>
                <a:lnTo>
                  <a:pt x="2718308" y="816355"/>
                </a:lnTo>
                <a:lnTo>
                  <a:pt x="2685034" y="849629"/>
                </a:lnTo>
                <a:lnTo>
                  <a:pt x="2653538" y="882649"/>
                </a:lnTo>
                <a:lnTo>
                  <a:pt x="2624201" y="915288"/>
                </a:lnTo>
                <a:lnTo>
                  <a:pt x="2597023" y="948308"/>
                </a:lnTo>
                <a:lnTo>
                  <a:pt x="2572130" y="982344"/>
                </a:lnTo>
                <a:lnTo>
                  <a:pt x="2549398" y="1017142"/>
                </a:lnTo>
                <a:lnTo>
                  <a:pt x="2528570" y="1052829"/>
                </a:lnTo>
                <a:lnTo>
                  <a:pt x="2509392" y="1089278"/>
                </a:lnTo>
                <a:lnTo>
                  <a:pt x="2491866" y="1126362"/>
                </a:lnTo>
                <a:lnTo>
                  <a:pt x="2475738" y="1163954"/>
                </a:lnTo>
                <a:lnTo>
                  <a:pt x="2460752" y="1202054"/>
                </a:lnTo>
                <a:lnTo>
                  <a:pt x="2446909" y="1240535"/>
                </a:lnTo>
                <a:lnTo>
                  <a:pt x="2433828" y="1279270"/>
                </a:lnTo>
                <a:lnTo>
                  <a:pt x="2421509" y="1318386"/>
                </a:lnTo>
                <a:lnTo>
                  <a:pt x="2409571" y="1357629"/>
                </a:lnTo>
                <a:lnTo>
                  <a:pt x="2386584" y="1436496"/>
                </a:lnTo>
                <a:lnTo>
                  <a:pt x="2363470" y="1515236"/>
                </a:lnTo>
                <a:lnTo>
                  <a:pt x="2351404" y="1554225"/>
                </a:lnTo>
                <a:lnTo>
                  <a:pt x="2338704" y="1593087"/>
                </a:lnTo>
                <a:lnTo>
                  <a:pt x="2325242" y="1631568"/>
                </a:lnTo>
                <a:lnTo>
                  <a:pt x="2310891" y="1669668"/>
                </a:lnTo>
                <a:lnTo>
                  <a:pt x="2295525" y="1707387"/>
                </a:lnTo>
                <a:lnTo>
                  <a:pt x="2278761" y="1744344"/>
                </a:lnTo>
                <a:lnTo>
                  <a:pt x="2260600" y="1780920"/>
                </a:lnTo>
                <a:lnTo>
                  <a:pt x="2240788" y="1816734"/>
                </a:lnTo>
                <a:lnTo>
                  <a:pt x="2219198" y="1851659"/>
                </a:lnTo>
                <a:lnTo>
                  <a:pt x="2195703" y="1885949"/>
                </a:lnTo>
                <a:lnTo>
                  <a:pt x="2169922" y="1919096"/>
                </a:lnTo>
                <a:lnTo>
                  <a:pt x="2141854" y="1951481"/>
                </a:lnTo>
                <a:lnTo>
                  <a:pt x="2111375" y="1982723"/>
                </a:lnTo>
                <a:lnTo>
                  <a:pt x="2078101" y="2012949"/>
                </a:lnTo>
                <a:lnTo>
                  <a:pt x="2042033" y="2041905"/>
                </a:lnTo>
                <a:lnTo>
                  <a:pt x="2002789" y="2069718"/>
                </a:lnTo>
                <a:lnTo>
                  <a:pt x="1960117" y="2096896"/>
                </a:lnTo>
                <a:lnTo>
                  <a:pt x="1913382" y="2123185"/>
                </a:lnTo>
                <a:lnTo>
                  <a:pt x="1862836" y="2148840"/>
                </a:lnTo>
                <a:lnTo>
                  <a:pt x="1809114" y="2173859"/>
                </a:lnTo>
                <a:lnTo>
                  <a:pt x="1752091" y="2198369"/>
                </a:lnTo>
                <a:lnTo>
                  <a:pt x="1692148" y="2222246"/>
                </a:lnTo>
                <a:lnTo>
                  <a:pt x="1629664" y="2245613"/>
                </a:lnTo>
                <a:lnTo>
                  <a:pt x="1564894" y="2268347"/>
                </a:lnTo>
                <a:lnTo>
                  <a:pt x="1497964" y="2290444"/>
                </a:lnTo>
                <a:lnTo>
                  <a:pt x="1429258" y="2312035"/>
                </a:lnTo>
                <a:lnTo>
                  <a:pt x="1359027" y="2333116"/>
                </a:lnTo>
                <a:lnTo>
                  <a:pt x="1287526" y="2353691"/>
                </a:lnTo>
                <a:lnTo>
                  <a:pt x="1141730" y="2393188"/>
                </a:lnTo>
                <a:lnTo>
                  <a:pt x="994029" y="2430526"/>
                </a:lnTo>
                <a:lnTo>
                  <a:pt x="846582" y="2466085"/>
                </a:lnTo>
                <a:lnTo>
                  <a:pt x="362712" y="2575814"/>
                </a:lnTo>
                <a:lnTo>
                  <a:pt x="133985" y="2629535"/>
                </a:lnTo>
                <a:lnTo>
                  <a:pt x="84962" y="2641980"/>
                </a:lnTo>
                <a:lnTo>
                  <a:pt x="71740" y="2645617"/>
                </a:lnTo>
                <a:lnTo>
                  <a:pt x="75121" y="2657831"/>
                </a:lnTo>
                <a:lnTo>
                  <a:pt x="88137" y="2654299"/>
                </a:lnTo>
                <a:lnTo>
                  <a:pt x="137032" y="2641854"/>
                </a:lnTo>
                <a:lnTo>
                  <a:pt x="365506" y="2588260"/>
                </a:lnTo>
                <a:lnTo>
                  <a:pt x="849630" y="2478404"/>
                </a:lnTo>
                <a:lnTo>
                  <a:pt x="997204" y="2442844"/>
                </a:lnTo>
                <a:lnTo>
                  <a:pt x="1145032" y="2405379"/>
                </a:lnTo>
                <a:lnTo>
                  <a:pt x="1291082" y="2365882"/>
                </a:lnTo>
                <a:lnTo>
                  <a:pt x="1362710" y="2345308"/>
                </a:lnTo>
                <a:lnTo>
                  <a:pt x="1433067" y="2324227"/>
                </a:lnTo>
                <a:lnTo>
                  <a:pt x="1502028" y="2302510"/>
                </a:lnTo>
                <a:lnTo>
                  <a:pt x="1569085" y="2280285"/>
                </a:lnTo>
                <a:lnTo>
                  <a:pt x="1634109" y="2257552"/>
                </a:lnTo>
                <a:lnTo>
                  <a:pt x="1696847" y="2234056"/>
                </a:lnTo>
                <a:lnTo>
                  <a:pt x="1757045" y="2210054"/>
                </a:lnTo>
                <a:lnTo>
                  <a:pt x="1814449" y="2185416"/>
                </a:lnTo>
                <a:lnTo>
                  <a:pt x="1868677" y="2160142"/>
                </a:lnTo>
                <a:lnTo>
                  <a:pt x="1919604" y="2134235"/>
                </a:lnTo>
                <a:lnTo>
                  <a:pt x="1966849" y="2107691"/>
                </a:lnTo>
                <a:lnTo>
                  <a:pt x="2009902" y="2080259"/>
                </a:lnTo>
                <a:lnTo>
                  <a:pt x="2049779" y="2051938"/>
                </a:lnTo>
                <a:lnTo>
                  <a:pt x="2086610" y="2022474"/>
                </a:lnTo>
                <a:lnTo>
                  <a:pt x="2120391" y="1991740"/>
                </a:lnTo>
                <a:lnTo>
                  <a:pt x="2151379" y="1959990"/>
                </a:lnTo>
                <a:lnTo>
                  <a:pt x="2179954" y="1926970"/>
                </a:lnTo>
                <a:lnTo>
                  <a:pt x="2206116" y="1893061"/>
                </a:lnTo>
                <a:lnTo>
                  <a:pt x="2230120" y="1858390"/>
                </a:lnTo>
                <a:lnTo>
                  <a:pt x="2251964" y="1822830"/>
                </a:lnTo>
                <a:lnTo>
                  <a:pt x="2272029" y="1786635"/>
                </a:lnTo>
                <a:lnTo>
                  <a:pt x="2290317" y="1749678"/>
                </a:lnTo>
                <a:lnTo>
                  <a:pt x="2307336" y="1712213"/>
                </a:lnTo>
                <a:lnTo>
                  <a:pt x="2322829" y="1674240"/>
                </a:lnTo>
                <a:lnTo>
                  <a:pt x="2337180" y="1635759"/>
                </a:lnTo>
                <a:lnTo>
                  <a:pt x="2350770" y="1597024"/>
                </a:lnTo>
                <a:lnTo>
                  <a:pt x="2363470" y="1558035"/>
                </a:lnTo>
                <a:lnTo>
                  <a:pt x="2375662" y="1518792"/>
                </a:lnTo>
                <a:lnTo>
                  <a:pt x="2398776" y="1440052"/>
                </a:lnTo>
                <a:lnTo>
                  <a:pt x="2421763" y="1361439"/>
                </a:lnTo>
                <a:lnTo>
                  <a:pt x="2433574" y="1322196"/>
                </a:lnTo>
                <a:lnTo>
                  <a:pt x="2445892" y="1283334"/>
                </a:lnTo>
                <a:lnTo>
                  <a:pt x="2458847" y="1244853"/>
                </a:lnTo>
                <a:lnTo>
                  <a:pt x="2472563" y="1206627"/>
                </a:lnTo>
                <a:lnTo>
                  <a:pt x="2487422" y="1168907"/>
                </a:lnTo>
                <a:lnTo>
                  <a:pt x="2503424" y="1131696"/>
                </a:lnTo>
                <a:lnTo>
                  <a:pt x="2520569" y="1095247"/>
                </a:lnTo>
                <a:lnTo>
                  <a:pt x="2539491" y="1059306"/>
                </a:lnTo>
                <a:lnTo>
                  <a:pt x="2560066" y="1024127"/>
                </a:lnTo>
                <a:lnTo>
                  <a:pt x="2582417" y="989837"/>
                </a:lnTo>
                <a:lnTo>
                  <a:pt x="2606929" y="956182"/>
                </a:lnTo>
                <a:lnTo>
                  <a:pt x="2633599" y="923670"/>
                </a:lnTo>
                <a:lnTo>
                  <a:pt x="2662682" y="891412"/>
                </a:lnTo>
                <a:lnTo>
                  <a:pt x="2693924" y="858646"/>
                </a:lnTo>
                <a:lnTo>
                  <a:pt x="2727071" y="825626"/>
                </a:lnTo>
                <a:lnTo>
                  <a:pt x="2761996" y="792225"/>
                </a:lnTo>
                <a:lnTo>
                  <a:pt x="2798572" y="758697"/>
                </a:lnTo>
                <a:lnTo>
                  <a:pt x="2836545" y="725042"/>
                </a:lnTo>
                <a:lnTo>
                  <a:pt x="2875788" y="691388"/>
                </a:lnTo>
                <a:lnTo>
                  <a:pt x="2916301" y="657605"/>
                </a:lnTo>
                <a:lnTo>
                  <a:pt x="2957703" y="624077"/>
                </a:lnTo>
                <a:lnTo>
                  <a:pt x="3000121" y="590422"/>
                </a:lnTo>
                <a:lnTo>
                  <a:pt x="3086354" y="524001"/>
                </a:lnTo>
                <a:lnTo>
                  <a:pt x="3173984" y="458850"/>
                </a:lnTo>
                <a:lnTo>
                  <a:pt x="3261741" y="395477"/>
                </a:lnTo>
                <a:lnTo>
                  <a:pt x="3432555" y="275716"/>
                </a:lnTo>
                <a:lnTo>
                  <a:pt x="3718687" y="79247"/>
                </a:lnTo>
                <a:lnTo>
                  <a:pt x="3759073" y="50672"/>
                </a:lnTo>
                <a:lnTo>
                  <a:pt x="3771391" y="41782"/>
                </a:lnTo>
                <a:lnTo>
                  <a:pt x="3804285" y="17525"/>
                </a:lnTo>
                <a:lnTo>
                  <a:pt x="3813810" y="10159"/>
                </a:lnTo>
                <a:lnTo>
                  <a:pt x="38061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04036" y="1708150"/>
            <a:ext cx="7144384" cy="1068070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285115" marR="5080" indent="-273050">
              <a:lnSpc>
                <a:spcPts val="3890"/>
              </a:lnSpc>
              <a:spcBef>
                <a:spcPts val="585"/>
              </a:spcBef>
            </a:pPr>
            <a:r>
              <a:rPr dirty="0" spc="-5">
                <a:latin typeface="Arial"/>
                <a:cs typeface="Arial"/>
              </a:rPr>
              <a:t>How Artificial Intelligence</a:t>
            </a:r>
            <a:r>
              <a:rPr dirty="0" spc="-10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Differs  from Conventional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Computing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8935" y="779780"/>
            <a:ext cx="50882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Conventional</a:t>
            </a:r>
            <a:r>
              <a:rPr dirty="0" spc="10"/>
              <a:t> </a:t>
            </a:r>
            <a:r>
              <a:rPr dirty="0" spc="-10"/>
              <a:t>Computing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236220" marR="186055" indent="-223520">
              <a:lnSpc>
                <a:spcPts val="3020"/>
              </a:lnSpc>
              <a:spcBef>
                <a:spcPts val="630"/>
              </a:spcBef>
              <a:buSzPct val="69642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pc="-10"/>
              <a:t>Based </a:t>
            </a:r>
            <a:r>
              <a:rPr dirty="0" spc="-15"/>
              <a:t>on </a:t>
            </a:r>
            <a:r>
              <a:rPr dirty="0" spc="-10"/>
              <a:t>an </a:t>
            </a:r>
            <a:r>
              <a:rPr dirty="0" sz="2950" spc="-80" i="1">
                <a:solidFill>
                  <a:srgbClr val="E6800F"/>
                </a:solidFill>
                <a:latin typeface="SimSun-ExtB"/>
                <a:cs typeface="SimSun-ExtB"/>
              </a:rPr>
              <a:t>Algorithm </a:t>
            </a:r>
            <a:r>
              <a:rPr dirty="0" spc="-5"/>
              <a:t>(clearly defined,  </a:t>
            </a:r>
            <a:r>
              <a:rPr dirty="0" spc="-10"/>
              <a:t>step-by-step</a:t>
            </a:r>
            <a:r>
              <a:rPr dirty="0" spc="-45"/>
              <a:t> </a:t>
            </a:r>
            <a:r>
              <a:rPr dirty="0" spc="-10"/>
              <a:t>procedure)</a:t>
            </a:r>
            <a:endParaRPr sz="2950">
              <a:latin typeface="SimSun-ExtB"/>
              <a:cs typeface="SimSun-ExtB"/>
            </a:endParaRPr>
          </a:p>
          <a:p>
            <a:pPr marL="236220" indent="-223520">
              <a:lnSpc>
                <a:spcPts val="3190"/>
              </a:lnSpc>
              <a:spcBef>
                <a:spcPts val="1420"/>
              </a:spcBef>
              <a:buSzPct val="69642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pc="-5"/>
              <a:t>Mathematical Formula </a:t>
            </a:r>
            <a:r>
              <a:rPr dirty="0" spc="-10"/>
              <a:t>or</a:t>
            </a:r>
            <a:r>
              <a:rPr dirty="0" spc="5"/>
              <a:t> </a:t>
            </a:r>
            <a:r>
              <a:rPr dirty="0" spc="-5"/>
              <a:t>Sequential</a:t>
            </a:r>
          </a:p>
          <a:p>
            <a:pPr marL="236220">
              <a:lnSpc>
                <a:spcPts val="3190"/>
              </a:lnSpc>
            </a:pPr>
            <a:r>
              <a:rPr dirty="0" spc="-5"/>
              <a:t>Procedure</a:t>
            </a:r>
          </a:p>
          <a:p>
            <a:pPr marL="236220" indent="-223520">
              <a:lnSpc>
                <a:spcPct val="100000"/>
              </a:lnSpc>
              <a:spcBef>
                <a:spcPts val="1465"/>
              </a:spcBef>
              <a:buSzPct val="69642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pc="-5"/>
              <a:t>Converted into </a:t>
            </a:r>
            <a:r>
              <a:rPr dirty="0" spc="-15"/>
              <a:t>a </a:t>
            </a:r>
            <a:r>
              <a:rPr dirty="0" spc="-5"/>
              <a:t>Computer</a:t>
            </a:r>
            <a:r>
              <a:rPr dirty="0" spc="25"/>
              <a:t> </a:t>
            </a:r>
            <a:r>
              <a:rPr dirty="0" spc="-5"/>
              <a:t>Program</a:t>
            </a:r>
          </a:p>
          <a:p>
            <a:pPr marL="236220" indent="-223520">
              <a:lnSpc>
                <a:spcPct val="100000"/>
              </a:lnSpc>
              <a:spcBef>
                <a:spcPts val="1460"/>
              </a:spcBef>
              <a:buSzPct val="69642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pc="-10"/>
              <a:t>Uses </a:t>
            </a:r>
            <a:r>
              <a:rPr dirty="0" spc="-15"/>
              <a:t>Data </a:t>
            </a:r>
            <a:r>
              <a:rPr dirty="0" spc="-10"/>
              <a:t>(Numbers, Letters,</a:t>
            </a:r>
            <a:r>
              <a:rPr dirty="0" spc="40"/>
              <a:t> </a:t>
            </a:r>
            <a:r>
              <a:rPr dirty="0" spc="-10"/>
              <a:t>Words)</a:t>
            </a:r>
          </a:p>
          <a:p>
            <a:pPr marL="236220" marR="5080" indent="-223520">
              <a:lnSpc>
                <a:spcPts val="3020"/>
              </a:lnSpc>
              <a:spcBef>
                <a:spcPts val="1845"/>
              </a:spcBef>
              <a:buSzPct val="69642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pc="-5"/>
              <a:t>Limited </a:t>
            </a:r>
            <a:r>
              <a:rPr dirty="0" spc="-10"/>
              <a:t>to Very </a:t>
            </a:r>
            <a:r>
              <a:rPr dirty="0" spc="-5" u="heavy"/>
              <a:t>Structured</a:t>
            </a:r>
            <a:r>
              <a:rPr dirty="0" spc="-5"/>
              <a:t>, </a:t>
            </a:r>
            <a:r>
              <a:rPr dirty="0" spc="-5" u="heavy"/>
              <a:t>Quantitative </a:t>
            </a:r>
            <a:r>
              <a:rPr dirty="0" spc="-5"/>
              <a:t> Applications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89024" y="493268"/>
            <a:ext cx="6656705" cy="1068070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1891664" marR="5080" indent="-1879600">
              <a:lnSpc>
                <a:spcPts val="3890"/>
              </a:lnSpc>
              <a:spcBef>
                <a:spcPts val="585"/>
              </a:spcBef>
            </a:pPr>
            <a:r>
              <a:rPr dirty="0" spc="-5">
                <a:latin typeface="Century Gothic"/>
                <a:cs typeface="Century Gothic"/>
              </a:rPr>
              <a:t>How </a:t>
            </a:r>
            <a:r>
              <a:rPr dirty="0">
                <a:latin typeface="Century Gothic"/>
                <a:cs typeface="Century Gothic"/>
              </a:rPr>
              <a:t>Conventional</a:t>
            </a:r>
            <a:r>
              <a:rPr dirty="0" spc="-110">
                <a:latin typeface="Century Gothic"/>
                <a:cs typeface="Century Gothic"/>
              </a:rPr>
              <a:t> </a:t>
            </a:r>
            <a:r>
              <a:rPr dirty="0">
                <a:latin typeface="Century Gothic"/>
                <a:cs typeface="Century Gothic"/>
              </a:rPr>
              <a:t>Computers  </a:t>
            </a:r>
            <a:r>
              <a:rPr dirty="0" spc="-5">
                <a:latin typeface="Century Gothic"/>
                <a:cs typeface="Century Gothic"/>
              </a:rPr>
              <a:t>Process</a:t>
            </a:r>
            <a:r>
              <a:rPr dirty="0" spc="-25">
                <a:latin typeface="Century Gothic"/>
                <a:cs typeface="Century Gothic"/>
              </a:rPr>
              <a:t> </a:t>
            </a:r>
            <a:r>
              <a:rPr dirty="0" spc="-5">
                <a:latin typeface="Century Gothic"/>
                <a:cs typeface="Century Gothic"/>
              </a:rPr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1130" y="1410182"/>
            <a:ext cx="2981960" cy="4126229"/>
          </a:xfrm>
          <a:prstGeom prst="rect">
            <a:avLst/>
          </a:prstGeom>
        </p:spPr>
        <p:txBody>
          <a:bodyPr wrap="square" lIns="0" tIns="163830" rIns="0" bIns="0" rtlCol="0" vert="horz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1290"/>
              </a:spcBef>
              <a:buSzPct val="67647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1700" b="1">
                <a:solidFill>
                  <a:srgbClr val="FFFFFF"/>
                </a:solidFill>
                <a:latin typeface="SimSun-ExtB"/>
                <a:cs typeface="SimSun-ExtB"/>
              </a:rPr>
              <a:t>Calculate</a:t>
            </a:r>
            <a:endParaRPr sz="1700">
              <a:latin typeface="SimSun-ExtB"/>
              <a:cs typeface="SimSun-ExtB"/>
            </a:endParaRPr>
          </a:p>
          <a:p>
            <a:pPr marL="236220" indent="-223520">
              <a:lnSpc>
                <a:spcPct val="100000"/>
              </a:lnSpc>
              <a:spcBef>
                <a:spcPts val="1190"/>
              </a:spcBef>
              <a:buSzPct val="67647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1700" spc="-5" b="1">
                <a:solidFill>
                  <a:srgbClr val="FFFFFF"/>
                </a:solidFill>
                <a:latin typeface="SimSun-ExtB"/>
                <a:cs typeface="SimSun-ExtB"/>
              </a:rPr>
              <a:t>Perform</a:t>
            </a:r>
            <a:r>
              <a:rPr dirty="0" sz="1700" spc="-10" b="1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1700" b="1">
                <a:solidFill>
                  <a:srgbClr val="FFFFFF"/>
                </a:solidFill>
                <a:latin typeface="SimSun-ExtB"/>
                <a:cs typeface="SimSun-ExtB"/>
              </a:rPr>
              <a:t>Logic</a:t>
            </a:r>
            <a:endParaRPr sz="1700">
              <a:latin typeface="SimSun-ExtB"/>
              <a:cs typeface="SimSun-ExtB"/>
            </a:endParaRPr>
          </a:p>
          <a:p>
            <a:pPr marL="236220" indent="-223520">
              <a:lnSpc>
                <a:spcPct val="100000"/>
              </a:lnSpc>
              <a:spcBef>
                <a:spcPts val="1185"/>
              </a:spcBef>
              <a:buSzPct val="67647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1700" b="1">
                <a:solidFill>
                  <a:srgbClr val="FFFFFF"/>
                </a:solidFill>
                <a:latin typeface="SimSun-ExtB"/>
                <a:cs typeface="SimSun-ExtB"/>
              </a:rPr>
              <a:t>Store</a:t>
            </a:r>
            <a:endParaRPr sz="1700">
              <a:latin typeface="SimSun-ExtB"/>
              <a:cs typeface="SimSun-ExtB"/>
            </a:endParaRPr>
          </a:p>
          <a:p>
            <a:pPr marL="236220" indent="-223520">
              <a:lnSpc>
                <a:spcPct val="100000"/>
              </a:lnSpc>
              <a:spcBef>
                <a:spcPts val="1185"/>
              </a:spcBef>
              <a:buSzPct val="67647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1700" b="1">
                <a:solidFill>
                  <a:srgbClr val="FFFFFF"/>
                </a:solidFill>
                <a:latin typeface="SimSun-ExtB"/>
                <a:cs typeface="SimSun-ExtB"/>
              </a:rPr>
              <a:t>Retrieve</a:t>
            </a:r>
            <a:endParaRPr sz="1700">
              <a:latin typeface="SimSun-ExtB"/>
              <a:cs typeface="SimSun-ExtB"/>
            </a:endParaRPr>
          </a:p>
          <a:p>
            <a:pPr marL="236220" indent="-223520">
              <a:lnSpc>
                <a:spcPct val="100000"/>
              </a:lnSpc>
              <a:spcBef>
                <a:spcPts val="1185"/>
              </a:spcBef>
              <a:buSzPct val="67647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1700" b="1">
                <a:solidFill>
                  <a:srgbClr val="FFFFFF"/>
                </a:solidFill>
                <a:latin typeface="SimSun-ExtB"/>
                <a:cs typeface="SimSun-ExtB"/>
              </a:rPr>
              <a:t>Translate</a:t>
            </a:r>
            <a:endParaRPr sz="1700">
              <a:latin typeface="SimSun-ExtB"/>
              <a:cs typeface="SimSun-ExtB"/>
            </a:endParaRPr>
          </a:p>
          <a:p>
            <a:pPr marL="236220" indent="-223520">
              <a:lnSpc>
                <a:spcPct val="100000"/>
              </a:lnSpc>
              <a:spcBef>
                <a:spcPts val="1185"/>
              </a:spcBef>
              <a:buSzPct val="67647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1700" b="1">
                <a:solidFill>
                  <a:srgbClr val="FFFFFF"/>
                </a:solidFill>
                <a:latin typeface="SimSun-ExtB"/>
                <a:cs typeface="SimSun-ExtB"/>
              </a:rPr>
              <a:t>Sort</a:t>
            </a:r>
            <a:endParaRPr sz="1700">
              <a:latin typeface="SimSun-ExtB"/>
              <a:cs typeface="SimSun-ExtB"/>
            </a:endParaRPr>
          </a:p>
          <a:p>
            <a:pPr marL="236220" indent="-223520">
              <a:lnSpc>
                <a:spcPct val="100000"/>
              </a:lnSpc>
              <a:spcBef>
                <a:spcPts val="1185"/>
              </a:spcBef>
              <a:buSzPct val="67647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1700" b="1">
                <a:solidFill>
                  <a:srgbClr val="FFFFFF"/>
                </a:solidFill>
                <a:latin typeface="SimSun-ExtB"/>
                <a:cs typeface="SimSun-ExtB"/>
              </a:rPr>
              <a:t>Edit</a:t>
            </a:r>
            <a:endParaRPr sz="1700">
              <a:latin typeface="SimSun-ExtB"/>
              <a:cs typeface="SimSun-ExtB"/>
            </a:endParaRPr>
          </a:p>
          <a:p>
            <a:pPr marL="236220" indent="-223520">
              <a:lnSpc>
                <a:spcPct val="100000"/>
              </a:lnSpc>
              <a:spcBef>
                <a:spcPts val="1185"/>
              </a:spcBef>
              <a:buSzPct val="67647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1700" spc="-5" b="1">
                <a:solidFill>
                  <a:srgbClr val="FFFFFF"/>
                </a:solidFill>
                <a:latin typeface="SimSun-ExtB"/>
                <a:cs typeface="SimSun-ExtB"/>
              </a:rPr>
              <a:t>Make Structured</a:t>
            </a:r>
            <a:r>
              <a:rPr dirty="0" sz="1700" spc="100" b="1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1700" spc="-5" b="1">
                <a:solidFill>
                  <a:srgbClr val="FFFFFF"/>
                </a:solidFill>
                <a:latin typeface="SimSun-ExtB"/>
                <a:cs typeface="SimSun-ExtB"/>
              </a:rPr>
              <a:t>Decisions</a:t>
            </a:r>
            <a:endParaRPr sz="1700">
              <a:latin typeface="SimSun-ExtB"/>
              <a:cs typeface="SimSun-ExtB"/>
            </a:endParaRPr>
          </a:p>
          <a:p>
            <a:pPr marL="236220" indent="-223520">
              <a:lnSpc>
                <a:spcPct val="100000"/>
              </a:lnSpc>
              <a:spcBef>
                <a:spcPts val="1185"/>
              </a:spcBef>
              <a:buSzPct val="67647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1700" b="1">
                <a:solidFill>
                  <a:srgbClr val="FFFFFF"/>
                </a:solidFill>
                <a:latin typeface="SimSun-ExtB"/>
                <a:cs typeface="SimSun-ExtB"/>
              </a:rPr>
              <a:t>Monitor</a:t>
            </a:r>
            <a:endParaRPr sz="1700">
              <a:latin typeface="SimSun-ExtB"/>
              <a:cs typeface="SimSun-ExtB"/>
            </a:endParaRPr>
          </a:p>
          <a:p>
            <a:pPr marL="236220" indent="-223520">
              <a:lnSpc>
                <a:spcPct val="100000"/>
              </a:lnSpc>
              <a:spcBef>
                <a:spcPts val="1185"/>
              </a:spcBef>
              <a:buSzPct val="67647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1700" b="1">
                <a:solidFill>
                  <a:srgbClr val="FFFFFF"/>
                </a:solidFill>
                <a:latin typeface="SimSun-ExtB"/>
                <a:cs typeface="SimSun-ExtB"/>
              </a:rPr>
              <a:t>Control</a:t>
            </a:r>
            <a:endParaRPr sz="1700">
              <a:latin typeface="SimSun-ExtB"/>
              <a:cs typeface="SimSun-Ext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872744"/>
            <a:ext cx="36830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-5">
                <a:latin typeface="Arial"/>
                <a:cs typeface="Arial"/>
              </a:rPr>
              <a:t>What </a:t>
            </a:r>
            <a:r>
              <a:rPr dirty="0" sz="2800" spc="-5">
                <a:latin typeface="Arial"/>
                <a:cs typeface="Arial"/>
              </a:rPr>
              <a:t>is</a:t>
            </a:r>
            <a:r>
              <a:rPr dirty="0" sz="2800" spc="-24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Intelligence???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1438147"/>
            <a:ext cx="446405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"/>
              <a:tabLst>
                <a:tab pos="217170" algn="l"/>
              </a:tabLst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Intelligence is the ability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to learn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about, to  learn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from,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to understand about, and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interact  with </a:t>
            </a:r>
            <a:r>
              <a:rPr dirty="0" sz="1800" spc="-15" b="1">
                <a:solidFill>
                  <a:srgbClr val="FFFFFF"/>
                </a:solidFill>
                <a:latin typeface="Times New Roman"/>
                <a:cs typeface="Times New Roman"/>
              </a:rPr>
              <a:t>one’s</a:t>
            </a:r>
            <a:r>
              <a:rPr dirty="0" sz="18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environment.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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"/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94444"/>
              <a:buFont typeface="Wingdings"/>
              <a:buChar char=""/>
              <a:tabLst>
                <a:tab pos="217170" algn="l"/>
              </a:tabLst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Intelligence is the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faculty of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 understanding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600" y="381000"/>
            <a:ext cx="3800475" cy="351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31209" y="855980"/>
            <a:ext cx="27832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AI</a:t>
            </a:r>
            <a:r>
              <a:rPr dirty="0" spc="-50"/>
              <a:t> </a:t>
            </a:r>
            <a:r>
              <a:rPr dirty="0" spc="-10"/>
              <a:t>Computing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4930" y="1506446"/>
            <a:ext cx="7426325" cy="38500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6220" indent="-223520">
              <a:lnSpc>
                <a:spcPts val="3360"/>
              </a:lnSpc>
              <a:spcBef>
                <a:spcPts val="95"/>
              </a:spcBef>
              <a:buSzPct val="69642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800" spc="-10" b="1">
                <a:solidFill>
                  <a:srgbClr val="FFFFFF"/>
                </a:solidFill>
                <a:latin typeface="SimSun-ExtB"/>
                <a:cs typeface="SimSun-ExtB"/>
              </a:rPr>
              <a:t>Based </a:t>
            </a:r>
            <a:r>
              <a:rPr dirty="0" sz="2800" spc="-15" b="1">
                <a:solidFill>
                  <a:srgbClr val="FFFFFF"/>
                </a:solidFill>
                <a:latin typeface="SimSun-ExtB"/>
                <a:cs typeface="SimSun-ExtB"/>
              </a:rPr>
              <a:t>on </a:t>
            </a:r>
            <a:r>
              <a:rPr dirty="0" sz="2950" spc="-80" b="1" i="1">
                <a:solidFill>
                  <a:srgbClr val="FFFFFF"/>
                </a:solidFill>
                <a:latin typeface="SimSun-ExtB"/>
                <a:cs typeface="SimSun-ExtB"/>
              </a:rPr>
              <a:t>symbolic representation</a:t>
            </a:r>
            <a:r>
              <a:rPr dirty="0" sz="2950" spc="-35" b="1" i="1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SimSun-ExtB"/>
                <a:cs typeface="SimSun-ExtB"/>
              </a:rPr>
              <a:t>and</a:t>
            </a:r>
            <a:endParaRPr sz="2800">
              <a:latin typeface="SimSun-ExtB"/>
              <a:cs typeface="SimSun-ExtB"/>
            </a:endParaRPr>
          </a:p>
          <a:p>
            <a:pPr marL="236220">
              <a:lnSpc>
                <a:spcPts val="3180"/>
              </a:lnSpc>
            </a:pPr>
            <a:r>
              <a:rPr dirty="0" sz="2800" spc="-5" b="1">
                <a:solidFill>
                  <a:srgbClr val="FFFFFF"/>
                </a:solidFill>
                <a:latin typeface="SimSun-ExtB"/>
                <a:cs typeface="SimSun-ExtB"/>
              </a:rPr>
              <a:t>manipulation</a:t>
            </a:r>
            <a:endParaRPr sz="2800">
              <a:latin typeface="SimSun-ExtB"/>
              <a:cs typeface="SimSun-ExtB"/>
            </a:endParaRPr>
          </a:p>
          <a:p>
            <a:pPr marL="236220" marR="5080" indent="-223520">
              <a:lnSpc>
                <a:spcPct val="89600"/>
              </a:lnSpc>
              <a:spcBef>
                <a:spcPts val="1685"/>
              </a:spcBef>
              <a:buSzPct val="69642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800" spc="-15" b="1">
                <a:solidFill>
                  <a:srgbClr val="FFFFFF"/>
                </a:solidFill>
                <a:latin typeface="SimSun-ExtB"/>
                <a:cs typeface="SimSun-ExtB"/>
              </a:rPr>
              <a:t>A </a:t>
            </a:r>
            <a:r>
              <a:rPr dirty="0" sz="2950" spc="-85" b="1" i="1">
                <a:solidFill>
                  <a:srgbClr val="FFFFFF"/>
                </a:solidFill>
                <a:latin typeface="SimSun-ExtB"/>
                <a:cs typeface="SimSun-ExtB"/>
              </a:rPr>
              <a:t>symbol </a:t>
            </a:r>
            <a:r>
              <a:rPr dirty="0" sz="2800" spc="-15" b="1">
                <a:solidFill>
                  <a:srgbClr val="FFFFFF"/>
                </a:solidFill>
                <a:latin typeface="SimSun-ExtB"/>
                <a:cs typeface="SimSun-ExtB"/>
              </a:rPr>
              <a:t>is a </a:t>
            </a:r>
            <a:r>
              <a:rPr dirty="0" sz="2800" spc="-10" b="1">
                <a:solidFill>
                  <a:srgbClr val="FFFFFF"/>
                </a:solidFill>
                <a:latin typeface="SimSun-ExtB"/>
                <a:cs typeface="SimSun-ExtB"/>
              </a:rPr>
              <a:t>letter, word, </a:t>
            </a:r>
            <a:r>
              <a:rPr dirty="0" sz="2800" spc="-15" b="1">
                <a:solidFill>
                  <a:srgbClr val="FFFFFF"/>
                </a:solidFill>
                <a:latin typeface="SimSun-ExtB"/>
                <a:cs typeface="SimSun-ExtB"/>
              </a:rPr>
              <a:t>or </a:t>
            </a:r>
            <a:r>
              <a:rPr dirty="0" sz="2800" spc="-10" b="1">
                <a:solidFill>
                  <a:srgbClr val="FFFFFF"/>
                </a:solidFill>
                <a:latin typeface="SimSun-ExtB"/>
                <a:cs typeface="SimSun-ExtB"/>
              </a:rPr>
              <a:t>number  </a:t>
            </a:r>
            <a:r>
              <a:rPr dirty="0" sz="2800" spc="-5" b="1">
                <a:solidFill>
                  <a:srgbClr val="FFFFFF"/>
                </a:solidFill>
                <a:latin typeface="SimSun-ExtB"/>
                <a:cs typeface="SimSun-ExtB"/>
              </a:rPr>
              <a:t>represents objects, processes, </a:t>
            </a:r>
            <a:r>
              <a:rPr dirty="0" sz="2800" spc="-10" b="1">
                <a:solidFill>
                  <a:srgbClr val="FFFFFF"/>
                </a:solidFill>
                <a:latin typeface="SimSun-ExtB"/>
                <a:cs typeface="SimSun-ExtB"/>
              </a:rPr>
              <a:t>and </a:t>
            </a:r>
            <a:r>
              <a:rPr dirty="0" sz="2800" spc="-5" b="1">
                <a:solidFill>
                  <a:srgbClr val="FFFFFF"/>
                </a:solidFill>
                <a:latin typeface="SimSun-ExtB"/>
                <a:cs typeface="SimSun-ExtB"/>
              </a:rPr>
              <a:t>their  relationships</a:t>
            </a:r>
            <a:endParaRPr sz="2800">
              <a:latin typeface="SimSun-ExtB"/>
              <a:cs typeface="SimSun-ExtB"/>
            </a:endParaRPr>
          </a:p>
          <a:p>
            <a:pPr marL="236220" marR="184785" indent="-223520">
              <a:lnSpc>
                <a:spcPts val="3020"/>
              </a:lnSpc>
              <a:spcBef>
                <a:spcPts val="1845"/>
              </a:spcBef>
              <a:buSzPct val="66101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950" spc="-80" b="1" i="1">
                <a:solidFill>
                  <a:srgbClr val="FFFFFF"/>
                </a:solidFill>
                <a:latin typeface="SimSun-ExtB"/>
                <a:cs typeface="SimSun-ExtB"/>
              </a:rPr>
              <a:t>Objects </a:t>
            </a:r>
            <a:r>
              <a:rPr dirty="0" sz="2800" spc="-10" b="1">
                <a:solidFill>
                  <a:srgbClr val="FFFFFF"/>
                </a:solidFill>
                <a:latin typeface="SimSun-ExtB"/>
                <a:cs typeface="SimSun-ExtB"/>
              </a:rPr>
              <a:t>can be people, things, ideas,  </a:t>
            </a:r>
            <a:r>
              <a:rPr dirty="0" sz="2800" spc="-5" b="1">
                <a:solidFill>
                  <a:srgbClr val="FFFFFF"/>
                </a:solidFill>
                <a:latin typeface="SimSun-ExtB"/>
                <a:cs typeface="SimSun-ExtB"/>
              </a:rPr>
              <a:t>concepts, events, </a:t>
            </a:r>
            <a:r>
              <a:rPr dirty="0" sz="2800" spc="-10" b="1">
                <a:solidFill>
                  <a:srgbClr val="FFFFFF"/>
                </a:solidFill>
                <a:latin typeface="SimSun-ExtB"/>
                <a:cs typeface="SimSun-ExtB"/>
              </a:rPr>
              <a:t>or </a:t>
            </a:r>
            <a:r>
              <a:rPr dirty="0" sz="2800" spc="-5" b="1">
                <a:solidFill>
                  <a:srgbClr val="FFFFFF"/>
                </a:solidFill>
                <a:latin typeface="SimSun-ExtB"/>
                <a:cs typeface="SimSun-ExtB"/>
              </a:rPr>
              <a:t>statements </a:t>
            </a:r>
            <a:r>
              <a:rPr dirty="0" sz="2800" spc="-10" b="1">
                <a:solidFill>
                  <a:srgbClr val="FFFFFF"/>
                </a:solidFill>
                <a:latin typeface="SimSun-ExtB"/>
                <a:cs typeface="SimSun-ExtB"/>
              </a:rPr>
              <a:t>of</a:t>
            </a:r>
            <a:r>
              <a:rPr dirty="0" sz="2800" spc="75" b="1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SimSun-ExtB"/>
                <a:cs typeface="SimSun-ExtB"/>
              </a:rPr>
              <a:t>fact</a:t>
            </a:r>
            <a:endParaRPr sz="2800">
              <a:latin typeface="SimSun-ExtB"/>
              <a:cs typeface="SimSun-ExtB"/>
            </a:endParaRPr>
          </a:p>
          <a:p>
            <a:pPr marL="236220" indent="-223520">
              <a:lnSpc>
                <a:spcPct val="100000"/>
              </a:lnSpc>
              <a:spcBef>
                <a:spcPts val="1265"/>
              </a:spcBef>
              <a:buSzPct val="69642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800" spc="-10" b="1">
                <a:solidFill>
                  <a:srgbClr val="FFFFFF"/>
                </a:solidFill>
                <a:latin typeface="SimSun-ExtB"/>
                <a:cs typeface="SimSun-ExtB"/>
              </a:rPr>
              <a:t>Create </a:t>
            </a:r>
            <a:r>
              <a:rPr dirty="0" sz="2800" spc="-15" b="1">
                <a:solidFill>
                  <a:srgbClr val="FFFFFF"/>
                </a:solidFill>
                <a:latin typeface="SimSun-ExtB"/>
                <a:cs typeface="SimSun-ExtB"/>
              </a:rPr>
              <a:t>a </a:t>
            </a:r>
            <a:r>
              <a:rPr dirty="0" sz="2950" spc="-80" b="1" i="1">
                <a:solidFill>
                  <a:srgbClr val="FFFFFF"/>
                </a:solidFill>
                <a:latin typeface="SimSun-ExtB"/>
                <a:cs typeface="SimSun-ExtB"/>
              </a:rPr>
              <a:t>symbolic knowledge</a:t>
            </a:r>
            <a:r>
              <a:rPr dirty="0" sz="2950" spc="-45" b="1" i="1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950" spc="-80" b="1" i="1">
                <a:solidFill>
                  <a:srgbClr val="FFFFFF"/>
                </a:solidFill>
                <a:latin typeface="SimSun-ExtB"/>
                <a:cs typeface="SimSun-ExtB"/>
              </a:rPr>
              <a:t>base</a:t>
            </a:r>
            <a:endParaRPr sz="2950">
              <a:latin typeface="SimSun-ExtB"/>
              <a:cs typeface="SimSun-Ext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9977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AI Computing</a:t>
            </a:r>
            <a:r>
              <a:rPr dirty="0" spc="30"/>
              <a:t> </a:t>
            </a:r>
            <a:r>
              <a:rPr dirty="0" spc="-5"/>
              <a:t>(cont</a:t>
            </a:r>
            <a:r>
              <a:rPr dirty="0" spc="-5">
                <a:latin typeface="Courier New"/>
                <a:cs typeface="Courier New"/>
              </a:rPr>
              <a:t>’</a:t>
            </a:r>
            <a:r>
              <a:rPr dirty="0" spc="-5"/>
              <a:t>d)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3116" y="1830400"/>
            <a:ext cx="6350635" cy="38271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36220" marR="5080" indent="-223520">
              <a:lnSpc>
                <a:spcPts val="3020"/>
              </a:lnSpc>
              <a:spcBef>
                <a:spcPts val="480"/>
              </a:spcBef>
              <a:buSzPct val="69642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800" spc="-10" b="1">
                <a:solidFill>
                  <a:srgbClr val="FFFFFF"/>
                </a:solidFill>
                <a:latin typeface="SimSun-ExtB"/>
                <a:cs typeface="SimSun-ExtB"/>
              </a:rPr>
              <a:t>Uses various processes to  </a:t>
            </a:r>
            <a:r>
              <a:rPr dirty="0" sz="2800" spc="-5" b="1">
                <a:solidFill>
                  <a:srgbClr val="FFFFFF"/>
                </a:solidFill>
                <a:latin typeface="SimSun-ExtB"/>
                <a:cs typeface="SimSun-ExtB"/>
              </a:rPr>
              <a:t>manipulate </a:t>
            </a:r>
            <a:r>
              <a:rPr dirty="0" sz="2800" spc="-10" b="1">
                <a:solidFill>
                  <a:srgbClr val="FFFFFF"/>
                </a:solidFill>
                <a:latin typeface="SimSun-ExtB"/>
                <a:cs typeface="SimSun-ExtB"/>
              </a:rPr>
              <a:t>the </a:t>
            </a:r>
            <a:r>
              <a:rPr dirty="0" sz="2800" spc="-5" b="1">
                <a:solidFill>
                  <a:srgbClr val="FFFFFF"/>
                </a:solidFill>
                <a:latin typeface="SimSun-ExtB"/>
                <a:cs typeface="SimSun-ExtB"/>
              </a:rPr>
              <a:t>symbols </a:t>
            </a:r>
            <a:r>
              <a:rPr dirty="0" sz="2800" spc="-10" b="1">
                <a:solidFill>
                  <a:srgbClr val="FFFFFF"/>
                </a:solidFill>
                <a:latin typeface="SimSun-ExtB"/>
                <a:cs typeface="SimSun-ExtB"/>
              </a:rPr>
              <a:t>to </a:t>
            </a:r>
            <a:r>
              <a:rPr dirty="0" sz="2800" spc="-5" b="1">
                <a:solidFill>
                  <a:srgbClr val="FFFFFF"/>
                </a:solidFill>
                <a:latin typeface="SimSun-ExtB"/>
                <a:cs typeface="SimSun-ExtB"/>
              </a:rPr>
              <a:t>generate  </a:t>
            </a:r>
            <a:r>
              <a:rPr dirty="0" sz="2800" spc="-10" b="1">
                <a:solidFill>
                  <a:srgbClr val="FFFFFF"/>
                </a:solidFill>
                <a:latin typeface="SimSun-ExtB"/>
                <a:cs typeface="SimSun-ExtB"/>
              </a:rPr>
              <a:t>advice </a:t>
            </a:r>
            <a:r>
              <a:rPr dirty="0" sz="2800" spc="-15" b="1">
                <a:solidFill>
                  <a:srgbClr val="FFFFFF"/>
                </a:solidFill>
                <a:latin typeface="SimSun-ExtB"/>
                <a:cs typeface="SimSun-ExtB"/>
              </a:rPr>
              <a:t>or a</a:t>
            </a:r>
            <a:r>
              <a:rPr dirty="0" sz="2800" spc="25" b="1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SimSun-ExtB"/>
                <a:cs typeface="SimSun-ExtB"/>
              </a:rPr>
              <a:t>recommendation</a:t>
            </a:r>
            <a:endParaRPr sz="2800">
              <a:latin typeface="SimSun-ExtB"/>
              <a:cs typeface="SimSun-ExtB"/>
            </a:endParaRPr>
          </a:p>
          <a:p>
            <a:pPr marL="236220" marR="917575" indent="-223520">
              <a:lnSpc>
                <a:spcPts val="3020"/>
              </a:lnSpc>
              <a:spcBef>
                <a:spcPts val="1805"/>
              </a:spcBef>
              <a:buSzPct val="69642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800" spc="-15" b="1">
                <a:solidFill>
                  <a:srgbClr val="FFFFFF"/>
                </a:solidFill>
                <a:latin typeface="SimSun-ExtB"/>
                <a:cs typeface="SimSun-ExtB"/>
              </a:rPr>
              <a:t>AI </a:t>
            </a:r>
            <a:r>
              <a:rPr dirty="0" sz="2800" spc="-10" b="1">
                <a:solidFill>
                  <a:srgbClr val="FFFFFF"/>
                </a:solidFill>
                <a:latin typeface="SimSun-ExtB"/>
                <a:cs typeface="SimSun-ExtB"/>
              </a:rPr>
              <a:t>reasons </a:t>
            </a:r>
            <a:r>
              <a:rPr dirty="0" sz="2800" spc="-15" b="1">
                <a:solidFill>
                  <a:srgbClr val="FFFFFF"/>
                </a:solidFill>
                <a:latin typeface="SimSun-ExtB"/>
                <a:cs typeface="SimSun-ExtB"/>
              </a:rPr>
              <a:t>or </a:t>
            </a:r>
            <a:r>
              <a:rPr dirty="0" sz="2800" spc="-10" b="1">
                <a:solidFill>
                  <a:srgbClr val="FFFFFF"/>
                </a:solidFill>
                <a:latin typeface="SimSun-ExtB"/>
                <a:cs typeface="SimSun-ExtB"/>
              </a:rPr>
              <a:t>infers </a:t>
            </a:r>
            <a:r>
              <a:rPr dirty="0" sz="2800" spc="-15" b="1">
                <a:solidFill>
                  <a:srgbClr val="FFFFFF"/>
                </a:solidFill>
                <a:latin typeface="SimSun-ExtB"/>
                <a:cs typeface="SimSun-ExtB"/>
              </a:rPr>
              <a:t>with the  </a:t>
            </a:r>
            <a:r>
              <a:rPr dirty="0" sz="2800" spc="-5" b="1">
                <a:solidFill>
                  <a:srgbClr val="FFFFFF"/>
                </a:solidFill>
                <a:latin typeface="SimSun-ExtB"/>
                <a:cs typeface="SimSun-ExtB"/>
              </a:rPr>
              <a:t>knowledge </a:t>
            </a:r>
            <a:r>
              <a:rPr dirty="0" sz="2800" spc="-10" b="1">
                <a:solidFill>
                  <a:srgbClr val="FFFFFF"/>
                </a:solidFill>
                <a:latin typeface="SimSun-ExtB"/>
                <a:cs typeface="SimSun-ExtB"/>
              </a:rPr>
              <a:t>base by </a:t>
            </a:r>
            <a:r>
              <a:rPr dirty="0" sz="2800" spc="-5" b="1">
                <a:solidFill>
                  <a:srgbClr val="FFFFFF"/>
                </a:solidFill>
                <a:latin typeface="SimSun-ExtB"/>
                <a:cs typeface="SimSun-ExtB"/>
              </a:rPr>
              <a:t>search and  pattern</a:t>
            </a:r>
            <a:r>
              <a:rPr dirty="0" sz="2800" spc="-20" b="1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SimSun-ExtB"/>
                <a:cs typeface="SimSun-ExtB"/>
              </a:rPr>
              <a:t>matching</a:t>
            </a:r>
            <a:endParaRPr sz="2800">
              <a:latin typeface="SimSun-ExtB"/>
              <a:cs typeface="SimSun-ExtB"/>
            </a:endParaRPr>
          </a:p>
          <a:p>
            <a:pPr marL="236220" indent="-223520">
              <a:lnSpc>
                <a:spcPct val="100000"/>
              </a:lnSpc>
              <a:spcBef>
                <a:spcPts val="1420"/>
              </a:spcBef>
              <a:buSzPct val="69642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800" spc="-10" b="1">
                <a:solidFill>
                  <a:srgbClr val="FFFFFF"/>
                </a:solidFill>
                <a:latin typeface="SimSun-ExtB"/>
                <a:cs typeface="SimSun-ExtB"/>
              </a:rPr>
              <a:t>Hunts for</a:t>
            </a:r>
            <a:r>
              <a:rPr dirty="0" sz="2800" spc="-15" b="1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SimSun-ExtB"/>
                <a:cs typeface="SimSun-ExtB"/>
              </a:rPr>
              <a:t>answers</a:t>
            </a:r>
            <a:endParaRPr sz="2800">
              <a:latin typeface="SimSun-ExtB"/>
              <a:cs typeface="SimSun-ExtB"/>
            </a:endParaRPr>
          </a:p>
          <a:p>
            <a:pPr marL="236220">
              <a:lnSpc>
                <a:spcPct val="100000"/>
              </a:lnSpc>
              <a:spcBef>
                <a:spcPts val="1460"/>
              </a:spcBef>
            </a:pPr>
            <a:r>
              <a:rPr dirty="0" sz="2800" spc="-5" b="1">
                <a:solidFill>
                  <a:srgbClr val="FFFF00"/>
                </a:solidFill>
                <a:latin typeface="SimSun-ExtB"/>
                <a:cs typeface="SimSun-ExtB"/>
              </a:rPr>
              <a:t>(Algorithms often </a:t>
            </a:r>
            <a:r>
              <a:rPr dirty="0" sz="2800" spc="-10" b="1">
                <a:solidFill>
                  <a:srgbClr val="FFFF00"/>
                </a:solidFill>
                <a:latin typeface="SimSun-ExtB"/>
                <a:cs typeface="SimSun-ExtB"/>
              </a:rPr>
              <a:t>used in</a:t>
            </a:r>
            <a:r>
              <a:rPr dirty="0" sz="2800" spc="50" b="1">
                <a:solidFill>
                  <a:srgbClr val="FFFF00"/>
                </a:solidFill>
                <a:latin typeface="SimSun-ExtB"/>
                <a:cs typeface="SimSun-ExtB"/>
              </a:rPr>
              <a:t> </a:t>
            </a:r>
            <a:r>
              <a:rPr dirty="0" sz="2800" spc="-5" b="1">
                <a:solidFill>
                  <a:srgbClr val="FFFF00"/>
                </a:solidFill>
                <a:latin typeface="SimSun-ExtB"/>
                <a:cs typeface="SimSun-ExtB"/>
              </a:rPr>
              <a:t>search)</a:t>
            </a:r>
            <a:endParaRPr sz="2800">
              <a:latin typeface="SimSun-ExtB"/>
              <a:cs typeface="SimSun-Ext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9977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AI Computing</a:t>
            </a:r>
            <a:r>
              <a:rPr dirty="0" spc="30"/>
              <a:t> </a:t>
            </a:r>
            <a:r>
              <a:rPr dirty="0" spc="-5"/>
              <a:t>(cont</a:t>
            </a:r>
            <a:r>
              <a:rPr dirty="0" spc="-5">
                <a:latin typeface="Courier New"/>
                <a:cs typeface="Courier New"/>
              </a:rPr>
              <a:t>’</a:t>
            </a:r>
            <a:r>
              <a:rPr dirty="0" spc="-5"/>
              <a:t>d)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3116" y="2424148"/>
            <a:ext cx="4913630" cy="2080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95"/>
              </a:spcBef>
              <a:buSzPct val="66101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950" spc="-70" b="1" i="1">
                <a:solidFill>
                  <a:srgbClr val="FFFFFF"/>
                </a:solidFill>
                <a:latin typeface="SimSun-ExtB"/>
                <a:cs typeface="SimSun-ExtB"/>
              </a:rPr>
              <a:t>Caution</a:t>
            </a:r>
            <a:r>
              <a:rPr dirty="0" sz="2800" spc="-70" b="1">
                <a:solidFill>
                  <a:srgbClr val="FFFFFF"/>
                </a:solidFill>
                <a:latin typeface="SimSun-ExtB"/>
                <a:cs typeface="SimSun-ExtB"/>
              </a:rPr>
              <a:t>: </a:t>
            </a:r>
            <a:r>
              <a:rPr dirty="0" sz="2800" spc="-15" b="1">
                <a:solidFill>
                  <a:srgbClr val="FFFFFF"/>
                </a:solidFill>
                <a:latin typeface="SimSun-ExtB"/>
                <a:cs typeface="SimSun-ExtB"/>
              </a:rPr>
              <a:t>AI is </a:t>
            </a:r>
            <a:r>
              <a:rPr dirty="0" sz="2800" spc="-10" b="1">
                <a:solidFill>
                  <a:srgbClr val="FFFFFF"/>
                </a:solidFill>
                <a:latin typeface="SimSun-ExtB"/>
                <a:cs typeface="SimSun-ExtB"/>
              </a:rPr>
              <a:t>NOT</a:t>
            </a:r>
            <a:r>
              <a:rPr dirty="0" sz="2800" spc="80" b="1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SimSun-ExtB"/>
                <a:cs typeface="SimSun-ExtB"/>
              </a:rPr>
              <a:t>magic</a:t>
            </a:r>
            <a:endParaRPr sz="280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236220" marR="5080" indent="-223520">
              <a:lnSpc>
                <a:spcPts val="3020"/>
              </a:lnSpc>
              <a:buSzPct val="69642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800" spc="-15" b="1">
                <a:solidFill>
                  <a:srgbClr val="FFFFFF"/>
                </a:solidFill>
                <a:latin typeface="SimSun-ExtB"/>
                <a:cs typeface="SimSun-ExtB"/>
              </a:rPr>
              <a:t>AI is a </a:t>
            </a:r>
            <a:r>
              <a:rPr dirty="0" sz="2800" spc="-5" b="1" u="heavy">
                <a:solidFill>
                  <a:srgbClr val="FFFFFF"/>
                </a:solidFill>
                <a:latin typeface="SimSun-ExtB"/>
                <a:cs typeface="SimSun-ExtB"/>
              </a:rPr>
              <a:t>unique</a:t>
            </a:r>
            <a:r>
              <a:rPr dirty="0" sz="2800" spc="-5" b="1">
                <a:solidFill>
                  <a:srgbClr val="FFFFFF"/>
                </a:solidFill>
                <a:latin typeface="SimSun-ExtB"/>
                <a:cs typeface="SimSun-ExtB"/>
              </a:rPr>
              <a:t> approach to  programming</a:t>
            </a:r>
            <a:r>
              <a:rPr dirty="0" sz="2800" spc="-25" b="1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SimSun-ExtB"/>
                <a:cs typeface="SimSun-ExtB"/>
              </a:rPr>
              <a:t>computers</a:t>
            </a:r>
            <a:endParaRPr sz="2800">
              <a:latin typeface="SimSun-ExtB"/>
              <a:cs typeface="SimSun-ExtB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26687" y="4035676"/>
            <a:ext cx="1683339" cy="1703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4388" y="490219"/>
            <a:ext cx="6162675" cy="1068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4105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Century Gothic"/>
                <a:cs typeface="Century Gothic"/>
              </a:rPr>
              <a:t>Artificial </a:t>
            </a:r>
            <a:r>
              <a:rPr dirty="0" sz="3600" spc="-5">
                <a:solidFill>
                  <a:srgbClr val="FFFFFF"/>
                </a:solidFill>
                <a:latin typeface="Century Gothic"/>
                <a:cs typeface="Century Gothic"/>
              </a:rPr>
              <a:t>Intelligence</a:t>
            </a:r>
            <a:r>
              <a:rPr dirty="0" sz="3600" spc="-2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Century Gothic"/>
                <a:cs typeface="Century Gothic"/>
              </a:rPr>
              <a:t>vs.</a:t>
            </a:r>
            <a:endParaRPr sz="3600">
              <a:latin typeface="Century Gothic"/>
              <a:cs typeface="Century Gothic"/>
            </a:endParaRPr>
          </a:p>
          <a:p>
            <a:pPr algn="ctr">
              <a:lnSpc>
                <a:spcPts val="4105"/>
              </a:lnSpc>
            </a:pPr>
            <a:r>
              <a:rPr dirty="0" sz="3600">
                <a:solidFill>
                  <a:srgbClr val="FFFFFF"/>
                </a:solidFill>
                <a:latin typeface="Century Gothic"/>
                <a:cs typeface="Century Gothic"/>
              </a:rPr>
              <a:t>Conventional</a:t>
            </a:r>
            <a:r>
              <a:rPr dirty="0" sz="36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Century Gothic"/>
                <a:cs typeface="Century Gothic"/>
              </a:rPr>
              <a:t>Programming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9636" y="1916772"/>
            <a:ext cx="7632827" cy="4104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1135125"/>
            <a:ext cx="33508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Century Gothic"/>
                <a:cs typeface="Century Gothic"/>
              </a:rPr>
              <a:t>AI</a:t>
            </a:r>
            <a:r>
              <a:rPr dirty="0" spc="-65" b="0">
                <a:latin typeface="Century Gothic"/>
                <a:cs typeface="Century Gothic"/>
              </a:rPr>
              <a:t> </a:t>
            </a:r>
            <a:r>
              <a:rPr dirty="0" spc="-5" b="0">
                <a:latin typeface="Century Gothic"/>
                <a:cs typeface="Century Gothic"/>
              </a:rPr>
              <a:t>Applications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540" y="1964563"/>
            <a:ext cx="4039870" cy="127317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36854" marR="5080" indent="-224154">
              <a:lnSpc>
                <a:spcPts val="3020"/>
              </a:lnSpc>
              <a:spcBef>
                <a:spcPts val="480"/>
              </a:spcBef>
              <a:buSzPct val="80357"/>
              <a:buFont typeface="Arial"/>
              <a:buChar char="•"/>
              <a:tabLst>
                <a:tab pos="237490" algn="l"/>
              </a:tabLst>
            </a:pPr>
            <a:r>
              <a:rPr dirty="0" sz="2800" spc="-5">
                <a:solidFill>
                  <a:srgbClr val="FFFFFF"/>
                </a:solidFill>
                <a:latin typeface="Century Gothic"/>
                <a:cs typeface="Century Gothic"/>
              </a:rPr>
              <a:t>Autonomous Planning  &amp; Scheduling:</a:t>
            </a:r>
            <a:endParaRPr sz="28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400"/>
              </a:spcBef>
              <a:buSzPct val="80000"/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500" spc="-5">
                <a:solidFill>
                  <a:srgbClr val="FFFFFF"/>
                </a:solidFill>
                <a:latin typeface="SimSun-ExtB"/>
                <a:cs typeface="SimSun-ExtB"/>
              </a:rPr>
              <a:t>Autonomous rovers.</a:t>
            </a:r>
            <a:endParaRPr sz="2500">
              <a:latin typeface="SimSun-ExtB"/>
              <a:cs typeface="SimSun-ExtB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4500" y="4495736"/>
            <a:ext cx="2209800" cy="1624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57800" y="4495736"/>
            <a:ext cx="2043176" cy="16812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4005" y="982725"/>
            <a:ext cx="3350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Century Gothic"/>
                <a:cs typeface="Century Gothic"/>
              </a:rPr>
              <a:t>AI</a:t>
            </a:r>
            <a:r>
              <a:rPr dirty="0" spc="-55" b="0">
                <a:latin typeface="Century Gothic"/>
                <a:cs typeface="Century Gothic"/>
              </a:rPr>
              <a:t> </a:t>
            </a:r>
            <a:r>
              <a:rPr dirty="0" spc="-5" b="0">
                <a:latin typeface="Century Gothic"/>
                <a:cs typeface="Century Gothic"/>
              </a:rPr>
              <a:t>Applications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4005" y="1779184"/>
            <a:ext cx="5623560" cy="92329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420"/>
              </a:spcBef>
              <a:buSzPct val="79166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Autonomous Planning &amp;</a:t>
            </a:r>
            <a:r>
              <a:rPr dirty="0" sz="2400" spc="-7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Scheduling:</a:t>
            </a:r>
            <a:endParaRPr sz="24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385"/>
              </a:spcBef>
              <a:buSzPct val="79310"/>
              <a:buFont typeface="Arial"/>
              <a:buChar char="•"/>
              <a:tabLst>
                <a:tab pos="699135" algn="l"/>
              </a:tabLst>
            </a:pPr>
            <a:r>
              <a:rPr dirty="0" sz="2900">
                <a:solidFill>
                  <a:srgbClr val="FFFFFF"/>
                </a:solidFill>
                <a:latin typeface="SimSun-ExtB"/>
                <a:cs typeface="SimSun-ExtB"/>
              </a:rPr>
              <a:t>Telescope</a:t>
            </a:r>
            <a:r>
              <a:rPr dirty="0" sz="2900" spc="-45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900">
                <a:solidFill>
                  <a:srgbClr val="FFFFFF"/>
                </a:solidFill>
                <a:latin typeface="SimSun-ExtB"/>
                <a:cs typeface="SimSun-ExtB"/>
              </a:rPr>
              <a:t>scheduling</a:t>
            </a:r>
            <a:endParaRPr sz="2900">
              <a:latin typeface="SimSun-ExtB"/>
              <a:cs typeface="SimSun-ExtB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2975" y="3521075"/>
            <a:ext cx="2976626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53025" y="3378200"/>
            <a:ext cx="2540000" cy="257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4005" y="982725"/>
            <a:ext cx="3350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Century Gothic"/>
                <a:cs typeface="Century Gothic"/>
              </a:rPr>
              <a:t>AI</a:t>
            </a:r>
            <a:r>
              <a:rPr dirty="0" spc="-55" b="0">
                <a:latin typeface="Century Gothic"/>
                <a:cs typeface="Century Gothic"/>
              </a:rPr>
              <a:t> </a:t>
            </a:r>
            <a:r>
              <a:rPr dirty="0" spc="-5" b="0">
                <a:latin typeface="Century Gothic"/>
                <a:cs typeface="Century Gothic"/>
              </a:rPr>
              <a:t>Applications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4005" y="1779184"/>
            <a:ext cx="5623560" cy="92329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420"/>
              </a:spcBef>
              <a:buSzPct val="79166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Autonomous Planning &amp;</a:t>
            </a:r>
            <a:r>
              <a:rPr dirty="0" sz="2400" spc="-7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Scheduling:</a:t>
            </a:r>
            <a:endParaRPr sz="24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385"/>
              </a:spcBef>
              <a:buSzPct val="79310"/>
              <a:buFont typeface="Arial"/>
              <a:buChar char="•"/>
              <a:tabLst>
                <a:tab pos="699135" algn="l"/>
              </a:tabLst>
            </a:pPr>
            <a:r>
              <a:rPr dirty="0" sz="2900">
                <a:solidFill>
                  <a:srgbClr val="FFFFFF"/>
                </a:solidFill>
                <a:latin typeface="SimSun-ExtB"/>
                <a:cs typeface="SimSun-ExtB"/>
              </a:rPr>
              <a:t>Analysis of</a:t>
            </a:r>
            <a:r>
              <a:rPr dirty="0" sz="2900" spc="-5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900">
                <a:solidFill>
                  <a:srgbClr val="FFFFFF"/>
                </a:solidFill>
                <a:latin typeface="SimSun-ExtB"/>
                <a:cs typeface="SimSun-ExtB"/>
              </a:rPr>
              <a:t>data:</a:t>
            </a:r>
            <a:endParaRPr sz="2900">
              <a:latin typeface="SimSun-ExtB"/>
              <a:cs typeface="SimSun-ExtB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1187" y="3213036"/>
            <a:ext cx="2220849" cy="2786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03575" y="3644900"/>
            <a:ext cx="2684526" cy="1978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72225" y="3644900"/>
            <a:ext cx="2176526" cy="2143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4005" y="982725"/>
            <a:ext cx="3350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Century Gothic"/>
                <a:cs typeface="Century Gothic"/>
              </a:rPr>
              <a:t>AI</a:t>
            </a:r>
            <a:r>
              <a:rPr dirty="0" spc="-55" b="0">
                <a:latin typeface="Century Gothic"/>
                <a:cs typeface="Century Gothic"/>
              </a:rPr>
              <a:t> </a:t>
            </a:r>
            <a:r>
              <a:rPr dirty="0" spc="-5" b="0">
                <a:latin typeface="Century Gothic"/>
                <a:cs typeface="Century Gothic"/>
              </a:rPr>
              <a:t>Applications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4005" y="1784753"/>
            <a:ext cx="4395470" cy="91757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400"/>
              </a:spcBef>
              <a:buSzPct val="79166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400" spc="-5" b="1">
                <a:solidFill>
                  <a:srgbClr val="FFFFFF"/>
                </a:solidFill>
                <a:latin typeface="SimSun-ExtB"/>
                <a:cs typeface="SimSun-ExtB"/>
              </a:rPr>
              <a:t>Medicine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endParaRPr sz="24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365"/>
              </a:spcBef>
              <a:buSzPct val="79310"/>
              <a:buFont typeface="Arial"/>
              <a:buChar char="•"/>
              <a:tabLst>
                <a:tab pos="699135" algn="l"/>
              </a:tabLst>
            </a:pPr>
            <a:r>
              <a:rPr dirty="0" sz="2900">
                <a:solidFill>
                  <a:srgbClr val="FFFFFF"/>
                </a:solidFill>
                <a:latin typeface="SimSun-ExtB"/>
                <a:cs typeface="SimSun-ExtB"/>
              </a:rPr>
              <a:t>Image guided</a:t>
            </a:r>
            <a:r>
              <a:rPr dirty="0" sz="2900" spc="-10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900">
                <a:solidFill>
                  <a:srgbClr val="FFFFFF"/>
                </a:solidFill>
                <a:latin typeface="SimSun-ExtB"/>
                <a:cs typeface="SimSun-ExtB"/>
              </a:rPr>
              <a:t>surgery</a:t>
            </a:r>
            <a:endParaRPr sz="2900">
              <a:latin typeface="SimSun-ExtB"/>
              <a:cs typeface="SimSun-ExtB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84375" y="3243262"/>
            <a:ext cx="3048000" cy="2562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22825" y="3243262"/>
            <a:ext cx="3409950" cy="2511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4005" y="982725"/>
            <a:ext cx="3350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Century Gothic"/>
                <a:cs typeface="Century Gothic"/>
              </a:rPr>
              <a:t>AI</a:t>
            </a:r>
            <a:r>
              <a:rPr dirty="0" spc="-55" b="0">
                <a:latin typeface="Century Gothic"/>
                <a:cs typeface="Century Gothic"/>
              </a:rPr>
              <a:t> </a:t>
            </a:r>
            <a:r>
              <a:rPr dirty="0" spc="-5" b="0">
                <a:latin typeface="Century Gothic"/>
                <a:cs typeface="Century Gothic"/>
              </a:rPr>
              <a:t>Applications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4005" y="1784753"/>
            <a:ext cx="6238240" cy="91757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400"/>
              </a:spcBef>
              <a:buSzPct val="79166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400" spc="-5" b="1">
                <a:solidFill>
                  <a:srgbClr val="FFFFFF"/>
                </a:solidFill>
                <a:latin typeface="SimSun-ExtB"/>
                <a:cs typeface="SimSun-ExtB"/>
              </a:rPr>
              <a:t>Medicine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endParaRPr sz="24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365"/>
              </a:spcBef>
              <a:buSzPct val="79310"/>
              <a:buFont typeface="Arial"/>
              <a:buChar char="•"/>
              <a:tabLst>
                <a:tab pos="699135" algn="l"/>
              </a:tabLst>
            </a:pPr>
            <a:r>
              <a:rPr dirty="0" sz="2900">
                <a:solidFill>
                  <a:srgbClr val="FFFFFF"/>
                </a:solidFill>
                <a:latin typeface="SimSun-ExtB"/>
                <a:cs typeface="SimSun-ExtB"/>
              </a:rPr>
              <a:t>Image analysis and</a:t>
            </a:r>
            <a:r>
              <a:rPr dirty="0" sz="2900" spc="-9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900">
                <a:solidFill>
                  <a:srgbClr val="FFFFFF"/>
                </a:solidFill>
                <a:latin typeface="SimSun-ExtB"/>
                <a:cs typeface="SimSun-ExtB"/>
              </a:rPr>
              <a:t>enhancement</a:t>
            </a:r>
            <a:endParaRPr sz="2900">
              <a:latin typeface="SimSun-ExtB"/>
              <a:cs typeface="SimSun-ExtB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0" y="3124200"/>
            <a:ext cx="2894076" cy="134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27551" y="3481451"/>
            <a:ext cx="944880" cy="500380"/>
          </a:xfrm>
          <a:custGeom>
            <a:avLst/>
            <a:gdLst/>
            <a:ahLst/>
            <a:cxnLst/>
            <a:rect l="l" t="t" r="r" b="b"/>
            <a:pathLst>
              <a:path w="944879" h="500379">
                <a:moveTo>
                  <a:pt x="708406" y="0"/>
                </a:moveTo>
                <a:lnTo>
                  <a:pt x="708406" y="124968"/>
                </a:lnTo>
                <a:lnTo>
                  <a:pt x="0" y="124968"/>
                </a:lnTo>
                <a:lnTo>
                  <a:pt x="117983" y="249936"/>
                </a:lnTo>
                <a:lnTo>
                  <a:pt x="0" y="375031"/>
                </a:lnTo>
                <a:lnTo>
                  <a:pt x="708406" y="375031"/>
                </a:lnTo>
                <a:lnTo>
                  <a:pt x="708406" y="499999"/>
                </a:lnTo>
                <a:lnTo>
                  <a:pt x="944499" y="249936"/>
                </a:lnTo>
                <a:lnTo>
                  <a:pt x="708406" y="0"/>
                </a:lnTo>
                <a:close/>
              </a:path>
            </a:pathLst>
          </a:custGeom>
          <a:solidFill>
            <a:srgbClr val="339C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27551" y="3481451"/>
            <a:ext cx="944880" cy="500380"/>
          </a:xfrm>
          <a:custGeom>
            <a:avLst/>
            <a:gdLst/>
            <a:ahLst/>
            <a:cxnLst/>
            <a:rect l="l" t="t" r="r" b="b"/>
            <a:pathLst>
              <a:path w="944879" h="500379">
                <a:moveTo>
                  <a:pt x="0" y="124968"/>
                </a:moveTo>
                <a:lnTo>
                  <a:pt x="708406" y="124968"/>
                </a:lnTo>
                <a:lnTo>
                  <a:pt x="708406" y="0"/>
                </a:lnTo>
                <a:lnTo>
                  <a:pt x="944499" y="249936"/>
                </a:lnTo>
                <a:lnTo>
                  <a:pt x="708406" y="499999"/>
                </a:lnTo>
                <a:lnTo>
                  <a:pt x="708406" y="375031"/>
                </a:lnTo>
                <a:lnTo>
                  <a:pt x="0" y="375031"/>
                </a:lnTo>
                <a:lnTo>
                  <a:pt x="117983" y="249936"/>
                </a:lnTo>
                <a:lnTo>
                  <a:pt x="0" y="124968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60975" y="3124200"/>
            <a:ext cx="2893949" cy="134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52512" y="4910201"/>
            <a:ext cx="2032000" cy="1750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32526" y="4773676"/>
            <a:ext cx="1814449" cy="1601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1135125"/>
            <a:ext cx="33508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Century Gothic"/>
                <a:cs typeface="Century Gothic"/>
              </a:rPr>
              <a:t>AI</a:t>
            </a:r>
            <a:r>
              <a:rPr dirty="0" spc="-65" b="0">
                <a:latin typeface="Century Gothic"/>
                <a:cs typeface="Century Gothic"/>
              </a:rPr>
              <a:t> </a:t>
            </a:r>
            <a:r>
              <a:rPr dirty="0" spc="-5" b="0">
                <a:latin typeface="Century Gothic"/>
                <a:cs typeface="Century Gothic"/>
              </a:rPr>
              <a:t>Applications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540" y="1907177"/>
            <a:ext cx="5044440" cy="94678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236854" indent="-224154">
              <a:lnSpc>
                <a:spcPct val="100000"/>
              </a:lnSpc>
              <a:spcBef>
                <a:spcPts val="570"/>
              </a:spcBef>
              <a:buSzPct val="80357"/>
              <a:buFont typeface="Arial"/>
              <a:buChar char="•"/>
              <a:tabLst>
                <a:tab pos="237490" algn="l"/>
              </a:tabLst>
            </a:pPr>
            <a:r>
              <a:rPr dirty="0" sz="2800" spc="-5" b="1">
                <a:solidFill>
                  <a:srgbClr val="FFFFFF"/>
                </a:solidFill>
                <a:latin typeface="SimSun-ExtB"/>
                <a:cs typeface="SimSun-ExtB"/>
              </a:rPr>
              <a:t>Transportation</a:t>
            </a:r>
            <a:r>
              <a:rPr dirty="0" sz="2800" spc="-5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endParaRPr sz="28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415"/>
              </a:spcBef>
              <a:buSzPct val="80000"/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500" spc="-10" b="1">
                <a:solidFill>
                  <a:srgbClr val="FFFFFF"/>
                </a:solidFill>
                <a:latin typeface="SimSun-ExtB"/>
                <a:cs typeface="SimSun-ExtB"/>
              </a:rPr>
              <a:t>Autonomous vehicle</a:t>
            </a:r>
            <a:r>
              <a:rPr dirty="0" sz="2500" spc="140" b="1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500" spc="-10" b="1">
                <a:solidFill>
                  <a:srgbClr val="FFFFFF"/>
                </a:solidFill>
                <a:latin typeface="SimSun-ExtB"/>
                <a:cs typeface="SimSun-ExtB"/>
              </a:rPr>
              <a:t>control:</a:t>
            </a:r>
            <a:endParaRPr sz="2500">
              <a:latin typeface="SimSun-ExtB"/>
              <a:cs typeface="SimSun-ExtB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7800" y="3355975"/>
            <a:ext cx="5943600" cy="257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404825"/>
            <a:ext cx="55035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What Is Artificial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Intelligence???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168653"/>
            <a:ext cx="4214495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Beberapa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Ahli mempunyai pendapat 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yang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berbeda-beda tentang definisi</a:t>
            </a:r>
            <a:r>
              <a:rPr dirty="0" sz="1800" spc="-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endParaRPr sz="1800">
              <a:latin typeface="Times New Roman"/>
              <a:cs typeface="Times New Roman"/>
            </a:endParaRPr>
          </a:p>
          <a:p>
            <a:pPr marL="469900" marR="233045" indent="-457200">
              <a:lnSpc>
                <a:spcPct val="100000"/>
              </a:lnSpc>
              <a:spcBef>
                <a:spcPts val="1080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Artificial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Intelligence (AI)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usually  defined as the science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making  computers do things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dirty="0" sz="1800" spc="-15" b="1">
                <a:solidFill>
                  <a:srgbClr val="FFFFFF"/>
                </a:solidFill>
                <a:latin typeface="Times New Roman"/>
                <a:cs typeface="Times New Roman"/>
              </a:rPr>
              <a:t>require 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intelligence when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done by</a:t>
            </a:r>
            <a:r>
              <a:rPr dirty="0" sz="1800" spc="-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humans.</a:t>
            </a:r>
            <a:endParaRPr sz="1800">
              <a:latin typeface="Times New Roman"/>
              <a:cs typeface="Times New Roman"/>
            </a:endParaRPr>
          </a:p>
          <a:p>
            <a:pPr marL="469900" marR="322580" indent="-457200">
              <a:lnSpc>
                <a:spcPct val="100000"/>
              </a:lnSpc>
              <a:spcBef>
                <a:spcPts val="1075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A.I is the study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ideas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enable  computers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18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intelligent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1219200"/>
            <a:ext cx="40386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4005" y="982725"/>
            <a:ext cx="3350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Century Gothic"/>
                <a:cs typeface="Century Gothic"/>
              </a:rPr>
              <a:t>AI</a:t>
            </a:r>
            <a:r>
              <a:rPr dirty="0" spc="-55" b="0">
                <a:latin typeface="Century Gothic"/>
                <a:cs typeface="Century Gothic"/>
              </a:rPr>
              <a:t> </a:t>
            </a:r>
            <a:r>
              <a:rPr dirty="0" spc="-5" b="0">
                <a:latin typeface="Century Gothic"/>
                <a:cs typeface="Century Gothic"/>
              </a:rPr>
              <a:t>Applications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4005" y="1784753"/>
            <a:ext cx="4612005" cy="91757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400"/>
              </a:spcBef>
              <a:buSzPct val="79166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400" spc="-5" b="1">
                <a:solidFill>
                  <a:srgbClr val="FFFFFF"/>
                </a:solidFill>
                <a:latin typeface="SimSun-ExtB"/>
                <a:cs typeface="SimSun-ExtB"/>
              </a:rPr>
              <a:t>Transportation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endParaRPr sz="24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365"/>
              </a:spcBef>
              <a:buSzPct val="79310"/>
              <a:buFont typeface="Arial"/>
              <a:buChar char="•"/>
              <a:tabLst>
                <a:tab pos="699135" algn="l"/>
              </a:tabLst>
            </a:pPr>
            <a:r>
              <a:rPr dirty="0" sz="2900" spc="-5" b="1">
                <a:solidFill>
                  <a:srgbClr val="FFFFFF"/>
                </a:solidFill>
                <a:latin typeface="SimSun-ExtB"/>
                <a:cs typeface="SimSun-ExtB"/>
              </a:rPr>
              <a:t>Pedestrian</a:t>
            </a:r>
            <a:r>
              <a:rPr dirty="0" sz="2900" spc="-15" b="1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900" spc="-5" b="1">
                <a:solidFill>
                  <a:srgbClr val="FFFFFF"/>
                </a:solidFill>
                <a:latin typeface="SimSun-ExtB"/>
                <a:cs typeface="SimSun-ExtB"/>
              </a:rPr>
              <a:t>detection:</a:t>
            </a:r>
            <a:endParaRPr sz="2900">
              <a:latin typeface="SimSun-ExtB"/>
              <a:cs typeface="SimSun-ExtB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200" y="3276536"/>
            <a:ext cx="6604000" cy="3043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4005" y="982725"/>
            <a:ext cx="3350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Century Gothic"/>
                <a:cs typeface="Century Gothic"/>
              </a:rPr>
              <a:t>AI</a:t>
            </a:r>
            <a:r>
              <a:rPr dirty="0" spc="-55" b="0">
                <a:latin typeface="Century Gothic"/>
                <a:cs typeface="Century Gothic"/>
              </a:rPr>
              <a:t> </a:t>
            </a:r>
            <a:r>
              <a:rPr dirty="0" spc="-5" b="0">
                <a:latin typeface="Century Gothic"/>
                <a:cs typeface="Century Gothic"/>
              </a:rPr>
              <a:t>Applications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1371600" y="2438400"/>
            <a:ext cx="5734050" cy="423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9194" y="1854530"/>
            <a:ext cx="762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Game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4005" y="982725"/>
            <a:ext cx="3350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Century Gothic"/>
                <a:cs typeface="Century Gothic"/>
              </a:rPr>
              <a:t>AI</a:t>
            </a:r>
            <a:r>
              <a:rPr dirty="0" spc="-55" b="0">
                <a:latin typeface="Century Gothic"/>
                <a:cs typeface="Century Gothic"/>
              </a:rPr>
              <a:t> </a:t>
            </a:r>
            <a:r>
              <a:rPr dirty="0" spc="-5" b="0">
                <a:latin typeface="Century Gothic"/>
                <a:cs typeface="Century Gothic"/>
              </a:rPr>
              <a:t>Applications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4005" y="1822526"/>
            <a:ext cx="11042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100"/>
              </a:spcBef>
              <a:buSzPct val="79166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400" spc="-5" b="1">
                <a:solidFill>
                  <a:srgbClr val="FFFFFF"/>
                </a:solidFill>
                <a:latin typeface="SimSun-ExtB"/>
                <a:cs typeface="SimSun-ExtB"/>
              </a:rPr>
              <a:t>Games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4600" y="2286063"/>
            <a:ext cx="4354576" cy="427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4005" y="982725"/>
            <a:ext cx="3350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Century Gothic"/>
                <a:cs typeface="Century Gothic"/>
              </a:rPr>
              <a:t>AI</a:t>
            </a:r>
            <a:r>
              <a:rPr dirty="0" spc="-55" b="0">
                <a:latin typeface="Century Gothic"/>
                <a:cs typeface="Century Gothic"/>
              </a:rPr>
              <a:t> </a:t>
            </a:r>
            <a:r>
              <a:rPr dirty="0" spc="-5" b="0">
                <a:latin typeface="Century Gothic"/>
                <a:cs typeface="Century Gothic"/>
              </a:rPr>
              <a:t>Applications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4005" y="1822526"/>
            <a:ext cx="21799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100"/>
              </a:spcBef>
              <a:buSzPct val="79166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400" spc="-5" b="1">
                <a:solidFill>
                  <a:srgbClr val="FFFFFF"/>
                </a:solidFill>
                <a:latin typeface="SimSun-ExtB"/>
                <a:cs typeface="SimSun-ExtB"/>
              </a:rPr>
              <a:t>Robotic</a:t>
            </a:r>
            <a:r>
              <a:rPr dirty="0" sz="2400" spc="-30" b="1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SimSun-ExtB"/>
                <a:cs typeface="SimSun-ExtB"/>
              </a:rPr>
              <a:t>toys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8751" y="2806700"/>
            <a:ext cx="1357249" cy="1428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84801" y="3449701"/>
            <a:ext cx="1487424" cy="2643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4005" y="982725"/>
            <a:ext cx="3350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Century Gothic"/>
                <a:cs typeface="Century Gothic"/>
              </a:rPr>
              <a:t>AI</a:t>
            </a:r>
            <a:r>
              <a:rPr dirty="0" spc="-55" b="0">
                <a:latin typeface="Century Gothic"/>
                <a:cs typeface="Century Gothic"/>
              </a:rPr>
              <a:t> </a:t>
            </a:r>
            <a:r>
              <a:rPr dirty="0" spc="-5" b="0">
                <a:latin typeface="Century Gothic"/>
                <a:cs typeface="Century Gothic"/>
              </a:rPr>
              <a:t>Applications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4005" y="1618240"/>
            <a:ext cx="6096635" cy="460184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2400" spc="-10" b="1">
                <a:solidFill>
                  <a:srgbClr val="FFFFFF"/>
                </a:solidFill>
                <a:latin typeface="SimSun-ExtB"/>
                <a:cs typeface="SimSun-ExtB"/>
              </a:rPr>
              <a:t>Other application</a:t>
            </a:r>
            <a:r>
              <a:rPr dirty="0" sz="2400" spc="15" b="1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400" spc="0" b="1">
                <a:solidFill>
                  <a:srgbClr val="FFFFFF"/>
                </a:solidFill>
                <a:latin typeface="SimSun-ExtB"/>
                <a:cs typeface="SimSun-ExtB"/>
              </a:rPr>
              <a:t>areas</a:t>
            </a:r>
            <a:r>
              <a:rPr dirty="0" sz="2400" spc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endParaRPr sz="2400">
              <a:latin typeface="Century Gothic"/>
              <a:cs typeface="Century Gothic"/>
            </a:endParaRPr>
          </a:p>
          <a:p>
            <a:pPr marL="236220" indent="-223520">
              <a:lnSpc>
                <a:spcPts val="2815"/>
              </a:lnSpc>
              <a:spcBef>
                <a:spcPts val="1030"/>
              </a:spcBef>
              <a:buSzPct val="79166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400" spc="-5" b="1">
                <a:solidFill>
                  <a:srgbClr val="FFFFFF"/>
                </a:solidFill>
                <a:latin typeface="SimSun-ExtB"/>
                <a:cs typeface="SimSun-ExtB"/>
              </a:rPr>
              <a:t>Bioinformatics:</a:t>
            </a:r>
            <a:endParaRPr sz="2400">
              <a:latin typeface="SimSun-ExtB"/>
              <a:cs typeface="SimSun-ExtB"/>
            </a:endParaRPr>
          </a:p>
          <a:p>
            <a:pPr lvl="1" marL="698500" indent="-228600">
              <a:lnSpc>
                <a:spcPts val="2275"/>
              </a:lnSpc>
              <a:buSzPct val="80000"/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FFFFFF"/>
                </a:solidFill>
                <a:latin typeface="SimSun-ExtB"/>
                <a:cs typeface="SimSun-ExtB"/>
              </a:rPr>
              <a:t>Gene expression data</a:t>
            </a:r>
            <a:r>
              <a:rPr dirty="0" sz="2000" spc="-11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000">
                <a:solidFill>
                  <a:srgbClr val="FFFFFF"/>
                </a:solidFill>
                <a:latin typeface="SimSun-ExtB"/>
                <a:cs typeface="SimSun-ExtB"/>
              </a:rPr>
              <a:t>analysis</a:t>
            </a:r>
            <a:endParaRPr sz="2000">
              <a:latin typeface="SimSun-ExtB"/>
              <a:cs typeface="SimSun-ExtB"/>
            </a:endParaRPr>
          </a:p>
          <a:p>
            <a:pPr lvl="1" marL="698500" indent="-228600">
              <a:lnSpc>
                <a:spcPts val="2340"/>
              </a:lnSpc>
              <a:buSzPct val="80000"/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FFFFFF"/>
                </a:solidFill>
                <a:latin typeface="SimSun-ExtB"/>
                <a:cs typeface="SimSun-ExtB"/>
              </a:rPr>
              <a:t>Prediction of protein</a:t>
            </a:r>
            <a:r>
              <a:rPr dirty="0" sz="2000" spc="-12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000">
                <a:solidFill>
                  <a:srgbClr val="FFFFFF"/>
                </a:solidFill>
                <a:latin typeface="SimSun-ExtB"/>
                <a:cs typeface="SimSun-ExtB"/>
              </a:rPr>
              <a:t>structure</a:t>
            </a:r>
            <a:endParaRPr sz="2000">
              <a:latin typeface="SimSun-ExtB"/>
              <a:cs typeface="SimSun-ExtB"/>
            </a:endParaRPr>
          </a:p>
          <a:p>
            <a:pPr marL="236220" indent="-223520">
              <a:lnSpc>
                <a:spcPts val="2815"/>
              </a:lnSpc>
              <a:spcBef>
                <a:spcPts val="940"/>
              </a:spcBef>
              <a:buSzPct val="79166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400" spc="-10" b="1">
                <a:solidFill>
                  <a:srgbClr val="FFFFFF"/>
                </a:solidFill>
                <a:latin typeface="SimSun-ExtB"/>
                <a:cs typeface="SimSun-ExtB"/>
              </a:rPr>
              <a:t>Text classification, document</a:t>
            </a:r>
            <a:r>
              <a:rPr dirty="0" sz="2400" spc="100" b="1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400" spc="0" b="1">
                <a:solidFill>
                  <a:srgbClr val="FFFFFF"/>
                </a:solidFill>
                <a:latin typeface="SimSun-ExtB"/>
                <a:cs typeface="SimSun-ExtB"/>
              </a:rPr>
              <a:t>sortin</a:t>
            </a:r>
            <a:r>
              <a:rPr dirty="0" sz="2400" spc="0">
                <a:solidFill>
                  <a:srgbClr val="FFFFFF"/>
                </a:solidFill>
                <a:latin typeface="SimSun-ExtB"/>
                <a:cs typeface="SimSun-ExtB"/>
              </a:rPr>
              <a:t>g:</a:t>
            </a:r>
            <a:endParaRPr sz="2400">
              <a:latin typeface="SimSun-ExtB"/>
              <a:cs typeface="SimSun-ExtB"/>
            </a:endParaRPr>
          </a:p>
          <a:p>
            <a:pPr lvl="1" marL="698500" indent="-228600">
              <a:lnSpc>
                <a:spcPts val="2275"/>
              </a:lnSpc>
              <a:buSzPct val="80000"/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FFFFFF"/>
                </a:solidFill>
                <a:latin typeface="SimSun-ExtB"/>
                <a:cs typeface="SimSun-ExtB"/>
              </a:rPr>
              <a:t>Web pages,</a:t>
            </a:r>
            <a:r>
              <a:rPr dirty="0" sz="2000" spc="-7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000">
                <a:solidFill>
                  <a:srgbClr val="FFFFFF"/>
                </a:solidFill>
                <a:latin typeface="SimSun-ExtB"/>
                <a:cs typeface="SimSun-ExtB"/>
              </a:rPr>
              <a:t>e-mails</a:t>
            </a:r>
            <a:endParaRPr sz="2000">
              <a:latin typeface="SimSun-ExtB"/>
              <a:cs typeface="SimSun-ExtB"/>
            </a:endParaRPr>
          </a:p>
          <a:p>
            <a:pPr lvl="1" marL="698500" indent="-228600">
              <a:lnSpc>
                <a:spcPts val="2340"/>
              </a:lnSpc>
              <a:buSzPct val="80000"/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FFFFFF"/>
                </a:solidFill>
                <a:latin typeface="SimSun-ExtB"/>
                <a:cs typeface="SimSun-ExtB"/>
              </a:rPr>
              <a:t>Articles in the</a:t>
            </a:r>
            <a:r>
              <a:rPr dirty="0" sz="2000" spc="-95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000">
                <a:solidFill>
                  <a:srgbClr val="FFFFFF"/>
                </a:solidFill>
                <a:latin typeface="SimSun-ExtB"/>
                <a:cs typeface="SimSun-ExtB"/>
              </a:rPr>
              <a:t>news</a:t>
            </a:r>
            <a:endParaRPr sz="2000">
              <a:latin typeface="SimSun-ExtB"/>
              <a:cs typeface="SimSun-ExtB"/>
            </a:endParaRPr>
          </a:p>
          <a:p>
            <a:pPr marL="236220" indent="-223520">
              <a:lnSpc>
                <a:spcPct val="100000"/>
              </a:lnSpc>
              <a:spcBef>
                <a:spcPts val="940"/>
              </a:spcBef>
              <a:buSzPct val="79166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400" spc="-10" b="1">
                <a:solidFill>
                  <a:srgbClr val="FFFFFF"/>
                </a:solidFill>
                <a:latin typeface="SimSun-ExtB"/>
                <a:cs typeface="SimSun-ExtB"/>
              </a:rPr>
              <a:t>Video, image</a:t>
            </a:r>
            <a:r>
              <a:rPr dirty="0" sz="2400" spc="25" b="1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SimSun-ExtB"/>
                <a:cs typeface="SimSun-ExtB"/>
              </a:rPr>
              <a:t>classification</a:t>
            </a:r>
            <a:endParaRPr sz="2400">
              <a:latin typeface="SimSun-ExtB"/>
              <a:cs typeface="SimSun-ExtB"/>
            </a:endParaRPr>
          </a:p>
          <a:p>
            <a:pPr marL="236220" indent="-223520">
              <a:lnSpc>
                <a:spcPct val="100000"/>
              </a:lnSpc>
              <a:spcBef>
                <a:spcPts val="930"/>
              </a:spcBef>
              <a:buSzPct val="79166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400" spc="-10" b="1">
                <a:solidFill>
                  <a:srgbClr val="FFFFFF"/>
                </a:solidFill>
                <a:latin typeface="SimSun-ExtB"/>
                <a:cs typeface="SimSun-ExtB"/>
              </a:rPr>
              <a:t>Music composition, picture</a:t>
            </a:r>
            <a:r>
              <a:rPr dirty="0" sz="2400" spc="60" b="1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SimSun-ExtB"/>
                <a:cs typeface="SimSun-ExtB"/>
              </a:rPr>
              <a:t>drawing</a:t>
            </a:r>
            <a:endParaRPr sz="2400">
              <a:latin typeface="SimSun-ExtB"/>
              <a:cs typeface="SimSun-ExtB"/>
            </a:endParaRPr>
          </a:p>
          <a:p>
            <a:pPr marL="236220" indent="-223520">
              <a:lnSpc>
                <a:spcPct val="100000"/>
              </a:lnSpc>
              <a:spcBef>
                <a:spcPts val="930"/>
              </a:spcBef>
              <a:buSzPct val="79166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400" spc="-10" b="1">
                <a:solidFill>
                  <a:srgbClr val="FFFFFF"/>
                </a:solidFill>
                <a:latin typeface="SimSun-ExtB"/>
                <a:cs typeface="SimSun-ExtB"/>
              </a:rPr>
              <a:t>Natural </a:t>
            </a:r>
            <a:r>
              <a:rPr dirty="0" sz="2400" spc="-5" b="1">
                <a:solidFill>
                  <a:srgbClr val="FFFFFF"/>
                </a:solidFill>
                <a:latin typeface="SimSun-ExtB"/>
                <a:cs typeface="SimSun-ExtB"/>
              </a:rPr>
              <a:t>Language Processing</a:t>
            </a:r>
            <a:r>
              <a:rPr dirty="0" sz="2400" spc="60" b="1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dirty="0" sz="2400">
                <a:solidFill>
                  <a:srgbClr val="FFFFFF"/>
                </a:solidFill>
                <a:latin typeface="SimSun-ExtB"/>
                <a:cs typeface="SimSun-ExtB"/>
              </a:rPr>
              <a:t>.</a:t>
            </a:r>
            <a:endParaRPr sz="2400">
              <a:latin typeface="SimSun-ExtB"/>
              <a:cs typeface="SimSun-ExtB"/>
            </a:endParaRPr>
          </a:p>
          <a:p>
            <a:pPr marL="236220" indent="-223520">
              <a:lnSpc>
                <a:spcPct val="100000"/>
              </a:lnSpc>
              <a:spcBef>
                <a:spcPts val="935"/>
              </a:spcBef>
              <a:buSzPct val="79166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400" spc="-5" b="1">
                <a:solidFill>
                  <a:srgbClr val="FFFFFF"/>
                </a:solidFill>
                <a:latin typeface="SimSun-ExtB"/>
                <a:cs typeface="SimSun-ExtB"/>
              </a:rPr>
              <a:t>Perception.</a:t>
            </a:r>
            <a:endParaRPr sz="2400">
              <a:latin typeface="SimSun-ExtB"/>
              <a:cs typeface="SimSun-Ext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4005" y="982725"/>
            <a:ext cx="61283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Century Gothic"/>
                <a:cs typeface="Century Gothic"/>
              </a:rPr>
              <a:t>Definisi </a:t>
            </a:r>
            <a:r>
              <a:rPr dirty="0" b="0">
                <a:latin typeface="Century Gothic"/>
                <a:cs typeface="Century Gothic"/>
              </a:rPr>
              <a:t>Artificial</a:t>
            </a:r>
            <a:r>
              <a:rPr dirty="0" spc="-60" b="0">
                <a:latin typeface="Century Gothic"/>
                <a:cs typeface="Century Gothic"/>
              </a:rPr>
              <a:t> </a:t>
            </a:r>
            <a:r>
              <a:rPr dirty="0" spc="-5" b="0">
                <a:latin typeface="Century Gothic"/>
                <a:cs typeface="Century Gothic"/>
              </a:rPr>
              <a:t>Intelligence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4005" y="1760042"/>
            <a:ext cx="58826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95"/>
              </a:spcBef>
              <a:buSzPct val="79545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Stuart Russel dan Peter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mengelompokkan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8032" y="1995042"/>
            <a:ext cx="5424170" cy="639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600"/>
              </a:lnSpc>
              <a:spcBef>
                <a:spcPts val="95"/>
              </a:spcBef>
            </a:pP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definisi </a:t>
            </a:r>
            <a:r>
              <a:rPr dirty="0" sz="2200" spc="-20">
                <a:solidFill>
                  <a:srgbClr val="FFFFFF"/>
                </a:solidFill>
                <a:latin typeface="Century Gothic"/>
                <a:cs typeface="Century Gothic"/>
              </a:rPr>
              <a:t>AI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ke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dalam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4</a:t>
            </a:r>
            <a:r>
              <a:rPr dirty="0" sz="2200" spc="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kategori:</a:t>
            </a:r>
            <a:endParaRPr sz="2200">
              <a:latin typeface="Century Gothic"/>
              <a:cs typeface="Century Gothic"/>
            </a:endParaRPr>
          </a:p>
          <a:p>
            <a:pPr marL="474345" indent="-228600">
              <a:lnSpc>
                <a:spcPts val="2240"/>
              </a:lnSpc>
              <a:buSzPct val="78947"/>
              <a:buFont typeface="Arial"/>
              <a:buChar char="•"/>
              <a:tabLst>
                <a:tab pos="474345" algn="l"/>
                <a:tab pos="474980" algn="l"/>
              </a:tabLst>
            </a:pP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Thinking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Humanly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: Berpikir seperti</a:t>
            </a:r>
            <a:r>
              <a:rPr dirty="0" sz="1900" spc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manusia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4005" y="2877439"/>
            <a:ext cx="6336030" cy="2172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95"/>
              </a:spcBef>
              <a:buSzPct val="78947"/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Acting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Humanly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: Bertindak seperti</a:t>
            </a:r>
            <a:r>
              <a:rPr dirty="0" sz="190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manusia</a:t>
            </a:r>
            <a:endParaRPr sz="1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buSzPct val="78947"/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Thinking Rationally : Berpikir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secara</a:t>
            </a:r>
            <a:r>
              <a:rPr dirty="0" sz="190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rasional</a:t>
            </a:r>
            <a:endParaRPr sz="1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buSzPct val="78947"/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Acting Rationally : Bertindak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secara</a:t>
            </a:r>
            <a:r>
              <a:rPr dirty="0" sz="1900" spc="1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rasional</a:t>
            </a:r>
            <a:endParaRPr sz="1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buSzPct val="79545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Rasional </a:t>
            </a:r>
            <a:r>
              <a:rPr dirty="0" sz="2200" spc="-5">
                <a:solidFill>
                  <a:srgbClr val="FFFFFF"/>
                </a:solidFill>
                <a:latin typeface="Wingdings"/>
                <a:cs typeface="Wingdings"/>
              </a:rPr>
              <a:t>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melakukan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hal </a:t>
            </a:r>
            <a:r>
              <a:rPr dirty="0" sz="2200" spc="-15">
                <a:solidFill>
                  <a:srgbClr val="FFFFFF"/>
                </a:solidFill>
                <a:latin typeface="Century Gothic"/>
                <a:cs typeface="Century Gothic"/>
              </a:rPr>
              <a:t>yang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benar</a:t>
            </a:r>
            <a:r>
              <a:rPr dirty="0" sz="2200" spc="1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entury Gothic"/>
                <a:cs typeface="Century Gothic"/>
              </a:rPr>
              <a:t>(tidak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4005" y="4796231"/>
            <a:ext cx="5950585" cy="95250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1105"/>
              </a:spcBef>
            </a:pP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harus tepat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dengan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manusia)</a:t>
            </a:r>
            <a:endParaRPr sz="2200">
              <a:latin typeface="Century Gothic"/>
              <a:cs typeface="Century Gothic"/>
            </a:endParaRPr>
          </a:p>
          <a:p>
            <a:pPr marL="236220" indent="-223520">
              <a:lnSpc>
                <a:spcPct val="100000"/>
              </a:lnSpc>
              <a:spcBef>
                <a:spcPts val="1005"/>
              </a:spcBef>
              <a:buSzPct val="79545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Fokus utama : Reasoning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(penalaran)</a:t>
            </a:r>
            <a:r>
              <a:rPr dirty="0" sz="2200" spc="-1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dan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8032" y="5622747"/>
            <a:ext cx="27203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Behaviour</a:t>
            </a:r>
            <a:r>
              <a:rPr dirty="0" sz="2200" spc="-8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(perilaku)</a:t>
            </a:r>
            <a:endParaRPr sz="2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639826"/>
            <a:ext cx="61315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Century Gothic"/>
                <a:cs typeface="Century Gothic"/>
              </a:rPr>
              <a:t>Definisi </a:t>
            </a:r>
            <a:r>
              <a:rPr dirty="0" b="0">
                <a:latin typeface="Century Gothic"/>
                <a:cs typeface="Century Gothic"/>
              </a:rPr>
              <a:t>Artificial </a:t>
            </a:r>
            <a:r>
              <a:rPr dirty="0" spc="-5" b="0">
                <a:latin typeface="Century Gothic"/>
                <a:cs typeface="Century Gothic"/>
              </a:rPr>
              <a:t>Intelligence</a:t>
            </a:r>
          </a:p>
        </p:txBody>
      </p:sp>
      <p:sp>
        <p:nvSpPr>
          <p:cNvPr id="5" name="object 5"/>
          <p:cNvSpPr/>
          <p:nvPr/>
        </p:nvSpPr>
        <p:spPr>
          <a:xfrm>
            <a:off x="2492501" y="3429508"/>
            <a:ext cx="5895340" cy="0"/>
          </a:xfrm>
          <a:custGeom>
            <a:avLst/>
            <a:gdLst/>
            <a:ahLst/>
            <a:cxnLst/>
            <a:rect l="l" t="t" r="r" b="b"/>
            <a:pathLst>
              <a:path w="5895340" h="0">
                <a:moveTo>
                  <a:pt x="0" y="0"/>
                </a:moveTo>
                <a:lnTo>
                  <a:pt x="589534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64479" y="1557019"/>
            <a:ext cx="0" cy="3762375"/>
          </a:xfrm>
          <a:custGeom>
            <a:avLst/>
            <a:gdLst/>
            <a:ahLst/>
            <a:cxnLst/>
            <a:rect l="l" t="t" r="r" b="b"/>
            <a:pathLst>
              <a:path w="0" h="3762375">
                <a:moveTo>
                  <a:pt x="0" y="0"/>
                </a:moveTo>
                <a:lnTo>
                  <a:pt x="0" y="3761993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03170" y="1525650"/>
            <a:ext cx="5885180" cy="3772535"/>
          </a:xfrm>
          <a:custGeom>
            <a:avLst/>
            <a:gdLst/>
            <a:ahLst/>
            <a:cxnLst/>
            <a:rect l="l" t="t" r="r" b="b"/>
            <a:pathLst>
              <a:path w="5885180" h="3772535">
                <a:moveTo>
                  <a:pt x="0" y="3772027"/>
                </a:moveTo>
                <a:lnTo>
                  <a:pt x="5884672" y="3772027"/>
                </a:lnTo>
                <a:lnTo>
                  <a:pt x="5884672" y="0"/>
                </a:lnTo>
                <a:lnTo>
                  <a:pt x="0" y="0"/>
                </a:lnTo>
                <a:lnTo>
                  <a:pt x="0" y="3772027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46546" y="3931411"/>
            <a:ext cx="244729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act</a:t>
            </a:r>
            <a:endParaRPr sz="2400">
              <a:latin typeface="Arial"/>
              <a:cs typeface="Arial"/>
            </a:endParaRPr>
          </a:p>
          <a:p>
            <a:pPr algn="ctr" marL="83185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rationally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2126" y="2064257"/>
            <a:ext cx="273494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think</a:t>
            </a:r>
            <a:endParaRPr sz="2400">
              <a:latin typeface="Arial"/>
              <a:cs typeface="Arial"/>
            </a:endParaRPr>
          </a:p>
          <a:p>
            <a:pPr algn="ctr" marL="8382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humans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7746" y="2014220"/>
            <a:ext cx="273494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think</a:t>
            </a:r>
            <a:endParaRPr sz="2400">
              <a:latin typeface="Arial"/>
              <a:cs typeface="Arial"/>
            </a:endParaRPr>
          </a:p>
          <a:p>
            <a:pPr algn="ctr" marL="85725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rationally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18994" y="3931411"/>
            <a:ext cx="244729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act</a:t>
            </a:r>
            <a:endParaRPr sz="2400">
              <a:latin typeface="Arial"/>
              <a:cs typeface="Arial"/>
            </a:endParaRPr>
          </a:p>
          <a:p>
            <a:pPr algn="ctr" marL="81915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dirty="0" sz="2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humans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3768" y="2051380"/>
            <a:ext cx="15328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OUGHT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5492" y="4242942"/>
            <a:ext cx="1828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400" spc="-19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VIOUR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25748" y="5578246"/>
            <a:ext cx="1158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MAN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99530" y="5565444"/>
            <a:ext cx="1576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 spc="-19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TIONAL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6576" y="498475"/>
            <a:ext cx="61283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Century Gothic"/>
                <a:cs typeface="Century Gothic"/>
              </a:rPr>
              <a:t>Definisi </a:t>
            </a:r>
            <a:r>
              <a:rPr dirty="0" b="0">
                <a:latin typeface="Century Gothic"/>
                <a:cs typeface="Century Gothic"/>
              </a:rPr>
              <a:t>Artificial</a:t>
            </a:r>
            <a:r>
              <a:rPr dirty="0" spc="-60" b="0">
                <a:latin typeface="Century Gothic"/>
                <a:cs typeface="Century Gothic"/>
              </a:rPr>
              <a:t> </a:t>
            </a:r>
            <a:r>
              <a:rPr dirty="0" spc="-5" b="0">
                <a:latin typeface="Century Gothic"/>
                <a:cs typeface="Century Gothic"/>
              </a:rPr>
              <a:t>Intelligence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217" y="1332102"/>
            <a:ext cx="7902575" cy="3526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220" indent="-223520">
              <a:lnSpc>
                <a:spcPts val="2735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236854" algn="l"/>
              </a:tabLst>
            </a:pP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Thinking</a:t>
            </a:r>
            <a:r>
              <a:rPr dirty="0" sz="2400" spc="-5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humanly</a:t>
            </a:r>
            <a:endParaRPr sz="2400">
              <a:latin typeface="Century Gothic"/>
              <a:cs typeface="Century Gothic"/>
            </a:endParaRPr>
          </a:p>
          <a:p>
            <a:pPr marL="236220">
              <a:lnSpc>
                <a:spcPts val="2735"/>
              </a:lnSpc>
            </a:pP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(Pendekatan </a:t>
            </a:r>
            <a:r>
              <a:rPr dirty="0" sz="2400" spc="0">
                <a:solidFill>
                  <a:srgbClr val="FFFFFF"/>
                </a:solidFill>
                <a:latin typeface="Century Gothic"/>
                <a:cs typeface="Century Gothic"/>
              </a:rPr>
              <a:t>ini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dilakukan dengan dua</a:t>
            </a:r>
            <a:r>
              <a:rPr dirty="0" sz="2400" spc="-9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cara)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>
              <a:latin typeface="Times New Roman"/>
              <a:cs typeface="Times New Roman"/>
            </a:endParaRPr>
          </a:p>
          <a:p>
            <a:pPr lvl="1" marL="927100" indent="-513715">
              <a:lnSpc>
                <a:spcPts val="2280"/>
              </a:lnSpc>
              <a:buSzPct val="80000"/>
              <a:buFont typeface="Courier New"/>
              <a:buChar char="o"/>
              <a:tabLst>
                <a:tab pos="926465" algn="l"/>
                <a:tab pos="927735" algn="l"/>
              </a:tabLst>
            </a:pP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Melalui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introspeksi,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mencoba menangkap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pemikiran</a:t>
            </a:r>
            <a:r>
              <a:rPr dirty="0" sz="2000" spc="-10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kita</a:t>
            </a:r>
            <a:endParaRPr sz="2000">
              <a:latin typeface="Century Gothic"/>
              <a:cs typeface="Century Gothic"/>
            </a:endParaRPr>
          </a:p>
          <a:p>
            <a:pPr marL="927100">
              <a:lnSpc>
                <a:spcPts val="2280"/>
              </a:lnSpc>
            </a:pP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sendiri saat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kita</a:t>
            </a:r>
            <a:r>
              <a:rPr dirty="0" sz="2000" spc="-8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berfikir.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marL="1384300" marR="327660" indent="-513715">
              <a:lnSpc>
                <a:spcPts val="1939"/>
              </a:lnSpc>
              <a:tabLst>
                <a:tab pos="1383665" algn="l"/>
              </a:tabLst>
            </a:pPr>
            <a:r>
              <a:rPr dirty="0" sz="1400" spc="15">
                <a:solidFill>
                  <a:srgbClr val="FFFFFF"/>
                </a:solidFill>
                <a:latin typeface="Courier New"/>
                <a:cs typeface="Courier New"/>
              </a:rPr>
              <a:t>o	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“how do you know </a:t>
            </a:r>
            <a:r>
              <a:rPr dirty="0" sz="1800" spc="-10">
                <a:solidFill>
                  <a:srgbClr val="FFFFFF"/>
                </a:solidFill>
                <a:latin typeface="Century Gothic"/>
                <a:cs typeface="Century Gothic"/>
              </a:rPr>
              <a:t>that 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you understand?”, </a:t>
            </a:r>
            <a:r>
              <a:rPr dirty="0" sz="1800" spc="-10">
                <a:solidFill>
                  <a:srgbClr val="FFFFFF"/>
                </a:solidFill>
                <a:latin typeface="Century Gothic"/>
                <a:cs typeface="Century Gothic"/>
              </a:rPr>
              <a:t>(Bagaimana  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Anda </a:t>
            </a:r>
            <a:r>
              <a:rPr dirty="0" sz="1800" spc="-10">
                <a:solidFill>
                  <a:srgbClr val="FFFFFF"/>
                </a:solidFill>
                <a:latin typeface="Century Gothic"/>
                <a:cs typeface="Century Gothic"/>
              </a:rPr>
              <a:t>tahu 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kalau 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Anda 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mengerti)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lvl="1" marL="927100" indent="-513715">
              <a:lnSpc>
                <a:spcPct val="100000"/>
              </a:lnSpc>
              <a:buSzPct val="80000"/>
              <a:buFont typeface="Courier New"/>
              <a:buChar char="o"/>
              <a:tabLst>
                <a:tab pos="926465" algn="l"/>
                <a:tab pos="927735" algn="l"/>
              </a:tabLst>
            </a:pP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Melalui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eksperimen-eksperimen</a:t>
            </a:r>
            <a:r>
              <a:rPr dirty="0" sz="2000" spc="-9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psikologi.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6576" y="498475"/>
            <a:ext cx="61283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Century Gothic"/>
                <a:cs typeface="Century Gothic"/>
              </a:rPr>
              <a:t>Definisi </a:t>
            </a:r>
            <a:r>
              <a:rPr dirty="0" b="0">
                <a:latin typeface="Century Gothic"/>
                <a:cs typeface="Century Gothic"/>
              </a:rPr>
              <a:t>Artificial</a:t>
            </a:r>
            <a:r>
              <a:rPr dirty="0" spc="-60" b="0">
                <a:latin typeface="Century Gothic"/>
                <a:cs typeface="Century Gothic"/>
              </a:rPr>
              <a:t> </a:t>
            </a:r>
            <a:r>
              <a:rPr dirty="0" spc="-5" b="0">
                <a:latin typeface="Century Gothic"/>
                <a:cs typeface="Century Gothic"/>
              </a:rPr>
              <a:t>Intelligence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217" y="1332102"/>
            <a:ext cx="7938770" cy="3023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220" indent="-223520">
              <a:lnSpc>
                <a:spcPts val="2735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236854" algn="l"/>
              </a:tabLst>
            </a:pP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Acting</a:t>
            </a:r>
            <a:r>
              <a:rPr dirty="0" sz="2400" spc="-5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humanly</a:t>
            </a:r>
            <a:endParaRPr sz="2400">
              <a:latin typeface="Century Gothic"/>
              <a:cs typeface="Century Gothic"/>
            </a:endParaRPr>
          </a:p>
          <a:p>
            <a:pPr marL="236220">
              <a:lnSpc>
                <a:spcPts val="2735"/>
              </a:lnSpc>
            </a:pP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(the </a:t>
            </a:r>
            <a:r>
              <a:rPr dirty="0" sz="2400">
                <a:solidFill>
                  <a:srgbClr val="FFFFFF"/>
                </a:solidFill>
                <a:latin typeface="Century Gothic"/>
                <a:cs typeface="Century Gothic"/>
              </a:rPr>
              <a:t>Turing test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approach,</a:t>
            </a:r>
            <a:r>
              <a:rPr dirty="0" sz="2400" spc="-4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entury Gothic"/>
                <a:cs typeface="Century Gothic"/>
              </a:rPr>
              <a:t>1950)</a:t>
            </a:r>
            <a:endParaRPr sz="2400">
              <a:latin typeface="Century Gothic"/>
              <a:cs typeface="Century Gothic"/>
            </a:endParaRPr>
          </a:p>
          <a:p>
            <a:pPr marL="697865" marR="5080" indent="-228600">
              <a:lnSpc>
                <a:spcPts val="2160"/>
              </a:lnSpc>
              <a:spcBef>
                <a:spcPts val="635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Tahun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1950, Alan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Turing mengusulkan untuk</a:t>
            </a:r>
            <a:r>
              <a:rPr dirty="0" sz="2000" spc="-19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menggantikan  pertanyaan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“Can machines</a:t>
            </a:r>
            <a:r>
              <a:rPr dirty="0" sz="2000" spc="-8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think?”</a:t>
            </a:r>
            <a:endParaRPr sz="2000">
              <a:latin typeface="Century Gothic"/>
              <a:cs typeface="Century Gothic"/>
            </a:endParaRPr>
          </a:p>
          <a:p>
            <a:pPr marL="697865">
              <a:lnSpc>
                <a:spcPct val="100000"/>
              </a:lnSpc>
              <a:spcBef>
                <a:spcPts val="325"/>
              </a:spcBef>
            </a:pP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dengan</a:t>
            </a:r>
            <a:endParaRPr sz="2000">
              <a:latin typeface="Century Gothic"/>
              <a:cs typeface="Century Gothic"/>
            </a:endParaRPr>
          </a:p>
          <a:p>
            <a:pPr marL="697865">
              <a:lnSpc>
                <a:spcPct val="100000"/>
              </a:lnSpc>
              <a:spcBef>
                <a:spcPts val="360"/>
              </a:spcBef>
            </a:pP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“Can machines behave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like</a:t>
            </a:r>
            <a:r>
              <a:rPr dirty="0" sz="2000" spc="-1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humans?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imes New Roman"/>
              <a:cs typeface="Times New Roman"/>
            </a:endParaRPr>
          </a:p>
          <a:p>
            <a:pPr marL="698500" marR="299720" indent="-228600">
              <a:lnSpc>
                <a:spcPts val="2160"/>
              </a:lnSpc>
              <a:buSzPct val="80000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Turing mengusulkan suatu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proses ujicoba yang</a:t>
            </a:r>
            <a:r>
              <a:rPr dirty="0" sz="2000" spc="-14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sekarang 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dikenal sebagai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Turing</a:t>
            </a:r>
            <a:r>
              <a:rPr dirty="0" sz="2000" spc="-8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Test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80351" y="4437088"/>
            <a:ext cx="1347089" cy="2088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6576" y="498475"/>
            <a:ext cx="61283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Century Gothic"/>
                <a:cs typeface="Century Gothic"/>
              </a:rPr>
              <a:t>Definisi </a:t>
            </a:r>
            <a:r>
              <a:rPr dirty="0" b="0">
                <a:latin typeface="Century Gothic"/>
                <a:cs typeface="Century Gothic"/>
              </a:rPr>
              <a:t>Artificial</a:t>
            </a:r>
            <a:r>
              <a:rPr dirty="0" spc="-60" b="0">
                <a:latin typeface="Century Gothic"/>
                <a:cs typeface="Century Gothic"/>
              </a:rPr>
              <a:t> </a:t>
            </a:r>
            <a:r>
              <a:rPr dirty="0" spc="-5" b="0">
                <a:latin typeface="Century Gothic"/>
                <a:cs typeface="Century Gothic"/>
              </a:rPr>
              <a:t>Intelligence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217" y="1272666"/>
            <a:ext cx="4785995" cy="2091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6220" indent="-223520">
              <a:lnSpc>
                <a:spcPts val="2245"/>
              </a:lnSpc>
              <a:spcBef>
                <a:spcPts val="95"/>
              </a:spcBef>
              <a:buSzPct val="79545"/>
              <a:buFont typeface="Wingdings"/>
              <a:buChar char=""/>
              <a:tabLst>
                <a:tab pos="236854" algn="l"/>
              </a:tabLst>
            </a:pP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Acting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humanly</a:t>
            </a:r>
            <a:endParaRPr sz="2200">
              <a:latin typeface="Century Gothic"/>
              <a:cs typeface="Century Gothic"/>
            </a:endParaRPr>
          </a:p>
          <a:p>
            <a:pPr marL="236220">
              <a:lnSpc>
                <a:spcPts val="2205"/>
              </a:lnSpc>
            </a:pPr>
            <a:r>
              <a:rPr dirty="0" sz="2200" spc="-15">
                <a:solidFill>
                  <a:srgbClr val="FFFFFF"/>
                </a:solidFill>
                <a:latin typeface="Century Gothic"/>
                <a:cs typeface="Century Gothic"/>
              </a:rPr>
              <a:t>(the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Turing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test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approach,</a:t>
            </a:r>
            <a:r>
              <a:rPr dirty="0" sz="2200" spc="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1950)</a:t>
            </a:r>
            <a:endParaRPr sz="2200">
              <a:latin typeface="Century Gothic"/>
              <a:cs typeface="Century Gothic"/>
            </a:endParaRPr>
          </a:p>
          <a:p>
            <a:pPr marL="469265">
              <a:lnSpc>
                <a:spcPts val="1895"/>
              </a:lnSpc>
            </a:pPr>
            <a:r>
              <a:rPr dirty="0" sz="1500" spc="5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Alan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Turing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merancang suatu</a:t>
            </a:r>
            <a:r>
              <a:rPr dirty="0" sz="1900" spc="4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ujian</a:t>
            </a:r>
            <a:endParaRPr sz="1900">
              <a:latin typeface="Century Gothic"/>
              <a:cs typeface="Century Gothic"/>
            </a:endParaRPr>
          </a:p>
          <a:p>
            <a:pPr marL="697865">
              <a:lnSpc>
                <a:spcPts val="1595"/>
              </a:lnSpc>
            </a:pP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bagi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komputer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yang</a:t>
            </a:r>
            <a:r>
              <a:rPr dirty="0" sz="1900" spc="8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berintelijensia</a:t>
            </a:r>
            <a:endParaRPr sz="1900">
              <a:latin typeface="Century Gothic"/>
              <a:cs typeface="Century Gothic"/>
            </a:endParaRPr>
          </a:p>
          <a:p>
            <a:pPr marL="697865">
              <a:lnSpc>
                <a:spcPts val="1595"/>
              </a:lnSpc>
            </a:pP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untuk menguji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apakah</a:t>
            </a:r>
            <a:r>
              <a:rPr dirty="0" sz="1900" spc="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komputer</a:t>
            </a:r>
            <a:endParaRPr sz="1900">
              <a:latin typeface="Century Gothic"/>
              <a:cs typeface="Century Gothic"/>
            </a:endParaRPr>
          </a:p>
          <a:p>
            <a:pPr marL="697865">
              <a:lnSpc>
                <a:spcPts val="1595"/>
              </a:lnSpc>
            </a:pP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tersebut mampu mengelabuhi</a:t>
            </a:r>
            <a:endParaRPr sz="1900">
              <a:latin typeface="Century Gothic"/>
              <a:cs typeface="Century Gothic"/>
            </a:endParaRPr>
          </a:p>
          <a:p>
            <a:pPr marL="697865">
              <a:lnSpc>
                <a:spcPts val="1595"/>
              </a:lnSpc>
            </a:pP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seorang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manusia/</a:t>
            </a:r>
            <a:r>
              <a:rPr dirty="0" sz="1900" spc="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interrogator</a:t>
            </a:r>
            <a:endParaRPr sz="1900">
              <a:latin typeface="Century Gothic"/>
              <a:cs typeface="Century Gothic"/>
            </a:endParaRPr>
          </a:p>
          <a:p>
            <a:pPr marL="697865" marR="353060">
              <a:lnSpc>
                <a:spcPct val="70100"/>
              </a:lnSpc>
              <a:spcBef>
                <a:spcPts val="335"/>
              </a:spcBef>
            </a:pP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melalui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komunikasi berbasis teks  jarak</a:t>
            </a:r>
            <a:r>
              <a:rPr dirty="0" sz="1900" spc="-1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jauh.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1642" y="3614165"/>
            <a:ext cx="352488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79411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700">
                <a:solidFill>
                  <a:srgbClr val="FFFFFF"/>
                </a:solidFill>
                <a:latin typeface="Century Gothic"/>
                <a:cs typeface="Century Gothic"/>
              </a:rPr>
              <a:t>Prediksi Turing: Th. </a:t>
            </a:r>
            <a:r>
              <a:rPr dirty="0" sz="1700" spc="-5">
                <a:solidFill>
                  <a:srgbClr val="FFFFFF"/>
                </a:solidFill>
                <a:latin typeface="Century Gothic"/>
                <a:cs typeface="Century Gothic"/>
              </a:rPr>
              <a:t>2000,</a:t>
            </a:r>
            <a:r>
              <a:rPr dirty="0" sz="1700" spc="-10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entury Gothic"/>
                <a:cs typeface="Century Gothic"/>
              </a:rPr>
              <a:t>sebuah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0242" y="3795521"/>
            <a:ext cx="314452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>
                <a:solidFill>
                  <a:srgbClr val="FFFFFF"/>
                </a:solidFill>
                <a:latin typeface="Century Gothic"/>
                <a:cs typeface="Century Gothic"/>
              </a:rPr>
              <a:t>mesin </a:t>
            </a:r>
            <a:r>
              <a:rPr dirty="0" sz="1700">
                <a:solidFill>
                  <a:srgbClr val="FFFFFF"/>
                </a:solidFill>
                <a:latin typeface="Century Gothic"/>
                <a:cs typeface="Century Gothic"/>
              </a:rPr>
              <a:t>memiliki kans </a:t>
            </a:r>
            <a:r>
              <a:rPr dirty="0" sz="1700" spc="-5">
                <a:solidFill>
                  <a:srgbClr val="FFFFFF"/>
                </a:solidFill>
                <a:latin typeface="Century Gothic"/>
                <a:cs typeface="Century Gothic"/>
              </a:rPr>
              <a:t>30%</a:t>
            </a:r>
            <a:r>
              <a:rPr dirty="0" sz="1700" spc="-9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entury Gothic"/>
                <a:cs typeface="Century Gothic"/>
              </a:rPr>
              <a:t>untuk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0242" y="3976878"/>
            <a:ext cx="329882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FFFFFF"/>
                </a:solidFill>
                <a:latin typeface="Century Gothic"/>
                <a:cs typeface="Century Gothic"/>
              </a:rPr>
              <a:t>mengelabui </a:t>
            </a:r>
            <a:r>
              <a:rPr dirty="0" sz="1700" spc="-5">
                <a:solidFill>
                  <a:srgbClr val="FFFFFF"/>
                </a:solidFill>
                <a:latin typeface="Century Gothic"/>
                <a:cs typeface="Century Gothic"/>
              </a:rPr>
              <a:t>juri selama </a:t>
            </a:r>
            <a:r>
              <a:rPr dirty="0" sz="1700">
                <a:solidFill>
                  <a:srgbClr val="FFFFFF"/>
                </a:solidFill>
                <a:latin typeface="Century Gothic"/>
                <a:cs typeface="Century Gothic"/>
              </a:rPr>
              <a:t>5</a:t>
            </a:r>
            <a:r>
              <a:rPr dirty="0" sz="1700" spc="-9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700">
                <a:solidFill>
                  <a:srgbClr val="FFFFFF"/>
                </a:solidFill>
                <a:latin typeface="Century Gothic"/>
                <a:cs typeface="Century Gothic"/>
              </a:rPr>
              <a:t>menit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4417" y="4676647"/>
            <a:ext cx="4044315" cy="1328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39"/>
              </a:lnSpc>
              <a:spcBef>
                <a:spcPts val="95"/>
              </a:spcBef>
            </a:pPr>
            <a:r>
              <a:rPr dirty="0" sz="1500" spc="5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Komputer harus</a:t>
            </a:r>
            <a:r>
              <a:rPr dirty="0" sz="1900" spc="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memiliki</a:t>
            </a:r>
            <a:endParaRPr sz="1900">
              <a:latin typeface="Century Gothic"/>
              <a:cs typeface="Century Gothic"/>
            </a:endParaRPr>
          </a:p>
          <a:p>
            <a:pPr marL="241300">
              <a:lnSpc>
                <a:spcPts val="1595"/>
              </a:lnSpc>
            </a:pP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kemampuan, </a:t>
            </a:r>
            <a:r>
              <a:rPr dirty="0" sz="1900" spc="-5" i="1">
                <a:solidFill>
                  <a:srgbClr val="FFFFFF"/>
                </a:solidFill>
                <a:latin typeface="Century Gothic"/>
                <a:cs typeface="Century Gothic"/>
              </a:rPr>
              <a:t>Natural</a:t>
            </a:r>
            <a:r>
              <a:rPr dirty="0" sz="1900" spc="-10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 i="1">
                <a:solidFill>
                  <a:srgbClr val="FFFFFF"/>
                </a:solidFill>
                <a:latin typeface="Century Gothic"/>
                <a:cs typeface="Century Gothic"/>
              </a:rPr>
              <a:t>Language</a:t>
            </a:r>
            <a:endParaRPr sz="1900">
              <a:latin typeface="Century Gothic"/>
              <a:cs typeface="Century Gothic"/>
            </a:endParaRPr>
          </a:p>
          <a:p>
            <a:pPr marL="241300">
              <a:lnSpc>
                <a:spcPts val="1595"/>
              </a:lnSpc>
            </a:pPr>
            <a:r>
              <a:rPr dirty="0" sz="1900" spc="-10" i="1">
                <a:solidFill>
                  <a:srgbClr val="FFFFFF"/>
                </a:solidFill>
                <a:latin typeface="Century Gothic"/>
                <a:cs typeface="Century Gothic"/>
              </a:rPr>
              <a:t>Processing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dirty="0" sz="1900" spc="1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10" i="1">
                <a:solidFill>
                  <a:srgbClr val="FFFFFF"/>
                </a:solidFill>
                <a:latin typeface="Century Gothic"/>
                <a:cs typeface="Century Gothic"/>
              </a:rPr>
              <a:t>Knowledge</a:t>
            </a:r>
            <a:endParaRPr sz="1900">
              <a:latin typeface="Century Gothic"/>
              <a:cs typeface="Century Gothic"/>
            </a:endParaRPr>
          </a:p>
          <a:p>
            <a:pPr marL="241300">
              <a:lnSpc>
                <a:spcPts val="1595"/>
              </a:lnSpc>
            </a:pPr>
            <a:r>
              <a:rPr dirty="0" sz="1900" spc="-5" i="1">
                <a:solidFill>
                  <a:srgbClr val="FFFFFF"/>
                </a:solidFill>
                <a:latin typeface="Century Gothic"/>
                <a:cs typeface="Century Gothic"/>
              </a:rPr>
              <a:t>Representation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dirty="0" sz="1900" spc="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 i="1">
                <a:solidFill>
                  <a:srgbClr val="FFFFFF"/>
                </a:solidFill>
                <a:latin typeface="Century Gothic"/>
                <a:cs typeface="Century Gothic"/>
              </a:rPr>
              <a:t>Automated</a:t>
            </a:r>
            <a:endParaRPr sz="1900">
              <a:latin typeface="Century Gothic"/>
              <a:cs typeface="Century Gothic"/>
            </a:endParaRPr>
          </a:p>
          <a:p>
            <a:pPr marL="241300">
              <a:lnSpc>
                <a:spcPts val="1595"/>
              </a:lnSpc>
            </a:pPr>
            <a:r>
              <a:rPr dirty="0" sz="1900" spc="-10" i="1">
                <a:solidFill>
                  <a:srgbClr val="FFFFFF"/>
                </a:solidFill>
                <a:latin typeface="Century Gothic"/>
                <a:cs typeface="Century Gothic"/>
              </a:rPr>
              <a:t>Reasoning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, </a:t>
            </a:r>
            <a:r>
              <a:rPr dirty="0" sz="1900" spc="-10" i="1">
                <a:solidFill>
                  <a:srgbClr val="FFFFFF"/>
                </a:solidFill>
                <a:latin typeface="Century Gothic"/>
                <a:cs typeface="Century Gothic"/>
              </a:rPr>
              <a:t>Machine</a:t>
            </a:r>
            <a:r>
              <a:rPr dirty="0" sz="1900" spc="75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 i="1">
                <a:solidFill>
                  <a:srgbClr val="FFFFFF"/>
                </a:solidFill>
                <a:latin typeface="Century Gothic"/>
                <a:cs typeface="Century Gothic"/>
              </a:rPr>
              <a:t>Learning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endParaRPr sz="1900">
              <a:latin typeface="Century Gothic"/>
              <a:cs typeface="Century Gothic"/>
            </a:endParaRPr>
          </a:p>
          <a:p>
            <a:pPr marL="241300">
              <a:lnSpc>
                <a:spcPts val="1939"/>
              </a:lnSpc>
            </a:pPr>
            <a:r>
              <a:rPr dirty="0" sz="1900" spc="-5" i="1">
                <a:solidFill>
                  <a:srgbClr val="FFFFFF"/>
                </a:solidFill>
                <a:latin typeface="Century Gothic"/>
                <a:cs typeface="Century Gothic"/>
              </a:rPr>
              <a:t>Computer </a:t>
            </a:r>
            <a:r>
              <a:rPr dirty="0" sz="1900" spc="-10" i="1">
                <a:solidFill>
                  <a:srgbClr val="FFFFFF"/>
                </a:solidFill>
                <a:latin typeface="Century Gothic"/>
                <a:cs typeface="Century Gothic"/>
              </a:rPr>
              <a:t>Vision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dirty="0" sz="1900" spc="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 i="1">
                <a:solidFill>
                  <a:srgbClr val="FFFFFF"/>
                </a:solidFill>
                <a:latin typeface="Century Gothic"/>
                <a:cs typeface="Century Gothic"/>
              </a:rPr>
              <a:t>Robotics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28207" y="1556766"/>
            <a:ext cx="2448306" cy="3600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26312" cy="68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811" y="0"/>
            <a:ext cx="172085" cy="6858000"/>
          </a:xfrm>
          <a:custGeom>
            <a:avLst/>
            <a:gdLst/>
            <a:ahLst/>
            <a:cxnLst/>
            <a:rect l="l" t="t" r="r" b="b"/>
            <a:pathLst>
              <a:path w="172084" h="6858000">
                <a:moveTo>
                  <a:pt x="0" y="6858000"/>
                </a:moveTo>
                <a:lnTo>
                  <a:pt x="171500" y="6858000"/>
                </a:lnTo>
                <a:lnTo>
                  <a:pt x="171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425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406" y="498475"/>
            <a:ext cx="61283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Century Gothic"/>
                <a:cs typeface="Century Gothic"/>
              </a:rPr>
              <a:t>Definisi </a:t>
            </a:r>
            <a:r>
              <a:rPr dirty="0" b="0">
                <a:latin typeface="Century Gothic"/>
                <a:cs typeface="Century Gothic"/>
              </a:rPr>
              <a:t>Artificial</a:t>
            </a:r>
            <a:r>
              <a:rPr dirty="0" spc="-60" b="0">
                <a:latin typeface="Century Gothic"/>
                <a:cs typeface="Century Gothic"/>
              </a:rPr>
              <a:t> </a:t>
            </a:r>
            <a:r>
              <a:rPr dirty="0" spc="-5" b="0">
                <a:latin typeface="Century Gothic"/>
                <a:cs typeface="Century Gothic"/>
              </a:rPr>
              <a:t>Intelligence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217" y="1301622"/>
            <a:ext cx="7653655" cy="4622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6220" indent="-223520">
              <a:lnSpc>
                <a:spcPts val="2375"/>
              </a:lnSpc>
              <a:spcBef>
                <a:spcPts val="95"/>
              </a:spcBef>
              <a:buSzPct val="79545"/>
              <a:buFont typeface="Wingdings"/>
              <a:buChar char=""/>
              <a:tabLst>
                <a:tab pos="236854" algn="l"/>
              </a:tabLst>
            </a:pP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Thinking</a:t>
            </a:r>
            <a:r>
              <a:rPr dirty="0" sz="2200" spc="-5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rationally</a:t>
            </a:r>
            <a:endParaRPr sz="2200">
              <a:latin typeface="Century Gothic"/>
              <a:cs typeface="Century Gothic"/>
            </a:endParaRPr>
          </a:p>
          <a:p>
            <a:pPr marL="236220">
              <a:lnSpc>
                <a:spcPts val="2375"/>
              </a:lnSpc>
            </a:pP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(pendekatan</a:t>
            </a:r>
            <a:r>
              <a:rPr dirty="0" sz="2200" spc="1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logika)</a:t>
            </a:r>
            <a:endParaRPr sz="2200">
              <a:latin typeface="Century Gothic"/>
              <a:cs typeface="Century Gothic"/>
            </a:endParaRPr>
          </a:p>
          <a:p>
            <a:pPr marL="236220" marR="5080" indent="-223520">
              <a:lnSpc>
                <a:spcPct val="80000"/>
              </a:lnSpc>
              <a:spcBef>
                <a:spcPts val="1800"/>
              </a:spcBef>
              <a:buSzPct val="79545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Syllogism: langkah menyimpulkan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pengetahuan baru  (proposition) dari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pengetahuan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yang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diamati</a:t>
            </a:r>
            <a:r>
              <a:rPr dirty="0" sz="2200" spc="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(premis).</a:t>
            </a:r>
            <a:endParaRPr sz="22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150"/>
              </a:spcBef>
              <a:buSzPct val="78947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Contoh:</a:t>
            </a:r>
            <a:endParaRPr sz="1900">
              <a:latin typeface="Century Gothic"/>
              <a:cs typeface="Century Gothic"/>
            </a:endParaRPr>
          </a:p>
          <a:p>
            <a:pPr marL="469265" marR="2971800">
              <a:lnSpc>
                <a:spcPct val="106300"/>
              </a:lnSpc>
            </a:pP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Perkutut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adalah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sejenis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burung. 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Semua jenis burung bisa terbang.  Perkutut bisa terbang. 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terus...bagaimana dengan</a:t>
            </a:r>
            <a:r>
              <a:rPr dirty="0" sz="1900" spc="7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ayam??</a:t>
            </a:r>
            <a:endParaRPr sz="1900">
              <a:latin typeface="Century Gothic"/>
              <a:cs typeface="Century Gothic"/>
            </a:endParaRPr>
          </a:p>
          <a:p>
            <a:pPr marL="236220" indent="-223520">
              <a:lnSpc>
                <a:spcPts val="2375"/>
              </a:lnSpc>
              <a:spcBef>
                <a:spcPts val="1260"/>
              </a:spcBef>
              <a:buSzPct val="79545"/>
              <a:buFont typeface="Arial"/>
              <a:buChar char="•"/>
              <a:tabLst>
                <a:tab pos="236220" algn="l"/>
                <a:tab pos="236854" algn="l"/>
              </a:tabLst>
            </a:pP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Ahli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matematika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dan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logika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merumuskan notasi</a:t>
            </a:r>
            <a:r>
              <a:rPr dirty="0" sz="2200" spc="-4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formal</a:t>
            </a:r>
            <a:endParaRPr sz="2200">
              <a:latin typeface="Century Gothic"/>
              <a:cs typeface="Century Gothic"/>
            </a:endParaRPr>
          </a:p>
          <a:p>
            <a:pPr marL="236220">
              <a:lnSpc>
                <a:spcPts val="2375"/>
              </a:lnSpc>
            </a:pP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untuk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menyatakan berbagai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fakta tentang dunia:</a:t>
            </a:r>
            <a:endParaRPr sz="22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155"/>
              </a:spcBef>
              <a:buSzPct val="78947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“Si Andi </a:t>
            </a:r>
            <a:r>
              <a:rPr dirty="0" sz="1900">
                <a:solidFill>
                  <a:srgbClr val="FFFFFF"/>
                </a:solidFill>
                <a:latin typeface="Century Gothic"/>
                <a:cs typeface="Century Gothic"/>
              </a:rPr>
              <a:t>itu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yaa, apa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aja dimakan</a:t>
            </a:r>
            <a:r>
              <a:rPr dirty="0" sz="1900" spc="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deh!”</a:t>
            </a:r>
            <a:endParaRPr sz="19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140"/>
              </a:spcBef>
              <a:buSzPct val="78947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Andi menyenangi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semua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jenis</a:t>
            </a:r>
            <a:r>
              <a:rPr dirty="0" sz="1900" spc="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makanan.</a:t>
            </a:r>
            <a:endParaRPr sz="19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130"/>
              </a:spcBef>
              <a:buSzPct val="78947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900" spc="-5">
                <a:solidFill>
                  <a:srgbClr val="FFFFFF"/>
                </a:solidFill>
                <a:latin typeface="Symbol"/>
                <a:cs typeface="Symbol"/>
              </a:rPr>
              <a:t></a:t>
            </a:r>
            <a:r>
              <a:rPr dirty="0" sz="1900" spc="-5">
                <a:solidFill>
                  <a:srgbClr val="FFFFFF"/>
                </a:solidFill>
                <a:latin typeface="Century Gothic"/>
                <a:cs typeface="Century Gothic"/>
              </a:rPr>
              <a:t>X :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adalah(makanan,X) </a:t>
            </a:r>
            <a:r>
              <a:rPr dirty="0" sz="1900" spc="-5">
                <a:solidFill>
                  <a:srgbClr val="FFFFFF"/>
                </a:solidFill>
                <a:latin typeface="Wingdings"/>
                <a:cs typeface="Wingdings"/>
              </a:rPr>
              <a:t></a:t>
            </a:r>
            <a:r>
              <a:rPr dirty="0" sz="19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entury Gothic"/>
                <a:cs typeface="Century Gothic"/>
              </a:rPr>
              <a:t>senang(andi,X)</a:t>
            </a:r>
            <a:endParaRPr sz="1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sukmawati</dc:creator>
  <dc:title>Pengenalan Artificial Intelligent</dc:title>
  <dcterms:created xsi:type="dcterms:W3CDTF">2018-03-31T14:23:20Z</dcterms:created>
  <dcterms:modified xsi:type="dcterms:W3CDTF">2018-03-31T14:23:20Z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2018-03-31T00:00:00Z</vt:filetime>
  </property>
</Properties>
</file>