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1D233B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1D233B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1D233B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238" y="0"/>
            <a:ext cx="9141460" cy="47993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-1" y="4754879"/>
            <a:ext cx="9144000" cy="2103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-94" y="4724400"/>
            <a:ext cx="9142095" cy="76200"/>
          </a:xfrm>
          <a:custGeom>
            <a:avLst/>
            <a:gdLst/>
            <a:ahLst/>
            <a:cxnLst/>
            <a:rect l="l" t="t" r="r" b="b"/>
            <a:pathLst>
              <a:path w="9142095" h="76200">
                <a:moveTo>
                  <a:pt x="0" y="76200"/>
                </a:moveTo>
                <a:lnTo>
                  <a:pt x="9141587" y="76200"/>
                </a:lnTo>
                <a:lnTo>
                  <a:pt x="9141587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190" y="6583680"/>
            <a:ext cx="9142095" cy="45720"/>
          </a:xfrm>
          <a:custGeom>
            <a:avLst/>
            <a:gdLst/>
            <a:ahLst/>
            <a:cxnLst/>
            <a:rect l="l" t="t" r="r" b="b"/>
            <a:pathLst>
              <a:path w="9142095" h="45720">
                <a:moveTo>
                  <a:pt x="0" y="45720"/>
                </a:moveTo>
                <a:lnTo>
                  <a:pt x="9141587" y="45720"/>
                </a:lnTo>
                <a:lnTo>
                  <a:pt x="9141587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4884" y="1097025"/>
            <a:ext cx="6974230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1D233B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0604" y="1786202"/>
            <a:ext cx="6882790" cy="3096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0576" y="4913499"/>
            <a:ext cx="4488180" cy="1623060"/>
          </a:xfrm>
          <a:prstGeom prst="rect">
            <a:avLst/>
          </a:prstGeom>
        </p:spPr>
        <p:txBody>
          <a:bodyPr wrap="square" lIns="0" tIns="213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dirty="0" sz="4800">
                <a:solidFill>
                  <a:srgbClr val="FFFFFF"/>
                </a:solidFill>
                <a:latin typeface="Corbel"/>
                <a:cs typeface="Corbel"/>
              </a:rPr>
              <a:t>Intelligent</a:t>
            </a:r>
            <a:r>
              <a:rPr dirty="0" sz="4800" spc="-30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4800" spc="-5">
                <a:solidFill>
                  <a:srgbClr val="FFFFFF"/>
                </a:solidFill>
                <a:latin typeface="Corbel"/>
                <a:cs typeface="Corbel"/>
              </a:rPr>
              <a:t>Agents</a:t>
            </a:r>
            <a:endParaRPr sz="4800">
              <a:latin typeface="Corbel"/>
              <a:cs typeface="Corbel"/>
            </a:endParaRPr>
          </a:p>
          <a:p>
            <a:pPr algn="ctr" marL="1255395" marR="1254125" indent="-1905">
              <a:lnSpc>
                <a:spcPts val="2160"/>
              </a:lnSpc>
              <a:spcBef>
                <a:spcPts val="935"/>
              </a:spcBef>
            </a:pPr>
            <a:r>
              <a:rPr dirty="0" sz="2000" spc="-5">
                <a:solidFill>
                  <a:srgbClr val="FFFFFF"/>
                </a:solidFill>
                <a:latin typeface="Corbel"/>
                <a:cs typeface="Corbel"/>
              </a:rPr>
              <a:t>Sukmawati NE 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Informatika,</a:t>
            </a:r>
            <a:r>
              <a:rPr dirty="0" sz="2000" spc="-16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orbel"/>
                <a:cs typeface="Corbel"/>
              </a:rPr>
              <a:t>Undip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884" y="1097025"/>
            <a:ext cx="6737984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Contoh </a:t>
            </a:r>
            <a:r>
              <a:rPr dirty="0" spc="-5"/>
              <a:t>: </a:t>
            </a:r>
            <a:r>
              <a:rPr dirty="0" spc="-25"/>
              <a:t>Robot </a:t>
            </a:r>
            <a:r>
              <a:rPr dirty="0" spc="-10"/>
              <a:t>Pabrik </a:t>
            </a:r>
            <a:r>
              <a:rPr dirty="0" spc="-25"/>
              <a:t>Penjamin</a:t>
            </a:r>
            <a:r>
              <a:rPr dirty="0" spc="25"/>
              <a:t> </a:t>
            </a:r>
            <a:r>
              <a:rPr dirty="0" spc="-5"/>
              <a:t>Mutu</a:t>
            </a:r>
          </a:p>
        </p:txBody>
      </p:sp>
      <p:sp>
        <p:nvSpPr>
          <p:cNvPr id="3" name="object 3"/>
          <p:cNvSpPr/>
          <p:nvPr/>
        </p:nvSpPr>
        <p:spPr>
          <a:xfrm>
            <a:off x="1043609" y="1916810"/>
            <a:ext cx="7140829" cy="3528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884" y="737108"/>
            <a:ext cx="3304540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Jenis</a:t>
            </a:r>
            <a:r>
              <a:rPr dirty="0" spc="-55"/>
              <a:t> </a:t>
            </a:r>
            <a:r>
              <a:rPr dirty="0" spc="-10"/>
              <a:t>Environment</a:t>
            </a:r>
          </a:p>
        </p:txBody>
      </p:sp>
      <p:sp>
        <p:nvSpPr>
          <p:cNvPr id="3" name="object 3"/>
          <p:cNvSpPr/>
          <p:nvPr/>
        </p:nvSpPr>
        <p:spPr>
          <a:xfrm>
            <a:off x="1043609" y="1700783"/>
            <a:ext cx="7128764" cy="46328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884" y="1097025"/>
            <a:ext cx="3025775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Jenis-jenis</a:t>
            </a:r>
            <a:r>
              <a:rPr dirty="0" spc="-235"/>
              <a:t> </a:t>
            </a:r>
            <a:r>
              <a:rPr dirty="0" spc="-10"/>
              <a:t>Agent</a:t>
            </a:r>
          </a:p>
        </p:txBody>
      </p:sp>
      <p:sp>
        <p:nvSpPr>
          <p:cNvPr id="3" name="object 3"/>
          <p:cNvSpPr/>
          <p:nvPr/>
        </p:nvSpPr>
        <p:spPr>
          <a:xfrm>
            <a:off x="1043609" y="1916772"/>
            <a:ext cx="6840728" cy="4391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884" y="1097025"/>
            <a:ext cx="3646170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Simple reflex</a:t>
            </a:r>
            <a:r>
              <a:rPr dirty="0" spc="-90"/>
              <a:t> </a:t>
            </a:r>
            <a:r>
              <a:rPr dirty="0" spc="-5"/>
              <a:t>agents</a:t>
            </a:r>
          </a:p>
        </p:txBody>
      </p:sp>
      <p:sp>
        <p:nvSpPr>
          <p:cNvPr id="3" name="object 3"/>
          <p:cNvSpPr/>
          <p:nvPr/>
        </p:nvSpPr>
        <p:spPr>
          <a:xfrm>
            <a:off x="1043609" y="1744979"/>
            <a:ext cx="7567041" cy="4817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884" y="1097025"/>
            <a:ext cx="4747260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Model-based reflex</a:t>
            </a:r>
            <a:r>
              <a:rPr dirty="0" spc="-60"/>
              <a:t> </a:t>
            </a:r>
            <a:r>
              <a:rPr dirty="0" spc="-5"/>
              <a:t>agents</a:t>
            </a:r>
          </a:p>
        </p:txBody>
      </p:sp>
      <p:sp>
        <p:nvSpPr>
          <p:cNvPr id="3" name="object 3"/>
          <p:cNvSpPr/>
          <p:nvPr/>
        </p:nvSpPr>
        <p:spPr>
          <a:xfrm>
            <a:off x="1547622" y="1816226"/>
            <a:ext cx="7062978" cy="4495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884" y="1097025"/>
            <a:ext cx="3355340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Goal-based</a:t>
            </a:r>
            <a:r>
              <a:rPr dirty="0" spc="-55"/>
              <a:t> </a:t>
            </a:r>
            <a:r>
              <a:rPr dirty="0" spc="-5"/>
              <a:t>agents</a:t>
            </a:r>
          </a:p>
        </p:txBody>
      </p:sp>
      <p:sp>
        <p:nvSpPr>
          <p:cNvPr id="3" name="object 3"/>
          <p:cNvSpPr/>
          <p:nvPr/>
        </p:nvSpPr>
        <p:spPr>
          <a:xfrm>
            <a:off x="1187627" y="1857375"/>
            <a:ext cx="7346823" cy="4676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884" y="1097025"/>
            <a:ext cx="3618865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Utility-based</a:t>
            </a:r>
            <a:r>
              <a:rPr dirty="0" spc="-75"/>
              <a:t> </a:t>
            </a:r>
            <a:r>
              <a:rPr dirty="0" spc="-5"/>
              <a:t>agents</a:t>
            </a:r>
          </a:p>
        </p:txBody>
      </p:sp>
      <p:sp>
        <p:nvSpPr>
          <p:cNvPr id="3" name="object 3"/>
          <p:cNvSpPr/>
          <p:nvPr/>
        </p:nvSpPr>
        <p:spPr>
          <a:xfrm>
            <a:off x="941679" y="1700847"/>
            <a:ext cx="7745095" cy="4930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884" y="1097025"/>
            <a:ext cx="2898140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Learning</a:t>
            </a:r>
            <a:r>
              <a:rPr dirty="0" spc="-70"/>
              <a:t> </a:t>
            </a:r>
            <a:r>
              <a:rPr dirty="0" spc="-5"/>
              <a:t>agents</a:t>
            </a:r>
          </a:p>
        </p:txBody>
      </p:sp>
      <p:sp>
        <p:nvSpPr>
          <p:cNvPr id="3" name="object 3"/>
          <p:cNvSpPr/>
          <p:nvPr/>
        </p:nvSpPr>
        <p:spPr>
          <a:xfrm>
            <a:off x="1547622" y="1847342"/>
            <a:ext cx="6834378" cy="4801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884" y="1097025"/>
            <a:ext cx="3096895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KUIS</a:t>
            </a:r>
            <a:r>
              <a:rPr dirty="0" spc="-40"/>
              <a:t> </a:t>
            </a:r>
            <a:r>
              <a:rPr dirty="0"/>
              <a:t>DULUYA....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884" y="448767"/>
            <a:ext cx="2512695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Konsep</a:t>
            </a:r>
            <a:r>
              <a:rPr dirty="0" spc="-220"/>
              <a:t> </a:t>
            </a:r>
            <a:r>
              <a:rPr dirty="0" spc="-10"/>
              <a:t>Agent</a:t>
            </a:r>
          </a:p>
        </p:txBody>
      </p:sp>
      <p:sp>
        <p:nvSpPr>
          <p:cNvPr id="3" name="object 3"/>
          <p:cNvSpPr/>
          <p:nvPr/>
        </p:nvSpPr>
        <p:spPr>
          <a:xfrm>
            <a:off x="1115618" y="1196809"/>
            <a:ext cx="6552692" cy="4611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884" y="448767"/>
            <a:ext cx="2512695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Konsep</a:t>
            </a:r>
            <a:r>
              <a:rPr dirty="0" spc="-220"/>
              <a:t> </a:t>
            </a:r>
            <a:r>
              <a:rPr dirty="0" spc="-10"/>
              <a:t>Agent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8907" y="5864453"/>
            <a:ext cx="45916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SzPct val="80000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252F50"/>
                </a:solidFill>
                <a:latin typeface="Corbel"/>
                <a:cs typeface="Corbel"/>
              </a:rPr>
              <a:t>Si </a:t>
            </a:r>
            <a:r>
              <a:rPr dirty="0" sz="2000" spc="-5">
                <a:solidFill>
                  <a:srgbClr val="252F50"/>
                </a:solidFill>
                <a:latin typeface="Corbel"/>
                <a:cs typeface="Corbel"/>
              </a:rPr>
              <a:t>Agen </a:t>
            </a:r>
            <a:r>
              <a:rPr dirty="0" sz="2000">
                <a:solidFill>
                  <a:srgbClr val="252F50"/>
                </a:solidFill>
                <a:latin typeface="Corbel"/>
                <a:cs typeface="Corbel"/>
              </a:rPr>
              <a:t>ini </a:t>
            </a:r>
            <a:r>
              <a:rPr dirty="0" sz="2000" spc="-5">
                <a:solidFill>
                  <a:srgbClr val="252F50"/>
                </a:solidFill>
                <a:latin typeface="Corbel"/>
                <a:cs typeface="Corbel"/>
              </a:rPr>
              <a:t>tujuannya </a:t>
            </a:r>
            <a:r>
              <a:rPr dirty="0" sz="2000">
                <a:solidFill>
                  <a:srgbClr val="252F50"/>
                </a:solidFill>
                <a:latin typeface="Corbel"/>
                <a:cs typeface="Corbel"/>
              </a:rPr>
              <a:t>“</a:t>
            </a:r>
            <a:r>
              <a:rPr dirty="0" sz="2000">
                <a:solidFill>
                  <a:srgbClr val="CA3D39"/>
                </a:solidFill>
                <a:latin typeface="Corbel"/>
                <a:cs typeface="Corbel"/>
              </a:rPr>
              <a:t>Mau </a:t>
            </a:r>
            <a:r>
              <a:rPr dirty="0" sz="2000" spc="-5">
                <a:solidFill>
                  <a:srgbClr val="CA3D39"/>
                </a:solidFill>
                <a:latin typeface="Corbel"/>
                <a:cs typeface="Corbel"/>
              </a:rPr>
              <a:t>Ngapain</a:t>
            </a:r>
            <a:r>
              <a:rPr dirty="0" sz="2000" spc="-220">
                <a:solidFill>
                  <a:srgbClr val="CA3D39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CA3D39"/>
                </a:solidFill>
                <a:latin typeface="Corbel"/>
                <a:cs typeface="Corbel"/>
              </a:rPr>
              <a:t>Sih</a:t>
            </a:r>
            <a:r>
              <a:rPr dirty="0" sz="2000" spc="-5">
                <a:solidFill>
                  <a:srgbClr val="252F50"/>
                </a:solidFill>
                <a:latin typeface="Corbel"/>
                <a:cs typeface="Corbel"/>
              </a:rPr>
              <a:t>?”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5618" y="1196809"/>
            <a:ext cx="6552692" cy="4611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884" y="1097025"/>
            <a:ext cx="4389755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Konsep </a:t>
            </a:r>
            <a:r>
              <a:rPr dirty="0" spc="-5"/>
              <a:t>Rationally</a:t>
            </a:r>
            <a:r>
              <a:rPr dirty="0" spc="-195"/>
              <a:t> </a:t>
            </a:r>
            <a:r>
              <a:rPr dirty="0" spc="-10"/>
              <a:t>Agent</a:t>
            </a:r>
          </a:p>
        </p:txBody>
      </p:sp>
      <p:sp>
        <p:nvSpPr>
          <p:cNvPr id="3" name="object 3"/>
          <p:cNvSpPr/>
          <p:nvPr/>
        </p:nvSpPr>
        <p:spPr>
          <a:xfrm>
            <a:off x="1043609" y="1916849"/>
            <a:ext cx="6624701" cy="40251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884" y="1097025"/>
            <a:ext cx="2671445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Rational</a:t>
            </a:r>
            <a:r>
              <a:rPr dirty="0" spc="-220"/>
              <a:t> </a:t>
            </a:r>
            <a:r>
              <a:rPr dirty="0" spc="-10"/>
              <a:t>Agent</a:t>
            </a:r>
          </a:p>
        </p:txBody>
      </p:sp>
      <p:sp>
        <p:nvSpPr>
          <p:cNvPr id="3" name="object 3"/>
          <p:cNvSpPr/>
          <p:nvPr/>
        </p:nvSpPr>
        <p:spPr>
          <a:xfrm>
            <a:off x="1043609" y="1916810"/>
            <a:ext cx="7056755" cy="3528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884" y="664540"/>
            <a:ext cx="3228975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0"/>
              <a:t>Task</a:t>
            </a:r>
            <a:r>
              <a:rPr dirty="0" spc="-50"/>
              <a:t> </a:t>
            </a:r>
            <a:r>
              <a:rPr dirty="0" spc="-10"/>
              <a:t>Environment</a:t>
            </a:r>
          </a:p>
        </p:txBody>
      </p:sp>
      <p:sp>
        <p:nvSpPr>
          <p:cNvPr id="3" name="object 3"/>
          <p:cNvSpPr/>
          <p:nvPr/>
        </p:nvSpPr>
        <p:spPr>
          <a:xfrm>
            <a:off x="1043609" y="1916772"/>
            <a:ext cx="7560818" cy="4032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884" y="1097025"/>
            <a:ext cx="1345565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Contoh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604" y="1786202"/>
            <a:ext cx="6260465" cy="3096895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80"/>
              </a:spcBef>
              <a:buSzPct val="80000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252F50"/>
                </a:solidFill>
                <a:latin typeface="Arial"/>
                <a:cs typeface="Arial"/>
              </a:rPr>
              <a:t>Agent </a:t>
            </a:r>
            <a:r>
              <a:rPr dirty="0" sz="2000" spc="-45">
                <a:solidFill>
                  <a:srgbClr val="252F50"/>
                </a:solidFill>
                <a:latin typeface="Arial"/>
                <a:cs typeface="Arial"/>
              </a:rPr>
              <a:t>Taksi</a:t>
            </a:r>
            <a:r>
              <a:rPr dirty="0" sz="2000" spc="-9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52F50"/>
                </a:solidFill>
                <a:latin typeface="Arial"/>
                <a:cs typeface="Arial"/>
              </a:rPr>
              <a:t>Otomatis</a:t>
            </a:r>
            <a:endParaRPr sz="2000">
              <a:latin typeface="Arial"/>
              <a:cs typeface="Arial"/>
            </a:endParaRPr>
          </a:p>
          <a:p>
            <a:pPr lvl="1" marL="560705" marR="5080" indent="-228600">
              <a:lnSpc>
                <a:spcPts val="1939"/>
              </a:lnSpc>
              <a:spcBef>
                <a:spcPts val="1035"/>
              </a:spcBef>
              <a:buSzPct val="77777"/>
              <a:buFont typeface="Wingdings"/>
              <a:buChar char=""/>
              <a:tabLst>
                <a:tab pos="560705" algn="l"/>
                <a:tab pos="561340" algn="l"/>
              </a:tabLst>
            </a:pPr>
            <a:r>
              <a:rPr dirty="0" sz="1800" spc="-10">
                <a:solidFill>
                  <a:srgbClr val="252F50"/>
                </a:solidFill>
                <a:latin typeface="Arial"/>
                <a:cs typeface="Arial"/>
              </a:rPr>
              <a:t>Bayangkan </a:t>
            </a:r>
            <a:r>
              <a:rPr dirty="0" sz="1800" spc="-5">
                <a:solidFill>
                  <a:srgbClr val="252F50"/>
                </a:solidFill>
                <a:latin typeface="Arial"/>
                <a:cs typeface="Arial"/>
              </a:rPr>
              <a:t>sebuah agent </a:t>
            </a:r>
            <a:r>
              <a:rPr dirty="0" sz="1800">
                <a:solidFill>
                  <a:srgbClr val="252F50"/>
                </a:solidFill>
                <a:latin typeface="Arial"/>
                <a:cs typeface="Arial"/>
              </a:rPr>
              <a:t>taksi </a:t>
            </a:r>
            <a:r>
              <a:rPr dirty="0" sz="1800" spc="-5">
                <a:solidFill>
                  <a:srgbClr val="252F50"/>
                </a:solidFill>
                <a:latin typeface="Arial"/>
                <a:cs typeface="Arial"/>
              </a:rPr>
              <a:t>otomatis </a:t>
            </a:r>
            <a:r>
              <a:rPr dirty="0" sz="1800" spc="-10">
                <a:solidFill>
                  <a:srgbClr val="252F50"/>
                </a:solidFill>
                <a:latin typeface="Arial"/>
                <a:cs typeface="Arial"/>
              </a:rPr>
              <a:t>yang </a:t>
            </a:r>
            <a:r>
              <a:rPr dirty="0" sz="1800" spc="-5">
                <a:solidFill>
                  <a:srgbClr val="252F50"/>
                </a:solidFill>
                <a:latin typeface="Arial"/>
                <a:cs typeface="Arial"/>
              </a:rPr>
              <a:t>menerima  penumpang dan mengantarkannya ke</a:t>
            </a:r>
            <a:r>
              <a:rPr dirty="0" sz="1800" spc="55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2F50"/>
                </a:solidFill>
                <a:latin typeface="Arial"/>
                <a:cs typeface="Arial"/>
              </a:rPr>
              <a:t>tujuan.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252F5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lvl="1" marL="560705" indent="-228600">
              <a:lnSpc>
                <a:spcPct val="100000"/>
              </a:lnSpc>
              <a:spcBef>
                <a:spcPts val="1405"/>
              </a:spcBef>
              <a:buSzPct val="77777"/>
              <a:buFont typeface="Wingdings"/>
              <a:buChar char=""/>
              <a:tabLst>
                <a:tab pos="560705" algn="l"/>
                <a:tab pos="561340" algn="l"/>
              </a:tabLst>
            </a:pPr>
            <a:r>
              <a:rPr dirty="0" sz="1800" spc="-5">
                <a:solidFill>
                  <a:srgbClr val="252F50"/>
                </a:solidFill>
                <a:latin typeface="Arial"/>
                <a:cs typeface="Arial"/>
              </a:rPr>
              <a:t>Apa </a:t>
            </a:r>
            <a:r>
              <a:rPr dirty="0" sz="1800" spc="-35">
                <a:solidFill>
                  <a:srgbClr val="252F50"/>
                </a:solidFill>
                <a:latin typeface="Arial"/>
                <a:cs typeface="Arial"/>
              </a:rPr>
              <a:t>PAGE </a:t>
            </a:r>
            <a:r>
              <a:rPr dirty="0" sz="1800">
                <a:solidFill>
                  <a:srgbClr val="252F50"/>
                </a:solidFill>
                <a:latin typeface="Arial"/>
                <a:cs typeface="Arial"/>
              </a:rPr>
              <a:t>/ </a:t>
            </a:r>
            <a:r>
              <a:rPr dirty="0" sz="1800" spc="-5">
                <a:solidFill>
                  <a:srgbClr val="252F50"/>
                </a:solidFill>
                <a:latin typeface="Arial"/>
                <a:cs typeface="Arial"/>
              </a:rPr>
              <a:t>PEAS</a:t>
            </a:r>
            <a:r>
              <a:rPr dirty="0" sz="1800" spc="10">
                <a:solidFill>
                  <a:srgbClr val="252F5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52F50"/>
                </a:solidFill>
                <a:latin typeface="Arial"/>
                <a:cs typeface="Arial"/>
              </a:rPr>
              <a:t>nya?</a:t>
            </a:r>
            <a:endParaRPr sz="1800">
              <a:latin typeface="Arial"/>
              <a:cs typeface="Arial"/>
            </a:endParaRPr>
          </a:p>
          <a:p>
            <a:pPr lvl="2" marL="880744" indent="-228600">
              <a:lnSpc>
                <a:spcPct val="100000"/>
              </a:lnSpc>
              <a:spcBef>
                <a:spcPts val="605"/>
              </a:spcBef>
              <a:buSzPct val="78125"/>
              <a:buFont typeface="Wingdings"/>
              <a:buChar char=""/>
              <a:tabLst>
                <a:tab pos="880744" algn="l"/>
                <a:tab pos="881380" algn="l"/>
              </a:tabLst>
            </a:pPr>
            <a:r>
              <a:rPr dirty="0" sz="1600" spc="-5">
                <a:solidFill>
                  <a:srgbClr val="252F50"/>
                </a:solidFill>
                <a:latin typeface="Arial"/>
                <a:cs typeface="Arial"/>
              </a:rPr>
              <a:t>Percepts?</a:t>
            </a:r>
            <a:endParaRPr sz="1600">
              <a:latin typeface="Arial"/>
              <a:cs typeface="Arial"/>
            </a:endParaRPr>
          </a:p>
          <a:p>
            <a:pPr lvl="2" marL="880744" indent="-228600">
              <a:lnSpc>
                <a:spcPct val="100000"/>
              </a:lnSpc>
              <a:spcBef>
                <a:spcPts val="610"/>
              </a:spcBef>
              <a:buSzPct val="78125"/>
              <a:buFont typeface="Wingdings"/>
              <a:buChar char=""/>
              <a:tabLst>
                <a:tab pos="880744" algn="l"/>
                <a:tab pos="881380" algn="l"/>
              </a:tabLst>
            </a:pPr>
            <a:r>
              <a:rPr dirty="0" sz="1600" spc="-5">
                <a:solidFill>
                  <a:srgbClr val="252F50"/>
                </a:solidFill>
                <a:latin typeface="Arial"/>
                <a:cs typeface="Arial"/>
              </a:rPr>
              <a:t>Actions?</a:t>
            </a:r>
            <a:endParaRPr sz="1600">
              <a:latin typeface="Arial"/>
              <a:cs typeface="Arial"/>
            </a:endParaRPr>
          </a:p>
          <a:p>
            <a:pPr lvl="2" marL="880744" indent="-228600">
              <a:lnSpc>
                <a:spcPct val="100000"/>
              </a:lnSpc>
              <a:spcBef>
                <a:spcPts val="615"/>
              </a:spcBef>
              <a:buSzPct val="78125"/>
              <a:buFont typeface="Wingdings"/>
              <a:buChar char=""/>
              <a:tabLst>
                <a:tab pos="880744" algn="l"/>
                <a:tab pos="881380" algn="l"/>
              </a:tabLst>
            </a:pPr>
            <a:r>
              <a:rPr dirty="0" sz="1600" spc="-5">
                <a:solidFill>
                  <a:srgbClr val="252F50"/>
                </a:solidFill>
                <a:latin typeface="Arial"/>
                <a:cs typeface="Arial"/>
              </a:rPr>
              <a:t>Goals?</a:t>
            </a:r>
            <a:endParaRPr sz="1600">
              <a:latin typeface="Arial"/>
              <a:cs typeface="Arial"/>
            </a:endParaRPr>
          </a:p>
          <a:p>
            <a:pPr lvl="2" marL="880744" indent="-228600">
              <a:lnSpc>
                <a:spcPct val="100000"/>
              </a:lnSpc>
              <a:spcBef>
                <a:spcPts val="600"/>
              </a:spcBef>
              <a:buSzPct val="78125"/>
              <a:buFont typeface="Wingdings"/>
              <a:buChar char=""/>
              <a:tabLst>
                <a:tab pos="880744" algn="l"/>
                <a:tab pos="881380" algn="l"/>
              </a:tabLst>
            </a:pPr>
            <a:r>
              <a:rPr dirty="0" sz="1600" spc="-5">
                <a:solidFill>
                  <a:srgbClr val="252F50"/>
                </a:solidFill>
                <a:latin typeface="Arial"/>
                <a:cs typeface="Arial"/>
              </a:rPr>
              <a:t>Environments?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884" y="1097025"/>
            <a:ext cx="5419725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Contoh </a:t>
            </a:r>
            <a:r>
              <a:rPr dirty="0" spc="-5"/>
              <a:t>: </a:t>
            </a:r>
            <a:r>
              <a:rPr dirty="0" spc="-10"/>
              <a:t>Agent</a:t>
            </a:r>
            <a:r>
              <a:rPr dirty="0" spc="-500"/>
              <a:t> </a:t>
            </a:r>
            <a:r>
              <a:rPr dirty="0" spc="-55"/>
              <a:t>Taksi </a:t>
            </a:r>
            <a:r>
              <a:rPr dirty="0" spc="-10"/>
              <a:t>Otomatis</a:t>
            </a:r>
          </a:p>
        </p:txBody>
      </p:sp>
      <p:sp>
        <p:nvSpPr>
          <p:cNvPr id="3" name="object 3"/>
          <p:cNvSpPr/>
          <p:nvPr/>
        </p:nvSpPr>
        <p:spPr>
          <a:xfrm>
            <a:off x="1043609" y="1988794"/>
            <a:ext cx="6873494" cy="3600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884" y="1097025"/>
            <a:ext cx="6737984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Contoh </a:t>
            </a:r>
            <a:r>
              <a:rPr dirty="0" spc="-5"/>
              <a:t>: </a:t>
            </a:r>
            <a:r>
              <a:rPr dirty="0" spc="-25"/>
              <a:t>Robot </a:t>
            </a:r>
            <a:r>
              <a:rPr dirty="0" spc="-10"/>
              <a:t>Pabrik </a:t>
            </a:r>
            <a:r>
              <a:rPr dirty="0" spc="-25"/>
              <a:t>Penjamin</a:t>
            </a:r>
            <a:r>
              <a:rPr dirty="0" spc="25"/>
              <a:t> </a:t>
            </a:r>
            <a:r>
              <a:rPr dirty="0" spc="-5"/>
              <a:t>Mutu</a:t>
            </a:r>
          </a:p>
        </p:txBody>
      </p:sp>
      <p:sp>
        <p:nvSpPr>
          <p:cNvPr id="3" name="object 3"/>
          <p:cNvSpPr/>
          <p:nvPr/>
        </p:nvSpPr>
        <p:spPr>
          <a:xfrm>
            <a:off x="1043609" y="1916810"/>
            <a:ext cx="7016369" cy="338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sukmawati</dc:creator>
  <dc:title>Intelligent Agents</dc:title>
  <dcterms:created xsi:type="dcterms:W3CDTF">2018-03-31T14:22:05Z</dcterms:created>
  <dcterms:modified xsi:type="dcterms:W3CDTF">2018-03-31T14:22:05Z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2018-03-02T00:00:00Z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2018-03-31T00:00:00Z</vt:filetime>
  </property>
</Properties>
</file>