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9144" y="1023874"/>
            <a:ext cx="73857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9144000" cy="521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43483"/>
            <a:ext cx="9144000" cy="1293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677923"/>
            <a:ext cx="914400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438912"/>
            <a:ext cx="9144000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11555" y="692683"/>
            <a:ext cx="7440549" cy="5602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9144000" cy="521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43483"/>
            <a:ext cx="9144000" cy="1293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677923"/>
            <a:ext cx="914400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438912"/>
            <a:ext cx="9144000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9203" y="1411300"/>
            <a:ext cx="4625593" cy="351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9144" y="2010282"/>
            <a:ext cx="7385710" cy="396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87651" y="1275588"/>
            <a:ext cx="5559552" cy="430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995" rIns="0" bIns="0" rtlCol="0" vert="horz">
            <a:spAutoFit/>
          </a:bodyPr>
          <a:lstStyle/>
          <a:p>
            <a:pPr algn="ctr" marL="13970" marR="5080" indent="-2540">
              <a:lnSpc>
                <a:spcPct val="80000"/>
              </a:lnSpc>
              <a:spcBef>
                <a:spcPts val="1685"/>
              </a:spcBef>
            </a:pPr>
            <a:r>
              <a:rPr dirty="0" sz="6600" spc="-30"/>
              <a:t>P</a:t>
            </a:r>
            <a:r>
              <a:rPr dirty="0" spc="-30"/>
              <a:t>ROBLEM  </a:t>
            </a:r>
            <a:r>
              <a:rPr dirty="0" sz="6600" spc="-40"/>
              <a:t>S</a:t>
            </a:r>
            <a:r>
              <a:rPr dirty="0" spc="-40"/>
              <a:t>OLVING </a:t>
            </a:r>
            <a:r>
              <a:rPr dirty="0" spc="15"/>
              <a:t>AND  </a:t>
            </a:r>
            <a:r>
              <a:rPr dirty="0" sz="6600" spc="-15"/>
              <a:t>S</a:t>
            </a:r>
            <a:r>
              <a:rPr dirty="0" spc="-15"/>
              <a:t>EARCH</a:t>
            </a:r>
            <a:endParaRPr sz="6600"/>
          </a:p>
          <a:p>
            <a:pPr algn="ctr" marL="1344930" marR="1338580" indent="1270">
              <a:lnSpc>
                <a:spcPct val="140000"/>
              </a:lnSpc>
              <a:spcBef>
                <a:spcPts val="190"/>
              </a:spcBef>
            </a:pPr>
            <a:r>
              <a:rPr dirty="0" sz="2000" spc="-10">
                <a:latin typeface="Calibri"/>
                <a:cs typeface="Calibri"/>
              </a:rPr>
              <a:t>Sukmawati </a:t>
            </a:r>
            <a:r>
              <a:rPr dirty="0" sz="2000">
                <a:latin typeface="Calibri"/>
                <a:cs typeface="Calibri"/>
              </a:rPr>
              <a:t>NE  </a:t>
            </a:r>
            <a:r>
              <a:rPr dirty="0" sz="2000" spc="-15">
                <a:latin typeface="Calibri"/>
                <a:cs typeface="Calibri"/>
              </a:rPr>
              <a:t>Informatika, </a:t>
            </a:r>
            <a:r>
              <a:rPr dirty="0" sz="2000" spc="-5">
                <a:latin typeface="Calibri"/>
                <a:cs typeface="Calibri"/>
              </a:rPr>
              <a:t>Undip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1023874"/>
            <a:ext cx="55029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latin typeface="Constantia"/>
                <a:cs typeface="Constantia"/>
              </a:rPr>
              <a:t>C</a:t>
            </a:r>
            <a:r>
              <a:rPr dirty="0" sz="2850" spc="-15">
                <a:latin typeface="Constantia"/>
                <a:cs typeface="Constantia"/>
              </a:rPr>
              <a:t>ONTOH </a:t>
            </a:r>
            <a:r>
              <a:rPr dirty="0" sz="3600">
                <a:latin typeface="Constantia"/>
                <a:cs typeface="Constantia"/>
              </a:rPr>
              <a:t>: </a:t>
            </a:r>
            <a:r>
              <a:rPr dirty="0" sz="3600" spc="5">
                <a:latin typeface="Constantia"/>
                <a:cs typeface="Constantia"/>
              </a:rPr>
              <a:t>T</a:t>
            </a:r>
            <a:r>
              <a:rPr dirty="0" sz="2850" spc="5">
                <a:latin typeface="Constantia"/>
                <a:cs typeface="Constantia"/>
              </a:rPr>
              <a:t>URIS DI</a:t>
            </a:r>
            <a:r>
              <a:rPr dirty="0" sz="2850" spc="425">
                <a:latin typeface="Constantia"/>
                <a:cs typeface="Constantia"/>
              </a:rPr>
              <a:t> </a:t>
            </a:r>
            <a:r>
              <a:rPr dirty="0" sz="3600" spc="-5">
                <a:latin typeface="Constantia"/>
                <a:cs typeface="Constantia"/>
              </a:rPr>
              <a:t>R</a:t>
            </a:r>
            <a:r>
              <a:rPr dirty="0" sz="2850" spc="-5">
                <a:latin typeface="Constantia"/>
                <a:cs typeface="Constantia"/>
              </a:rPr>
              <a:t>UMANIA</a:t>
            </a:r>
            <a:endParaRPr sz="28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821942"/>
            <a:ext cx="7058025" cy="10502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Suatu “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tourist </a:t>
            </a:r>
            <a:r>
              <a:rPr dirty="0" sz="2400" spc="0">
                <a:solidFill>
                  <a:srgbClr val="FF0000"/>
                </a:solidFill>
                <a:latin typeface="Calibri"/>
                <a:cs typeface="Calibri"/>
              </a:rPr>
              <a:t>agent</a:t>
            </a:r>
            <a:r>
              <a:rPr dirty="0" sz="2400" spc="0">
                <a:latin typeface="Calibri"/>
                <a:cs typeface="Calibri"/>
              </a:rPr>
              <a:t>” </a:t>
            </a:r>
            <a:r>
              <a:rPr dirty="0" sz="2400" spc="-15">
                <a:latin typeface="Calibri"/>
                <a:cs typeface="Calibri"/>
              </a:rPr>
              <a:t>yang </a:t>
            </a:r>
            <a:r>
              <a:rPr dirty="0" sz="2400" spc="-5">
                <a:latin typeface="Calibri"/>
                <a:cs typeface="Calibri"/>
              </a:rPr>
              <a:t>sedang berlibur di Rumania,  </a:t>
            </a:r>
            <a:r>
              <a:rPr dirty="0" sz="2400">
                <a:latin typeface="Calibri"/>
                <a:cs typeface="Calibri"/>
              </a:rPr>
              <a:t>kini </a:t>
            </a:r>
            <a:r>
              <a:rPr dirty="0" sz="2400" spc="-10">
                <a:latin typeface="Calibri"/>
                <a:cs typeface="Calibri"/>
              </a:rPr>
              <a:t>berada </a:t>
            </a:r>
            <a:r>
              <a:rPr dirty="0" sz="2400" spc="-5">
                <a:latin typeface="Calibri"/>
                <a:cs typeface="Calibri"/>
              </a:rPr>
              <a:t>di </a:t>
            </a:r>
            <a:r>
              <a:rPr dirty="0" sz="2400" spc="-15">
                <a:latin typeface="Calibri"/>
                <a:cs typeface="Calibri"/>
              </a:rPr>
              <a:t>Arad. </a:t>
            </a:r>
            <a:r>
              <a:rPr dirty="0" sz="2400">
                <a:latin typeface="Calibri"/>
                <a:cs typeface="Calibri"/>
              </a:rPr>
              <a:t>Besok, </a:t>
            </a:r>
            <a:r>
              <a:rPr dirty="0" sz="2400" spc="-5">
                <a:latin typeface="Calibri"/>
                <a:cs typeface="Calibri"/>
              </a:rPr>
              <a:t>dia harus terbang dari  </a:t>
            </a:r>
            <a:r>
              <a:rPr dirty="0" sz="2400" spc="-10">
                <a:latin typeface="Calibri"/>
                <a:cs typeface="Calibri"/>
              </a:rPr>
              <a:t>bandara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Bucharest.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6812" y="3128343"/>
            <a:ext cx="6285484" cy="3613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5502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5"/>
              <a:t>T</a:t>
            </a:r>
            <a:r>
              <a:rPr dirty="0" sz="2850" spc="5"/>
              <a:t>URIS DI</a:t>
            </a:r>
            <a:r>
              <a:rPr dirty="0" sz="2850" spc="425"/>
              <a:t> </a:t>
            </a:r>
            <a:r>
              <a:rPr dirty="0" sz="3600" spc="-5"/>
              <a:t>R</a:t>
            </a:r>
            <a:r>
              <a:rPr dirty="0" sz="2850" spc="-5"/>
              <a:t>UMANIA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885004"/>
            <a:ext cx="5130165" cy="379476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7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Perumusan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tujuan</a:t>
            </a:r>
            <a:r>
              <a:rPr dirty="0" sz="2400" spc="-5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8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10">
                <a:latin typeface="Calibri"/>
                <a:cs typeface="Calibri"/>
              </a:rPr>
              <a:t>berada 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Bucharest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Perumusan</a:t>
            </a:r>
            <a:r>
              <a:rPr dirty="0"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masalah</a:t>
            </a:r>
            <a:r>
              <a:rPr dirty="0" sz="2400" spc="-5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8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Tindakan </a:t>
            </a:r>
            <a:r>
              <a:rPr dirty="0" sz="2000">
                <a:latin typeface="Calibri"/>
                <a:cs typeface="Calibri"/>
              </a:rPr>
              <a:t>(action): </a:t>
            </a:r>
            <a:r>
              <a:rPr dirty="0" sz="2000" spc="-10">
                <a:latin typeface="Calibri"/>
                <a:cs typeface="Calibri"/>
              </a:rPr>
              <a:t>menyetir </a:t>
            </a:r>
            <a:r>
              <a:rPr dirty="0" sz="2000">
                <a:latin typeface="Calibri"/>
                <a:cs typeface="Calibri"/>
              </a:rPr>
              <a:t>dari </a:t>
            </a:r>
            <a:r>
              <a:rPr dirty="0" sz="2000" spc="-25">
                <a:latin typeface="Calibri"/>
                <a:cs typeface="Calibri"/>
              </a:rPr>
              <a:t>kota </a:t>
            </a:r>
            <a:r>
              <a:rPr dirty="0" sz="2000" spc="-30">
                <a:latin typeface="Calibri"/>
                <a:cs typeface="Calibri"/>
              </a:rPr>
              <a:t>ke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kota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5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Keadaan </a:t>
            </a:r>
            <a:r>
              <a:rPr dirty="0" sz="2000" spc="-15">
                <a:latin typeface="Calibri"/>
                <a:cs typeface="Calibri"/>
              </a:rPr>
              <a:t>(state): </a:t>
            </a:r>
            <a:r>
              <a:rPr dirty="0" sz="2000" spc="-25">
                <a:latin typeface="Calibri"/>
                <a:cs typeface="Calibri"/>
              </a:rPr>
              <a:t>kota-kota </a:t>
            </a:r>
            <a:r>
              <a:rPr dirty="0" sz="2000">
                <a:latin typeface="Calibri"/>
                <a:cs typeface="Calibri"/>
              </a:rPr>
              <a:t>di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Rumania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Pencarian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solusi</a:t>
            </a:r>
            <a:r>
              <a:rPr dirty="0" sz="2400" spc="-5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8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10">
                <a:latin typeface="Calibri"/>
                <a:cs typeface="Calibri"/>
              </a:rPr>
              <a:t>rangkaian </a:t>
            </a:r>
            <a:r>
              <a:rPr dirty="0" sz="2000" spc="-25">
                <a:latin typeface="Calibri"/>
                <a:cs typeface="Calibri"/>
              </a:rPr>
              <a:t>kota </a:t>
            </a:r>
            <a:r>
              <a:rPr dirty="0" sz="2000" spc="-10">
                <a:latin typeface="Calibri"/>
                <a:cs typeface="Calibri"/>
              </a:rPr>
              <a:t>yang </a:t>
            </a:r>
            <a:r>
              <a:rPr dirty="0" sz="2000" spc="-5">
                <a:latin typeface="Calibri"/>
                <a:cs typeface="Calibri"/>
              </a:rPr>
              <a:t>dituju,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60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5">
                <a:latin typeface="Calibri"/>
                <a:cs typeface="Calibri"/>
              </a:rPr>
              <a:t>mis: </a:t>
            </a:r>
            <a:r>
              <a:rPr dirty="0" sz="2000" spc="-10">
                <a:latin typeface="Calibri"/>
                <a:cs typeface="Calibri"/>
              </a:rPr>
              <a:t>Arad, </a:t>
            </a:r>
            <a:r>
              <a:rPr dirty="0" sz="2000" spc="-5">
                <a:latin typeface="Calibri"/>
                <a:cs typeface="Calibri"/>
              </a:rPr>
              <a:t>Sibiu, </a:t>
            </a:r>
            <a:r>
              <a:rPr dirty="0" sz="2000" spc="-20">
                <a:latin typeface="Calibri"/>
                <a:cs typeface="Calibri"/>
              </a:rPr>
              <a:t>Fagaras,</a:t>
            </a:r>
            <a:r>
              <a:rPr dirty="0" sz="2000" spc="-10">
                <a:latin typeface="Calibri"/>
                <a:cs typeface="Calibri"/>
              </a:rPr>
              <a:t> Bucharest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722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R</a:t>
            </a:r>
            <a:r>
              <a:rPr dirty="0" sz="2850" spc="-10"/>
              <a:t>EPRESENTASI </a:t>
            </a:r>
            <a:r>
              <a:rPr dirty="0" sz="3600" spc="15"/>
              <a:t>M</a:t>
            </a:r>
            <a:r>
              <a:rPr dirty="0" sz="2850" spc="15"/>
              <a:t>ASALAH </a:t>
            </a:r>
            <a:r>
              <a:rPr dirty="0" sz="3600"/>
              <a:t>: </a:t>
            </a:r>
            <a:r>
              <a:rPr dirty="0" sz="3600" spc="-60"/>
              <a:t>S</a:t>
            </a:r>
            <a:r>
              <a:rPr dirty="0" sz="2850" spc="-60"/>
              <a:t>TATE</a:t>
            </a:r>
            <a:r>
              <a:rPr dirty="0" sz="2850" spc="530"/>
              <a:t> </a:t>
            </a:r>
            <a:r>
              <a:rPr dirty="0" sz="3600" spc="-50"/>
              <a:t>S</a:t>
            </a:r>
            <a:r>
              <a:rPr dirty="0" sz="2850" spc="-50"/>
              <a:t>PACE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885004"/>
            <a:ext cx="6152515" cy="323659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7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State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Space </a:t>
            </a:r>
            <a:r>
              <a:rPr dirty="0" sz="2400" spc="-5">
                <a:latin typeface="Calibri"/>
                <a:cs typeface="Calibri"/>
              </a:rPr>
              <a:t>(Ruang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Keadaaan):</a:t>
            </a:r>
            <a:endParaRPr sz="24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8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5">
                <a:latin typeface="Calibri"/>
                <a:cs typeface="Calibri"/>
              </a:rPr>
              <a:t>Suatu </a:t>
            </a:r>
            <a:r>
              <a:rPr dirty="0" sz="2000">
                <a:latin typeface="Calibri"/>
                <a:cs typeface="Calibri"/>
              </a:rPr>
              <a:t>Ruang </a:t>
            </a:r>
            <a:r>
              <a:rPr dirty="0" sz="2000" spc="-10">
                <a:latin typeface="Calibri"/>
                <a:cs typeface="Calibri"/>
              </a:rPr>
              <a:t>yang </a:t>
            </a:r>
            <a:r>
              <a:rPr dirty="0" sz="2000" spc="-5">
                <a:latin typeface="Calibri"/>
                <a:cs typeface="Calibri"/>
              </a:rPr>
              <a:t>berisi semua </a:t>
            </a:r>
            <a:r>
              <a:rPr dirty="0" sz="2000" spc="-10">
                <a:latin typeface="Calibri"/>
                <a:cs typeface="Calibri"/>
              </a:rPr>
              <a:t>keadaan yang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mungkin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Untuk mendeskripsikan </a:t>
            </a:r>
            <a:r>
              <a:rPr dirty="0" sz="2400">
                <a:latin typeface="Calibri"/>
                <a:cs typeface="Calibri"/>
              </a:rPr>
              <a:t>masalah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8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Initial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5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Actions and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Successor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60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60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722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R</a:t>
            </a:r>
            <a:r>
              <a:rPr dirty="0" sz="2850" spc="-10"/>
              <a:t>EPRESENTASI </a:t>
            </a:r>
            <a:r>
              <a:rPr dirty="0" sz="3600" spc="15"/>
              <a:t>M</a:t>
            </a:r>
            <a:r>
              <a:rPr dirty="0" sz="2850" spc="15"/>
              <a:t>ASALAH </a:t>
            </a:r>
            <a:r>
              <a:rPr dirty="0" sz="3600"/>
              <a:t>: </a:t>
            </a:r>
            <a:r>
              <a:rPr dirty="0" sz="3600" spc="-60"/>
              <a:t>S</a:t>
            </a:r>
            <a:r>
              <a:rPr dirty="0" sz="2850" spc="-60"/>
              <a:t>TATE</a:t>
            </a:r>
            <a:r>
              <a:rPr dirty="0" sz="2850" spc="530"/>
              <a:t> </a:t>
            </a:r>
            <a:r>
              <a:rPr dirty="0" sz="3600" spc="-50"/>
              <a:t>S</a:t>
            </a:r>
            <a:r>
              <a:rPr dirty="0" sz="2850" spc="-50"/>
              <a:t>PACE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695069"/>
            <a:ext cx="7354570" cy="481520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dirty="0" sz="19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1900" spc="-2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0"/>
              </a:spcBef>
              <a:buClr>
                <a:srgbClr val="AFBBBB"/>
              </a:buClr>
              <a:buSzPct val="9062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10">
                <a:latin typeface="Calibri"/>
                <a:cs typeface="Calibri"/>
              </a:rPr>
              <a:t>keadaan awal </a:t>
            </a:r>
            <a:r>
              <a:rPr dirty="0" sz="1600" spc="-5">
                <a:latin typeface="Calibri"/>
                <a:cs typeface="Calibri"/>
              </a:rPr>
              <a:t>di mana si </a:t>
            </a:r>
            <a:r>
              <a:rPr dirty="0" sz="1600" spc="-10">
                <a:latin typeface="Calibri"/>
                <a:cs typeface="Calibri"/>
              </a:rPr>
              <a:t>agent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mulai,</a:t>
            </a:r>
            <a:endParaRPr sz="16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5"/>
              </a:spcBef>
              <a:buClr>
                <a:srgbClr val="AFBBBB"/>
              </a:buClr>
              <a:buSzPct val="9062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5">
                <a:latin typeface="Calibri"/>
                <a:cs typeface="Calibri"/>
              </a:rPr>
              <a:t>mis: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BeradaDi(Arad)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900" spc="-10">
                <a:solidFill>
                  <a:srgbClr val="FF0000"/>
                </a:solidFill>
                <a:latin typeface="Calibri"/>
                <a:cs typeface="Calibri"/>
              </a:rPr>
              <a:t>Possible</a:t>
            </a:r>
            <a:r>
              <a:rPr dirty="0" sz="19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Calibri"/>
                <a:cs typeface="Calibri"/>
              </a:rPr>
              <a:t>actions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0"/>
              </a:spcBef>
              <a:buClr>
                <a:srgbClr val="AFBBBB"/>
              </a:buClr>
              <a:buSzPct val="87500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10">
                <a:latin typeface="Calibri"/>
                <a:cs typeface="Calibri"/>
              </a:rPr>
              <a:t>tindakan yang dapat dilakukan </a:t>
            </a:r>
            <a:r>
              <a:rPr dirty="0" sz="1600" spc="-5">
                <a:latin typeface="Calibri"/>
                <a:cs typeface="Calibri"/>
              </a:rPr>
              <a:t>si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agent,</a:t>
            </a:r>
            <a:endParaRPr sz="16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0"/>
              </a:spcBef>
              <a:buClr>
                <a:srgbClr val="AFBBBB"/>
              </a:buClr>
              <a:buSzPct val="87500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5">
                <a:latin typeface="Calibri"/>
                <a:cs typeface="Calibri"/>
              </a:rPr>
              <a:t>mis: </a:t>
            </a:r>
            <a:r>
              <a:rPr dirty="0" sz="1600" spc="-10">
                <a:latin typeface="Calibri"/>
                <a:cs typeface="Calibri"/>
              </a:rPr>
              <a:t>Nyetir </a:t>
            </a:r>
            <a:r>
              <a:rPr dirty="0" sz="1600" spc="-15">
                <a:latin typeface="Calibri"/>
                <a:cs typeface="Calibri"/>
              </a:rPr>
              <a:t>(Arad,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Zerind).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70000"/>
              </a:lnSpc>
              <a:spcBef>
                <a:spcPts val="5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900" spc="-5">
                <a:latin typeface="Calibri"/>
                <a:cs typeface="Calibri"/>
              </a:rPr>
              <a:t>Sebuah </a:t>
            </a:r>
            <a:r>
              <a:rPr dirty="0" sz="1900" spc="-5">
                <a:solidFill>
                  <a:srgbClr val="FF0000"/>
                </a:solidFill>
                <a:latin typeface="Calibri"/>
                <a:cs typeface="Calibri"/>
              </a:rPr>
              <a:t>successor </a:t>
            </a:r>
            <a:r>
              <a:rPr dirty="0" sz="1900" spc="-1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dirty="0" sz="1900" spc="-5">
                <a:latin typeface="Calibri"/>
                <a:cs typeface="Calibri"/>
              </a:rPr>
              <a:t>S </a:t>
            </a:r>
            <a:r>
              <a:rPr dirty="0" sz="1900" spc="-10">
                <a:latin typeface="Calibri"/>
                <a:cs typeface="Calibri"/>
              </a:rPr>
              <a:t>menentukan untuk suatu </a:t>
            </a:r>
            <a:r>
              <a:rPr dirty="0" sz="1900" spc="-20">
                <a:latin typeface="Calibri"/>
                <a:cs typeface="Calibri"/>
              </a:rPr>
              <a:t>state </a:t>
            </a:r>
            <a:r>
              <a:rPr dirty="0" sz="1900" spc="-5">
                <a:latin typeface="Calibri"/>
                <a:cs typeface="Calibri"/>
              </a:rPr>
              <a:t>X, </a:t>
            </a:r>
            <a:r>
              <a:rPr dirty="0" sz="1900" spc="-10">
                <a:latin typeface="Calibri"/>
                <a:cs typeface="Calibri"/>
              </a:rPr>
              <a:t>himpunan  tindakan yang </a:t>
            </a:r>
            <a:r>
              <a:rPr dirty="0" sz="1900" spc="-5">
                <a:latin typeface="Calibri"/>
                <a:cs typeface="Calibri"/>
              </a:rPr>
              <a:t>mungkin </a:t>
            </a:r>
            <a:r>
              <a:rPr dirty="0" sz="1900" spc="-10">
                <a:latin typeface="Calibri"/>
                <a:cs typeface="Calibri"/>
              </a:rPr>
              <a:t>diambil beserta </a:t>
            </a:r>
            <a:r>
              <a:rPr dirty="0" sz="1900" spc="-20">
                <a:latin typeface="Calibri"/>
                <a:cs typeface="Calibri"/>
              </a:rPr>
              <a:t>state </a:t>
            </a:r>
            <a:r>
              <a:rPr dirty="0" sz="1900" spc="-15">
                <a:latin typeface="Calibri"/>
                <a:cs typeface="Calibri"/>
              </a:rPr>
              <a:t>yang </a:t>
            </a:r>
            <a:r>
              <a:rPr dirty="0" sz="1900" spc="-10">
                <a:latin typeface="Calibri"/>
                <a:cs typeface="Calibri"/>
              </a:rPr>
              <a:t>dihasilkan.</a:t>
            </a:r>
            <a:r>
              <a:rPr dirty="0" sz="1900" spc="16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Contoh:</a:t>
            </a:r>
            <a:endParaRPr sz="19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5"/>
              </a:spcBef>
              <a:buClr>
                <a:srgbClr val="AFBBBB"/>
              </a:buClr>
              <a:buSzPct val="87500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5">
                <a:latin typeface="Calibri"/>
                <a:cs typeface="Calibri"/>
              </a:rPr>
              <a:t>X =</a:t>
            </a:r>
            <a:r>
              <a:rPr dirty="0" sz="1600" spc="-10">
                <a:latin typeface="Calibri"/>
                <a:cs typeface="Calibri"/>
              </a:rPr>
              <a:t> BeradaDi(Arad)</a:t>
            </a:r>
            <a:endParaRPr sz="16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5"/>
              </a:spcBef>
              <a:buClr>
                <a:srgbClr val="AFBBBB"/>
              </a:buClr>
              <a:buSzPct val="87500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10">
                <a:latin typeface="Calibri"/>
                <a:cs typeface="Calibri"/>
              </a:rPr>
              <a:t>S(X) </a:t>
            </a:r>
            <a:r>
              <a:rPr dirty="0" sz="1600" spc="-5">
                <a:latin typeface="Calibri"/>
                <a:cs typeface="Calibri"/>
              </a:rPr>
              <a:t>= {&lt; </a:t>
            </a:r>
            <a:r>
              <a:rPr dirty="0" sz="1600" spc="-10">
                <a:latin typeface="Calibri"/>
                <a:cs typeface="Calibri"/>
              </a:rPr>
              <a:t>Nyetir </a:t>
            </a:r>
            <a:r>
              <a:rPr dirty="0" sz="1600" spc="-15">
                <a:latin typeface="Calibri"/>
                <a:cs typeface="Calibri"/>
              </a:rPr>
              <a:t>(Arad, </a:t>
            </a:r>
            <a:r>
              <a:rPr dirty="0" sz="1600" spc="-10">
                <a:latin typeface="Calibri"/>
                <a:cs typeface="Calibri"/>
              </a:rPr>
              <a:t>Zerind), BeradaDi(Zerind) </a:t>
            </a:r>
            <a:r>
              <a:rPr dirty="0" sz="1600" spc="-5">
                <a:latin typeface="Calibri"/>
                <a:cs typeface="Calibri"/>
              </a:rPr>
              <a:t>&gt;,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...}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FF0000"/>
                </a:solidFill>
                <a:latin typeface="Calibri"/>
                <a:cs typeface="Calibri"/>
              </a:rPr>
              <a:t>Initial </a:t>
            </a:r>
            <a:r>
              <a:rPr dirty="0" sz="1900" spc="-20">
                <a:solidFill>
                  <a:srgbClr val="FF0000"/>
                </a:solidFill>
                <a:latin typeface="Calibri"/>
                <a:cs typeface="Calibri"/>
              </a:rPr>
              <a:t>state </a:t>
            </a:r>
            <a:r>
              <a:rPr dirty="0" sz="1900" spc="-10">
                <a:latin typeface="Calibri"/>
                <a:cs typeface="Calibri"/>
              </a:rPr>
              <a:t>dan </a:t>
            </a:r>
            <a:r>
              <a:rPr dirty="0" sz="1900" spc="-5">
                <a:solidFill>
                  <a:srgbClr val="FF0000"/>
                </a:solidFill>
                <a:latin typeface="Calibri"/>
                <a:cs typeface="Calibri"/>
              </a:rPr>
              <a:t>successor </a:t>
            </a:r>
            <a:r>
              <a:rPr dirty="0" sz="1900" spc="-1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dirty="0" sz="1900" spc="-10">
                <a:latin typeface="Calibri"/>
                <a:cs typeface="Calibri"/>
              </a:rPr>
              <a:t>mendefinisikan </a:t>
            </a:r>
            <a:r>
              <a:rPr dirty="0" sz="1900" spc="-2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1900" spc="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Calibri"/>
                <a:cs typeface="Calibri"/>
              </a:rPr>
              <a:t>space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5"/>
              </a:spcBef>
              <a:buClr>
                <a:srgbClr val="AFBBBB"/>
              </a:buClr>
              <a:buSzPct val="87500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5">
                <a:latin typeface="Calibri"/>
                <a:cs typeface="Calibri"/>
              </a:rPr>
              <a:t>himpunan </a:t>
            </a:r>
            <a:r>
              <a:rPr dirty="0" sz="1600" spc="-10">
                <a:latin typeface="Calibri"/>
                <a:cs typeface="Calibri"/>
              </a:rPr>
              <a:t>semua </a:t>
            </a:r>
            <a:r>
              <a:rPr dirty="0" sz="1600" spc="-15">
                <a:latin typeface="Calibri"/>
                <a:cs typeface="Calibri"/>
              </a:rPr>
              <a:t>state </a:t>
            </a:r>
            <a:r>
              <a:rPr dirty="0" sz="1600" spc="-10">
                <a:latin typeface="Calibri"/>
                <a:cs typeface="Calibri"/>
              </a:rPr>
              <a:t>yang dapat </a:t>
            </a:r>
            <a:r>
              <a:rPr dirty="0" sz="1600" spc="-5">
                <a:latin typeface="Calibri"/>
                <a:cs typeface="Calibri"/>
              </a:rPr>
              <a:t>dicapai dari initial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state.</a:t>
            </a:r>
            <a:endParaRPr sz="16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5"/>
              </a:spcBef>
              <a:buClr>
                <a:srgbClr val="AFBBBB"/>
              </a:buClr>
              <a:buSzPct val="9062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10">
                <a:latin typeface="Calibri"/>
                <a:cs typeface="Calibri"/>
              </a:rPr>
              <a:t>Dapat direpresentasikan sebagai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graph</a:t>
            </a:r>
            <a:r>
              <a:rPr dirty="0" sz="1600" spc="-1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625"/>
              </a:spcBef>
              <a:buClr>
                <a:srgbClr val="AFBBBB"/>
              </a:buClr>
              <a:buSzPct val="9062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600" spc="-15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dirty="0" sz="1600" spc="-5">
                <a:latin typeface="Calibri"/>
                <a:cs typeface="Calibri"/>
              </a:rPr>
              <a:t>dalam </a:t>
            </a:r>
            <a:r>
              <a:rPr dirty="0" sz="1600" spc="-15">
                <a:latin typeface="Calibri"/>
                <a:cs typeface="Calibri"/>
              </a:rPr>
              <a:t>state </a:t>
            </a:r>
            <a:r>
              <a:rPr dirty="0" sz="1600" spc="-5">
                <a:latin typeface="Calibri"/>
                <a:cs typeface="Calibri"/>
              </a:rPr>
              <a:t>space adalah </a:t>
            </a:r>
            <a:r>
              <a:rPr dirty="0" sz="1600" spc="-10">
                <a:latin typeface="Calibri"/>
                <a:cs typeface="Calibri"/>
              </a:rPr>
              <a:t>serangkaian </a:t>
            </a:r>
            <a:r>
              <a:rPr dirty="0" sz="1600" spc="-15">
                <a:latin typeface="Calibri"/>
                <a:cs typeface="Calibri"/>
              </a:rPr>
              <a:t>state </a:t>
            </a:r>
            <a:r>
              <a:rPr dirty="0" sz="1600" spc="-10">
                <a:latin typeface="Calibri"/>
                <a:cs typeface="Calibri"/>
              </a:rPr>
              <a:t>(dihubungkan serangkaian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action)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421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0"/>
              <a:t>M</a:t>
            </a:r>
            <a:r>
              <a:rPr dirty="0" sz="2850" spc="0"/>
              <a:t>ENELUSURI </a:t>
            </a:r>
            <a:r>
              <a:rPr dirty="0" sz="3600" spc="-5"/>
              <a:t>S</a:t>
            </a:r>
            <a:r>
              <a:rPr dirty="0" sz="2850" spc="-5"/>
              <a:t>EBUAH </a:t>
            </a:r>
            <a:r>
              <a:rPr dirty="0" sz="3600" spc="-60"/>
              <a:t>S</a:t>
            </a:r>
            <a:r>
              <a:rPr dirty="0" sz="2850" spc="-60"/>
              <a:t>TATE</a:t>
            </a:r>
            <a:r>
              <a:rPr dirty="0" sz="2850" spc="509"/>
              <a:t> </a:t>
            </a:r>
            <a:r>
              <a:rPr dirty="0" sz="3600" spc="-50"/>
              <a:t>S</a:t>
            </a:r>
            <a:r>
              <a:rPr dirty="0" sz="2850" spc="-50"/>
              <a:t>PACE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988947"/>
            <a:ext cx="7375525" cy="409829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41300" marR="340995" indent="-228600">
              <a:lnSpc>
                <a:spcPct val="70000"/>
              </a:lnSpc>
              <a:spcBef>
                <a:spcPts val="88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Goal </a:t>
            </a: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dirty="0" sz="2200" spc="-15">
                <a:latin typeface="Calibri"/>
                <a:cs typeface="Calibri"/>
              </a:rPr>
              <a:t>: </a:t>
            </a:r>
            <a:r>
              <a:rPr dirty="0" sz="2200" spc="-10">
                <a:latin typeface="Calibri"/>
                <a:cs typeface="Calibri"/>
              </a:rPr>
              <a:t>penentuan apakah suatu </a:t>
            </a:r>
            <a:r>
              <a:rPr dirty="0" sz="2200" spc="-25">
                <a:latin typeface="Calibri"/>
                <a:cs typeface="Calibri"/>
              </a:rPr>
              <a:t>state </a:t>
            </a:r>
            <a:r>
              <a:rPr dirty="0" sz="2200" spc="-5">
                <a:latin typeface="Calibri"/>
                <a:cs typeface="Calibri"/>
              </a:rPr>
              <a:t>adalah tujuan </a:t>
            </a:r>
            <a:r>
              <a:rPr dirty="0" sz="2200" spc="-15">
                <a:latin typeface="Calibri"/>
                <a:cs typeface="Calibri"/>
              </a:rPr>
              <a:t>yang  </a:t>
            </a:r>
            <a:r>
              <a:rPr dirty="0" sz="2200" spc="-5">
                <a:latin typeface="Calibri"/>
                <a:cs typeface="Calibri"/>
              </a:rPr>
              <a:t>ingin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dicapai.</a:t>
            </a:r>
            <a:endParaRPr sz="22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09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10">
                <a:latin typeface="Calibri"/>
                <a:cs typeface="Calibri"/>
              </a:rPr>
              <a:t>Eksplisit: himpunan goal </a:t>
            </a:r>
            <a:r>
              <a:rPr dirty="0" sz="1900" spc="-20">
                <a:latin typeface="Calibri"/>
                <a:cs typeface="Calibri"/>
              </a:rPr>
              <a:t>state, </a:t>
            </a:r>
            <a:r>
              <a:rPr dirty="0" sz="1900" spc="-10">
                <a:latin typeface="Calibri"/>
                <a:cs typeface="Calibri"/>
              </a:rPr>
              <a:t>mis:</a:t>
            </a:r>
            <a:r>
              <a:rPr dirty="0" sz="1900" spc="6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{BeradaDi(Bucharest)}.</a:t>
            </a:r>
            <a:endParaRPr sz="19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09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5">
                <a:latin typeface="Calibri"/>
                <a:cs typeface="Calibri"/>
              </a:rPr>
              <a:t>Implisit: deskripsi tujuan, </a:t>
            </a:r>
            <a:r>
              <a:rPr dirty="0" sz="1900" spc="-10">
                <a:latin typeface="Calibri"/>
                <a:cs typeface="Calibri"/>
              </a:rPr>
              <a:t>mis: </a:t>
            </a:r>
            <a:r>
              <a:rPr dirty="0" sz="1900" spc="-5">
                <a:latin typeface="Calibri"/>
                <a:cs typeface="Calibri"/>
              </a:rPr>
              <a:t>dalam </a:t>
            </a:r>
            <a:r>
              <a:rPr dirty="0" sz="1900" spc="-10">
                <a:latin typeface="Calibri"/>
                <a:cs typeface="Calibri"/>
              </a:rPr>
              <a:t>catur </a:t>
            </a:r>
            <a:r>
              <a:rPr dirty="0" sz="1900" spc="-5">
                <a:latin typeface="Wingdings"/>
                <a:cs typeface="Wingdings"/>
              </a:rPr>
              <a:t>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Calibri"/>
                <a:cs typeface="Calibri"/>
              </a:rPr>
              <a:t>skak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mat.</a:t>
            </a:r>
            <a:endParaRPr sz="1900">
              <a:latin typeface="Calibri"/>
              <a:cs typeface="Calibri"/>
            </a:endParaRPr>
          </a:p>
          <a:p>
            <a:pPr marL="241300" marR="745490" indent="-228600">
              <a:lnSpc>
                <a:spcPct val="70000"/>
              </a:lnSpc>
              <a:spcBef>
                <a:spcPts val="179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2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cost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dirty="0" sz="2200" spc="-10">
                <a:latin typeface="Calibri"/>
                <a:cs typeface="Calibri"/>
              </a:rPr>
              <a:t>: sebuah fungsi </a:t>
            </a:r>
            <a:r>
              <a:rPr dirty="0" sz="2200" spc="-15">
                <a:latin typeface="Calibri"/>
                <a:cs typeface="Calibri"/>
              </a:rPr>
              <a:t>yang </a:t>
            </a:r>
            <a:r>
              <a:rPr dirty="0" sz="2200" spc="-10">
                <a:latin typeface="Calibri"/>
                <a:cs typeface="Calibri"/>
              </a:rPr>
              <a:t>memberikan nilai  numerik terhadap </a:t>
            </a:r>
            <a:r>
              <a:rPr dirty="0" sz="2200" spc="-5">
                <a:latin typeface="Calibri"/>
                <a:cs typeface="Calibri"/>
              </a:rPr>
              <a:t>setiap </a:t>
            </a:r>
            <a:r>
              <a:rPr dirty="0" sz="2200" spc="-10">
                <a:latin typeface="Calibri"/>
                <a:cs typeface="Calibri"/>
              </a:rPr>
              <a:t>path. Fungsi </a:t>
            </a:r>
            <a:r>
              <a:rPr dirty="0" sz="2200" spc="-5">
                <a:latin typeface="Calibri"/>
                <a:cs typeface="Calibri"/>
              </a:rPr>
              <a:t>ini </a:t>
            </a:r>
            <a:r>
              <a:rPr dirty="0" sz="2200" spc="-15">
                <a:latin typeface="Calibri"/>
                <a:cs typeface="Calibri"/>
              </a:rPr>
              <a:t>merefleksikan  </a:t>
            </a:r>
            <a:r>
              <a:rPr dirty="0" sz="2200" spc="-10">
                <a:latin typeface="Calibri"/>
                <a:cs typeface="Calibri"/>
              </a:rPr>
              <a:t>performance </a:t>
            </a:r>
            <a:r>
              <a:rPr dirty="0" sz="2200" spc="-5">
                <a:latin typeface="Calibri"/>
                <a:cs typeface="Calibri"/>
              </a:rPr>
              <a:t>measure si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agent.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800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Asumsi </a:t>
            </a:r>
            <a:r>
              <a:rPr dirty="0" sz="2200" spc="-15">
                <a:latin typeface="Calibri"/>
                <a:cs typeface="Calibri"/>
              </a:rPr>
              <a:t>path cost </a:t>
            </a:r>
            <a:r>
              <a:rPr dirty="0" sz="2200" spc="-10">
                <a:latin typeface="Calibri"/>
                <a:cs typeface="Calibri"/>
              </a:rPr>
              <a:t>function </a:t>
            </a:r>
            <a:r>
              <a:rPr dirty="0" sz="2200" spc="-5">
                <a:latin typeface="Calibri"/>
                <a:cs typeface="Calibri"/>
              </a:rPr>
              <a:t>= </a:t>
            </a:r>
            <a:r>
              <a:rPr dirty="0" sz="2200" spc="-5">
                <a:latin typeface="Symbol"/>
                <a:cs typeface="Symbol"/>
              </a:rPr>
              <a:t>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Calibri"/>
                <a:cs typeface="Calibri"/>
              </a:rPr>
              <a:t>step cost: cost </a:t>
            </a:r>
            <a:r>
              <a:rPr dirty="0" sz="2200" spc="-5">
                <a:latin typeface="Calibri"/>
                <a:cs typeface="Calibri"/>
              </a:rPr>
              <a:t>action a </a:t>
            </a:r>
            <a:r>
              <a:rPr dirty="0" sz="2200" spc="-10">
                <a:latin typeface="Calibri"/>
                <a:cs typeface="Calibri"/>
              </a:rPr>
              <a:t>dari </a:t>
            </a:r>
            <a:r>
              <a:rPr dirty="0" sz="2200" spc="-25">
                <a:latin typeface="Calibri"/>
                <a:cs typeface="Calibri"/>
              </a:rPr>
              <a:t>state  </a:t>
            </a:r>
            <a:r>
              <a:rPr dirty="0" sz="2200" spc="-5">
                <a:latin typeface="Calibri"/>
                <a:cs typeface="Calibri"/>
              </a:rPr>
              <a:t>x </a:t>
            </a:r>
            <a:r>
              <a:rPr dirty="0" sz="2200" spc="-40">
                <a:latin typeface="Calibri"/>
                <a:cs typeface="Calibri"/>
              </a:rPr>
              <a:t>ke </a:t>
            </a:r>
            <a:r>
              <a:rPr dirty="0" sz="2200" spc="-5">
                <a:latin typeface="Calibri"/>
                <a:cs typeface="Calibri"/>
              </a:rPr>
              <a:t>y: </a:t>
            </a:r>
            <a:r>
              <a:rPr dirty="0" sz="2200" spc="-10">
                <a:latin typeface="Calibri"/>
                <a:cs typeface="Calibri"/>
              </a:rPr>
              <a:t>c(x, </a:t>
            </a:r>
            <a:r>
              <a:rPr dirty="0" sz="2200" spc="-5">
                <a:latin typeface="Calibri"/>
                <a:cs typeface="Calibri"/>
              </a:rPr>
              <a:t>a,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y).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Sebuah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solusi </a:t>
            </a:r>
            <a:r>
              <a:rPr dirty="0" sz="2200" spc="-5">
                <a:latin typeface="Calibri"/>
                <a:cs typeface="Calibri"/>
              </a:rPr>
              <a:t>adalah </a:t>
            </a:r>
            <a:r>
              <a:rPr dirty="0" sz="2200" spc="-10">
                <a:latin typeface="Calibri"/>
                <a:cs typeface="Calibri"/>
              </a:rPr>
              <a:t>path dari </a:t>
            </a:r>
            <a:r>
              <a:rPr dirty="0" sz="2200" spc="-5">
                <a:latin typeface="Calibri"/>
                <a:cs typeface="Calibri"/>
              </a:rPr>
              <a:t>initial </a:t>
            </a:r>
            <a:r>
              <a:rPr dirty="0" sz="2200" spc="-25">
                <a:latin typeface="Calibri"/>
                <a:cs typeface="Calibri"/>
              </a:rPr>
              <a:t>state </a:t>
            </a:r>
            <a:r>
              <a:rPr dirty="0" sz="2200" spc="-40">
                <a:latin typeface="Calibri"/>
                <a:cs typeface="Calibri"/>
              </a:rPr>
              <a:t>ke </a:t>
            </a:r>
            <a:r>
              <a:rPr dirty="0" sz="2200" spc="-10">
                <a:latin typeface="Calibri"/>
                <a:cs typeface="Calibri"/>
              </a:rPr>
              <a:t>goal</a:t>
            </a:r>
            <a:r>
              <a:rPr dirty="0" sz="2200" spc="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state.</a:t>
            </a:r>
            <a:endParaRPr sz="2200">
              <a:latin typeface="Calibri"/>
              <a:cs typeface="Calibri"/>
            </a:endParaRPr>
          </a:p>
          <a:p>
            <a:pPr marL="241300" marR="109855" indent="-228600">
              <a:lnSpc>
                <a:spcPct val="70000"/>
              </a:lnSpc>
              <a:spcBef>
                <a:spcPts val="179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Sebuah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solusi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optimal </a:t>
            </a:r>
            <a:r>
              <a:rPr dirty="0" sz="2200" spc="-5">
                <a:latin typeface="Calibri"/>
                <a:cs typeface="Calibri"/>
              </a:rPr>
              <a:t>adalah solusi </a:t>
            </a:r>
            <a:r>
              <a:rPr dirty="0" sz="2200" spc="-15">
                <a:latin typeface="Calibri"/>
                <a:cs typeface="Calibri"/>
              </a:rPr>
              <a:t>dengan </a:t>
            </a:r>
            <a:r>
              <a:rPr dirty="0" sz="2200" spc="-10">
                <a:latin typeface="Calibri"/>
                <a:cs typeface="Calibri"/>
              </a:rPr>
              <a:t>path </a:t>
            </a:r>
            <a:r>
              <a:rPr dirty="0" sz="2200" spc="-15">
                <a:latin typeface="Calibri"/>
                <a:cs typeface="Calibri"/>
              </a:rPr>
              <a:t>cost </a:t>
            </a:r>
            <a:r>
              <a:rPr dirty="0" sz="2200" spc="-10">
                <a:latin typeface="Calibri"/>
                <a:cs typeface="Calibri"/>
              </a:rPr>
              <a:t>function  </a:t>
            </a:r>
            <a:r>
              <a:rPr dirty="0" sz="2200" spc="-5">
                <a:latin typeface="Calibri"/>
                <a:cs typeface="Calibri"/>
              </a:rPr>
              <a:t>minimal.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717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-5"/>
              <a:t>P</a:t>
            </a:r>
            <a:r>
              <a:rPr dirty="0" sz="2850" spc="-5"/>
              <a:t>ENUANGAN </a:t>
            </a:r>
            <a:r>
              <a:rPr dirty="0" sz="3600" spc="0"/>
              <a:t>A</a:t>
            </a:r>
            <a:r>
              <a:rPr dirty="0" sz="2850" spc="0"/>
              <a:t>IR </a:t>
            </a:r>
            <a:r>
              <a:rPr dirty="0" sz="2850" spc="5"/>
              <a:t>DI</a:t>
            </a:r>
            <a:r>
              <a:rPr dirty="0" sz="2850" spc="560"/>
              <a:t> </a:t>
            </a:r>
            <a:r>
              <a:rPr dirty="0" sz="3600" spc="-30"/>
              <a:t>T</a:t>
            </a:r>
            <a:r>
              <a:rPr dirty="0" sz="2850" spc="-30"/>
              <a:t>EKO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7364730" cy="11512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Diberikan </a:t>
            </a:r>
            <a:r>
              <a:rPr dirty="0" sz="2400" spc="-5">
                <a:latin typeface="Calibri"/>
                <a:cs typeface="Calibri"/>
              </a:rPr>
              <a:t>dua buah </a:t>
            </a:r>
            <a:r>
              <a:rPr dirty="0" sz="2400" spc="-30">
                <a:latin typeface="Calibri"/>
                <a:cs typeface="Calibri"/>
              </a:rPr>
              <a:t>teko </a:t>
            </a:r>
            <a:r>
              <a:rPr dirty="0" sz="2400" spc="-10">
                <a:latin typeface="Calibri"/>
                <a:cs typeface="Calibri"/>
              </a:rPr>
              <a:t>berkapasitas </a:t>
            </a:r>
            <a:r>
              <a:rPr dirty="0" sz="2400">
                <a:latin typeface="Calibri"/>
                <a:cs typeface="Calibri"/>
              </a:rPr>
              <a:t>4 </a:t>
            </a:r>
            <a:r>
              <a:rPr dirty="0" sz="2400" spc="-15">
                <a:latin typeface="Calibri"/>
                <a:cs typeface="Calibri"/>
              </a:rPr>
              <a:t>galon </a:t>
            </a:r>
            <a:r>
              <a:rPr dirty="0" sz="2400" spc="-25">
                <a:latin typeface="Calibri"/>
                <a:cs typeface="Calibri"/>
              </a:rPr>
              <a:t>(teko </a:t>
            </a:r>
            <a:r>
              <a:rPr dirty="0" sz="2400" spc="-5">
                <a:latin typeface="Calibri"/>
                <a:cs typeface="Calibri"/>
              </a:rPr>
              <a:t>A)dan  </a:t>
            </a:r>
            <a:r>
              <a:rPr dirty="0" sz="2400">
                <a:latin typeface="Calibri"/>
                <a:cs typeface="Calibri"/>
              </a:rPr>
              <a:t>3 </a:t>
            </a:r>
            <a:r>
              <a:rPr dirty="0" sz="2400" spc="-15">
                <a:latin typeface="Calibri"/>
                <a:cs typeface="Calibri"/>
              </a:rPr>
              <a:t>galon </a:t>
            </a:r>
            <a:r>
              <a:rPr dirty="0" sz="2400" spc="-25">
                <a:latin typeface="Calibri"/>
                <a:cs typeface="Calibri"/>
              </a:rPr>
              <a:t>(teko </a:t>
            </a:r>
            <a:r>
              <a:rPr dirty="0" sz="2400">
                <a:latin typeface="Calibri"/>
                <a:cs typeface="Calibri"/>
              </a:rPr>
              <a:t>B) </a:t>
            </a:r>
            <a:r>
              <a:rPr dirty="0" sz="2400" spc="-10">
                <a:latin typeface="Calibri"/>
                <a:cs typeface="Calibri"/>
              </a:rPr>
              <a:t>(tanpa </a:t>
            </a:r>
            <a:r>
              <a:rPr dirty="0" sz="2400" spc="-15">
                <a:latin typeface="Calibri"/>
                <a:cs typeface="Calibri"/>
              </a:rPr>
              <a:t>skala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ukuran).</a:t>
            </a:r>
            <a:endParaRPr sz="24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44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5">
                <a:latin typeface="Calibri"/>
                <a:cs typeface="Calibri"/>
              </a:rPr>
              <a:t>Bagaimana </a:t>
            </a:r>
            <a:r>
              <a:rPr dirty="0" sz="2000" spc="-10">
                <a:latin typeface="Calibri"/>
                <a:cs typeface="Calibri"/>
              </a:rPr>
              <a:t>mendapatkan tepat </a:t>
            </a:r>
            <a:r>
              <a:rPr dirty="0" sz="2000">
                <a:latin typeface="Calibri"/>
                <a:cs typeface="Calibri"/>
              </a:rPr>
              <a:t>2 </a:t>
            </a:r>
            <a:r>
              <a:rPr dirty="0" sz="2000" spc="-10">
                <a:latin typeface="Calibri"/>
                <a:cs typeface="Calibri"/>
              </a:rPr>
              <a:t>galon </a:t>
            </a:r>
            <a:r>
              <a:rPr dirty="0" sz="2000" spc="-5">
                <a:latin typeface="Calibri"/>
                <a:cs typeface="Calibri"/>
              </a:rPr>
              <a:t>pada </a:t>
            </a:r>
            <a:r>
              <a:rPr dirty="0" sz="2000" spc="-25">
                <a:latin typeface="Calibri"/>
                <a:cs typeface="Calibri"/>
              </a:rPr>
              <a:t>teko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tersebut?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0" y="6516420"/>
            <a:ext cx="1689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717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-5"/>
              <a:t>P</a:t>
            </a:r>
            <a:r>
              <a:rPr dirty="0" sz="2850" spc="-5"/>
              <a:t>ENUANGAN </a:t>
            </a:r>
            <a:r>
              <a:rPr dirty="0" sz="3600" spc="0"/>
              <a:t>A</a:t>
            </a:r>
            <a:r>
              <a:rPr dirty="0" sz="2850" spc="0"/>
              <a:t>IR </a:t>
            </a:r>
            <a:r>
              <a:rPr dirty="0" sz="2850" spc="5"/>
              <a:t>DI</a:t>
            </a:r>
            <a:r>
              <a:rPr dirty="0" sz="2850" spc="560"/>
              <a:t> </a:t>
            </a:r>
            <a:r>
              <a:rPr dirty="0" sz="3600" spc="-30"/>
              <a:t>T</a:t>
            </a:r>
            <a:r>
              <a:rPr dirty="0" sz="2850" spc="-30"/>
              <a:t>EKO</a:t>
            </a:r>
            <a:endParaRPr sz="2850"/>
          </a:p>
        </p:txBody>
      </p:sp>
      <p:sp>
        <p:nvSpPr>
          <p:cNvPr id="4" name="object 4"/>
          <p:cNvSpPr txBox="1"/>
          <p:nvPr/>
        </p:nvSpPr>
        <p:spPr>
          <a:xfrm>
            <a:off x="879144" y="1909460"/>
            <a:ext cx="4846955" cy="441515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241300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Initial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2000" spc="-2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5">
                <a:latin typeface="Calibri"/>
                <a:cs typeface="Calibri"/>
              </a:rPr>
              <a:t>Teko </a:t>
            </a:r>
            <a:r>
              <a:rPr dirty="0" sz="1700" spc="-5">
                <a:latin typeface="Calibri"/>
                <a:cs typeface="Calibri"/>
              </a:rPr>
              <a:t>dalam </a:t>
            </a:r>
            <a:r>
              <a:rPr dirty="0" sz="1700" spc="-10">
                <a:latin typeface="Calibri"/>
                <a:cs typeface="Calibri"/>
              </a:rPr>
              <a:t>kondisi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kosong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10">
                <a:latin typeface="Calibri"/>
                <a:cs typeface="Calibri"/>
              </a:rPr>
              <a:t>Direpresentasikan </a:t>
            </a:r>
            <a:r>
              <a:rPr dirty="0" sz="1700" spc="-5">
                <a:latin typeface="Calibri"/>
                <a:cs typeface="Calibri"/>
              </a:rPr>
              <a:t>dalam pasangan </a:t>
            </a:r>
            <a:r>
              <a:rPr dirty="0" sz="1700">
                <a:latin typeface="Calibri"/>
                <a:cs typeface="Calibri"/>
              </a:rPr>
              <a:t>( 0 , 0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AFBBBB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AFBBBB"/>
              </a:buClr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FBBBB"/>
              </a:buClr>
              <a:buSzPct val="90000"/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2000" spc="-2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5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A berisi 2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galon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10">
                <a:latin typeface="Calibri"/>
                <a:cs typeface="Calibri"/>
              </a:rPr>
              <a:t>Direpresentasikan </a:t>
            </a:r>
            <a:r>
              <a:rPr dirty="0" sz="1700">
                <a:latin typeface="Calibri"/>
                <a:cs typeface="Calibri"/>
              </a:rPr>
              <a:t>( 2 , 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AFBBBB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AFBBBB"/>
              </a:buClr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FBBBB"/>
              </a:buClr>
              <a:buSzPct val="90000"/>
              <a:buFont typeface="Wingdings"/>
              <a:buChar char=""/>
              <a:tabLst>
                <a:tab pos="241300" algn="l"/>
              </a:tabLst>
            </a:pP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">
                <a:latin typeface="Calibri"/>
                <a:cs typeface="Calibri"/>
              </a:rPr>
              <a:t>Asumsikan </a:t>
            </a:r>
            <a:r>
              <a:rPr dirty="0" sz="1700" spc="-10">
                <a:latin typeface="Calibri"/>
                <a:cs typeface="Calibri"/>
              </a:rPr>
              <a:t>step cost </a:t>
            </a:r>
            <a:r>
              <a:rPr dirty="0" sz="1700" spc="-5">
                <a:latin typeface="Calibri"/>
                <a:cs typeface="Calibri"/>
              </a:rPr>
              <a:t>sama untuk setiap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actionnya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">
                <a:latin typeface="Calibri"/>
                <a:cs typeface="Calibri"/>
              </a:rPr>
              <a:t>Misalkan bernilai </a:t>
            </a:r>
            <a:r>
              <a:rPr dirty="0" sz="1700">
                <a:latin typeface="Calibri"/>
                <a:cs typeface="Calibri"/>
              </a:rPr>
              <a:t>1 </a:t>
            </a:r>
            <a:r>
              <a:rPr dirty="0" sz="1700" spc="-5">
                <a:latin typeface="Calibri"/>
                <a:cs typeface="Calibri"/>
              </a:rPr>
              <a:t>setiap</a:t>
            </a:r>
            <a:r>
              <a:rPr dirty="0" sz="1700" spc="-114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langkahnya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15">
                <a:latin typeface="Calibri"/>
                <a:cs typeface="Calibri"/>
              </a:rPr>
              <a:t>Path </a:t>
            </a:r>
            <a:r>
              <a:rPr dirty="0" sz="1700" spc="-10">
                <a:latin typeface="Calibri"/>
                <a:cs typeface="Calibri"/>
              </a:rPr>
              <a:t>cost </a:t>
            </a:r>
            <a:r>
              <a:rPr dirty="0" sz="1700">
                <a:latin typeface="Calibri"/>
                <a:cs typeface="Calibri"/>
              </a:rPr>
              <a:t>adalah jumlah </a:t>
            </a:r>
            <a:r>
              <a:rPr dirty="0" sz="1700" spc="-10">
                <a:latin typeface="Calibri"/>
                <a:cs typeface="Calibri"/>
              </a:rPr>
              <a:t>step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costs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0" y="6516420"/>
            <a:ext cx="1689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717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-5"/>
              <a:t>P</a:t>
            </a:r>
            <a:r>
              <a:rPr dirty="0" sz="2850" spc="-5"/>
              <a:t>ENUANGAN </a:t>
            </a:r>
            <a:r>
              <a:rPr dirty="0" sz="3600" spc="0"/>
              <a:t>A</a:t>
            </a:r>
            <a:r>
              <a:rPr dirty="0" sz="2850" spc="0"/>
              <a:t>IR </a:t>
            </a:r>
            <a:r>
              <a:rPr dirty="0" sz="2850" spc="5"/>
              <a:t>DI</a:t>
            </a:r>
            <a:r>
              <a:rPr dirty="0" sz="2850" spc="560"/>
              <a:t> </a:t>
            </a:r>
            <a:r>
              <a:rPr dirty="0" sz="3600" spc="-30"/>
              <a:t>T</a:t>
            </a:r>
            <a:r>
              <a:rPr dirty="0" sz="2850" spc="-30"/>
              <a:t>EKO</a:t>
            </a:r>
            <a:endParaRPr sz="2850"/>
          </a:p>
        </p:txBody>
      </p:sp>
      <p:sp>
        <p:nvSpPr>
          <p:cNvPr id="4" name="object 4"/>
          <p:cNvSpPr txBox="1"/>
          <p:nvPr/>
        </p:nvSpPr>
        <p:spPr>
          <a:xfrm>
            <a:off x="879144" y="1895315"/>
            <a:ext cx="3810635" cy="92011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0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Actions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Successor</a:t>
            </a:r>
            <a:r>
              <a:rPr dirty="0" sz="22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8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5">
                <a:latin typeface="Calibri"/>
                <a:cs typeface="Calibri"/>
              </a:rPr>
              <a:t>Mengisi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60">
                <a:latin typeface="Calibri"/>
                <a:cs typeface="Calibri"/>
              </a:rPr>
              <a:t>Teko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675" y="2791337"/>
            <a:ext cx="1478280" cy="6965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700">
                <a:latin typeface="Calibri"/>
                <a:cs typeface="Calibri"/>
              </a:rPr>
              <a:t># Mengisi </a:t>
            </a:r>
            <a:r>
              <a:rPr dirty="0" sz="1700" spc="-20">
                <a:latin typeface="Calibri"/>
                <a:cs typeface="Calibri"/>
              </a:rPr>
              <a:t>teko</a:t>
            </a:r>
            <a:r>
              <a:rPr dirty="0" sz="1700" spc="-114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>
                <a:latin typeface="Calibri"/>
                <a:cs typeface="Calibri"/>
              </a:rPr>
              <a:t># Mengisi </a:t>
            </a:r>
            <a:r>
              <a:rPr dirty="0" sz="1700" spc="-20">
                <a:latin typeface="Calibri"/>
                <a:cs typeface="Calibri"/>
              </a:rPr>
              <a:t>teko</a:t>
            </a:r>
            <a:r>
              <a:rPr dirty="0" sz="1700" spc="-1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464" y="2791337"/>
            <a:ext cx="2237105" cy="17786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14984" indent="-228600">
              <a:lnSpc>
                <a:spcPct val="100000"/>
              </a:lnSpc>
              <a:spcBef>
                <a:spcPts val="69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">
                <a:latin typeface="Calibri"/>
                <a:cs typeface="Calibri"/>
              </a:rPr>
              <a:t>(x </a:t>
            </a:r>
            <a:r>
              <a:rPr dirty="0" sz="1700">
                <a:latin typeface="Calibri"/>
                <a:cs typeface="Calibri"/>
              </a:rPr>
              <a:t>, </a:t>
            </a:r>
            <a:r>
              <a:rPr dirty="0" sz="1700" spc="-5">
                <a:latin typeface="Calibri"/>
                <a:cs typeface="Calibri"/>
              </a:rPr>
              <a:t>y) -&gt; (4 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y)</a:t>
            </a:r>
            <a:endParaRPr sz="1700">
              <a:latin typeface="Calibri"/>
              <a:cs typeface="Calibri"/>
            </a:endParaRPr>
          </a:p>
          <a:p>
            <a:pPr marL="514984" indent="-228600">
              <a:lnSpc>
                <a:spcPct val="100000"/>
              </a:lnSpc>
              <a:spcBef>
                <a:spcPts val="60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">
                <a:latin typeface="Calibri"/>
                <a:cs typeface="Calibri"/>
              </a:rPr>
              <a:t>(x </a:t>
            </a:r>
            <a:r>
              <a:rPr dirty="0" sz="1700">
                <a:latin typeface="Calibri"/>
                <a:cs typeface="Calibri"/>
              </a:rPr>
              <a:t>, </a:t>
            </a:r>
            <a:r>
              <a:rPr dirty="0" sz="1700" spc="-5">
                <a:latin typeface="Calibri"/>
                <a:cs typeface="Calibri"/>
              </a:rPr>
              <a:t>y) -&gt; (x 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3)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900" spc="-10">
                <a:latin typeface="Calibri"/>
                <a:cs typeface="Calibri"/>
              </a:rPr>
              <a:t>Mengosongkan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teko</a:t>
            </a:r>
            <a:endParaRPr sz="1900">
              <a:latin typeface="Calibri"/>
              <a:cs typeface="Calibri"/>
            </a:endParaRPr>
          </a:p>
          <a:p>
            <a:pPr lvl="1" marL="514984" indent="-228600">
              <a:lnSpc>
                <a:spcPct val="100000"/>
              </a:lnSpc>
              <a:spcBef>
                <a:spcPts val="60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">
                <a:latin typeface="Calibri"/>
                <a:cs typeface="Calibri"/>
              </a:rPr>
              <a:t>(x </a:t>
            </a:r>
            <a:r>
              <a:rPr dirty="0" sz="1700">
                <a:latin typeface="Calibri"/>
                <a:cs typeface="Calibri"/>
              </a:rPr>
              <a:t>, </a:t>
            </a:r>
            <a:r>
              <a:rPr dirty="0" sz="1700" spc="-5">
                <a:latin typeface="Calibri"/>
                <a:cs typeface="Calibri"/>
              </a:rPr>
              <a:t>y) -&gt; (0 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y)</a:t>
            </a:r>
            <a:endParaRPr sz="1700">
              <a:latin typeface="Calibri"/>
              <a:cs typeface="Calibri"/>
            </a:endParaRPr>
          </a:p>
          <a:p>
            <a:pPr lvl="1" marL="514984" indent="-228600">
              <a:lnSpc>
                <a:spcPct val="100000"/>
              </a:lnSpc>
              <a:spcBef>
                <a:spcPts val="5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700" spc="-5">
                <a:latin typeface="Calibri"/>
                <a:cs typeface="Calibri"/>
              </a:rPr>
              <a:t>(x </a:t>
            </a:r>
            <a:r>
              <a:rPr dirty="0" sz="1700">
                <a:latin typeface="Calibri"/>
                <a:cs typeface="Calibri"/>
              </a:rPr>
              <a:t>, </a:t>
            </a:r>
            <a:r>
              <a:rPr dirty="0" sz="1700" spc="-5">
                <a:latin typeface="Calibri"/>
                <a:cs typeface="Calibri"/>
              </a:rPr>
              <a:t>y) -&gt; (x </a:t>
            </a:r>
            <a:r>
              <a:rPr dirty="0" sz="1700">
                <a:latin typeface="Calibri"/>
                <a:cs typeface="Calibri"/>
              </a:rPr>
              <a:t>,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0)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675" y="3876141"/>
            <a:ext cx="2131695" cy="69405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700">
                <a:latin typeface="Calibri"/>
                <a:cs typeface="Calibri"/>
              </a:rPr>
              <a:t># </a:t>
            </a:r>
            <a:r>
              <a:rPr dirty="0" sz="1700" spc="-5">
                <a:latin typeface="Calibri"/>
                <a:cs typeface="Calibri"/>
              </a:rPr>
              <a:t>Mengosongkan </a:t>
            </a:r>
            <a:r>
              <a:rPr dirty="0" sz="1700" spc="-20">
                <a:latin typeface="Calibri"/>
                <a:cs typeface="Calibri"/>
              </a:rPr>
              <a:t>teko</a:t>
            </a:r>
            <a:r>
              <a:rPr dirty="0" sz="1700" spc="-10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700">
                <a:latin typeface="Calibri"/>
                <a:cs typeface="Calibri"/>
              </a:rPr>
              <a:t># </a:t>
            </a:r>
            <a:r>
              <a:rPr dirty="0" sz="1700" spc="-5">
                <a:latin typeface="Calibri"/>
                <a:cs typeface="Calibri"/>
              </a:rPr>
              <a:t>Mengosongkan </a:t>
            </a:r>
            <a:r>
              <a:rPr dirty="0" sz="1700" spc="-20">
                <a:latin typeface="Calibri"/>
                <a:cs typeface="Calibri"/>
              </a:rPr>
              <a:t>teko</a:t>
            </a:r>
            <a:r>
              <a:rPr dirty="0" sz="1700" spc="-10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3464" y="4581785"/>
            <a:ext cx="6932930" cy="153860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5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900" spc="-10">
                <a:latin typeface="Calibri"/>
                <a:cs typeface="Calibri"/>
              </a:rPr>
              <a:t>Menuangkan </a:t>
            </a:r>
            <a:r>
              <a:rPr dirty="0" sz="1900" spc="-5">
                <a:latin typeface="Calibri"/>
                <a:cs typeface="Calibri"/>
              </a:rPr>
              <a:t>isi </a:t>
            </a:r>
            <a:r>
              <a:rPr dirty="0" sz="1900" spc="-10">
                <a:latin typeface="Calibri"/>
                <a:cs typeface="Calibri"/>
              </a:rPr>
              <a:t>satu </a:t>
            </a:r>
            <a:r>
              <a:rPr dirty="0" sz="1900" spc="-25">
                <a:latin typeface="Calibri"/>
                <a:cs typeface="Calibri"/>
              </a:rPr>
              <a:t>teko </a:t>
            </a:r>
            <a:r>
              <a:rPr dirty="0" sz="1900" spc="-35">
                <a:latin typeface="Calibri"/>
                <a:cs typeface="Calibri"/>
              </a:rPr>
              <a:t>ke </a:t>
            </a:r>
            <a:r>
              <a:rPr dirty="0" sz="1900" spc="-25">
                <a:latin typeface="Calibri"/>
                <a:cs typeface="Calibri"/>
              </a:rPr>
              <a:t>teko</a:t>
            </a:r>
            <a:r>
              <a:rPr dirty="0" sz="1900" spc="6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lainnya</a:t>
            </a:r>
            <a:endParaRPr sz="1900">
              <a:latin typeface="Calibri"/>
              <a:cs typeface="Calibri"/>
            </a:endParaRPr>
          </a:p>
          <a:p>
            <a:pPr lvl="1" marL="514984" marR="5080" indent="-228600">
              <a:lnSpc>
                <a:spcPts val="1839"/>
              </a:lnSpc>
              <a:spcBef>
                <a:spcPts val="83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  <a:tab pos="3395979" algn="l"/>
              </a:tabLst>
            </a:pPr>
            <a:r>
              <a:rPr dirty="0" sz="1700" spc="-5">
                <a:latin typeface="Calibri"/>
                <a:cs typeface="Calibri"/>
              </a:rPr>
              <a:t>(x </a:t>
            </a:r>
            <a:r>
              <a:rPr dirty="0" sz="1700">
                <a:latin typeface="Calibri"/>
                <a:cs typeface="Calibri"/>
              </a:rPr>
              <a:t>, y) </a:t>
            </a:r>
            <a:r>
              <a:rPr dirty="0" sz="1700" spc="-5">
                <a:latin typeface="Calibri"/>
                <a:cs typeface="Calibri"/>
              </a:rPr>
              <a:t>-&gt; </a:t>
            </a:r>
            <a:r>
              <a:rPr dirty="0" sz="1700">
                <a:latin typeface="Calibri"/>
                <a:cs typeface="Calibri"/>
              </a:rPr>
              <a:t>(0 ,  x+y) </a:t>
            </a:r>
            <a:r>
              <a:rPr dirty="0" sz="1700" spc="-5">
                <a:latin typeface="Calibri"/>
                <a:cs typeface="Calibri"/>
              </a:rPr>
              <a:t>or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(x+y-3,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3)	# </a:t>
            </a:r>
            <a:r>
              <a:rPr dirty="0" sz="1700" spc="-5">
                <a:latin typeface="Calibri"/>
                <a:cs typeface="Calibri"/>
              </a:rPr>
              <a:t>Menuangkan </a:t>
            </a:r>
            <a:r>
              <a:rPr dirty="0" sz="1700">
                <a:latin typeface="Calibri"/>
                <a:cs typeface="Calibri"/>
              </a:rPr>
              <a:t>seluruh </a:t>
            </a:r>
            <a:r>
              <a:rPr dirty="0" sz="1700" spc="-5">
                <a:latin typeface="Calibri"/>
                <a:cs typeface="Calibri"/>
              </a:rPr>
              <a:t>air </a:t>
            </a:r>
            <a:r>
              <a:rPr dirty="0" sz="1700">
                <a:latin typeface="Calibri"/>
                <a:cs typeface="Calibri"/>
              </a:rPr>
              <a:t>dari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5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ke 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B </a:t>
            </a:r>
            <a:r>
              <a:rPr dirty="0" sz="1700" spc="-10">
                <a:latin typeface="Calibri"/>
                <a:cs typeface="Calibri"/>
              </a:rPr>
              <a:t>atau </a:t>
            </a:r>
            <a:r>
              <a:rPr dirty="0" sz="1700" spc="-5">
                <a:latin typeface="Calibri"/>
                <a:cs typeface="Calibri"/>
              </a:rPr>
              <a:t>Menuangkan </a:t>
            </a:r>
            <a:r>
              <a:rPr dirty="0" sz="1700">
                <a:latin typeface="Calibri"/>
                <a:cs typeface="Calibri"/>
              </a:rPr>
              <a:t>air dari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30">
                <a:latin typeface="Calibri"/>
                <a:cs typeface="Calibri"/>
              </a:rPr>
              <a:t>ke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B </a:t>
            </a:r>
            <a:r>
              <a:rPr dirty="0" sz="1700" spc="-5">
                <a:latin typeface="Calibri"/>
                <a:cs typeface="Calibri"/>
              </a:rPr>
              <a:t>sampai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B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penuh</a:t>
            </a:r>
            <a:endParaRPr sz="1700">
              <a:latin typeface="Calibri"/>
              <a:cs typeface="Calibri"/>
            </a:endParaRPr>
          </a:p>
          <a:p>
            <a:pPr lvl="1" marL="514984" marR="12700" indent="-228600">
              <a:lnSpc>
                <a:spcPts val="1839"/>
              </a:lnSpc>
              <a:spcBef>
                <a:spcPts val="80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514984" algn="l"/>
                <a:tab pos="515620" algn="l"/>
                <a:tab pos="3395979" algn="l"/>
              </a:tabLst>
            </a:pPr>
            <a:r>
              <a:rPr dirty="0" sz="1700" spc="-5">
                <a:latin typeface="Calibri"/>
                <a:cs typeface="Calibri"/>
              </a:rPr>
              <a:t>(x </a:t>
            </a:r>
            <a:r>
              <a:rPr dirty="0" sz="1700">
                <a:latin typeface="Calibri"/>
                <a:cs typeface="Calibri"/>
              </a:rPr>
              <a:t>, </a:t>
            </a:r>
            <a:r>
              <a:rPr dirty="0" sz="1700" spc="-5">
                <a:latin typeface="Calibri"/>
                <a:cs typeface="Calibri"/>
              </a:rPr>
              <a:t>y) -&gt; </a:t>
            </a:r>
            <a:r>
              <a:rPr dirty="0" sz="1700">
                <a:latin typeface="Calibri"/>
                <a:cs typeface="Calibri"/>
              </a:rPr>
              <a:t>(x+y , 0) </a:t>
            </a:r>
            <a:r>
              <a:rPr dirty="0" sz="1700" spc="-5">
                <a:latin typeface="Calibri"/>
                <a:cs typeface="Calibri"/>
              </a:rPr>
              <a:t>or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(4,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x+y-4)	</a:t>
            </a:r>
            <a:r>
              <a:rPr dirty="0" sz="1700">
                <a:latin typeface="Calibri"/>
                <a:cs typeface="Calibri"/>
              </a:rPr>
              <a:t># </a:t>
            </a:r>
            <a:r>
              <a:rPr dirty="0" sz="1700" spc="-5">
                <a:latin typeface="Calibri"/>
                <a:cs typeface="Calibri"/>
              </a:rPr>
              <a:t>Menuangkan </a:t>
            </a:r>
            <a:r>
              <a:rPr dirty="0" sz="1700">
                <a:latin typeface="Calibri"/>
                <a:cs typeface="Calibri"/>
              </a:rPr>
              <a:t>seluruh </a:t>
            </a:r>
            <a:r>
              <a:rPr dirty="0" sz="1700" spc="-5">
                <a:latin typeface="Calibri"/>
                <a:cs typeface="Calibri"/>
              </a:rPr>
              <a:t>air </a:t>
            </a:r>
            <a:r>
              <a:rPr dirty="0" sz="1700">
                <a:latin typeface="Calibri"/>
                <a:cs typeface="Calibri"/>
              </a:rPr>
              <a:t>dari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B</a:t>
            </a:r>
            <a:r>
              <a:rPr dirty="0" sz="1700" spc="-15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ke 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10">
                <a:latin typeface="Calibri"/>
                <a:cs typeface="Calibri"/>
              </a:rPr>
              <a:t>atau </a:t>
            </a:r>
            <a:r>
              <a:rPr dirty="0" sz="1700" spc="-5">
                <a:latin typeface="Calibri"/>
                <a:cs typeface="Calibri"/>
              </a:rPr>
              <a:t>Menuangkan </a:t>
            </a:r>
            <a:r>
              <a:rPr dirty="0" sz="1700">
                <a:latin typeface="Calibri"/>
                <a:cs typeface="Calibri"/>
              </a:rPr>
              <a:t>air dari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B </a:t>
            </a:r>
            <a:r>
              <a:rPr dirty="0" sz="1700" spc="-30">
                <a:latin typeface="Calibri"/>
                <a:cs typeface="Calibri"/>
              </a:rPr>
              <a:t>ke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5">
                <a:latin typeface="Calibri"/>
                <a:cs typeface="Calibri"/>
              </a:rPr>
              <a:t>sampai </a:t>
            </a:r>
            <a:r>
              <a:rPr dirty="0" sz="1700" spc="-20">
                <a:latin typeface="Calibri"/>
                <a:cs typeface="Calibri"/>
              </a:rPr>
              <a:t>teko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penuh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858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-25"/>
              <a:t>V</a:t>
            </a:r>
            <a:r>
              <a:rPr dirty="0" sz="2850" spc="-25"/>
              <a:t>ACUUM</a:t>
            </a:r>
            <a:r>
              <a:rPr dirty="0" sz="3600" spc="-25"/>
              <a:t>C</a:t>
            </a:r>
            <a:r>
              <a:rPr dirty="0" sz="2850" spc="-25"/>
              <a:t>LEANER</a:t>
            </a:r>
            <a:r>
              <a:rPr dirty="0" sz="2850" spc="229"/>
              <a:t> </a:t>
            </a:r>
            <a:r>
              <a:rPr dirty="0" sz="3600" spc="-20"/>
              <a:t>W</a:t>
            </a:r>
            <a:r>
              <a:rPr dirty="0" sz="2850" spc="-20"/>
              <a:t>ORLD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6985000" cy="38608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25">
                <a:latin typeface="Calibri"/>
                <a:cs typeface="Calibri"/>
              </a:rPr>
              <a:t>Vacuum </a:t>
            </a:r>
            <a:r>
              <a:rPr dirty="0" sz="2400" spc="-5">
                <a:latin typeface="Calibri"/>
                <a:cs typeface="Calibri"/>
              </a:rPr>
              <a:t>Cleaner </a:t>
            </a:r>
            <a:r>
              <a:rPr dirty="0" sz="2400" spc="-10">
                <a:latin typeface="Calibri"/>
                <a:cs typeface="Calibri"/>
              </a:rPr>
              <a:t>Agent </a:t>
            </a:r>
            <a:r>
              <a:rPr dirty="0" sz="2400" spc="-15">
                <a:latin typeface="Calibri"/>
                <a:cs typeface="Calibri"/>
              </a:rPr>
              <a:t>yang </a:t>
            </a:r>
            <a:r>
              <a:rPr dirty="0" sz="2400" spc="-10">
                <a:latin typeface="Calibri"/>
                <a:cs typeface="Calibri"/>
              </a:rPr>
              <a:t>bertugas membersihkan  </a:t>
            </a:r>
            <a:r>
              <a:rPr dirty="0" sz="2400" spc="-5">
                <a:latin typeface="Calibri"/>
                <a:cs typeface="Calibri"/>
              </a:rPr>
              <a:t>debu </a:t>
            </a:r>
            <a:r>
              <a:rPr dirty="0" sz="2400" spc="-10">
                <a:latin typeface="Calibri"/>
                <a:cs typeface="Calibri"/>
              </a:rPr>
              <a:t>dilantai. Misalkan </a:t>
            </a:r>
            <a:r>
              <a:rPr dirty="0" sz="2400" spc="-5">
                <a:latin typeface="Calibri"/>
                <a:cs typeface="Calibri"/>
              </a:rPr>
              <a:t>di </a:t>
            </a:r>
            <a:r>
              <a:rPr dirty="0" sz="2400" spc="-10">
                <a:latin typeface="Calibri"/>
                <a:cs typeface="Calibri"/>
              </a:rPr>
              <a:t>berikan world </a:t>
            </a:r>
            <a:r>
              <a:rPr dirty="0" sz="2400" spc="-20">
                <a:latin typeface="Calibri"/>
                <a:cs typeface="Calibri"/>
              </a:rPr>
              <a:t>states </a:t>
            </a:r>
            <a:r>
              <a:rPr dirty="0" sz="2400" spc="-15">
                <a:latin typeface="Calibri"/>
                <a:cs typeface="Calibri"/>
              </a:rPr>
              <a:t>sebagai  </a:t>
            </a:r>
            <a:r>
              <a:rPr dirty="0" sz="2400" spc="-10">
                <a:latin typeface="Calibri"/>
                <a:cs typeface="Calibri"/>
              </a:rPr>
              <a:t>berikut: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7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  <a:tab pos="1081405" algn="l"/>
              </a:tabLst>
            </a:pPr>
            <a:r>
              <a:rPr dirty="0" sz="2400">
                <a:latin typeface="Calibri"/>
                <a:cs typeface="Calibri"/>
              </a:rPr>
              <a:t>Ada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	</a:t>
            </a:r>
            <a:r>
              <a:rPr dirty="0" sz="2400" spc="-5">
                <a:latin typeface="Calibri"/>
                <a:cs typeface="Calibri"/>
              </a:rPr>
              <a:t>jenis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85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10">
                <a:latin typeface="Calibri"/>
                <a:cs typeface="Calibri"/>
              </a:rPr>
              <a:t>Single-state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595"/>
              </a:spcBef>
              <a:buClr>
                <a:srgbClr val="AFBBBB"/>
              </a:buClr>
              <a:buSzPct val="88888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800" spc="-10">
                <a:latin typeface="Calibri"/>
                <a:cs typeface="Calibri"/>
              </a:rPr>
              <a:t>Start </a:t>
            </a:r>
            <a:r>
              <a:rPr dirty="0" sz="1800" spc="-5">
                <a:latin typeface="Calibri"/>
                <a:cs typeface="Calibri"/>
              </a:rPr>
              <a:t>in #5</a:t>
            </a:r>
            <a:endParaRPr sz="18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590"/>
              </a:spcBef>
              <a:buClr>
                <a:srgbClr val="AFBBBB"/>
              </a:buClr>
              <a:buSzPct val="88888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800" spc="-5">
                <a:latin typeface="Calibri"/>
                <a:cs typeface="Calibri"/>
              </a:rPr>
              <a:t>Solution </a:t>
            </a:r>
            <a:r>
              <a:rPr dirty="0" sz="1800">
                <a:latin typeface="Calibri"/>
                <a:cs typeface="Calibri"/>
              </a:rPr>
              <a:t>: </a:t>
            </a:r>
            <a:r>
              <a:rPr dirty="0" sz="1800" spc="-10">
                <a:latin typeface="Calibri"/>
                <a:cs typeface="Calibri"/>
              </a:rPr>
              <a:t>[Kanan,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Bersih]</a:t>
            </a:r>
            <a:endParaRPr sz="18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940"/>
              </a:spcBef>
              <a:buClr>
                <a:srgbClr val="AFBBBB"/>
              </a:buClr>
              <a:buSzPct val="90000"/>
              <a:buFont typeface="Wingdings"/>
              <a:buChar char=""/>
              <a:tabLst>
                <a:tab pos="515620" algn="l"/>
              </a:tabLst>
            </a:pPr>
            <a:r>
              <a:rPr dirty="0" sz="2000" spc="-10">
                <a:latin typeface="Calibri"/>
                <a:cs typeface="Calibri"/>
              </a:rPr>
              <a:t>Multiple-state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595"/>
              </a:spcBef>
              <a:buClr>
                <a:srgbClr val="AFBBBB"/>
              </a:buClr>
              <a:buSzPct val="88888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800" spc="-10">
                <a:latin typeface="Calibri"/>
                <a:cs typeface="Calibri"/>
              </a:rPr>
              <a:t>Start </a:t>
            </a:r>
            <a:r>
              <a:rPr dirty="0" sz="1800" spc="-5">
                <a:latin typeface="Calibri"/>
                <a:cs typeface="Calibri"/>
              </a:rPr>
              <a:t>in {1,2,3,4,5,6,7,8}</a:t>
            </a:r>
            <a:endParaRPr sz="18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590"/>
              </a:spcBef>
              <a:buClr>
                <a:srgbClr val="AFBBBB"/>
              </a:buClr>
              <a:buSzPct val="88888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800" spc="-10">
                <a:latin typeface="Calibri"/>
                <a:cs typeface="Calibri"/>
              </a:rPr>
              <a:t>Olution </a:t>
            </a:r>
            <a:r>
              <a:rPr dirty="0" sz="1800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[Kanan, </a:t>
            </a:r>
            <a:r>
              <a:rPr dirty="0" sz="1800" spc="-10">
                <a:latin typeface="Calibri"/>
                <a:cs typeface="Calibri"/>
              </a:rPr>
              <a:t>Bersih, </a:t>
            </a:r>
            <a:r>
              <a:rPr dirty="0" sz="1800" spc="-5">
                <a:latin typeface="Calibri"/>
                <a:cs typeface="Calibri"/>
              </a:rPr>
              <a:t>Kiri,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Bersih]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090" y="2959989"/>
            <a:ext cx="3601085" cy="334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858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-25"/>
              <a:t>V</a:t>
            </a:r>
            <a:r>
              <a:rPr dirty="0" sz="2850" spc="-25"/>
              <a:t>ACUUM</a:t>
            </a:r>
            <a:r>
              <a:rPr dirty="0" sz="3600" spc="-25"/>
              <a:t>C</a:t>
            </a:r>
            <a:r>
              <a:rPr dirty="0" sz="2850" spc="-25"/>
              <a:t>LEANER</a:t>
            </a:r>
            <a:r>
              <a:rPr dirty="0" sz="2850" spc="229"/>
              <a:t> </a:t>
            </a:r>
            <a:r>
              <a:rPr dirty="0" sz="3600" spc="-20"/>
              <a:t>W</a:t>
            </a:r>
            <a:r>
              <a:rPr dirty="0" sz="2850" spc="-20"/>
              <a:t>ORLD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842642"/>
            <a:ext cx="1522095" cy="225679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5" u="heavy">
                <a:solidFill>
                  <a:srgbClr val="FF0000"/>
                </a:solidFill>
                <a:latin typeface="Calibri"/>
                <a:cs typeface="Calibri"/>
              </a:rPr>
              <a:t>States?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u="heavy">
                <a:solidFill>
                  <a:srgbClr val="FF0000"/>
                </a:solidFill>
                <a:latin typeface="Calibri"/>
                <a:cs typeface="Calibri"/>
              </a:rPr>
              <a:t>Actions?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5" u="heavy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dirty="0" sz="2400" spc="-75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u="heavy">
                <a:solidFill>
                  <a:srgbClr val="FF0000"/>
                </a:solidFill>
                <a:latin typeface="Calibri"/>
                <a:cs typeface="Calibri"/>
              </a:rPr>
              <a:t>test?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20" u="heavy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dirty="0" sz="2400" spc="-100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 u="heavy">
                <a:solidFill>
                  <a:srgbClr val="FF0000"/>
                </a:solidFill>
                <a:latin typeface="Calibri"/>
                <a:cs typeface="Calibri"/>
              </a:rPr>
              <a:t>cost?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19964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</a:t>
            </a:r>
            <a:r>
              <a:rPr dirty="0" sz="2850" spc="-5"/>
              <a:t>ONTENTS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842642"/>
            <a:ext cx="4602480" cy="225679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Problem </a:t>
            </a:r>
            <a:r>
              <a:rPr dirty="0" sz="2400" spc="-5">
                <a:latin typeface="Calibri"/>
                <a:cs typeface="Calibri"/>
              </a:rPr>
              <a:t>Solving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Agent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Representasi </a:t>
            </a:r>
            <a:r>
              <a:rPr dirty="0" sz="2400">
                <a:latin typeface="Calibri"/>
                <a:cs typeface="Calibri"/>
              </a:rPr>
              <a:t>Masalah : </a:t>
            </a:r>
            <a:r>
              <a:rPr dirty="0" sz="2400" spc="-20">
                <a:latin typeface="Calibri"/>
                <a:cs typeface="Calibri"/>
              </a:rPr>
              <a:t>State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Pencarian </a:t>
            </a:r>
            <a:r>
              <a:rPr dirty="0" sz="2400" spc="-5">
                <a:latin typeface="Calibri"/>
                <a:cs typeface="Calibri"/>
              </a:rPr>
              <a:t>Solusi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Search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858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-25"/>
              <a:t>V</a:t>
            </a:r>
            <a:r>
              <a:rPr dirty="0" sz="2850" spc="-25"/>
              <a:t>ACUUM</a:t>
            </a:r>
            <a:r>
              <a:rPr dirty="0" sz="3600" spc="-25"/>
              <a:t>C</a:t>
            </a:r>
            <a:r>
              <a:rPr dirty="0" sz="2850" spc="-25"/>
              <a:t>LEANER</a:t>
            </a:r>
            <a:r>
              <a:rPr dirty="0" sz="2850" spc="229"/>
              <a:t> </a:t>
            </a:r>
            <a:r>
              <a:rPr dirty="0" sz="3600" spc="-20"/>
              <a:t>W</a:t>
            </a:r>
            <a:r>
              <a:rPr dirty="0" sz="2850" spc="-20"/>
              <a:t>ORLD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842642"/>
            <a:ext cx="6823075" cy="225679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5" u="heavy">
                <a:solidFill>
                  <a:srgbClr val="FF0000"/>
                </a:solidFill>
                <a:latin typeface="Calibri"/>
                <a:cs typeface="Calibri"/>
              </a:rPr>
              <a:t>States </a:t>
            </a:r>
            <a:r>
              <a:rPr dirty="0" sz="2400" u="heavy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Lokasi </a:t>
            </a:r>
            <a:r>
              <a:rPr dirty="0" sz="2400" spc="-10">
                <a:latin typeface="Calibri"/>
                <a:cs typeface="Calibri"/>
              </a:rPr>
              <a:t>Agent </a:t>
            </a:r>
            <a:r>
              <a:rPr dirty="0" sz="2400" spc="-5">
                <a:latin typeface="Calibri"/>
                <a:cs typeface="Calibri"/>
              </a:rPr>
              <a:t>dan </a:t>
            </a:r>
            <a:r>
              <a:rPr dirty="0" sz="2400" spc="-10">
                <a:latin typeface="Calibri"/>
                <a:cs typeface="Calibri"/>
              </a:rPr>
              <a:t>Status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Debu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  <a:tab pos="1373505" algn="l"/>
              </a:tabLst>
            </a:pPr>
            <a:r>
              <a:rPr dirty="0" sz="2400" spc="-5" u="heavy">
                <a:solidFill>
                  <a:srgbClr val="FF0000"/>
                </a:solidFill>
                <a:latin typeface="Calibri"/>
                <a:cs typeface="Calibri"/>
              </a:rPr>
              <a:t>Actions: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Ke </a:t>
            </a:r>
            <a:r>
              <a:rPr dirty="0" sz="2400" spc="-10">
                <a:latin typeface="Calibri"/>
                <a:cs typeface="Calibri"/>
              </a:rPr>
              <a:t>Kanan </a:t>
            </a:r>
            <a:r>
              <a:rPr dirty="0" sz="2400">
                <a:latin typeface="Calibri"/>
                <a:cs typeface="Calibri"/>
              </a:rPr>
              <a:t>(R), </a:t>
            </a:r>
            <a:r>
              <a:rPr dirty="0" sz="2400" spc="-25">
                <a:latin typeface="Calibri"/>
                <a:cs typeface="Calibri"/>
              </a:rPr>
              <a:t>Ke </a:t>
            </a:r>
            <a:r>
              <a:rPr dirty="0" sz="2400">
                <a:latin typeface="Calibri"/>
                <a:cs typeface="Calibri"/>
              </a:rPr>
              <a:t>Kiri </a:t>
            </a:r>
            <a:r>
              <a:rPr dirty="0" sz="2400" spc="-5">
                <a:latin typeface="Calibri"/>
                <a:cs typeface="Calibri"/>
              </a:rPr>
              <a:t>(L), </a:t>
            </a:r>
            <a:r>
              <a:rPr dirty="0" sz="2400" spc="-10">
                <a:latin typeface="Calibri"/>
                <a:cs typeface="Calibri"/>
              </a:rPr>
              <a:t>Bersihkan/Sedot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5" u="heavy">
                <a:solidFill>
                  <a:srgbClr val="FF0000"/>
                </a:solidFill>
                <a:latin typeface="Calibri"/>
                <a:cs typeface="Calibri"/>
              </a:rPr>
              <a:t>Goal </a:t>
            </a:r>
            <a:r>
              <a:rPr dirty="0" sz="2400" spc="-15" u="heavy">
                <a:solidFill>
                  <a:srgbClr val="FF0000"/>
                </a:solidFill>
                <a:latin typeface="Calibri"/>
                <a:cs typeface="Calibri"/>
              </a:rPr>
              <a:t>test: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Tidak ada debu di semua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lokasi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20" u="heavy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dirty="0" sz="2400" spc="-15" u="heavy">
                <a:solidFill>
                  <a:srgbClr val="FF0000"/>
                </a:solidFill>
                <a:latin typeface="Calibri"/>
                <a:cs typeface="Calibri"/>
              </a:rPr>
              <a:t>cost: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 </a:t>
            </a:r>
            <a:r>
              <a:rPr dirty="0" sz="2400" spc="-5">
                <a:latin typeface="Calibri"/>
                <a:cs typeface="Calibri"/>
              </a:rPr>
              <a:t>per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1023874"/>
            <a:ext cx="678560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latin typeface="Constantia"/>
                <a:cs typeface="Constantia"/>
              </a:rPr>
              <a:t>V</a:t>
            </a:r>
            <a:r>
              <a:rPr dirty="0" sz="2850" spc="-55">
                <a:latin typeface="Constantia"/>
                <a:cs typeface="Constantia"/>
              </a:rPr>
              <a:t>ACUUM </a:t>
            </a:r>
            <a:r>
              <a:rPr dirty="0" sz="2850" spc="-10">
                <a:latin typeface="Constantia"/>
                <a:cs typeface="Constantia"/>
              </a:rPr>
              <a:t>WORLD </a:t>
            </a:r>
            <a:r>
              <a:rPr dirty="0" sz="2850" spc="-55">
                <a:latin typeface="Constantia"/>
                <a:cs typeface="Constantia"/>
              </a:rPr>
              <a:t>STATE </a:t>
            </a:r>
            <a:r>
              <a:rPr dirty="0" sz="2850" spc="-45">
                <a:latin typeface="Constantia"/>
                <a:cs typeface="Constantia"/>
              </a:rPr>
              <a:t>SPACE</a:t>
            </a:r>
            <a:r>
              <a:rPr dirty="0" sz="2850" spc="60">
                <a:latin typeface="Constantia"/>
                <a:cs typeface="Constantia"/>
              </a:rPr>
              <a:t> </a:t>
            </a:r>
            <a:r>
              <a:rPr dirty="0" sz="2850" spc="5">
                <a:latin typeface="Constantia"/>
                <a:cs typeface="Constantia"/>
              </a:rPr>
              <a:t>GRAPH</a:t>
            </a:r>
            <a:endParaRPr sz="28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110867"/>
            <a:ext cx="6564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Successor function </a:t>
            </a:r>
            <a:r>
              <a:rPr dirty="0" sz="2400" spc="-10">
                <a:latin typeface="Calibri"/>
                <a:cs typeface="Calibri"/>
              </a:rPr>
              <a:t>mendefinisikan </a:t>
            </a:r>
            <a:r>
              <a:rPr dirty="0" sz="2400" spc="-25">
                <a:latin typeface="Calibri"/>
                <a:cs typeface="Calibri"/>
              </a:rPr>
              <a:t>state </a:t>
            </a:r>
            <a:r>
              <a:rPr dirty="0" sz="2400" spc="-5">
                <a:latin typeface="Calibri"/>
                <a:cs typeface="Calibri"/>
              </a:rPr>
              <a:t>space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sbb: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627" y="2780868"/>
            <a:ext cx="7345299" cy="3532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3982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8 -</a:t>
            </a:r>
            <a:r>
              <a:rPr dirty="0" sz="3600" spc="105"/>
              <a:t> </a:t>
            </a:r>
            <a:r>
              <a:rPr dirty="0" sz="2850" spc="5"/>
              <a:t>PUZZLE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4335511"/>
            <a:ext cx="1417320" cy="2013585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7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5" u="heavy">
                <a:solidFill>
                  <a:srgbClr val="FF0000"/>
                </a:solidFill>
                <a:latin typeface="Calibri"/>
                <a:cs typeface="Calibri"/>
              </a:rPr>
              <a:t>States?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70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5" u="heavy">
                <a:solidFill>
                  <a:srgbClr val="FF0000"/>
                </a:solidFill>
                <a:latin typeface="Calibri"/>
                <a:cs typeface="Calibri"/>
              </a:rPr>
              <a:t>Actions?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70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5" u="heavy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dirty="0" sz="2200" spc="-60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5" u="heavy">
                <a:solidFill>
                  <a:srgbClr val="FF0000"/>
                </a:solidFill>
                <a:latin typeface="Calibri"/>
                <a:cs typeface="Calibri"/>
              </a:rPr>
              <a:t>test?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70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20" u="heavy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dirty="0" sz="2200" spc="-75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5" u="heavy">
                <a:solidFill>
                  <a:srgbClr val="FF0000"/>
                </a:solidFill>
                <a:latin typeface="Calibri"/>
                <a:cs typeface="Calibri"/>
              </a:rPr>
              <a:t>cost?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648" y="2132838"/>
            <a:ext cx="5076062" cy="2448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3982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8 -</a:t>
            </a:r>
            <a:r>
              <a:rPr dirty="0" sz="3600" spc="105"/>
              <a:t> </a:t>
            </a:r>
            <a:r>
              <a:rPr dirty="0" sz="2850" spc="5"/>
              <a:t>PUZZLE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259636" y="1898357"/>
            <a:ext cx="6624701" cy="469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58083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C</a:t>
            </a:r>
            <a:r>
              <a:rPr dirty="0" sz="2850" spc="-15"/>
              <a:t>ONTOH </a:t>
            </a:r>
            <a:r>
              <a:rPr dirty="0" sz="3600"/>
              <a:t>: </a:t>
            </a:r>
            <a:r>
              <a:rPr dirty="0" sz="3600" spc="0"/>
              <a:t>8-Q</a:t>
            </a:r>
            <a:r>
              <a:rPr dirty="0" sz="2850" spc="0"/>
              <a:t>UEENS</a:t>
            </a:r>
            <a:r>
              <a:rPr dirty="0" sz="2850" spc="340"/>
              <a:t> </a:t>
            </a:r>
            <a:r>
              <a:rPr dirty="0" sz="3600" spc="-10"/>
              <a:t>P</a:t>
            </a:r>
            <a:r>
              <a:rPr dirty="0" sz="2850" spc="-10"/>
              <a:t>ROBLEM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827582" y="1916798"/>
            <a:ext cx="6408674" cy="471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1023874"/>
            <a:ext cx="53301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0">
                <a:latin typeface="Constantia"/>
                <a:cs typeface="Constantia"/>
              </a:rPr>
              <a:t>P</a:t>
            </a:r>
            <a:r>
              <a:rPr dirty="0" sz="2850" spc="0">
                <a:latin typeface="Constantia"/>
                <a:cs typeface="Constantia"/>
              </a:rPr>
              <a:t>ENCARIAN </a:t>
            </a:r>
            <a:r>
              <a:rPr dirty="0" sz="3600" spc="-5">
                <a:latin typeface="Constantia"/>
                <a:cs typeface="Constantia"/>
              </a:rPr>
              <a:t>S</a:t>
            </a:r>
            <a:r>
              <a:rPr dirty="0" sz="2850" spc="-5">
                <a:latin typeface="Constantia"/>
                <a:cs typeface="Constantia"/>
              </a:rPr>
              <a:t>OLUSI </a:t>
            </a:r>
            <a:r>
              <a:rPr dirty="0" sz="3600">
                <a:latin typeface="Constantia"/>
                <a:cs typeface="Constantia"/>
              </a:rPr>
              <a:t>:</a:t>
            </a:r>
            <a:r>
              <a:rPr dirty="0" sz="3600" spc="290">
                <a:latin typeface="Constantia"/>
                <a:cs typeface="Constantia"/>
              </a:rPr>
              <a:t> </a:t>
            </a:r>
            <a:r>
              <a:rPr dirty="0" sz="3600">
                <a:latin typeface="Constantia"/>
                <a:cs typeface="Constantia"/>
              </a:rPr>
              <a:t>S</a:t>
            </a:r>
            <a:r>
              <a:rPr dirty="0" sz="2850">
                <a:latin typeface="Constantia"/>
                <a:cs typeface="Constantia"/>
              </a:rPr>
              <a:t>EARCH</a:t>
            </a:r>
            <a:endParaRPr sz="28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5321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Mencari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Solusi </a:t>
            </a:r>
            <a:r>
              <a:rPr dirty="0" sz="2400" spc="-10">
                <a:latin typeface="Calibri"/>
                <a:cs typeface="Calibri"/>
              </a:rPr>
              <a:t>dapat </a:t>
            </a:r>
            <a:r>
              <a:rPr dirty="0" sz="2400">
                <a:latin typeface="Calibri"/>
                <a:cs typeface="Calibri"/>
              </a:rPr>
              <a:t>melalui </a:t>
            </a:r>
            <a:r>
              <a:rPr dirty="0" sz="2400" spc="-10">
                <a:latin typeface="Calibri"/>
                <a:cs typeface="Calibri"/>
              </a:rPr>
              <a:t>Search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609" y="2492844"/>
            <a:ext cx="5832602" cy="367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1023874"/>
            <a:ext cx="7015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latin typeface="Constantia"/>
                <a:cs typeface="Constantia"/>
              </a:rPr>
              <a:t>C</a:t>
            </a:r>
            <a:r>
              <a:rPr dirty="0" sz="2850" spc="-15">
                <a:latin typeface="Constantia"/>
                <a:cs typeface="Constantia"/>
              </a:rPr>
              <a:t>ONTOH </a:t>
            </a:r>
            <a:r>
              <a:rPr dirty="0" sz="3600">
                <a:latin typeface="Constantia"/>
                <a:cs typeface="Constantia"/>
              </a:rPr>
              <a:t>P</a:t>
            </a:r>
            <a:r>
              <a:rPr dirty="0" sz="2850">
                <a:latin typeface="Constantia"/>
                <a:cs typeface="Constantia"/>
              </a:rPr>
              <a:t>ENELUSURAN </a:t>
            </a:r>
            <a:r>
              <a:rPr dirty="0" sz="3600">
                <a:latin typeface="Constantia"/>
                <a:cs typeface="Constantia"/>
              </a:rPr>
              <a:t>S</a:t>
            </a:r>
            <a:r>
              <a:rPr dirty="0" sz="2850">
                <a:latin typeface="Constantia"/>
                <a:cs typeface="Constantia"/>
              </a:rPr>
              <a:t>EARCH</a:t>
            </a:r>
            <a:r>
              <a:rPr dirty="0" sz="2850" spc="434">
                <a:latin typeface="Constantia"/>
                <a:cs typeface="Constantia"/>
              </a:rPr>
              <a:t> </a:t>
            </a:r>
            <a:r>
              <a:rPr dirty="0" sz="3600" spc="0">
                <a:latin typeface="Constantia"/>
                <a:cs typeface="Constantia"/>
              </a:rPr>
              <a:t>T</a:t>
            </a:r>
            <a:r>
              <a:rPr dirty="0" sz="2850" spc="0">
                <a:latin typeface="Constantia"/>
                <a:cs typeface="Constantia"/>
              </a:rPr>
              <a:t>REE</a:t>
            </a:r>
            <a:endParaRPr sz="28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3262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Masalah : </a:t>
            </a:r>
            <a:r>
              <a:rPr dirty="0" sz="2400" spc="-35">
                <a:latin typeface="Calibri"/>
                <a:cs typeface="Calibri"/>
              </a:rPr>
              <a:t>Turis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Rumania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609" y="2564853"/>
            <a:ext cx="6192647" cy="3888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1023874"/>
            <a:ext cx="7015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latin typeface="Constantia"/>
                <a:cs typeface="Constantia"/>
              </a:rPr>
              <a:t>C</a:t>
            </a:r>
            <a:r>
              <a:rPr dirty="0" sz="2850" spc="-15">
                <a:latin typeface="Constantia"/>
                <a:cs typeface="Constantia"/>
              </a:rPr>
              <a:t>ONTOH </a:t>
            </a:r>
            <a:r>
              <a:rPr dirty="0" sz="3600">
                <a:latin typeface="Constantia"/>
                <a:cs typeface="Constantia"/>
              </a:rPr>
              <a:t>P</a:t>
            </a:r>
            <a:r>
              <a:rPr dirty="0" sz="2850">
                <a:latin typeface="Constantia"/>
                <a:cs typeface="Constantia"/>
              </a:rPr>
              <a:t>ENELUSURAN </a:t>
            </a:r>
            <a:r>
              <a:rPr dirty="0" sz="3600">
                <a:latin typeface="Constantia"/>
                <a:cs typeface="Constantia"/>
              </a:rPr>
              <a:t>S</a:t>
            </a:r>
            <a:r>
              <a:rPr dirty="0" sz="2850">
                <a:latin typeface="Constantia"/>
                <a:cs typeface="Constantia"/>
              </a:rPr>
              <a:t>EARCH</a:t>
            </a:r>
            <a:r>
              <a:rPr dirty="0" sz="2850" spc="434">
                <a:latin typeface="Constantia"/>
                <a:cs typeface="Constantia"/>
              </a:rPr>
              <a:t> </a:t>
            </a:r>
            <a:r>
              <a:rPr dirty="0" sz="3600" spc="0">
                <a:latin typeface="Constantia"/>
                <a:cs typeface="Constantia"/>
              </a:rPr>
              <a:t>T</a:t>
            </a:r>
            <a:r>
              <a:rPr dirty="0" sz="2850" spc="0">
                <a:latin typeface="Constantia"/>
                <a:cs typeface="Constantia"/>
              </a:rPr>
              <a:t>REE</a:t>
            </a:r>
            <a:endParaRPr sz="28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3262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Masalah : </a:t>
            </a:r>
            <a:r>
              <a:rPr dirty="0" sz="2400" spc="-35">
                <a:latin typeface="Calibri"/>
                <a:cs typeface="Calibri"/>
              </a:rPr>
              <a:t>Turis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Rumania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2564853"/>
            <a:ext cx="6192646" cy="367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1023874"/>
            <a:ext cx="7015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latin typeface="Constantia"/>
                <a:cs typeface="Constantia"/>
              </a:rPr>
              <a:t>C</a:t>
            </a:r>
            <a:r>
              <a:rPr dirty="0" sz="2850" spc="-15">
                <a:latin typeface="Constantia"/>
                <a:cs typeface="Constantia"/>
              </a:rPr>
              <a:t>ONTOH </a:t>
            </a:r>
            <a:r>
              <a:rPr dirty="0" sz="3600">
                <a:latin typeface="Constantia"/>
                <a:cs typeface="Constantia"/>
              </a:rPr>
              <a:t>P</a:t>
            </a:r>
            <a:r>
              <a:rPr dirty="0" sz="2850">
                <a:latin typeface="Constantia"/>
                <a:cs typeface="Constantia"/>
              </a:rPr>
              <a:t>ENELUSURAN </a:t>
            </a:r>
            <a:r>
              <a:rPr dirty="0" sz="3600">
                <a:latin typeface="Constantia"/>
                <a:cs typeface="Constantia"/>
              </a:rPr>
              <a:t>S</a:t>
            </a:r>
            <a:r>
              <a:rPr dirty="0" sz="2850">
                <a:latin typeface="Constantia"/>
                <a:cs typeface="Constantia"/>
              </a:rPr>
              <a:t>EARCH</a:t>
            </a:r>
            <a:r>
              <a:rPr dirty="0" sz="2850" spc="434">
                <a:latin typeface="Constantia"/>
                <a:cs typeface="Constantia"/>
              </a:rPr>
              <a:t> </a:t>
            </a:r>
            <a:r>
              <a:rPr dirty="0" sz="3600" spc="0">
                <a:latin typeface="Constantia"/>
                <a:cs typeface="Constantia"/>
              </a:rPr>
              <a:t>T</a:t>
            </a:r>
            <a:r>
              <a:rPr dirty="0" sz="2850" spc="0">
                <a:latin typeface="Constantia"/>
                <a:cs typeface="Constantia"/>
              </a:rPr>
              <a:t>REE</a:t>
            </a:r>
            <a:endParaRPr sz="28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3262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Masalah : </a:t>
            </a:r>
            <a:r>
              <a:rPr dirty="0" sz="2400" spc="-35">
                <a:latin typeface="Calibri"/>
                <a:cs typeface="Calibri"/>
              </a:rPr>
              <a:t>Turis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Rumania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627" y="2564853"/>
            <a:ext cx="6120637" cy="367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635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I</a:t>
            </a:r>
            <a:r>
              <a:rPr dirty="0" sz="2850" spc="-15"/>
              <a:t>NGAT </a:t>
            </a:r>
            <a:r>
              <a:rPr dirty="0" sz="3600" spc="0"/>
              <a:t>K</a:t>
            </a:r>
            <a:r>
              <a:rPr dirty="0" sz="2850" spc="0"/>
              <a:t>EMBALI </a:t>
            </a:r>
            <a:r>
              <a:rPr dirty="0" sz="3600"/>
              <a:t>: </a:t>
            </a:r>
            <a:r>
              <a:rPr dirty="0" sz="3600" spc="5"/>
              <a:t>J</a:t>
            </a:r>
            <a:r>
              <a:rPr dirty="0" sz="2850" spc="5"/>
              <a:t>ENIS</a:t>
            </a:r>
            <a:r>
              <a:rPr dirty="0" sz="3600" spc="5"/>
              <a:t>-</a:t>
            </a:r>
            <a:r>
              <a:rPr dirty="0" sz="2850" spc="5"/>
              <a:t>JENIS</a:t>
            </a:r>
            <a:r>
              <a:rPr dirty="0" sz="2850" spc="405"/>
              <a:t> </a:t>
            </a:r>
            <a:r>
              <a:rPr dirty="0" sz="3600" spc="-10"/>
              <a:t>A</a:t>
            </a:r>
            <a:r>
              <a:rPr dirty="0" sz="2850" spc="-10"/>
              <a:t>GENT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043609" y="1916772"/>
            <a:ext cx="6840728" cy="439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54417" y="1412747"/>
            <a:ext cx="1489582" cy="1816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2891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0">
                <a:solidFill>
                  <a:srgbClr val="FF0000"/>
                </a:solidFill>
              </a:rPr>
              <a:t>S</a:t>
            </a:r>
            <a:r>
              <a:rPr dirty="0" sz="2850" spc="-60">
                <a:solidFill>
                  <a:srgbClr val="FF0000"/>
                </a:solidFill>
              </a:rPr>
              <a:t>TATE </a:t>
            </a:r>
            <a:r>
              <a:rPr dirty="0" sz="2850" spc="-5"/>
              <a:t>VS</a:t>
            </a:r>
            <a:r>
              <a:rPr dirty="0" sz="2850" spc="275"/>
              <a:t> </a:t>
            </a:r>
            <a:r>
              <a:rPr dirty="0" sz="3600" spc="5">
                <a:solidFill>
                  <a:srgbClr val="FF0000"/>
                </a:solidFill>
              </a:rPr>
              <a:t>N</a:t>
            </a:r>
            <a:r>
              <a:rPr dirty="0" sz="2850" spc="5">
                <a:solidFill>
                  <a:srgbClr val="FF0000"/>
                </a:solidFill>
              </a:rPr>
              <a:t>ODE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31913" y="2060854"/>
            <a:ext cx="6720458" cy="4758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1023874"/>
            <a:ext cx="16776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onstantia"/>
                <a:cs typeface="Constantia"/>
              </a:rPr>
              <a:t>L</a:t>
            </a:r>
            <a:r>
              <a:rPr dirty="0" sz="2850">
                <a:latin typeface="Constantia"/>
                <a:cs typeface="Constantia"/>
              </a:rPr>
              <a:t>ATIHAN</a:t>
            </a:r>
            <a:endParaRPr sz="285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72967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Bagaimana </a:t>
            </a:r>
            <a:r>
              <a:rPr dirty="0" sz="2400" spc="-5">
                <a:latin typeface="Calibri"/>
                <a:cs typeface="Calibri"/>
              </a:rPr>
              <a:t>solusi dari </a:t>
            </a:r>
            <a:r>
              <a:rPr dirty="0" sz="2400">
                <a:latin typeface="Calibri"/>
                <a:cs typeface="Calibri"/>
              </a:rPr>
              <a:t>masalah </a:t>
            </a:r>
            <a:r>
              <a:rPr dirty="0" sz="2400" spc="-10">
                <a:latin typeface="Calibri"/>
                <a:cs typeface="Calibri"/>
              </a:rPr>
              <a:t>penuangan </a:t>
            </a:r>
            <a:r>
              <a:rPr dirty="0" sz="2400" spc="-5">
                <a:latin typeface="Calibri"/>
                <a:cs typeface="Calibri"/>
              </a:rPr>
              <a:t>air pada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teko?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3963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S</a:t>
            </a:r>
            <a:r>
              <a:rPr dirty="0" sz="2850" spc="-20"/>
              <a:t>TRATEGI</a:t>
            </a:r>
            <a:r>
              <a:rPr dirty="0" sz="2850" spc="105"/>
              <a:t> </a:t>
            </a:r>
            <a:r>
              <a:rPr dirty="0" sz="3600" spc="0"/>
              <a:t>P</a:t>
            </a:r>
            <a:r>
              <a:rPr dirty="0" sz="2850" spc="0"/>
              <a:t>ENCARIAN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55573" y="2060801"/>
            <a:ext cx="6984746" cy="468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3563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0"/>
              <a:t>U</a:t>
            </a:r>
            <a:r>
              <a:rPr dirty="0" sz="2850" spc="0"/>
              <a:t>NINFORMED </a:t>
            </a:r>
            <a:r>
              <a:rPr dirty="0" sz="3600"/>
              <a:t>S</a:t>
            </a:r>
            <a:r>
              <a:rPr dirty="0" sz="2850"/>
              <a:t>EARCH</a:t>
            </a:r>
            <a:r>
              <a:rPr dirty="0" sz="2850" spc="310"/>
              <a:t> </a:t>
            </a:r>
            <a:r>
              <a:rPr dirty="0" sz="3600" spc="-15"/>
              <a:t>S</a:t>
            </a:r>
            <a:r>
              <a:rPr dirty="0" sz="2850" spc="-15"/>
              <a:t>TRATEGIES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2142489" y="5940044"/>
            <a:ext cx="4855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 b="1">
                <a:latin typeface="Calibri"/>
                <a:cs typeface="Calibri"/>
              </a:rPr>
              <a:t>DIPELAJARI </a:t>
            </a:r>
            <a:r>
              <a:rPr dirty="0" sz="2400" b="1">
                <a:latin typeface="Calibri"/>
                <a:cs typeface="Calibri"/>
              </a:rPr>
              <a:t>NEXT </a:t>
            </a:r>
            <a:r>
              <a:rPr dirty="0" sz="2400" spc="-5" b="1">
                <a:latin typeface="Calibri"/>
                <a:cs typeface="Calibri"/>
              </a:rPr>
              <a:t>MINGGU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DEPAN!!!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922" y="1988883"/>
            <a:ext cx="7008495" cy="4013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38817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</a:t>
            </a:r>
            <a:r>
              <a:rPr dirty="0" sz="2850" spc="-10"/>
              <a:t>OAL</a:t>
            </a:r>
            <a:r>
              <a:rPr dirty="0" sz="3600" spc="-10"/>
              <a:t>-S</a:t>
            </a:r>
            <a:r>
              <a:rPr dirty="0" sz="2850" spc="-10"/>
              <a:t>OAL</a:t>
            </a:r>
            <a:r>
              <a:rPr dirty="0" sz="2850" spc="80"/>
              <a:t> </a:t>
            </a:r>
            <a:r>
              <a:rPr dirty="0" sz="3600"/>
              <a:t>L</a:t>
            </a:r>
            <a:r>
              <a:rPr dirty="0" sz="2850"/>
              <a:t>ATIHAN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988947"/>
            <a:ext cx="7357109" cy="4104004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41300" marR="287020" indent="-228600">
              <a:lnSpc>
                <a:spcPct val="70000"/>
              </a:lnSpc>
              <a:spcBef>
                <a:spcPts val="88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5">
                <a:latin typeface="Calibri"/>
                <a:cs typeface="Calibri"/>
              </a:rPr>
              <a:t>Definisikanlah </a:t>
            </a:r>
            <a:r>
              <a:rPr dirty="0" sz="2200" spc="-5">
                <a:latin typeface="Calibri"/>
                <a:cs typeface="Calibri"/>
              </a:rPr>
              <a:t>Initial </a:t>
            </a:r>
            <a:r>
              <a:rPr dirty="0" sz="2200" spc="-20">
                <a:latin typeface="Calibri"/>
                <a:cs typeface="Calibri"/>
              </a:rPr>
              <a:t>State, </a:t>
            </a:r>
            <a:r>
              <a:rPr dirty="0" sz="2200" spc="-10">
                <a:latin typeface="Calibri"/>
                <a:cs typeface="Calibri"/>
              </a:rPr>
              <a:t>successor </a:t>
            </a:r>
            <a:r>
              <a:rPr dirty="0" sz="2200" spc="-5">
                <a:latin typeface="Calibri"/>
                <a:cs typeface="Calibri"/>
              </a:rPr>
              <a:t>function, </a:t>
            </a:r>
            <a:r>
              <a:rPr dirty="0" sz="2200" spc="-10">
                <a:latin typeface="Calibri"/>
                <a:cs typeface="Calibri"/>
              </a:rPr>
              <a:t>goal </a:t>
            </a:r>
            <a:r>
              <a:rPr dirty="0" sz="2200" spc="-15">
                <a:latin typeface="Calibri"/>
                <a:cs typeface="Calibri"/>
              </a:rPr>
              <a:t>test, </a:t>
            </a:r>
            <a:r>
              <a:rPr dirty="0" sz="2200" spc="-10">
                <a:latin typeface="Calibri"/>
                <a:cs typeface="Calibri"/>
              </a:rPr>
              <a:t>dan  path </a:t>
            </a:r>
            <a:r>
              <a:rPr dirty="0" sz="2200" spc="-15">
                <a:latin typeface="Calibri"/>
                <a:cs typeface="Calibri"/>
              </a:rPr>
              <a:t>cost </a:t>
            </a:r>
            <a:r>
              <a:rPr dirty="0" sz="2200" spc="-10">
                <a:latin typeface="Calibri"/>
                <a:cs typeface="Calibri"/>
              </a:rPr>
              <a:t>function untuk </a:t>
            </a:r>
            <a:r>
              <a:rPr dirty="0" sz="2200" spc="-5">
                <a:latin typeface="Calibri"/>
                <a:cs typeface="Calibri"/>
              </a:rPr>
              <a:t>masalah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berikut:</a:t>
            </a:r>
            <a:endParaRPr sz="2200">
              <a:latin typeface="Calibri"/>
              <a:cs typeface="Calibri"/>
            </a:endParaRPr>
          </a:p>
          <a:p>
            <a:pPr marL="469265" marR="5080" indent="-456565">
              <a:lnSpc>
                <a:spcPct val="70000"/>
              </a:lnSpc>
              <a:spcBef>
                <a:spcPts val="1795"/>
              </a:spcBef>
              <a:buClr>
                <a:srgbClr val="AFBBBB"/>
              </a:buClr>
              <a:buSzPct val="88636"/>
              <a:buAutoNum type="alphaLcParenBoth"/>
              <a:tabLst>
                <a:tab pos="469265" algn="l"/>
                <a:tab pos="469900" algn="l"/>
              </a:tabLst>
            </a:pPr>
            <a:r>
              <a:rPr dirty="0" sz="2200" spc="-20">
                <a:latin typeface="Calibri"/>
                <a:cs typeface="Calibri"/>
              </a:rPr>
              <a:t>Seekor </a:t>
            </a:r>
            <a:r>
              <a:rPr dirty="0" sz="2200" spc="-15">
                <a:latin typeface="Calibri"/>
                <a:cs typeface="Calibri"/>
              </a:rPr>
              <a:t>monyet yang </a:t>
            </a:r>
            <a:r>
              <a:rPr dirty="0" sz="2200" spc="-10">
                <a:latin typeface="Calibri"/>
                <a:cs typeface="Calibri"/>
              </a:rPr>
              <a:t>tingginya </a:t>
            </a:r>
            <a:r>
              <a:rPr dirty="0" sz="2200" spc="-5">
                <a:latin typeface="Calibri"/>
                <a:cs typeface="Calibri"/>
              </a:rPr>
              <a:t>3 </a:t>
            </a:r>
            <a:r>
              <a:rPr dirty="0" sz="2200" spc="-15">
                <a:latin typeface="Calibri"/>
                <a:cs typeface="Calibri"/>
              </a:rPr>
              <a:t>kaki berada </a:t>
            </a:r>
            <a:r>
              <a:rPr dirty="0" sz="2200" spc="-5">
                <a:latin typeface="Calibri"/>
                <a:cs typeface="Calibri"/>
              </a:rPr>
              <a:t>di </a:t>
            </a:r>
            <a:r>
              <a:rPr dirty="0" sz="2200" spc="-10">
                <a:latin typeface="Calibri"/>
                <a:cs typeface="Calibri"/>
              </a:rPr>
              <a:t>dalam sebuah  ruangan </a:t>
            </a:r>
            <a:r>
              <a:rPr dirty="0" sz="2200" spc="-15">
                <a:latin typeface="Calibri"/>
                <a:cs typeface="Calibri"/>
              </a:rPr>
              <a:t>yang </a:t>
            </a:r>
            <a:r>
              <a:rPr dirty="0" sz="2200" spc="-10">
                <a:latin typeface="Calibri"/>
                <a:cs typeface="Calibri"/>
              </a:rPr>
              <a:t>tingginya </a:t>
            </a:r>
            <a:r>
              <a:rPr dirty="0" sz="2200" spc="-5">
                <a:latin typeface="Calibri"/>
                <a:cs typeface="Calibri"/>
              </a:rPr>
              <a:t>8 </a:t>
            </a:r>
            <a:r>
              <a:rPr dirty="0" sz="2200" spc="-15">
                <a:latin typeface="Calibri"/>
                <a:cs typeface="Calibri"/>
              </a:rPr>
              <a:t>kaki. </a:t>
            </a:r>
            <a:r>
              <a:rPr dirty="0" sz="2200" spc="-5">
                <a:latin typeface="Calibri"/>
                <a:cs typeface="Calibri"/>
              </a:rPr>
              <a:t>Di dalam </a:t>
            </a:r>
            <a:r>
              <a:rPr dirty="0" sz="2200" spc="-10">
                <a:latin typeface="Calibri"/>
                <a:cs typeface="Calibri"/>
              </a:rPr>
              <a:t>ruangan </a:t>
            </a:r>
            <a:r>
              <a:rPr dirty="0" sz="2200" spc="-15">
                <a:latin typeface="Calibri"/>
                <a:cs typeface="Calibri"/>
              </a:rPr>
              <a:t>tersebut  terdapat beberapa </a:t>
            </a:r>
            <a:r>
              <a:rPr dirty="0" sz="2200" spc="-10">
                <a:latin typeface="Calibri"/>
                <a:cs typeface="Calibri"/>
              </a:rPr>
              <a:t>buah pisang </a:t>
            </a:r>
            <a:r>
              <a:rPr dirty="0" sz="2200" spc="-15">
                <a:latin typeface="Calibri"/>
                <a:cs typeface="Calibri"/>
              </a:rPr>
              <a:t>yang </a:t>
            </a:r>
            <a:r>
              <a:rPr dirty="0" sz="2200" spc="-20">
                <a:latin typeface="Calibri"/>
                <a:cs typeface="Calibri"/>
              </a:rPr>
              <a:t>dilekatkan </a:t>
            </a:r>
            <a:r>
              <a:rPr dirty="0" sz="2200" spc="-40">
                <a:latin typeface="Calibri"/>
                <a:cs typeface="Calibri"/>
              </a:rPr>
              <a:t>ke </a:t>
            </a:r>
            <a:r>
              <a:rPr dirty="0" sz="2200" spc="-5">
                <a:latin typeface="Calibri"/>
                <a:cs typeface="Calibri"/>
              </a:rPr>
              <a:t>langit-  langit. </a:t>
            </a:r>
            <a:r>
              <a:rPr dirty="0" sz="2200" spc="-45">
                <a:latin typeface="Calibri"/>
                <a:cs typeface="Calibri"/>
              </a:rPr>
              <a:t>Tentunya </a:t>
            </a:r>
            <a:r>
              <a:rPr dirty="0" sz="2200" spc="-5">
                <a:latin typeface="Calibri"/>
                <a:cs typeface="Calibri"/>
              </a:rPr>
              <a:t>si </a:t>
            </a:r>
            <a:r>
              <a:rPr dirty="0" sz="2200" spc="-15">
                <a:latin typeface="Calibri"/>
                <a:cs typeface="Calibri"/>
              </a:rPr>
              <a:t>monyet </a:t>
            </a:r>
            <a:r>
              <a:rPr dirty="0" sz="2200" spc="-10">
                <a:latin typeface="Calibri"/>
                <a:cs typeface="Calibri"/>
              </a:rPr>
              <a:t>tadi </a:t>
            </a:r>
            <a:r>
              <a:rPr dirty="0" sz="2200" spc="-5">
                <a:latin typeface="Calibri"/>
                <a:cs typeface="Calibri"/>
              </a:rPr>
              <a:t>ingin </a:t>
            </a:r>
            <a:r>
              <a:rPr dirty="0" sz="2200" spc="-10">
                <a:latin typeface="Calibri"/>
                <a:cs typeface="Calibri"/>
              </a:rPr>
              <a:t>mendapatkan pisang-  pisang </a:t>
            </a:r>
            <a:r>
              <a:rPr dirty="0" sz="2200" spc="-15">
                <a:latin typeface="Calibri"/>
                <a:cs typeface="Calibri"/>
              </a:rPr>
              <a:t>tersebut. Untungnya, </a:t>
            </a:r>
            <a:r>
              <a:rPr dirty="0" sz="2200" spc="-5">
                <a:latin typeface="Calibri"/>
                <a:cs typeface="Calibri"/>
              </a:rPr>
              <a:t>di dalam </a:t>
            </a:r>
            <a:r>
              <a:rPr dirty="0" sz="2200" spc="-10">
                <a:latin typeface="Calibri"/>
                <a:cs typeface="Calibri"/>
              </a:rPr>
              <a:t>ruangan </a:t>
            </a:r>
            <a:r>
              <a:rPr dirty="0" sz="2200" spc="-5">
                <a:latin typeface="Calibri"/>
                <a:cs typeface="Calibri"/>
              </a:rPr>
              <a:t>ini </a:t>
            </a:r>
            <a:r>
              <a:rPr dirty="0" sz="2200" spc="-15">
                <a:latin typeface="Calibri"/>
                <a:cs typeface="Calibri"/>
              </a:rPr>
              <a:t>juga  terdapat </a:t>
            </a:r>
            <a:r>
              <a:rPr dirty="0" sz="2200" spc="-10">
                <a:latin typeface="Calibri"/>
                <a:cs typeface="Calibri"/>
              </a:rPr>
              <a:t>dua </a:t>
            </a:r>
            <a:r>
              <a:rPr dirty="0" sz="2200" spc="-15">
                <a:latin typeface="Calibri"/>
                <a:cs typeface="Calibri"/>
              </a:rPr>
              <a:t>kardus </a:t>
            </a:r>
            <a:r>
              <a:rPr dirty="0" sz="2200" spc="-5">
                <a:latin typeface="Calibri"/>
                <a:cs typeface="Calibri"/>
              </a:rPr>
              <a:t>besar </a:t>
            </a:r>
            <a:r>
              <a:rPr dirty="0" sz="2200" spc="-15">
                <a:latin typeface="Calibri"/>
                <a:cs typeface="Calibri"/>
              </a:rPr>
              <a:t>yang </a:t>
            </a:r>
            <a:r>
              <a:rPr dirty="0" sz="2200" spc="-5">
                <a:latin typeface="Calibri"/>
                <a:cs typeface="Calibri"/>
              </a:rPr>
              <a:t>masing-masing </a:t>
            </a:r>
            <a:r>
              <a:rPr dirty="0" sz="2200" spc="-10">
                <a:latin typeface="Calibri"/>
                <a:cs typeface="Calibri"/>
              </a:rPr>
              <a:t>tingginya </a:t>
            </a:r>
            <a:r>
              <a:rPr dirty="0" sz="2200" spc="-5">
                <a:latin typeface="Calibri"/>
                <a:cs typeface="Calibri"/>
              </a:rPr>
              <a:t>3  </a:t>
            </a:r>
            <a:r>
              <a:rPr dirty="0" sz="2200" spc="-15">
                <a:latin typeface="Calibri"/>
                <a:cs typeface="Calibri"/>
              </a:rPr>
              <a:t>kaki. Kardus </a:t>
            </a:r>
            <a:r>
              <a:rPr dirty="0" sz="2200" spc="-5">
                <a:latin typeface="Calibri"/>
                <a:cs typeface="Calibri"/>
              </a:rPr>
              <a:t>ini </a:t>
            </a:r>
            <a:r>
              <a:rPr dirty="0" sz="2200" spc="-10">
                <a:latin typeface="Calibri"/>
                <a:cs typeface="Calibri"/>
              </a:rPr>
              <a:t>dapat dipindahkan, ditumpuk, </a:t>
            </a:r>
            <a:r>
              <a:rPr dirty="0" sz="2200" spc="-5">
                <a:latin typeface="Calibri"/>
                <a:cs typeface="Calibri"/>
              </a:rPr>
              <a:t>dan </a:t>
            </a:r>
            <a:r>
              <a:rPr dirty="0" sz="2200" spc="-10">
                <a:latin typeface="Calibri"/>
                <a:cs typeface="Calibri"/>
              </a:rPr>
              <a:t>didaki  </a:t>
            </a:r>
            <a:r>
              <a:rPr dirty="0" sz="2200" spc="-5">
                <a:latin typeface="Calibri"/>
                <a:cs typeface="Calibri"/>
              </a:rPr>
              <a:t>oleh si </a:t>
            </a:r>
            <a:r>
              <a:rPr dirty="0" sz="2200" spc="-15">
                <a:latin typeface="Calibri"/>
                <a:cs typeface="Calibri"/>
              </a:rPr>
              <a:t>monyet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tadi.</a:t>
            </a:r>
            <a:endParaRPr sz="2200">
              <a:latin typeface="Calibri"/>
              <a:cs typeface="Calibri"/>
            </a:endParaRPr>
          </a:p>
          <a:p>
            <a:pPr marL="469265" marR="154305" indent="-456565">
              <a:lnSpc>
                <a:spcPct val="70000"/>
              </a:lnSpc>
              <a:spcBef>
                <a:spcPts val="1795"/>
              </a:spcBef>
              <a:buClr>
                <a:srgbClr val="AFBBBB"/>
              </a:buClr>
              <a:buSzPct val="88636"/>
              <a:buAutoNum type="alphaLcParenBoth"/>
              <a:tabLst>
                <a:tab pos="469265" algn="l"/>
                <a:tab pos="469900" algn="l"/>
              </a:tabLst>
            </a:pPr>
            <a:r>
              <a:rPr dirty="0" sz="2200" spc="-5">
                <a:latin typeface="Calibri"/>
                <a:cs typeface="Calibri"/>
              </a:rPr>
              <a:t>Anda </a:t>
            </a:r>
            <a:r>
              <a:rPr dirty="0" sz="2200" spc="-15">
                <a:latin typeface="Calibri"/>
                <a:cs typeface="Calibri"/>
              </a:rPr>
              <a:t>diberikan </a:t>
            </a:r>
            <a:r>
              <a:rPr dirty="0" sz="2200" spc="-10">
                <a:latin typeface="Calibri"/>
                <a:cs typeface="Calibri"/>
              </a:rPr>
              <a:t>sebuah </a:t>
            </a:r>
            <a:r>
              <a:rPr dirty="0" sz="2200" spc="-20">
                <a:latin typeface="Calibri"/>
                <a:cs typeface="Calibri"/>
              </a:rPr>
              <a:t>peta </a:t>
            </a:r>
            <a:r>
              <a:rPr dirty="0" sz="2200" spc="-10">
                <a:latin typeface="Calibri"/>
                <a:cs typeface="Calibri"/>
              </a:rPr>
              <a:t>dua dimensi </a:t>
            </a:r>
            <a:r>
              <a:rPr dirty="0" sz="2200" spc="-15">
                <a:latin typeface="Calibri"/>
                <a:cs typeface="Calibri"/>
              </a:rPr>
              <a:t>yang terdiri </a:t>
            </a:r>
            <a:r>
              <a:rPr dirty="0" sz="2200" spc="-10">
                <a:latin typeface="Calibri"/>
                <a:cs typeface="Calibri"/>
              </a:rPr>
              <a:t>dari  </a:t>
            </a:r>
            <a:r>
              <a:rPr dirty="0" sz="2200" spc="-20">
                <a:latin typeface="Calibri"/>
                <a:cs typeface="Calibri"/>
              </a:rPr>
              <a:t>banyak </a:t>
            </a:r>
            <a:r>
              <a:rPr dirty="0" sz="2200" spc="-15">
                <a:latin typeface="Calibri"/>
                <a:cs typeface="Calibri"/>
              </a:rPr>
              <a:t>wilayah, </a:t>
            </a:r>
            <a:r>
              <a:rPr dirty="0" sz="2200" spc="-5">
                <a:latin typeface="Calibri"/>
                <a:cs typeface="Calibri"/>
              </a:rPr>
              <a:t>di </a:t>
            </a:r>
            <a:r>
              <a:rPr dirty="0" sz="2200" spc="-25">
                <a:latin typeface="Calibri"/>
                <a:cs typeface="Calibri"/>
              </a:rPr>
              <a:t>antaranya </a:t>
            </a:r>
            <a:r>
              <a:rPr dirty="0" sz="2200" spc="-5">
                <a:latin typeface="Calibri"/>
                <a:cs typeface="Calibri"/>
              </a:rPr>
              <a:t>ada </a:t>
            </a:r>
            <a:r>
              <a:rPr dirty="0" sz="2200" spc="-15">
                <a:latin typeface="Calibri"/>
                <a:cs typeface="Calibri"/>
              </a:rPr>
              <a:t>yang </a:t>
            </a:r>
            <a:r>
              <a:rPr dirty="0" sz="2200" spc="-5">
                <a:latin typeface="Calibri"/>
                <a:cs typeface="Calibri"/>
              </a:rPr>
              <a:t>saling </a:t>
            </a:r>
            <a:r>
              <a:rPr dirty="0" sz="2200" spc="-10">
                <a:latin typeface="Calibri"/>
                <a:cs typeface="Calibri"/>
              </a:rPr>
              <a:t>berbatasan.  </a:t>
            </a:r>
            <a:r>
              <a:rPr dirty="0" sz="2200" spc="-5">
                <a:latin typeface="Calibri"/>
                <a:cs typeface="Calibri"/>
              </a:rPr>
              <a:t>Anda </a:t>
            </a:r>
            <a:r>
              <a:rPr dirty="0" sz="2200" spc="-15">
                <a:latin typeface="Calibri"/>
                <a:cs typeface="Calibri"/>
              </a:rPr>
              <a:t>diberikan </a:t>
            </a:r>
            <a:r>
              <a:rPr dirty="0" sz="2200" spc="-5">
                <a:latin typeface="Calibri"/>
                <a:cs typeface="Calibri"/>
              </a:rPr>
              <a:t>4 </a:t>
            </a:r>
            <a:r>
              <a:rPr dirty="0" sz="2200" spc="-10">
                <a:latin typeface="Calibri"/>
                <a:cs typeface="Calibri"/>
              </a:rPr>
              <a:t>buah pensil berwarna, dan </a:t>
            </a:r>
            <a:r>
              <a:rPr dirty="0" sz="2200" spc="-15">
                <a:latin typeface="Calibri"/>
                <a:cs typeface="Calibri"/>
              </a:rPr>
              <a:t>diminta </a:t>
            </a:r>
            <a:r>
              <a:rPr dirty="0" sz="2200" spc="-10">
                <a:latin typeface="Calibri"/>
                <a:cs typeface="Calibri"/>
              </a:rPr>
              <a:t>untuk  mewarnai semua </a:t>
            </a:r>
            <a:r>
              <a:rPr dirty="0" sz="2200" spc="-15">
                <a:latin typeface="Calibri"/>
                <a:cs typeface="Calibri"/>
              </a:rPr>
              <a:t>wilayah </a:t>
            </a:r>
            <a:r>
              <a:rPr dirty="0" sz="2200" spc="-5">
                <a:latin typeface="Calibri"/>
                <a:cs typeface="Calibri"/>
              </a:rPr>
              <a:t>ini </a:t>
            </a:r>
            <a:r>
              <a:rPr dirty="0" sz="2200" spc="-10">
                <a:latin typeface="Calibri"/>
                <a:cs typeface="Calibri"/>
              </a:rPr>
              <a:t>sedemikian sehingga </a:t>
            </a:r>
            <a:r>
              <a:rPr dirty="0" sz="2200" spc="-5">
                <a:latin typeface="Calibri"/>
                <a:cs typeface="Calibri"/>
              </a:rPr>
              <a:t>tidak </a:t>
            </a:r>
            <a:r>
              <a:rPr dirty="0" sz="2200" spc="-10">
                <a:latin typeface="Calibri"/>
                <a:cs typeface="Calibri"/>
              </a:rPr>
              <a:t>ada  dua </a:t>
            </a:r>
            <a:r>
              <a:rPr dirty="0" sz="2200" spc="-15">
                <a:latin typeface="Calibri"/>
                <a:cs typeface="Calibri"/>
              </a:rPr>
              <a:t>wilayah </a:t>
            </a:r>
            <a:r>
              <a:rPr dirty="0" sz="2200" spc="-10">
                <a:latin typeface="Calibri"/>
                <a:cs typeface="Calibri"/>
              </a:rPr>
              <a:t>berbatasan </a:t>
            </a:r>
            <a:r>
              <a:rPr dirty="0" sz="2200" spc="-15">
                <a:latin typeface="Calibri"/>
                <a:cs typeface="Calibri"/>
              </a:rPr>
              <a:t>yang </a:t>
            </a:r>
            <a:r>
              <a:rPr dirty="0" sz="2200" spc="-10">
                <a:latin typeface="Calibri"/>
                <a:cs typeface="Calibri"/>
              </a:rPr>
              <a:t>berwarna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sama.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38817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</a:t>
            </a:r>
            <a:r>
              <a:rPr dirty="0" sz="2850" spc="-10"/>
              <a:t>OAL</a:t>
            </a:r>
            <a:r>
              <a:rPr dirty="0" sz="3600" spc="-10"/>
              <a:t>-S</a:t>
            </a:r>
            <a:r>
              <a:rPr dirty="0" sz="2850" spc="-10"/>
              <a:t>OAL</a:t>
            </a:r>
            <a:r>
              <a:rPr dirty="0" sz="2850" spc="80"/>
              <a:t> </a:t>
            </a:r>
            <a:r>
              <a:rPr dirty="0" sz="3600"/>
              <a:t>L</a:t>
            </a:r>
            <a:r>
              <a:rPr dirty="0" sz="2850"/>
              <a:t>ATIHAN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2010282"/>
            <a:ext cx="7302500" cy="396811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41300" marR="107950" indent="-228600">
              <a:lnSpc>
                <a:spcPct val="70000"/>
              </a:lnSpc>
              <a:spcBef>
                <a:spcPts val="71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700">
                <a:latin typeface="Calibri"/>
                <a:cs typeface="Calibri"/>
              </a:rPr>
              <a:t>Alkisah </a:t>
            </a:r>
            <a:r>
              <a:rPr dirty="0" sz="1700" spc="-5">
                <a:latin typeface="Calibri"/>
                <a:cs typeface="Calibri"/>
              </a:rPr>
              <a:t>di </a:t>
            </a:r>
            <a:r>
              <a:rPr dirty="0" sz="1700">
                <a:latin typeface="Calibri"/>
                <a:cs typeface="Calibri"/>
              </a:rPr>
              <a:t>sebuah </a:t>
            </a:r>
            <a:r>
              <a:rPr dirty="0" sz="1700" spc="-5">
                <a:latin typeface="Calibri"/>
                <a:cs typeface="Calibri"/>
              </a:rPr>
              <a:t>penjara </a:t>
            </a:r>
            <a:r>
              <a:rPr dirty="0" sz="1700">
                <a:latin typeface="Calibri"/>
                <a:cs typeface="Calibri"/>
              </a:rPr>
              <a:t>di </a:t>
            </a:r>
            <a:r>
              <a:rPr dirty="0" sz="1700" spc="-5">
                <a:latin typeface="Calibri"/>
                <a:cs typeface="Calibri"/>
              </a:rPr>
              <a:t>daerah Jakarta </a:t>
            </a:r>
            <a:r>
              <a:rPr dirty="0" sz="1700" spc="-10">
                <a:latin typeface="Calibri"/>
                <a:cs typeface="Calibri"/>
              </a:rPr>
              <a:t>Utara </a:t>
            </a:r>
            <a:r>
              <a:rPr dirty="0" sz="1700" spc="-5">
                <a:latin typeface="Calibri"/>
                <a:cs typeface="Calibri"/>
              </a:rPr>
              <a:t>terdapat </a:t>
            </a:r>
            <a:r>
              <a:rPr dirty="0" sz="1700">
                <a:latin typeface="Calibri"/>
                <a:cs typeface="Calibri"/>
              </a:rPr>
              <a:t>3 </a:t>
            </a:r>
            <a:r>
              <a:rPr dirty="0" sz="1700" spc="-10">
                <a:latin typeface="Calibri"/>
                <a:cs typeface="Calibri"/>
              </a:rPr>
              <a:t>orang </a:t>
            </a:r>
            <a:r>
              <a:rPr dirty="0" sz="1700">
                <a:latin typeface="Calibri"/>
                <a:cs typeface="Calibri"/>
              </a:rPr>
              <a:t>polisi dan 3  </a:t>
            </a:r>
            <a:r>
              <a:rPr dirty="0" sz="1700" spc="-10">
                <a:latin typeface="Calibri"/>
                <a:cs typeface="Calibri"/>
              </a:rPr>
              <a:t>orang </a:t>
            </a:r>
            <a:r>
              <a:rPr dirty="0" sz="1700" spc="-5">
                <a:latin typeface="Calibri"/>
                <a:cs typeface="Calibri"/>
              </a:rPr>
              <a:t>narapidana. </a:t>
            </a:r>
            <a:r>
              <a:rPr dirty="0" sz="1700" spc="-10">
                <a:latin typeface="Calibri"/>
                <a:cs typeface="Calibri"/>
              </a:rPr>
              <a:t>Ketika </a:t>
            </a:r>
            <a:r>
              <a:rPr dirty="0" sz="1700">
                <a:latin typeface="Calibri"/>
                <a:cs typeface="Calibri"/>
              </a:rPr>
              <a:t>dilanda musibah </a:t>
            </a:r>
            <a:r>
              <a:rPr dirty="0" sz="1700" spc="-20">
                <a:latin typeface="Calibri"/>
                <a:cs typeface="Calibri"/>
              </a:rPr>
              <a:t>banjir, </a:t>
            </a:r>
            <a:r>
              <a:rPr dirty="0" sz="1700" spc="-10">
                <a:latin typeface="Calibri"/>
                <a:cs typeface="Calibri"/>
              </a:rPr>
              <a:t>keenam orang </a:t>
            </a:r>
            <a:r>
              <a:rPr dirty="0" sz="1700">
                <a:latin typeface="Calibri"/>
                <a:cs typeface="Calibri"/>
              </a:rPr>
              <a:t>ini </a:t>
            </a:r>
            <a:r>
              <a:rPr dirty="0" sz="1700" spc="-5">
                <a:latin typeface="Calibri"/>
                <a:cs typeface="Calibri"/>
              </a:rPr>
              <a:t>terpaksa  dipindahkan </a:t>
            </a:r>
            <a:r>
              <a:rPr dirty="0" sz="1700" spc="-30">
                <a:latin typeface="Calibri"/>
                <a:cs typeface="Calibri"/>
              </a:rPr>
              <a:t>ke </a:t>
            </a:r>
            <a:r>
              <a:rPr dirty="0" sz="1700" spc="-5">
                <a:latin typeface="Calibri"/>
                <a:cs typeface="Calibri"/>
              </a:rPr>
              <a:t>suatu tempat </a:t>
            </a:r>
            <a:r>
              <a:rPr dirty="0" sz="1700">
                <a:latin typeface="Calibri"/>
                <a:cs typeface="Calibri"/>
              </a:rPr>
              <a:t>lain </a:t>
            </a:r>
            <a:r>
              <a:rPr dirty="0" sz="1700" spc="-5">
                <a:latin typeface="Calibri"/>
                <a:cs typeface="Calibri"/>
              </a:rPr>
              <a:t>menggunakan sebuah </a:t>
            </a:r>
            <a:r>
              <a:rPr dirty="0" sz="1700" spc="-10">
                <a:latin typeface="Calibri"/>
                <a:cs typeface="Calibri"/>
              </a:rPr>
              <a:t>perahu karet. </a:t>
            </a:r>
            <a:r>
              <a:rPr dirty="0" sz="1700" spc="-15">
                <a:latin typeface="Calibri"/>
                <a:cs typeface="Calibri"/>
              </a:rPr>
              <a:t>Perahu  </a:t>
            </a:r>
            <a:r>
              <a:rPr dirty="0" sz="1700" spc="-10">
                <a:latin typeface="Calibri"/>
                <a:cs typeface="Calibri"/>
              </a:rPr>
              <a:t>karet </a:t>
            </a:r>
            <a:r>
              <a:rPr dirty="0" sz="1700">
                <a:latin typeface="Calibri"/>
                <a:cs typeface="Calibri"/>
              </a:rPr>
              <a:t>ini memiliki </a:t>
            </a:r>
            <a:r>
              <a:rPr dirty="0" sz="1700" spc="-20">
                <a:latin typeface="Calibri"/>
                <a:cs typeface="Calibri"/>
              </a:rPr>
              <a:t>daya </a:t>
            </a:r>
            <a:r>
              <a:rPr dirty="0" sz="1700" spc="-5">
                <a:latin typeface="Calibri"/>
                <a:cs typeface="Calibri"/>
              </a:rPr>
              <a:t>tampung </a:t>
            </a:r>
            <a:r>
              <a:rPr dirty="0" sz="1700">
                <a:latin typeface="Calibri"/>
                <a:cs typeface="Calibri"/>
              </a:rPr>
              <a:t>maksimal 2 </a:t>
            </a:r>
            <a:r>
              <a:rPr dirty="0" sz="1700" spc="-5">
                <a:latin typeface="Calibri"/>
                <a:cs typeface="Calibri"/>
              </a:rPr>
              <a:t>orang. Masalahnya, </a:t>
            </a:r>
            <a:r>
              <a:rPr dirty="0" sz="1700" spc="-10">
                <a:latin typeface="Calibri"/>
                <a:cs typeface="Calibri"/>
              </a:rPr>
              <a:t>jika </a:t>
            </a:r>
            <a:r>
              <a:rPr dirty="0" sz="1700" spc="-5">
                <a:latin typeface="Calibri"/>
                <a:cs typeface="Calibri"/>
              </a:rPr>
              <a:t>terjadi  </a:t>
            </a:r>
            <a:r>
              <a:rPr dirty="0" sz="1700" spc="-10">
                <a:latin typeface="Calibri"/>
                <a:cs typeface="Calibri"/>
              </a:rPr>
              <a:t>keadaan </a:t>
            </a:r>
            <a:r>
              <a:rPr dirty="0" sz="1700">
                <a:latin typeface="Calibri"/>
                <a:cs typeface="Calibri"/>
              </a:rPr>
              <a:t>di mana jumlah </a:t>
            </a:r>
            <a:r>
              <a:rPr dirty="0" sz="1700" spc="-5">
                <a:latin typeface="Calibri"/>
                <a:cs typeface="Calibri"/>
              </a:rPr>
              <a:t>narapidana </a:t>
            </a:r>
            <a:r>
              <a:rPr dirty="0" sz="1700">
                <a:latin typeface="Calibri"/>
                <a:cs typeface="Calibri"/>
              </a:rPr>
              <a:t>melebihi jumlah polisi di </a:t>
            </a:r>
            <a:r>
              <a:rPr dirty="0" sz="1700" spc="-5">
                <a:latin typeface="Calibri"/>
                <a:cs typeface="Calibri"/>
              </a:rPr>
              <a:t>suatu lokasi (baik  </a:t>
            </a:r>
            <a:r>
              <a:rPr dirty="0" sz="1700">
                <a:latin typeface="Calibri"/>
                <a:cs typeface="Calibri"/>
              </a:rPr>
              <a:t>itu di </a:t>
            </a:r>
            <a:r>
              <a:rPr dirty="0" sz="1700" spc="-5">
                <a:latin typeface="Calibri"/>
                <a:cs typeface="Calibri"/>
              </a:rPr>
              <a:t>penjara </a:t>
            </a:r>
            <a:r>
              <a:rPr dirty="0" sz="1700">
                <a:latin typeface="Calibri"/>
                <a:cs typeface="Calibri"/>
              </a:rPr>
              <a:t>lama, </a:t>
            </a:r>
            <a:r>
              <a:rPr dirty="0" sz="1700" spc="-5">
                <a:latin typeface="Calibri"/>
                <a:cs typeface="Calibri"/>
              </a:rPr>
              <a:t>di dalam perahu </a:t>
            </a:r>
            <a:r>
              <a:rPr dirty="0" sz="1700" spc="-10">
                <a:latin typeface="Calibri"/>
                <a:cs typeface="Calibri"/>
              </a:rPr>
              <a:t>karet, </a:t>
            </a:r>
            <a:r>
              <a:rPr dirty="0" sz="1700">
                <a:latin typeface="Calibri"/>
                <a:cs typeface="Calibri"/>
              </a:rPr>
              <a:t>maupun di </a:t>
            </a:r>
            <a:r>
              <a:rPr dirty="0" sz="1700" spc="-5">
                <a:latin typeface="Calibri"/>
                <a:cs typeface="Calibri"/>
              </a:rPr>
              <a:t>tempat </a:t>
            </a:r>
            <a:r>
              <a:rPr dirty="0" sz="1700" spc="-10">
                <a:latin typeface="Calibri"/>
                <a:cs typeface="Calibri"/>
              </a:rPr>
              <a:t>yang </a:t>
            </a:r>
            <a:r>
              <a:rPr dirty="0" sz="1700">
                <a:latin typeface="Calibri"/>
                <a:cs typeface="Calibri"/>
              </a:rPr>
              <a:t>baru),</a:t>
            </a:r>
            <a:r>
              <a:rPr dirty="0" sz="1700" spc="-2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maka  </a:t>
            </a:r>
            <a:r>
              <a:rPr dirty="0" sz="1700" spc="-10">
                <a:latin typeface="Calibri"/>
                <a:cs typeface="Calibri"/>
              </a:rPr>
              <a:t>para </a:t>
            </a:r>
            <a:r>
              <a:rPr dirty="0" sz="1700">
                <a:latin typeface="Calibri"/>
                <a:cs typeface="Calibri"/>
              </a:rPr>
              <a:t>napi </a:t>
            </a:r>
            <a:r>
              <a:rPr dirty="0" sz="1700" spc="-5">
                <a:latin typeface="Calibri"/>
                <a:cs typeface="Calibri"/>
              </a:rPr>
              <a:t>akan </a:t>
            </a:r>
            <a:r>
              <a:rPr dirty="0" sz="1700" spc="-10">
                <a:latin typeface="Calibri"/>
                <a:cs typeface="Calibri"/>
              </a:rPr>
              <a:t>mengeroyok para</a:t>
            </a:r>
            <a:r>
              <a:rPr dirty="0" sz="1700" spc="-1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polisi!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FBBBB"/>
              </a:buClr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241300" marR="217170" indent="-228600">
              <a:lnSpc>
                <a:spcPct val="70000"/>
              </a:lnSpc>
              <a:buClr>
                <a:srgbClr val="AFBBBB"/>
              </a:buClr>
              <a:buSzPct val="88235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700" spc="-5">
                <a:latin typeface="Calibri"/>
                <a:cs typeface="Calibri"/>
              </a:rPr>
              <a:t>(Asumsikan bahwa kalau </a:t>
            </a:r>
            <a:r>
              <a:rPr dirty="0" sz="1700">
                <a:latin typeface="Calibri"/>
                <a:cs typeface="Calibri"/>
              </a:rPr>
              <a:t>tidak ada </a:t>
            </a:r>
            <a:r>
              <a:rPr dirty="0" sz="1700" spc="-5">
                <a:latin typeface="Calibri"/>
                <a:cs typeface="Calibri"/>
              </a:rPr>
              <a:t>seorangpun polisi </a:t>
            </a:r>
            <a:r>
              <a:rPr dirty="0" sz="1700">
                <a:latin typeface="Calibri"/>
                <a:cs typeface="Calibri"/>
              </a:rPr>
              <a:t>di </a:t>
            </a:r>
            <a:r>
              <a:rPr dirty="0" sz="1700" spc="-5">
                <a:latin typeface="Calibri"/>
                <a:cs typeface="Calibri"/>
              </a:rPr>
              <a:t>suatu lokasi,</a:t>
            </a:r>
            <a:r>
              <a:rPr dirty="0" sz="1700" spc="-2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meskipun  ada </a:t>
            </a:r>
            <a:r>
              <a:rPr dirty="0" sz="1700" spc="-10">
                <a:latin typeface="Calibri"/>
                <a:cs typeface="Calibri"/>
              </a:rPr>
              <a:t>banyak </a:t>
            </a:r>
            <a:r>
              <a:rPr dirty="0" sz="1700">
                <a:latin typeface="Calibri"/>
                <a:cs typeface="Calibri"/>
              </a:rPr>
              <a:t>napi, </a:t>
            </a:r>
            <a:r>
              <a:rPr dirty="0" sz="1700" spc="-5">
                <a:latin typeface="Calibri"/>
                <a:cs typeface="Calibri"/>
              </a:rPr>
              <a:t>mereka </a:t>
            </a:r>
            <a:r>
              <a:rPr dirty="0" sz="1700">
                <a:latin typeface="Calibri"/>
                <a:cs typeface="Calibri"/>
              </a:rPr>
              <a:t>tidak </a:t>
            </a:r>
            <a:r>
              <a:rPr dirty="0" sz="1700" spc="-5">
                <a:latin typeface="Calibri"/>
                <a:cs typeface="Calibri"/>
              </a:rPr>
              <a:t>akan berani</a:t>
            </a:r>
            <a:r>
              <a:rPr dirty="0" sz="1700" spc="-18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kabur!).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ts val="1735"/>
              </a:lnSpc>
              <a:spcBef>
                <a:spcPts val="11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700" spc="-10">
                <a:latin typeface="Calibri"/>
                <a:cs typeface="Calibri"/>
              </a:rPr>
              <a:t>Bagaimana </a:t>
            </a:r>
            <a:r>
              <a:rPr dirty="0" sz="1700" spc="-15">
                <a:latin typeface="Calibri"/>
                <a:cs typeface="Calibri"/>
              </a:rPr>
              <a:t>caranya </a:t>
            </a:r>
            <a:r>
              <a:rPr dirty="0" sz="1700" spc="-10">
                <a:latin typeface="Calibri"/>
                <a:cs typeface="Calibri"/>
              </a:rPr>
              <a:t>agar keenam orang </a:t>
            </a:r>
            <a:r>
              <a:rPr dirty="0" sz="1700">
                <a:latin typeface="Calibri"/>
                <a:cs typeface="Calibri"/>
              </a:rPr>
              <a:t>ini bisa </a:t>
            </a:r>
            <a:r>
              <a:rPr dirty="0" sz="1700" spc="-5">
                <a:latin typeface="Calibri"/>
                <a:cs typeface="Calibri"/>
              </a:rPr>
              <a:t>dipindahkan </a:t>
            </a:r>
            <a:r>
              <a:rPr dirty="0" sz="1700" spc="-30">
                <a:latin typeface="Calibri"/>
                <a:cs typeface="Calibri"/>
              </a:rPr>
              <a:t>ke </a:t>
            </a:r>
            <a:r>
              <a:rPr dirty="0" sz="1700" spc="-5">
                <a:latin typeface="Calibri"/>
                <a:cs typeface="Calibri"/>
              </a:rPr>
              <a:t>tempat </a:t>
            </a:r>
            <a:r>
              <a:rPr dirty="0" sz="1700" spc="-10">
                <a:latin typeface="Calibri"/>
                <a:cs typeface="Calibri"/>
              </a:rPr>
              <a:t>yang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baru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ts val="1735"/>
              </a:lnSpc>
            </a:pPr>
            <a:r>
              <a:rPr dirty="0" sz="1700">
                <a:latin typeface="Calibri"/>
                <a:cs typeface="Calibri"/>
              </a:rPr>
              <a:t>ini </a:t>
            </a:r>
            <a:r>
              <a:rPr dirty="0" sz="1700" spc="-5">
                <a:latin typeface="Calibri"/>
                <a:cs typeface="Calibri"/>
              </a:rPr>
              <a:t>tanpa ada </a:t>
            </a:r>
            <a:r>
              <a:rPr dirty="0" sz="1700">
                <a:latin typeface="Calibri"/>
                <a:cs typeface="Calibri"/>
              </a:rPr>
              <a:t>polisi </a:t>
            </a:r>
            <a:r>
              <a:rPr dirty="0" sz="1700" spc="-10">
                <a:latin typeface="Calibri"/>
                <a:cs typeface="Calibri"/>
              </a:rPr>
              <a:t>yang</a:t>
            </a:r>
            <a:r>
              <a:rPr dirty="0" sz="1700" spc="-1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dikeroyok?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marR="649605" indent="-228600">
              <a:lnSpc>
                <a:spcPct val="70000"/>
              </a:lnSpc>
              <a:buClr>
                <a:srgbClr val="AFBBBB"/>
              </a:buClr>
              <a:buSzPct val="88235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700" spc="-5">
                <a:latin typeface="Calibri"/>
                <a:cs typeface="Calibri"/>
              </a:rPr>
              <a:t>(a) Definisikan </a:t>
            </a:r>
            <a:r>
              <a:rPr dirty="0" sz="1700" spc="-10">
                <a:latin typeface="Calibri"/>
                <a:cs typeface="Calibri"/>
              </a:rPr>
              <a:t>masalahnya </a:t>
            </a:r>
            <a:r>
              <a:rPr dirty="0" sz="1700" spc="-5">
                <a:latin typeface="Calibri"/>
                <a:cs typeface="Calibri"/>
              </a:rPr>
              <a:t>dengan jelas, </a:t>
            </a:r>
            <a:r>
              <a:rPr dirty="0" sz="1700">
                <a:latin typeface="Calibri"/>
                <a:cs typeface="Calibri"/>
              </a:rPr>
              <a:t>seperti </a:t>
            </a:r>
            <a:r>
              <a:rPr dirty="0" sz="1700" spc="-10">
                <a:latin typeface="Calibri"/>
                <a:cs typeface="Calibri"/>
              </a:rPr>
              <a:t>yang </a:t>
            </a:r>
            <a:r>
              <a:rPr dirty="0" sz="1700">
                <a:latin typeface="Calibri"/>
                <a:cs typeface="Calibri"/>
              </a:rPr>
              <a:t>anda </a:t>
            </a:r>
            <a:r>
              <a:rPr dirty="0" sz="1700" spc="-5">
                <a:latin typeface="Calibri"/>
                <a:cs typeface="Calibri"/>
              </a:rPr>
              <a:t>lakukan</a:t>
            </a:r>
            <a:r>
              <a:rPr dirty="0" sz="1700" spc="-16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untuk  </a:t>
            </a:r>
            <a:r>
              <a:rPr dirty="0" sz="1700">
                <a:latin typeface="Calibri"/>
                <a:cs typeface="Calibri"/>
              </a:rPr>
              <a:t>masalah pada </a:t>
            </a:r>
            <a:r>
              <a:rPr dirty="0" sz="1700" spc="-5">
                <a:latin typeface="Calibri"/>
                <a:cs typeface="Calibri"/>
              </a:rPr>
              <a:t>nomor (1) </a:t>
            </a:r>
            <a:r>
              <a:rPr dirty="0" sz="1700">
                <a:latin typeface="Calibri"/>
                <a:cs typeface="Calibri"/>
              </a:rPr>
              <a:t>di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atas.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700" spc="-5">
                <a:latin typeface="Calibri"/>
                <a:cs typeface="Calibri"/>
              </a:rPr>
              <a:t>(b) </a:t>
            </a:r>
            <a:r>
              <a:rPr dirty="0" sz="1700">
                <a:latin typeface="Calibri"/>
                <a:cs typeface="Calibri"/>
              </a:rPr>
              <a:t>Cobalah </a:t>
            </a:r>
            <a:r>
              <a:rPr dirty="0" sz="1700" spc="-5">
                <a:latin typeface="Calibri"/>
                <a:cs typeface="Calibri"/>
              </a:rPr>
              <a:t>gambarkan </a:t>
            </a:r>
            <a:r>
              <a:rPr dirty="0" sz="1700" spc="-15">
                <a:latin typeface="Calibri"/>
                <a:cs typeface="Calibri"/>
              </a:rPr>
              <a:t>state </a:t>
            </a:r>
            <a:r>
              <a:rPr dirty="0" sz="1700" spc="-5">
                <a:latin typeface="Calibri"/>
                <a:cs typeface="Calibri"/>
              </a:rPr>
              <a:t>space </a:t>
            </a:r>
            <a:r>
              <a:rPr dirty="0" sz="1700" spc="-10">
                <a:latin typeface="Calibri"/>
                <a:cs typeface="Calibri"/>
              </a:rPr>
              <a:t>yang</a:t>
            </a:r>
            <a:r>
              <a:rPr dirty="0" sz="1700" spc="-10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lengkap.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9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700" spc="-5">
                <a:latin typeface="Calibri"/>
                <a:cs typeface="Calibri"/>
              </a:rPr>
              <a:t>(c) </a:t>
            </a:r>
            <a:r>
              <a:rPr dirty="0" sz="1700">
                <a:latin typeface="Calibri"/>
                <a:cs typeface="Calibri"/>
              </a:rPr>
              <a:t>Pilih sebuah </a:t>
            </a:r>
            <a:r>
              <a:rPr dirty="0" sz="1700" spc="-10">
                <a:latin typeface="Calibri"/>
                <a:cs typeface="Calibri"/>
              </a:rPr>
              <a:t>strategi </a:t>
            </a:r>
            <a:r>
              <a:rPr dirty="0" sz="1700" spc="-5">
                <a:latin typeface="Calibri"/>
                <a:cs typeface="Calibri"/>
              </a:rPr>
              <a:t>search </a:t>
            </a:r>
            <a:r>
              <a:rPr dirty="0" sz="1700">
                <a:latin typeface="Calibri"/>
                <a:cs typeface="Calibri"/>
              </a:rPr>
              <a:t>dan </a:t>
            </a:r>
            <a:r>
              <a:rPr dirty="0" sz="1700" spc="-5">
                <a:latin typeface="Calibri"/>
                <a:cs typeface="Calibri"/>
              </a:rPr>
              <a:t>gunakanlah untuk mencari </a:t>
            </a:r>
            <a:r>
              <a:rPr dirty="0" sz="1700">
                <a:latin typeface="Calibri"/>
                <a:cs typeface="Calibri"/>
              </a:rPr>
              <a:t>sebuah</a:t>
            </a:r>
            <a:r>
              <a:rPr dirty="0" sz="1700" spc="-2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solusi.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4898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P</a:t>
            </a:r>
            <a:r>
              <a:rPr dirty="0" sz="2850" spc="-15"/>
              <a:t>ROBLEM</a:t>
            </a:r>
            <a:r>
              <a:rPr dirty="0" sz="3600" spc="-15"/>
              <a:t>-S</a:t>
            </a:r>
            <a:r>
              <a:rPr dirty="0" sz="2850" spc="-15"/>
              <a:t>OLVING</a:t>
            </a:r>
            <a:r>
              <a:rPr dirty="0" sz="2850" spc="105"/>
              <a:t> </a:t>
            </a:r>
            <a:r>
              <a:rPr dirty="0" sz="3600" spc="-10"/>
              <a:t>A</a:t>
            </a:r>
            <a:r>
              <a:rPr dirty="0" sz="2850" spc="-10"/>
              <a:t>GENT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2034667"/>
            <a:ext cx="7327900" cy="33820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319405" indent="-228600">
              <a:lnSpc>
                <a:spcPts val="2590"/>
              </a:lnSpc>
              <a:spcBef>
                <a:spcPts val="42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Problem </a:t>
            </a:r>
            <a:r>
              <a:rPr dirty="0" sz="2400" spc="-5">
                <a:latin typeface="Calibri"/>
                <a:cs typeface="Calibri"/>
              </a:rPr>
              <a:t>Solving </a:t>
            </a:r>
            <a:r>
              <a:rPr dirty="0" sz="2400" spc="-10">
                <a:latin typeface="Calibri"/>
                <a:cs typeface="Calibri"/>
              </a:rPr>
              <a:t>Agent merupakan </a:t>
            </a:r>
            <a:r>
              <a:rPr dirty="0" sz="2400" spc="-5">
                <a:latin typeface="Calibri"/>
                <a:cs typeface="Calibri"/>
              </a:rPr>
              <a:t>salah </a:t>
            </a:r>
            <a:r>
              <a:rPr dirty="0" sz="2400" spc="-10">
                <a:latin typeface="Calibri"/>
                <a:cs typeface="Calibri"/>
              </a:rPr>
              <a:t>satu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jenis dari  Goal-based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Agent</a:t>
            </a:r>
            <a:endParaRPr sz="2400">
              <a:latin typeface="Calibri"/>
              <a:cs typeface="Calibri"/>
            </a:endParaRPr>
          </a:p>
          <a:p>
            <a:pPr marL="241300" marR="346075" indent="-228600">
              <a:lnSpc>
                <a:spcPts val="2590"/>
              </a:lnSpc>
              <a:spcBef>
                <a:spcPts val="179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Goal-based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agent</a:t>
            </a:r>
            <a:r>
              <a:rPr dirty="0" sz="2400" spc="-10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memiliki tujuan, </a:t>
            </a:r>
            <a:r>
              <a:rPr dirty="0" sz="2400" spc="-10">
                <a:latin typeface="Calibri"/>
                <a:cs typeface="Calibri"/>
              </a:rPr>
              <a:t>memungkinkannya  evaluasi </a:t>
            </a:r>
            <a:r>
              <a:rPr dirty="0" sz="2400" spc="-5">
                <a:latin typeface="Calibri"/>
                <a:cs typeface="Calibri"/>
              </a:rPr>
              <a:t>tindakan dan </a:t>
            </a:r>
            <a:r>
              <a:rPr dirty="0" sz="2400">
                <a:latin typeface="Calibri"/>
                <a:cs typeface="Calibri"/>
              </a:rPr>
              <a:t>memilih </a:t>
            </a:r>
            <a:r>
              <a:rPr dirty="0" sz="2400" spc="-15">
                <a:latin typeface="Calibri"/>
                <a:cs typeface="Calibri"/>
              </a:rPr>
              <a:t>yang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terbaik.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0100"/>
              </a:lnSpc>
              <a:spcBef>
                <a:spcPts val="1755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Problem-solving agent </a:t>
            </a:r>
            <a:r>
              <a:rPr dirty="0" sz="2400" spc="-5">
                <a:latin typeface="Calibri"/>
                <a:cs typeface="Calibri"/>
              </a:rPr>
              <a:t>menghasilkan solusi dalam </a:t>
            </a:r>
            <a:r>
              <a:rPr dirty="0" sz="2400" spc="-10">
                <a:latin typeface="Calibri"/>
                <a:cs typeface="Calibri"/>
              </a:rPr>
              <a:t>bentuk  serangkaian </a:t>
            </a:r>
            <a:r>
              <a:rPr dirty="0" sz="2400" spc="-5">
                <a:latin typeface="Calibri"/>
                <a:cs typeface="Calibri"/>
              </a:rPr>
              <a:t>tindakan </a:t>
            </a:r>
            <a:r>
              <a:rPr dirty="0" sz="2400" spc="-15">
                <a:latin typeface="Calibri"/>
                <a:cs typeface="Calibri"/>
              </a:rPr>
              <a:t>yang </a:t>
            </a:r>
            <a:r>
              <a:rPr dirty="0" sz="2400" spc="-5">
                <a:latin typeface="Calibri"/>
                <a:cs typeface="Calibri"/>
              </a:rPr>
              <a:t>diambil </a:t>
            </a:r>
            <a:r>
              <a:rPr dirty="0" sz="2400" spc="-10">
                <a:latin typeface="Calibri"/>
                <a:cs typeface="Calibri"/>
              </a:rPr>
              <a:t>untuk </a:t>
            </a:r>
            <a:r>
              <a:rPr dirty="0" sz="2400" spc="-5">
                <a:latin typeface="Calibri"/>
                <a:cs typeface="Calibri"/>
              </a:rPr>
              <a:t>mencapai  </a:t>
            </a:r>
            <a:r>
              <a:rPr dirty="0" sz="2400">
                <a:latin typeface="Calibri"/>
                <a:cs typeface="Calibri"/>
              </a:rPr>
              <a:t>tujuan.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lr>
                <a:srgbClr val="AFBBBB"/>
              </a:buClr>
              <a:buSzPct val="89583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Apa </a:t>
            </a:r>
            <a:r>
              <a:rPr dirty="0" sz="2400" spc="-15">
                <a:latin typeface="Calibri"/>
                <a:cs typeface="Calibri"/>
              </a:rPr>
              <a:t>problem-nya? </a:t>
            </a:r>
            <a:r>
              <a:rPr dirty="0" sz="2400" spc="-5">
                <a:latin typeface="Calibri"/>
                <a:cs typeface="Calibri"/>
              </a:rPr>
              <a:t>Apa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solution-nya?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687323"/>
            <a:ext cx="1175003" cy="97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7739" y="838200"/>
            <a:ext cx="2738628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3992" y="687323"/>
            <a:ext cx="1008887" cy="979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97351" y="687323"/>
            <a:ext cx="1117091" cy="979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2067" y="838200"/>
            <a:ext cx="2543556" cy="829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13247" y="687323"/>
            <a:ext cx="926591" cy="979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44311" y="687323"/>
            <a:ext cx="1185671" cy="9799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7608" y="838200"/>
            <a:ext cx="1976628" cy="829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61859" y="687323"/>
            <a:ext cx="941831" cy="979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9144" y="830325"/>
            <a:ext cx="67710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 b="1">
                <a:latin typeface="Constantia"/>
                <a:cs typeface="Constantia"/>
              </a:rPr>
              <a:t>P</a:t>
            </a:r>
            <a:r>
              <a:rPr dirty="0" sz="3800" spc="-40" b="1">
                <a:latin typeface="Constantia"/>
                <a:cs typeface="Constantia"/>
              </a:rPr>
              <a:t>ROBLEM</a:t>
            </a:r>
            <a:r>
              <a:rPr dirty="0" sz="4800" spc="-40" b="1">
                <a:latin typeface="Constantia"/>
                <a:cs typeface="Constantia"/>
              </a:rPr>
              <a:t>-S</a:t>
            </a:r>
            <a:r>
              <a:rPr dirty="0" sz="3800" spc="-40" b="1">
                <a:latin typeface="Constantia"/>
                <a:cs typeface="Constantia"/>
              </a:rPr>
              <a:t>OLVING</a:t>
            </a:r>
            <a:r>
              <a:rPr dirty="0" sz="3800" spc="85" b="1">
                <a:latin typeface="Constantia"/>
                <a:cs typeface="Constantia"/>
              </a:rPr>
              <a:t> </a:t>
            </a:r>
            <a:r>
              <a:rPr dirty="0" sz="4800" spc="-40" b="1">
                <a:latin typeface="Constantia"/>
                <a:cs typeface="Constantia"/>
              </a:rPr>
              <a:t>A</a:t>
            </a:r>
            <a:r>
              <a:rPr dirty="0" sz="3800" spc="-40" b="1">
                <a:latin typeface="Constantia"/>
                <a:cs typeface="Constantia"/>
              </a:rPr>
              <a:t>GENT</a:t>
            </a:r>
            <a:endParaRPr sz="3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8800" y="2862326"/>
            <a:ext cx="2133600" cy="1447800"/>
          </a:xfrm>
          <a:custGeom>
            <a:avLst/>
            <a:gdLst/>
            <a:ahLst/>
            <a:cxnLst/>
            <a:rect l="l" t="t" r="r" b="b"/>
            <a:pathLst>
              <a:path w="2133600" h="1447800">
                <a:moveTo>
                  <a:pt x="1066800" y="0"/>
                </a:moveTo>
                <a:lnTo>
                  <a:pt x="1010145" y="1003"/>
                </a:lnTo>
                <a:lnTo>
                  <a:pt x="954261" y="3978"/>
                </a:lnTo>
                <a:lnTo>
                  <a:pt x="899220" y="8877"/>
                </a:lnTo>
                <a:lnTo>
                  <a:pt x="845096" y="15649"/>
                </a:lnTo>
                <a:lnTo>
                  <a:pt x="791964" y="24243"/>
                </a:lnTo>
                <a:lnTo>
                  <a:pt x="739897" y="34611"/>
                </a:lnTo>
                <a:lnTo>
                  <a:pt x="688968" y="46701"/>
                </a:lnTo>
                <a:lnTo>
                  <a:pt x="639252" y="60465"/>
                </a:lnTo>
                <a:lnTo>
                  <a:pt x="590821" y="75851"/>
                </a:lnTo>
                <a:lnTo>
                  <a:pt x="543751" y="92811"/>
                </a:lnTo>
                <a:lnTo>
                  <a:pt x="498114" y="111294"/>
                </a:lnTo>
                <a:lnTo>
                  <a:pt x="453985" y="131251"/>
                </a:lnTo>
                <a:lnTo>
                  <a:pt x="411437" y="152630"/>
                </a:lnTo>
                <a:lnTo>
                  <a:pt x="370543" y="175383"/>
                </a:lnTo>
                <a:lnTo>
                  <a:pt x="331378" y="199460"/>
                </a:lnTo>
                <a:lnTo>
                  <a:pt x="294016" y="224809"/>
                </a:lnTo>
                <a:lnTo>
                  <a:pt x="258529" y="251383"/>
                </a:lnTo>
                <a:lnTo>
                  <a:pt x="224992" y="279129"/>
                </a:lnTo>
                <a:lnTo>
                  <a:pt x="193479" y="308000"/>
                </a:lnTo>
                <a:lnTo>
                  <a:pt x="164063" y="337944"/>
                </a:lnTo>
                <a:lnTo>
                  <a:pt x="136819" y="368911"/>
                </a:lnTo>
                <a:lnTo>
                  <a:pt x="111818" y="400853"/>
                </a:lnTo>
                <a:lnTo>
                  <a:pt x="89137" y="433718"/>
                </a:lnTo>
                <a:lnTo>
                  <a:pt x="68848" y="467457"/>
                </a:lnTo>
                <a:lnTo>
                  <a:pt x="51024" y="502020"/>
                </a:lnTo>
                <a:lnTo>
                  <a:pt x="35741" y="537356"/>
                </a:lnTo>
                <a:lnTo>
                  <a:pt x="23070" y="573417"/>
                </a:lnTo>
                <a:lnTo>
                  <a:pt x="5866" y="647510"/>
                </a:lnTo>
                <a:lnTo>
                  <a:pt x="1478" y="685443"/>
                </a:lnTo>
                <a:lnTo>
                  <a:pt x="0" y="723900"/>
                </a:lnTo>
                <a:lnTo>
                  <a:pt x="1478" y="762345"/>
                </a:lnTo>
                <a:lnTo>
                  <a:pt x="5866" y="800267"/>
                </a:lnTo>
                <a:lnTo>
                  <a:pt x="23070" y="874345"/>
                </a:lnTo>
                <a:lnTo>
                  <a:pt x="35741" y="910400"/>
                </a:lnTo>
                <a:lnTo>
                  <a:pt x="51024" y="945732"/>
                </a:lnTo>
                <a:lnTo>
                  <a:pt x="68848" y="980291"/>
                </a:lnTo>
                <a:lnTo>
                  <a:pt x="89137" y="1014027"/>
                </a:lnTo>
                <a:lnTo>
                  <a:pt x="111818" y="1046891"/>
                </a:lnTo>
                <a:lnTo>
                  <a:pt x="136819" y="1078831"/>
                </a:lnTo>
                <a:lnTo>
                  <a:pt x="164063" y="1109799"/>
                </a:lnTo>
                <a:lnTo>
                  <a:pt x="193479" y="1139744"/>
                </a:lnTo>
                <a:lnTo>
                  <a:pt x="224992" y="1168616"/>
                </a:lnTo>
                <a:lnTo>
                  <a:pt x="258529" y="1196365"/>
                </a:lnTo>
                <a:lnTo>
                  <a:pt x="294016" y="1222941"/>
                </a:lnTo>
                <a:lnTo>
                  <a:pt x="331378" y="1248293"/>
                </a:lnTo>
                <a:lnTo>
                  <a:pt x="370543" y="1272373"/>
                </a:lnTo>
                <a:lnTo>
                  <a:pt x="411437" y="1295130"/>
                </a:lnTo>
                <a:lnTo>
                  <a:pt x="453985" y="1316513"/>
                </a:lnTo>
                <a:lnTo>
                  <a:pt x="498114" y="1336474"/>
                </a:lnTo>
                <a:lnTo>
                  <a:pt x="543751" y="1354961"/>
                </a:lnTo>
                <a:lnTo>
                  <a:pt x="590821" y="1371925"/>
                </a:lnTo>
                <a:lnTo>
                  <a:pt x="639252" y="1387315"/>
                </a:lnTo>
                <a:lnTo>
                  <a:pt x="688968" y="1401083"/>
                </a:lnTo>
                <a:lnTo>
                  <a:pt x="739897" y="1413177"/>
                </a:lnTo>
                <a:lnTo>
                  <a:pt x="791964" y="1423548"/>
                </a:lnTo>
                <a:lnTo>
                  <a:pt x="845096" y="1432145"/>
                </a:lnTo>
                <a:lnTo>
                  <a:pt x="899220" y="1438919"/>
                </a:lnTo>
                <a:lnTo>
                  <a:pt x="954261" y="1443819"/>
                </a:lnTo>
                <a:lnTo>
                  <a:pt x="1010145" y="1446796"/>
                </a:lnTo>
                <a:lnTo>
                  <a:pt x="1066800" y="1447800"/>
                </a:lnTo>
                <a:lnTo>
                  <a:pt x="1123454" y="1446796"/>
                </a:lnTo>
                <a:lnTo>
                  <a:pt x="1179338" y="1443819"/>
                </a:lnTo>
                <a:lnTo>
                  <a:pt x="1234379" y="1438919"/>
                </a:lnTo>
                <a:lnTo>
                  <a:pt x="1288503" y="1432145"/>
                </a:lnTo>
                <a:lnTo>
                  <a:pt x="1341635" y="1423548"/>
                </a:lnTo>
                <a:lnTo>
                  <a:pt x="1393702" y="1413177"/>
                </a:lnTo>
                <a:lnTo>
                  <a:pt x="1444631" y="1401083"/>
                </a:lnTo>
                <a:lnTo>
                  <a:pt x="1494347" y="1387315"/>
                </a:lnTo>
                <a:lnTo>
                  <a:pt x="1542778" y="1371925"/>
                </a:lnTo>
                <a:lnTo>
                  <a:pt x="1589848" y="1354961"/>
                </a:lnTo>
                <a:lnTo>
                  <a:pt x="1635485" y="1336474"/>
                </a:lnTo>
                <a:lnTo>
                  <a:pt x="1679614" y="1316513"/>
                </a:lnTo>
                <a:lnTo>
                  <a:pt x="1722162" y="1295130"/>
                </a:lnTo>
                <a:lnTo>
                  <a:pt x="1763056" y="1272373"/>
                </a:lnTo>
                <a:lnTo>
                  <a:pt x="1802221" y="1248293"/>
                </a:lnTo>
                <a:lnTo>
                  <a:pt x="1839583" y="1222941"/>
                </a:lnTo>
                <a:lnTo>
                  <a:pt x="1875070" y="1196365"/>
                </a:lnTo>
                <a:lnTo>
                  <a:pt x="1908607" y="1168616"/>
                </a:lnTo>
                <a:lnTo>
                  <a:pt x="1940120" y="1139744"/>
                </a:lnTo>
                <a:lnTo>
                  <a:pt x="1969536" y="1109799"/>
                </a:lnTo>
                <a:lnTo>
                  <a:pt x="1996780" y="1078831"/>
                </a:lnTo>
                <a:lnTo>
                  <a:pt x="2021781" y="1046891"/>
                </a:lnTo>
                <a:lnTo>
                  <a:pt x="2044462" y="1014027"/>
                </a:lnTo>
                <a:lnTo>
                  <a:pt x="2064751" y="980291"/>
                </a:lnTo>
                <a:lnTo>
                  <a:pt x="2082575" y="945732"/>
                </a:lnTo>
                <a:lnTo>
                  <a:pt x="2097858" y="910400"/>
                </a:lnTo>
                <a:lnTo>
                  <a:pt x="2110529" y="874345"/>
                </a:lnTo>
                <a:lnTo>
                  <a:pt x="2127733" y="800267"/>
                </a:lnTo>
                <a:lnTo>
                  <a:pt x="2132121" y="762345"/>
                </a:lnTo>
                <a:lnTo>
                  <a:pt x="2133600" y="723900"/>
                </a:lnTo>
                <a:lnTo>
                  <a:pt x="2132121" y="685443"/>
                </a:lnTo>
                <a:lnTo>
                  <a:pt x="2127733" y="647510"/>
                </a:lnTo>
                <a:lnTo>
                  <a:pt x="2110529" y="573417"/>
                </a:lnTo>
                <a:lnTo>
                  <a:pt x="2097858" y="537356"/>
                </a:lnTo>
                <a:lnTo>
                  <a:pt x="2082575" y="502020"/>
                </a:lnTo>
                <a:lnTo>
                  <a:pt x="2064751" y="467457"/>
                </a:lnTo>
                <a:lnTo>
                  <a:pt x="2044462" y="433718"/>
                </a:lnTo>
                <a:lnTo>
                  <a:pt x="2021781" y="400853"/>
                </a:lnTo>
                <a:lnTo>
                  <a:pt x="1996780" y="368911"/>
                </a:lnTo>
                <a:lnTo>
                  <a:pt x="1969536" y="337944"/>
                </a:lnTo>
                <a:lnTo>
                  <a:pt x="1940120" y="308000"/>
                </a:lnTo>
                <a:lnTo>
                  <a:pt x="1908607" y="279129"/>
                </a:lnTo>
                <a:lnTo>
                  <a:pt x="1875070" y="251383"/>
                </a:lnTo>
                <a:lnTo>
                  <a:pt x="1839583" y="224809"/>
                </a:lnTo>
                <a:lnTo>
                  <a:pt x="1802221" y="199460"/>
                </a:lnTo>
                <a:lnTo>
                  <a:pt x="1763056" y="175383"/>
                </a:lnTo>
                <a:lnTo>
                  <a:pt x="1722162" y="152630"/>
                </a:lnTo>
                <a:lnTo>
                  <a:pt x="1679614" y="131251"/>
                </a:lnTo>
                <a:lnTo>
                  <a:pt x="1635485" y="111294"/>
                </a:lnTo>
                <a:lnTo>
                  <a:pt x="1589848" y="92811"/>
                </a:lnTo>
                <a:lnTo>
                  <a:pt x="1542778" y="75851"/>
                </a:lnTo>
                <a:lnTo>
                  <a:pt x="1494347" y="60465"/>
                </a:lnTo>
                <a:lnTo>
                  <a:pt x="1444631" y="46701"/>
                </a:lnTo>
                <a:lnTo>
                  <a:pt x="1393702" y="34611"/>
                </a:lnTo>
                <a:lnTo>
                  <a:pt x="1341635" y="24243"/>
                </a:lnTo>
                <a:lnTo>
                  <a:pt x="1288503" y="15649"/>
                </a:lnTo>
                <a:lnTo>
                  <a:pt x="1234379" y="8877"/>
                </a:lnTo>
                <a:lnTo>
                  <a:pt x="1179338" y="3978"/>
                </a:lnTo>
                <a:lnTo>
                  <a:pt x="1123454" y="1003"/>
                </a:lnTo>
                <a:lnTo>
                  <a:pt x="1066800" y="0"/>
                </a:lnTo>
                <a:close/>
              </a:path>
            </a:pathLst>
          </a:custGeom>
          <a:solidFill>
            <a:srgbClr val="AFB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38800" y="2862326"/>
            <a:ext cx="2133600" cy="1447800"/>
          </a:xfrm>
          <a:custGeom>
            <a:avLst/>
            <a:gdLst/>
            <a:ahLst/>
            <a:cxnLst/>
            <a:rect l="l" t="t" r="r" b="b"/>
            <a:pathLst>
              <a:path w="2133600" h="1447800">
                <a:moveTo>
                  <a:pt x="0" y="723900"/>
                </a:moveTo>
                <a:lnTo>
                  <a:pt x="1478" y="685443"/>
                </a:lnTo>
                <a:lnTo>
                  <a:pt x="5866" y="647510"/>
                </a:lnTo>
                <a:lnTo>
                  <a:pt x="23070" y="573417"/>
                </a:lnTo>
                <a:lnTo>
                  <a:pt x="35741" y="537356"/>
                </a:lnTo>
                <a:lnTo>
                  <a:pt x="51024" y="502020"/>
                </a:lnTo>
                <a:lnTo>
                  <a:pt x="68848" y="467457"/>
                </a:lnTo>
                <a:lnTo>
                  <a:pt x="89137" y="433718"/>
                </a:lnTo>
                <a:lnTo>
                  <a:pt x="111818" y="400853"/>
                </a:lnTo>
                <a:lnTo>
                  <a:pt x="136819" y="368911"/>
                </a:lnTo>
                <a:lnTo>
                  <a:pt x="164063" y="337944"/>
                </a:lnTo>
                <a:lnTo>
                  <a:pt x="193479" y="308000"/>
                </a:lnTo>
                <a:lnTo>
                  <a:pt x="224992" y="279129"/>
                </a:lnTo>
                <a:lnTo>
                  <a:pt x="258529" y="251383"/>
                </a:lnTo>
                <a:lnTo>
                  <a:pt x="294016" y="224809"/>
                </a:lnTo>
                <a:lnTo>
                  <a:pt x="331378" y="199460"/>
                </a:lnTo>
                <a:lnTo>
                  <a:pt x="370543" y="175383"/>
                </a:lnTo>
                <a:lnTo>
                  <a:pt x="411437" y="152630"/>
                </a:lnTo>
                <a:lnTo>
                  <a:pt x="453985" y="131251"/>
                </a:lnTo>
                <a:lnTo>
                  <a:pt x="498114" y="111294"/>
                </a:lnTo>
                <a:lnTo>
                  <a:pt x="543751" y="92811"/>
                </a:lnTo>
                <a:lnTo>
                  <a:pt x="590821" y="75851"/>
                </a:lnTo>
                <a:lnTo>
                  <a:pt x="639252" y="60465"/>
                </a:lnTo>
                <a:lnTo>
                  <a:pt x="688968" y="46701"/>
                </a:lnTo>
                <a:lnTo>
                  <a:pt x="739897" y="34611"/>
                </a:lnTo>
                <a:lnTo>
                  <a:pt x="791964" y="24243"/>
                </a:lnTo>
                <a:lnTo>
                  <a:pt x="845096" y="15649"/>
                </a:lnTo>
                <a:lnTo>
                  <a:pt x="899220" y="8877"/>
                </a:lnTo>
                <a:lnTo>
                  <a:pt x="954261" y="3978"/>
                </a:lnTo>
                <a:lnTo>
                  <a:pt x="1010145" y="1003"/>
                </a:lnTo>
                <a:lnTo>
                  <a:pt x="1066800" y="0"/>
                </a:lnTo>
                <a:lnTo>
                  <a:pt x="1123454" y="1003"/>
                </a:lnTo>
                <a:lnTo>
                  <a:pt x="1179338" y="3978"/>
                </a:lnTo>
                <a:lnTo>
                  <a:pt x="1234379" y="8877"/>
                </a:lnTo>
                <a:lnTo>
                  <a:pt x="1288503" y="15649"/>
                </a:lnTo>
                <a:lnTo>
                  <a:pt x="1341635" y="24243"/>
                </a:lnTo>
                <a:lnTo>
                  <a:pt x="1393702" y="34611"/>
                </a:lnTo>
                <a:lnTo>
                  <a:pt x="1444631" y="46701"/>
                </a:lnTo>
                <a:lnTo>
                  <a:pt x="1494347" y="60465"/>
                </a:lnTo>
                <a:lnTo>
                  <a:pt x="1542778" y="75851"/>
                </a:lnTo>
                <a:lnTo>
                  <a:pt x="1589848" y="92811"/>
                </a:lnTo>
                <a:lnTo>
                  <a:pt x="1635485" y="111294"/>
                </a:lnTo>
                <a:lnTo>
                  <a:pt x="1679614" y="131251"/>
                </a:lnTo>
                <a:lnTo>
                  <a:pt x="1722162" y="152630"/>
                </a:lnTo>
                <a:lnTo>
                  <a:pt x="1763056" y="175383"/>
                </a:lnTo>
                <a:lnTo>
                  <a:pt x="1802221" y="199460"/>
                </a:lnTo>
                <a:lnTo>
                  <a:pt x="1839583" y="224809"/>
                </a:lnTo>
                <a:lnTo>
                  <a:pt x="1875070" y="251383"/>
                </a:lnTo>
                <a:lnTo>
                  <a:pt x="1908607" y="279129"/>
                </a:lnTo>
                <a:lnTo>
                  <a:pt x="1940120" y="308000"/>
                </a:lnTo>
                <a:lnTo>
                  <a:pt x="1969536" y="337944"/>
                </a:lnTo>
                <a:lnTo>
                  <a:pt x="1996780" y="368911"/>
                </a:lnTo>
                <a:lnTo>
                  <a:pt x="2021781" y="400853"/>
                </a:lnTo>
                <a:lnTo>
                  <a:pt x="2044462" y="433718"/>
                </a:lnTo>
                <a:lnTo>
                  <a:pt x="2064751" y="467457"/>
                </a:lnTo>
                <a:lnTo>
                  <a:pt x="2082575" y="502020"/>
                </a:lnTo>
                <a:lnTo>
                  <a:pt x="2097858" y="537356"/>
                </a:lnTo>
                <a:lnTo>
                  <a:pt x="2110529" y="573417"/>
                </a:lnTo>
                <a:lnTo>
                  <a:pt x="2127733" y="647510"/>
                </a:lnTo>
                <a:lnTo>
                  <a:pt x="2132121" y="685443"/>
                </a:lnTo>
                <a:lnTo>
                  <a:pt x="2133600" y="723900"/>
                </a:lnTo>
                <a:lnTo>
                  <a:pt x="2132121" y="762345"/>
                </a:lnTo>
                <a:lnTo>
                  <a:pt x="2127733" y="800267"/>
                </a:lnTo>
                <a:lnTo>
                  <a:pt x="2110529" y="874345"/>
                </a:lnTo>
                <a:lnTo>
                  <a:pt x="2097858" y="910400"/>
                </a:lnTo>
                <a:lnTo>
                  <a:pt x="2082575" y="945732"/>
                </a:lnTo>
                <a:lnTo>
                  <a:pt x="2064751" y="980291"/>
                </a:lnTo>
                <a:lnTo>
                  <a:pt x="2044462" y="1014027"/>
                </a:lnTo>
                <a:lnTo>
                  <a:pt x="2021781" y="1046891"/>
                </a:lnTo>
                <a:lnTo>
                  <a:pt x="1996780" y="1078831"/>
                </a:lnTo>
                <a:lnTo>
                  <a:pt x="1969536" y="1109799"/>
                </a:lnTo>
                <a:lnTo>
                  <a:pt x="1940120" y="1139744"/>
                </a:lnTo>
                <a:lnTo>
                  <a:pt x="1908607" y="1168616"/>
                </a:lnTo>
                <a:lnTo>
                  <a:pt x="1875070" y="1196365"/>
                </a:lnTo>
                <a:lnTo>
                  <a:pt x="1839583" y="1222941"/>
                </a:lnTo>
                <a:lnTo>
                  <a:pt x="1802221" y="1248293"/>
                </a:lnTo>
                <a:lnTo>
                  <a:pt x="1763056" y="1272373"/>
                </a:lnTo>
                <a:lnTo>
                  <a:pt x="1722162" y="1295130"/>
                </a:lnTo>
                <a:lnTo>
                  <a:pt x="1679614" y="1316513"/>
                </a:lnTo>
                <a:lnTo>
                  <a:pt x="1635485" y="1336474"/>
                </a:lnTo>
                <a:lnTo>
                  <a:pt x="1589848" y="1354961"/>
                </a:lnTo>
                <a:lnTo>
                  <a:pt x="1542778" y="1371925"/>
                </a:lnTo>
                <a:lnTo>
                  <a:pt x="1494347" y="1387315"/>
                </a:lnTo>
                <a:lnTo>
                  <a:pt x="1444631" y="1401083"/>
                </a:lnTo>
                <a:lnTo>
                  <a:pt x="1393702" y="1413177"/>
                </a:lnTo>
                <a:lnTo>
                  <a:pt x="1341635" y="1423548"/>
                </a:lnTo>
                <a:lnTo>
                  <a:pt x="1288503" y="1432145"/>
                </a:lnTo>
                <a:lnTo>
                  <a:pt x="1234379" y="1438919"/>
                </a:lnTo>
                <a:lnTo>
                  <a:pt x="1179338" y="1443819"/>
                </a:lnTo>
                <a:lnTo>
                  <a:pt x="1123454" y="1446796"/>
                </a:lnTo>
                <a:lnTo>
                  <a:pt x="1066800" y="1447800"/>
                </a:lnTo>
                <a:lnTo>
                  <a:pt x="1010145" y="1446796"/>
                </a:lnTo>
                <a:lnTo>
                  <a:pt x="954261" y="1443819"/>
                </a:lnTo>
                <a:lnTo>
                  <a:pt x="899220" y="1438919"/>
                </a:lnTo>
                <a:lnTo>
                  <a:pt x="845096" y="1432145"/>
                </a:lnTo>
                <a:lnTo>
                  <a:pt x="791964" y="1423548"/>
                </a:lnTo>
                <a:lnTo>
                  <a:pt x="739897" y="1413177"/>
                </a:lnTo>
                <a:lnTo>
                  <a:pt x="688968" y="1401083"/>
                </a:lnTo>
                <a:lnTo>
                  <a:pt x="639252" y="1387315"/>
                </a:lnTo>
                <a:lnTo>
                  <a:pt x="590821" y="1371925"/>
                </a:lnTo>
                <a:lnTo>
                  <a:pt x="543751" y="1354961"/>
                </a:lnTo>
                <a:lnTo>
                  <a:pt x="498114" y="1336474"/>
                </a:lnTo>
                <a:lnTo>
                  <a:pt x="453985" y="1316513"/>
                </a:lnTo>
                <a:lnTo>
                  <a:pt x="411437" y="1295130"/>
                </a:lnTo>
                <a:lnTo>
                  <a:pt x="370543" y="1272373"/>
                </a:lnTo>
                <a:lnTo>
                  <a:pt x="331378" y="1248293"/>
                </a:lnTo>
                <a:lnTo>
                  <a:pt x="294016" y="1222941"/>
                </a:lnTo>
                <a:lnTo>
                  <a:pt x="258529" y="1196365"/>
                </a:lnTo>
                <a:lnTo>
                  <a:pt x="224992" y="1168616"/>
                </a:lnTo>
                <a:lnTo>
                  <a:pt x="193479" y="1139744"/>
                </a:lnTo>
                <a:lnTo>
                  <a:pt x="164063" y="1109799"/>
                </a:lnTo>
                <a:lnTo>
                  <a:pt x="136819" y="1078831"/>
                </a:lnTo>
                <a:lnTo>
                  <a:pt x="111818" y="1046891"/>
                </a:lnTo>
                <a:lnTo>
                  <a:pt x="89137" y="1014027"/>
                </a:lnTo>
                <a:lnTo>
                  <a:pt x="68848" y="980291"/>
                </a:lnTo>
                <a:lnTo>
                  <a:pt x="51024" y="945732"/>
                </a:lnTo>
                <a:lnTo>
                  <a:pt x="35741" y="910400"/>
                </a:lnTo>
                <a:lnTo>
                  <a:pt x="23070" y="874345"/>
                </a:lnTo>
                <a:lnTo>
                  <a:pt x="5866" y="800267"/>
                </a:lnTo>
                <a:lnTo>
                  <a:pt x="1478" y="762345"/>
                </a:lnTo>
                <a:lnTo>
                  <a:pt x="0" y="723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52540" y="3389757"/>
            <a:ext cx="170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e</a:t>
            </a:r>
            <a:r>
              <a:rPr dirty="0" sz="2400" spc="-25">
                <a:latin typeface="Tahoma"/>
                <a:cs typeface="Tahoma"/>
              </a:rPr>
              <a:t>n</a:t>
            </a:r>
            <a:r>
              <a:rPr dirty="0" sz="2400" spc="-5">
                <a:latin typeface="Tahoma"/>
                <a:cs typeface="Tahoma"/>
              </a:rPr>
              <a:t>v</a:t>
            </a:r>
            <a:r>
              <a:rPr dirty="0" sz="2400">
                <a:latin typeface="Tahoma"/>
                <a:cs typeface="Tahoma"/>
              </a:rPr>
              <a:t>i</a:t>
            </a:r>
            <a:r>
              <a:rPr dirty="0" sz="2400" spc="-15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o</a:t>
            </a:r>
            <a:r>
              <a:rPr dirty="0" sz="2400" spc="0">
                <a:latin typeface="Tahoma"/>
                <a:cs typeface="Tahoma"/>
              </a:rPr>
              <a:t>n</a:t>
            </a:r>
            <a:r>
              <a:rPr dirty="0" sz="2400">
                <a:latin typeface="Tahoma"/>
                <a:cs typeface="Tahoma"/>
              </a:rPr>
              <a:t>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2308732"/>
            <a:ext cx="2531110" cy="791845"/>
          </a:xfrm>
          <a:custGeom>
            <a:avLst/>
            <a:gdLst/>
            <a:ahLst/>
            <a:cxnLst/>
            <a:rect l="l" t="t" r="r" b="b"/>
            <a:pathLst>
              <a:path w="2531110" h="791844">
                <a:moveTo>
                  <a:pt x="1509784" y="38100"/>
                </a:moveTo>
                <a:lnTo>
                  <a:pt x="1168780" y="38100"/>
                </a:lnTo>
                <a:lnTo>
                  <a:pt x="1193546" y="38353"/>
                </a:lnTo>
                <a:lnTo>
                  <a:pt x="1217929" y="39115"/>
                </a:lnTo>
                <a:lnTo>
                  <a:pt x="1268349" y="42290"/>
                </a:lnTo>
                <a:lnTo>
                  <a:pt x="1320546" y="47370"/>
                </a:lnTo>
                <a:lnTo>
                  <a:pt x="1374266" y="53975"/>
                </a:lnTo>
                <a:lnTo>
                  <a:pt x="1429130" y="62102"/>
                </a:lnTo>
                <a:lnTo>
                  <a:pt x="1484502" y="71881"/>
                </a:lnTo>
                <a:lnTo>
                  <a:pt x="1540510" y="83184"/>
                </a:lnTo>
                <a:lnTo>
                  <a:pt x="1596516" y="95884"/>
                </a:lnTo>
                <a:lnTo>
                  <a:pt x="1652142" y="109854"/>
                </a:lnTo>
                <a:lnTo>
                  <a:pt x="1707388" y="125349"/>
                </a:lnTo>
                <a:lnTo>
                  <a:pt x="1761489" y="141986"/>
                </a:lnTo>
                <a:lnTo>
                  <a:pt x="1814449" y="159892"/>
                </a:lnTo>
                <a:lnTo>
                  <a:pt x="1865629" y="178815"/>
                </a:lnTo>
                <a:lnTo>
                  <a:pt x="1915033" y="199008"/>
                </a:lnTo>
                <a:lnTo>
                  <a:pt x="1962023" y="220217"/>
                </a:lnTo>
                <a:lnTo>
                  <a:pt x="2006346" y="242188"/>
                </a:lnTo>
                <a:lnTo>
                  <a:pt x="2047239" y="264921"/>
                </a:lnTo>
                <a:lnTo>
                  <a:pt x="2085848" y="288925"/>
                </a:lnTo>
                <a:lnTo>
                  <a:pt x="2122297" y="314705"/>
                </a:lnTo>
                <a:lnTo>
                  <a:pt x="2156841" y="342011"/>
                </a:lnTo>
                <a:lnTo>
                  <a:pt x="2189734" y="370839"/>
                </a:lnTo>
                <a:lnTo>
                  <a:pt x="2221096" y="401065"/>
                </a:lnTo>
                <a:lnTo>
                  <a:pt x="2250821" y="432307"/>
                </a:lnTo>
                <a:lnTo>
                  <a:pt x="2279269" y="464819"/>
                </a:lnTo>
                <a:lnTo>
                  <a:pt x="2306574" y="498347"/>
                </a:lnTo>
                <a:lnTo>
                  <a:pt x="2332736" y="532891"/>
                </a:lnTo>
                <a:lnTo>
                  <a:pt x="2358136" y="568325"/>
                </a:lnTo>
                <a:lnTo>
                  <a:pt x="2382647" y="604392"/>
                </a:lnTo>
                <a:lnTo>
                  <a:pt x="2406523" y="640968"/>
                </a:lnTo>
                <a:lnTo>
                  <a:pt x="2452751" y="715899"/>
                </a:lnTo>
                <a:lnTo>
                  <a:pt x="2498216" y="791844"/>
                </a:lnTo>
                <a:lnTo>
                  <a:pt x="2530983" y="772413"/>
                </a:lnTo>
                <a:lnTo>
                  <a:pt x="2485516" y="696340"/>
                </a:lnTo>
                <a:lnTo>
                  <a:pt x="2438908" y="620902"/>
                </a:lnTo>
                <a:lnTo>
                  <a:pt x="2414524" y="583564"/>
                </a:lnTo>
                <a:lnTo>
                  <a:pt x="2389632" y="546988"/>
                </a:lnTo>
                <a:lnTo>
                  <a:pt x="2363724" y="510666"/>
                </a:lnTo>
                <a:lnTo>
                  <a:pt x="2336927" y="475361"/>
                </a:lnTo>
                <a:lnTo>
                  <a:pt x="2308860" y="440816"/>
                </a:lnTo>
                <a:lnTo>
                  <a:pt x="2279523" y="407288"/>
                </a:lnTo>
                <a:lnTo>
                  <a:pt x="2248662" y="374650"/>
                </a:lnTo>
                <a:lnTo>
                  <a:pt x="2216150" y="343407"/>
                </a:lnTo>
                <a:lnTo>
                  <a:pt x="2181987" y="313436"/>
                </a:lnTo>
                <a:lnTo>
                  <a:pt x="2145919" y="284861"/>
                </a:lnTo>
                <a:lnTo>
                  <a:pt x="2107819" y="257809"/>
                </a:lnTo>
                <a:lnTo>
                  <a:pt x="2067560" y="232537"/>
                </a:lnTo>
                <a:lnTo>
                  <a:pt x="2024507" y="208661"/>
                </a:lnTo>
                <a:lnTo>
                  <a:pt x="1978660" y="185800"/>
                </a:lnTo>
                <a:lnTo>
                  <a:pt x="1930400" y="164083"/>
                </a:lnTo>
                <a:lnTo>
                  <a:pt x="1880108" y="143509"/>
                </a:lnTo>
                <a:lnTo>
                  <a:pt x="1827657" y="124205"/>
                </a:lnTo>
                <a:lnTo>
                  <a:pt x="1773809" y="105917"/>
                </a:lnTo>
                <a:lnTo>
                  <a:pt x="1718564" y="89026"/>
                </a:lnTo>
                <a:lnTo>
                  <a:pt x="1662557" y="73278"/>
                </a:lnTo>
                <a:lnTo>
                  <a:pt x="1605788" y="58927"/>
                </a:lnTo>
                <a:lnTo>
                  <a:pt x="1548891" y="45974"/>
                </a:lnTo>
                <a:lnTo>
                  <a:pt x="1509784" y="38100"/>
                </a:lnTo>
                <a:close/>
              </a:path>
              <a:path w="2531110" h="791844">
                <a:moveTo>
                  <a:pt x="70358" y="294386"/>
                </a:moveTo>
                <a:lnTo>
                  <a:pt x="0" y="401065"/>
                </a:lnTo>
                <a:lnTo>
                  <a:pt x="127508" y="393445"/>
                </a:lnTo>
                <a:lnTo>
                  <a:pt x="113953" y="369950"/>
                </a:lnTo>
                <a:lnTo>
                  <a:pt x="92075" y="369950"/>
                </a:lnTo>
                <a:lnTo>
                  <a:pt x="72898" y="337057"/>
                </a:lnTo>
                <a:lnTo>
                  <a:pt x="89397" y="327387"/>
                </a:lnTo>
                <a:lnTo>
                  <a:pt x="70358" y="294386"/>
                </a:lnTo>
                <a:close/>
              </a:path>
              <a:path w="2531110" h="791844">
                <a:moveTo>
                  <a:pt x="89397" y="327387"/>
                </a:moveTo>
                <a:lnTo>
                  <a:pt x="72898" y="337057"/>
                </a:lnTo>
                <a:lnTo>
                  <a:pt x="92075" y="369950"/>
                </a:lnTo>
                <a:lnTo>
                  <a:pt x="108437" y="360391"/>
                </a:lnTo>
                <a:lnTo>
                  <a:pt x="89397" y="327387"/>
                </a:lnTo>
                <a:close/>
              </a:path>
              <a:path w="2531110" h="791844">
                <a:moveTo>
                  <a:pt x="108437" y="360391"/>
                </a:moveTo>
                <a:lnTo>
                  <a:pt x="92075" y="369950"/>
                </a:lnTo>
                <a:lnTo>
                  <a:pt x="113953" y="369950"/>
                </a:lnTo>
                <a:lnTo>
                  <a:pt x="108437" y="360391"/>
                </a:lnTo>
                <a:close/>
              </a:path>
              <a:path w="2531110" h="791844">
                <a:moveTo>
                  <a:pt x="1169035" y="0"/>
                </a:moveTo>
                <a:lnTo>
                  <a:pt x="1117473" y="1396"/>
                </a:lnTo>
                <a:lnTo>
                  <a:pt x="1065911" y="5079"/>
                </a:lnTo>
                <a:lnTo>
                  <a:pt x="1014095" y="10667"/>
                </a:lnTo>
                <a:lnTo>
                  <a:pt x="962533" y="18287"/>
                </a:lnTo>
                <a:lnTo>
                  <a:pt x="911225" y="27304"/>
                </a:lnTo>
                <a:lnTo>
                  <a:pt x="860425" y="37718"/>
                </a:lnTo>
                <a:lnTo>
                  <a:pt x="810133" y="49149"/>
                </a:lnTo>
                <a:lnTo>
                  <a:pt x="760729" y="61721"/>
                </a:lnTo>
                <a:lnTo>
                  <a:pt x="712342" y="74675"/>
                </a:lnTo>
                <a:lnTo>
                  <a:pt x="619125" y="101853"/>
                </a:lnTo>
                <a:lnTo>
                  <a:pt x="451485" y="154304"/>
                </a:lnTo>
                <a:lnTo>
                  <a:pt x="413385" y="167004"/>
                </a:lnTo>
                <a:lnTo>
                  <a:pt x="375665" y="181228"/>
                </a:lnTo>
                <a:lnTo>
                  <a:pt x="338836" y="196341"/>
                </a:lnTo>
                <a:lnTo>
                  <a:pt x="303022" y="212216"/>
                </a:lnTo>
                <a:lnTo>
                  <a:pt x="268350" y="228853"/>
                </a:lnTo>
                <a:lnTo>
                  <a:pt x="202564" y="262763"/>
                </a:lnTo>
                <a:lnTo>
                  <a:pt x="142621" y="296290"/>
                </a:lnTo>
                <a:lnTo>
                  <a:pt x="89397" y="327387"/>
                </a:lnTo>
                <a:lnTo>
                  <a:pt x="108437" y="360391"/>
                </a:lnTo>
                <a:lnTo>
                  <a:pt x="161416" y="329438"/>
                </a:lnTo>
                <a:lnTo>
                  <a:pt x="190119" y="313054"/>
                </a:lnTo>
                <a:lnTo>
                  <a:pt x="251967" y="279780"/>
                </a:lnTo>
                <a:lnTo>
                  <a:pt x="318515" y="247141"/>
                </a:lnTo>
                <a:lnTo>
                  <a:pt x="353440" y="231520"/>
                </a:lnTo>
                <a:lnTo>
                  <a:pt x="389000" y="216788"/>
                </a:lnTo>
                <a:lnTo>
                  <a:pt x="425450" y="203200"/>
                </a:lnTo>
                <a:lnTo>
                  <a:pt x="462914" y="190753"/>
                </a:lnTo>
                <a:lnTo>
                  <a:pt x="630047" y="138429"/>
                </a:lnTo>
                <a:lnTo>
                  <a:pt x="675513" y="124840"/>
                </a:lnTo>
                <a:lnTo>
                  <a:pt x="722249" y="111505"/>
                </a:lnTo>
                <a:lnTo>
                  <a:pt x="770127" y="98551"/>
                </a:lnTo>
                <a:lnTo>
                  <a:pt x="818641" y="86359"/>
                </a:lnTo>
                <a:lnTo>
                  <a:pt x="868045" y="74929"/>
                </a:lnTo>
                <a:lnTo>
                  <a:pt x="917828" y="64769"/>
                </a:lnTo>
                <a:lnTo>
                  <a:pt x="967994" y="55879"/>
                </a:lnTo>
                <a:lnTo>
                  <a:pt x="1018286" y="48640"/>
                </a:lnTo>
                <a:lnTo>
                  <a:pt x="1068577" y="43052"/>
                </a:lnTo>
                <a:lnTo>
                  <a:pt x="1118997" y="39496"/>
                </a:lnTo>
                <a:lnTo>
                  <a:pt x="1168780" y="38100"/>
                </a:lnTo>
                <a:lnTo>
                  <a:pt x="1509784" y="38100"/>
                </a:lnTo>
                <a:lnTo>
                  <a:pt x="1492123" y="34543"/>
                </a:lnTo>
                <a:lnTo>
                  <a:pt x="1435608" y="24637"/>
                </a:lnTo>
                <a:lnTo>
                  <a:pt x="1379982" y="16255"/>
                </a:lnTo>
                <a:lnTo>
                  <a:pt x="1325245" y="9525"/>
                </a:lnTo>
                <a:lnTo>
                  <a:pt x="1272032" y="4444"/>
                </a:lnTo>
                <a:lnTo>
                  <a:pt x="1220470" y="1142"/>
                </a:lnTo>
                <a:lnTo>
                  <a:pt x="1194815" y="253"/>
                </a:lnTo>
                <a:lnTo>
                  <a:pt x="1169035" y="0"/>
                </a:lnTo>
                <a:close/>
              </a:path>
            </a:pathLst>
          </a:custGeom>
          <a:solidFill>
            <a:srgbClr val="F817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97553" y="3914647"/>
            <a:ext cx="1917700" cy="433070"/>
          </a:xfrm>
          <a:custGeom>
            <a:avLst/>
            <a:gdLst/>
            <a:ahLst/>
            <a:cxnLst/>
            <a:rect l="l" t="t" r="r" b="b"/>
            <a:pathLst>
              <a:path w="1917700" h="433070">
                <a:moveTo>
                  <a:pt x="24892" y="0"/>
                </a:moveTo>
                <a:lnTo>
                  <a:pt x="71500" y="90550"/>
                </a:lnTo>
                <a:lnTo>
                  <a:pt x="107569" y="121031"/>
                </a:lnTo>
                <a:lnTo>
                  <a:pt x="143637" y="151129"/>
                </a:lnTo>
                <a:lnTo>
                  <a:pt x="180212" y="180594"/>
                </a:lnTo>
                <a:lnTo>
                  <a:pt x="217043" y="209169"/>
                </a:lnTo>
                <a:lnTo>
                  <a:pt x="254254" y="236854"/>
                </a:lnTo>
                <a:lnTo>
                  <a:pt x="291973" y="263397"/>
                </a:lnTo>
                <a:lnTo>
                  <a:pt x="330200" y="288670"/>
                </a:lnTo>
                <a:lnTo>
                  <a:pt x="369062" y="312293"/>
                </a:lnTo>
                <a:lnTo>
                  <a:pt x="408432" y="334390"/>
                </a:lnTo>
                <a:lnTo>
                  <a:pt x="448563" y="354710"/>
                </a:lnTo>
                <a:lnTo>
                  <a:pt x="489458" y="372999"/>
                </a:lnTo>
                <a:lnTo>
                  <a:pt x="531495" y="389127"/>
                </a:lnTo>
                <a:lnTo>
                  <a:pt x="574167" y="402716"/>
                </a:lnTo>
                <a:lnTo>
                  <a:pt x="617601" y="413893"/>
                </a:lnTo>
                <a:lnTo>
                  <a:pt x="662686" y="422401"/>
                </a:lnTo>
                <a:lnTo>
                  <a:pt x="709549" y="428244"/>
                </a:lnTo>
                <a:lnTo>
                  <a:pt x="757555" y="431800"/>
                </a:lnTo>
                <a:lnTo>
                  <a:pt x="806704" y="432943"/>
                </a:lnTo>
                <a:lnTo>
                  <a:pt x="856996" y="432053"/>
                </a:lnTo>
                <a:lnTo>
                  <a:pt x="907669" y="429387"/>
                </a:lnTo>
                <a:lnTo>
                  <a:pt x="958850" y="425069"/>
                </a:lnTo>
                <a:lnTo>
                  <a:pt x="1010031" y="419100"/>
                </a:lnTo>
                <a:lnTo>
                  <a:pt x="1060958" y="411860"/>
                </a:lnTo>
                <a:lnTo>
                  <a:pt x="1111504" y="403478"/>
                </a:lnTo>
                <a:lnTo>
                  <a:pt x="1157251" y="394843"/>
                </a:lnTo>
                <a:lnTo>
                  <a:pt x="807720" y="394843"/>
                </a:lnTo>
                <a:lnTo>
                  <a:pt x="759841" y="393700"/>
                </a:lnTo>
                <a:lnTo>
                  <a:pt x="713613" y="390397"/>
                </a:lnTo>
                <a:lnTo>
                  <a:pt x="669036" y="384809"/>
                </a:lnTo>
                <a:lnTo>
                  <a:pt x="626491" y="376935"/>
                </a:lnTo>
                <a:lnTo>
                  <a:pt x="585216" y="366268"/>
                </a:lnTo>
                <a:lnTo>
                  <a:pt x="544576" y="353313"/>
                </a:lnTo>
                <a:lnTo>
                  <a:pt x="505079" y="338200"/>
                </a:lnTo>
                <a:lnTo>
                  <a:pt x="465709" y="320675"/>
                </a:lnTo>
                <a:lnTo>
                  <a:pt x="427100" y="301116"/>
                </a:lnTo>
                <a:lnTo>
                  <a:pt x="388874" y="279781"/>
                </a:lnTo>
                <a:lnTo>
                  <a:pt x="351155" y="256794"/>
                </a:lnTo>
                <a:lnTo>
                  <a:pt x="313944" y="232156"/>
                </a:lnTo>
                <a:lnTo>
                  <a:pt x="276987" y="206247"/>
                </a:lnTo>
                <a:lnTo>
                  <a:pt x="240411" y="179069"/>
                </a:lnTo>
                <a:lnTo>
                  <a:pt x="204088" y="150875"/>
                </a:lnTo>
                <a:lnTo>
                  <a:pt x="168148" y="121919"/>
                </a:lnTo>
                <a:lnTo>
                  <a:pt x="132207" y="91947"/>
                </a:lnTo>
                <a:lnTo>
                  <a:pt x="96393" y="61721"/>
                </a:lnTo>
                <a:lnTo>
                  <a:pt x="24892" y="0"/>
                </a:lnTo>
                <a:close/>
              </a:path>
              <a:path w="1917700" h="433070">
                <a:moveTo>
                  <a:pt x="1811905" y="62056"/>
                </a:moveTo>
                <a:lnTo>
                  <a:pt x="1801749" y="68960"/>
                </a:lnTo>
                <a:lnTo>
                  <a:pt x="1755902" y="100710"/>
                </a:lnTo>
                <a:lnTo>
                  <a:pt x="1722882" y="123062"/>
                </a:lnTo>
                <a:lnTo>
                  <a:pt x="1688084" y="146050"/>
                </a:lnTo>
                <a:lnTo>
                  <a:pt x="1652016" y="169037"/>
                </a:lnTo>
                <a:lnTo>
                  <a:pt x="1614805" y="191769"/>
                </a:lnTo>
                <a:lnTo>
                  <a:pt x="1576451" y="213868"/>
                </a:lnTo>
                <a:lnTo>
                  <a:pt x="1537462" y="234950"/>
                </a:lnTo>
                <a:lnTo>
                  <a:pt x="1498092" y="254507"/>
                </a:lnTo>
                <a:lnTo>
                  <a:pt x="1458087" y="272288"/>
                </a:lnTo>
                <a:lnTo>
                  <a:pt x="1418336" y="287908"/>
                </a:lnTo>
                <a:lnTo>
                  <a:pt x="1378839" y="300863"/>
                </a:lnTo>
                <a:lnTo>
                  <a:pt x="1337437" y="312674"/>
                </a:lnTo>
                <a:lnTo>
                  <a:pt x="1294130" y="324357"/>
                </a:lnTo>
                <a:lnTo>
                  <a:pt x="1248918" y="335660"/>
                </a:lnTo>
                <a:lnTo>
                  <a:pt x="1202182" y="346456"/>
                </a:lnTo>
                <a:lnTo>
                  <a:pt x="1154176" y="356615"/>
                </a:lnTo>
                <a:lnTo>
                  <a:pt x="1105281" y="365887"/>
                </a:lnTo>
                <a:lnTo>
                  <a:pt x="1055624" y="374141"/>
                </a:lnTo>
                <a:lnTo>
                  <a:pt x="1005586" y="381253"/>
                </a:lnTo>
                <a:lnTo>
                  <a:pt x="955675" y="387095"/>
                </a:lnTo>
                <a:lnTo>
                  <a:pt x="905637" y="391287"/>
                </a:lnTo>
                <a:lnTo>
                  <a:pt x="856361" y="393953"/>
                </a:lnTo>
                <a:lnTo>
                  <a:pt x="807720" y="394843"/>
                </a:lnTo>
                <a:lnTo>
                  <a:pt x="1157251" y="394843"/>
                </a:lnTo>
                <a:lnTo>
                  <a:pt x="1210056" y="383666"/>
                </a:lnTo>
                <a:lnTo>
                  <a:pt x="1257427" y="372744"/>
                </a:lnTo>
                <a:lnTo>
                  <a:pt x="1303274" y="361314"/>
                </a:lnTo>
                <a:lnTo>
                  <a:pt x="1368679" y="343407"/>
                </a:lnTo>
                <a:lnTo>
                  <a:pt x="1409954" y="331088"/>
                </a:lnTo>
                <a:lnTo>
                  <a:pt x="1451737" y="316102"/>
                </a:lnTo>
                <a:lnTo>
                  <a:pt x="1513586" y="289306"/>
                </a:lnTo>
                <a:lnTo>
                  <a:pt x="1554480" y="268985"/>
                </a:lnTo>
                <a:lnTo>
                  <a:pt x="1594485" y="247395"/>
                </a:lnTo>
                <a:lnTo>
                  <a:pt x="1633728" y="224916"/>
                </a:lnTo>
                <a:lnTo>
                  <a:pt x="1671955" y="201549"/>
                </a:lnTo>
                <a:lnTo>
                  <a:pt x="1708658" y="178053"/>
                </a:lnTo>
                <a:lnTo>
                  <a:pt x="1743837" y="154939"/>
                </a:lnTo>
                <a:lnTo>
                  <a:pt x="1777238" y="132333"/>
                </a:lnTo>
                <a:lnTo>
                  <a:pt x="1808607" y="110616"/>
                </a:lnTo>
                <a:lnTo>
                  <a:pt x="1823593" y="100075"/>
                </a:lnTo>
                <a:lnTo>
                  <a:pt x="1833010" y="93734"/>
                </a:lnTo>
                <a:lnTo>
                  <a:pt x="1811905" y="62056"/>
                </a:lnTo>
                <a:close/>
              </a:path>
              <a:path w="1917700" h="433070">
                <a:moveTo>
                  <a:pt x="1896273" y="51434"/>
                </a:moveTo>
                <a:lnTo>
                  <a:pt x="1827530" y="51434"/>
                </a:lnTo>
                <a:lnTo>
                  <a:pt x="1848866" y="83057"/>
                </a:lnTo>
                <a:lnTo>
                  <a:pt x="1833010" y="93734"/>
                </a:lnTo>
                <a:lnTo>
                  <a:pt x="1854073" y="125349"/>
                </a:lnTo>
                <a:lnTo>
                  <a:pt x="1896273" y="51434"/>
                </a:lnTo>
                <a:close/>
              </a:path>
              <a:path w="1917700" h="433070">
                <a:moveTo>
                  <a:pt x="1827530" y="51434"/>
                </a:moveTo>
                <a:lnTo>
                  <a:pt x="1811905" y="62056"/>
                </a:lnTo>
                <a:lnTo>
                  <a:pt x="1833010" y="93734"/>
                </a:lnTo>
                <a:lnTo>
                  <a:pt x="1848866" y="83057"/>
                </a:lnTo>
                <a:lnTo>
                  <a:pt x="1827530" y="51434"/>
                </a:lnTo>
                <a:close/>
              </a:path>
              <a:path w="1917700" h="433070">
                <a:moveTo>
                  <a:pt x="1917446" y="14350"/>
                </a:moveTo>
                <a:lnTo>
                  <a:pt x="1790700" y="30225"/>
                </a:lnTo>
                <a:lnTo>
                  <a:pt x="1811905" y="62056"/>
                </a:lnTo>
                <a:lnTo>
                  <a:pt x="1827530" y="51434"/>
                </a:lnTo>
                <a:lnTo>
                  <a:pt x="1896273" y="51434"/>
                </a:lnTo>
                <a:lnTo>
                  <a:pt x="1917446" y="1435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28800" y="2557398"/>
            <a:ext cx="1219200" cy="1981200"/>
          </a:xfrm>
          <a:custGeom>
            <a:avLst/>
            <a:gdLst/>
            <a:ahLst/>
            <a:cxnLst/>
            <a:rect l="l" t="t" r="r" b="b"/>
            <a:pathLst>
              <a:path w="1219200" h="1981200">
                <a:moveTo>
                  <a:pt x="0" y="1981200"/>
                </a:moveTo>
                <a:lnTo>
                  <a:pt x="1219200" y="1981200"/>
                </a:lnTo>
                <a:lnTo>
                  <a:pt x="12192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7CB4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28800" y="2557398"/>
            <a:ext cx="1219200" cy="1981200"/>
          </a:xfrm>
          <a:custGeom>
            <a:avLst/>
            <a:gdLst/>
            <a:ahLst/>
            <a:cxnLst/>
            <a:rect l="l" t="t" r="r" b="b"/>
            <a:pathLst>
              <a:path w="1219200" h="1981200">
                <a:moveTo>
                  <a:pt x="0" y="1981200"/>
                </a:moveTo>
                <a:lnTo>
                  <a:pt x="1219200" y="1981200"/>
                </a:lnTo>
                <a:lnTo>
                  <a:pt x="12192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57400" y="2938398"/>
            <a:ext cx="762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43840">
              <a:lnSpc>
                <a:spcPts val="3250"/>
              </a:lnSpc>
              <a:spcBef>
                <a:spcPts val="350"/>
              </a:spcBef>
            </a:pPr>
            <a:r>
              <a:rPr dirty="0" sz="2800" spc="-5" b="1">
                <a:solidFill>
                  <a:srgbClr val="CC6600"/>
                </a:solidFill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3200" y="354812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473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52800" y="3624326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273"/>
                </a:moveTo>
                <a:lnTo>
                  <a:pt x="685800" y="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62400" y="35481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62400" y="34719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14800" y="36243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4386198"/>
            <a:ext cx="0" cy="1067435"/>
          </a:xfrm>
          <a:custGeom>
            <a:avLst/>
            <a:gdLst/>
            <a:ahLst/>
            <a:cxnLst/>
            <a:rect l="l" t="t" r="r" b="b"/>
            <a:pathLst>
              <a:path w="0" h="1067435">
                <a:moveTo>
                  <a:pt x="0" y="1066927"/>
                </a:moveTo>
                <a:lnTo>
                  <a:pt x="0" y="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54531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43200" y="4386198"/>
            <a:ext cx="0" cy="1067435"/>
          </a:xfrm>
          <a:custGeom>
            <a:avLst/>
            <a:gdLst/>
            <a:ahLst/>
            <a:cxnLst/>
            <a:rect l="l" t="t" r="r" b="b"/>
            <a:pathLst>
              <a:path w="0" h="1067435">
                <a:moveTo>
                  <a:pt x="0" y="1066927"/>
                </a:moveTo>
                <a:lnTo>
                  <a:pt x="0" y="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43200" y="54531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150">
            <a:solidFill>
              <a:srgbClr val="3399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43200" y="2557526"/>
            <a:ext cx="609600" cy="313055"/>
          </a:xfrm>
          <a:custGeom>
            <a:avLst/>
            <a:gdLst/>
            <a:ahLst/>
            <a:cxnLst/>
            <a:rect l="l" t="t" r="r" b="b"/>
            <a:pathLst>
              <a:path w="609600" h="313055">
                <a:moveTo>
                  <a:pt x="609600" y="0"/>
                </a:moveTo>
                <a:lnTo>
                  <a:pt x="0" y="152400"/>
                </a:lnTo>
                <a:lnTo>
                  <a:pt x="579374" y="312674"/>
                </a:lnTo>
                <a:lnTo>
                  <a:pt x="584258" y="260408"/>
                </a:lnTo>
                <a:lnTo>
                  <a:pt x="589327" y="208327"/>
                </a:lnTo>
                <a:lnTo>
                  <a:pt x="599646" y="104346"/>
                </a:lnTo>
                <a:lnTo>
                  <a:pt x="604715" y="52265"/>
                </a:lnTo>
                <a:lnTo>
                  <a:pt x="609600" y="0"/>
                </a:lnTo>
                <a:close/>
              </a:path>
            </a:pathLst>
          </a:custGeom>
          <a:solidFill>
            <a:srgbClr val="F817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43200" y="2557526"/>
            <a:ext cx="609600" cy="313055"/>
          </a:xfrm>
          <a:custGeom>
            <a:avLst/>
            <a:gdLst/>
            <a:ahLst/>
            <a:cxnLst/>
            <a:rect l="l" t="t" r="r" b="b"/>
            <a:pathLst>
              <a:path w="609600" h="313055">
                <a:moveTo>
                  <a:pt x="0" y="152400"/>
                </a:moveTo>
                <a:lnTo>
                  <a:pt x="609600" y="0"/>
                </a:lnTo>
                <a:lnTo>
                  <a:pt x="604715" y="52265"/>
                </a:lnTo>
                <a:lnTo>
                  <a:pt x="599646" y="104346"/>
                </a:lnTo>
                <a:lnTo>
                  <a:pt x="594487" y="156337"/>
                </a:lnTo>
                <a:lnTo>
                  <a:pt x="589327" y="208327"/>
                </a:lnTo>
                <a:lnTo>
                  <a:pt x="584258" y="260408"/>
                </a:lnTo>
                <a:lnTo>
                  <a:pt x="579374" y="312674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F81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730245" y="1937130"/>
            <a:ext cx="1038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81705"/>
                </a:solidFill>
                <a:latin typeface="Tahoma"/>
                <a:cs typeface="Tahoma"/>
              </a:rPr>
              <a:t>sensors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0194" y="3733038"/>
            <a:ext cx="2400300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C6600"/>
                </a:solidFill>
                <a:latin typeface="Tahoma"/>
                <a:cs typeface="Tahoma"/>
              </a:rPr>
              <a:t>agent</a:t>
            </a:r>
            <a:endParaRPr sz="2400">
              <a:latin typeface="Tahoma"/>
              <a:cs typeface="Tahoma"/>
            </a:endParaRPr>
          </a:p>
          <a:p>
            <a:pPr marL="1139825">
              <a:lnSpc>
                <a:spcPct val="100000"/>
              </a:lnSpc>
              <a:spcBef>
                <a:spcPts val="2180"/>
              </a:spcBef>
            </a:pPr>
            <a:r>
              <a:rPr dirty="0" sz="2400">
                <a:solidFill>
                  <a:srgbClr val="339933"/>
                </a:solidFill>
                <a:latin typeface="Tahoma"/>
                <a:cs typeface="Tahoma"/>
              </a:rPr>
              <a:t>actuators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842772"/>
            <a:ext cx="982980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4024" y="969263"/>
            <a:ext cx="2287524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4995" y="842772"/>
            <a:ext cx="844295" cy="81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779" y="842772"/>
            <a:ext cx="935736" cy="819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0964" y="969263"/>
            <a:ext cx="2124456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58867" y="842772"/>
            <a:ext cx="780288" cy="819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71644" y="842772"/>
            <a:ext cx="992124" cy="819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57215" y="969263"/>
            <a:ext cx="1653539" cy="6934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04203" y="842772"/>
            <a:ext cx="789431" cy="8199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9144" y="959866"/>
            <a:ext cx="5652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Constantia"/>
                <a:cs typeface="Constantia"/>
              </a:rPr>
              <a:t>P</a:t>
            </a:r>
            <a:r>
              <a:rPr dirty="0" sz="3200" spc="-30" b="1">
                <a:latin typeface="Constantia"/>
                <a:cs typeface="Constantia"/>
              </a:rPr>
              <a:t>ROBLEM</a:t>
            </a:r>
            <a:r>
              <a:rPr dirty="0" sz="4000" spc="-30" b="1">
                <a:latin typeface="Constantia"/>
                <a:cs typeface="Constantia"/>
              </a:rPr>
              <a:t>-S</a:t>
            </a:r>
            <a:r>
              <a:rPr dirty="0" sz="3200" spc="-30" b="1">
                <a:latin typeface="Constantia"/>
                <a:cs typeface="Constantia"/>
              </a:rPr>
              <a:t>OLVING</a:t>
            </a:r>
            <a:r>
              <a:rPr dirty="0" sz="3200" spc="65" b="1">
                <a:latin typeface="Constantia"/>
                <a:cs typeface="Constantia"/>
              </a:rPr>
              <a:t> </a:t>
            </a:r>
            <a:r>
              <a:rPr dirty="0" sz="4000" spc="-25" b="1">
                <a:latin typeface="Constantia"/>
                <a:cs typeface="Constantia"/>
              </a:rPr>
              <a:t>A</a:t>
            </a:r>
            <a:r>
              <a:rPr dirty="0" sz="3200" spc="-25" b="1">
                <a:latin typeface="Constantia"/>
                <a:cs typeface="Constantia"/>
              </a:rPr>
              <a:t>GENT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8800" y="2862326"/>
            <a:ext cx="2133600" cy="1447800"/>
          </a:xfrm>
          <a:custGeom>
            <a:avLst/>
            <a:gdLst/>
            <a:ahLst/>
            <a:cxnLst/>
            <a:rect l="l" t="t" r="r" b="b"/>
            <a:pathLst>
              <a:path w="2133600" h="1447800">
                <a:moveTo>
                  <a:pt x="1066800" y="0"/>
                </a:moveTo>
                <a:lnTo>
                  <a:pt x="1010145" y="1003"/>
                </a:lnTo>
                <a:lnTo>
                  <a:pt x="954261" y="3978"/>
                </a:lnTo>
                <a:lnTo>
                  <a:pt x="899220" y="8877"/>
                </a:lnTo>
                <a:lnTo>
                  <a:pt x="845096" y="15649"/>
                </a:lnTo>
                <a:lnTo>
                  <a:pt x="791964" y="24243"/>
                </a:lnTo>
                <a:lnTo>
                  <a:pt x="739897" y="34611"/>
                </a:lnTo>
                <a:lnTo>
                  <a:pt x="688968" y="46701"/>
                </a:lnTo>
                <a:lnTo>
                  <a:pt x="639252" y="60465"/>
                </a:lnTo>
                <a:lnTo>
                  <a:pt x="590821" y="75851"/>
                </a:lnTo>
                <a:lnTo>
                  <a:pt x="543751" y="92811"/>
                </a:lnTo>
                <a:lnTo>
                  <a:pt x="498114" y="111294"/>
                </a:lnTo>
                <a:lnTo>
                  <a:pt x="453985" y="131251"/>
                </a:lnTo>
                <a:lnTo>
                  <a:pt x="411437" y="152630"/>
                </a:lnTo>
                <a:lnTo>
                  <a:pt x="370543" y="175383"/>
                </a:lnTo>
                <a:lnTo>
                  <a:pt x="331378" y="199460"/>
                </a:lnTo>
                <a:lnTo>
                  <a:pt x="294016" y="224809"/>
                </a:lnTo>
                <a:lnTo>
                  <a:pt x="258529" y="251383"/>
                </a:lnTo>
                <a:lnTo>
                  <a:pt x="224992" y="279129"/>
                </a:lnTo>
                <a:lnTo>
                  <a:pt x="193479" y="308000"/>
                </a:lnTo>
                <a:lnTo>
                  <a:pt x="164063" y="337944"/>
                </a:lnTo>
                <a:lnTo>
                  <a:pt x="136819" y="368911"/>
                </a:lnTo>
                <a:lnTo>
                  <a:pt x="111818" y="400853"/>
                </a:lnTo>
                <a:lnTo>
                  <a:pt x="89137" y="433718"/>
                </a:lnTo>
                <a:lnTo>
                  <a:pt x="68848" y="467457"/>
                </a:lnTo>
                <a:lnTo>
                  <a:pt x="51024" y="502020"/>
                </a:lnTo>
                <a:lnTo>
                  <a:pt x="35741" y="537356"/>
                </a:lnTo>
                <a:lnTo>
                  <a:pt x="23070" y="573417"/>
                </a:lnTo>
                <a:lnTo>
                  <a:pt x="5866" y="647510"/>
                </a:lnTo>
                <a:lnTo>
                  <a:pt x="1478" y="685443"/>
                </a:lnTo>
                <a:lnTo>
                  <a:pt x="0" y="723900"/>
                </a:lnTo>
                <a:lnTo>
                  <a:pt x="1478" y="762345"/>
                </a:lnTo>
                <a:lnTo>
                  <a:pt x="5866" y="800267"/>
                </a:lnTo>
                <a:lnTo>
                  <a:pt x="23070" y="874345"/>
                </a:lnTo>
                <a:lnTo>
                  <a:pt x="35741" y="910400"/>
                </a:lnTo>
                <a:lnTo>
                  <a:pt x="51024" y="945732"/>
                </a:lnTo>
                <a:lnTo>
                  <a:pt x="68848" y="980291"/>
                </a:lnTo>
                <a:lnTo>
                  <a:pt x="89137" y="1014027"/>
                </a:lnTo>
                <a:lnTo>
                  <a:pt x="111818" y="1046891"/>
                </a:lnTo>
                <a:lnTo>
                  <a:pt x="136819" y="1078831"/>
                </a:lnTo>
                <a:lnTo>
                  <a:pt x="164063" y="1109799"/>
                </a:lnTo>
                <a:lnTo>
                  <a:pt x="193479" y="1139744"/>
                </a:lnTo>
                <a:lnTo>
                  <a:pt x="224992" y="1168616"/>
                </a:lnTo>
                <a:lnTo>
                  <a:pt x="258529" y="1196365"/>
                </a:lnTo>
                <a:lnTo>
                  <a:pt x="294016" y="1222941"/>
                </a:lnTo>
                <a:lnTo>
                  <a:pt x="331378" y="1248293"/>
                </a:lnTo>
                <a:lnTo>
                  <a:pt x="370543" y="1272373"/>
                </a:lnTo>
                <a:lnTo>
                  <a:pt x="411437" y="1295130"/>
                </a:lnTo>
                <a:lnTo>
                  <a:pt x="453985" y="1316513"/>
                </a:lnTo>
                <a:lnTo>
                  <a:pt x="498114" y="1336474"/>
                </a:lnTo>
                <a:lnTo>
                  <a:pt x="543751" y="1354961"/>
                </a:lnTo>
                <a:lnTo>
                  <a:pt x="590821" y="1371925"/>
                </a:lnTo>
                <a:lnTo>
                  <a:pt x="639252" y="1387315"/>
                </a:lnTo>
                <a:lnTo>
                  <a:pt x="688968" y="1401083"/>
                </a:lnTo>
                <a:lnTo>
                  <a:pt x="739897" y="1413177"/>
                </a:lnTo>
                <a:lnTo>
                  <a:pt x="791964" y="1423548"/>
                </a:lnTo>
                <a:lnTo>
                  <a:pt x="845096" y="1432145"/>
                </a:lnTo>
                <a:lnTo>
                  <a:pt x="899220" y="1438919"/>
                </a:lnTo>
                <a:lnTo>
                  <a:pt x="954261" y="1443819"/>
                </a:lnTo>
                <a:lnTo>
                  <a:pt x="1010145" y="1446796"/>
                </a:lnTo>
                <a:lnTo>
                  <a:pt x="1066800" y="1447800"/>
                </a:lnTo>
                <a:lnTo>
                  <a:pt x="1123454" y="1446796"/>
                </a:lnTo>
                <a:lnTo>
                  <a:pt x="1179338" y="1443819"/>
                </a:lnTo>
                <a:lnTo>
                  <a:pt x="1234379" y="1438919"/>
                </a:lnTo>
                <a:lnTo>
                  <a:pt x="1288503" y="1432145"/>
                </a:lnTo>
                <a:lnTo>
                  <a:pt x="1341635" y="1423548"/>
                </a:lnTo>
                <a:lnTo>
                  <a:pt x="1393702" y="1413177"/>
                </a:lnTo>
                <a:lnTo>
                  <a:pt x="1444631" y="1401083"/>
                </a:lnTo>
                <a:lnTo>
                  <a:pt x="1494347" y="1387315"/>
                </a:lnTo>
                <a:lnTo>
                  <a:pt x="1542778" y="1371925"/>
                </a:lnTo>
                <a:lnTo>
                  <a:pt x="1589848" y="1354961"/>
                </a:lnTo>
                <a:lnTo>
                  <a:pt x="1635485" y="1336474"/>
                </a:lnTo>
                <a:lnTo>
                  <a:pt x="1679614" y="1316513"/>
                </a:lnTo>
                <a:lnTo>
                  <a:pt x="1722162" y="1295130"/>
                </a:lnTo>
                <a:lnTo>
                  <a:pt x="1763056" y="1272373"/>
                </a:lnTo>
                <a:lnTo>
                  <a:pt x="1802221" y="1248293"/>
                </a:lnTo>
                <a:lnTo>
                  <a:pt x="1839583" y="1222941"/>
                </a:lnTo>
                <a:lnTo>
                  <a:pt x="1875070" y="1196365"/>
                </a:lnTo>
                <a:lnTo>
                  <a:pt x="1908607" y="1168616"/>
                </a:lnTo>
                <a:lnTo>
                  <a:pt x="1940120" y="1139744"/>
                </a:lnTo>
                <a:lnTo>
                  <a:pt x="1969536" y="1109799"/>
                </a:lnTo>
                <a:lnTo>
                  <a:pt x="1996780" y="1078831"/>
                </a:lnTo>
                <a:lnTo>
                  <a:pt x="2021781" y="1046891"/>
                </a:lnTo>
                <a:lnTo>
                  <a:pt x="2044462" y="1014027"/>
                </a:lnTo>
                <a:lnTo>
                  <a:pt x="2064751" y="980291"/>
                </a:lnTo>
                <a:lnTo>
                  <a:pt x="2082575" y="945732"/>
                </a:lnTo>
                <a:lnTo>
                  <a:pt x="2097858" y="910400"/>
                </a:lnTo>
                <a:lnTo>
                  <a:pt x="2110529" y="874345"/>
                </a:lnTo>
                <a:lnTo>
                  <a:pt x="2127733" y="800267"/>
                </a:lnTo>
                <a:lnTo>
                  <a:pt x="2132121" y="762345"/>
                </a:lnTo>
                <a:lnTo>
                  <a:pt x="2133600" y="723900"/>
                </a:lnTo>
                <a:lnTo>
                  <a:pt x="2132121" y="685443"/>
                </a:lnTo>
                <a:lnTo>
                  <a:pt x="2127733" y="647510"/>
                </a:lnTo>
                <a:lnTo>
                  <a:pt x="2110529" y="573417"/>
                </a:lnTo>
                <a:lnTo>
                  <a:pt x="2097858" y="537356"/>
                </a:lnTo>
                <a:lnTo>
                  <a:pt x="2082575" y="502020"/>
                </a:lnTo>
                <a:lnTo>
                  <a:pt x="2064751" y="467457"/>
                </a:lnTo>
                <a:lnTo>
                  <a:pt x="2044462" y="433718"/>
                </a:lnTo>
                <a:lnTo>
                  <a:pt x="2021781" y="400853"/>
                </a:lnTo>
                <a:lnTo>
                  <a:pt x="1996780" y="368911"/>
                </a:lnTo>
                <a:lnTo>
                  <a:pt x="1969536" y="337944"/>
                </a:lnTo>
                <a:lnTo>
                  <a:pt x="1940120" y="308000"/>
                </a:lnTo>
                <a:lnTo>
                  <a:pt x="1908607" y="279129"/>
                </a:lnTo>
                <a:lnTo>
                  <a:pt x="1875070" y="251383"/>
                </a:lnTo>
                <a:lnTo>
                  <a:pt x="1839583" y="224809"/>
                </a:lnTo>
                <a:lnTo>
                  <a:pt x="1802221" y="199460"/>
                </a:lnTo>
                <a:lnTo>
                  <a:pt x="1763056" y="175383"/>
                </a:lnTo>
                <a:lnTo>
                  <a:pt x="1722162" y="152630"/>
                </a:lnTo>
                <a:lnTo>
                  <a:pt x="1679614" y="131251"/>
                </a:lnTo>
                <a:lnTo>
                  <a:pt x="1635485" y="111294"/>
                </a:lnTo>
                <a:lnTo>
                  <a:pt x="1589848" y="92811"/>
                </a:lnTo>
                <a:lnTo>
                  <a:pt x="1542778" y="75851"/>
                </a:lnTo>
                <a:lnTo>
                  <a:pt x="1494347" y="60465"/>
                </a:lnTo>
                <a:lnTo>
                  <a:pt x="1444631" y="46701"/>
                </a:lnTo>
                <a:lnTo>
                  <a:pt x="1393702" y="34611"/>
                </a:lnTo>
                <a:lnTo>
                  <a:pt x="1341635" y="24243"/>
                </a:lnTo>
                <a:lnTo>
                  <a:pt x="1288503" y="15649"/>
                </a:lnTo>
                <a:lnTo>
                  <a:pt x="1234379" y="8877"/>
                </a:lnTo>
                <a:lnTo>
                  <a:pt x="1179338" y="3978"/>
                </a:lnTo>
                <a:lnTo>
                  <a:pt x="1123454" y="1003"/>
                </a:lnTo>
                <a:lnTo>
                  <a:pt x="10668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38800" y="2862326"/>
            <a:ext cx="2133600" cy="1447800"/>
          </a:xfrm>
          <a:custGeom>
            <a:avLst/>
            <a:gdLst/>
            <a:ahLst/>
            <a:cxnLst/>
            <a:rect l="l" t="t" r="r" b="b"/>
            <a:pathLst>
              <a:path w="2133600" h="1447800">
                <a:moveTo>
                  <a:pt x="0" y="723900"/>
                </a:moveTo>
                <a:lnTo>
                  <a:pt x="1478" y="685443"/>
                </a:lnTo>
                <a:lnTo>
                  <a:pt x="5866" y="647510"/>
                </a:lnTo>
                <a:lnTo>
                  <a:pt x="23070" y="573417"/>
                </a:lnTo>
                <a:lnTo>
                  <a:pt x="35741" y="537356"/>
                </a:lnTo>
                <a:lnTo>
                  <a:pt x="51024" y="502020"/>
                </a:lnTo>
                <a:lnTo>
                  <a:pt x="68848" y="467457"/>
                </a:lnTo>
                <a:lnTo>
                  <a:pt x="89137" y="433718"/>
                </a:lnTo>
                <a:lnTo>
                  <a:pt x="111818" y="400853"/>
                </a:lnTo>
                <a:lnTo>
                  <a:pt x="136819" y="368911"/>
                </a:lnTo>
                <a:lnTo>
                  <a:pt x="164063" y="337944"/>
                </a:lnTo>
                <a:lnTo>
                  <a:pt x="193479" y="308000"/>
                </a:lnTo>
                <a:lnTo>
                  <a:pt x="224992" y="279129"/>
                </a:lnTo>
                <a:lnTo>
                  <a:pt x="258529" y="251383"/>
                </a:lnTo>
                <a:lnTo>
                  <a:pt x="294016" y="224809"/>
                </a:lnTo>
                <a:lnTo>
                  <a:pt x="331378" y="199460"/>
                </a:lnTo>
                <a:lnTo>
                  <a:pt x="370543" y="175383"/>
                </a:lnTo>
                <a:lnTo>
                  <a:pt x="411437" y="152630"/>
                </a:lnTo>
                <a:lnTo>
                  <a:pt x="453985" y="131251"/>
                </a:lnTo>
                <a:lnTo>
                  <a:pt x="498114" y="111294"/>
                </a:lnTo>
                <a:lnTo>
                  <a:pt x="543751" y="92811"/>
                </a:lnTo>
                <a:lnTo>
                  <a:pt x="590821" y="75851"/>
                </a:lnTo>
                <a:lnTo>
                  <a:pt x="639252" y="60465"/>
                </a:lnTo>
                <a:lnTo>
                  <a:pt x="688968" y="46701"/>
                </a:lnTo>
                <a:lnTo>
                  <a:pt x="739897" y="34611"/>
                </a:lnTo>
                <a:lnTo>
                  <a:pt x="791964" y="24243"/>
                </a:lnTo>
                <a:lnTo>
                  <a:pt x="845096" y="15649"/>
                </a:lnTo>
                <a:lnTo>
                  <a:pt x="899220" y="8877"/>
                </a:lnTo>
                <a:lnTo>
                  <a:pt x="954261" y="3978"/>
                </a:lnTo>
                <a:lnTo>
                  <a:pt x="1010145" y="1003"/>
                </a:lnTo>
                <a:lnTo>
                  <a:pt x="1066800" y="0"/>
                </a:lnTo>
                <a:lnTo>
                  <a:pt x="1123454" y="1003"/>
                </a:lnTo>
                <a:lnTo>
                  <a:pt x="1179338" y="3978"/>
                </a:lnTo>
                <a:lnTo>
                  <a:pt x="1234379" y="8877"/>
                </a:lnTo>
                <a:lnTo>
                  <a:pt x="1288503" y="15649"/>
                </a:lnTo>
                <a:lnTo>
                  <a:pt x="1341635" y="24243"/>
                </a:lnTo>
                <a:lnTo>
                  <a:pt x="1393702" y="34611"/>
                </a:lnTo>
                <a:lnTo>
                  <a:pt x="1444631" y="46701"/>
                </a:lnTo>
                <a:lnTo>
                  <a:pt x="1494347" y="60465"/>
                </a:lnTo>
                <a:lnTo>
                  <a:pt x="1542778" y="75851"/>
                </a:lnTo>
                <a:lnTo>
                  <a:pt x="1589848" y="92811"/>
                </a:lnTo>
                <a:lnTo>
                  <a:pt x="1635485" y="111294"/>
                </a:lnTo>
                <a:lnTo>
                  <a:pt x="1679614" y="131251"/>
                </a:lnTo>
                <a:lnTo>
                  <a:pt x="1722162" y="152630"/>
                </a:lnTo>
                <a:lnTo>
                  <a:pt x="1763056" y="175383"/>
                </a:lnTo>
                <a:lnTo>
                  <a:pt x="1802221" y="199460"/>
                </a:lnTo>
                <a:lnTo>
                  <a:pt x="1839583" y="224809"/>
                </a:lnTo>
                <a:lnTo>
                  <a:pt x="1875070" y="251383"/>
                </a:lnTo>
                <a:lnTo>
                  <a:pt x="1908607" y="279129"/>
                </a:lnTo>
                <a:lnTo>
                  <a:pt x="1940120" y="308000"/>
                </a:lnTo>
                <a:lnTo>
                  <a:pt x="1969536" y="337944"/>
                </a:lnTo>
                <a:lnTo>
                  <a:pt x="1996780" y="368911"/>
                </a:lnTo>
                <a:lnTo>
                  <a:pt x="2021781" y="400853"/>
                </a:lnTo>
                <a:lnTo>
                  <a:pt x="2044462" y="433718"/>
                </a:lnTo>
                <a:lnTo>
                  <a:pt x="2064751" y="467457"/>
                </a:lnTo>
                <a:lnTo>
                  <a:pt x="2082575" y="502020"/>
                </a:lnTo>
                <a:lnTo>
                  <a:pt x="2097858" y="537356"/>
                </a:lnTo>
                <a:lnTo>
                  <a:pt x="2110529" y="573417"/>
                </a:lnTo>
                <a:lnTo>
                  <a:pt x="2127733" y="647510"/>
                </a:lnTo>
                <a:lnTo>
                  <a:pt x="2132121" y="685443"/>
                </a:lnTo>
                <a:lnTo>
                  <a:pt x="2133600" y="723900"/>
                </a:lnTo>
                <a:lnTo>
                  <a:pt x="2132121" y="762345"/>
                </a:lnTo>
                <a:lnTo>
                  <a:pt x="2127733" y="800267"/>
                </a:lnTo>
                <a:lnTo>
                  <a:pt x="2110529" y="874345"/>
                </a:lnTo>
                <a:lnTo>
                  <a:pt x="2097858" y="910400"/>
                </a:lnTo>
                <a:lnTo>
                  <a:pt x="2082575" y="945732"/>
                </a:lnTo>
                <a:lnTo>
                  <a:pt x="2064751" y="980291"/>
                </a:lnTo>
                <a:lnTo>
                  <a:pt x="2044462" y="1014027"/>
                </a:lnTo>
                <a:lnTo>
                  <a:pt x="2021781" y="1046891"/>
                </a:lnTo>
                <a:lnTo>
                  <a:pt x="1996780" y="1078831"/>
                </a:lnTo>
                <a:lnTo>
                  <a:pt x="1969536" y="1109799"/>
                </a:lnTo>
                <a:lnTo>
                  <a:pt x="1940120" y="1139744"/>
                </a:lnTo>
                <a:lnTo>
                  <a:pt x="1908607" y="1168616"/>
                </a:lnTo>
                <a:lnTo>
                  <a:pt x="1875070" y="1196365"/>
                </a:lnTo>
                <a:lnTo>
                  <a:pt x="1839583" y="1222941"/>
                </a:lnTo>
                <a:lnTo>
                  <a:pt x="1802221" y="1248293"/>
                </a:lnTo>
                <a:lnTo>
                  <a:pt x="1763056" y="1272373"/>
                </a:lnTo>
                <a:lnTo>
                  <a:pt x="1722162" y="1295130"/>
                </a:lnTo>
                <a:lnTo>
                  <a:pt x="1679614" y="1316513"/>
                </a:lnTo>
                <a:lnTo>
                  <a:pt x="1635485" y="1336474"/>
                </a:lnTo>
                <a:lnTo>
                  <a:pt x="1589848" y="1354961"/>
                </a:lnTo>
                <a:lnTo>
                  <a:pt x="1542778" y="1371925"/>
                </a:lnTo>
                <a:lnTo>
                  <a:pt x="1494347" y="1387315"/>
                </a:lnTo>
                <a:lnTo>
                  <a:pt x="1444631" y="1401083"/>
                </a:lnTo>
                <a:lnTo>
                  <a:pt x="1393702" y="1413177"/>
                </a:lnTo>
                <a:lnTo>
                  <a:pt x="1341635" y="1423548"/>
                </a:lnTo>
                <a:lnTo>
                  <a:pt x="1288503" y="1432145"/>
                </a:lnTo>
                <a:lnTo>
                  <a:pt x="1234379" y="1438919"/>
                </a:lnTo>
                <a:lnTo>
                  <a:pt x="1179338" y="1443819"/>
                </a:lnTo>
                <a:lnTo>
                  <a:pt x="1123454" y="1446796"/>
                </a:lnTo>
                <a:lnTo>
                  <a:pt x="1066800" y="1447800"/>
                </a:lnTo>
                <a:lnTo>
                  <a:pt x="1010145" y="1446796"/>
                </a:lnTo>
                <a:lnTo>
                  <a:pt x="954261" y="1443819"/>
                </a:lnTo>
                <a:lnTo>
                  <a:pt x="899220" y="1438919"/>
                </a:lnTo>
                <a:lnTo>
                  <a:pt x="845096" y="1432145"/>
                </a:lnTo>
                <a:lnTo>
                  <a:pt x="791964" y="1423548"/>
                </a:lnTo>
                <a:lnTo>
                  <a:pt x="739897" y="1413177"/>
                </a:lnTo>
                <a:lnTo>
                  <a:pt x="688968" y="1401083"/>
                </a:lnTo>
                <a:lnTo>
                  <a:pt x="639252" y="1387315"/>
                </a:lnTo>
                <a:lnTo>
                  <a:pt x="590821" y="1371925"/>
                </a:lnTo>
                <a:lnTo>
                  <a:pt x="543751" y="1354961"/>
                </a:lnTo>
                <a:lnTo>
                  <a:pt x="498114" y="1336474"/>
                </a:lnTo>
                <a:lnTo>
                  <a:pt x="453985" y="1316513"/>
                </a:lnTo>
                <a:lnTo>
                  <a:pt x="411437" y="1295130"/>
                </a:lnTo>
                <a:lnTo>
                  <a:pt x="370543" y="1272373"/>
                </a:lnTo>
                <a:lnTo>
                  <a:pt x="331378" y="1248293"/>
                </a:lnTo>
                <a:lnTo>
                  <a:pt x="294016" y="1222941"/>
                </a:lnTo>
                <a:lnTo>
                  <a:pt x="258529" y="1196365"/>
                </a:lnTo>
                <a:lnTo>
                  <a:pt x="224992" y="1168616"/>
                </a:lnTo>
                <a:lnTo>
                  <a:pt x="193479" y="1139744"/>
                </a:lnTo>
                <a:lnTo>
                  <a:pt x="164063" y="1109799"/>
                </a:lnTo>
                <a:lnTo>
                  <a:pt x="136819" y="1078831"/>
                </a:lnTo>
                <a:lnTo>
                  <a:pt x="111818" y="1046891"/>
                </a:lnTo>
                <a:lnTo>
                  <a:pt x="89137" y="1014027"/>
                </a:lnTo>
                <a:lnTo>
                  <a:pt x="68848" y="980291"/>
                </a:lnTo>
                <a:lnTo>
                  <a:pt x="51024" y="945732"/>
                </a:lnTo>
                <a:lnTo>
                  <a:pt x="35741" y="910400"/>
                </a:lnTo>
                <a:lnTo>
                  <a:pt x="23070" y="874345"/>
                </a:lnTo>
                <a:lnTo>
                  <a:pt x="5866" y="800267"/>
                </a:lnTo>
                <a:lnTo>
                  <a:pt x="1478" y="762345"/>
                </a:lnTo>
                <a:lnTo>
                  <a:pt x="0" y="723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52540" y="3389757"/>
            <a:ext cx="170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e</a:t>
            </a:r>
            <a:r>
              <a:rPr dirty="0" sz="2400" spc="-25">
                <a:latin typeface="Tahoma"/>
                <a:cs typeface="Tahoma"/>
              </a:rPr>
              <a:t>n</a:t>
            </a:r>
            <a:r>
              <a:rPr dirty="0" sz="2400" spc="-5">
                <a:latin typeface="Tahoma"/>
                <a:cs typeface="Tahoma"/>
              </a:rPr>
              <a:t>v</a:t>
            </a:r>
            <a:r>
              <a:rPr dirty="0" sz="2400">
                <a:latin typeface="Tahoma"/>
                <a:cs typeface="Tahoma"/>
              </a:rPr>
              <a:t>i</a:t>
            </a:r>
            <a:r>
              <a:rPr dirty="0" sz="2400" spc="-15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o</a:t>
            </a:r>
            <a:r>
              <a:rPr dirty="0" sz="2400" spc="0">
                <a:latin typeface="Tahoma"/>
                <a:cs typeface="Tahoma"/>
              </a:rPr>
              <a:t>n</a:t>
            </a:r>
            <a:r>
              <a:rPr dirty="0" sz="2400">
                <a:latin typeface="Tahoma"/>
                <a:cs typeface="Tahoma"/>
              </a:rPr>
              <a:t>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2308732"/>
            <a:ext cx="2531110" cy="791845"/>
          </a:xfrm>
          <a:custGeom>
            <a:avLst/>
            <a:gdLst/>
            <a:ahLst/>
            <a:cxnLst/>
            <a:rect l="l" t="t" r="r" b="b"/>
            <a:pathLst>
              <a:path w="2531110" h="791844">
                <a:moveTo>
                  <a:pt x="1509784" y="38100"/>
                </a:moveTo>
                <a:lnTo>
                  <a:pt x="1168780" y="38100"/>
                </a:lnTo>
                <a:lnTo>
                  <a:pt x="1193546" y="38353"/>
                </a:lnTo>
                <a:lnTo>
                  <a:pt x="1217929" y="39115"/>
                </a:lnTo>
                <a:lnTo>
                  <a:pt x="1268349" y="42290"/>
                </a:lnTo>
                <a:lnTo>
                  <a:pt x="1320546" y="47370"/>
                </a:lnTo>
                <a:lnTo>
                  <a:pt x="1374266" y="53975"/>
                </a:lnTo>
                <a:lnTo>
                  <a:pt x="1429130" y="62102"/>
                </a:lnTo>
                <a:lnTo>
                  <a:pt x="1484502" y="71881"/>
                </a:lnTo>
                <a:lnTo>
                  <a:pt x="1540510" y="83184"/>
                </a:lnTo>
                <a:lnTo>
                  <a:pt x="1596516" y="95884"/>
                </a:lnTo>
                <a:lnTo>
                  <a:pt x="1652142" y="109854"/>
                </a:lnTo>
                <a:lnTo>
                  <a:pt x="1707388" y="125349"/>
                </a:lnTo>
                <a:lnTo>
                  <a:pt x="1761489" y="141986"/>
                </a:lnTo>
                <a:lnTo>
                  <a:pt x="1814449" y="159892"/>
                </a:lnTo>
                <a:lnTo>
                  <a:pt x="1865629" y="178815"/>
                </a:lnTo>
                <a:lnTo>
                  <a:pt x="1915033" y="199008"/>
                </a:lnTo>
                <a:lnTo>
                  <a:pt x="1962023" y="220217"/>
                </a:lnTo>
                <a:lnTo>
                  <a:pt x="2006346" y="242188"/>
                </a:lnTo>
                <a:lnTo>
                  <a:pt x="2047239" y="264921"/>
                </a:lnTo>
                <a:lnTo>
                  <a:pt x="2085848" y="288925"/>
                </a:lnTo>
                <a:lnTo>
                  <a:pt x="2122297" y="314705"/>
                </a:lnTo>
                <a:lnTo>
                  <a:pt x="2156841" y="342011"/>
                </a:lnTo>
                <a:lnTo>
                  <a:pt x="2189734" y="370839"/>
                </a:lnTo>
                <a:lnTo>
                  <a:pt x="2221096" y="401065"/>
                </a:lnTo>
                <a:lnTo>
                  <a:pt x="2250821" y="432307"/>
                </a:lnTo>
                <a:lnTo>
                  <a:pt x="2279269" y="464819"/>
                </a:lnTo>
                <a:lnTo>
                  <a:pt x="2306574" y="498347"/>
                </a:lnTo>
                <a:lnTo>
                  <a:pt x="2332736" y="532891"/>
                </a:lnTo>
                <a:lnTo>
                  <a:pt x="2358136" y="568325"/>
                </a:lnTo>
                <a:lnTo>
                  <a:pt x="2382647" y="604392"/>
                </a:lnTo>
                <a:lnTo>
                  <a:pt x="2406523" y="640968"/>
                </a:lnTo>
                <a:lnTo>
                  <a:pt x="2452751" y="715899"/>
                </a:lnTo>
                <a:lnTo>
                  <a:pt x="2498216" y="791844"/>
                </a:lnTo>
                <a:lnTo>
                  <a:pt x="2530983" y="772413"/>
                </a:lnTo>
                <a:lnTo>
                  <a:pt x="2485516" y="696340"/>
                </a:lnTo>
                <a:lnTo>
                  <a:pt x="2438908" y="620902"/>
                </a:lnTo>
                <a:lnTo>
                  <a:pt x="2414524" y="583564"/>
                </a:lnTo>
                <a:lnTo>
                  <a:pt x="2389632" y="546988"/>
                </a:lnTo>
                <a:lnTo>
                  <a:pt x="2363724" y="510666"/>
                </a:lnTo>
                <a:lnTo>
                  <a:pt x="2336927" y="475361"/>
                </a:lnTo>
                <a:lnTo>
                  <a:pt x="2308860" y="440816"/>
                </a:lnTo>
                <a:lnTo>
                  <a:pt x="2279523" y="407288"/>
                </a:lnTo>
                <a:lnTo>
                  <a:pt x="2248662" y="374650"/>
                </a:lnTo>
                <a:lnTo>
                  <a:pt x="2216150" y="343407"/>
                </a:lnTo>
                <a:lnTo>
                  <a:pt x="2181987" y="313436"/>
                </a:lnTo>
                <a:lnTo>
                  <a:pt x="2145919" y="284861"/>
                </a:lnTo>
                <a:lnTo>
                  <a:pt x="2107819" y="257809"/>
                </a:lnTo>
                <a:lnTo>
                  <a:pt x="2067560" y="232537"/>
                </a:lnTo>
                <a:lnTo>
                  <a:pt x="2024507" y="208661"/>
                </a:lnTo>
                <a:lnTo>
                  <a:pt x="1978660" y="185800"/>
                </a:lnTo>
                <a:lnTo>
                  <a:pt x="1930400" y="164083"/>
                </a:lnTo>
                <a:lnTo>
                  <a:pt x="1880108" y="143509"/>
                </a:lnTo>
                <a:lnTo>
                  <a:pt x="1827657" y="124205"/>
                </a:lnTo>
                <a:lnTo>
                  <a:pt x="1773809" y="105917"/>
                </a:lnTo>
                <a:lnTo>
                  <a:pt x="1718564" y="89026"/>
                </a:lnTo>
                <a:lnTo>
                  <a:pt x="1662557" y="73278"/>
                </a:lnTo>
                <a:lnTo>
                  <a:pt x="1605788" y="58927"/>
                </a:lnTo>
                <a:lnTo>
                  <a:pt x="1548891" y="45974"/>
                </a:lnTo>
                <a:lnTo>
                  <a:pt x="1509784" y="38100"/>
                </a:lnTo>
                <a:close/>
              </a:path>
              <a:path w="2531110" h="791844">
                <a:moveTo>
                  <a:pt x="70358" y="294386"/>
                </a:moveTo>
                <a:lnTo>
                  <a:pt x="0" y="401065"/>
                </a:lnTo>
                <a:lnTo>
                  <a:pt x="127508" y="393445"/>
                </a:lnTo>
                <a:lnTo>
                  <a:pt x="113953" y="369950"/>
                </a:lnTo>
                <a:lnTo>
                  <a:pt x="92075" y="369950"/>
                </a:lnTo>
                <a:lnTo>
                  <a:pt x="72898" y="337057"/>
                </a:lnTo>
                <a:lnTo>
                  <a:pt x="89397" y="327387"/>
                </a:lnTo>
                <a:lnTo>
                  <a:pt x="70358" y="294386"/>
                </a:lnTo>
                <a:close/>
              </a:path>
              <a:path w="2531110" h="791844">
                <a:moveTo>
                  <a:pt x="89397" y="327387"/>
                </a:moveTo>
                <a:lnTo>
                  <a:pt x="72898" y="337057"/>
                </a:lnTo>
                <a:lnTo>
                  <a:pt x="92075" y="369950"/>
                </a:lnTo>
                <a:lnTo>
                  <a:pt x="108437" y="360391"/>
                </a:lnTo>
                <a:lnTo>
                  <a:pt x="89397" y="327387"/>
                </a:lnTo>
                <a:close/>
              </a:path>
              <a:path w="2531110" h="791844">
                <a:moveTo>
                  <a:pt x="108437" y="360391"/>
                </a:moveTo>
                <a:lnTo>
                  <a:pt x="92075" y="369950"/>
                </a:lnTo>
                <a:lnTo>
                  <a:pt x="113953" y="369950"/>
                </a:lnTo>
                <a:lnTo>
                  <a:pt x="108437" y="360391"/>
                </a:lnTo>
                <a:close/>
              </a:path>
              <a:path w="2531110" h="791844">
                <a:moveTo>
                  <a:pt x="1169035" y="0"/>
                </a:moveTo>
                <a:lnTo>
                  <a:pt x="1117473" y="1396"/>
                </a:lnTo>
                <a:lnTo>
                  <a:pt x="1065911" y="5079"/>
                </a:lnTo>
                <a:lnTo>
                  <a:pt x="1014095" y="10667"/>
                </a:lnTo>
                <a:lnTo>
                  <a:pt x="962533" y="18287"/>
                </a:lnTo>
                <a:lnTo>
                  <a:pt x="911225" y="27304"/>
                </a:lnTo>
                <a:lnTo>
                  <a:pt x="860425" y="37718"/>
                </a:lnTo>
                <a:lnTo>
                  <a:pt x="810133" y="49149"/>
                </a:lnTo>
                <a:lnTo>
                  <a:pt x="760729" y="61721"/>
                </a:lnTo>
                <a:lnTo>
                  <a:pt x="712342" y="74675"/>
                </a:lnTo>
                <a:lnTo>
                  <a:pt x="619125" y="101853"/>
                </a:lnTo>
                <a:lnTo>
                  <a:pt x="451485" y="154304"/>
                </a:lnTo>
                <a:lnTo>
                  <a:pt x="413385" y="167004"/>
                </a:lnTo>
                <a:lnTo>
                  <a:pt x="375665" y="181228"/>
                </a:lnTo>
                <a:lnTo>
                  <a:pt x="338836" y="196341"/>
                </a:lnTo>
                <a:lnTo>
                  <a:pt x="303022" y="212216"/>
                </a:lnTo>
                <a:lnTo>
                  <a:pt x="268350" y="228853"/>
                </a:lnTo>
                <a:lnTo>
                  <a:pt x="202564" y="262763"/>
                </a:lnTo>
                <a:lnTo>
                  <a:pt x="142621" y="296290"/>
                </a:lnTo>
                <a:lnTo>
                  <a:pt x="89397" y="327387"/>
                </a:lnTo>
                <a:lnTo>
                  <a:pt x="108437" y="360391"/>
                </a:lnTo>
                <a:lnTo>
                  <a:pt x="161416" y="329438"/>
                </a:lnTo>
                <a:lnTo>
                  <a:pt x="190119" y="313054"/>
                </a:lnTo>
                <a:lnTo>
                  <a:pt x="251967" y="279780"/>
                </a:lnTo>
                <a:lnTo>
                  <a:pt x="318515" y="247141"/>
                </a:lnTo>
                <a:lnTo>
                  <a:pt x="353440" y="231520"/>
                </a:lnTo>
                <a:lnTo>
                  <a:pt x="389000" y="216788"/>
                </a:lnTo>
                <a:lnTo>
                  <a:pt x="425450" y="203200"/>
                </a:lnTo>
                <a:lnTo>
                  <a:pt x="462914" y="190753"/>
                </a:lnTo>
                <a:lnTo>
                  <a:pt x="630047" y="138429"/>
                </a:lnTo>
                <a:lnTo>
                  <a:pt x="675513" y="124840"/>
                </a:lnTo>
                <a:lnTo>
                  <a:pt x="722249" y="111505"/>
                </a:lnTo>
                <a:lnTo>
                  <a:pt x="770127" y="98551"/>
                </a:lnTo>
                <a:lnTo>
                  <a:pt x="818641" y="86359"/>
                </a:lnTo>
                <a:lnTo>
                  <a:pt x="868045" y="74929"/>
                </a:lnTo>
                <a:lnTo>
                  <a:pt x="917828" y="64769"/>
                </a:lnTo>
                <a:lnTo>
                  <a:pt x="967994" y="55879"/>
                </a:lnTo>
                <a:lnTo>
                  <a:pt x="1018286" y="48640"/>
                </a:lnTo>
                <a:lnTo>
                  <a:pt x="1068577" y="43052"/>
                </a:lnTo>
                <a:lnTo>
                  <a:pt x="1118997" y="39496"/>
                </a:lnTo>
                <a:lnTo>
                  <a:pt x="1168780" y="38100"/>
                </a:lnTo>
                <a:lnTo>
                  <a:pt x="1509784" y="38100"/>
                </a:lnTo>
                <a:lnTo>
                  <a:pt x="1492123" y="34543"/>
                </a:lnTo>
                <a:lnTo>
                  <a:pt x="1435608" y="24637"/>
                </a:lnTo>
                <a:lnTo>
                  <a:pt x="1379982" y="16255"/>
                </a:lnTo>
                <a:lnTo>
                  <a:pt x="1325245" y="9525"/>
                </a:lnTo>
                <a:lnTo>
                  <a:pt x="1272032" y="4444"/>
                </a:lnTo>
                <a:lnTo>
                  <a:pt x="1220470" y="1142"/>
                </a:lnTo>
                <a:lnTo>
                  <a:pt x="1194815" y="253"/>
                </a:lnTo>
                <a:lnTo>
                  <a:pt x="1169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97553" y="3914647"/>
            <a:ext cx="1917700" cy="433070"/>
          </a:xfrm>
          <a:custGeom>
            <a:avLst/>
            <a:gdLst/>
            <a:ahLst/>
            <a:cxnLst/>
            <a:rect l="l" t="t" r="r" b="b"/>
            <a:pathLst>
              <a:path w="1917700" h="433070">
                <a:moveTo>
                  <a:pt x="24892" y="0"/>
                </a:moveTo>
                <a:lnTo>
                  <a:pt x="71500" y="90550"/>
                </a:lnTo>
                <a:lnTo>
                  <a:pt x="107569" y="121031"/>
                </a:lnTo>
                <a:lnTo>
                  <a:pt x="143637" y="151129"/>
                </a:lnTo>
                <a:lnTo>
                  <a:pt x="180212" y="180594"/>
                </a:lnTo>
                <a:lnTo>
                  <a:pt x="217043" y="209169"/>
                </a:lnTo>
                <a:lnTo>
                  <a:pt x="254254" y="236854"/>
                </a:lnTo>
                <a:lnTo>
                  <a:pt x="291973" y="263397"/>
                </a:lnTo>
                <a:lnTo>
                  <a:pt x="330200" y="288670"/>
                </a:lnTo>
                <a:lnTo>
                  <a:pt x="369062" y="312293"/>
                </a:lnTo>
                <a:lnTo>
                  <a:pt x="408432" y="334390"/>
                </a:lnTo>
                <a:lnTo>
                  <a:pt x="448563" y="354710"/>
                </a:lnTo>
                <a:lnTo>
                  <a:pt x="489458" y="372999"/>
                </a:lnTo>
                <a:lnTo>
                  <a:pt x="531495" y="389127"/>
                </a:lnTo>
                <a:lnTo>
                  <a:pt x="574167" y="402716"/>
                </a:lnTo>
                <a:lnTo>
                  <a:pt x="617601" y="413893"/>
                </a:lnTo>
                <a:lnTo>
                  <a:pt x="662686" y="422401"/>
                </a:lnTo>
                <a:lnTo>
                  <a:pt x="709549" y="428244"/>
                </a:lnTo>
                <a:lnTo>
                  <a:pt x="757555" y="431800"/>
                </a:lnTo>
                <a:lnTo>
                  <a:pt x="806704" y="432943"/>
                </a:lnTo>
                <a:lnTo>
                  <a:pt x="856996" y="432053"/>
                </a:lnTo>
                <a:lnTo>
                  <a:pt x="907669" y="429387"/>
                </a:lnTo>
                <a:lnTo>
                  <a:pt x="958850" y="425069"/>
                </a:lnTo>
                <a:lnTo>
                  <a:pt x="1010031" y="419100"/>
                </a:lnTo>
                <a:lnTo>
                  <a:pt x="1060958" y="411860"/>
                </a:lnTo>
                <a:lnTo>
                  <a:pt x="1111504" y="403478"/>
                </a:lnTo>
                <a:lnTo>
                  <a:pt x="1157251" y="394843"/>
                </a:lnTo>
                <a:lnTo>
                  <a:pt x="807720" y="394843"/>
                </a:lnTo>
                <a:lnTo>
                  <a:pt x="759841" y="393700"/>
                </a:lnTo>
                <a:lnTo>
                  <a:pt x="713613" y="390397"/>
                </a:lnTo>
                <a:lnTo>
                  <a:pt x="669036" y="384809"/>
                </a:lnTo>
                <a:lnTo>
                  <a:pt x="626491" y="376935"/>
                </a:lnTo>
                <a:lnTo>
                  <a:pt x="585216" y="366268"/>
                </a:lnTo>
                <a:lnTo>
                  <a:pt x="544576" y="353313"/>
                </a:lnTo>
                <a:lnTo>
                  <a:pt x="505079" y="338200"/>
                </a:lnTo>
                <a:lnTo>
                  <a:pt x="465709" y="320675"/>
                </a:lnTo>
                <a:lnTo>
                  <a:pt x="427100" y="301116"/>
                </a:lnTo>
                <a:lnTo>
                  <a:pt x="388874" y="279781"/>
                </a:lnTo>
                <a:lnTo>
                  <a:pt x="351155" y="256794"/>
                </a:lnTo>
                <a:lnTo>
                  <a:pt x="313944" y="232156"/>
                </a:lnTo>
                <a:lnTo>
                  <a:pt x="276987" y="206247"/>
                </a:lnTo>
                <a:lnTo>
                  <a:pt x="240411" y="179069"/>
                </a:lnTo>
                <a:lnTo>
                  <a:pt x="204088" y="150875"/>
                </a:lnTo>
                <a:lnTo>
                  <a:pt x="168148" y="121919"/>
                </a:lnTo>
                <a:lnTo>
                  <a:pt x="132207" y="91947"/>
                </a:lnTo>
                <a:lnTo>
                  <a:pt x="96393" y="61721"/>
                </a:lnTo>
                <a:lnTo>
                  <a:pt x="24892" y="0"/>
                </a:lnTo>
                <a:close/>
              </a:path>
              <a:path w="1917700" h="433070">
                <a:moveTo>
                  <a:pt x="1811905" y="62056"/>
                </a:moveTo>
                <a:lnTo>
                  <a:pt x="1801749" y="68960"/>
                </a:lnTo>
                <a:lnTo>
                  <a:pt x="1755902" y="100710"/>
                </a:lnTo>
                <a:lnTo>
                  <a:pt x="1722882" y="123062"/>
                </a:lnTo>
                <a:lnTo>
                  <a:pt x="1688084" y="146050"/>
                </a:lnTo>
                <a:lnTo>
                  <a:pt x="1652016" y="169037"/>
                </a:lnTo>
                <a:lnTo>
                  <a:pt x="1614805" y="191769"/>
                </a:lnTo>
                <a:lnTo>
                  <a:pt x="1576451" y="213868"/>
                </a:lnTo>
                <a:lnTo>
                  <a:pt x="1537462" y="234950"/>
                </a:lnTo>
                <a:lnTo>
                  <a:pt x="1498092" y="254507"/>
                </a:lnTo>
                <a:lnTo>
                  <a:pt x="1458087" y="272288"/>
                </a:lnTo>
                <a:lnTo>
                  <a:pt x="1418336" y="287908"/>
                </a:lnTo>
                <a:lnTo>
                  <a:pt x="1378839" y="300863"/>
                </a:lnTo>
                <a:lnTo>
                  <a:pt x="1337437" y="312674"/>
                </a:lnTo>
                <a:lnTo>
                  <a:pt x="1294130" y="324357"/>
                </a:lnTo>
                <a:lnTo>
                  <a:pt x="1248918" y="335660"/>
                </a:lnTo>
                <a:lnTo>
                  <a:pt x="1202182" y="346456"/>
                </a:lnTo>
                <a:lnTo>
                  <a:pt x="1154176" y="356615"/>
                </a:lnTo>
                <a:lnTo>
                  <a:pt x="1105281" y="365887"/>
                </a:lnTo>
                <a:lnTo>
                  <a:pt x="1055624" y="374141"/>
                </a:lnTo>
                <a:lnTo>
                  <a:pt x="1005586" y="381253"/>
                </a:lnTo>
                <a:lnTo>
                  <a:pt x="955675" y="387095"/>
                </a:lnTo>
                <a:lnTo>
                  <a:pt x="905637" y="391287"/>
                </a:lnTo>
                <a:lnTo>
                  <a:pt x="856361" y="393953"/>
                </a:lnTo>
                <a:lnTo>
                  <a:pt x="807720" y="394843"/>
                </a:lnTo>
                <a:lnTo>
                  <a:pt x="1157251" y="394843"/>
                </a:lnTo>
                <a:lnTo>
                  <a:pt x="1210056" y="383666"/>
                </a:lnTo>
                <a:lnTo>
                  <a:pt x="1257427" y="372744"/>
                </a:lnTo>
                <a:lnTo>
                  <a:pt x="1303274" y="361314"/>
                </a:lnTo>
                <a:lnTo>
                  <a:pt x="1368679" y="343407"/>
                </a:lnTo>
                <a:lnTo>
                  <a:pt x="1409954" y="331088"/>
                </a:lnTo>
                <a:lnTo>
                  <a:pt x="1451737" y="316102"/>
                </a:lnTo>
                <a:lnTo>
                  <a:pt x="1513586" y="289306"/>
                </a:lnTo>
                <a:lnTo>
                  <a:pt x="1554480" y="268985"/>
                </a:lnTo>
                <a:lnTo>
                  <a:pt x="1594485" y="247395"/>
                </a:lnTo>
                <a:lnTo>
                  <a:pt x="1633728" y="224916"/>
                </a:lnTo>
                <a:lnTo>
                  <a:pt x="1671955" y="201549"/>
                </a:lnTo>
                <a:lnTo>
                  <a:pt x="1708658" y="178053"/>
                </a:lnTo>
                <a:lnTo>
                  <a:pt x="1743837" y="154939"/>
                </a:lnTo>
                <a:lnTo>
                  <a:pt x="1777238" y="132333"/>
                </a:lnTo>
                <a:lnTo>
                  <a:pt x="1808607" y="110616"/>
                </a:lnTo>
                <a:lnTo>
                  <a:pt x="1823593" y="100075"/>
                </a:lnTo>
                <a:lnTo>
                  <a:pt x="1833010" y="93734"/>
                </a:lnTo>
                <a:lnTo>
                  <a:pt x="1811905" y="62056"/>
                </a:lnTo>
                <a:close/>
              </a:path>
              <a:path w="1917700" h="433070">
                <a:moveTo>
                  <a:pt x="1896273" y="51434"/>
                </a:moveTo>
                <a:lnTo>
                  <a:pt x="1827530" y="51434"/>
                </a:lnTo>
                <a:lnTo>
                  <a:pt x="1848866" y="83057"/>
                </a:lnTo>
                <a:lnTo>
                  <a:pt x="1833010" y="93734"/>
                </a:lnTo>
                <a:lnTo>
                  <a:pt x="1854073" y="125349"/>
                </a:lnTo>
                <a:lnTo>
                  <a:pt x="1896273" y="51434"/>
                </a:lnTo>
                <a:close/>
              </a:path>
              <a:path w="1917700" h="433070">
                <a:moveTo>
                  <a:pt x="1827530" y="51434"/>
                </a:moveTo>
                <a:lnTo>
                  <a:pt x="1811905" y="62056"/>
                </a:lnTo>
                <a:lnTo>
                  <a:pt x="1833010" y="93734"/>
                </a:lnTo>
                <a:lnTo>
                  <a:pt x="1848866" y="83057"/>
                </a:lnTo>
                <a:lnTo>
                  <a:pt x="1827530" y="51434"/>
                </a:lnTo>
                <a:close/>
              </a:path>
              <a:path w="1917700" h="433070">
                <a:moveTo>
                  <a:pt x="1917446" y="14350"/>
                </a:moveTo>
                <a:lnTo>
                  <a:pt x="1790700" y="30225"/>
                </a:lnTo>
                <a:lnTo>
                  <a:pt x="1811905" y="62056"/>
                </a:lnTo>
                <a:lnTo>
                  <a:pt x="1827530" y="51434"/>
                </a:lnTo>
                <a:lnTo>
                  <a:pt x="1896273" y="51434"/>
                </a:lnTo>
                <a:lnTo>
                  <a:pt x="1917446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28800" y="2557398"/>
            <a:ext cx="1219200" cy="1981200"/>
          </a:xfrm>
          <a:custGeom>
            <a:avLst/>
            <a:gdLst/>
            <a:ahLst/>
            <a:cxnLst/>
            <a:rect l="l" t="t" r="r" b="b"/>
            <a:pathLst>
              <a:path w="1219200" h="1981200">
                <a:moveTo>
                  <a:pt x="0" y="1981200"/>
                </a:moveTo>
                <a:lnTo>
                  <a:pt x="1219200" y="1981200"/>
                </a:lnTo>
                <a:lnTo>
                  <a:pt x="12192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28800" y="2557398"/>
            <a:ext cx="1219200" cy="1981200"/>
          </a:xfrm>
          <a:custGeom>
            <a:avLst/>
            <a:gdLst/>
            <a:ahLst/>
            <a:cxnLst/>
            <a:rect l="l" t="t" r="r" b="b"/>
            <a:pathLst>
              <a:path w="1219200" h="1981200">
                <a:moveTo>
                  <a:pt x="0" y="1981200"/>
                </a:moveTo>
                <a:lnTo>
                  <a:pt x="1219200" y="1981200"/>
                </a:lnTo>
                <a:lnTo>
                  <a:pt x="12192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57400" y="2938398"/>
            <a:ext cx="7620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CC66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43840">
              <a:lnSpc>
                <a:spcPts val="3250"/>
              </a:lnSpc>
              <a:spcBef>
                <a:spcPts val="350"/>
              </a:spcBef>
            </a:pPr>
            <a:r>
              <a:rPr dirty="0" sz="2800" spc="-5" b="1">
                <a:solidFill>
                  <a:srgbClr val="CC6600"/>
                </a:solidFill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3200" y="354812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47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52800" y="3624326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273"/>
                </a:moveTo>
                <a:lnTo>
                  <a:pt x="6858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62400" y="35481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62400" y="34719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14800" y="36243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4386198"/>
            <a:ext cx="0" cy="1067435"/>
          </a:xfrm>
          <a:custGeom>
            <a:avLst/>
            <a:gdLst/>
            <a:ahLst/>
            <a:cxnLst/>
            <a:rect l="l" t="t" r="r" b="b"/>
            <a:pathLst>
              <a:path w="0" h="1067435">
                <a:moveTo>
                  <a:pt x="0" y="1066927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54531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43200" y="4386198"/>
            <a:ext cx="0" cy="1067435"/>
          </a:xfrm>
          <a:custGeom>
            <a:avLst/>
            <a:gdLst/>
            <a:ahLst/>
            <a:cxnLst/>
            <a:rect l="l" t="t" r="r" b="b"/>
            <a:pathLst>
              <a:path w="0" h="1067435">
                <a:moveTo>
                  <a:pt x="0" y="1066927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43200" y="54531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43200" y="2557526"/>
            <a:ext cx="609600" cy="313055"/>
          </a:xfrm>
          <a:custGeom>
            <a:avLst/>
            <a:gdLst/>
            <a:ahLst/>
            <a:cxnLst/>
            <a:rect l="l" t="t" r="r" b="b"/>
            <a:pathLst>
              <a:path w="609600" h="313055">
                <a:moveTo>
                  <a:pt x="609600" y="0"/>
                </a:moveTo>
                <a:lnTo>
                  <a:pt x="0" y="152400"/>
                </a:lnTo>
                <a:lnTo>
                  <a:pt x="579374" y="312674"/>
                </a:lnTo>
                <a:lnTo>
                  <a:pt x="584258" y="260408"/>
                </a:lnTo>
                <a:lnTo>
                  <a:pt x="589327" y="208327"/>
                </a:lnTo>
                <a:lnTo>
                  <a:pt x="599646" y="104346"/>
                </a:lnTo>
                <a:lnTo>
                  <a:pt x="604715" y="52265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43200" y="2557526"/>
            <a:ext cx="609600" cy="313055"/>
          </a:xfrm>
          <a:custGeom>
            <a:avLst/>
            <a:gdLst/>
            <a:ahLst/>
            <a:cxnLst/>
            <a:rect l="l" t="t" r="r" b="b"/>
            <a:pathLst>
              <a:path w="609600" h="313055">
                <a:moveTo>
                  <a:pt x="0" y="152400"/>
                </a:moveTo>
                <a:lnTo>
                  <a:pt x="609600" y="0"/>
                </a:lnTo>
                <a:lnTo>
                  <a:pt x="604715" y="52265"/>
                </a:lnTo>
                <a:lnTo>
                  <a:pt x="599646" y="104346"/>
                </a:lnTo>
                <a:lnTo>
                  <a:pt x="594487" y="156337"/>
                </a:lnTo>
                <a:lnTo>
                  <a:pt x="589327" y="208327"/>
                </a:lnTo>
                <a:lnTo>
                  <a:pt x="584258" y="260408"/>
                </a:lnTo>
                <a:lnTo>
                  <a:pt x="579374" y="312674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730245" y="1937130"/>
            <a:ext cx="1038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sensors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0194" y="3733038"/>
            <a:ext cx="2400300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agent</a:t>
            </a:r>
            <a:endParaRPr sz="2400">
              <a:latin typeface="Tahoma"/>
              <a:cs typeface="Tahoma"/>
            </a:endParaRPr>
          </a:p>
          <a:p>
            <a:pPr marL="1139825">
              <a:lnSpc>
                <a:spcPct val="100000"/>
              </a:lnSpc>
              <a:spcBef>
                <a:spcPts val="2180"/>
              </a:spcBef>
            </a:pPr>
            <a:r>
              <a:rPr dirty="0" sz="2400">
                <a:latin typeface="Tahoma"/>
                <a:cs typeface="Tahoma"/>
              </a:rPr>
              <a:t>actuators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24400" y="4725987"/>
            <a:ext cx="2999105" cy="195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CC66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323850" indent="-231775">
              <a:lnSpc>
                <a:spcPct val="100000"/>
              </a:lnSpc>
              <a:spcBef>
                <a:spcPts val="355"/>
              </a:spcBef>
              <a:buChar char="•"/>
              <a:tabLst>
                <a:tab pos="324485" algn="l"/>
              </a:tabLst>
            </a:pPr>
            <a:r>
              <a:rPr dirty="0" sz="2400" spc="-10">
                <a:solidFill>
                  <a:srgbClr val="CC6600"/>
                </a:solidFill>
                <a:latin typeface="Tahoma"/>
                <a:cs typeface="Tahoma"/>
              </a:rPr>
              <a:t>Formulate </a:t>
            </a:r>
            <a:r>
              <a:rPr dirty="0" sz="2400" spc="-5">
                <a:solidFill>
                  <a:srgbClr val="CC6600"/>
                </a:solidFill>
                <a:latin typeface="Tahoma"/>
                <a:cs typeface="Tahoma"/>
              </a:rPr>
              <a:t>Goal</a:t>
            </a:r>
            <a:endParaRPr sz="2400">
              <a:latin typeface="Tahoma"/>
              <a:cs typeface="Tahoma"/>
            </a:endParaRPr>
          </a:p>
          <a:p>
            <a:pPr marL="323850" indent="-231775">
              <a:lnSpc>
                <a:spcPct val="100000"/>
              </a:lnSpc>
              <a:buChar char="•"/>
              <a:tabLst>
                <a:tab pos="324485" algn="l"/>
              </a:tabLst>
            </a:pPr>
            <a:r>
              <a:rPr dirty="0" sz="2400" spc="-10">
                <a:solidFill>
                  <a:srgbClr val="CC6600"/>
                </a:solidFill>
                <a:latin typeface="Tahoma"/>
                <a:cs typeface="Tahoma"/>
              </a:rPr>
              <a:t>Formulate</a:t>
            </a:r>
            <a:r>
              <a:rPr dirty="0" sz="2400" spc="-25">
                <a:solidFill>
                  <a:srgbClr val="CC66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CC6600"/>
                </a:solidFill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  <a:p>
            <a:pPr lvl="1" marL="688340" indent="-13906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688975" algn="l"/>
              </a:tabLst>
            </a:pPr>
            <a:r>
              <a:rPr dirty="0" sz="2400" spc="-5">
                <a:solidFill>
                  <a:srgbClr val="CC6600"/>
                </a:solidFill>
                <a:latin typeface="Tahoma"/>
                <a:cs typeface="Tahoma"/>
              </a:rPr>
              <a:t>States</a:t>
            </a:r>
            <a:endParaRPr sz="2400">
              <a:latin typeface="Tahoma"/>
              <a:cs typeface="Tahoma"/>
            </a:endParaRPr>
          </a:p>
          <a:p>
            <a:pPr lvl="1" marL="688340" indent="-139065">
              <a:lnSpc>
                <a:spcPct val="100000"/>
              </a:lnSpc>
              <a:buSzPct val="95833"/>
              <a:buChar char="•"/>
              <a:tabLst>
                <a:tab pos="688975" algn="l"/>
              </a:tabLst>
            </a:pPr>
            <a:r>
              <a:rPr dirty="0" sz="2400">
                <a:solidFill>
                  <a:srgbClr val="CC6600"/>
                </a:solidFill>
                <a:latin typeface="Tahoma"/>
                <a:cs typeface="Tahoma"/>
              </a:rPr>
              <a:t>Actions</a:t>
            </a:r>
            <a:endParaRPr sz="2400">
              <a:latin typeface="Tahoma"/>
              <a:cs typeface="Tahoma"/>
            </a:endParaRPr>
          </a:p>
          <a:p>
            <a:pPr marL="323850" indent="-231775">
              <a:lnSpc>
                <a:spcPct val="100000"/>
              </a:lnSpc>
              <a:buChar char="•"/>
              <a:tabLst>
                <a:tab pos="324485" algn="l"/>
              </a:tabLst>
            </a:pPr>
            <a:r>
              <a:rPr dirty="0" sz="2400" spc="-5">
                <a:solidFill>
                  <a:srgbClr val="CC6600"/>
                </a:solidFill>
                <a:latin typeface="Tahoma"/>
                <a:cs typeface="Tahoma"/>
              </a:rPr>
              <a:t>Find Solution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3429000"/>
            <a:ext cx="2667000" cy="2895600"/>
          </a:xfrm>
          <a:custGeom>
            <a:avLst/>
            <a:gdLst/>
            <a:ahLst/>
            <a:cxnLst/>
            <a:rect l="l" t="t" r="r" b="b"/>
            <a:pathLst>
              <a:path w="2667000" h="2895600">
                <a:moveTo>
                  <a:pt x="0" y="0"/>
                </a:moveTo>
                <a:lnTo>
                  <a:pt x="2667000" y="28956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8351" y="2925698"/>
            <a:ext cx="4742180" cy="1646555"/>
          </a:xfrm>
          <a:custGeom>
            <a:avLst/>
            <a:gdLst/>
            <a:ahLst/>
            <a:cxnLst/>
            <a:rect l="l" t="t" r="r" b="b"/>
            <a:pathLst>
              <a:path w="4742180" h="1646554">
                <a:moveTo>
                  <a:pt x="0" y="0"/>
                </a:moveTo>
                <a:lnTo>
                  <a:pt x="4741799" y="1646301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19200" y="30480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571500" y="0"/>
                </a:moveTo>
                <a:lnTo>
                  <a:pt x="571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571500" y="171450"/>
                </a:lnTo>
                <a:lnTo>
                  <a:pt x="571500" y="228600"/>
                </a:lnTo>
                <a:lnTo>
                  <a:pt x="762000" y="1143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19200" y="30480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57150"/>
                </a:moveTo>
                <a:lnTo>
                  <a:pt x="571500" y="57150"/>
                </a:lnTo>
                <a:lnTo>
                  <a:pt x="571500" y="0"/>
                </a:lnTo>
                <a:lnTo>
                  <a:pt x="762000" y="114300"/>
                </a:lnTo>
                <a:lnTo>
                  <a:pt x="571500" y="228600"/>
                </a:lnTo>
                <a:lnTo>
                  <a:pt x="571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529793"/>
            <a:ext cx="7038340" cy="10687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dirty="0" sz="3600" spc="5"/>
              <a:t>M</a:t>
            </a:r>
            <a:r>
              <a:rPr dirty="0" sz="2850" spc="5"/>
              <a:t>EKANISME KERJA</a:t>
            </a:r>
            <a:r>
              <a:rPr dirty="0" sz="2850" spc="305"/>
              <a:t> </a:t>
            </a:r>
            <a:r>
              <a:rPr dirty="0" sz="3600" spc="-15"/>
              <a:t>P</a:t>
            </a:r>
            <a:r>
              <a:rPr dirty="0" sz="2850" spc="-15"/>
              <a:t>ROBLEM</a:t>
            </a:r>
            <a:r>
              <a:rPr dirty="0" sz="3600" spc="-15"/>
              <a:t>-S</a:t>
            </a:r>
            <a:r>
              <a:rPr dirty="0" sz="2850" spc="-15"/>
              <a:t>OLVING</a:t>
            </a:r>
            <a:endParaRPr sz="2850"/>
          </a:p>
          <a:p>
            <a:pPr marL="12700">
              <a:lnSpc>
                <a:spcPts val="4105"/>
              </a:lnSpc>
            </a:pPr>
            <a:r>
              <a:rPr dirty="0" sz="3600" spc="-10"/>
              <a:t>A</a:t>
            </a:r>
            <a:r>
              <a:rPr dirty="0" sz="2850" spc="-10"/>
              <a:t>GENT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1901421"/>
            <a:ext cx="7368540" cy="419608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7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Perumusan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tujuan </a:t>
            </a:r>
            <a:r>
              <a:rPr dirty="0" sz="2200" spc="-10">
                <a:latin typeface="Calibri"/>
                <a:cs typeface="Calibri"/>
              </a:rPr>
              <a:t>(</a:t>
            </a:r>
            <a:r>
              <a:rPr dirty="0" sz="2200" spc="-10" i="1">
                <a:latin typeface="Calibri"/>
                <a:cs typeface="Calibri"/>
              </a:rPr>
              <a:t>goal</a:t>
            </a:r>
            <a:r>
              <a:rPr dirty="0" sz="2200" spc="-30" i="1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formulation</a:t>
            </a:r>
            <a:r>
              <a:rPr dirty="0" sz="2200" spc="-10">
                <a:latin typeface="Calibri"/>
                <a:cs typeface="Calibri"/>
              </a:rPr>
              <a:t>):</a:t>
            </a:r>
            <a:endParaRPr sz="22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75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30">
                <a:latin typeface="Calibri"/>
                <a:cs typeface="Calibri"/>
              </a:rPr>
              <a:t>Tentukan </a:t>
            </a:r>
            <a:r>
              <a:rPr dirty="0" sz="1900" spc="-5">
                <a:latin typeface="Calibri"/>
                <a:cs typeface="Calibri"/>
              </a:rPr>
              <a:t>tujuan </a:t>
            </a:r>
            <a:r>
              <a:rPr dirty="0" sz="1900" spc="-10">
                <a:latin typeface="Calibri"/>
                <a:cs typeface="Calibri"/>
              </a:rPr>
              <a:t>yang </a:t>
            </a:r>
            <a:r>
              <a:rPr dirty="0" sz="1900" spc="-5">
                <a:latin typeface="Calibri"/>
                <a:cs typeface="Calibri"/>
              </a:rPr>
              <a:t>ingin</a:t>
            </a:r>
            <a:r>
              <a:rPr dirty="0" sz="1900" spc="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dicapai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Perumusan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masalah </a:t>
            </a:r>
            <a:r>
              <a:rPr dirty="0" sz="2200" spc="-10">
                <a:latin typeface="Calibri"/>
                <a:cs typeface="Calibri"/>
              </a:rPr>
              <a:t>(</a:t>
            </a:r>
            <a:r>
              <a:rPr dirty="0" sz="2200" spc="-10" i="1">
                <a:latin typeface="Calibri"/>
                <a:cs typeface="Calibri"/>
              </a:rPr>
              <a:t>problem</a:t>
            </a:r>
            <a:r>
              <a:rPr dirty="0" sz="2200" spc="-20" i="1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formulation</a:t>
            </a:r>
            <a:r>
              <a:rPr dirty="0" sz="2200" spc="-10">
                <a:latin typeface="Calibri"/>
                <a:cs typeface="Calibri"/>
              </a:rPr>
              <a:t>):</a:t>
            </a:r>
            <a:endParaRPr sz="2200">
              <a:latin typeface="Calibri"/>
              <a:cs typeface="Calibri"/>
            </a:endParaRPr>
          </a:p>
          <a:p>
            <a:pPr lvl="1" marL="514984" marR="5080" indent="-227965">
              <a:lnSpc>
                <a:spcPts val="1820"/>
              </a:lnSpc>
              <a:spcBef>
                <a:spcPts val="120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30">
                <a:latin typeface="Calibri"/>
                <a:cs typeface="Calibri"/>
              </a:rPr>
              <a:t>Tentukan </a:t>
            </a:r>
            <a:r>
              <a:rPr dirty="0" sz="1900" spc="-15">
                <a:solidFill>
                  <a:srgbClr val="FF0000"/>
                </a:solidFill>
                <a:latin typeface="Calibri"/>
                <a:cs typeface="Calibri"/>
              </a:rPr>
              <a:t>keadaan </a:t>
            </a:r>
            <a:r>
              <a:rPr dirty="0" sz="1900" spc="-20">
                <a:latin typeface="Calibri"/>
                <a:cs typeface="Calibri"/>
              </a:rPr>
              <a:t>(</a:t>
            </a:r>
            <a:r>
              <a:rPr dirty="0" sz="1900" spc="-20" i="1">
                <a:latin typeface="Calibri"/>
                <a:cs typeface="Calibri"/>
              </a:rPr>
              <a:t>state</a:t>
            </a:r>
            <a:r>
              <a:rPr dirty="0" sz="1900" spc="-20">
                <a:latin typeface="Calibri"/>
                <a:cs typeface="Calibri"/>
              </a:rPr>
              <a:t>) </a:t>
            </a:r>
            <a:r>
              <a:rPr dirty="0" sz="1900" spc="-10">
                <a:latin typeface="Calibri"/>
                <a:cs typeface="Calibri"/>
              </a:rPr>
              <a:t>dan </a:t>
            </a:r>
            <a:r>
              <a:rPr dirty="0" sz="1900" spc="-10">
                <a:solidFill>
                  <a:srgbClr val="FF0000"/>
                </a:solidFill>
                <a:latin typeface="Calibri"/>
                <a:cs typeface="Calibri"/>
              </a:rPr>
              <a:t>tindakan </a:t>
            </a:r>
            <a:r>
              <a:rPr dirty="0" sz="1900" spc="-10">
                <a:latin typeface="Calibri"/>
                <a:cs typeface="Calibri"/>
              </a:rPr>
              <a:t>(</a:t>
            </a:r>
            <a:r>
              <a:rPr dirty="0" sz="1900" spc="-10" i="1">
                <a:latin typeface="Calibri"/>
                <a:cs typeface="Calibri"/>
              </a:rPr>
              <a:t>action</a:t>
            </a:r>
            <a:r>
              <a:rPr dirty="0" sz="1900" spc="-10">
                <a:latin typeface="Calibri"/>
                <a:cs typeface="Calibri"/>
              </a:rPr>
              <a:t>) yang dipertimbangkan  dalam </a:t>
            </a:r>
            <a:r>
              <a:rPr dirty="0" sz="1900" spc="-5">
                <a:latin typeface="Calibri"/>
                <a:cs typeface="Calibri"/>
              </a:rPr>
              <a:t>mencapai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tujuan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75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Pencarian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solusi masalah</a:t>
            </a:r>
            <a:r>
              <a:rPr dirty="0" sz="22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</a:t>
            </a:r>
            <a:r>
              <a:rPr dirty="0" sz="2200" spc="-10" i="1">
                <a:latin typeface="Calibri"/>
                <a:cs typeface="Calibri"/>
              </a:rPr>
              <a:t>searching</a:t>
            </a:r>
            <a:r>
              <a:rPr dirty="0" sz="2200" spc="-10">
                <a:latin typeface="Calibri"/>
                <a:cs typeface="Calibri"/>
              </a:rPr>
              <a:t>):</a:t>
            </a:r>
            <a:endParaRPr sz="2200">
              <a:latin typeface="Calibri"/>
              <a:cs typeface="Calibri"/>
            </a:endParaRPr>
          </a:p>
          <a:p>
            <a:pPr lvl="1" marL="514984" indent="-227965">
              <a:lnSpc>
                <a:spcPts val="2050"/>
              </a:lnSpc>
              <a:spcBef>
                <a:spcPts val="755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30">
                <a:latin typeface="Calibri"/>
                <a:cs typeface="Calibri"/>
              </a:rPr>
              <a:t>Tentukan </a:t>
            </a:r>
            <a:r>
              <a:rPr dirty="0" sz="1900" spc="-15">
                <a:latin typeface="Calibri"/>
                <a:cs typeface="Calibri"/>
              </a:rPr>
              <a:t>rangkaian </a:t>
            </a:r>
            <a:r>
              <a:rPr dirty="0" sz="1900" spc="-10">
                <a:latin typeface="Calibri"/>
                <a:cs typeface="Calibri"/>
              </a:rPr>
              <a:t>tindakan yang perlu diambil </a:t>
            </a:r>
            <a:r>
              <a:rPr dirty="0" sz="1900" spc="-5">
                <a:latin typeface="Calibri"/>
                <a:cs typeface="Calibri"/>
              </a:rPr>
              <a:t>untuk</a:t>
            </a:r>
            <a:r>
              <a:rPr dirty="0" sz="1900" spc="1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mencapai</a:t>
            </a:r>
            <a:endParaRPr sz="1900">
              <a:latin typeface="Calibri"/>
              <a:cs typeface="Calibri"/>
            </a:endParaRPr>
          </a:p>
          <a:p>
            <a:pPr marL="514984">
              <a:lnSpc>
                <a:spcPts val="2050"/>
              </a:lnSpc>
            </a:pPr>
            <a:r>
              <a:rPr dirty="0" sz="1900" spc="-5">
                <a:latin typeface="Calibri"/>
                <a:cs typeface="Calibri"/>
              </a:rPr>
              <a:t>tujuan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Pelaksanaan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solusi</a:t>
            </a: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</a:t>
            </a:r>
            <a:r>
              <a:rPr dirty="0" sz="2200" spc="-20" i="1">
                <a:latin typeface="Calibri"/>
                <a:cs typeface="Calibri"/>
              </a:rPr>
              <a:t>execution</a:t>
            </a:r>
            <a:r>
              <a:rPr dirty="0" sz="2200" spc="-20">
                <a:latin typeface="Calibri"/>
                <a:cs typeface="Calibri"/>
              </a:rPr>
              <a:t>):</a:t>
            </a:r>
            <a:endParaRPr sz="2200">
              <a:latin typeface="Calibri"/>
              <a:cs typeface="Calibri"/>
            </a:endParaRPr>
          </a:p>
          <a:p>
            <a:pPr lvl="1" marL="514984" marR="672465" indent="-227965">
              <a:lnSpc>
                <a:spcPct val="80000"/>
              </a:lnSpc>
              <a:spcBef>
                <a:spcPts val="121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10">
                <a:latin typeface="Calibri"/>
                <a:cs typeface="Calibri"/>
              </a:rPr>
              <a:t>Laksanakan </a:t>
            </a:r>
            <a:r>
              <a:rPr dirty="0" sz="1900" spc="-15">
                <a:latin typeface="Calibri"/>
                <a:cs typeface="Calibri"/>
              </a:rPr>
              <a:t>rangkaian </a:t>
            </a:r>
            <a:r>
              <a:rPr dirty="0" sz="1900" spc="-10">
                <a:latin typeface="Calibri"/>
                <a:cs typeface="Calibri"/>
              </a:rPr>
              <a:t>tindakan yang </a:t>
            </a:r>
            <a:r>
              <a:rPr dirty="0" sz="1900" spc="-5">
                <a:latin typeface="Calibri"/>
                <a:cs typeface="Calibri"/>
              </a:rPr>
              <a:t>sudah </a:t>
            </a:r>
            <a:r>
              <a:rPr dirty="0" sz="1900" spc="-15">
                <a:latin typeface="Calibri"/>
                <a:cs typeface="Calibri"/>
              </a:rPr>
              <a:t>ditentukan </a:t>
            </a:r>
            <a:r>
              <a:rPr dirty="0" sz="1900" spc="-5">
                <a:latin typeface="Calibri"/>
                <a:cs typeface="Calibri"/>
              </a:rPr>
              <a:t>di </a:t>
            </a:r>
            <a:r>
              <a:rPr dirty="0" sz="1900" spc="-10">
                <a:latin typeface="Calibri"/>
                <a:cs typeface="Calibri"/>
              </a:rPr>
              <a:t>tahap  </a:t>
            </a:r>
            <a:r>
              <a:rPr dirty="0" sz="1900" spc="-15">
                <a:latin typeface="Calibri"/>
                <a:cs typeface="Calibri"/>
              </a:rPr>
              <a:t>sebelumnya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7878" y="6516420"/>
            <a:ext cx="965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68408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P</a:t>
            </a:r>
            <a:r>
              <a:rPr dirty="0" sz="2850" spc="-15"/>
              <a:t>ROBLEM</a:t>
            </a:r>
            <a:r>
              <a:rPr dirty="0" sz="3600" spc="-15"/>
              <a:t>-S</a:t>
            </a:r>
            <a:r>
              <a:rPr dirty="0" sz="2850" spc="-15"/>
              <a:t>OLVING </a:t>
            </a:r>
            <a:r>
              <a:rPr dirty="0" sz="3600" spc="-10"/>
              <a:t>A</a:t>
            </a:r>
            <a:r>
              <a:rPr dirty="0" sz="2850" spc="-10"/>
              <a:t>GENT</a:t>
            </a:r>
            <a:r>
              <a:rPr dirty="0" sz="2850" spc="254"/>
              <a:t> </a:t>
            </a:r>
            <a:r>
              <a:rPr dirty="0" sz="3600" spc="-10"/>
              <a:t>P</a:t>
            </a:r>
            <a:r>
              <a:rPr dirty="0" sz="2850" spc="-10"/>
              <a:t>ROGRAM</a:t>
            </a:r>
            <a:endParaRPr sz="2850"/>
          </a:p>
        </p:txBody>
      </p:sp>
      <p:sp>
        <p:nvSpPr>
          <p:cNvPr id="4" name="object 4"/>
          <p:cNvSpPr txBox="1"/>
          <p:nvPr/>
        </p:nvSpPr>
        <p:spPr>
          <a:xfrm>
            <a:off x="879144" y="2086482"/>
            <a:ext cx="72263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Function </a:t>
            </a:r>
            <a:r>
              <a:rPr dirty="0" sz="1500" spc="-5">
                <a:latin typeface="Courier New"/>
                <a:cs typeface="Courier New"/>
              </a:rPr>
              <a:t>Simple-Problem-Solving-Agent( percept </a:t>
            </a:r>
            <a:r>
              <a:rPr dirty="0" sz="1500">
                <a:latin typeface="Courier New"/>
                <a:cs typeface="Courier New"/>
              </a:rPr>
              <a:t>)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8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action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566543"/>
            <a:ext cx="1739900" cy="128333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500" spc="-5" b="1">
                <a:latin typeface="Courier New"/>
                <a:cs typeface="Courier New"/>
              </a:rPr>
              <a:t>Inputs</a:t>
            </a:r>
            <a:r>
              <a:rPr dirty="0" sz="1500" spc="-5">
                <a:latin typeface="Courier New"/>
                <a:cs typeface="Courier New"/>
              </a:rPr>
              <a:t>:</a:t>
            </a:r>
            <a:r>
              <a:rPr dirty="0" sz="1500" spc="-8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percept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5" b="1">
                <a:latin typeface="Courier New"/>
                <a:cs typeface="Courier New"/>
              </a:rPr>
              <a:t>Static</a:t>
            </a:r>
            <a:r>
              <a:rPr dirty="0" sz="1500" spc="-5">
                <a:latin typeface="Courier New"/>
                <a:cs typeface="Courier New"/>
              </a:rPr>
              <a:t>: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seq</a:t>
            </a:r>
            <a:endParaRPr sz="1500">
              <a:latin typeface="Courier New"/>
              <a:cs typeface="Courier New"/>
            </a:endParaRPr>
          </a:p>
          <a:p>
            <a:pPr marL="926465" marR="5080">
              <a:lnSpc>
                <a:spcPct val="110000"/>
              </a:lnSpc>
            </a:pPr>
            <a:r>
              <a:rPr dirty="0" sz="1500" spc="-5">
                <a:latin typeface="Courier New"/>
                <a:cs typeface="Courier New"/>
              </a:rPr>
              <a:t>state  goal  problem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675" y="2566543"/>
            <a:ext cx="4254500" cy="128333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500">
                <a:latin typeface="Courier New"/>
                <a:cs typeface="Courier New"/>
              </a:rPr>
              <a:t>a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percept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5">
                <a:latin typeface="Courier New"/>
                <a:cs typeface="Courier New"/>
              </a:rPr>
              <a:t>an action sequence initially</a:t>
            </a:r>
            <a:r>
              <a:rPr dirty="0" sz="1500" spc="-5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empty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5">
                <a:latin typeface="Courier New"/>
                <a:cs typeface="Courier New"/>
              </a:rPr>
              <a:t>some description of the current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world</a:t>
            </a:r>
            <a:endParaRPr sz="1500">
              <a:latin typeface="Courier New"/>
              <a:cs typeface="Courier New"/>
            </a:endParaRPr>
          </a:p>
          <a:p>
            <a:pPr marL="12700" marR="1718945">
              <a:lnSpc>
                <a:spcPct val="110000"/>
              </a:lnSpc>
            </a:pPr>
            <a:r>
              <a:rPr dirty="0" sz="1500">
                <a:latin typeface="Courier New"/>
                <a:cs typeface="Courier New"/>
              </a:rPr>
              <a:t>a </a:t>
            </a:r>
            <a:r>
              <a:rPr dirty="0" sz="1500" spc="-5">
                <a:latin typeface="Courier New"/>
                <a:cs typeface="Courier New"/>
              </a:rPr>
              <a:t>goal, initially null  </a:t>
            </a:r>
            <a:r>
              <a:rPr dirty="0" sz="1500">
                <a:latin typeface="Courier New"/>
                <a:cs typeface="Courier New"/>
              </a:rPr>
              <a:t>a </a:t>
            </a:r>
            <a:r>
              <a:rPr dirty="0" sz="1500" spc="-5">
                <a:latin typeface="Courier New"/>
                <a:cs typeface="Courier New"/>
              </a:rPr>
              <a:t>problem</a:t>
            </a:r>
            <a:r>
              <a:rPr dirty="0" sz="1500" spc="-7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formulation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128" y="5081778"/>
            <a:ext cx="1169035" cy="5283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500">
                <a:latin typeface="Courier New"/>
                <a:cs typeface="Courier New"/>
              </a:rPr>
              <a:t>#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SEARCH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>
                <a:latin typeface="Courier New"/>
                <a:cs typeface="Courier New"/>
              </a:rPr>
              <a:t>#</a:t>
            </a:r>
            <a:r>
              <a:rPr dirty="0" sz="1500" spc="-9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SOLUTION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4075517"/>
            <a:ext cx="5169535" cy="20383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500" spc="-5">
                <a:latin typeface="Courier New"/>
                <a:cs typeface="Courier New"/>
              </a:rPr>
              <a:t>state </a:t>
            </a:r>
            <a:r>
              <a:rPr dirty="0" sz="1500">
                <a:latin typeface="Courier New"/>
                <a:cs typeface="Courier New"/>
              </a:rPr>
              <a:t>&lt;- </a:t>
            </a:r>
            <a:r>
              <a:rPr dirty="0" sz="1500" spc="-5">
                <a:latin typeface="Courier New"/>
                <a:cs typeface="Courier New"/>
              </a:rPr>
              <a:t>UPDATE-STATE( state, percept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5" b="1">
                <a:latin typeface="Courier New"/>
                <a:cs typeface="Courier New"/>
              </a:rPr>
              <a:t>if </a:t>
            </a:r>
            <a:r>
              <a:rPr dirty="0" sz="1500" spc="-5">
                <a:latin typeface="Courier New"/>
                <a:cs typeface="Courier New"/>
              </a:rPr>
              <a:t>seq is empty </a:t>
            </a:r>
            <a:r>
              <a:rPr dirty="0" sz="1500" spc="-5" b="1">
                <a:latin typeface="Courier New"/>
                <a:cs typeface="Courier New"/>
              </a:rPr>
              <a:t>then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do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75"/>
              </a:spcBef>
            </a:pPr>
            <a:r>
              <a:rPr dirty="0" sz="1500" spc="-5">
                <a:latin typeface="Courier New"/>
                <a:cs typeface="Courier New"/>
              </a:rPr>
              <a:t>goal </a:t>
            </a:r>
            <a:r>
              <a:rPr dirty="0" sz="1500">
                <a:latin typeface="Courier New"/>
                <a:cs typeface="Courier New"/>
              </a:rPr>
              <a:t>&lt;- </a:t>
            </a:r>
            <a:r>
              <a:rPr dirty="0" sz="1500" spc="-5">
                <a:latin typeface="Courier New"/>
                <a:cs typeface="Courier New"/>
              </a:rPr>
              <a:t>FORMULATE-GOAL( state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241300" marR="5080">
              <a:lnSpc>
                <a:spcPct val="110000"/>
              </a:lnSpc>
            </a:pPr>
            <a:r>
              <a:rPr dirty="0" sz="1500" spc="-5">
                <a:latin typeface="Courier New"/>
                <a:cs typeface="Courier New"/>
              </a:rPr>
              <a:t>problem </a:t>
            </a:r>
            <a:r>
              <a:rPr dirty="0" sz="1500">
                <a:latin typeface="Courier New"/>
                <a:cs typeface="Courier New"/>
              </a:rPr>
              <a:t>&lt;- </a:t>
            </a:r>
            <a:r>
              <a:rPr dirty="0" sz="1500" spc="-5">
                <a:latin typeface="Courier New"/>
                <a:cs typeface="Courier New"/>
              </a:rPr>
              <a:t>FORMULATE-PROBLEM( state, goal </a:t>
            </a:r>
            <a:r>
              <a:rPr dirty="0" sz="1500">
                <a:latin typeface="Courier New"/>
                <a:cs typeface="Courier New"/>
              </a:rPr>
              <a:t>)  </a:t>
            </a:r>
            <a:r>
              <a:rPr dirty="0" sz="1500" spc="-5">
                <a:latin typeface="Courier New"/>
                <a:cs typeface="Courier New"/>
              </a:rPr>
              <a:t>seq &lt;- SEARCH( problem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5">
                <a:latin typeface="Courier New"/>
                <a:cs typeface="Courier New"/>
              </a:rPr>
              <a:t>action </a:t>
            </a:r>
            <a:r>
              <a:rPr dirty="0" sz="1500">
                <a:latin typeface="Courier New"/>
                <a:cs typeface="Courier New"/>
              </a:rPr>
              <a:t>&lt;- </a:t>
            </a:r>
            <a:r>
              <a:rPr dirty="0" sz="1500" spc="-5">
                <a:latin typeface="Courier New"/>
                <a:cs typeface="Courier New"/>
              </a:rPr>
              <a:t>RECOMMENDATION </a:t>
            </a:r>
            <a:r>
              <a:rPr dirty="0" sz="1500">
                <a:latin typeface="Courier New"/>
                <a:cs typeface="Courier New"/>
              </a:rPr>
              <a:t>( </a:t>
            </a:r>
            <a:r>
              <a:rPr dirty="0" sz="1500" spc="-5">
                <a:latin typeface="Courier New"/>
                <a:cs typeface="Courier New"/>
              </a:rPr>
              <a:t>seq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5">
                <a:latin typeface="Courier New"/>
                <a:cs typeface="Courier New"/>
              </a:rPr>
              <a:t>seq &lt;- REMAINDER( seq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5" b="1">
                <a:latin typeface="Courier New"/>
                <a:cs typeface="Courier New"/>
              </a:rPr>
              <a:t>return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action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128" y="5859271"/>
            <a:ext cx="1283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ourier New"/>
                <a:cs typeface="Courier New"/>
              </a:rPr>
              <a:t>#</a:t>
            </a:r>
            <a:r>
              <a:rPr dirty="0" sz="1500" spc="-9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EXECUTION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023874"/>
            <a:ext cx="5989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/>
              <a:t>S</a:t>
            </a:r>
            <a:r>
              <a:rPr dirty="0" sz="2850" spc="-55"/>
              <a:t>IFAT </a:t>
            </a:r>
            <a:r>
              <a:rPr dirty="0" sz="3600" spc="-15"/>
              <a:t>P</a:t>
            </a:r>
            <a:r>
              <a:rPr dirty="0" sz="2850" spc="-15"/>
              <a:t>ROBLEM</a:t>
            </a:r>
            <a:r>
              <a:rPr dirty="0" sz="3600" spc="-15"/>
              <a:t>-S</a:t>
            </a:r>
            <a:r>
              <a:rPr dirty="0" sz="2850" spc="-15"/>
              <a:t>OLVING</a:t>
            </a:r>
            <a:r>
              <a:rPr dirty="0" sz="2850" spc="285"/>
              <a:t> </a:t>
            </a:r>
            <a:r>
              <a:rPr dirty="0" sz="3600" spc="-10"/>
              <a:t>A</a:t>
            </a:r>
            <a:r>
              <a:rPr dirty="0" sz="2850" spc="-10"/>
              <a:t>GENT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879144" y="2013330"/>
            <a:ext cx="7071359" cy="43033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41300" marR="528955" indent="-228600">
              <a:lnSpc>
                <a:spcPct val="80000"/>
              </a:lnSpc>
              <a:spcBef>
                <a:spcPts val="620"/>
              </a:spcBef>
              <a:buClr>
                <a:srgbClr val="AFBBBB"/>
              </a:buClr>
              <a:buSzPct val="88636"/>
              <a:buFont typeface="Wingdings"/>
              <a:buChar char=""/>
              <a:tabLst>
                <a:tab pos="241300" algn="l"/>
              </a:tabLst>
            </a:pPr>
            <a:r>
              <a:rPr dirty="0" sz="2200" spc="-15">
                <a:latin typeface="Calibri"/>
                <a:cs typeface="Calibri"/>
              </a:rPr>
              <a:t>Biasanya </a:t>
            </a:r>
            <a:r>
              <a:rPr dirty="0" sz="2200" spc="-10">
                <a:latin typeface="Calibri"/>
                <a:cs typeface="Calibri"/>
              </a:rPr>
              <a:t>problem-solving </a:t>
            </a:r>
            <a:r>
              <a:rPr dirty="0" sz="2200" spc="-15">
                <a:latin typeface="Calibri"/>
                <a:cs typeface="Calibri"/>
              </a:rPr>
              <a:t>agent mengasumsikan bahwa  environment-nya:</a:t>
            </a:r>
            <a:endParaRPr sz="22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75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10">
                <a:latin typeface="Calibri"/>
                <a:cs typeface="Calibri"/>
              </a:rPr>
              <a:t>Fully observable</a:t>
            </a:r>
            <a:r>
              <a:rPr dirty="0" sz="1900" spc="4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40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700" spc="-5">
                <a:latin typeface="Calibri"/>
                <a:cs typeface="Calibri"/>
              </a:rPr>
              <a:t>Agent mengetahui </a:t>
            </a:r>
            <a:r>
              <a:rPr dirty="0" sz="1700">
                <a:latin typeface="Calibri"/>
                <a:cs typeface="Calibri"/>
              </a:rPr>
              <a:t>initial</a:t>
            </a:r>
            <a:r>
              <a:rPr dirty="0" sz="1700" spc="-1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state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73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10">
                <a:latin typeface="Calibri"/>
                <a:cs typeface="Calibri"/>
              </a:rPr>
              <a:t>Deterministic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2" marL="789305" marR="5080" indent="-228600">
              <a:lnSpc>
                <a:spcPct val="80000"/>
              </a:lnSpc>
              <a:spcBef>
                <a:spcPts val="795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700" spc="-5">
                <a:latin typeface="Calibri"/>
                <a:cs typeface="Calibri"/>
              </a:rPr>
              <a:t>Agent dapat merencanakan sejumlah </a:t>
            </a:r>
            <a:r>
              <a:rPr dirty="0" sz="1700">
                <a:latin typeface="Calibri"/>
                <a:cs typeface="Calibri"/>
              </a:rPr>
              <a:t>action sedemikian </a:t>
            </a:r>
            <a:r>
              <a:rPr dirty="0" sz="1700" spc="-5">
                <a:latin typeface="Calibri"/>
                <a:cs typeface="Calibri"/>
              </a:rPr>
              <a:t>hingga</a:t>
            </a:r>
            <a:r>
              <a:rPr dirty="0" sz="1700" spc="-1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masing-  masing action </a:t>
            </a:r>
            <a:r>
              <a:rPr dirty="0" sz="1700" spc="-5">
                <a:latin typeface="Calibri"/>
                <a:cs typeface="Calibri"/>
              </a:rPr>
              <a:t>tersebut diawali dengan </a:t>
            </a:r>
            <a:r>
              <a:rPr dirty="0" sz="1700">
                <a:latin typeface="Calibri"/>
                <a:cs typeface="Calibri"/>
              </a:rPr>
              <a:t>sebuah </a:t>
            </a:r>
            <a:r>
              <a:rPr dirty="0" sz="1700" spc="-15">
                <a:latin typeface="Calibri"/>
                <a:cs typeface="Calibri"/>
              </a:rPr>
              <a:t>state</a:t>
            </a:r>
            <a:r>
              <a:rPr dirty="0" sz="1700" spc="-2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penghubung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735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5">
                <a:latin typeface="Calibri"/>
                <a:cs typeface="Calibri"/>
              </a:rPr>
              <a:t>Sequential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40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700" spc="-25">
                <a:latin typeface="Calibri"/>
                <a:cs typeface="Calibri"/>
              </a:rPr>
              <a:t>Terurut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730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10">
                <a:latin typeface="Calibri"/>
                <a:cs typeface="Calibri"/>
              </a:rPr>
              <a:t>Static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40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700" spc="-5">
                <a:latin typeface="Calibri"/>
                <a:cs typeface="Calibri"/>
              </a:rPr>
              <a:t>Rencana </a:t>
            </a:r>
            <a:r>
              <a:rPr dirty="0" sz="1700" spc="-10">
                <a:latin typeface="Calibri"/>
                <a:cs typeface="Calibri"/>
              </a:rPr>
              <a:t>yang </a:t>
            </a:r>
            <a:r>
              <a:rPr dirty="0" sz="1700">
                <a:latin typeface="Calibri"/>
                <a:cs typeface="Calibri"/>
              </a:rPr>
              <a:t>disusun </a:t>
            </a:r>
            <a:r>
              <a:rPr dirty="0" sz="1700" spc="-5">
                <a:latin typeface="Calibri"/>
                <a:cs typeface="Calibri"/>
              </a:rPr>
              <a:t>relatif</a:t>
            </a:r>
            <a:r>
              <a:rPr dirty="0" sz="1700" spc="-1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sama</a:t>
            </a:r>
            <a:endParaRPr sz="1700">
              <a:latin typeface="Calibri"/>
              <a:cs typeface="Calibri"/>
            </a:endParaRPr>
          </a:p>
          <a:p>
            <a:pPr lvl="1" marL="514984" indent="-227965">
              <a:lnSpc>
                <a:spcPct val="100000"/>
              </a:lnSpc>
              <a:spcBef>
                <a:spcPts val="735"/>
              </a:spcBef>
              <a:buClr>
                <a:srgbClr val="AFBBBB"/>
              </a:buClr>
              <a:buSzPct val="89473"/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1900" spc="-15">
                <a:latin typeface="Calibri"/>
                <a:cs typeface="Calibri"/>
              </a:rPr>
              <a:t>Discrete</a:t>
            </a:r>
            <a:r>
              <a:rPr dirty="0" sz="1900" spc="-5">
                <a:latin typeface="Calibri"/>
                <a:cs typeface="Calibri"/>
              </a:rPr>
              <a:t> :</a:t>
            </a:r>
            <a:endParaRPr sz="1900">
              <a:latin typeface="Calibri"/>
              <a:cs typeface="Calibri"/>
            </a:endParaRPr>
          </a:p>
          <a:p>
            <a:pPr lvl="2" marL="789305" indent="-228600">
              <a:lnSpc>
                <a:spcPct val="100000"/>
              </a:lnSpc>
              <a:spcBef>
                <a:spcPts val="390"/>
              </a:spcBef>
              <a:buClr>
                <a:srgbClr val="AFBBBB"/>
              </a:buClr>
              <a:buSzPct val="88235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dirty="0" sz="1700" spc="-5">
                <a:latin typeface="Calibri"/>
                <a:cs typeface="Calibri"/>
              </a:rPr>
              <a:t>Agent </a:t>
            </a:r>
            <a:r>
              <a:rPr dirty="0" sz="1700">
                <a:latin typeface="Calibri"/>
                <a:cs typeface="Calibri"/>
              </a:rPr>
              <a:t>memiliki pilihan </a:t>
            </a:r>
            <a:r>
              <a:rPr dirty="0" sz="1700" spc="-10">
                <a:latin typeface="Calibri"/>
                <a:cs typeface="Calibri"/>
              </a:rPr>
              <a:t>yang</a:t>
            </a:r>
            <a:r>
              <a:rPr dirty="0" sz="1700" spc="-1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berhingga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sukmawati</dc:creator>
  <dc:title>Intelligent Agents</dc:title>
  <dcterms:created xsi:type="dcterms:W3CDTF">2018-03-31T14:20:59Z</dcterms:created>
  <dcterms:modified xsi:type="dcterms:W3CDTF">2018-03-31T14:20:59Z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2018-03-31T00:00:00Z</vt:filetime>
  </property>
</Properties>
</file>