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525142"/>
            <a:ext cx="9144000" cy="5333365"/>
          </a:xfrm>
          <a:custGeom>
            <a:avLst/>
            <a:gdLst/>
            <a:ahLst/>
            <a:cxnLst/>
            <a:rect l="l" t="t" r="r" b="b"/>
            <a:pathLst>
              <a:path w="9144000" h="5333365">
                <a:moveTo>
                  <a:pt x="0" y="5332856"/>
                </a:moveTo>
                <a:lnTo>
                  <a:pt x="9144000" y="5332856"/>
                </a:lnTo>
                <a:lnTo>
                  <a:pt x="9144000" y="0"/>
                </a:lnTo>
                <a:lnTo>
                  <a:pt x="0" y="0"/>
                </a:lnTo>
                <a:lnTo>
                  <a:pt x="0" y="533285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1371600"/>
          </a:xfrm>
          <a:custGeom>
            <a:avLst/>
            <a:gdLst/>
            <a:ahLst/>
            <a:cxnLst/>
            <a:rect l="l" t="t" r="r" b="b"/>
            <a:pathLst>
              <a:path w="9144000" h="1371600">
                <a:moveTo>
                  <a:pt x="0" y="1371600"/>
                </a:moveTo>
                <a:lnTo>
                  <a:pt x="9144000" y="1371600"/>
                </a:lnTo>
                <a:lnTo>
                  <a:pt x="91440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1371586"/>
            <a:ext cx="9144000" cy="71755"/>
          </a:xfrm>
          <a:custGeom>
            <a:avLst/>
            <a:gdLst/>
            <a:ahLst/>
            <a:cxnLst/>
            <a:rect l="l" t="t" r="r" b="b"/>
            <a:pathLst>
              <a:path w="9144000" h="71755">
                <a:moveTo>
                  <a:pt x="0" y="71373"/>
                </a:moveTo>
                <a:lnTo>
                  <a:pt x="9144000" y="71373"/>
                </a:lnTo>
                <a:lnTo>
                  <a:pt x="9144000" y="0"/>
                </a:lnTo>
                <a:lnTo>
                  <a:pt x="0" y="0"/>
                </a:lnTo>
                <a:lnTo>
                  <a:pt x="0" y="71373"/>
                </a:lnTo>
                <a:close/>
              </a:path>
            </a:pathLst>
          </a:custGeom>
          <a:solidFill>
            <a:srgbClr val="EE79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1442959"/>
            <a:ext cx="9144000" cy="82550"/>
          </a:xfrm>
          <a:custGeom>
            <a:avLst/>
            <a:gdLst/>
            <a:ahLst/>
            <a:cxnLst/>
            <a:rect l="l" t="t" r="r" b="b"/>
            <a:pathLst>
              <a:path w="9144000" h="82550">
                <a:moveTo>
                  <a:pt x="0" y="82182"/>
                </a:moveTo>
                <a:lnTo>
                  <a:pt x="9144000" y="82182"/>
                </a:lnTo>
                <a:lnTo>
                  <a:pt x="9144000" y="0"/>
                </a:lnTo>
                <a:lnTo>
                  <a:pt x="0" y="0"/>
                </a:lnTo>
                <a:lnTo>
                  <a:pt x="0" y="82182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50442" y="716991"/>
            <a:ext cx="7043115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50442" y="1733753"/>
            <a:ext cx="6024245" cy="2251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Relationship Id="rId11" Type="http://schemas.openxmlformats.org/officeDocument/2006/relationships/image" Target="../media/image43.png"/><Relationship Id="rId12" Type="http://schemas.openxmlformats.org/officeDocument/2006/relationships/image" Target="../media/image44.png"/><Relationship Id="rId13" Type="http://schemas.openxmlformats.org/officeDocument/2006/relationships/image" Target="../media/image45.png"/><Relationship Id="rId14" Type="http://schemas.openxmlformats.org/officeDocument/2006/relationships/image" Target="../media/image46.png"/><Relationship Id="rId15" Type="http://schemas.openxmlformats.org/officeDocument/2006/relationships/image" Target="../media/image47.png"/><Relationship Id="rId16" Type="http://schemas.openxmlformats.org/officeDocument/2006/relationships/image" Target="../media/image48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21805" y="0"/>
            <a:ext cx="2822575" cy="6858000"/>
          </a:xfrm>
          <a:custGeom>
            <a:avLst/>
            <a:gdLst/>
            <a:ahLst/>
            <a:cxnLst/>
            <a:rect l="l" t="t" r="r" b="b"/>
            <a:pathLst>
              <a:path w="2822575" h="6858000">
                <a:moveTo>
                  <a:pt x="2822194" y="0"/>
                </a:moveTo>
                <a:lnTo>
                  <a:pt x="0" y="0"/>
                </a:lnTo>
                <a:lnTo>
                  <a:pt x="892175" y="4337050"/>
                </a:lnTo>
                <a:lnTo>
                  <a:pt x="254000" y="6857999"/>
                </a:lnTo>
                <a:lnTo>
                  <a:pt x="2822194" y="6857999"/>
                </a:lnTo>
                <a:lnTo>
                  <a:pt x="282219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109080" y="0"/>
            <a:ext cx="1254125" cy="6858000"/>
          </a:xfrm>
          <a:custGeom>
            <a:avLst/>
            <a:gdLst/>
            <a:ahLst/>
            <a:cxnLst/>
            <a:rect l="l" t="t" r="r" b="b"/>
            <a:pathLst>
              <a:path w="1254125" h="6858000">
                <a:moveTo>
                  <a:pt x="365125" y="0"/>
                </a:moveTo>
                <a:lnTo>
                  <a:pt x="0" y="0"/>
                </a:lnTo>
                <a:lnTo>
                  <a:pt x="892175" y="4337050"/>
                </a:lnTo>
                <a:lnTo>
                  <a:pt x="257175" y="6857999"/>
                </a:lnTo>
                <a:lnTo>
                  <a:pt x="619125" y="6857999"/>
                </a:lnTo>
                <a:lnTo>
                  <a:pt x="1254125" y="4337050"/>
                </a:lnTo>
                <a:lnTo>
                  <a:pt x="365125" y="0"/>
                </a:lnTo>
                <a:close/>
              </a:path>
            </a:pathLst>
          </a:custGeom>
          <a:solidFill>
            <a:srgbClr val="EE79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961888" y="0"/>
            <a:ext cx="1149095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50442" y="3182823"/>
            <a:ext cx="3639820" cy="1183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4560"/>
              </a:lnSpc>
              <a:spcBef>
                <a:spcPts val="95"/>
              </a:spcBef>
            </a:pPr>
            <a:r>
              <a:rPr dirty="0" sz="4000" spc="-5">
                <a:solidFill>
                  <a:srgbClr val="585858"/>
                </a:solidFill>
                <a:latin typeface="Book Antiqua"/>
                <a:cs typeface="Book Antiqua"/>
              </a:rPr>
              <a:t>UNINFORMED</a:t>
            </a:r>
            <a:endParaRPr sz="4000">
              <a:latin typeface="Book Antiqua"/>
              <a:cs typeface="Book Antiqua"/>
            </a:endParaRPr>
          </a:p>
          <a:p>
            <a:pPr marL="12700">
              <a:lnSpc>
                <a:spcPts val="4560"/>
              </a:lnSpc>
            </a:pPr>
            <a:r>
              <a:rPr dirty="0" sz="4000" spc="-10">
                <a:solidFill>
                  <a:srgbClr val="585858"/>
                </a:solidFill>
                <a:latin typeface="Book Antiqua"/>
                <a:cs typeface="Book Antiqua"/>
              </a:rPr>
              <a:t>SEARCHING</a:t>
            </a:r>
            <a:endParaRPr sz="40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0442" y="4547692"/>
            <a:ext cx="207200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Sukmawati</a:t>
            </a:r>
            <a:r>
              <a:rPr dirty="0" sz="2400" spc="-8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NE</a:t>
            </a:r>
            <a:endParaRPr sz="2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2133473"/>
            <a:ext cx="5653151" cy="30179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8212" y="1519300"/>
            <a:ext cx="7267575" cy="3819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8687" y="1509775"/>
            <a:ext cx="7286625" cy="3838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6450" y="1447800"/>
            <a:ext cx="7394575" cy="3891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1550" y="1519300"/>
            <a:ext cx="7200900" cy="3819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300" y="1524000"/>
            <a:ext cx="7391400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1509775"/>
            <a:ext cx="7343775" cy="3838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427685"/>
            <a:ext cx="414337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Breadth-First</a:t>
            </a:r>
            <a:r>
              <a:rPr dirty="0" sz="3600" spc="-45"/>
              <a:t> </a:t>
            </a:r>
            <a:r>
              <a:rPr dirty="0" sz="3600" spc="-5"/>
              <a:t>Search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33400" y="2339975"/>
            <a:ext cx="8077200" cy="3692525"/>
          </a:xfrm>
          <a:custGeom>
            <a:avLst/>
            <a:gdLst/>
            <a:ahLst/>
            <a:cxnLst/>
            <a:rect l="l" t="t" r="r" b="b"/>
            <a:pathLst>
              <a:path w="8077200" h="3692525">
                <a:moveTo>
                  <a:pt x="0" y="3692525"/>
                </a:moveTo>
                <a:lnTo>
                  <a:pt x="8077200" y="3692525"/>
                </a:lnTo>
                <a:lnTo>
                  <a:pt x="8077200" y="0"/>
                </a:lnTo>
                <a:lnTo>
                  <a:pt x="0" y="0"/>
                </a:lnTo>
                <a:lnTo>
                  <a:pt x="0" y="3692525"/>
                </a:lnTo>
                <a:close/>
              </a:path>
            </a:pathLst>
          </a:custGeom>
          <a:ln w="9525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12140" y="2307310"/>
            <a:ext cx="6959600" cy="36849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9710" marR="5080" indent="-207645">
              <a:lnSpc>
                <a:spcPct val="120100"/>
              </a:lnSpc>
              <a:spcBef>
                <a:spcPts val="100"/>
              </a:spcBef>
            </a:pPr>
            <a:r>
              <a:rPr dirty="0" sz="2000" b="1">
                <a:solidFill>
                  <a:srgbClr val="585858"/>
                </a:solidFill>
                <a:latin typeface="Arial"/>
                <a:cs typeface="Arial"/>
              </a:rPr>
              <a:t>function 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Breath-First-Search(</a:t>
            </a:r>
            <a:r>
              <a:rPr dirty="0" sz="2000" i="1">
                <a:solidFill>
                  <a:srgbClr val="585858"/>
                </a:solidFill>
                <a:latin typeface="Arial"/>
                <a:cs typeface="Arial"/>
              </a:rPr>
              <a:t>problem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) </a:t>
            </a:r>
            <a:r>
              <a:rPr dirty="0" sz="2000" b="1">
                <a:solidFill>
                  <a:srgbClr val="585858"/>
                </a:solidFill>
                <a:latin typeface="Arial"/>
                <a:cs typeface="Arial"/>
              </a:rPr>
              <a:t>returns </a:t>
            </a:r>
            <a:r>
              <a:rPr dirty="0" sz="2000" i="1">
                <a:solidFill>
                  <a:srgbClr val="585858"/>
                </a:solidFill>
                <a:latin typeface="Arial"/>
                <a:cs typeface="Arial"/>
              </a:rPr>
              <a:t>solution  </a:t>
            </a:r>
            <a:r>
              <a:rPr dirty="0" sz="2000" i="1">
                <a:solidFill>
                  <a:srgbClr val="585858"/>
                </a:solidFill>
                <a:latin typeface="Arial"/>
                <a:cs typeface="Arial"/>
              </a:rPr>
              <a:t>nodes </a:t>
            </a:r>
            <a:r>
              <a:rPr dirty="0" sz="2000" b="1">
                <a:solidFill>
                  <a:srgbClr val="585858"/>
                </a:solidFill>
                <a:latin typeface="Arial"/>
                <a:cs typeface="Arial"/>
              </a:rPr>
              <a:t>:=</a:t>
            </a:r>
            <a:r>
              <a:rPr dirty="0" sz="2000" spc="5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585858"/>
                </a:solidFill>
                <a:latin typeface="Arial"/>
                <a:cs typeface="Arial"/>
              </a:rPr>
              <a:t>Make-Queue(Make-Node(Initial-State(</a:t>
            </a:r>
            <a:r>
              <a:rPr dirty="0" sz="2000" spc="-5" b="1" i="1">
                <a:solidFill>
                  <a:srgbClr val="585858"/>
                </a:solidFill>
                <a:latin typeface="Arial"/>
                <a:cs typeface="Arial"/>
              </a:rPr>
              <a:t>problem</a:t>
            </a:r>
            <a:r>
              <a:rPr dirty="0" sz="2000" spc="-5" b="1">
                <a:solidFill>
                  <a:srgbClr val="585858"/>
                </a:solidFill>
                <a:latin typeface="Arial"/>
                <a:cs typeface="Arial"/>
              </a:rPr>
              <a:t>))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solidFill>
                  <a:srgbClr val="585858"/>
                </a:solidFill>
                <a:latin typeface="Arial"/>
                <a:cs typeface="Arial"/>
              </a:rPr>
              <a:t>loop</a:t>
            </a:r>
            <a:r>
              <a:rPr dirty="0" sz="20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585858"/>
                </a:solidFill>
                <a:latin typeface="Arial"/>
                <a:cs typeface="Arial"/>
              </a:rPr>
              <a:t>do</a:t>
            </a:r>
            <a:endParaRPr sz="200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  <a:spcBef>
                <a:spcPts val="480"/>
              </a:spcBef>
            </a:pPr>
            <a:r>
              <a:rPr dirty="0" sz="2000" spc="-5" b="1">
                <a:solidFill>
                  <a:srgbClr val="585858"/>
                </a:solidFill>
                <a:latin typeface="Arial"/>
                <a:cs typeface="Arial"/>
              </a:rPr>
              <a:t>if </a:t>
            </a:r>
            <a:r>
              <a:rPr dirty="0" sz="2000" i="1">
                <a:solidFill>
                  <a:srgbClr val="585858"/>
                </a:solidFill>
                <a:latin typeface="Arial"/>
                <a:cs typeface="Arial"/>
              </a:rPr>
              <a:t>nodes 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is empty </a:t>
            </a:r>
            <a:r>
              <a:rPr dirty="0" sz="2000" b="1">
                <a:solidFill>
                  <a:srgbClr val="585858"/>
                </a:solidFill>
                <a:latin typeface="Arial"/>
                <a:cs typeface="Arial"/>
              </a:rPr>
              <a:t>then return</a:t>
            </a:r>
            <a:r>
              <a:rPr dirty="0" sz="2000" spc="-1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failure</a:t>
            </a:r>
            <a:endParaRPr sz="2000">
              <a:latin typeface="Arial"/>
              <a:cs typeface="Arial"/>
            </a:endParaRPr>
          </a:p>
          <a:p>
            <a:pPr marL="219710">
              <a:lnSpc>
                <a:spcPct val="100000"/>
              </a:lnSpc>
              <a:spcBef>
                <a:spcPts val="480"/>
              </a:spcBef>
            </a:pPr>
            <a:r>
              <a:rPr dirty="0" sz="2000" i="1">
                <a:solidFill>
                  <a:srgbClr val="585858"/>
                </a:solidFill>
                <a:latin typeface="Arial"/>
                <a:cs typeface="Arial"/>
              </a:rPr>
              <a:t>node := 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Remove-Front</a:t>
            </a:r>
            <a:r>
              <a:rPr dirty="0" sz="2000" spc="-9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585858"/>
                </a:solidFill>
                <a:latin typeface="Arial"/>
                <a:cs typeface="Arial"/>
              </a:rPr>
              <a:t>(nodes)</a:t>
            </a:r>
            <a:endParaRPr sz="200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solidFill>
                  <a:srgbClr val="585858"/>
                </a:solidFill>
                <a:latin typeface="Arial"/>
                <a:cs typeface="Arial"/>
              </a:rPr>
              <a:t>if </a:t>
            </a:r>
            <a:r>
              <a:rPr dirty="0" sz="2000" spc="-15">
                <a:solidFill>
                  <a:srgbClr val="585858"/>
                </a:solidFill>
                <a:latin typeface="Arial"/>
                <a:cs typeface="Arial"/>
              </a:rPr>
              <a:t>Goal-Test[</a:t>
            </a:r>
            <a:r>
              <a:rPr dirty="0" sz="2000" spc="-15" i="1">
                <a:solidFill>
                  <a:srgbClr val="585858"/>
                </a:solidFill>
                <a:latin typeface="Arial"/>
                <a:cs typeface="Arial"/>
              </a:rPr>
              <a:t>problem</a:t>
            </a:r>
            <a:r>
              <a:rPr dirty="0" sz="2000" spc="-15">
                <a:solidFill>
                  <a:srgbClr val="585858"/>
                </a:solidFill>
                <a:latin typeface="Arial"/>
                <a:cs typeface="Arial"/>
              </a:rPr>
              <a:t>] 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applied to State(</a:t>
            </a:r>
            <a:r>
              <a:rPr dirty="0" sz="2000" i="1">
                <a:solidFill>
                  <a:srgbClr val="585858"/>
                </a:solidFill>
                <a:latin typeface="Arial"/>
                <a:cs typeface="Arial"/>
              </a:rPr>
              <a:t>node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dirty="0" sz="2000" spc="-1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85858"/>
                </a:solidFill>
                <a:latin typeface="Arial"/>
                <a:cs typeface="Arial"/>
              </a:rPr>
              <a:t>succeeds</a:t>
            </a:r>
            <a:endParaRPr sz="2000">
              <a:latin typeface="Arial"/>
              <a:cs typeface="Arial"/>
            </a:endParaRPr>
          </a:p>
          <a:p>
            <a:pPr marL="430530">
              <a:lnSpc>
                <a:spcPct val="100000"/>
              </a:lnSpc>
              <a:spcBef>
                <a:spcPts val="475"/>
              </a:spcBef>
            </a:pPr>
            <a:r>
              <a:rPr dirty="0" sz="2000" b="1">
                <a:solidFill>
                  <a:srgbClr val="585858"/>
                </a:solidFill>
                <a:latin typeface="Arial"/>
                <a:cs typeface="Arial"/>
              </a:rPr>
              <a:t>then return</a:t>
            </a:r>
            <a:r>
              <a:rPr dirty="0" sz="2000" spc="-4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585858"/>
                </a:solidFill>
                <a:latin typeface="Arial"/>
                <a:cs typeface="Arial"/>
              </a:rPr>
              <a:t>node</a:t>
            </a:r>
            <a:endParaRPr sz="2000">
              <a:latin typeface="Arial"/>
              <a:cs typeface="Arial"/>
            </a:endParaRPr>
          </a:p>
          <a:p>
            <a:pPr marL="219710" marR="1049655">
              <a:lnSpc>
                <a:spcPct val="120000"/>
              </a:lnSpc>
            </a:pPr>
            <a:r>
              <a:rPr dirty="0" sz="2000" i="1">
                <a:solidFill>
                  <a:srgbClr val="585858"/>
                </a:solidFill>
                <a:latin typeface="Arial"/>
                <a:cs typeface="Arial"/>
              </a:rPr>
              <a:t>new-nodes := </a:t>
            </a: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Expand </a:t>
            </a:r>
            <a:r>
              <a:rPr dirty="0" sz="2000" i="1">
                <a:solidFill>
                  <a:srgbClr val="585858"/>
                </a:solidFill>
                <a:latin typeface="Arial"/>
                <a:cs typeface="Arial"/>
              </a:rPr>
              <a:t>(node, </a:t>
            </a:r>
            <a:r>
              <a:rPr dirty="0" sz="2000" spc="-5" i="1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585858"/>
                </a:solidFill>
                <a:latin typeface="Arial"/>
                <a:cs typeface="Arial"/>
              </a:rPr>
              <a:t>perators</a:t>
            </a:r>
            <a:r>
              <a:rPr dirty="0" sz="2000" spc="-5" i="1">
                <a:solidFill>
                  <a:srgbClr val="585858"/>
                </a:solidFill>
                <a:latin typeface="Arial"/>
                <a:cs typeface="Arial"/>
              </a:rPr>
              <a:t>[problem]))  </a:t>
            </a:r>
            <a:r>
              <a:rPr dirty="0" sz="2000" i="1">
                <a:solidFill>
                  <a:srgbClr val="585858"/>
                </a:solidFill>
                <a:latin typeface="Arial"/>
                <a:cs typeface="Arial"/>
              </a:rPr>
              <a:t>nodes :=</a:t>
            </a:r>
            <a:r>
              <a:rPr dirty="0" sz="2000" spc="-30" i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000" spc="-5" u="sng">
                <a:solidFill>
                  <a:srgbClr val="585858"/>
                </a:solidFill>
                <a:latin typeface="Arial"/>
                <a:cs typeface="Arial"/>
              </a:rPr>
              <a:t>Insert-At-End-of-Queue</a:t>
            </a:r>
            <a:r>
              <a:rPr dirty="0" sz="2000" spc="-5" i="1">
                <a:solidFill>
                  <a:srgbClr val="585858"/>
                </a:solidFill>
                <a:latin typeface="Arial"/>
                <a:cs typeface="Arial"/>
              </a:rPr>
              <a:t>(new-nodes)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000" b="1">
                <a:solidFill>
                  <a:srgbClr val="585858"/>
                </a:solidFill>
                <a:latin typeface="Arial"/>
                <a:cs typeface="Arial"/>
              </a:rPr>
              <a:t>end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186944"/>
            <a:ext cx="490918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Another </a:t>
            </a:r>
            <a:r>
              <a:rPr dirty="0" spc="-5"/>
              <a:t>Breath-first</a:t>
            </a:r>
            <a:r>
              <a:rPr dirty="0" spc="-45"/>
              <a:t> </a:t>
            </a:r>
            <a:r>
              <a:rPr dirty="0"/>
              <a:t>search</a:t>
            </a:r>
          </a:p>
        </p:txBody>
      </p:sp>
      <p:sp>
        <p:nvSpPr>
          <p:cNvPr id="3" name="object 3"/>
          <p:cNvSpPr/>
          <p:nvPr/>
        </p:nvSpPr>
        <p:spPr>
          <a:xfrm>
            <a:off x="1816100" y="939800"/>
            <a:ext cx="5334000" cy="541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24142" y="2456179"/>
            <a:ext cx="212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585858"/>
                </a:solidFill>
                <a:latin typeface="Book Antiqua"/>
                <a:cs typeface="Book Antiqua"/>
              </a:rPr>
              <a:t>E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2742" y="3370834"/>
            <a:ext cx="194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585858"/>
                </a:solidFill>
                <a:latin typeface="Book Antiqua"/>
                <a:cs typeface="Book Antiqua"/>
              </a:rPr>
              <a:t>F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9854" y="4514215"/>
            <a:ext cx="5284470" cy="1687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100"/>
              </a:spcBef>
              <a:tabLst>
                <a:tab pos="622300" algn="l"/>
                <a:tab pos="1308100" algn="l"/>
                <a:tab pos="1917700" algn="l"/>
                <a:tab pos="2451100" algn="l"/>
                <a:tab pos="2527300" algn="l"/>
                <a:tab pos="3136900" algn="l"/>
                <a:tab pos="3746500" algn="l"/>
                <a:tab pos="4356735" algn="l"/>
                <a:tab pos="4966335" algn="l"/>
              </a:tabLst>
            </a:pPr>
            <a:r>
              <a:rPr dirty="0" sz="2400" b="1">
                <a:solidFill>
                  <a:srgbClr val="585858"/>
                </a:solidFill>
                <a:latin typeface="Book Antiqua"/>
                <a:cs typeface="Book Antiqua"/>
              </a:rPr>
              <a:t>D	F	B	F		C	E	A	C	G  14				17		15	15	13</a:t>
            </a:r>
            <a:endParaRPr sz="2400">
              <a:latin typeface="Book Antiqua"/>
              <a:cs typeface="Book Antiqua"/>
            </a:endParaRPr>
          </a:p>
          <a:p>
            <a:pPr algn="ctr" marR="2481580">
              <a:lnSpc>
                <a:spcPct val="100000"/>
              </a:lnSpc>
              <a:spcBef>
                <a:spcPts val="1200"/>
              </a:spcBef>
              <a:tabLst>
                <a:tab pos="685165" algn="l"/>
                <a:tab pos="1294765" algn="l"/>
              </a:tabLst>
            </a:pPr>
            <a:r>
              <a:rPr dirty="0" sz="2400" b="1">
                <a:solidFill>
                  <a:srgbClr val="585858"/>
                </a:solidFill>
                <a:latin typeface="Book Antiqua"/>
                <a:cs typeface="Book Antiqua"/>
              </a:rPr>
              <a:t>G	C	G</a:t>
            </a:r>
            <a:endParaRPr sz="2400">
              <a:latin typeface="Book Antiqua"/>
              <a:cs typeface="Book Antiqua"/>
            </a:endParaRPr>
          </a:p>
          <a:p>
            <a:pPr algn="ctr" marR="2506980">
              <a:lnSpc>
                <a:spcPct val="100000"/>
              </a:lnSpc>
              <a:spcBef>
                <a:spcPts val="120"/>
              </a:spcBef>
              <a:tabLst>
                <a:tab pos="761365" algn="l"/>
                <a:tab pos="1370965" algn="l"/>
              </a:tabLst>
            </a:pPr>
            <a:r>
              <a:rPr dirty="0" sz="2400" b="1">
                <a:solidFill>
                  <a:srgbClr val="585858"/>
                </a:solidFill>
                <a:latin typeface="Book Antiqua"/>
                <a:cs typeface="Book Antiqua"/>
              </a:rPr>
              <a:t>19	19	17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04561" y="5260644"/>
            <a:ext cx="711200" cy="1092835"/>
          </a:xfrm>
          <a:prstGeom prst="rect">
            <a:avLst/>
          </a:prstGeom>
        </p:spPr>
        <p:txBody>
          <a:bodyPr wrap="square" lIns="0" tIns="180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dirty="0" sz="2400" b="1">
                <a:solidFill>
                  <a:srgbClr val="585858"/>
                </a:solidFill>
                <a:latin typeface="Book Antiqua"/>
                <a:cs typeface="Book Antiqua"/>
              </a:rPr>
              <a:t>F</a:t>
            </a:r>
            <a:endParaRPr sz="24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93065" algn="l"/>
              </a:tabLst>
            </a:pPr>
            <a:r>
              <a:rPr dirty="0" sz="2400" b="1">
                <a:solidFill>
                  <a:srgbClr val="585858"/>
                </a:solidFill>
                <a:latin typeface="Book Antiqua"/>
                <a:cs typeface="Book Antiqua"/>
              </a:rPr>
              <a:t>G	25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03654" y="931925"/>
            <a:ext cx="3886835" cy="3211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511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Book Antiqua"/>
                <a:cs typeface="Book Antiqua"/>
              </a:rPr>
              <a:t>S</a:t>
            </a:r>
            <a:endParaRPr sz="2400">
              <a:latin typeface="Book Antiqua"/>
              <a:cs typeface="Book Antiqua"/>
            </a:endParaRPr>
          </a:p>
          <a:p>
            <a:pPr marL="1079500">
              <a:lnSpc>
                <a:spcPct val="100000"/>
              </a:lnSpc>
              <a:spcBef>
                <a:spcPts val="2520"/>
              </a:spcBef>
              <a:tabLst>
                <a:tab pos="3594100" algn="l"/>
              </a:tabLst>
            </a:pPr>
            <a:r>
              <a:rPr dirty="0" sz="2400" b="1">
                <a:solidFill>
                  <a:srgbClr val="585858"/>
                </a:solidFill>
                <a:latin typeface="Book Antiqua"/>
                <a:cs typeface="Book Antiqua"/>
              </a:rPr>
              <a:t>A	D</a:t>
            </a:r>
            <a:endParaRPr sz="2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tabLst>
                <a:tab pos="1536700" algn="l"/>
                <a:tab pos="2755900" algn="l"/>
              </a:tabLst>
            </a:pPr>
            <a:r>
              <a:rPr dirty="0" sz="2400" b="1">
                <a:solidFill>
                  <a:srgbClr val="585858"/>
                </a:solidFill>
                <a:latin typeface="Book Antiqua"/>
                <a:cs typeface="Book Antiqua"/>
              </a:rPr>
              <a:t>B	D	A</a:t>
            </a:r>
            <a:endParaRPr sz="2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3650">
              <a:latin typeface="Times New Roman"/>
              <a:cs typeface="Times New Roman"/>
            </a:endParaRPr>
          </a:p>
          <a:p>
            <a:pPr marL="12700" marR="5080" indent="76200">
              <a:lnSpc>
                <a:spcPct val="104200"/>
              </a:lnSpc>
              <a:tabLst>
                <a:tab pos="850900" algn="l"/>
                <a:tab pos="1917700" algn="l"/>
                <a:tab pos="2832100" algn="l"/>
                <a:tab pos="3670300" algn="l"/>
              </a:tabLst>
            </a:pPr>
            <a:r>
              <a:rPr dirty="0" sz="2400" b="1">
                <a:solidFill>
                  <a:srgbClr val="585858"/>
                </a:solidFill>
                <a:latin typeface="Book Antiqua"/>
                <a:cs typeface="Book Antiqua"/>
              </a:rPr>
              <a:t>C	E	E	B	B  11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00400" y="1750948"/>
            <a:ext cx="1979930" cy="152400"/>
          </a:xfrm>
          <a:custGeom>
            <a:avLst/>
            <a:gdLst/>
            <a:ahLst/>
            <a:cxnLst/>
            <a:rect l="l" t="t" r="r" b="b"/>
            <a:pathLst>
              <a:path w="1979929" h="152400">
                <a:moveTo>
                  <a:pt x="50800" y="50800"/>
                </a:moveTo>
                <a:lnTo>
                  <a:pt x="0" y="50800"/>
                </a:lnTo>
                <a:lnTo>
                  <a:pt x="0" y="101600"/>
                </a:lnTo>
                <a:lnTo>
                  <a:pt x="50800" y="101600"/>
                </a:lnTo>
                <a:lnTo>
                  <a:pt x="50800" y="50800"/>
                </a:lnTo>
                <a:close/>
              </a:path>
              <a:path w="1979929" h="152400">
                <a:moveTo>
                  <a:pt x="152400" y="50800"/>
                </a:moveTo>
                <a:lnTo>
                  <a:pt x="101600" y="50800"/>
                </a:lnTo>
                <a:lnTo>
                  <a:pt x="101600" y="101600"/>
                </a:lnTo>
                <a:lnTo>
                  <a:pt x="152400" y="101600"/>
                </a:lnTo>
                <a:lnTo>
                  <a:pt x="152400" y="50800"/>
                </a:lnTo>
                <a:close/>
              </a:path>
              <a:path w="1979929" h="152400">
                <a:moveTo>
                  <a:pt x="254000" y="50800"/>
                </a:moveTo>
                <a:lnTo>
                  <a:pt x="203200" y="50800"/>
                </a:lnTo>
                <a:lnTo>
                  <a:pt x="203200" y="101600"/>
                </a:lnTo>
                <a:lnTo>
                  <a:pt x="254000" y="101600"/>
                </a:lnTo>
                <a:lnTo>
                  <a:pt x="254000" y="50800"/>
                </a:lnTo>
                <a:close/>
              </a:path>
              <a:path w="1979929" h="152400">
                <a:moveTo>
                  <a:pt x="355600" y="50800"/>
                </a:moveTo>
                <a:lnTo>
                  <a:pt x="304800" y="50800"/>
                </a:lnTo>
                <a:lnTo>
                  <a:pt x="304800" y="101600"/>
                </a:lnTo>
                <a:lnTo>
                  <a:pt x="355600" y="101600"/>
                </a:lnTo>
                <a:lnTo>
                  <a:pt x="355600" y="50800"/>
                </a:lnTo>
                <a:close/>
              </a:path>
              <a:path w="1979929" h="152400">
                <a:moveTo>
                  <a:pt x="457200" y="50800"/>
                </a:moveTo>
                <a:lnTo>
                  <a:pt x="406400" y="50800"/>
                </a:lnTo>
                <a:lnTo>
                  <a:pt x="406400" y="101600"/>
                </a:lnTo>
                <a:lnTo>
                  <a:pt x="457200" y="101600"/>
                </a:lnTo>
                <a:lnTo>
                  <a:pt x="457200" y="50800"/>
                </a:lnTo>
                <a:close/>
              </a:path>
              <a:path w="1979929" h="152400">
                <a:moveTo>
                  <a:pt x="558800" y="50800"/>
                </a:moveTo>
                <a:lnTo>
                  <a:pt x="508000" y="50800"/>
                </a:lnTo>
                <a:lnTo>
                  <a:pt x="508000" y="101600"/>
                </a:lnTo>
                <a:lnTo>
                  <a:pt x="558800" y="101600"/>
                </a:lnTo>
                <a:lnTo>
                  <a:pt x="558800" y="50800"/>
                </a:lnTo>
                <a:close/>
              </a:path>
              <a:path w="1979929" h="152400">
                <a:moveTo>
                  <a:pt x="660400" y="50800"/>
                </a:moveTo>
                <a:lnTo>
                  <a:pt x="609600" y="50800"/>
                </a:lnTo>
                <a:lnTo>
                  <a:pt x="609600" y="101600"/>
                </a:lnTo>
                <a:lnTo>
                  <a:pt x="660400" y="101600"/>
                </a:lnTo>
                <a:lnTo>
                  <a:pt x="660400" y="50800"/>
                </a:lnTo>
                <a:close/>
              </a:path>
              <a:path w="1979929" h="152400">
                <a:moveTo>
                  <a:pt x="762000" y="50800"/>
                </a:moveTo>
                <a:lnTo>
                  <a:pt x="711200" y="50800"/>
                </a:lnTo>
                <a:lnTo>
                  <a:pt x="711200" y="101600"/>
                </a:lnTo>
                <a:lnTo>
                  <a:pt x="762000" y="101600"/>
                </a:lnTo>
                <a:lnTo>
                  <a:pt x="762000" y="50800"/>
                </a:lnTo>
                <a:close/>
              </a:path>
              <a:path w="1979929" h="152400">
                <a:moveTo>
                  <a:pt x="863600" y="50800"/>
                </a:moveTo>
                <a:lnTo>
                  <a:pt x="812800" y="50800"/>
                </a:lnTo>
                <a:lnTo>
                  <a:pt x="812800" y="101600"/>
                </a:lnTo>
                <a:lnTo>
                  <a:pt x="863600" y="101600"/>
                </a:lnTo>
                <a:lnTo>
                  <a:pt x="863600" y="50800"/>
                </a:lnTo>
                <a:close/>
              </a:path>
              <a:path w="1979929" h="152400">
                <a:moveTo>
                  <a:pt x="965200" y="50800"/>
                </a:moveTo>
                <a:lnTo>
                  <a:pt x="914400" y="50800"/>
                </a:lnTo>
                <a:lnTo>
                  <a:pt x="914400" y="101600"/>
                </a:lnTo>
                <a:lnTo>
                  <a:pt x="965200" y="101600"/>
                </a:lnTo>
                <a:lnTo>
                  <a:pt x="965200" y="50800"/>
                </a:lnTo>
                <a:close/>
              </a:path>
              <a:path w="1979929" h="152400">
                <a:moveTo>
                  <a:pt x="1066800" y="50800"/>
                </a:moveTo>
                <a:lnTo>
                  <a:pt x="1016000" y="50800"/>
                </a:lnTo>
                <a:lnTo>
                  <a:pt x="1016000" y="101600"/>
                </a:lnTo>
                <a:lnTo>
                  <a:pt x="1066800" y="101600"/>
                </a:lnTo>
                <a:lnTo>
                  <a:pt x="1066800" y="50800"/>
                </a:lnTo>
                <a:close/>
              </a:path>
              <a:path w="1979929" h="152400">
                <a:moveTo>
                  <a:pt x="1168400" y="50800"/>
                </a:moveTo>
                <a:lnTo>
                  <a:pt x="1117600" y="50800"/>
                </a:lnTo>
                <a:lnTo>
                  <a:pt x="1117600" y="101600"/>
                </a:lnTo>
                <a:lnTo>
                  <a:pt x="1168400" y="101600"/>
                </a:lnTo>
                <a:lnTo>
                  <a:pt x="1168400" y="50800"/>
                </a:lnTo>
                <a:close/>
              </a:path>
              <a:path w="1979929" h="152400">
                <a:moveTo>
                  <a:pt x="1270000" y="50800"/>
                </a:moveTo>
                <a:lnTo>
                  <a:pt x="1219200" y="50800"/>
                </a:lnTo>
                <a:lnTo>
                  <a:pt x="1219200" y="101600"/>
                </a:lnTo>
                <a:lnTo>
                  <a:pt x="1270000" y="101600"/>
                </a:lnTo>
                <a:lnTo>
                  <a:pt x="1270000" y="50800"/>
                </a:lnTo>
                <a:close/>
              </a:path>
              <a:path w="1979929" h="152400">
                <a:moveTo>
                  <a:pt x="1371600" y="50800"/>
                </a:moveTo>
                <a:lnTo>
                  <a:pt x="1320800" y="50800"/>
                </a:lnTo>
                <a:lnTo>
                  <a:pt x="1320800" y="101600"/>
                </a:lnTo>
                <a:lnTo>
                  <a:pt x="1371600" y="101600"/>
                </a:lnTo>
                <a:lnTo>
                  <a:pt x="1371600" y="50800"/>
                </a:lnTo>
                <a:close/>
              </a:path>
              <a:path w="1979929" h="152400">
                <a:moveTo>
                  <a:pt x="1473200" y="50800"/>
                </a:moveTo>
                <a:lnTo>
                  <a:pt x="1422400" y="50800"/>
                </a:lnTo>
                <a:lnTo>
                  <a:pt x="1422400" y="101600"/>
                </a:lnTo>
                <a:lnTo>
                  <a:pt x="1473200" y="101600"/>
                </a:lnTo>
                <a:lnTo>
                  <a:pt x="1473200" y="50800"/>
                </a:lnTo>
                <a:close/>
              </a:path>
              <a:path w="1979929" h="152400">
                <a:moveTo>
                  <a:pt x="1574800" y="50800"/>
                </a:moveTo>
                <a:lnTo>
                  <a:pt x="1524000" y="50800"/>
                </a:lnTo>
                <a:lnTo>
                  <a:pt x="1524000" y="101600"/>
                </a:lnTo>
                <a:lnTo>
                  <a:pt x="1574800" y="101600"/>
                </a:lnTo>
                <a:lnTo>
                  <a:pt x="1574800" y="50800"/>
                </a:lnTo>
                <a:close/>
              </a:path>
              <a:path w="1979929" h="152400">
                <a:moveTo>
                  <a:pt x="1676400" y="50800"/>
                </a:moveTo>
                <a:lnTo>
                  <a:pt x="1625600" y="50800"/>
                </a:lnTo>
                <a:lnTo>
                  <a:pt x="1625600" y="101600"/>
                </a:lnTo>
                <a:lnTo>
                  <a:pt x="1676400" y="101600"/>
                </a:lnTo>
                <a:lnTo>
                  <a:pt x="1676400" y="50800"/>
                </a:lnTo>
                <a:close/>
              </a:path>
              <a:path w="1979929" h="152400">
                <a:moveTo>
                  <a:pt x="1725549" y="0"/>
                </a:moveTo>
                <a:lnTo>
                  <a:pt x="1827149" y="76200"/>
                </a:lnTo>
                <a:lnTo>
                  <a:pt x="1725549" y="152400"/>
                </a:lnTo>
                <a:lnTo>
                  <a:pt x="1979549" y="76200"/>
                </a:lnTo>
                <a:lnTo>
                  <a:pt x="1725549" y="0"/>
                </a:lnTo>
                <a:close/>
              </a:path>
              <a:path w="1979929" h="152400">
                <a:moveTo>
                  <a:pt x="1778000" y="50800"/>
                </a:moveTo>
                <a:lnTo>
                  <a:pt x="1727200" y="50800"/>
                </a:lnTo>
                <a:lnTo>
                  <a:pt x="1727200" y="101600"/>
                </a:lnTo>
                <a:lnTo>
                  <a:pt x="1778000" y="101600"/>
                </a:lnTo>
                <a:lnTo>
                  <a:pt x="1778000" y="50800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784215" y="1728216"/>
            <a:ext cx="539115" cy="179705"/>
          </a:xfrm>
          <a:custGeom>
            <a:avLst/>
            <a:gdLst/>
            <a:ahLst/>
            <a:cxnLst/>
            <a:rect l="l" t="t" r="r" b="b"/>
            <a:pathLst>
              <a:path w="539114" h="179705">
                <a:moveTo>
                  <a:pt x="13970" y="0"/>
                </a:moveTo>
                <a:lnTo>
                  <a:pt x="0" y="48768"/>
                </a:lnTo>
                <a:lnTo>
                  <a:pt x="48895" y="62737"/>
                </a:lnTo>
                <a:lnTo>
                  <a:pt x="62737" y="13843"/>
                </a:lnTo>
                <a:lnTo>
                  <a:pt x="13970" y="0"/>
                </a:lnTo>
                <a:close/>
              </a:path>
              <a:path w="539114" h="179705">
                <a:moveTo>
                  <a:pt x="111633" y="27686"/>
                </a:moveTo>
                <a:lnTo>
                  <a:pt x="97789" y="76581"/>
                </a:lnTo>
                <a:lnTo>
                  <a:pt x="146685" y="90424"/>
                </a:lnTo>
                <a:lnTo>
                  <a:pt x="160527" y="41529"/>
                </a:lnTo>
                <a:lnTo>
                  <a:pt x="111633" y="27686"/>
                </a:lnTo>
                <a:close/>
              </a:path>
              <a:path w="539114" h="179705">
                <a:moveTo>
                  <a:pt x="209423" y="55372"/>
                </a:moveTo>
                <a:lnTo>
                  <a:pt x="195580" y="104267"/>
                </a:lnTo>
                <a:lnTo>
                  <a:pt x="244475" y="118110"/>
                </a:lnTo>
                <a:lnTo>
                  <a:pt x="258318" y="69214"/>
                </a:lnTo>
                <a:lnTo>
                  <a:pt x="209423" y="55372"/>
                </a:lnTo>
                <a:close/>
              </a:path>
              <a:path w="539114" h="179705">
                <a:moveTo>
                  <a:pt x="315213" y="32638"/>
                </a:moveTo>
                <a:lnTo>
                  <a:pt x="392175" y="133604"/>
                </a:lnTo>
                <a:lnTo>
                  <a:pt x="273685" y="179197"/>
                </a:lnTo>
                <a:lnTo>
                  <a:pt x="538734" y="175133"/>
                </a:lnTo>
                <a:lnTo>
                  <a:pt x="315213" y="32638"/>
                </a:lnTo>
                <a:close/>
              </a:path>
              <a:path w="539114" h="179705">
                <a:moveTo>
                  <a:pt x="307086" y="83058"/>
                </a:moveTo>
                <a:lnTo>
                  <a:pt x="293243" y="131953"/>
                </a:lnTo>
                <a:lnTo>
                  <a:pt x="342138" y="145796"/>
                </a:lnTo>
                <a:lnTo>
                  <a:pt x="355981" y="96900"/>
                </a:lnTo>
                <a:lnTo>
                  <a:pt x="307086" y="83058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28800" y="2055748"/>
            <a:ext cx="4646930" cy="152400"/>
          </a:xfrm>
          <a:custGeom>
            <a:avLst/>
            <a:gdLst/>
            <a:ahLst/>
            <a:cxnLst/>
            <a:rect l="l" t="t" r="r" b="b"/>
            <a:pathLst>
              <a:path w="4646930" h="152400">
                <a:moveTo>
                  <a:pt x="4646549" y="50800"/>
                </a:moveTo>
                <a:lnTo>
                  <a:pt x="4595749" y="50800"/>
                </a:lnTo>
                <a:lnTo>
                  <a:pt x="4595749" y="101600"/>
                </a:lnTo>
                <a:lnTo>
                  <a:pt x="4646549" y="101600"/>
                </a:lnTo>
                <a:lnTo>
                  <a:pt x="4646549" y="50800"/>
                </a:lnTo>
                <a:close/>
              </a:path>
              <a:path w="4646930" h="152400">
                <a:moveTo>
                  <a:pt x="4544949" y="50800"/>
                </a:moveTo>
                <a:lnTo>
                  <a:pt x="4494149" y="50800"/>
                </a:lnTo>
                <a:lnTo>
                  <a:pt x="4494149" y="101600"/>
                </a:lnTo>
                <a:lnTo>
                  <a:pt x="4544949" y="101600"/>
                </a:lnTo>
                <a:lnTo>
                  <a:pt x="4544949" y="50800"/>
                </a:lnTo>
                <a:close/>
              </a:path>
              <a:path w="4646930" h="152400">
                <a:moveTo>
                  <a:pt x="4443349" y="50800"/>
                </a:moveTo>
                <a:lnTo>
                  <a:pt x="4392549" y="50800"/>
                </a:lnTo>
                <a:lnTo>
                  <a:pt x="4392549" y="101600"/>
                </a:lnTo>
                <a:lnTo>
                  <a:pt x="4443349" y="101600"/>
                </a:lnTo>
                <a:lnTo>
                  <a:pt x="4443349" y="50800"/>
                </a:lnTo>
                <a:close/>
              </a:path>
              <a:path w="4646930" h="152400">
                <a:moveTo>
                  <a:pt x="4341749" y="50800"/>
                </a:moveTo>
                <a:lnTo>
                  <a:pt x="4290949" y="50800"/>
                </a:lnTo>
                <a:lnTo>
                  <a:pt x="4290949" y="101600"/>
                </a:lnTo>
                <a:lnTo>
                  <a:pt x="4341749" y="101600"/>
                </a:lnTo>
                <a:lnTo>
                  <a:pt x="4341749" y="50800"/>
                </a:lnTo>
                <a:close/>
              </a:path>
              <a:path w="4646930" h="152400">
                <a:moveTo>
                  <a:pt x="4240149" y="50800"/>
                </a:moveTo>
                <a:lnTo>
                  <a:pt x="4189349" y="50800"/>
                </a:lnTo>
                <a:lnTo>
                  <a:pt x="4189349" y="101600"/>
                </a:lnTo>
                <a:lnTo>
                  <a:pt x="4240149" y="101600"/>
                </a:lnTo>
                <a:lnTo>
                  <a:pt x="4240149" y="50800"/>
                </a:lnTo>
                <a:close/>
              </a:path>
              <a:path w="4646930" h="152400">
                <a:moveTo>
                  <a:pt x="4138549" y="50800"/>
                </a:moveTo>
                <a:lnTo>
                  <a:pt x="4087749" y="50800"/>
                </a:lnTo>
                <a:lnTo>
                  <a:pt x="4087749" y="101600"/>
                </a:lnTo>
                <a:lnTo>
                  <a:pt x="4138549" y="101600"/>
                </a:lnTo>
                <a:lnTo>
                  <a:pt x="4138549" y="50800"/>
                </a:lnTo>
                <a:close/>
              </a:path>
              <a:path w="4646930" h="152400">
                <a:moveTo>
                  <a:pt x="4036949" y="50800"/>
                </a:moveTo>
                <a:lnTo>
                  <a:pt x="3986149" y="50800"/>
                </a:lnTo>
                <a:lnTo>
                  <a:pt x="3986149" y="101600"/>
                </a:lnTo>
                <a:lnTo>
                  <a:pt x="4036949" y="101600"/>
                </a:lnTo>
                <a:lnTo>
                  <a:pt x="4036949" y="50800"/>
                </a:lnTo>
                <a:close/>
              </a:path>
              <a:path w="4646930" h="152400">
                <a:moveTo>
                  <a:pt x="3935349" y="50800"/>
                </a:moveTo>
                <a:lnTo>
                  <a:pt x="3884549" y="50800"/>
                </a:lnTo>
                <a:lnTo>
                  <a:pt x="3884549" y="101600"/>
                </a:lnTo>
                <a:lnTo>
                  <a:pt x="3935349" y="101600"/>
                </a:lnTo>
                <a:lnTo>
                  <a:pt x="3935349" y="50800"/>
                </a:lnTo>
                <a:close/>
              </a:path>
              <a:path w="4646930" h="152400">
                <a:moveTo>
                  <a:pt x="3833749" y="50800"/>
                </a:moveTo>
                <a:lnTo>
                  <a:pt x="3782949" y="50800"/>
                </a:lnTo>
                <a:lnTo>
                  <a:pt x="3782949" y="101600"/>
                </a:lnTo>
                <a:lnTo>
                  <a:pt x="3833749" y="101600"/>
                </a:lnTo>
                <a:lnTo>
                  <a:pt x="3833749" y="50800"/>
                </a:lnTo>
                <a:close/>
              </a:path>
              <a:path w="4646930" h="152400">
                <a:moveTo>
                  <a:pt x="3732149" y="50800"/>
                </a:moveTo>
                <a:lnTo>
                  <a:pt x="3681349" y="50800"/>
                </a:lnTo>
                <a:lnTo>
                  <a:pt x="3681349" y="101600"/>
                </a:lnTo>
                <a:lnTo>
                  <a:pt x="3732149" y="101600"/>
                </a:lnTo>
                <a:lnTo>
                  <a:pt x="3732149" y="50800"/>
                </a:lnTo>
                <a:close/>
              </a:path>
              <a:path w="4646930" h="152400">
                <a:moveTo>
                  <a:pt x="3630549" y="50800"/>
                </a:moveTo>
                <a:lnTo>
                  <a:pt x="3579749" y="50800"/>
                </a:lnTo>
                <a:lnTo>
                  <a:pt x="3579749" y="101600"/>
                </a:lnTo>
                <a:lnTo>
                  <a:pt x="3630549" y="101600"/>
                </a:lnTo>
                <a:lnTo>
                  <a:pt x="3630549" y="50800"/>
                </a:lnTo>
                <a:close/>
              </a:path>
              <a:path w="4646930" h="152400">
                <a:moveTo>
                  <a:pt x="3528949" y="50800"/>
                </a:moveTo>
                <a:lnTo>
                  <a:pt x="3478149" y="50800"/>
                </a:lnTo>
                <a:lnTo>
                  <a:pt x="3478149" y="101600"/>
                </a:lnTo>
                <a:lnTo>
                  <a:pt x="3528949" y="101600"/>
                </a:lnTo>
                <a:lnTo>
                  <a:pt x="3528949" y="50800"/>
                </a:lnTo>
                <a:close/>
              </a:path>
              <a:path w="4646930" h="152400">
                <a:moveTo>
                  <a:pt x="3427349" y="50800"/>
                </a:moveTo>
                <a:lnTo>
                  <a:pt x="3376549" y="50800"/>
                </a:lnTo>
                <a:lnTo>
                  <a:pt x="3376549" y="101600"/>
                </a:lnTo>
                <a:lnTo>
                  <a:pt x="3427349" y="101600"/>
                </a:lnTo>
                <a:lnTo>
                  <a:pt x="3427349" y="50800"/>
                </a:lnTo>
                <a:close/>
              </a:path>
              <a:path w="4646930" h="152400">
                <a:moveTo>
                  <a:pt x="3325749" y="50800"/>
                </a:moveTo>
                <a:lnTo>
                  <a:pt x="3274949" y="50800"/>
                </a:lnTo>
                <a:lnTo>
                  <a:pt x="3274949" y="101600"/>
                </a:lnTo>
                <a:lnTo>
                  <a:pt x="3325749" y="101600"/>
                </a:lnTo>
                <a:lnTo>
                  <a:pt x="3325749" y="50800"/>
                </a:lnTo>
                <a:close/>
              </a:path>
              <a:path w="4646930" h="152400">
                <a:moveTo>
                  <a:pt x="3224149" y="50800"/>
                </a:moveTo>
                <a:lnTo>
                  <a:pt x="3173349" y="50800"/>
                </a:lnTo>
                <a:lnTo>
                  <a:pt x="3173349" y="101600"/>
                </a:lnTo>
                <a:lnTo>
                  <a:pt x="3224149" y="101600"/>
                </a:lnTo>
                <a:lnTo>
                  <a:pt x="3224149" y="50800"/>
                </a:lnTo>
                <a:close/>
              </a:path>
              <a:path w="4646930" h="152400">
                <a:moveTo>
                  <a:pt x="3122549" y="50800"/>
                </a:moveTo>
                <a:lnTo>
                  <a:pt x="3071749" y="50800"/>
                </a:lnTo>
                <a:lnTo>
                  <a:pt x="3071749" y="101600"/>
                </a:lnTo>
                <a:lnTo>
                  <a:pt x="3122549" y="101600"/>
                </a:lnTo>
                <a:lnTo>
                  <a:pt x="3122549" y="50800"/>
                </a:lnTo>
                <a:close/>
              </a:path>
              <a:path w="4646930" h="152400">
                <a:moveTo>
                  <a:pt x="3020949" y="50800"/>
                </a:moveTo>
                <a:lnTo>
                  <a:pt x="2970149" y="50800"/>
                </a:lnTo>
                <a:lnTo>
                  <a:pt x="2970149" y="101600"/>
                </a:lnTo>
                <a:lnTo>
                  <a:pt x="3020949" y="101600"/>
                </a:lnTo>
                <a:lnTo>
                  <a:pt x="3020949" y="50800"/>
                </a:lnTo>
                <a:close/>
              </a:path>
              <a:path w="4646930" h="152400">
                <a:moveTo>
                  <a:pt x="2919349" y="50800"/>
                </a:moveTo>
                <a:lnTo>
                  <a:pt x="2868549" y="50800"/>
                </a:lnTo>
                <a:lnTo>
                  <a:pt x="2868549" y="101600"/>
                </a:lnTo>
                <a:lnTo>
                  <a:pt x="2919349" y="101600"/>
                </a:lnTo>
                <a:lnTo>
                  <a:pt x="2919349" y="50800"/>
                </a:lnTo>
                <a:close/>
              </a:path>
              <a:path w="4646930" h="152400">
                <a:moveTo>
                  <a:pt x="2817749" y="50800"/>
                </a:moveTo>
                <a:lnTo>
                  <a:pt x="2766949" y="50800"/>
                </a:lnTo>
                <a:lnTo>
                  <a:pt x="2766949" y="101600"/>
                </a:lnTo>
                <a:lnTo>
                  <a:pt x="2817749" y="101600"/>
                </a:lnTo>
                <a:lnTo>
                  <a:pt x="2817749" y="50800"/>
                </a:lnTo>
                <a:close/>
              </a:path>
              <a:path w="4646930" h="152400">
                <a:moveTo>
                  <a:pt x="2716149" y="50800"/>
                </a:moveTo>
                <a:lnTo>
                  <a:pt x="2665349" y="50800"/>
                </a:lnTo>
                <a:lnTo>
                  <a:pt x="2665349" y="101600"/>
                </a:lnTo>
                <a:lnTo>
                  <a:pt x="2716149" y="101600"/>
                </a:lnTo>
                <a:lnTo>
                  <a:pt x="2716149" y="50800"/>
                </a:lnTo>
                <a:close/>
              </a:path>
              <a:path w="4646930" h="152400">
                <a:moveTo>
                  <a:pt x="2614549" y="50800"/>
                </a:moveTo>
                <a:lnTo>
                  <a:pt x="2563749" y="50800"/>
                </a:lnTo>
                <a:lnTo>
                  <a:pt x="2563749" y="101600"/>
                </a:lnTo>
                <a:lnTo>
                  <a:pt x="2614549" y="101600"/>
                </a:lnTo>
                <a:lnTo>
                  <a:pt x="2614549" y="50800"/>
                </a:lnTo>
                <a:close/>
              </a:path>
              <a:path w="4646930" h="152400">
                <a:moveTo>
                  <a:pt x="2512949" y="50800"/>
                </a:moveTo>
                <a:lnTo>
                  <a:pt x="2462149" y="50800"/>
                </a:lnTo>
                <a:lnTo>
                  <a:pt x="2462149" y="101600"/>
                </a:lnTo>
                <a:lnTo>
                  <a:pt x="2512949" y="101600"/>
                </a:lnTo>
                <a:lnTo>
                  <a:pt x="2512949" y="50800"/>
                </a:lnTo>
                <a:close/>
              </a:path>
              <a:path w="4646930" h="152400">
                <a:moveTo>
                  <a:pt x="2411349" y="50800"/>
                </a:moveTo>
                <a:lnTo>
                  <a:pt x="2360549" y="50800"/>
                </a:lnTo>
                <a:lnTo>
                  <a:pt x="2360549" y="101600"/>
                </a:lnTo>
                <a:lnTo>
                  <a:pt x="2411349" y="101600"/>
                </a:lnTo>
                <a:lnTo>
                  <a:pt x="2411349" y="50800"/>
                </a:lnTo>
                <a:close/>
              </a:path>
              <a:path w="4646930" h="152400">
                <a:moveTo>
                  <a:pt x="2309749" y="50800"/>
                </a:moveTo>
                <a:lnTo>
                  <a:pt x="2258949" y="50800"/>
                </a:lnTo>
                <a:lnTo>
                  <a:pt x="2258949" y="101600"/>
                </a:lnTo>
                <a:lnTo>
                  <a:pt x="2309749" y="101600"/>
                </a:lnTo>
                <a:lnTo>
                  <a:pt x="2309749" y="50800"/>
                </a:lnTo>
                <a:close/>
              </a:path>
              <a:path w="4646930" h="152400">
                <a:moveTo>
                  <a:pt x="2208149" y="50800"/>
                </a:moveTo>
                <a:lnTo>
                  <a:pt x="2157349" y="50800"/>
                </a:lnTo>
                <a:lnTo>
                  <a:pt x="2157349" y="101600"/>
                </a:lnTo>
                <a:lnTo>
                  <a:pt x="2208149" y="101600"/>
                </a:lnTo>
                <a:lnTo>
                  <a:pt x="2208149" y="50800"/>
                </a:lnTo>
                <a:close/>
              </a:path>
              <a:path w="4646930" h="152400">
                <a:moveTo>
                  <a:pt x="2106549" y="50800"/>
                </a:moveTo>
                <a:lnTo>
                  <a:pt x="2055749" y="50800"/>
                </a:lnTo>
                <a:lnTo>
                  <a:pt x="2055749" y="101600"/>
                </a:lnTo>
                <a:lnTo>
                  <a:pt x="2106549" y="101600"/>
                </a:lnTo>
                <a:lnTo>
                  <a:pt x="2106549" y="50800"/>
                </a:lnTo>
                <a:close/>
              </a:path>
              <a:path w="4646930" h="152400">
                <a:moveTo>
                  <a:pt x="2004949" y="50800"/>
                </a:moveTo>
                <a:lnTo>
                  <a:pt x="1954149" y="50800"/>
                </a:lnTo>
                <a:lnTo>
                  <a:pt x="1954149" y="101600"/>
                </a:lnTo>
                <a:lnTo>
                  <a:pt x="2004949" y="101600"/>
                </a:lnTo>
                <a:lnTo>
                  <a:pt x="2004949" y="50800"/>
                </a:lnTo>
                <a:close/>
              </a:path>
              <a:path w="4646930" h="152400">
                <a:moveTo>
                  <a:pt x="1903349" y="50800"/>
                </a:moveTo>
                <a:lnTo>
                  <a:pt x="1852549" y="50800"/>
                </a:lnTo>
                <a:lnTo>
                  <a:pt x="1852549" y="101600"/>
                </a:lnTo>
                <a:lnTo>
                  <a:pt x="1903349" y="101600"/>
                </a:lnTo>
                <a:lnTo>
                  <a:pt x="1903349" y="50800"/>
                </a:lnTo>
                <a:close/>
              </a:path>
              <a:path w="4646930" h="152400">
                <a:moveTo>
                  <a:pt x="1801749" y="50800"/>
                </a:moveTo>
                <a:lnTo>
                  <a:pt x="1750949" y="50800"/>
                </a:lnTo>
                <a:lnTo>
                  <a:pt x="1750949" y="101600"/>
                </a:lnTo>
                <a:lnTo>
                  <a:pt x="1801749" y="101600"/>
                </a:lnTo>
                <a:lnTo>
                  <a:pt x="1801749" y="50800"/>
                </a:lnTo>
                <a:close/>
              </a:path>
              <a:path w="4646930" h="152400">
                <a:moveTo>
                  <a:pt x="1700149" y="50800"/>
                </a:moveTo>
                <a:lnTo>
                  <a:pt x="1649349" y="50800"/>
                </a:lnTo>
                <a:lnTo>
                  <a:pt x="1649349" y="101600"/>
                </a:lnTo>
                <a:lnTo>
                  <a:pt x="1700149" y="101600"/>
                </a:lnTo>
                <a:lnTo>
                  <a:pt x="1700149" y="50800"/>
                </a:lnTo>
                <a:close/>
              </a:path>
              <a:path w="4646930" h="152400">
                <a:moveTo>
                  <a:pt x="1598549" y="50800"/>
                </a:moveTo>
                <a:lnTo>
                  <a:pt x="1547749" y="50800"/>
                </a:lnTo>
                <a:lnTo>
                  <a:pt x="1547749" y="101600"/>
                </a:lnTo>
                <a:lnTo>
                  <a:pt x="1598549" y="101600"/>
                </a:lnTo>
                <a:lnTo>
                  <a:pt x="1598549" y="50800"/>
                </a:lnTo>
                <a:close/>
              </a:path>
              <a:path w="4646930" h="152400">
                <a:moveTo>
                  <a:pt x="1496949" y="50800"/>
                </a:moveTo>
                <a:lnTo>
                  <a:pt x="1446149" y="50800"/>
                </a:lnTo>
                <a:lnTo>
                  <a:pt x="1446149" y="101600"/>
                </a:lnTo>
                <a:lnTo>
                  <a:pt x="1496949" y="101600"/>
                </a:lnTo>
                <a:lnTo>
                  <a:pt x="1496949" y="50800"/>
                </a:lnTo>
                <a:close/>
              </a:path>
              <a:path w="4646930" h="152400">
                <a:moveTo>
                  <a:pt x="1395349" y="50800"/>
                </a:moveTo>
                <a:lnTo>
                  <a:pt x="1344549" y="50800"/>
                </a:lnTo>
                <a:lnTo>
                  <a:pt x="1344549" y="101600"/>
                </a:lnTo>
                <a:lnTo>
                  <a:pt x="1395349" y="101600"/>
                </a:lnTo>
                <a:lnTo>
                  <a:pt x="1395349" y="50800"/>
                </a:lnTo>
                <a:close/>
              </a:path>
              <a:path w="4646930" h="152400">
                <a:moveTo>
                  <a:pt x="1293749" y="50800"/>
                </a:moveTo>
                <a:lnTo>
                  <a:pt x="1242949" y="50800"/>
                </a:lnTo>
                <a:lnTo>
                  <a:pt x="1242949" y="101600"/>
                </a:lnTo>
                <a:lnTo>
                  <a:pt x="1293749" y="101600"/>
                </a:lnTo>
                <a:lnTo>
                  <a:pt x="1293749" y="50800"/>
                </a:lnTo>
                <a:close/>
              </a:path>
              <a:path w="4646930" h="152400">
                <a:moveTo>
                  <a:pt x="1192149" y="50800"/>
                </a:moveTo>
                <a:lnTo>
                  <a:pt x="1141349" y="50800"/>
                </a:lnTo>
                <a:lnTo>
                  <a:pt x="1141349" y="101600"/>
                </a:lnTo>
                <a:lnTo>
                  <a:pt x="1192149" y="101600"/>
                </a:lnTo>
                <a:lnTo>
                  <a:pt x="1192149" y="50800"/>
                </a:lnTo>
                <a:close/>
              </a:path>
              <a:path w="4646930" h="152400">
                <a:moveTo>
                  <a:pt x="1090549" y="50800"/>
                </a:moveTo>
                <a:lnTo>
                  <a:pt x="1039749" y="50800"/>
                </a:lnTo>
                <a:lnTo>
                  <a:pt x="1039749" y="101600"/>
                </a:lnTo>
                <a:lnTo>
                  <a:pt x="1090549" y="101600"/>
                </a:lnTo>
                <a:lnTo>
                  <a:pt x="1090549" y="50800"/>
                </a:lnTo>
                <a:close/>
              </a:path>
              <a:path w="4646930" h="152400">
                <a:moveTo>
                  <a:pt x="988949" y="50800"/>
                </a:moveTo>
                <a:lnTo>
                  <a:pt x="938149" y="50800"/>
                </a:lnTo>
                <a:lnTo>
                  <a:pt x="938149" y="101600"/>
                </a:lnTo>
                <a:lnTo>
                  <a:pt x="988949" y="101600"/>
                </a:lnTo>
                <a:lnTo>
                  <a:pt x="988949" y="50800"/>
                </a:lnTo>
                <a:close/>
              </a:path>
              <a:path w="4646930" h="152400">
                <a:moveTo>
                  <a:pt x="887349" y="50800"/>
                </a:moveTo>
                <a:lnTo>
                  <a:pt x="836549" y="50800"/>
                </a:lnTo>
                <a:lnTo>
                  <a:pt x="836549" y="101600"/>
                </a:lnTo>
                <a:lnTo>
                  <a:pt x="887349" y="101600"/>
                </a:lnTo>
                <a:lnTo>
                  <a:pt x="887349" y="50800"/>
                </a:lnTo>
                <a:close/>
              </a:path>
              <a:path w="4646930" h="152400">
                <a:moveTo>
                  <a:pt x="785749" y="50800"/>
                </a:moveTo>
                <a:lnTo>
                  <a:pt x="734949" y="50800"/>
                </a:lnTo>
                <a:lnTo>
                  <a:pt x="734949" y="101600"/>
                </a:lnTo>
                <a:lnTo>
                  <a:pt x="785749" y="101600"/>
                </a:lnTo>
                <a:lnTo>
                  <a:pt x="785749" y="50800"/>
                </a:lnTo>
                <a:close/>
              </a:path>
              <a:path w="4646930" h="152400">
                <a:moveTo>
                  <a:pt x="684149" y="50800"/>
                </a:moveTo>
                <a:lnTo>
                  <a:pt x="633349" y="50800"/>
                </a:lnTo>
                <a:lnTo>
                  <a:pt x="633349" y="101600"/>
                </a:lnTo>
                <a:lnTo>
                  <a:pt x="684149" y="101600"/>
                </a:lnTo>
                <a:lnTo>
                  <a:pt x="684149" y="50800"/>
                </a:lnTo>
                <a:close/>
              </a:path>
              <a:path w="4646930" h="152400">
                <a:moveTo>
                  <a:pt x="582549" y="50800"/>
                </a:moveTo>
                <a:lnTo>
                  <a:pt x="531749" y="50800"/>
                </a:lnTo>
                <a:lnTo>
                  <a:pt x="531749" y="101600"/>
                </a:lnTo>
                <a:lnTo>
                  <a:pt x="582549" y="101600"/>
                </a:lnTo>
                <a:lnTo>
                  <a:pt x="582549" y="50800"/>
                </a:lnTo>
                <a:close/>
              </a:path>
              <a:path w="4646930" h="152400">
                <a:moveTo>
                  <a:pt x="480949" y="50800"/>
                </a:moveTo>
                <a:lnTo>
                  <a:pt x="430149" y="50800"/>
                </a:lnTo>
                <a:lnTo>
                  <a:pt x="430149" y="101600"/>
                </a:lnTo>
                <a:lnTo>
                  <a:pt x="480949" y="101600"/>
                </a:lnTo>
                <a:lnTo>
                  <a:pt x="480949" y="50800"/>
                </a:lnTo>
                <a:close/>
              </a:path>
              <a:path w="4646930" h="152400">
                <a:moveTo>
                  <a:pt x="379349" y="50800"/>
                </a:moveTo>
                <a:lnTo>
                  <a:pt x="328549" y="50800"/>
                </a:lnTo>
                <a:lnTo>
                  <a:pt x="328549" y="101600"/>
                </a:lnTo>
                <a:lnTo>
                  <a:pt x="379349" y="101600"/>
                </a:lnTo>
                <a:lnTo>
                  <a:pt x="379349" y="50800"/>
                </a:lnTo>
                <a:close/>
              </a:path>
              <a:path w="4646930" h="152400">
                <a:moveTo>
                  <a:pt x="254000" y="0"/>
                </a:moveTo>
                <a:lnTo>
                  <a:pt x="0" y="76200"/>
                </a:lnTo>
                <a:lnTo>
                  <a:pt x="254000" y="152400"/>
                </a:lnTo>
                <a:lnTo>
                  <a:pt x="186266" y="101600"/>
                </a:lnTo>
                <a:lnTo>
                  <a:pt x="152400" y="101600"/>
                </a:lnTo>
                <a:lnTo>
                  <a:pt x="152400" y="50800"/>
                </a:lnTo>
                <a:lnTo>
                  <a:pt x="186266" y="50800"/>
                </a:lnTo>
                <a:lnTo>
                  <a:pt x="254000" y="0"/>
                </a:lnTo>
                <a:close/>
              </a:path>
              <a:path w="4646930" h="152400">
                <a:moveTo>
                  <a:pt x="152400" y="76200"/>
                </a:moveTo>
                <a:lnTo>
                  <a:pt x="152400" y="101600"/>
                </a:lnTo>
                <a:lnTo>
                  <a:pt x="176149" y="101600"/>
                </a:lnTo>
                <a:lnTo>
                  <a:pt x="176149" y="94011"/>
                </a:lnTo>
                <a:lnTo>
                  <a:pt x="152400" y="76200"/>
                </a:lnTo>
                <a:close/>
              </a:path>
              <a:path w="4646930" h="152400">
                <a:moveTo>
                  <a:pt x="176149" y="94011"/>
                </a:moveTo>
                <a:lnTo>
                  <a:pt x="176149" y="101600"/>
                </a:lnTo>
                <a:lnTo>
                  <a:pt x="186266" y="101600"/>
                </a:lnTo>
                <a:lnTo>
                  <a:pt x="176149" y="94011"/>
                </a:lnTo>
                <a:close/>
              </a:path>
              <a:path w="4646930" h="152400">
                <a:moveTo>
                  <a:pt x="277749" y="50800"/>
                </a:moveTo>
                <a:lnTo>
                  <a:pt x="226949" y="50800"/>
                </a:lnTo>
                <a:lnTo>
                  <a:pt x="226949" y="101600"/>
                </a:lnTo>
                <a:lnTo>
                  <a:pt x="277749" y="101600"/>
                </a:lnTo>
                <a:lnTo>
                  <a:pt x="277749" y="50800"/>
                </a:lnTo>
                <a:close/>
              </a:path>
              <a:path w="4646930" h="152400">
                <a:moveTo>
                  <a:pt x="176149" y="58388"/>
                </a:moveTo>
                <a:lnTo>
                  <a:pt x="152400" y="76200"/>
                </a:lnTo>
                <a:lnTo>
                  <a:pt x="176149" y="94011"/>
                </a:lnTo>
                <a:lnTo>
                  <a:pt x="176149" y="58388"/>
                </a:lnTo>
                <a:close/>
              </a:path>
              <a:path w="4646930" h="152400">
                <a:moveTo>
                  <a:pt x="176149" y="50800"/>
                </a:moveTo>
                <a:lnTo>
                  <a:pt x="152400" y="50800"/>
                </a:lnTo>
                <a:lnTo>
                  <a:pt x="152400" y="76200"/>
                </a:lnTo>
                <a:lnTo>
                  <a:pt x="176149" y="58388"/>
                </a:lnTo>
                <a:lnTo>
                  <a:pt x="176149" y="50800"/>
                </a:lnTo>
                <a:close/>
              </a:path>
              <a:path w="4646930" h="152400">
                <a:moveTo>
                  <a:pt x="186266" y="50800"/>
                </a:moveTo>
                <a:lnTo>
                  <a:pt x="176149" y="50800"/>
                </a:lnTo>
                <a:lnTo>
                  <a:pt x="176149" y="58388"/>
                </a:lnTo>
                <a:lnTo>
                  <a:pt x="186266" y="50800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61160" y="2189479"/>
            <a:ext cx="318770" cy="247650"/>
          </a:xfrm>
          <a:custGeom>
            <a:avLst/>
            <a:gdLst/>
            <a:ahLst/>
            <a:cxnLst/>
            <a:rect l="l" t="t" r="r" b="b"/>
            <a:pathLst>
              <a:path w="318769" h="247650">
                <a:moveTo>
                  <a:pt x="167523" y="155984"/>
                </a:moveTo>
                <a:lnTo>
                  <a:pt x="69468" y="156083"/>
                </a:lnTo>
                <a:lnTo>
                  <a:pt x="318388" y="247269"/>
                </a:lnTo>
                <a:lnTo>
                  <a:pt x="265884" y="176275"/>
                </a:lnTo>
                <a:lnTo>
                  <a:pt x="181228" y="176275"/>
                </a:lnTo>
                <a:lnTo>
                  <a:pt x="162687" y="162433"/>
                </a:lnTo>
                <a:lnTo>
                  <a:pt x="167523" y="155984"/>
                </a:lnTo>
                <a:close/>
              </a:path>
              <a:path w="318769" h="247650">
                <a:moveTo>
                  <a:pt x="196468" y="155956"/>
                </a:moveTo>
                <a:lnTo>
                  <a:pt x="167523" y="155984"/>
                </a:lnTo>
                <a:lnTo>
                  <a:pt x="162687" y="162433"/>
                </a:lnTo>
                <a:lnTo>
                  <a:pt x="181228" y="176275"/>
                </a:lnTo>
                <a:lnTo>
                  <a:pt x="196468" y="155956"/>
                </a:lnTo>
                <a:close/>
              </a:path>
              <a:path w="318769" h="247650">
                <a:moveTo>
                  <a:pt x="225590" y="121793"/>
                </a:moveTo>
                <a:lnTo>
                  <a:pt x="193166" y="121793"/>
                </a:lnTo>
                <a:lnTo>
                  <a:pt x="211708" y="135636"/>
                </a:lnTo>
                <a:lnTo>
                  <a:pt x="181228" y="176275"/>
                </a:lnTo>
                <a:lnTo>
                  <a:pt x="265884" y="176275"/>
                </a:lnTo>
                <a:lnTo>
                  <a:pt x="225590" y="121793"/>
                </a:lnTo>
                <a:close/>
              </a:path>
              <a:path w="318769" h="247650">
                <a:moveTo>
                  <a:pt x="188343" y="128224"/>
                </a:moveTo>
                <a:lnTo>
                  <a:pt x="167523" y="155984"/>
                </a:lnTo>
                <a:lnTo>
                  <a:pt x="196469" y="155956"/>
                </a:lnTo>
                <a:lnTo>
                  <a:pt x="188343" y="128224"/>
                </a:lnTo>
                <a:close/>
              </a:path>
              <a:path w="318769" h="247650">
                <a:moveTo>
                  <a:pt x="193166" y="121793"/>
                </a:moveTo>
                <a:lnTo>
                  <a:pt x="188343" y="128224"/>
                </a:lnTo>
                <a:lnTo>
                  <a:pt x="196469" y="155956"/>
                </a:lnTo>
                <a:lnTo>
                  <a:pt x="211708" y="135636"/>
                </a:lnTo>
                <a:lnTo>
                  <a:pt x="193166" y="121793"/>
                </a:lnTo>
                <a:close/>
              </a:path>
              <a:path w="318769" h="247650">
                <a:moveTo>
                  <a:pt x="111759" y="60833"/>
                </a:moveTo>
                <a:lnTo>
                  <a:pt x="81406" y="101600"/>
                </a:lnTo>
                <a:lnTo>
                  <a:pt x="122046" y="131953"/>
                </a:lnTo>
                <a:lnTo>
                  <a:pt x="152400" y="91312"/>
                </a:lnTo>
                <a:lnTo>
                  <a:pt x="111759" y="60833"/>
                </a:lnTo>
                <a:close/>
              </a:path>
              <a:path w="318769" h="247650">
                <a:moveTo>
                  <a:pt x="160781" y="34162"/>
                </a:moveTo>
                <a:lnTo>
                  <a:pt x="188343" y="128224"/>
                </a:lnTo>
                <a:lnTo>
                  <a:pt x="193166" y="121793"/>
                </a:lnTo>
                <a:lnTo>
                  <a:pt x="225590" y="121793"/>
                </a:lnTo>
                <a:lnTo>
                  <a:pt x="160781" y="34162"/>
                </a:lnTo>
                <a:close/>
              </a:path>
              <a:path w="318769" h="247650">
                <a:moveTo>
                  <a:pt x="30479" y="0"/>
                </a:moveTo>
                <a:lnTo>
                  <a:pt x="0" y="40640"/>
                </a:lnTo>
                <a:lnTo>
                  <a:pt x="40639" y="71120"/>
                </a:lnTo>
                <a:lnTo>
                  <a:pt x="71119" y="30480"/>
                </a:lnTo>
                <a:lnTo>
                  <a:pt x="30479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14600" y="2589148"/>
            <a:ext cx="608330" cy="152400"/>
          </a:xfrm>
          <a:custGeom>
            <a:avLst/>
            <a:gdLst/>
            <a:ahLst/>
            <a:cxnLst/>
            <a:rect l="l" t="t" r="r" b="b"/>
            <a:pathLst>
              <a:path w="608330" h="152400">
                <a:moveTo>
                  <a:pt x="50800" y="50800"/>
                </a:moveTo>
                <a:lnTo>
                  <a:pt x="0" y="50800"/>
                </a:lnTo>
                <a:lnTo>
                  <a:pt x="0" y="101600"/>
                </a:lnTo>
                <a:lnTo>
                  <a:pt x="50800" y="101600"/>
                </a:lnTo>
                <a:lnTo>
                  <a:pt x="50800" y="50800"/>
                </a:lnTo>
                <a:close/>
              </a:path>
              <a:path w="608330" h="152400">
                <a:moveTo>
                  <a:pt x="152400" y="50800"/>
                </a:moveTo>
                <a:lnTo>
                  <a:pt x="101600" y="50800"/>
                </a:lnTo>
                <a:lnTo>
                  <a:pt x="101600" y="101600"/>
                </a:lnTo>
                <a:lnTo>
                  <a:pt x="152400" y="101600"/>
                </a:lnTo>
                <a:lnTo>
                  <a:pt x="152400" y="50800"/>
                </a:lnTo>
                <a:close/>
              </a:path>
              <a:path w="608330" h="152400">
                <a:moveTo>
                  <a:pt x="254000" y="50800"/>
                </a:moveTo>
                <a:lnTo>
                  <a:pt x="203200" y="50800"/>
                </a:lnTo>
                <a:lnTo>
                  <a:pt x="203200" y="101600"/>
                </a:lnTo>
                <a:lnTo>
                  <a:pt x="254000" y="101600"/>
                </a:lnTo>
                <a:lnTo>
                  <a:pt x="254000" y="50800"/>
                </a:lnTo>
                <a:close/>
              </a:path>
              <a:path w="608330" h="152400">
                <a:moveTo>
                  <a:pt x="455549" y="76200"/>
                </a:moveTo>
                <a:lnTo>
                  <a:pt x="353949" y="152400"/>
                </a:lnTo>
                <a:lnTo>
                  <a:pt x="523282" y="101600"/>
                </a:lnTo>
                <a:lnTo>
                  <a:pt x="455549" y="101600"/>
                </a:lnTo>
                <a:lnTo>
                  <a:pt x="455549" y="76200"/>
                </a:lnTo>
                <a:close/>
              </a:path>
              <a:path w="608330" h="152400">
                <a:moveTo>
                  <a:pt x="355600" y="50800"/>
                </a:moveTo>
                <a:lnTo>
                  <a:pt x="304800" y="50800"/>
                </a:lnTo>
                <a:lnTo>
                  <a:pt x="304800" y="101600"/>
                </a:lnTo>
                <a:lnTo>
                  <a:pt x="355600" y="101600"/>
                </a:lnTo>
                <a:lnTo>
                  <a:pt x="355600" y="50800"/>
                </a:lnTo>
                <a:close/>
              </a:path>
              <a:path w="608330" h="152400">
                <a:moveTo>
                  <a:pt x="421682" y="50800"/>
                </a:moveTo>
                <a:lnTo>
                  <a:pt x="406400" y="50800"/>
                </a:lnTo>
                <a:lnTo>
                  <a:pt x="406400" y="101600"/>
                </a:lnTo>
                <a:lnTo>
                  <a:pt x="421682" y="101600"/>
                </a:lnTo>
                <a:lnTo>
                  <a:pt x="455549" y="76200"/>
                </a:lnTo>
                <a:lnTo>
                  <a:pt x="421682" y="50800"/>
                </a:lnTo>
                <a:close/>
              </a:path>
              <a:path w="608330" h="152400">
                <a:moveTo>
                  <a:pt x="523282" y="50800"/>
                </a:moveTo>
                <a:lnTo>
                  <a:pt x="455549" y="50800"/>
                </a:lnTo>
                <a:lnTo>
                  <a:pt x="455549" y="101600"/>
                </a:lnTo>
                <a:lnTo>
                  <a:pt x="523282" y="101600"/>
                </a:lnTo>
                <a:lnTo>
                  <a:pt x="607949" y="76200"/>
                </a:lnTo>
                <a:lnTo>
                  <a:pt x="523282" y="50800"/>
                </a:lnTo>
                <a:close/>
              </a:path>
              <a:path w="608330" h="152400">
                <a:moveTo>
                  <a:pt x="353949" y="0"/>
                </a:moveTo>
                <a:lnTo>
                  <a:pt x="455549" y="76200"/>
                </a:lnTo>
                <a:lnTo>
                  <a:pt x="455549" y="50800"/>
                </a:lnTo>
                <a:lnTo>
                  <a:pt x="523282" y="50800"/>
                </a:lnTo>
                <a:lnTo>
                  <a:pt x="353949" y="0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57600" y="2512948"/>
            <a:ext cx="760730" cy="152400"/>
          </a:xfrm>
          <a:custGeom>
            <a:avLst/>
            <a:gdLst/>
            <a:ahLst/>
            <a:cxnLst/>
            <a:rect l="l" t="t" r="r" b="b"/>
            <a:pathLst>
              <a:path w="760729" h="152400">
                <a:moveTo>
                  <a:pt x="50800" y="50800"/>
                </a:moveTo>
                <a:lnTo>
                  <a:pt x="0" y="50800"/>
                </a:lnTo>
                <a:lnTo>
                  <a:pt x="0" y="101600"/>
                </a:lnTo>
                <a:lnTo>
                  <a:pt x="50800" y="101600"/>
                </a:lnTo>
                <a:lnTo>
                  <a:pt x="50800" y="50800"/>
                </a:lnTo>
                <a:close/>
              </a:path>
              <a:path w="760729" h="152400">
                <a:moveTo>
                  <a:pt x="152400" y="50800"/>
                </a:moveTo>
                <a:lnTo>
                  <a:pt x="101600" y="50800"/>
                </a:lnTo>
                <a:lnTo>
                  <a:pt x="101600" y="101600"/>
                </a:lnTo>
                <a:lnTo>
                  <a:pt x="152400" y="101600"/>
                </a:lnTo>
                <a:lnTo>
                  <a:pt x="152400" y="50800"/>
                </a:lnTo>
                <a:close/>
              </a:path>
              <a:path w="760729" h="152400">
                <a:moveTo>
                  <a:pt x="254000" y="50800"/>
                </a:moveTo>
                <a:lnTo>
                  <a:pt x="203200" y="50800"/>
                </a:lnTo>
                <a:lnTo>
                  <a:pt x="203200" y="101600"/>
                </a:lnTo>
                <a:lnTo>
                  <a:pt x="254000" y="101600"/>
                </a:lnTo>
                <a:lnTo>
                  <a:pt x="254000" y="50800"/>
                </a:lnTo>
                <a:close/>
              </a:path>
              <a:path w="760729" h="152400">
                <a:moveTo>
                  <a:pt x="355600" y="50800"/>
                </a:moveTo>
                <a:lnTo>
                  <a:pt x="304800" y="50800"/>
                </a:lnTo>
                <a:lnTo>
                  <a:pt x="304800" y="101600"/>
                </a:lnTo>
                <a:lnTo>
                  <a:pt x="355600" y="101600"/>
                </a:lnTo>
                <a:lnTo>
                  <a:pt x="355600" y="50800"/>
                </a:lnTo>
                <a:close/>
              </a:path>
              <a:path w="760729" h="152400">
                <a:moveTo>
                  <a:pt x="457200" y="50800"/>
                </a:moveTo>
                <a:lnTo>
                  <a:pt x="406400" y="50800"/>
                </a:lnTo>
                <a:lnTo>
                  <a:pt x="406400" y="101600"/>
                </a:lnTo>
                <a:lnTo>
                  <a:pt x="457200" y="101600"/>
                </a:lnTo>
                <a:lnTo>
                  <a:pt x="457200" y="50800"/>
                </a:lnTo>
                <a:close/>
              </a:path>
              <a:path w="760729" h="152400">
                <a:moveTo>
                  <a:pt x="506349" y="0"/>
                </a:moveTo>
                <a:lnTo>
                  <a:pt x="607949" y="76200"/>
                </a:lnTo>
                <a:lnTo>
                  <a:pt x="506349" y="152400"/>
                </a:lnTo>
                <a:lnTo>
                  <a:pt x="760349" y="76200"/>
                </a:lnTo>
                <a:lnTo>
                  <a:pt x="506349" y="0"/>
                </a:lnTo>
                <a:close/>
              </a:path>
              <a:path w="760729" h="152400">
                <a:moveTo>
                  <a:pt x="558800" y="50800"/>
                </a:moveTo>
                <a:lnTo>
                  <a:pt x="508000" y="50800"/>
                </a:lnTo>
                <a:lnTo>
                  <a:pt x="508000" y="101600"/>
                </a:lnTo>
                <a:lnTo>
                  <a:pt x="558800" y="101600"/>
                </a:lnTo>
                <a:lnTo>
                  <a:pt x="558800" y="50800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000" y="2589148"/>
            <a:ext cx="1065530" cy="152400"/>
          </a:xfrm>
          <a:custGeom>
            <a:avLst/>
            <a:gdLst/>
            <a:ahLst/>
            <a:cxnLst/>
            <a:rect l="l" t="t" r="r" b="b"/>
            <a:pathLst>
              <a:path w="1065529" h="152400">
                <a:moveTo>
                  <a:pt x="50800" y="50800"/>
                </a:moveTo>
                <a:lnTo>
                  <a:pt x="0" y="50800"/>
                </a:lnTo>
                <a:lnTo>
                  <a:pt x="0" y="101600"/>
                </a:lnTo>
                <a:lnTo>
                  <a:pt x="50800" y="101600"/>
                </a:lnTo>
                <a:lnTo>
                  <a:pt x="50800" y="50800"/>
                </a:lnTo>
                <a:close/>
              </a:path>
              <a:path w="1065529" h="152400">
                <a:moveTo>
                  <a:pt x="152400" y="50800"/>
                </a:moveTo>
                <a:lnTo>
                  <a:pt x="101600" y="50800"/>
                </a:lnTo>
                <a:lnTo>
                  <a:pt x="101600" y="101600"/>
                </a:lnTo>
                <a:lnTo>
                  <a:pt x="152400" y="101600"/>
                </a:lnTo>
                <a:lnTo>
                  <a:pt x="152400" y="50800"/>
                </a:lnTo>
                <a:close/>
              </a:path>
              <a:path w="1065529" h="152400">
                <a:moveTo>
                  <a:pt x="254000" y="50800"/>
                </a:moveTo>
                <a:lnTo>
                  <a:pt x="203200" y="50800"/>
                </a:lnTo>
                <a:lnTo>
                  <a:pt x="203200" y="101600"/>
                </a:lnTo>
                <a:lnTo>
                  <a:pt x="254000" y="101600"/>
                </a:lnTo>
                <a:lnTo>
                  <a:pt x="254000" y="50800"/>
                </a:lnTo>
                <a:close/>
              </a:path>
              <a:path w="1065529" h="152400">
                <a:moveTo>
                  <a:pt x="355600" y="50800"/>
                </a:moveTo>
                <a:lnTo>
                  <a:pt x="304800" y="50800"/>
                </a:lnTo>
                <a:lnTo>
                  <a:pt x="304800" y="101600"/>
                </a:lnTo>
                <a:lnTo>
                  <a:pt x="355600" y="101600"/>
                </a:lnTo>
                <a:lnTo>
                  <a:pt x="355600" y="50800"/>
                </a:lnTo>
                <a:close/>
              </a:path>
              <a:path w="1065529" h="152400">
                <a:moveTo>
                  <a:pt x="457200" y="50800"/>
                </a:moveTo>
                <a:lnTo>
                  <a:pt x="406400" y="50800"/>
                </a:lnTo>
                <a:lnTo>
                  <a:pt x="406400" y="101600"/>
                </a:lnTo>
                <a:lnTo>
                  <a:pt x="457200" y="101600"/>
                </a:lnTo>
                <a:lnTo>
                  <a:pt x="457200" y="50800"/>
                </a:lnTo>
                <a:close/>
              </a:path>
              <a:path w="1065529" h="152400">
                <a:moveTo>
                  <a:pt x="558800" y="50800"/>
                </a:moveTo>
                <a:lnTo>
                  <a:pt x="508000" y="50800"/>
                </a:lnTo>
                <a:lnTo>
                  <a:pt x="508000" y="101600"/>
                </a:lnTo>
                <a:lnTo>
                  <a:pt x="558800" y="101600"/>
                </a:lnTo>
                <a:lnTo>
                  <a:pt x="558800" y="50800"/>
                </a:lnTo>
                <a:close/>
              </a:path>
              <a:path w="1065529" h="152400">
                <a:moveTo>
                  <a:pt x="660400" y="50800"/>
                </a:moveTo>
                <a:lnTo>
                  <a:pt x="609600" y="50800"/>
                </a:lnTo>
                <a:lnTo>
                  <a:pt x="609600" y="101600"/>
                </a:lnTo>
                <a:lnTo>
                  <a:pt x="660400" y="101600"/>
                </a:lnTo>
                <a:lnTo>
                  <a:pt x="660400" y="50800"/>
                </a:lnTo>
                <a:close/>
              </a:path>
              <a:path w="1065529" h="152400">
                <a:moveTo>
                  <a:pt x="762000" y="50800"/>
                </a:moveTo>
                <a:lnTo>
                  <a:pt x="711200" y="50800"/>
                </a:lnTo>
                <a:lnTo>
                  <a:pt x="711200" y="101600"/>
                </a:lnTo>
                <a:lnTo>
                  <a:pt x="762000" y="101600"/>
                </a:lnTo>
                <a:lnTo>
                  <a:pt x="762000" y="50800"/>
                </a:lnTo>
                <a:close/>
              </a:path>
              <a:path w="1065529" h="152400">
                <a:moveTo>
                  <a:pt x="811149" y="0"/>
                </a:moveTo>
                <a:lnTo>
                  <a:pt x="912749" y="76200"/>
                </a:lnTo>
                <a:lnTo>
                  <a:pt x="811149" y="152400"/>
                </a:lnTo>
                <a:lnTo>
                  <a:pt x="1065149" y="76200"/>
                </a:lnTo>
                <a:lnTo>
                  <a:pt x="811149" y="0"/>
                </a:lnTo>
                <a:close/>
              </a:path>
              <a:path w="1065529" h="152400">
                <a:moveTo>
                  <a:pt x="863600" y="50800"/>
                </a:moveTo>
                <a:lnTo>
                  <a:pt x="812800" y="50800"/>
                </a:lnTo>
                <a:lnTo>
                  <a:pt x="812800" y="101600"/>
                </a:lnTo>
                <a:lnTo>
                  <a:pt x="863600" y="101600"/>
                </a:lnTo>
                <a:lnTo>
                  <a:pt x="863600" y="50800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540118" y="2721355"/>
            <a:ext cx="392430" cy="248920"/>
          </a:xfrm>
          <a:custGeom>
            <a:avLst/>
            <a:gdLst/>
            <a:ahLst/>
            <a:cxnLst/>
            <a:rect l="l" t="t" r="r" b="b"/>
            <a:pathLst>
              <a:path w="392429" h="248919">
                <a:moveTo>
                  <a:pt x="26161" y="0"/>
                </a:moveTo>
                <a:lnTo>
                  <a:pt x="0" y="43688"/>
                </a:lnTo>
                <a:lnTo>
                  <a:pt x="43687" y="69723"/>
                </a:lnTo>
                <a:lnTo>
                  <a:pt x="69723" y="26162"/>
                </a:lnTo>
                <a:lnTo>
                  <a:pt x="26161" y="0"/>
                </a:lnTo>
                <a:close/>
              </a:path>
              <a:path w="392429" h="248919">
                <a:moveTo>
                  <a:pt x="213613" y="53086"/>
                </a:moveTo>
                <a:lnTo>
                  <a:pt x="261747" y="170561"/>
                </a:lnTo>
                <a:lnTo>
                  <a:pt x="135381" y="183769"/>
                </a:lnTo>
                <a:lnTo>
                  <a:pt x="392429" y="248793"/>
                </a:lnTo>
                <a:lnTo>
                  <a:pt x="213613" y="53086"/>
                </a:lnTo>
                <a:close/>
              </a:path>
              <a:path w="392429" h="248919">
                <a:moveTo>
                  <a:pt x="200532" y="104394"/>
                </a:moveTo>
                <a:lnTo>
                  <a:pt x="174371" y="147955"/>
                </a:lnTo>
                <a:lnTo>
                  <a:pt x="218058" y="173990"/>
                </a:lnTo>
                <a:lnTo>
                  <a:pt x="244094" y="130429"/>
                </a:lnTo>
                <a:lnTo>
                  <a:pt x="200532" y="104394"/>
                </a:lnTo>
                <a:close/>
              </a:path>
              <a:path w="392429" h="248919">
                <a:moveTo>
                  <a:pt x="113283" y="52197"/>
                </a:moveTo>
                <a:lnTo>
                  <a:pt x="87249" y="95758"/>
                </a:lnTo>
                <a:lnTo>
                  <a:pt x="130809" y="121920"/>
                </a:lnTo>
                <a:lnTo>
                  <a:pt x="156845" y="78232"/>
                </a:lnTo>
                <a:lnTo>
                  <a:pt x="113283" y="52197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00200" y="3046348"/>
            <a:ext cx="5332730" cy="152400"/>
          </a:xfrm>
          <a:custGeom>
            <a:avLst/>
            <a:gdLst/>
            <a:ahLst/>
            <a:cxnLst/>
            <a:rect l="l" t="t" r="r" b="b"/>
            <a:pathLst>
              <a:path w="5332730" h="152400">
                <a:moveTo>
                  <a:pt x="5332349" y="50800"/>
                </a:moveTo>
                <a:lnTo>
                  <a:pt x="5281549" y="50800"/>
                </a:lnTo>
                <a:lnTo>
                  <a:pt x="5281549" y="101600"/>
                </a:lnTo>
                <a:lnTo>
                  <a:pt x="5332349" y="101600"/>
                </a:lnTo>
                <a:lnTo>
                  <a:pt x="5332349" y="50800"/>
                </a:lnTo>
                <a:close/>
              </a:path>
              <a:path w="5332730" h="152400">
                <a:moveTo>
                  <a:pt x="5230749" y="50800"/>
                </a:moveTo>
                <a:lnTo>
                  <a:pt x="5179949" y="50800"/>
                </a:lnTo>
                <a:lnTo>
                  <a:pt x="5179949" y="101600"/>
                </a:lnTo>
                <a:lnTo>
                  <a:pt x="5230749" y="101600"/>
                </a:lnTo>
                <a:lnTo>
                  <a:pt x="5230749" y="50800"/>
                </a:lnTo>
                <a:close/>
              </a:path>
              <a:path w="5332730" h="152400">
                <a:moveTo>
                  <a:pt x="5129149" y="50800"/>
                </a:moveTo>
                <a:lnTo>
                  <a:pt x="5078349" y="50800"/>
                </a:lnTo>
                <a:lnTo>
                  <a:pt x="5078349" y="101600"/>
                </a:lnTo>
                <a:lnTo>
                  <a:pt x="5129149" y="101600"/>
                </a:lnTo>
                <a:lnTo>
                  <a:pt x="5129149" y="50800"/>
                </a:lnTo>
                <a:close/>
              </a:path>
              <a:path w="5332730" h="152400">
                <a:moveTo>
                  <a:pt x="5027549" y="50800"/>
                </a:moveTo>
                <a:lnTo>
                  <a:pt x="4976749" y="50800"/>
                </a:lnTo>
                <a:lnTo>
                  <a:pt x="4976749" y="101600"/>
                </a:lnTo>
                <a:lnTo>
                  <a:pt x="5027549" y="101600"/>
                </a:lnTo>
                <a:lnTo>
                  <a:pt x="5027549" y="50800"/>
                </a:lnTo>
                <a:close/>
              </a:path>
              <a:path w="5332730" h="152400">
                <a:moveTo>
                  <a:pt x="4925949" y="50800"/>
                </a:moveTo>
                <a:lnTo>
                  <a:pt x="4875149" y="50800"/>
                </a:lnTo>
                <a:lnTo>
                  <a:pt x="4875149" y="101600"/>
                </a:lnTo>
                <a:lnTo>
                  <a:pt x="4925949" y="101600"/>
                </a:lnTo>
                <a:lnTo>
                  <a:pt x="4925949" y="50800"/>
                </a:lnTo>
                <a:close/>
              </a:path>
              <a:path w="5332730" h="152400">
                <a:moveTo>
                  <a:pt x="4824349" y="50800"/>
                </a:moveTo>
                <a:lnTo>
                  <a:pt x="4773549" y="50800"/>
                </a:lnTo>
                <a:lnTo>
                  <a:pt x="4773549" y="101600"/>
                </a:lnTo>
                <a:lnTo>
                  <a:pt x="4824349" y="101600"/>
                </a:lnTo>
                <a:lnTo>
                  <a:pt x="4824349" y="50800"/>
                </a:lnTo>
                <a:close/>
              </a:path>
              <a:path w="5332730" h="152400">
                <a:moveTo>
                  <a:pt x="4722749" y="50800"/>
                </a:moveTo>
                <a:lnTo>
                  <a:pt x="4671949" y="50800"/>
                </a:lnTo>
                <a:lnTo>
                  <a:pt x="4671949" y="101600"/>
                </a:lnTo>
                <a:lnTo>
                  <a:pt x="4722749" y="101600"/>
                </a:lnTo>
                <a:lnTo>
                  <a:pt x="4722749" y="50800"/>
                </a:lnTo>
                <a:close/>
              </a:path>
              <a:path w="5332730" h="152400">
                <a:moveTo>
                  <a:pt x="4621149" y="50800"/>
                </a:moveTo>
                <a:lnTo>
                  <a:pt x="4570349" y="50800"/>
                </a:lnTo>
                <a:lnTo>
                  <a:pt x="4570349" y="101600"/>
                </a:lnTo>
                <a:lnTo>
                  <a:pt x="4621149" y="101600"/>
                </a:lnTo>
                <a:lnTo>
                  <a:pt x="4621149" y="50800"/>
                </a:lnTo>
                <a:close/>
              </a:path>
              <a:path w="5332730" h="152400">
                <a:moveTo>
                  <a:pt x="4519549" y="50800"/>
                </a:moveTo>
                <a:lnTo>
                  <a:pt x="4468749" y="50800"/>
                </a:lnTo>
                <a:lnTo>
                  <a:pt x="4468749" y="101600"/>
                </a:lnTo>
                <a:lnTo>
                  <a:pt x="4519549" y="101600"/>
                </a:lnTo>
                <a:lnTo>
                  <a:pt x="4519549" y="50800"/>
                </a:lnTo>
                <a:close/>
              </a:path>
              <a:path w="5332730" h="152400">
                <a:moveTo>
                  <a:pt x="4417949" y="50800"/>
                </a:moveTo>
                <a:lnTo>
                  <a:pt x="4367149" y="50800"/>
                </a:lnTo>
                <a:lnTo>
                  <a:pt x="4367149" y="101600"/>
                </a:lnTo>
                <a:lnTo>
                  <a:pt x="4417949" y="101600"/>
                </a:lnTo>
                <a:lnTo>
                  <a:pt x="4417949" y="50800"/>
                </a:lnTo>
                <a:close/>
              </a:path>
              <a:path w="5332730" h="152400">
                <a:moveTo>
                  <a:pt x="4316349" y="50800"/>
                </a:moveTo>
                <a:lnTo>
                  <a:pt x="4265549" y="50800"/>
                </a:lnTo>
                <a:lnTo>
                  <a:pt x="4265549" y="101600"/>
                </a:lnTo>
                <a:lnTo>
                  <a:pt x="4316349" y="101600"/>
                </a:lnTo>
                <a:lnTo>
                  <a:pt x="4316349" y="50800"/>
                </a:lnTo>
                <a:close/>
              </a:path>
              <a:path w="5332730" h="152400">
                <a:moveTo>
                  <a:pt x="4214749" y="50800"/>
                </a:moveTo>
                <a:lnTo>
                  <a:pt x="4163949" y="50800"/>
                </a:lnTo>
                <a:lnTo>
                  <a:pt x="4163949" y="101600"/>
                </a:lnTo>
                <a:lnTo>
                  <a:pt x="4214749" y="101600"/>
                </a:lnTo>
                <a:lnTo>
                  <a:pt x="4214749" y="50800"/>
                </a:lnTo>
                <a:close/>
              </a:path>
              <a:path w="5332730" h="152400">
                <a:moveTo>
                  <a:pt x="4113149" y="50800"/>
                </a:moveTo>
                <a:lnTo>
                  <a:pt x="4062349" y="50800"/>
                </a:lnTo>
                <a:lnTo>
                  <a:pt x="4062349" y="101600"/>
                </a:lnTo>
                <a:lnTo>
                  <a:pt x="4113149" y="101600"/>
                </a:lnTo>
                <a:lnTo>
                  <a:pt x="4113149" y="50800"/>
                </a:lnTo>
                <a:close/>
              </a:path>
              <a:path w="5332730" h="152400">
                <a:moveTo>
                  <a:pt x="4011549" y="50800"/>
                </a:moveTo>
                <a:lnTo>
                  <a:pt x="3960749" y="50800"/>
                </a:lnTo>
                <a:lnTo>
                  <a:pt x="3960749" y="101600"/>
                </a:lnTo>
                <a:lnTo>
                  <a:pt x="4011549" y="101600"/>
                </a:lnTo>
                <a:lnTo>
                  <a:pt x="4011549" y="50800"/>
                </a:lnTo>
                <a:close/>
              </a:path>
              <a:path w="5332730" h="152400">
                <a:moveTo>
                  <a:pt x="3909949" y="50800"/>
                </a:moveTo>
                <a:lnTo>
                  <a:pt x="3859149" y="50800"/>
                </a:lnTo>
                <a:lnTo>
                  <a:pt x="3859149" y="101600"/>
                </a:lnTo>
                <a:lnTo>
                  <a:pt x="3909949" y="101600"/>
                </a:lnTo>
                <a:lnTo>
                  <a:pt x="3909949" y="50800"/>
                </a:lnTo>
                <a:close/>
              </a:path>
              <a:path w="5332730" h="152400">
                <a:moveTo>
                  <a:pt x="3808349" y="50800"/>
                </a:moveTo>
                <a:lnTo>
                  <a:pt x="3757549" y="50800"/>
                </a:lnTo>
                <a:lnTo>
                  <a:pt x="3757549" y="101600"/>
                </a:lnTo>
                <a:lnTo>
                  <a:pt x="3808349" y="101600"/>
                </a:lnTo>
                <a:lnTo>
                  <a:pt x="3808349" y="50800"/>
                </a:lnTo>
                <a:close/>
              </a:path>
              <a:path w="5332730" h="152400">
                <a:moveTo>
                  <a:pt x="3706749" y="50800"/>
                </a:moveTo>
                <a:lnTo>
                  <a:pt x="3655949" y="50800"/>
                </a:lnTo>
                <a:lnTo>
                  <a:pt x="3655949" y="101600"/>
                </a:lnTo>
                <a:lnTo>
                  <a:pt x="3706749" y="101600"/>
                </a:lnTo>
                <a:lnTo>
                  <a:pt x="3706749" y="50800"/>
                </a:lnTo>
                <a:close/>
              </a:path>
              <a:path w="5332730" h="152400">
                <a:moveTo>
                  <a:pt x="3605149" y="50800"/>
                </a:moveTo>
                <a:lnTo>
                  <a:pt x="3554349" y="50800"/>
                </a:lnTo>
                <a:lnTo>
                  <a:pt x="3554349" y="101600"/>
                </a:lnTo>
                <a:lnTo>
                  <a:pt x="3605149" y="101600"/>
                </a:lnTo>
                <a:lnTo>
                  <a:pt x="3605149" y="50800"/>
                </a:lnTo>
                <a:close/>
              </a:path>
              <a:path w="5332730" h="152400">
                <a:moveTo>
                  <a:pt x="3503549" y="50800"/>
                </a:moveTo>
                <a:lnTo>
                  <a:pt x="3452749" y="50800"/>
                </a:lnTo>
                <a:lnTo>
                  <a:pt x="3452749" y="101600"/>
                </a:lnTo>
                <a:lnTo>
                  <a:pt x="3503549" y="101600"/>
                </a:lnTo>
                <a:lnTo>
                  <a:pt x="3503549" y="50800"/>
                </a:lnTo>
                <a:close/>
              </a:path>
              <a:path w="5332730" h="152400">
                <a:moveTo>
                  <a:pt x="3401949" y="50800"/>
                </a:moveTo>
                <a:lnTo>
                  <a:pt x="3351149" y="50800"/>
                </a:lnTo>
                <a:lnTo>
                  <a:pt x="3351149" y="101600"/>
                </a:lnTo>
                <a:lnTo>
                  <a:pt x="3401949" y="101600"/>
                </a:lnTo>
                <a:lnTo>
                  <a:pt x="3401949" y="50800"/>
                </a:lnTo>
                <a:close/>
              </a:path>
              <a:path w="5332730" h="152400">
                <a:moveTo>
                  <a:pt x="3300349" y="50800"/>
                </a:moveTo>
                <a:lnTo>
                  <a:pt x="3249549" y="50800"/>
                </a:lnTo>
                <a:lnTo>
                  <a:pt x="3249549" y="101600"/>
                </a:lnTo>
                <a:lnTo>
                  <a:pt x="3300349" y="101600"/>
                </a:lnTo>
                <a:lnTo>
                  <a:pt x="3300349" y="50800"/>
                </a:lnTo>
                <a:close/>
              </a:path>
              <a:path w="5332730" h="152400">
                <a:moveTo>
                  <a:pt x="3198749" y="50800"/>
                </a:moveTo>
                <a:lnTo>
                  <a:pt x="3147949" y="50800"/>
                </a:lnTo>
                <a:lnTo>
                  <a:pt x="3147949" y="101600"/>
                </a:lnTo>
                <a:lnTo>
                  <a:pt x="3198749" y="101600"/>
                </a:lnTo>
                <a:lnTo>
                  <a:pt x="3198749" y="50800"/>
                </a:lnTo>
                <a:close/>
              </a:path>
              <a:path w="5332730" h="152400">
                <a:moveTo>
                  <a:pt x="3097149" y="50800"/>
                </a:moveTo>
                <a:lnTo>
                  <a:pt x="3046349" y="50800"/>
                </a:lnTo>
                <a:lnTo>
                  <a:pt x="3046349" y="101600"/>
                </a:lnTo>
                <a:lnTo>
                  <a:pt x="3097149" y="101600"/>
                </a:lnTo>
                <a:lnTo>
                  <a:pt x="3097149" y="50800"/>
                </a:lnTo>
                <a:close/>
              </a:path>
              <a:path w="5332730" h="152400">
                <a:moveTo>
                  <a:pt x="2995549" y="50800"/>
                </a:moveTo>
                <a:lnTo>
                  <a:pt x="2944749" y="50800"/>
                </a:lnTo>
                <a:lnTo>
                  <a:pt x="2944749" y="101600"/>
                </a:lnTo>
                <a:lnTo>
                  <a:pt x="2995549" y="101600"/>
                </a:lnTo>
                <a:lnTo>
                  <a:pt x="2995549" y="50800"/>
                </a:lnTo>
                <a:close/>
              </a:path>
              <a:path w="5332730" h="152400">
                <a:moveTo>
                  <a:pt x="2893949" y="50800"/>
                </a:moveTo>
                <a:lnTo>
                  <a:pt x="2843149" y="50800"/>
                </a:lnTo>
                <a:lnTo>
                  <a:pt x="2843149" y="101600"/>
                </a:lnTo>
                <a:lnTo>
                  <a:pt x="2893949" y="101600"/>
                </a:lnTo>
                <a:lnTo>
                  <a:pt x="2893949" y="50800"/>
                </a:lnTo>
                <a:close/>
              </a:path>
              <a:path w="5332730" h="152400">
                <a:moveTo>
                  <a:pt x="2792349" y="50800"/>
                </a:moveTo>
                <a:lnTo>
                  <a:pt x="2741549" y="50800"/>
                </a:lnTo>
                <a:lnTo>
                  <a:pt x="2741549" y="101600"/>
                </a:lnTo>
                <a:lnTo>
                  <a:pt x="2792349" y="101600"/>
                </a:lnTo>
                <a:lnTo>
                  <a:pt x="2792349" y="50800"/>
                </a:lnTo>
                <a:close/>
              </a:path>
              <a:path w="5332730" h="152400">
                <a:moveTo>
                  <a:pt x="2690749" y="50800"/>
                </a:moveTo>
                <a:lnTo>
                  <a:pt x="2639949" y="50800"/>
                </a:lnTo>
                <a:lnTo>
                  <a:pt x="2639949" y="101600"/>
                </a:lnTo>
                <a:lnTo>
                  <a:pt x="2690749" y="101600"/>
                </a:lnTo>
                <a:lnTo>
                  <a:pt x="2690749" y="50800"/>
                </a:lnTo>
                <a:close/>
              </a:path>
              <a:path w="5332730" h="152400">
                <a:moveTo>
                  <a:pt x="2589149" y="50800"/>
                </a:moveTo>
                <a:lnTo>
                  <a:pt x="2538349" y="50800"/>
                </a:lnTo>
                <a:lnTo>
                  <a:pt x="2538349" y="101600"/>
                </a:lnTo>
                <a:lnTo>
                  <a:pt x="2589149" y="101600"/>
                </a:lnTo>
                <a:lnTo>
                  <a:pt x="2589149" y="50800"/>
                </a:lnTo>
                <a:close/>
              </a:path>
              <a:path w="5332730" h="152400">
                <a:moveTo>
                  <a:pt x="2487549" y="50800"/>
                </a:moveTo>
                <a:lnTo>
                  <a:pt x="2436749" y="50800"/>
                </a:lnTo>
                <a:lnTo>
                  <a:pt x="2436749" y="101600"/>
                </a:lnTo>
                <a:lnTo>
                  <a:pt x="2487549" y="101600"/>
                </a:lnTo>
                <a:lnTo>
                  <a:pt x="2487549" y="50800"/>
                </a:lnTo>
                <a:close/>
              </a:path>
              <a:path w="5332730" h="152400">
                <a:moveTo>
                  <a:pt x="2385949" y="50800"/>
                </a:moveTo>
                <a:lnTo>
                  <a:pt x="2335149" y="50800"/>
                </a:lnTo>
                <a:lnTo>
                  <a:pt x="2335149" y="101600"/>
                </a:lnTo>
                <a:lnTo>
                  <a:pt x="2385949" y="101600"/>
                </a:lnTo>
                <a:lnTo>
                  <a:pt x="2385949" y="50800"/>
                </a:lnTo>
                <a:close/>
              </a:path>
              <a:path w="5332730" h="152400">
                <a:moveTo>
                  <a:pt x="2284349" y="50800"/>
                </a:moveTo>
                <a:lnTo>
                  <a:pt x="2233549" y="50800"/>
                </a:lnTo>
                <a:lnTo>
                  <a:pt x="2233549" y="101600"/>
                </a:lnTo>
                <a:lnTo>
                  <a:pt x="2284349" y="101600"/>
                </a:lnTo>
                <a:lnTo>
                  <a:pt x="2284349" y="50800"/>
                </a:lnTo>
                <a:close/>
              </a:path>
              <a:path w="5332730" h="152400">
                <a:moveTo>
                  <a:pt x="2182749" y="50800"/>
                </a:moveTo>
                <a:lnTo>
                  <a:pt x="2131949" y="50800"/>
                </a:lnTo>
                <a:lnTo>
                  <a:pt x="2131949" y="101600"/>
                </a:lnTo>
                <a:lnTo>
                  <a:pt x="2182749" y="101600"/>
                </a:lnTo>
                <a:lnTo>
                  <a:pt x="2182749" y="50800"/>
                </a:lnTo>
                <a:close/>
              </a:path>
              <a:path w="5332730" h="152400">
                <a:moveTo>
                  <a:pt x="2081149" y="50800"/>
                </a:moveTo>
                <a:lnTo>
                  <a:pt x="2030349" y="50800"/>
                </a:lnTo>
                <a:lnTo>
                  <a:pt x="2030349" y="101600"/>
                </a:lnTo>
                <a:lnTo>
                  <a:pt x="2081149" y="101600"/>
                </a:lnTo>
                <a:lnTo>
                  <a:pt x="2081149" y="50800"/>
                </a:lnTo>
                <a:close/>
              </a:path>
              <a:path w="5332730" h="152400">
                <a:moveTo>
                  <a:pt x="1979549" y="50800"/>
                </a:moveTo>
                <a:lnTo>
                  <a:pt x="1928749" y="50800"/>
                </a:lnTo>
                <a:lnTo>
                  <a:pt x="1928749" y="101600"/>
                </a:lnTo>
                <a:lnTo>
                  <a:pt x="1979549" y="101600"/>
                </a:lnTo>
                <a:lnTo>
                  <a:pt x="1979549" y="50800"/>
                </a:lnTo>
                <a:close/>
              </a:path>
              <a:path w="5332730" h="152400">
                <a:moveTo>
                  <a:pt x="1877949" y="50800"/>
                </a:moveTo>
                <a:lnTo>
                  <a:pt x="1827149" y="50800"/>
                </a:lnTo>
                <a:lnTo>
                  <a:pt x="1827149" y="101600"/>
                </a:lnTo>
                <a:lnTo>
                  <a:pt x="1877949" y="101600"/>
                </a:lnTo>
                <a:lnTo>
                  <a:pt x="1877949" y="50800"/>
                </a:lnTo>
                <a:close/>
              </a:path>
              <a:path w="5332730" h="152400">
                <a:moveTo>
                  <a:pt x="1776349" y="50800"/>
                </a:moveTo>
                <a:lnTo>
                  <a:pt x="1725549" y="50800"/>
                </a:lnTo>
                <a:lnTo>
                  <a:pt x="1725549" y="101600"/>
                </a:lnTo>
                <a:lnTo>
                  <a:pt x="1776349" y="101600"/>
                </a:lnTo>
                <a:lnTo>
                  <a:pt x="1776349" y="50800"/>
                </a:lnTo>
                <a:close/>
              </a:path>
              <a:path w="5332730" h="152400">
                <a:moveTo>
                  <a:pt x="1674749" y="50800"/>
                </a:moveTo>
                <a:lnTo>
                  <a:pt x="1623949" y="50800"/>
                </a:lnTo>
                <a:lnTo>
                  <a:pt x="1623949" y="101600"/>
                </a:lnTo>
                <a:lnTo>
                  <a:pt x="1674749" y="101600"/>
                </a:lnTo>
                <a:lnTo>
                  <a:pt x="1674749" y="50800"/>
                </a:lnTo>
                <a:close/>
              </a:path>
              <a:path w="5332730" h="152400">
                <a:moveTo>
                  <a:pt x="1573149" y="50800"/>
                </a:moveTo>
                <a:lnTo>
                  <a:pt x="1522349" y="50800"/>
                </a:lnTo>
                <a:lnTo>
                  <a:pt x="1522349" y="101600"/>
                </a:lnTo>
                <a:lnTo>
                  <a:pt x="1573149" y="101600"/>
                </a:lnTo>
                <a:lnTo>
                  <a:pt x="1573149" y="50800"/>
                </a:lnTo>
                <a:close/>
              </a:path>
              <a:path w="5332730" h="152400">
                <a:moveTo>
                  <a:pt x="1471549" y="50800"/>
                </a:moveTo>
                <a:lnTo>
                  <a:pt x="1420749" y="50800"/>
                </a:lnTo>
                <a:lnTo>
                  <a:pt x="1420749" y="101600"/>
                </a:lnTo>
                <a:lnTo>
                  <a:pt x="1471549" y="101600"/>
                </a:lnTo>
                <a:lnTo>
                  <a:pt x="1471549" y="50800"/>
                </a:lnTo>
                <a:close/>
              </a:path>
              <a:path w="5332730" h="152400">
                <a:moveTo>
                  <a:pt x="1369949" y="50800"/>
                </a:moveTo>
                <a:lnTo>
                  <a:pt x="1319149" y="50800"/>
                </a:lnTo>
                <a:lnTo>
                  <a:pt x="1319149" y="101600"/>
                </a:lnTo>
                <a:lnTo>
                  <a:pt x="1369949" y="101600"/>
                </a:lnTo>
                <a:lnTo>
                  <a:pt x="1369949" y="50800"/>
                </a:lnTo>
                <a:close/>
              </a:path>
              <a:path w="5332730" h="152400">
                <a:moveTo>
                  <a:pt x="1268349" y="50800"/>
                </a:moveTo>
                <a:lnTo>
                  <a:pt x="1217549" y="50800"/>
                </a:lnTo>
                <a:lnTo>
                  <a:pt x="1217549" y="101600"/>
                </a:lnTo>
                <a:lnTo>
                  <a:pt x="1268349" y="101600"/>
                </a:lnTo>
                <a:lnTo>
                  <a:pt x="1268349" y="50800"/>
                </a:lnTo>
                <a:close/>
              </a:path>
              <a:path w="5332730" h="152400">
                <a:moveTo>
                  <a:pt x="1166749" y="50800"/>
                </a:moveTo>
                <a:lnTo>
                  <a:pt x="1115949" y="50800"/>
                </a:lnTo>
                <a:lnTo>
                  <a:pt x="1115949" y="101600"/>
                </a:lnTo>
                <a:lnTo>
                  <a:pt x="1166749" y="101600"/>
                </a:lnTo>
                <a:lnTo>
                  <a:pt x="1166749" y="50800"/>
                </a:lnTo>
                <a:close/>
              </a:path>
              <a:path w="5332730" h="152400">
                <a:moveTo>
                  <a:pt x="1065149" y="50800"/>
                </a:moveTo>
                <a:lnTo>
                  <a:pt x="1014349" y="50800"/>
                </a:lnTo>
                <a:lnTo>
                  <a:pt x="1014349" y="101600"/>
                </a:lnTo>
                <a:lnTo>
                  <a:pt x="1065149" y="101600"/>
                </a:lnTo>
                <a:lnTo>
                  <a:pt x="1065149" y="50800"/>
                </a:lnTo>
                <a:close/>
              </a:path>
              <a:path w="5332730" h="152400">
                <a:moveTo>
                  <a:pt x="963549" y="50800"/>
                </a:moveTo>
                <a:lnTo>
                  <a:pt x="912749" y="50800"/>
                </a:lnTo>
                <a:lnTo>
                  <a:pt x="912749" y="101600"/>
                </a:lnTo>
                <a:lnTo>
                  <a:pt x="963549" y="101600"/>
                </a:lnTo>
                <a:lnTo>
                  <a:pt x="963549" y="50800"/>
                </a:lnTo>
                <a:close/>
              </a:path>
              <a:path w="5332730" h="152400">
                <a:moveTo>
                  <a:pt x="861949" y="50800"/>
                </a:moveTo>
                <a:lnTo>
                  <a:pt x="811149" y="50800"/>
                </a:lnTo>
                <a:lnTo>
                  <a:pt x="811149" y="101600"/>
                </a:lnTo>
                <a:lnTo>
                  <a:pt x="861949" y="101600"/>
                </a:lnTo>
                <a:lnTo>
                  <a:pt x="861949" y="50800"/>
                </a:lnTo>
                <a:close/>
              </a:path>
              <a:path w="5332730" h="152400">
                <a:moveTo>
                  <a:pt x="760349" y="50800"/>
                </a:moveTo>
                <a:lnTo>
                  <a:pt x="709549" y="50800"/>
                </a:lnTo>
                <a:lnTo>
                  <a:pt x="709549" y="101600"/>
                </a:lnTo>
                <a:lnTo>
                  <a:pt x="760349" y="101600"/>
                </a:lnTo>
                <a:lnTo>
                  <a:pt x="760349" y="50800"/>
                </a:lnTo>
                <a:close/>
              </a:path>
              <a:path w="5332730" h="152400">
                <a:moveTo>
                  <a:pt x="658749" y="50800"/>
                </a:moveTo>
                <a:lnTo>
                  <a:pt x="607949" y="50800"/>
                </a:lnTo>
                <a:lnTo>
                  <a:pt x="607949" y="101600"/>
                </a:lnTo>
                <a:lnTo>
                  <a:pt x="658749" y="101600"/>
                </a:lnTo>
                <a:lnTo>
                  <a:pt x="658749" y="50800"/>
                </a:lnTo>
                <a:close/>
              </a:path>
              <a:path w="5332730" h="152400">
                <a:moveTo>
                  <a:pt x="557149" y="50800"/>
                </a:moveTo>
                <a:lnTo>
                  <a:pt x="506349" y="50800"/>
                </a:lnTo>
                <a:lnTo>
                  <a:pt x="506349" y="101600"/>
                </a:lnTo>
                <a:lnTo>
                  <a:pt x="557149" y="101600"/>
                </a:lnTo>
                <a:lnTo>
                  <a:pt x="557149" y="50800"/>
                </a:lnTo>
                <a:close/>
              </a:path>
              <a:path w="5332730" h="152400">
                <a:moveTo>
                  <a:pt x="455549" y="50800"/>
                </a:moveTo>
                <a:lnTo>
                  <a:pt x="404749" y="50800"/>
                </a:lnTo>
                <a:lnTo>
                  <a:pt x="404749" y="101600"/>
                </a:lnTo>
                <a:lnTo>
                  <a:pt x="455549" y="101600"/>
                </a:lnTo>
                <a:lnTo>
                  <a:pt x="455549" y="50800"/>
                </a:lnTo>
                <a:close/>
              </a:path>
              <a:path w="5332730" h="152400">
                <a:moveTo>
                  <a:pt x="353949" y="50800"/>
                </a:moveTo>
                <a:lnTo>
                  <a:pt x="303149" y="50800"/>
                </a:lnTo>
                <a:lnTo>
                  <a:pt x="303149" y="101600"/>
                </a:lnTo>
                <a:lnTo>
                  <a:pt x="353949" y="101600"/>
                </a:lnTo>
                <a:lnTo>
                  <a:pt x="353949" y="50800"/>
                </a:lnTo>
                <a:close/>
              </a:path>
              <a:path w="5332730" h="152400">
                <a:moveTo>
                  <a:pt x="254000" y="0"/>
                </a:moveTo>
                <a:lnTo>
                  <a:pt x="0" y="76200"/>
                </a:lnTo>
                <a:lnTo>
                  <a:pt x="254000" y="152400"/>
                </a:lnTo>
                <a:lnTo>
                  <a:pt x="152400" y="76200"/>
                </a:lnTo>
                <a:lnTo>
                  <a:pt x="254000" y="0"/>
                </a:lnTo>
                <a:close/>
              </a:path>
              <a:path w="5332730" h="152400">
                <a:moveTo>
                  <a:pt x="252349" y="50800"/>
                </a:moveTo>
                <a:lnTo>
                  <a:pt x="201549" y="50800"/>
                </a:lnTo>
                <a:lnTo>
                  <a:pt x="201549" y="101600"/>
                </a:lnTo>
                <a:lnTo>
                  <a:pt x="252349" y="101600"/>
                </a:lnTo>
                <a:lnTo>
                  <a:pt x="252349" y="50800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46986" y="3173729"/>
            <a:ext cx="204088" cy="253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82748" y="3503548"/>
            <a:ext cx="2540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971800" y="3503548"/>
            <a:ext cx="608330" cy="152400"/>
          </a:xfrm>
          <a:custGeom>
            <a:avLst/>
            <a:gdLst/>
            <a:ahLst/>
            <a:cxnLst/>
            <a:rect l="l" t="t" r="r" b="b"/>
            <a:pathLst>
              <a:path w="608329" h="152400">
                <a:moveTo>
                  <a:pt x="50800" y="50800"/>
                </a:moveTo>
                <a:lnTo>
                  <a:pt x="0" y="50800"/>
                </a:lnTo>
                <a:lnTo>
                  <a:pt x="0" y="101600"/>
                </a:lnTo>
                <a:lnTo>
                  <a:pt x="50800" y="101600"/>
                </a:lnTo>
                <a:lnTo>
                  <a:pt x="50800" y="50800"/>
                </a:lnTo>
                <a:close/>
              </a:path>
              <a:path w="608329" h="152400">
                <a:moveTo>
                  <a:pt x="152400" y="50800"/>
                </a:moveTo>
                <a:lnTo>
                  <a:pt x="101600" y="50800"/>
                </a:lnTo>
                <a:lnTo>
                  <a:pt x="101600" y="101600"/>
                </a:lnTo>
                <a:lnTo>
                  <a:pt x="152400" y="101600"/>
                </a:lnTo>
                <a:lnTo>
                  <a:pt x="152400" y="50800"/>
                </a:lnTo>
                <a:close/>
              </a:path>
              <a:path w="608329" h="152400">
                <a:moveTo>
                  <a:pt x="254000" y="50800"/>
                </a:moveTo>
                <a:lnTo>
                  <a:pt x="203200" y="50800"/>
                </a:lnTo>
                <a:lnTo>
                  <a:pt x="203200" y="101600"/>
                </a:lnTo>
                <a:lnTo>
                  <a:pt x="254000" y="101600"/>
                </a:lnTo>
                <a:lnTo>
                  <a:pt x="254000" y="50800"/>
                </a:lnTo>
                <a:close/>
              </a:path>
              <a:path w="608329" h="152400">
                <a:moveTo>
                  <a:pt x="455549" y="76200"/>
                </a:moveTo>
                <a:lnTo>
                  <a:pt x="353949" y="152400"/>
                </a:lnTo>
                <a:lnTo>
                  <a:pt x="523282" y="101600"/>
                </a:lnTo>
                <a:lnTo>
                  <a:pt x="455549" y="101600"/>
                </a:lnTo>
                <a:lnTo>
                  <a:pt x="455549" y="76200"/>
                </a:lnTo>
                <a:close/>
              </a:path>
              <a:path w="608329" h="152400">
                <a:moveTo>
                  <a:pt x="355600" y="50800"/>
                </a:moveTo>
                <a:lnTo>
                  <a:pt x="304800" y="50800"/>
                </a:lnTo>
                <a:lnTo>
                  <a:pt x="304800" y="101600"/>
                </a:lnTo>
                <a:lnTo>
                  <a:pt x="355600" y="101600"/>
                </a:lnTo>
                <a:lnTo>
                  <a:pt x="355600" y="50800"/>
                </a:lnTo>
                <a:close/>
              </a:path>
              <a:path w="608329" h="152400">
                <a:moveTo>
                  <a:pt x="421682" y="50800"/>
                </a:moveTo>
                <a:lnTo>
                  <a:pt x="406400" y="50800"/>
                </a:lnTo>
                <a:lnTo>
                  <a:pt x="406400" y="101600"/>
                </a:lnTo>
                <a:lnTo>
                  <a:pt x="421682" y="101600"/>
                </a:lnTo>
                <a:lnTo>
                  <a:pt x="455549" y="76200"/>
                </a:lnTo>
                <a:lnTo>
                  <a:pt x="421682" y="50800"/>
                </a:lnTo>
                <a:close/>
              </a:path>
              <a:path w="608329" h="152400">
                <a:moveTo>
                  <a:pt x="523282" y="50800"/>
                </a:moveTo>
                <a:lnTo>
                  <a:pt x="455549" y="50800"/>
                </a:lnTo>
                <a:lnTo>
                  <a:pt x="455549" y="101600"/>
                </a:lnTo>
                <a:lnTo>
                  <a:pt x="523282" y="101600"/>
                </a:lnTo>
                <a:lnTo>
                  <a:pt x="607949" y="76200"/>
                </a:lnTo>
                <a:lnTo>
                  <a:pt x="523282" y="50800"/>
                </a:lnTo>
                <a:close/>
              </a:path>
              <a:path w="608329" h="152400">
                <a:moveTo>
                  <a:pt x="353949" y="0"/>
                </a:moveTo>
                <a:lnTo>
                  <a:pt x="455549" y="76200"/>
                </a:lnTo>
                <a:lnTo>
                  <a:pt x="455549" y="50800"/>
                </a:lnTo>
                <a:lnTo>
                  <a:pt x="523282" y="50800"/>
                </a:lnTo>
                <a:lnTo>
                  <a:pt x="353949" y="0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114800" y="3503548"/>
            <a:ext cx="379730" cy="152400"/>
          </a:xfrm>
          <a:custGeom>
            <a:avLst/>
            <a:gdLst/>
            <a:ahLst/>
            <a:cxnLst/>
            <a:rect l="l" t="t" r="r" b="b"/>
            <a:pathLst>
              <a:path w="379729" h="152400">
                <a:moveTo>
                  <a:pt x="50800" y="50800"/>
                </a:moveTo>
                <a:lnTo>
                  <a:pt x="0" y="50800"/>
                </a:lnTo>
                <a:lnTo>
                  <a:pt x="0" y="101600"/>
                </a:lnTo>
                <a:lnTo>
                  <a:pt x="50800" y="101600"/>
                </a:lnTo>
                <a:lnTo>
                  <a:pt x="50800" y="50800"/>
                </a:lnTo>
                <a:close/>
              </a:path>
              <a:path w="379729" h="152400">
                <a:moveTo>
                  <a:pt x="203200" y="94011"/>
                </a:moveTo>
                <a:lnTo>
                  <a:pt x="125349" y="152400"/>
                </a:lnTo>
                <a:lnTo>
                  <a:pt x="294682" y="101600"/>
                </a:lnTo>
                <a:lnTo>
                  <a:pt x="203200" y="101600"/>
                </a:lnTo>
                <a:lnTo>
                  <a:pt x="203200" y="94011"/>
                </a:lnTo>
                <a:close/>
              </a:path>
              <a:path w="379729" h="152400">
                <a:moveTo>
                  <a:pt x="152400" y="50800"/>
                </a:moveTo>
                <a:lnTo>
                  <a:pt x="101600" y="50800"/>
                </a:lnTo>
                <a:lnTo>
                  <a:pt x="101600" y="101600"/>
                </a:lnTo>
                <a:lnTo>
                  <a:pt x="152400" y="101600"/>
                </a:lnTo>
                <a:lnTo>
                  <a:pt x="152400" y="50800"/>
                </a:lnTo>
                <a:close/>
              </a:path>
              <a:path w="379729" h="152400">
                <a:moveTo>
                  <a:pt x="226949" y="76200"/>
                </a:moveTo>
                <a:lnTo>
                  <a:pt x="203200" y="94011"/>
                </a:lnTo>
                <a:lnTo>
                  <a:pt x="203200" y="101600"/>
                </a:lnTo>
                <a:lnTo>
                  <a:pt x="226949" y="101600"/>
                </a:lnTo>
                <a:lnTo>
                  <a:pt x="226949" y="76200"/>
                </a:lnTo>
                <a:close/>
              </a:path>
              <a:path w="379729" h="152400">
                <a:moveTo>
                  <a:pt x="294682" y="50800"/>
                </a:moveTo>
                <a:lnTo>
                  <a:pt x="226949" y="50800"/>
                </a:lnTo>
                <a:lnTo>
                  <a:pt x="226949" y="101600"/>
                </a:lnTo>
                <a:lnTo>
                  <a:pt x="294682" y="101600"/>
                </a:lnTo>
                <a:lnTo>
                  <a:pt x="379349" y="76200"/>
                </a:lnTo>
                <a:lnTo>
                  <a:pt x="294682" y="50800"/>
                </a:lnTo>
                <a:close/>
              </a:path>
              <a:path w="379729" h="152400">
                <a:moveTo>
                  <a:pt x="203200" y="58388"/>
                </a:moveTo>
                <a:lnTo>
                  <a:pt x="203200" y="94011"/>
                </a:lnTo>
                <a:lnTo>
                  <a:pt x="226949" y="76200"/>
                </a:lnTo>
                <a:lnTo>
                  <a:pt x="203200" y="58388"/>
                </a:lnTo>
                <a:close/>
              </a:path>
              <a:path w="379729" h="152400">
                <a:moveTo>
                  <a:pt x="226949" y="50800"/>
                </a:moveTo>
                <a:lnTo>
                  <a:pt x="203200" y="50800"/>
                </a:lnTo>
                <a:lnTo>
                  <a:pt x="203200" y="58388"/>
                </a:lnTo>
                <a:lnTo>
                  <a:pt x="226949" y="76200"/>
                </a:lnTo>
                <a:lnTo>
                  <a:pt x="226949" y="50800"/>
                </a:lnTo>
                <a:close/>
              </a:path>
              <a:path w="379729" h="152400">
                <a:moveTo>
                  <a:pt x="125349" y="0"/>
                </a:moveTo>
                <a:lnTo>
                  <a:pt x="203200" y="58388"/>
                </a:lnTo>
                <a:lnTo>
                  <a:pt x="203200" y="50800"/>
                </a:lnTo>
                <a:lnTo>
                  <a:pt x="294682" y="50800"/>
                </a:lnTo>
                <a:lnTo>
                  <a:pt x="125349" y="0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953000" y="3503548"/>
            <a:ext cx="379730" cy="152400"/>
          </a:xfrm>
          <a:custGeom>
            <a:avLst/>
            <a:gdLst/>
            <a:ahLst/>
            <a:cxnLst/>
            <a:rect l="l" t="t" r="r" b="b"/>
            <a:pathLst>
              <a:path w="379729" h="152400">
                <a:moveTo>
                  <a:pt x="50800" y="50800"/>
                </a:moveTo>
                <a:lnTo>
                  <a:pt x="0" y="50800"/>
                </a:lnTo>
                <a:lnTo>
                  <a:pt x="0" y="101600"/>
                </a:lnTo>
                <a:lnTo>
                  <a:pt x="50800" y="101600"/>
                </a:lnTo>
                <a:lnTo>
                  <a:pt x="50800" y="50800"/>
                </a:lnTo>
                <a:close/>
              </a:path>
              <a:path w="379729" h="152400">
                <a:moveTo>
                  <a:pt x="203200" y="94011"/>
                </a:moveTo>
                <a:lnTo>
                  <a:pt x="125349" y="152400"/>
                </a:lnTo>
                <a:lnTo>
                  <a:pt x="294682" y="101600"/>
                </a:lnTo>
                <a:lnTo>
                  <a:pt x="203200" y="101600"/>
                </a:lnTo>
                <a:lnTo>
                  <a:pt x="203200" y="94011"/>
                </a:lnTo>
                <a:close/>
              </a:path>
              <a:path w="379729" h="152400">
                <a:moveTo>
                  <a:pt x="152400" y="50800"/>
                </a:moveTo>
                <a:lnTo>
                  <a:pt x="101600" y="50800"/>
                </a:lnTo>
                <a:lnTo>
                  <a:pt x="101600" y="101600"/>
                </a:lnTo>
                <a:lnTo>
                  <a:pt x="152400" y="101600"/>
                </a:lnTo>
                <a:lnTo>
                  <a:pt x="152400" y="50800"/>
                </a:lnTo>
                <a:close/>
              </a:path>
              <a:path w="379729" h="152400">
                <a:moveTo>
                  <a:pt x="226949" y="76200"/>
                </a:moveTo>
                <a:lnTo>
                  <a:pt x="203200" y="94011"/>
                </a:lnTo>
                <a:lnTo>
                  <a:pt x="203200" y="101600"/>
                </a:lnTo>
                <a:lnTo>
                  <a:pt x="226949" y="101600"/>
                </a:lnTo>
                <a:lnTo>
                  <a:pt x="226949" y="76200"/>
                </a:lnTo>
                <a:close/>
              </a:path>
              <a:path w="379729" h="152400">
                <a:moveTo>
                  <a:pt x="294682" y="50800"/>
                </a:moveTo>
                <a:lnTo>
                  <a:pt x="226949" y="50800"/>
                </a:lnTo>
                <a:lnTo>
                  <a:pt x="226949" y="101600"/>
                </a:lnTo>
                <a:lnTo>
                  <a:pt x="294682" y="101600"/>
                </a:lnTo>
                <a:lnTo>
                  <a:pt x="379349" y="76200"/>
                </a:lnTo>
                <a:lnTo>
                  <a:pt x="294682" y="50800"/>
                </a:lnTo>
                <a:close/>
              </a:path>
              <a:path w="379729" h="152400">
                <a:moveTo>
                  <a:pt x="203200" y="58388"/>
                </a:moveTo>
                <a:lnTo>
                  <a:pt x="203200" y="94011"/>
                </a:lnTo>
                <a:lnTo>
                  <a:pt x="226949" y="76200"/>
                </a:lnTo>
                <a:lnTo>
                  <a:pt x="203200" y="58388"/>
                </a:lnTo>
                <a:close/>
              </a:path>
              <a:path w="379729" h="152400">
                <a:moveTo>
                  <a:pt x="226949" y="50800"/>
                </a:moveTo>
                <a:lnTo>
                  <a:pt x="203200" y="50800"/>
                </a:lnTo>
                <a:lnTo>
                  <a:pt x="203200" y="58388"/>
                </a:lnTo>
                <a:lnTo>
                  <a:pt x="226949" y="76200"/>
                </a:lnTo>
                <a:lnTo>
                  <a:pt x="226949" y="50800"/>
                </a:lnTo>
                <a:close/>
              </a:path>
              <a:path w="379729" h="152400">
                <a:moveTo>
                  <a:pt x="125349" y="0"/>
                </a:moveTo>
                <a:lnTo>
                  <a:pt x="203200" y="58388"/>
                </a:lnTo>
                <a:lnTo>
                  <a:pt x="203200" y="50800"/>
                </a:lnTo>
                <a:lnTo>
                  <a:pt x="294682" y="50800"/>
                </a:lnTo>
                <a:lnTo>
                  <a:pt x="125349" y="0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867400" y="3503548"/>
            <a:ext cx="455930" cy="152400"/>
          </a:xfrm>
          <a:custGeom>
            <a:avLst/>
            <a:gdLst/>
            <a:ahLst/>
            <a:cxnLst/>
            <a:rect l="l" t="t" r="r" b="b"/>
            <a:pathLst>
              <a:path w="455929" h="152400">
                <a:moveTo>
                  <a:pt x="50800" y="50800"/>
                </a:moveTo>
                <a:lnTo>
                  <a:pt x="0" y="50800"/>
                </a:lnTo>
                <a:lnTo>
                  <a:pt x="0" y="101600"/>
                </a:lnTo>
                <a:lnTo>
                  <a:pt x="50800" y="101600"/>
                </a:lnTo>
                <a:lnTo>
                  <a:pt x="50800" y="50800"/>
                </a:lnTo>
                <a:close/>
              </a:path>
              <a:path w="455929" h="152400">
                <a:moveTo>
                  <a:pt x="152400" y="50800"/>
                </a:moveTo>
                <a:lnTo>
                  <a:pt x="101600" y="50800"/>
                </a:lnTo>
                <a:lnTo>
                  <a:pt x="101600" y="101600"/>
                </a:lnTo>
                <a:lnTo>
                  <a:pt x="152400" y="101600"/>
                </a:lnTo>
                <a:lnTo>
                  <a:pt x="152400" y="50800"/>
                </a:lnTo>
                <a:close/>
              </a:path>
              <a:path w="455929" h="152400">
                <a:moveTo>
                  <a:pt x="201549" y="0"/>
                </a:moveTo>
                <a:lnTo>
                  <a:pt x="303149" y="76200"/>
                </a:lnTo>
                <a:lnTo>
                  <a:pt x="201549" y="152400"/>
                </a:lnTo>
                <a:lnTo>
                  <a:pt x="455549" y="76200"/>
                </a:lnTo>
                <a:lnTo>
                  <a:pt x="201549" y="0"/>
                </a:lnTo>
                <a:close/>
              </a:path>
              <a:path w="455929" h="152400">
                <a:moveTo>
                  <a:pt x="254000" y="50800"/>
                </a:moveTo>
                <a:lnTo>
                  <a:pt x="203200" y="50800"/>
                </a:lnTo>
                <a:lnTo>
                  <a:pt x="203200" y="101600"/>
                </a:lnTo>
                <a:lnTo>
                  <a:pt x="254000" y="101600"/>
                </a:lnTo>
                <a:lnTo>
                  <a:pt x="254000" y="50800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763893" y="3715892"/>
            <a:ext cx="244855" cy="2448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600200" y="4036948"/>
            <a:ext cx="5408930" cy="152400"/>
          </a:xfrm>
          <a:custGeom>
            <a:avLst/>
            <a:gdLst/>
            <a:ahLst/>
            <a:cxnLst/>
            <a:rect l="l" t="t" r="r" b="b"/>
            <a:pathLst>
              <a:path w="5408930" h="152400">
                <a:moveTo>
                  <a:pt x="5408549" y="50800"/>
                </a:moveTo>
                <a:lnTo>
                  <a:pt x="5357749" y="50800"/>
                </a:lnTo>
                <a:lnTo>
                  <a:pt x="5357749" y="101600"/>
                </a:lnTo>
                <a:lnTo>
                  <a:pt x="5408549" y="101600"/>
                </a:lnTo>
                <a:lnTo>
                  <a:pt x="5408549" y="50800"/>
                </a:lnTo>
                <a:close/>
              </a:path>
              <a:path w="5408930" h="152400">
                <a:moveTo>
                  <a:pt x="5306949" y="50800"/>
                </a:moveTo>
                <a:lnTo>
                  <a:pt x="5256149" y="50800"/>
                </a:lnTo>
                <a:lnTo>
                  <a:pt x="5256149" y="101600"/>
                </a:lnTo>
                <a:lnTo>
                  <a:pt x="5306949" y="101600"/>
                </a:lnTo>
                <a:lnTo>
                  <a:pt x="5306949" y="50800"/>
                </a:lnTo>
                <a:close/>
              </a:path>
              <a:path w="5408930" h="152400">
                <a:moveTo>
                  <a:pt x="5205349" y="50800"/>
                </a:moveTo>
                <a:lnTo>
                  <a:pt x="5154549" y="50800"/>
                </a:lnTo>
                <a:lnTo>
                  <a:pt x="5154549" y="101600"/>
                </a:lnTo>
                <a:lnTo>
                  <a:pt x="5205349" y="101600"/>
                </a:lnTo>
                <a:lnTo>
                  <a:pt x="5205349" y="50800"/>
                </a:lnTo>
                <a:close/>
              </a:path>
              <a:path w="5408930" h="152400">
                <a:moveTo>
                  <a:pt x="5103749" y="50800"/>
                </a:moveTo>
                <a:lnTo>
                  <a:pt x="5052949" y="50800"/>
                </a:lnTo>
                <a:lnTo>
                  <a:pt x="5052949" y="101600"/>
                </a:lnTo>
                <a:lnTo>
                  <a:pt x="5103749" y="101600"/>
                </a:lnTo>
                <a:lnTo>
                  <a:pt x="5103749" y="50800"/>
                </a:lnTo>
                <a:close/>
              </a:path>
              <a:path w="5408930" h="152400">
                <a:moveTo>
                  <a:pt x="5002149" y="50800"/>
                </a:moveTo>
                <a:lnTo>
                  <a:pt x="4951349" y="50800"/>
                </a:lnTo>
                <a:lnTo>
                  <a:pt x="4951349" y="101600"/>
                </a:lnTo>
                <a:lnTo>
                  <a:pt x="5002149" y="101600"/>
                </a:lnTo>
                <a:lnTo>
                  <a:pt x="5002149" y="50800"/>
                </a:lnTo>
                <a:close/>
              </a:path>
              <a:path w="5408930" h="152400">
                <a:moveTo>
                  <a:pt x="4900549" y="50800"/>
                </a:moveTo>
                <a:lnTo>
                  <a:pt x="4849749" y="50800"/>
                </a:lnTo>
                <a:lnTo>
                  <a:pt x="4849749" y="101600"/>
                </a:lnTo>
                <a:lnTo>
                  <a:pt x="4900549" y="101600"/>
                </a:lnTo>
                <a:lnTo>
                  <a:pt x="4900549" y="50800"/>
                </a:lnTo>
                <a:close/>
              </a:path>
              <a:path w="5408930" h="152400">
                <a:moveTo>
                  <a:pt x="4798949" y="50800"/>
                </a:moveTo>
                <a:lnTo>
                  <a:pt x="4748149" y="50800"/>
                </a:lnTo>
                <a:lnTo>
                  <a:pt x="4748149" y="101600"/>
                </a:lnTo>
                <a:lnTo>
                  <a:pt x="4798949" y="101600"/>
                </a:lnTo>
                <a:lnTo>
                  <a:pt x="4798949" y="50800"/>
                </a:lnTo>
                <a:close/>
              </a:path>
              <a:path w="5408930" h="152400">
                <a:moveTo>
                  <a:pt x="4697349" y="50800"/>
                </a:moveTo>
                <a:lnTo>
                  <a:pt x="4646549" y="50800"/>
                </a:lnTo>
                <a:lnTo>
                  <a:pt x="4646549" y="101600"/>
                </a:lnTo>
                <a:lnTo>
                  <a:pt x="4697349" y="101600"/>
                </a:lnTo>
                <a:lnTo>
                  <a:pt x="4697349" y="50800"/>
                </a:lnTo>
                <a:close/>
              </a:path>
              <a:path w="5408930" h="152400">
                <a:moveTo>
                  <a:pt x="4595749" y="50800"/>
                </a:moveTo>
                <a:lnTo>
                  <a:pt x="4544949" y="50800"/>
                </a:lnTo>
                <a:lnTo>
                  <a:pt x="4544949" y="101600"/>
                </a:lnTo>
                <a:lnTo>
                  <a:pt x="4595749" y="101600"/>
                </a:lnTo>
                <a:lnTo>
                  <a:pt x="4595749" y="50800"/>
                </a:lnTo>
                <a:close/>
              </a:path>
              <a:path w="5408930" h="152400">
                <a:moveTo>
                  <a:pt x="4494149" y="50800"/>
                </a:moveTo>
                <a:lnTo>
                  <a:pt x="4443349" y="50800"/>
                </a:lnTo>
                <a:lnTo>
                  <a:pt x="4443349" y="101600"/>
                </a:lnTo>
                <a:lnTo>
                  <a:pt x="4494149" y="101600"/>
                </a:lnTo>
                <a:lnTo>
                  <a:pt x="4494149" y="50800"/>
                </a:lnTo>
                <a:close/>
              </a:path>
              <a:path w="5408930" h="152400">
                <a:moveTo>
                  <a:pt x="4392549" y="50800"/>
                </a:moveTo>
                <a:lnTo>
                  <a:pt x="4341749" y="50800"/>
                </a:lnTo>
                <a:lnTo>
                  <a:pt x="4341749" y="101600"/>
                </a:lnTo>
                <a:lnTo>
                  <a:pt x="4392549" y="101600"/>
                </a:lnTo>
                <a:lnTo>
                  <a:pt x="4392549" y="50800"/>
                </a:lnTo>
                <a:close/>
              </a:path>
              <a:path w="5408930" h="152400">
                <a:moveTo>
                  <a:pt x="4290949" y="50800"/>
                </a:moveTo>
                <a:lnTo>
                  <a:pt x="4240149" y="50800"/>
                </a:lnTo>
                <a:lnTo>
                  <a:pt x="4240149" y="101600"/>
                </a:lnTo>
                <a:lnTo>
                  <a:pt x="4290949" y="101600"/>
                </a:lnTo>
                <a:lnTo>
                  <a:pt x="4290949" y="50800"/>
                </a:lnTo>
                <a:close/>
              </a:path>
              <a:path w="5408930" h="152400">
                <a:moveTo>
                  <a:pt x="4189349" y="50800"/>
                </a:moveTo>
                <a:lnTo>
                  <a:pt x="4138549" y="50800"/>
                </a:lnTo>
                <a:lnTo>
                  <a:pt x="4138549" y="101600"/>
                </a:lnTo>
                <a:lnTo>
                  <a:pt x="4189349" y="101600"/>
                </a:lnTo>
                <a:lnTo>
                  <a:pt x="4189349" y="50800"/>
                </a:lnTo>
                <a:close/>
              </a:path>
              <a:path w="5408930" h="152400">
                <a:moveTo>
                  <a:pt x="4087749" y="50800"/>
                </a:moveTo>
                <a:lnTo>
                  <a:pt x="4036949" y="50800"/>
                </a:lnTo>
                <a:lnTo>
                  <a:pt x="4036949" y="101600"/>
                </a:lnTo>
                <a:lnTo>
                  <a:pt x="4087749" y="101600"/>
                </a:lnTo>
                <a:lnTo>
                  <a:pt x="4087749" y="50800"/>
                </a:lnTo>
                <a:close/>
              </a:path>
              <a:path w="5408930" h="152400">
                <a:moveTo>
                  <a:pt x="3986149" y="50800"/>
                </a:moveTo>
                <a:lnTo>
                  <a:pt x="3935349" y="50800"/>
                </a:lnTo>
                <a:lnTo>
                  <a:pt x="3935349" y="101600"/>
                </a:lnTo>
                <a:lnTo>
                  <a:pt x="3986149" y="101600"/>
                </a:lnTo>
                <a:lnTo>
                  <a:pt x="3986149" y="50800"/>
                </a:lnTo>
                <a:close/>
              </a:path>
              <a:path w="5408930" h="152400">
                <a:moveTo>
                  <a:pt x="3884549" y="50800"/>
                </a:moveTo>
                <a:lnTo>
                  <a:pt x="3833749" y="50800"/>
                </a:lnTo>
                <a:lnTo>
                  <a:pt x="3833749" y="101600"/>
                </a:lnTo>
                <a:lnTo>
                  <a:pt x="3884549" y="101600"/>
                </a:lnTo>
                <a:lnTo>
                  <a:pt x="3884549" y="50800"/>
                </a:lnTo>
                <a:close/>
              </a:path>
              <a:path w="5408930" h="152400">
                <a:moveTo>
                  <a:pt x="3782949" y="50800"/>
                </a:moveTo>
                <a:lnTo>
                  <a:pt x="3732149" y="50800"/>
                </a:lnTo>
                <a:lnTo>
                  <a:pt x="3732149" y="101600"/>
                </a:lnTo>
                <a:lnTo>
                  <a:pt x="3782949" y="101600"/>
                </a:lnTo>
                <a:lnTo>
                  <a:pt x="3782949" y="50800"/>
                </a:lnTo>
                <a:close/>
              </a:path>
              <a:path w="5408930" h="152400">
                <a:moveTo>
                  <a:pt x="3681349" y="50800"/>
                </a:moveTo>
                <a:lnTo>
                  <a:pt x="3630549" y="50800"/>
                </a:lnTo>
                <a:lnTo>
                  <a:pt x="3630549" y="101600"/>
                </a:lnTo>
                <a:lnTo>
                  <a:pt x="3681349" y="101600"/>
                </a:lnTo>
                <a:lnTo>
                  <a:pt x="3681349" y="50800"/>
                </a:lnTo>
                <a:close/>
              </a:path>
              <a:path w="5408930" h="152400">
                <a:moveTo>
                  <a:pt x="3579749" y="50800"/>
                </a:moveTo>
                <a:lnTo>
                  <a:pt x="3528949" y="50800"/>
                </a:lnTo>
                <a:lnTo>
                  <a:pt x="3528949" y="101600"/>
                </a:lnTo>
                <a:lnTo>
                  <a:pt x="3579749" y="101600"/>
                </a:lnTo>
                <a:lnTo>
                  <a:pt x="3579749" y="50800"/>
                </a:lnTo>
                <a:close/>
              </a:path>
              <a:path w="5408930" h="152400">
                <a:moveTo>
                  <a:pt x="3478149" y="50800"/>
                </a:moveTo>
                <a:lnTo>
                  <a:pt x="3427349" y="50800"/>
                </a:lnTo>
                <a:lnTo>
                  <a:pt x="3427349" y="101600"/>
                </a:lnTo>
                <a:lnTo>
                  <a:pt x="3478149" y="101600"/>
                </a:lnTo>
                <a:lnTo>
                  <a:pt x="3478149" y="50800"/>
                </a:lnTo>
                <a:close/>
              </a:path>
              <a:path w="5408930" h="152400">
                <a:moveTo>
                  <a:pt x="3376549" y="50800"/>
                </a:moveTo>
                <a:lnTo>
                  <a:pt x="3325749" y="50800"/>
                </a:lnTo>
                <a:lnTo>
                  <a:pt x="3325749" y="101600"/>
                </a:lnTo>
                <a:lnTo>
                  <a:pt x="3376549" y="101600"/>
                </a:lnTo>
                <a:lnTo>
                  <a:pt x="3376549" y="50800"/>
                </a:lnTo>
                <a:close/>
              </a:path>
              <a:path w="5408930" h="152400">
                <a:moveTo>
                  <a:pt x="3274949" y="50800"/>
                </a:moveTo>
                <a:lnTo>
                  <a:pt x="3224149" y="50800"/>
                </a:lnTo>
                <a:lnTo>
                  <a:pt x="3224149" y="101600"/>
                </a:lnTo>
                <a:lnTo>
                  <a:pt x="3274949" y="101600"/>
                </a:lnTo>
                <a:lnTo>
                  <a:pt x="3274949" y="50800"/>
                </a:lnTo>
                <a:close/>
              </a:path>
              <a:path w="5408930" h="152400">
                <a:moveTo>
                  <a:pt x="3173349" y="50800"/>
                </a:moveTo>
                <a:lnTo>
                  <a:pt x="3122549" y="50800"/>
                </a:lnTo>
                <a:lnTo>
                  <a:pt x="3122549" y="101600"/>
                </a:lnTo>
                <a:lnTo>
                  <a:pt x="3173349" y="101600"/>
                </a:lnTo>
                <a:lnTo>
                  <a:pt x="3173349" y="50800"/>
                </a:lnTo>
                <a:close/>
              </a:path>
              <a:path w="5408930" h="152400">
                <a:moveTo>
                  <a:pt x="3071749" y="50800"/>
                </a:moveTo>
                <a:lnTo>
                  <a:pt x="3020949" y="50800"/>
                </a:lnTo>
                <a:lnTo>
                  <a:pt x="3020949" y="101600"/>
                </a:lnTo>
                <a:lnTo>
                  <a:pt x="3071749" y="101600"/>
                </a:lnTo>
                <a:lnTo>
                  <a:pt x="3071749" y="50800"/>
                </a:lnTo>
                <a:close/>
              </a:path>
              <a:path w="5408930" h="152400">
                <a:moveTo>
                  <a:pt x="2970149" y="50800"/>
                </a:moveTo>
                <a:lnTo>
                  <a:pt x="2919349" y="50800"/>
                </a:lnTo>
                <a:lnTo>
                  <a:pt x="2919349" y="101600"/>
                </a:lnTo>
                <a:lnTo>
                  <a:pt x="2970149" y="101600"/>
                </a:lnTo>
                <a:lnTo>
                  <a:pt x="2970149" y="50800"/>
                </a:lnTo>
                <a:close/>
              </a:path>
              <a:path w="5408930" h="152400">
                <a:moveTo>
                  <a:pt x="2868549" y="50800"/>
                </a:moveTo>
                <a:lnTo>
                  <a:pt x="2817749" y="50800"/>
                </a:lnTo>
                <a:lnTo>
                  <a:pt x="2817749" y="101600"/>
                </a:lnTo>
                <a:lnTo>
                  <a:pt x="2868549" y="101600"/>
                </a:lnTo>
                <a:lnTo>
                  <a:pt x="2868549" y="50800"/>
                </a:lnTo>
                <a:close/>
              </a:path>
              <a:path w="5408930" h="152400">
                <a:moveTo>
                  <a:pt x="2766949" y="50800"/>
                </a:moveTo>
                <a:lnTo>
                  <a:pt x="2716149" y="50800"/>
                </a:lnTo>
                <a:lnTo>
                  <a:pt x="2716149" y="101600"/>
                </a:lnTo>
                <a:lnTo>
                  <a:pt x="2766949" y="101600"/>
                </a:lnTo>
                <a:lnTo>
                  <a:pt x="2766949" y="50800"/>
                </a:lnTo>
                <a:close/>
              </a:path>
              <a:path w="5408930" h="152400">
                <a:moveTo>
                  <a:pt x="2665349" y="50800"/>
                </a:moveTo>
                <a:lnTo>
                  <a:pt x="2614549" y="50800"/>
                </a:lnTo>
                <a:lnTo>
                  <a:pt x="2614549" y="101600"/>
                </a:lnTo>
                <a:lnTo>
                  <a:pt x="2665349" y="101600"/>
                </a:lnTo>
                <a:lnTo>
                  <a:pt x="2665349" y="50800"/>
                </a:lnTo>
                <a:close/>
              </a:path>
              <a:path w="5408930" h="152400">
                <a:moveTo>
                  <a:pt x="2563749" y="50800"/>
                </a:moveTo>
                <a:lnTo>
                  <a:pt x="2512949" y="50800"/>
                </a:lnTo>
                <a:lnTo>
                  <a:pt x="2512949" y="101600"/>
                </a:lnTo>
                <a:lnTo>
                  <a:pt x="2563749" y="101600"/>
                </a:lnTo>
                <a:lnTo>
                  <a:pt x="2563749" y="50800"/>
                </a:lnTo>
                <a:close/>
              </a:path>
              <a:path w="5408930" h="152400">
                <a:moveTo>
                  <a:pt x="2462149" y="50800"/>
                </a:moveTo>
                <a:lnTo>
                  <a:pt x="2411349" y="50800"/>
                </a:lnTo>
                <a:lnTo>
                  <a:pt x="2411349" y="101600"/>
                </a:lnTo>
                <a:lnTo>
                  <a:pt x="2462149" y="101600"/>
                </a:lnTo>
                <a:lnTo>
                  <a:pt x="2462149" y="50800"/>
                </a:lnTo>
                <a:close/>
              </a:path>
              <a:path w="5408930" h="152400">
                <a:moveTo>
                  <a:pt x="2360549" y="50800"/>
                </a:moveTo>
                <a:lnTo>
                  <a:pt x="2309749" y="50800"/>
                </a:lnTo>
                <a:lnTo>
                  <a:pt x="2309749" y="101600"/>
                </a:lnTo>
                <a:lnTo>
                  <a:pt x="2360549" y="101600"/>
                </a:lnTo>
                <a:lnTo>
                  <a:pt x="2360549" y="50800"/>
                </a:lnTo>
                <a:close/>
              </a:path>
              <a:path w="5408930" h="152400">
                <a:moveTo>
                  <a:pt x="2258949" y="50800"/>
                </a:moveTo>
                <a:lnTo>
                  <a:pt x="2208149" y="50800"/>
                </a:lnTo>
                <a:lnTo>
                  <a:pt x="2208149" y="101600"/>
                </a:lnTo>
                <a:lnTo>
                  <a:pt x="2258949" y="101600"/>
                </a:lnTo>
                <a:lnTo>
                  <a:pt x="2258949" y="50800"/>
                </a:lnTo>
                <a:close/>
              </a:path>
              <a:path w="5408930" h="152400">
                <a:moveTo>
                  <a:pt x="2157349" y="50800"/>
                </a:moveTo>
                <a:lnTo>
                  <a:pt x="2106549" y="50800"/>
                </a:lnTo>
                <a:lnTo>
                  <a:pt x="2106549" y="101600"/>
                </a:lnTo>
                <a:lnTo>
                  <a:pt x="2157349" y="101600"/>
                </a:lnTo>
                <a:lnTo>
                  <a:pt x="2157349" y="50800"/>
                </a:lnTo>
                <a:close/>
              </a:path>
              <a:path w="5408930" h="152400">
                <a:moveTo>
                  <a:pt x="2055749" y="50800"/>
                </a:moveTo>
                <a:lnTo>
                  <a:pt x="2004949" y="50800"/>
                </a:lnTo>
                <a:lnTo>
                  <a:pt x="2004949" y="101600"/>
                </a:lnTo>
                <a:lnTo>
                  <a:pt x="2055749" y="101600"/>
                </a:lnTo>
                <a:lnTo>
                  <a:pt x="2055749" y="50800"/>
                </a:lnTo>
                <a:close/>
              </a:path>
              <a:path w="5408930" h="152400">
                <a:moveTo>
                  <a:pt x="1954149" y="50800"/>
                </a:moveTo>
                <a:lnTo>
                  <a:pt x="1903349" y="50800"/>
                </a:lnTo>
                <a:lnTo>
                  <a:pt x="1903349" y="101600"/>
                </a:lnTo>
                <a:lnTo>
                  <a:pt x="1954149" y="101600"/>
                </a:lnTo>
                <a:lnTo>
                  <a:pt x="1954149" y="50800"/>
                </a:lnTo>
                <a:close/>
              </a:path>
              <a:path w="5408930" h="152400">
                <a:moveTo>
                  <a:pt x="1852549" y="50800"/>
                </a:moveTo>
                <a:lnTo>
                  <a:pt x="1801749" y="50800"/>
                </a:lnTo>
                <a:lnTo>
                  <a:pt x="1801749" y="101600"/>
                </a:lnTo>
                <a:lnTo>
                  <a:pt x="1852549" y="101600"/>
                </a:lnTo>
                <a:lnTo>
                  <a:pt x="1852549" y="50800"/>
                </a:lnTo>
                <a:close/>
              </a:path>
              <a:path w="5408930" h="152400">
                <a:moveTo>
                  <a:pt x="1750949" y="50800"/>
                </a:moveTo>
                <a:lnTo>
                  <a:pt x="1700149" y="50800"/>
                </a:lnTo>
                <a:lnTo>
                  <a:pt x="1700149" y="101600"/>
                </a:lnTo>
                <a:lnTo>
                  <a:pt x="1750949" y="101600"/>
                </a:lnTo>
                <a:lnTo>
                  <a:pt x="1750949" y="50800"/>
                </a:lnTo>
                <a:close/>
              </a:path>
              <a:path w="5408930" h="152400">
                <a:moveTo>
                  <a:pt x="1649349" y="50800"/>
                </a:moveTo>
                <a:lnTo>
                  <a:pt x="1598549" y="50800"/>
                </a:lnTo>
                <a:lnTo>
                  <a:pt x="1598549" y="101600"/>
                </a:lnTo>
                <a:lnTo>
                  <a:pt x="1649349" y="101600"/>
                </a:lnTo>
                <a:lnTo>
                  <a:pt x="1649349" y="50800"/>
                </a:lnTo>
                <a:close/>
              </a:path>
              <a:path w="5408930" h="152400">
                <a:moveTo>
                  <a:pt x="1547749" y="50800"/>
                </a:moveTo>
                <a:lnTo>
                  <a:pt x="1496949" y="50800"/>
                </a:lnTo>
                <a:lnTo>
                  <a:pt x="1496949" y="101600"/>
                </a:lnTo>
                <a:lnTo>
                  <a:pt x="1547749" y="101600"/>
                </a:lnTo>
                <a:lnTo>
                  <a:pt x="1547749" y="50800"/>
                </a:lnTo>
                <a:close/>
              </a:path>
              <a:path w="5408930" h="152400">
                <a:moveTo>
                  <a:pt x="1446149" y="50800"/>
                </a:moveTo>
                <a:lnTo>
                  <a:pt x="1395349" y="50800"/>
                </a:lnTo>
                <a:lnTo>
                  <a:pt x="1395349" y="101600"/>
                </a:lnTo>
                <a:lnTo>
                  <a:pt x="1446149" y="101600"/>
                </a:lnTo>
                <a:lnTo>
                  <a:pt x="1446149" y="50800"/>
                </a:lnTo>
                <a:close/>
              </a:path>
              <a:path w="5408930" h="152400">
                <a:moveTo>
                  <a:pt x="1344549" y="50800"/>
                </a:moveTo>
                <a:lnTo>
                  <a:pt x="1293749" y="50800"/>
                </a:lnTo>
                <a:lnTo>
                  <a:pt x="1293749" y="101600"/>
                </a:lnTo>
                <a:lnTo>
                  <a:pt x="1344549" y="101600"/>
                </a:lnTo>
                <a:lnTo>
                  <a:pt x="1344549" y="50800"/>
                </a:lnTo>
                <a:close/>
              </a:path>
              <a:path w="5408930" h="152400">
                <a:moveTo>
                  <a:pt x="1242949" y="50800"/>
                </a:moveTo>
                <a:lnTo>
                  <a:pt x="1192149" y="50800"/>
                </a:lnTo>
                <a:lnTo>
                  <a:pt x="1192149" y="101600"/>
                </a:lnTo>
                <a:lnTo>
                  <a:pt x="1242949" y="101600"/>
                </a:lnTo>
                <a:lnTo>
                  <a:pt x="1242949" y="50800"/>
                </a:lnTo>
                <a:close/>
              </a:path>
              <a:path w="5408930" h="152400">
                <a:moveTo>
                  <a:pt x="1141349" y="50800"/>
                </a:moveTo>
                <a:lnTo>
                  <a:pt x="1090549" y="50800"/>
                </a:lnTo>
                <a:lnTo>
                  <a:pt x="1090549" y="101600"/>
                </a:lnTo>
                <a:lnTo>
                  <a:pt x="1141349" y="101600"/>
                </a:lnTo>
                <a:lnTo>
                  <a:pt x="1141349" y="50800"/>
                </a:lnTo>
                <a:close/>
              </a:path>
              <a:path w="5408930" h="152400">
                <a:moveTo>
                  <a:pt x="1039749" y="50800"/>
                </a:moveTo>
                <a:lnTo>
                  <a:pt x="988949" y="50800"/>
                </a:lnTo>
                <a:lnTo>
                  <a:pt x="988949" y="101600"/>
                </a:lnTo>
                <a:lnTo>
                  <a:pt x="1039749" y="101600"/>
                </a:lnTo>
                <a:lnTo>
                  <a:pt x="1039749" y="50800"/>
                </a:lnTo>
                <a:close/>
              </a:path>
              <a:path w="5408930" h="152400">
                <a:moveTo>
                  <a:pt x="938149" y="50800"/>
                </a:moveTo>
                <a:lnTo>
                  <a:pt x="887349" y="50800"/>
                </a:lnTo>
                <a:lnTo>
                  <a:pt x="887349" y="101600"/>
                </a:lnTo>
                <a:lnTo>
                  <a:pt x="938149" y="101600"/>
                </a:lnTo>
                <a:lnTo>
                  <a:pt x="938149" y="50800"/>
                </a:lnTo>
                <a:close/>
              </a:path>
              <a:path w="5408930" h="152400">
                <a:moveTo>
                  <a:pt x="836549" y="50800"/>
                </a:moveTo>
                <a:lnTo>
                  <a:pt x="785749" y="50800"/>
                </a:lnTo>
                <a:lnTo>
                  <a:pt x="785749" y="101600"/>
                </a:lnTo>
                <a:lnTo>
                  <a:pt x="836549" y="101600"/>
                </a:lnTo>
                <a:lnTo>
                  <a:pt x="836549" y="50800"/>
                </a:lnTo>
                <a:close/>
              </a:path>
              <a:path w="5408930" h="152400">
                <a:moveTo>
                  <a:pt x="734949" y="50800"/>
                </a:moveTo>
                <a:lnTo>
                  <a:pt x="684149" y="50800"/>
                </a:lnTo>
                <a:lnTo>
                  <a:pt x="684149" y="101600"/>
                </a:lnTo>
                <a:lnTo>
                  <a:pt x="734949" y="101600"/>
                </a:lnTo>
                <a:lnTo>
                  <a:pt x="734949" y="50800"/>
                </a:lnTo>
                <a:close/>
              </a:path>
              <a:path w="5408930" h="152400">
                <a:moveTo>
                  <a:pt x="633349" y="50800"/>
                </a:moveTo>
                <a:lnTo>
                  <a:pt x="582549" y="50800"/>
                </a:lnTo>
                <a:lnTo>
                  <a:pt x="582549" y="101600"/>
                </a:lnTo>
                <a:lnTo>
                  <a:pt x="633349" y="101600"/>
                </a:lnTo>
                <a:lnTo>
                  <a:pt x="633349" y="50800"/>
                </a:lnTo>
                <a:close/>
              </a:path>
              <a:path w="5408930" h="152400">
                <a:moveTo>
                  <a:pt x="531749" y="50800"/>
                </a:moveTo>
                <a:lnTo>
                  <a:pt x="480949" y="50800"/>
                </a:lnTo>
                <a:lnTo>
                  <a:pt x="480949" y="101600"/>
                </a:lnTo>
                <a:lnTo>
                  <a:pt x="531749" y="101600"/>
                </a:lnTo>
                <a:lnTo>
                  <a:pt x="531749" y="50800"/>
                </a:lnTo>
                <a:close/>
              </a:path>
              <a:path w="5408930" h="152400">
                <a:moveTo>
                  <a:pt x="430149" y="50800"/>
                </a:moveTo>
                <a:lnTo>
                  <a:pt x="379349" y="50800"/>
                </a:lnTo>
                <a:lnTo>
                  <a:pt x="379349" y="101600"/>
                </a:lnTo>
                <a:lnTo>
                  <a:pt x="430149" y="101600"/>
                </a:lnTo>
                <a:lnTo>
                  <a:pt x="430149" y="50800"/>
                </a:lnTo>
                <a:close/>
              </a:path>
              <a:path w="5408930" h="152400">
                <a:moveTo>
                  <a:pt x="328549" y="50800"/>
                </a:moveTo>
                <a:lnTo>
                  <a:pt x="277749" y="50800"/>
                </a:lnTo>
                <a:lnTo>
                  <a:pt x="277749" y="101600"/>
                </a:lnTo>
                <a:lnTo>
                  <a:pt x="328549" y="101600"/>
                </a:lnTo>
                <a:lnTo>
                  <a:pt x="328549" y="50800"/>
                </a:lnTo>
                <a:close/>
              </a:path>
              <a:path w="5408930" h="152400">
                <a:moveTo>
                  <a:pt x="254000" y="0"/>
                </a:moveTo>
                <a:lnTo>
                  <a:pt x="0" y="76200"/>
                </a:lnTo>
                <a:lnTo>
                  <a:pt x="254000" y="152400"/>
                </a:lnTo>
                <a:lnTo>
                  <a:pt x="186266" y="101600"/>
                </a:lnTo>
                <a:lnTo>
                  <a:pt x="176149" y="101600"/>
                </a:lnTo>
                <a:lnTo>
                  <a:pt x="176149" y="94011"/>
                </a:lnTo>
                <a:lnTo>
                  <a:pt x="152400" y="76200"/>
                </a:lnTo>
                <a:lnTo>
                  <a:pt x="176149" y="58388"/>
                </a:lnTo>
                <a:lnTo>
                  <a:pt x="176149" y="50800"/>
                </a:lnTo>
                <a:lnTo>
                  <a:pt x="186266" y="50800"/>
                </a:lnTo>
                <a:lnTo>
                  <a:pt x="254000" y="0"/>
                </a:lnTo>
                <a:close/>
              </a:path>
              <a:path w="5408930" h="152400">
                <a:moveTo>
                  <a:pt x="176149" y="94011"/>
                </a:moveTo>
                <a:lnTo>
                  <a:pt x="176149" y="101600"/>
                </a:lnTo>
                <a:lnTo>
                  <a:pt x="186266" y="101600"/>
                </a:lnTo>
                <a:lnTo>
                  <a:pt x="176149" y="94011"/>
                </a:lnTo>
                <a:close/>
              </a:path>
              <a:path w="5408930" h="152400">
                <a:moveTo>
                  <a:pt x="226949" y="50800"/>
                </a:moveTo>
                <a:lnTo>
                  <a:pt x="186266" y="50800"/>
                </a:lnTo>
                <a:lnTo>
                  <a:pt x="176149" y="58388"/>
                </a:lnTo>
                <a:lnTo>
                  <a:pt x="176149" y="94011"/>
                </a:lnTo>
                <a:lnTo>
                  <a:pt x="186266" y="101600"/>
                </a:lnTo>
                <a:lnTo>
                  <a:pt x="226949" y="101600"/>
                </a:lnTo>
                <a:lnTo>
                  <a:pt x="226949" y="50800"/>
                </a:lnTo>
                <a:close/>
              </a:path>
              <a:path w="5408930" h="152400">
                <a:moveTo>
                  <a:pt x="186266" y="50800"/>
                </a:moveTo>
                <a:lnTo>
                  <a:pt x="176149" y="50800"/>
                </a:lnTo>
                <a:lnTo>
                  <a:pt x="176149" y="58388"/>
                </a:lnTo>
                <a:lnTo>
                  <a:pt x="186266" y="50800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576577" y="4181602"/>
            <a:ext cx="174625" cy="389255"/>
          </a:xfrm>
          <a:custGeom>
            <a:avLst/>
            <a:gdLst/>
            <a:ahLst/>
            <a:cxnLst/>
            <a:rect l="l" t="t" r="r" b="b"/>
            <a:pathLst>
              <a:path w="174625" h="389254">
                <a:moveTo>
                  <a:pt x="47243" y="0"/>
                </a:moveTo>
                <a:lnTo>
                  <a:pt x="0" y="18796"/>
                </a:lnTo>
                <a:lnTo>
                  <a:pt x="18796" y="66040"/>
                </a:lnTo>
                <a:lnTo>
                  <a:pt x="66040" y="47243"/>
                </a:lnTo>
                <a:lnTo>
                  <a:pt x="47243" y="0"/>
                </a:lnTo>
                <a:close/>
              </a:path>
              <a:path w="174625" h="389254">
                <a:moveTo>
                  <a:pt x="9778" y="180975"/>
                </a:moveTo>
                <a:lnTo>
                  <a:pt x="174497" y="388747"/>
                </a:lnTo>
                <a:lnTo>
                  <a:pt x="162774" y="254762"/>
                </a:lnTo>
                <a:lnTo>
                  <a:pt x="93853" y="254762"/>
                </a:lnTo>
                <a:lnTo>
                  <a:pt x="82019" y="225098"/>
                </a:lnTo>
                <a:lnTo>
                  <a:pt x="9778" y="180975"/>
                </a:lnTo>
                <a:close/>
              </a:path>
              <a:path w="174625" h="389254">
                <a:moveTo>
                  <a:pt x="82019" y="225098"/>
                </a:moveTo>
                <a:lnTo>
                  <a:pt x="93853" y="254762"/>
                </a:lnTo>
                <a:lnTo>
                  <a:pt x="116156" y="245948"/>
                </a:lnTo>
                <a:lnTo>
                  <a:pt x="82019" y="225098"/>
                </a:lnTo>
                <a:close/>
              </a:path>
              <a:path w="174625" h="389254">
                <a:moveTo>
                  <a:pt x="116156" y="245948"/>
                </a:moveTo>
                <a:lnTo>
                  <a:pt x="93853" y="254762"/>
                </a:lnTo>
                <a:lnTo>
                  <a:pt x="162774" y="254762"/>
                </a:lnTo>
                <a:lnTo>
                  <a:pt x="162107" y="247142"/>
                </a:lnTo>
                <a:lnTo>
                  <a:pt x="118109" y="247142"/>
                </a:lnTo>
                <a:lnTo>
                  <a:pt x="116156" y="245948"/>
                </a:lnTo>
                <a:close/>
              </a:path>
              <a:path w="174625" h="389254">
                <a:moveTo>
                  <a:pt x="151384" y="124587"/>
                </a:moveTo>
                <a:lnTo>
                  <a:pt x="129217" y="206232"/>
                </a:lnTo>
                <a:lnTo>
                  <a:pt x="141097" y="236093"/>
                </a:lnTo>
                <a:lnTo>
                  <a:pt x="118707" y="244940"/>
                </a:lnTo>
                <a:lnTo>
                  <a:pt x="118109" y="247142"/>
                </a:lnTo>
                <a:lnTo>
                  <a:pt x="162107" y="247142"/>
                </a:lnTo>
                <a:lnTo>
                  <a:pt x="151384" y="124587"/>
                </a:lnTo>
                <a:close/>
              </a:path>
              <a:path w="174625" h="389254">
                <a:moveTo>
                  <a:pt x="122301" y="188849"/>
                </a:moveTo>
                <a:lnTo>
                  <a:pt x="75057" y="207645"/>
                </a:lnTo>
                <a:lnTo>
                  <a:pt x="82019" y="225098"/>
                </a:lnTo>
                <a:lnTo>
                  <a:pt x="116156" y="245948"/>
                </a:lnTo>
                <a:lnTo>
                  <a:pt x="118707" y="244940"/>
                </a:lnTo>
                <a:lnTo>
                  <a:pt x="129217" y="206232"/>
                </a:lnTo>
                <a:lnTo>
                  <a:pt x="122301" y="188849"/>
                </a:lnTo>
                <a:close/>
              </a:path>
              <a:path w="174625" h="389254">
                <a:moveTo>
                  <a:pt x="129217" y="206232"/>
                </a:moveTo>
                <a:lnTo>
                  <a:pt x="118707" y="244940"/>
                </a:lnTo>
                <a:lnTo>
                  <a:pt x="141097" y="236093"/>
                </a:lnTo>
                <a:lnTo>
                  <a:pt x="129217" y="206232"/>
                </a:lnTo>
                <a:close/>
              </a:path>
              <a:path w="174625" h="389254">
                <a:moveTo>
                  <a:pt x="84709" y="94487"/>
                </a:moveTo>
                <a:lnTo>
                  <a:pt x="37591" y="113156"/>
                </a:lnTo>
                <a:lnTo>
                  <a:pt x="56260" y="160400"/>
                </a:lnTo>
                <a:lnTo>
                  <a:pt x="103504" y="141605"/>
                </a:lnTo>
                <a:lnTo>
                  <a:pt x="84709" y="94487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752600" y="4646548"/>
            <a:ext cx="4875530" cy="152400"/>
          </a:xfrm>
          <a:custGeom>
            <a:avLst/>
            <a:gdLst/>
            <a:ahLst/>
            <a:cxnLst/>
            <a:rect l="l" t="t" r="r" b="b"/>
            <a:pathLst>
              <a:path w="4875530" h="152400">
                <a:moveTo>
                  <a:pt x="50800" y="50800"/>
                </a:moveTo>
                <a:lnTo>
                  <a:pt x="0" y="50800"/>
                </a:lnTo>
                <a:lnTo>
                  <a:pt x="0" y="101600"/>
                </a:lnTo>
                <a:lnTo>
                  <a:pt x="50800" y="101600"/>
                </a:lnTo>
                <a:lnTo>
                  <a:pt x="50800" y="50800"/>
                </a:lnTo>
                <a:close/>
              </a:path>
              <a:path w="4875530" h="152400">
                <a:moveTo>
                  <a:pt x="152400" y="50800"/>
                </a:moveTo>
                <a:lnTo>
                  <a:pt x="101600" y="50800"/>
                </a:lnTo>
                <a:lnTo>
                  <a:pt x="101600" y="101600"/>
                </a:lnTo>
                <a:lnTo>
                  <a:pt x="152400" y="101600"/>
                </a:lnTo>
                <a:lnTo>
                  <a:pt x="152400" y="50800"/>
                </a:lnTo>
                <a:close/>
              </a:path>
              <a:path w="4875530" h="152400">
                <a:moveTo>
                  <a:pt x="254000" y="50800"/>
                </a:moveTo>
                <a:lnTo>
                  <a:pt x="203200" y="50800"/>
                </a:lnTo>
                <a:lnTo>
                  <a:pt x="203200" y="101600"/>
                </a:lnTo>
                <a:lnTo>
                  <a:pt x="254000" y="101600"/>
                </a:lnTo>
                <a:lnTo>
                  <a:pt x="254000" y="50800"/>
                </a:lnTo>
                <a:close/>
              </a:path>
              <a:path w="4875530" h="152400">
                <a:moveTo>
                  <a:pt x="355600" y="50800"/>
                </a:moveTo>
                <a:lnTo>
                  <a:pt x="304800" y="50800"/>
                </a:lnTo>
                <a:lnTo>
                  <a:pt x="304800" y="101600"/>
                </a:lnTo>
                <a:lnTo>
                  <a:pt x="355600" y="101600"/>
                </a:lnTo>
                <a:lnTo>
                  <a:pt x="355600" y="50800"/>
                </a:lnTo>
                <a:close/>
              </a:path>
              <a:path w="4875530" h="152400">
                <a:moveTo>
                  <a:pt x="457200" y="50800"/>
                </a:moveTo>
                <a:lnTo>
                  <a:pt x="406400" y="50800"/>
                </a:lnTo>
                <a:lnTo>
                  <a:pt x="406400" y="101600"/>
                </a:lnTo>
                <a:lnTo>
                  <a:pt x="457200" y="101600"/>
                </a:lnTo>
                <a:lnTo>
                  <a:pt x="457200" y="50800"/>
                </a:lnTo>
                <a:close/>
              </a:path>
              <a:path w="4875530" h="152400">
                <a:moveTo>
                  <a:pt x="558800" y="50800"/>
                </a:moveTo>
                <a:lnTo>
                  <a:pt x="508000" y="50800"/>
                </a:lnTo>
                <a:lnTo>
                  <a:pt x="508000" y="101600"/>
                </a:lnTo>
                <a:lnTo>
                  <a:pt x="558800" y="101600"/>
                </a:lnTo>
                <a:lnTo>
                  <a:pt x="558800" y="50800"/>
                </a:lnTo>
                <a:close/>
              </a:path>
              <a:path w="4875530" h="152400">
                <a:moveTo>
                  <a:pt x="660400" y="50800"/>
                </a:moveTo>
                <a:lnTo>
                  <a:pt x="609600" y="50800"/>
                </a:lnTo>
                <a:lnTo>
                  <a:pt x="609600" y="101600"/>
                </a:lnTo>
                <a:lnTo>
                  <a:pt x="660400" y="101600"/>
                </a:lnTo>
                <a:lnTo>
                  <a:pt x="660400" y="50800"/>
                </a:lnTo>
                <a:close/>
              </a:path>
              <a:path w="4875530" h="152400">
                <a:moveTo>
                  <a:pt x="762000" y="50800"/>
                </a:moveTo>
                <a:lnTo>
                  <a:pt x="711200" y="50800"/>
                </a:lnTo>
                <a:lnTo>
                  <a:pt x="711200" y="101600"/>
                </a:lnTo>
                <a:lnTo>
                  <a:pt x="762000" y="101600"/>
                </a:lnTo>
                <a:lnTo>
                  <a:pt x="762000" y="50800"/>
                </a:lnTo>
                <a:close/>
              </a:path>
              <a:path w="4875530" h="152400">
                <a:moveTo>
                  <a:pt x="863600" y="50800"/>
                </a:moveTo>
                <a:lnTo>
                  <a:pt x="812800" y="50800"/>
                </a:lnTo>
                <a:lnTo>
                  <a:pt x="812800" y="101600"/>
                </a:lnTo>
                <a:lnTo>
                  <a:pt x="863600" y="101600"/>
                </a:lnTo>
                <a:lnTo>
                  <a:pt x="863600" y="50800"/>
                </a:lnTo>
                <a:close/>
              </a:path>
              <a:path w="4875530" h="152400">
                <a:moveTo>
                  <a:pt x="965200" y="50800"/>
                </a:moveTo>
                <a:lnTo>
                  <a:pt x="914400" y="50800"/>
                </a:lnTo>
                <a:lnTo>
                  <a:pt x="914400" y="101600"/>
                </a:lnTo>
                <a:lnTo>
                  <a:pt x="965200" y="101600"/>
                </a:lnTo>
                <a:lnTo>
                  <a:pt x="965200" y="50800"/>
                </a:lnTo>
                <a:close/>
              </a:path>
              <a:path w="4875530" h="152400">
                <a:moveTo>
                  <a:pt x="1066800" y="50800"/>
                </a:moveTo>
                <a:lnTo>
                  <a:pt x="1016000" y="50800"/>
                </a:lnTo>
                <a:lnTo>
                  <a:pt x="1016000" y="101600"/>
                </a:lnTo>
                <a:lnTo>
                  <a:pt x="1066800" y="101600"/>
                </a:lnTo>
                <a:lnTo>
                  <a:pt x="1066800" y="50800"/>
                </a:lnTo>
                <a:close/>
              </a:path>
              <a:path w="4875530" h="152400">
                <a:moveTo>
                  <a:pt x="1168400" y="50800"/>
                </a:moveTo>
                <a:lnTo>
                  <a:pt x="1117600" y="50800"/>
                </a:lnTo>
                <a:lnTo>
                  <a:pt x="1117600" y="101600"/>
                </a:lnTo>
                <a:lnTo>
                  <a:pt x="1168400" y="101600"/>
                </a:lnTo>
                <a:lnTo>
                  <a:pt x="1168400" y="50800"/>
                </a:lnTo>
                <a:close/>
              </a:path>
              <a:path w="4875530" h="152400">
                <a:moveTo>
                  <a:pt x="1270000" y="50800"/>
                </a:moveTo>
                <a:lnTo>
                  <a:pt x="1219200" y="50800"/>
                </a:lnTo>
                <a:lnTo>
                  <a:pt x="1219200" y="101600"/>
                </a:lnTo>
                <a:lnTo>
                  <a:pt x="1270000" y="101600"/>
                </a:lnTo>
                <a:lnTo>
                  <a:pt x="1270000" y="50800"/>
                </a:lnTo>
                <a:close/>
              </a:path>
              <a:path w="4875530" h="152400">
                <a:moveTo>
                  <a:pt x="1371600" y="50800"/>
                </a:moveTo>
                <a:lnTo>
                  <a:pt x="1320800" y="50800"/>
                </a:lnTo>
                <a:lnTo>
                  <a:pt x="1320800" y="101600"/>
                </a:lnTo>
                <a:lnTo>
                  <a:pt x="1371600" y="101600"/>
                </a:lnTo>
                <a:lnTo>
                  <a:pt x="1371600" y="50800"/>
                </a:lnTo>
                <a:close/>
              </a:path>
              <a:path w="4875530" h="152400">
                <a:moveTo>
                  <a:pt x="1473200" y="50800"/>
                </a:moveTo>
                <a:lnTo>
                  <a:pt x="1422400" y="50800"/>
                </a:lnTo>
                <a:lnTo>
                  <a:pt x="1422400" y="101600"/>
                </a:lnTo>
                <a:lnTo>
                  <a:pt x="1473200" y="101600"/>
                </a:lnTo>
                <a:lnTo>
                  <a:pt x="1473200" y="50800"/>
                </a:lnTo>
                <a:close/>
              </a:path>
              <a:path w="4875530" h="152400">
                <a:moveTo>
                  <a:pt x="1574800" y="50800"/>
                </a:moveTo>
                <a:lnTo>
                  <a:pt x="1524000" y="50800"/>
                </a:lnTo>
                <a:lnTo>
                  <a:pt x="1524000" y="101600"/>
                </a:lnTo>
                <a:lnTo>
                  <a:pt x="1574800" y="101600"/>
                </a:lnTo>
                <a:lnTo>
                  <a:pt x="1574800" y="50800"/>
                </a:lnTo>
                <a:close/>
              </a:path>
              <a:path w="4875530" h="152400">
                <a:moveTo>
                  <a:pt x="1676400" y="50800"/>
                </a:moveTo>
                <a:lnTo>
                  <a:pt x="1625600" y="50800"/>
                </a:lnTo>
                <a:lnTo>
                  <a:pt x="1625600" y="101600"/>
                </a:lnTo>
                <a:lnTo>
                  <a:pt x="1676400" y="101600"/>
                </a:lnTo>
                <a:lnTo>
                  <a:pt x="1676400" y="50800"/>
                </a:lnTo>
                <a:close/>
              </a:path>
              <a:path w="4875530" h="152400">
                <a:moveTo>
                  <a:pt x="1778000" y="50800"/>
                </a:moveTo>
                <a:lnTo>
                  <a:pt x="1727200" y="50800"/>
                </a:lnTo>
                <a:lnTo>
                  <a:pt x="1727200" y="101600"/>
                </a:lnTo>
                <a:lnTo>
                  <a:pt x="1778000" y="101600"/>
                </a:lnTo>
                <a:lnTo>
                  <a:pt x="1778000" y="50800"/>
                </a:lnTo>
                <a:close/>
              </a:path>
              <a:path w="4875530" h="152400">
                <a:moveTo>
                  <a:pt x="1879600" y="50800"/>
                </a:moveTo>
                <a:lnTo>
                  <a:pt x="1828800" y="50800"/>
                </a:lnTo>
                <a:lnTo>
                  <a:pt x="1828800" y="101600"/>
                </a:lnTo>
                <a:lnTo>
                  <a:pt x="1879600" y="101600"/>
                </a:lnTo>
                <a:lnTo>
                  <a:pt x="1879600" y="50800"/>
                </a:lnTo>
                <a:close/>
              </a:path>
              <a:path w="4875530" h="152400">
                <a:moveTo>
                  <a:pt x="1981200" y="50800"/>
                </a:moveTo>
                <a:lnTo>
                  <a:pt x="1930400" y="50800"/>
                </a:lnTo>
                <a:lnTo>
                  <a:pt x="1930400" y="101600"/>
                </a:lnTo>
                <a:lnTo>
                  <a:pt x="1981200" y="101600"/>
                </a:lnTo>
                <a:lnTo>
                  <a:pt x="1981200" y="50800"/>
                </a:lnTo>
                <a:close/>
              </a:path>
              <a:path w="4875530" h="152400">
                <a:moveTo>
                  <a:pt x="2082800" y="50800"/>
                </a:moveTo>
                <a:lnTo>
                  <a:pt x="2032000" y="50800"/>
                </a:lnTo>
                <a:lnTo>
                  <a:pt x="2032000" y="101600"/>
                </a:lnTo>
                <a:lnTo>
                  <a:pt x="2082800" y="101600"/>
                </a:lnTo>
                <a:lnTo>
                  <a:pt x="2082800" y="50800"/>
                </a:lnTo>
                <a:close/>
              </a:path>
              <a:path w="4875530" h="152400">
                <a:moveTo>
                  <a:pt x="2184400" y="50800"/>
                </a:moveTo>
                <a:lnTo>
                  <a:pt x="2133600" y="50800"/>
                </a:lnTo>
                <a:lnTo>
                  <a:pt x="2133600" y="101600"/>
                </a:lnTo>
                <a:lnTo>
                  <a:pt x="2184400" y="101600"/>
                </a:lnTo>
                <a:lnTo>
                  <a:pt x="2184400" y="50800"/>
                </a:lnTo>
                <a:close/>
              </a:path>
              <a:path w="4875530" h="152400">
                <a:moveTo>
                  <a:pt x="2286000" y="50800"/>
                </a:moveTo>
                <a:lnTo>
                  <a:pt x="2235200" y="50800"/>
                </a:lnTo>
                <a:lnTo>
                  <a:pt x="2235200" y="101600"/>
                </a:lnTo>
                <a:lnTo>
                  <a:pt x="2286000" y="101600"/>
                </a:lnTo>
                <a:lnTo>
                  <a:pt x="2286000" y="50800"/>
                </a:lnTo>
                <a:close/>
              </a:path>
              <a:path w="4875530" h="152400">
                <a:moveTo>
                  <a:pt x="2387600" y="50800"/>
                </a:moveTo>
                <a:lnTo>
                  <a:pt x="2336800" y="50800"/>
                </a:lnTo>
                <a:lnTo>
                  <a:pt x="2336800" y="101600"/>
                </a:lnTo>
                <a:lnTo>
                  <a:pt x="2387600" y="101600"/>
                </a:lnTo>
                <a:lnTo>
                  <a:pt x="2387600" y="50800"/>
                </a:lnTo>
                <a:close/>
              </a:path>
              <a:path w="4875530" h="152400">
                <a:moveTo>
                  <a:pt x="2489200" y="50800"/>
                </a:moveTo>
                <a:lnTo>
                  <a:pt x="2438400" y="50800"/>
                </a:lnTo>
                <a:lnTo>
                  <a:pt x="2438400" y="101600"/>
                </a:lnTo>
                <a:lnTo>
                  <a:pt x="2489200" y="101600"/>
                </a:lnTo>
                <a:lnTo>
                  <a:pt x="2489200" y="50800"/>
                </a:lnTo>
                <a:close/>
              </a:path>
              <a:path w="4875530" h="152400">
                <a:moveTo>
                  <a:pt x="2590800" y="50800"/>
                </a:moveTo>
                <a:lnTo>
                  <a:pt x="2540000" y="50800"/>
                </a:lnTo>
                <a:lnTo>
                  <a:pt x="2540000" y="101600"/>
                </a:lnTo>
                <a:lnTo>
                  <a:pt x="2590800" y="101600"/>
                </a:lnTo>
                <a:lnTo>
                  <a:pt x="2590800" y="50800"/>
                </a:lnTo>
                <a:close/>
              </a:path>
              <a:path w="4875530" h="152400">
                <a:moveTo>
                  <a:pt x="2692400" y="50800"/>
                </a:moveTo>
                <a:lnTo>
                  <a:pt x="2641600" y="50800"/>
                </a:lnTo>
                <a:lnTo>
                  <a:pt x="2641600" y="101600"/>
                </a:lnTo>
                <a:lnTo>
                  <a:pt x="2692400" y="101600"/>
                </a:lnTo>
                <a:lnTo>
                  <a:pt x="2692400" y="50800"/>
                </a:lnTo>
                <a:close/>
              </a:path>
              <a:path w="4875530" h="152400">
                <a:moveTo>
                  <a:pt x="2794000" y="50800"/>
                </a:moveTo>
                <a:lnTo>
                  <a:pt x="2743200" y="50800"/>
                </a:lnTo>
                <a:lnTo>
                  <a:pt x="2743200" y="101600"/>
                </a:lnTo>
                <a:lnTo>
                  <a:pt x="2794000" y="101600"/>
                </a:lnTo>
                <a:lnTo>
                  <a:pt x="2794000" y="50800"/>
                </a:lnTo>
                <a:close/>
              </a:path>
              <a:path w="4875530" h="152400">
                <a:moveTo>
                  <a:pt x="2895600" y="50800"/>
                </a:moveTo>
                <a:lnTo>
                  <a:pt x="2844800" y="50800"/>
                </a:lnTo>
                <a:lnTo>
                  <a:pt x="2844800" y="101600"/>
                </a:lnTo>
                <a:lnTo>
                  <a:pt x="2895600" y="101600"/>
                </a:lnTo>
                <a:lnTo>
                  <a:pt x="2895600" y="50800"/>
                </a:lnTo>
                <a:close/>
              </a:path>
              <a:path w="4875530" h="152400">
                <a:moveTo>
                  <a:pt x="2997200" y="50800"/>
                </a:moveTo>
                <a:lnTo>
                  <a:pt x="2946400" y="50800"/>
                </a:lnTo>
                <a:lnTo>
                  <a:pt x="2946400" y="101600"/>
                </a:lnTo>
                <a:lnTo>
                  <a:pt x="2997200" y="101600"/>
                </a:lnTo>
                <a:lnTo>
                  <a:pt x="2997200" y="50800"/>
                </a:lnTo>
                <a:close/>
              </a:path>
              <a:path w="4875530" h="152400">
                <a:moveTo>
                  <a:pt x="3098800" y="50800"/>
                </a:moveTo>
                <a:lnTo>
                  <a:pt x="3048000" y="50800"/>
                </a:lnTo>
                <a:lnTo>
                  <a:pt x="3048000" y="101600"/>
                </a:lnTo>
                <a:lnTo>
                  <a:pt x="3098800" y="101600"/>
                </a:lnTo>
                <a:lnTo>
                  <a:pt x="3098800" y="50800"/>
                </a:lnTo>
                <a:close/>
              </a:path>
              <a:path w="4875530" h="152400">
                <a:moveTo>
                  <a:pt x="3200400" y="50800"/>
                </a:moveTo>
                <a:lnTo>
                  <a:pt x="3149600" y="50800"/>
                </a:lnTo>
                <a:lnTo>
                  <a:pt x="3149600" y="101600"/>
                </a:lnTo>
                <a:lnTo>
                  <a:pt x="3200400" y="101600"/>
                </a:lnTo>
                <a:lnTo>
                  <a:pt x="3200400" y="50800"/>
                </a:lnTo>
                <a:close/>
              </a:path>
              <a:path w="4875530" h="152400">
                <a:moveTo>
                  <a:pt x="3302000" y="50800"/>
                </a:moveTo>
                <a:lnTo>
                  <a:pt x="3251200" y="50800"/>
                </a:lnTo>
                <a:lnTo>
                  <a:pt x="3251200" y="101600"/>
                </a:lnTo>
                <a:lnTo>
                  <a:pt x="3302000" y="101600"/>
                </a:lnTo>
                <a:lnTo>
                  <a:pt x="3302000" y="50800"/>
                </a:lnTo>
                <a:close/>
              </a:path>
              <a:path w="4875530" h="152400">
                <a:moveTo>
                  <a:pt x="3403600" y="50800"/>
                </a:moveTo>
                <a:lnTo>
                  <a:pt x="3352800" y="50800"/>
                </a:lnTo>
                <a:lnTo>
                  <a:pt x="3352800" y="101600"/>
                </a:lnTo>
                <a:lnTo>
                  <a:pt x="3403600" y="101600"/>
                </a:lnTo>
                <a:lnTo>
                  <a:pt x="3403600" y="50800"/>
                </a:lnTo>
                <a:close/>
              </a:path>
              <a:path w="4875530" h="152400">
                <a:moveTo>
                  <a:pt x="3505200" y="50800"/>
                </a:moveTo>
                <a:lnTo>
                  <a:pt x="3454400" y="50800"/>
                </a:lnTo>
                <a:lnTo>
                  <a:pt x="3454400" y="101600"/>
                </a:lnTo>
                <a:lnTo>
                  <a:pt x="3505200" y="101600"/>
                </a:lnTo>
                <a:lnTo>
                  <a:pt x="3505200" y="50800"/>
                </a:lnTo>
                <a:close/>
              </a:path>
              <a:path w="4875530" h="152400">
                <a:moveTo>
                  <a:pt x="3606800" y="50800"/>
                </a:moveTo>
                <a:lnTo>
                  <a:pt x="3556000" y="50800"/>
                </a:lnTo>
                <a:lnTo>
                  <a:pt x="3556000" y="101600"/>
                </a:lnTo>
                <a:lnTo>
                  <a:pt x="3606800" y="101600"/>
                </a:lnTo>
                <a:lnTo>
                  <a:pt x="3606800" y="50800"/>
                </a:lnTo>
                <a:close/>
              </a:path>
              <a:path w="4875530" h="152400">
                <a:moveTo>
                  <a:pt x="3708400" y="50800"/>
                </a:moveTo>
                <a:lnTo>
                  <a:pt x="3657600" y="50800"/>
                </a:lnTo>
                <a:lnTo>
                  <a:pt x="3657600" y="101600"/>
                </a:lnTo>
                <a:lnTo>
                  <a:pt x="3708400" y="101600"/>
                </a:lnTo>
                <a:lnTo>
                  <a:pt x="3708400" y="50800"/>
                </a:lnTo>
                <a:close/>
              </a:path>
              <a:path w="4875530" h="152400">
                <a:moveTo>
                  <a:pt x="3810000" y="50800"/>
                </a:moveTo>
                <a:lnTo>
                  <a:pt x="3759200" y="50800"/>
                </a:lnTo>
                <a:lnTo>
                  <a:pt x="3759200" y="101600"/>
                </a:lnTo>
                <a:lnTo>
                  <a:pt x="3810000" y="101600"/>
                </a:lnTo>
                <a:lnTo>
                  <a:pt x="3810000" y="50800"/>
                </a:lnTo>
                <a:close/>
              </a:path>
              <a:path w="4875530" h="152400">
                <a:moveTo>
                  <a:pt x="3911600" y="50800"/>
                </a:moveTo>
                <a:lnTo>
                  <a:pt x="3860800" y="50800"/>
                </a:lnTo>
                <a:lnTo>
                  <a:pt x="3860800" y="101600"/>
                </a:lnTo>
                <a:lnTo>
                  <a:pt x="3911600" y="101600"/>
                </a:lnTo>
                <a:lnTo>
                  <a:pt x="3911600" y="50800"/>
                </a:lnTo>
                <a:close/>
              </a:path>
              <a:path w="4875530" h="152400">
                <a:moveTo>
                  <a:pt x="4013200" y="50800"/>
                </a:moveTo>
                <a:lnTo>
                  <a:pt x="3962400" y="50800"/>
                </a:lnTo>
                <a:lnTo>
                  <a:pt x="3962400" y="101600"/>
                </a:lnTo>
                <a:lnTo>
                  <a:pt x="4013200" y="101600"/>
                </a:lnTo>
                <a:lnTo>
                  <a:pt x="4013200" y="50800"/>
                </a:lnTo>
                <a:close/>
              </a:path>
              <a:path w="4875530" h="152400">
                <a:moveTo>
                  <a:pt x="4114800" y="50800"/>
                </a:moveTo>
                <a:lnTo>
                  <a:pt x="4064000" y="50800"/>
                </a:lnTo>
                <a:lnTo>
                  <a:pt x="4064000" y="101600"/>
                </a:lnTo>
                <a:lnTo>
                  <a:pt x="4114800" y="101600"/>
                </a:lnTo>
                <a:lnTo>
                  <a:pt x="4114800" y="50800"/>
                </a:lnTo>
                <a:close/>
              </a:path>
              <a:path w="4875530" h="152400">
                <a:moveTo>
                  <a:pt x="4216400" y="50800"/>
                </a:moveTo>
                <a:lnTo>
                  <a:pt x="4165600" y="50800"/>
                </a:lnTo>
                <a:lnTo>
                  <a:pt x="4165600" y="101600"/>
                </a:lnTo>
                <a:lnTo>
                  <a:pt x="4216400" y="101600"/>
                </a:lnTo>
                <a:lnTo>
                  <a:pt x="4216400" y="50800"/>
                </a:lnTo>
                <a:close/>
              </a:path>
              <a:path w="4875530" h="152400">
                <a:moveTo>
                  <a:pt x="4318000" y="50800"/>
                </a:moveTo>
                <a:lnTo>
                  <a:pt x="4267200" y="50800"/>
                </a:lnTo>
                <a:lnTo>
                  <a:pt x="4267200" y="101600"/>
                </a:lnTo>
                <a:lnTo>
                  <a:pt x="4318000" y="101600"/>
                </a:lnTo>
                <a:lnTo>
                  <a:pt x="4318000" y="50800"/>
                </a:lnTo>
                <a:close/>
              </a:path>
              <a:path w="4875530" h="152400">
                <a:moveTo>
                  <a:pt x="4419600" y="50800"/>
                </a:moveTo>
                <a:lnTo>
                  <a:pt x="4368800" y="50800"/>
                </a:lnTo>
                <a:lnTo>
                  <a:pt x="4368800" y="101600"/>
                </a:lnTo>
                <a:lnTo>
                  <a:pt x="4419600" y="101600"/>
                </a:lnTo>
                <a:lnTo>
                  <a:pt x="4419600" y="50800"/>
                </a:lnTo>
                <a:close/>
              </a:path>
              <a:path w="4875530" h="152400">
                <a:moveTo>
                  <a:pt x="4521200" y="50800"/>
                </a:moveTo>
                <a:lnTo>
                  <a:pt x="4470400" y="50800"/>
                </a:lnTo>
                <a:lnTo>
                  <a:pt x="4470400" y="101600"/>
                </a:lnTo>
                <a:lnTo>
                  <a:pt x="4521200" y="101600"/>
                </a:lnTo>
                <a:lnTo>
                  <a:pt x="4521200" y="50800"/>
                </a:lnTo>
                <a:close/>
              </a:path>
              <a:path w="4875530" h="152400">
                <a:moveTo>
                  <a:pt x="4621149" y="0"/>
                </a:moveTo>
                <a:lnTo>
                  <a:pt x="4722749" y="76200"/>
                </a:lnTo>
                <a:lnTo>
                  <a:pt x="4621149" y="152400"/>
                </a:lnTo>
                <a:lnTo>
                  <a:pt x="4790482" y="101600"/>
                </a:lnTo>
                <a:lnTo>
                  <a:pt x="4722876" y="101600"/>
                </a:lnTo>
                <a:lnTo>
                  <a:pt x="4722876" y="50800"/>
                </a:lnTo>
                <a:lnTo>
                  <a:pt x="4790482" y="50800"/>
                </a:lnTo>
                <a:lnTo>
                  <a:pt x="4621149" y="0"/>
                </a:lnTo>
                <a:close/>
              </a:path>
              <a:path w="4875530" h="152400">
                <a:moveTo>
                  <a:pt x="4622800" y="50800"/>
                </a:moveTo>
                <a:lnTo>
                  <a:pt x="4572000" y="50800"/>
                </a:lnTo>
                <a:lnTo>
                  <a:pt x="4572000" y="101600"/>
                </a:lnTo>
                <a:lnTo>
                  <a:pt x="4622800" y="101600"/>
                </a:lnTo>
                <a:lnTo>
                  <a:pt x="4622800" y="50800"/>
                </a:lnTo>
                <a:close/>
              </a:path>
              <a:path w="4875530" h="152400">
                <a:moveTo>
                  <a:pt x="4688882" y="50800"/>
                </a:moveTo>
                <a:lnTo>
                  <a:pt x="4673600" y="50800"/>
                </a:lnTo>
                <a:lnTo>
                  <a:pt x="4673600" y="101600"/>
                </a:lnTo>
                <a:lnTo>
                  <a:pt x="4688882" y="101600"/>
                </a:lnTo>
                <a:lnTo>
                  <a:pt x="4722749" y="76200"/>
                </a:lnTo>
                <a:lnTo>
                  <a:pt x="4688882" y="50800"/>
                </a:lnTo>
                <a:close/>
              </a:path>
              <a:path w="4875530" h="152400">
                <a:moveTo>
                  <a:pt x="4790482" y="50800"/>
                </a:moveTo>
                <a:lnTo>
                  <a:pt x="4722876" y="50800"/>
                </a:lnTo>
                <a:lnTo>
                  <a:pt x="4722876" y="101600"/>
                </a:lnTo>
                <a:lnTo>
                  <a:pt x="4790482" y="101600"/>
                </a:lnTo>
                <a:lnTo>
                  <a:pt x="4875149" y="76200"/>
                </a:lnTo>
                <a:lnTo>
                  <a:pt x="4790482" y="50800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716991"/>
            <a:ext cx="277241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Evaluation</a:t>
            </a:r>
            <a:r>
              <a:rPr dirty="0" spc="-100"/>
              <a:t> </a:t>
            </a:r>
            <a:r>
              <a:rPr dirty="0"/>
              <a:t>BFS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0442" y="1712639"/>
            <a:ext cx="5614035" cy="4105910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200" spc="-5">
                <a:solidFill>
                  <a:srgbClr val="585858"/>
                </a:solidFill>
                <a:latin typeface="Book Antiqua"/>
                <a:cs typeface="Book Antiqua"/>
              </a:rPr>
              <a:t>Complete</a:t>
            </a:r>
            <a:endParaRPr sz="2200">
              <a:latin typeface="Book Antiqua"/>
              <a:cs typeface="Book Antiqua"/>
            </a:endParaRPr>
          </a:p>
          <a:p>
            <a:pPr lvl="1" marL="560705" indent="-22860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dirty="0" sz="1900" spc="-5">
                <a:solidFill>
                  <a:srgbClr val="585858"/>
                </a:solidFill>
                <a:latin typeface="Book Antiqua"/>
                <a:cs typeface="Book Antiqua"/>
              </a:rPr>
              <a:t>Yes if b (max branching </a:t>
            </a:r>
            <a:r>
              <a:rPr dirty="0" sz="1900" spc="-10">
                <a:solidFill>
                  <a:srgbClr val="585858"/>
                </a:solidFill>
                <a:latin typeface="Book Antiqua"/>
                <a:cs typeface="Book Antiqua"/>
              </a:rPr>
              <a:t>factor) </a:t>
            </a:r>
            <a:r>
              <a:rPr dirty="0" sz="1900" spc="-5">
                <a:solidFill>
                  <a:srgbClr val="585858"/>
                </a:solidFill>
                <a:latin typeface="Book Antiqua"/>
                <a:cs typeface="Book Antiqua"/>
              </a:rPr>
              <a:t>is</a:t>
            </a:r>
            <a:r>
              <a:rPr dirty="0" sz="1900" spc="1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900" spc="-5">
                <a:solidFill>
                  <a:srgbClr val="585858"/>
                </a:solidFill>
                <a:latin typeface="Book Antiqua"/>
                <a:cs typeface="Book Antiqua"/>
              </a:rPr>
              <a:t>finite</a:t>
            </a:r>
            <a:endParaRPr sz="1900">
              <a:latin typeface="Book Antiqua"/>
              <a:cs typeface="Book Antiqua"/>
            </a:endParaRPr>
          </a:p>
          <a:p>
            <a:pPr marL="286385" indent="-273685">
              <a:lnSpc>
                <a:spcPct val="100000"/>
              </a:lnSpc>
              <a:spcBef>
                <a:spcPts val="100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200" spc="-5">
                <a:solidFill>
                  <a:srgbClr val="585858"/>
                </a:solidFill>
                <a:latin typeface="Book Antiqua"/>
                <a:cs typeface="Book Antiqua"/>
              </a:rPr>
              <a:t>Time</a:t>
            </a:r>
            <a:endParaRPr sz="2200">
              <a:latin typeface="Book Antiqua"/>
              <a:cs typeface="Book Antiqua"/>
            </a:endParaRPr>
          </a:p>
          <a:p>
            <a:pPr lvl="1" marL="560705" indent="-22860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dirty="0" sz="1900" spc="-5">
                <a:solidFill>
                  <a:srgbClr val="585858"/>
                </a:solidFill>
                <a:latin typeface="Book Antiqua"/>
                <a:cs typeface="Book Antiqua"/>
              </a:rPr>
              <a:t>1 + b + </a:t>
            </a:r>
            <a:r>
              <a:rPr dirty="0" sz="1900">
                <a:solidFill>
                  <a:srgbClr val="585858"/>
                </a:solidFill>
                <a:latin typeface="Book Antiqua"/>
                <a:cs typeface="Book Antiqua"/>
              </a:rPr>
              <a:t>b</a:t>
            </a:r>
            <a:r>
              <a:rPr dirty="0" baseline="26666" sz="1875">
                <a:solidFill>
                  <a:srgbClr val="585858"/>
                </a:solidFill>
                <a:latin typeface="Book Antiqua"/>
                <a:cs typeface="Book Antiqua"/>
              </a:rPr>
              <a:t>2 </a:t>
            </a:r>
            <a:r>
              <a:rPr dirty="0" sz="1900" spc="-5">
                <a:solidFill>
                  <a:srgbClr val="585858"/>
                </a:solidFill>
                <a:latin typeface="Book Antiqua"/>
                <a:cs typeface="Book Antiqua"/>
              </a:rPr>
              <a:t>+ … + </a:t>
            </a:r>
            <a:r>
              <a:rPr dirty="0" sz="1900">
                <a:solidFill>
                  <a:srgbClr val="585858"/>
                </a:solidFill>
                <a:latin typeface="Book Antiqua"/>
                <a:cs typeface="Book Antiqua"/>
              </a:rPr>
              <a:t>b</a:t>
            </a:r>
            <a:r>
              <a:rPr dirty="0" baseline="26666" sz="1875">
                <a:solidFill>
                  <a:srgbClr val="585858"/>
                </a:solidFill>
                <a:latin typeface="Book Antiqua"/>
                <a:cs typeface="Book Antiqua"/>
              </a:rPr>
              <a:t>d </a:t>
            </a:r>
            <a:r>
              <a:rPr dirty="0" sz="1900" spc="-5">
                <a:solidFill>
                  <a:srgbClr val="585858"/>
                </a:solidFill>
                <a:latin typeface="Book Antiqua"/>
                <a:cs typeface="Book Antiqua"/>
              </a:rPr>
              <a:t>+ b(b</a:t>
            </a:r>
            <a:r>
              <a:rPr dirty="0" baseline="26666" sz="1875" spc="-7">
                <a:solidFill>
                  <a:srgbClr val="585858"/>
                </a:solidFill>
                <a:latin typeface="Book Antiqua"/>
                <a:cs typeface="Book Antiqua"/>
              </a:rPr>
              <a:t>d</a:t>
            </a:r>
            <a:r>
              <a:rPr dirty="0" sz="1900" spc="-5">
                <a:solidFill>
                  <a:srgbClr val="585858"/>
                </a:solidFill>
                <a:latin typeface="Book Antiqua"/>
                <a:cs typeface="Book Antiqua"/>
              </a:rPr>
              <a:t>-1) =</a:t>
            </a:r>
            <a:r>
              <a:rPr dirty="0" sz="1900" spc="-27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900">
                <a:solidFill>
                  <a:srgbClr val="585858"/>
                </a:solidFill>
                <a:latin typeface="Book Antiqua"/>
                <a:cs typeface="Book Antiqua"/>
              </a:rPr>
              <a:t>O(b</a:t>
            </a:r>
            <a:r>
              <a:rPr dirty="0" baseline="26666" sz="1875">
                <a:solidFill>
                  <a:srgbClr val="585858"/>
                </a:solidFill>
                <a:latin typeface="Book Antiqua"/>
                <a:cs typeface="Book Antiqua"/>
              </a:rPr>
              <a:t>d+1</a:t>
            </a:r>
            <a:r>
              <a:rPr dirty="0" sz="1900">
                <a:solidFill>
                  <a:srgbClr val="585858"/>
                </a:solidFill>
                <a:latin typeface="Book Antiqua"/>
                <a:cs typeface="Book Antiqua"/>
              </a:rPr>
              <a:t>)</a:t>
            </a:r>
            <a:endParaRPr sz="1900">
              <a:latin typeface="Book Antiqua"/>
              <a:cs typeface="Book Antiqua"/>
            </a:endParaRPr>
          </a:p>
          <a:p>
            <a:pPr lvl="1" marL="560705" indent="-2286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dirty="0" sz="1900" spc="-10">
                <a:solidFill>
                  <a:srgbClr val="585858"/>
                </a:solidFill>
                <a:latin typeface="Book Antiqua"/>
                <a:cs typeface="Book Antiqua"/>
              </a:rPr>
              <a:t>exponential </a:t>
            </a:r>
            <a:r>
              <a:rPr dirty="0" sz="1900" spc="-5">
                <a:solidFill>
                  <a:srgbClr val="585858"/>
                </a:solidFill>
                <a:latin typeface="Book Antiqua"/>
                <a:cs typeface="Book Antiqua"/>
              </a:rPr>
              <a:t>in</a:t>
            </a:r>
            <a:r>
              <a:rPr dirty="0" sz="1900" spc="-3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900" spc="-5">
                <a:solidFill>
                  <a:srgbClr val="585858"/>
                </a:solidFill>
                <a:latin typeface="Book Antiqua"/>
                <a:cs typeface="Book Antiqua"/>
              </a:rPr>
              <a:t>d</a:t>
            </a:r>
            <a:endParaRPr sz="1900">
              <a:latin typeface="Book Antiqua"/>
              <a:cs typeface="Book Antiqua"/>
            </a:endParaRPr>
          </a:p>
          <a:p>
            <a:pPr marL="286385" indent="-273685">
              <a:lnSpc>
                <a:spcPct val="100000"/>
              </a:lnSpc>
              <a:spcBef>
                <a:spcPts val="100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200" spc="-5">
                <a:solidFill>
                  <a:srgbClr val="585858"/>
                </a:solidFill>
                <a:latin typeface="Book Antiqua"/>
                <a:cs typeface="Book Antiqua"/>
              </a:rPr>
              <a:t>Space</a:t>
            </a:r>
            <a:endParaRPr sz="2200">
              <a:latin typeface="Book Antiqua"/>
              <a:cs typeface="Book Antiqua"/>
            </a:endParaRPr>
          </a:p>
          <a:p>
            <a:pPr lvl="1" marL="560705" indent="-228600">
              <a:lnSpc>
                <a:spcPct val="100000"/>
              </a:lnSpc>
              <a:spcBef>
                <a:spcPts val="309"/>
              </a:spcBef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dirty="0" sz="1900">
                <a:solidFill>
                  <a:srgbClr val="585858"/>
                </a:solidFill>
                <a:latin typeface="Book Antiqua"/>
                <a:cs typeface="Book Antiqua"/>
              </a:rPr>
              <a:t>O(b</a:t>
            </a:r>
            <a:r>
              <a:rPr dirty="0" baseline="26666" sz="1875">
                <a:solidFill>
                  <a:srgbClr val="585858"/>
                </a:solidFill>
                <a:latin typeface="Book Antiqua"/>
                <a:cs typeface="Book Antiqua"/>
              </a:rPr>
              <a:t>d+1</a:t>
            </a:r>
            <a:r>
              <a:rPr dirty="0" sz="1900">
                <a:solidFill>
                  <a:srgbClr val="585858"/>
                </a:solidFill>
                <a:latin typeface="Book Antiqua"/>
                <a:cs typeface="Book Antiqua"/>
              </a:rPr>
              <a:t>)</a:t>
            </a:r>
            <a:endParaRPr sz="1900">
              <a:latin typeface="Book Antiqua"/>
              <a:cs typeface="Book Antiqua"/>
            </a:endParaRPr>
          </a:p>
          <a:p>
            <a:pPr lvl="1" marL="560705" indent="-22860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dirty="0" sz="1900" spc="-10">
                <a:solidFill>
                  <a:srgbClr val="585858"/>
                </a:solidFill>
                <a:latin typeface="Book Antiqua"/>
                <a:cs typeface="Book Antiqua"/>
              </a:rPr>
              <a:t>Keeps every node </a:t>
            </a:r>
            <a:r>
              <a:rPr dirty="0" sz="1900" spc="-5">
                <a:solidFill>
                  <a:srgbClr val="585858"/>
                </a:solidFill>
                <a:latin typeface="Book Antiqua"/>
                <a:cs typeface="Book Antiqua"/>
              </a:rPr>
              <a:t>in</a:t>
            </a:r>
            <a:r>
              <a:rPr dirty="0" sz="1900" spc="2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900" spc="-10">
                <a:solidFill>
                  <a:srgbClr val="585858"/>
                </a:solidFill>
                <a:latin typeface="Book Antiqua"/>
                <a:cs typeface="Book Antiqua"/>
              </a:rPr>
              <a:t>memory</a:t>
            </a:r>
            <a:endParaRPr sz="1900">
              <a:latin typeface="Book Antiqua"/>
              <a:cs typeface="Book Antiqu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585858"/>
              </a:buClr>
              <a:buFont typeface="Arial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200" spc="-5">
                <a:solidFill>
                  <a:srgbClr val="585858"/>
                </a:solidFill>
                <a:latin typeface="Book Antiqua"/>
                <a:cs typeface="Book Antiqua"/>
              </a:rPr>
              <a:t>Optimal</a:t>
            </a:r>
            <a:endParaRPr sz="2200">
              <a:latin typeface="Book Antiqua"/>
              <a:cs typeface="Book Antiqua"/>
            </a:endParaRPr>
          </a:p>
          <a:p>
            <a:pPr lvl="1" marL="560705" indent="-22860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dirty="0" sz="1900" spc="-5">
                <a:solidFill>
                  <a:srgbClr val="585858"/>
                </a:solidFill>
                <a:latin typeface="Book Antiqua"/>
                <a:cs typeface="Book Antiqua"/>
              </a:rPr>
              <a:t>Yes (if cost is 1 </a:t>
            </a:r>
            <a:r>
              <a:rPr dirty="0" sz="1900" spc="-10">
                <a:solidFill>
                  <a:srgbClr val="585858"/>
                </a:solidFill>
                <a:latin typeface="Book Antiqua"/>
                <a:cs typeface="Book Antiqua"/>
              </a:rPr>
              <a:t>per </a:t>
            </a:r>
            <a:r>
              <a:rPr dirty="0" sz="1900" spc="-5">
                <a:solidFill>
                  <a:srgbClr val="585858"/>
                </a:solidFill>
                <a:latin typeface="Book Antiqua"/>
                <a:cs typeface="Book Antiqua"/>
              </a:rPr>
              <a:t>step); </a:t>
            </a:r>
            <a:r>
              <a:rPr dirty="0" sz="1900" spc="-10">
                <a:solidFill>
                  <a:srgbClr val="585858"/>
                </a:solidFill>
                <a:latin typeface="Book Antiqua"/>
                <a:cs typeface="Book Antiqua"/>
              </a:rPr>
              <a:t>not </a:t>
            </a:r>
            <a:r>
              <a:rPr dirty="0" sz="1900" spc="-5">
                <a:solidFill>
                  <a:srgbClr val="585858"/>
                </a:solidFill>
                <a:latin typeface="Book Antiqua"/>
                <a:cs typeface="Book Antiqua"/>
              </a:rPr>
              <a:t>optimal in</a:t>
            </a:r>
            <a:r>
              <a:rPr dirty="0" sz="1900" spc="5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900" spc="-10">
                <a:solidFill>
                  <a:srgbClr val="585858"/>
                </a:solidFill>
                <a:latin typeface="Book Antiqua"/>
                <a:cs typeface="Book Antiqua"/>
              </a:rPr>
              <a:t>general</a:t>
            </a:r>
            <a:endParaRPr sz="19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568198"/>
            <a:ext cx="179768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Searching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228327"/>
            <a:ext cx="7953375" cy="3246755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3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Teknik</a:t>
            </a:r>
            <a:r>
              <a:rPr dirty="0" sz="2400" spc="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pencarian</a:t>
            </a:r>
            <a:endParaRPr sz="2400">
              <a:latin typeface="Book Antiqua"/>
              <a:cs typeface="Book Antiqua"/>
            </a:endParaRPr>
          </a:p>
          <a:p>
            <a:pPr lvl="1" marL="561340" marR="5080" indent="-228600">
              <a:lnSpc>
                <a:spcPct val="90000"/>
              </a:lnSpc>
              <a:spcBef>
                <a:spcPts val="1025"/>
              </a:spcBef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teknik penyelesaian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masalah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yang mempresentasikan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masalah ke  dalam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ruang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keadaan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(</a:t>
            </a:r>
            <a:r>
              <a:rPr dirty="0" sz="2000" spc="-5" i="1">
                <a:solidFill>
                  <a:srgbClr val="585858"/>
                </a:solidFill>
                <a:latin typeface="Book Antiqua"/>
                <a:cs typeface="Book Antiqua"/>
              </a:rPr>
              <a:t>state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)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dan secara sistematis melakukan 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pembangkitan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dan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pengujian </a:t>
            </a:r>
            <a:r>
              <a:rPr dirty="0" sz="2000" spc="-5" i="1">
                <a:solidFill>
                  <a:srgbClr val="585858"/>
                </a:solidFill>
                <a:latin typeface="Book Antiqua"/>
                <a:cs typeface="Book Antiqua"/>
              </a:rPr>
              <a:t>state-state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dari </a:t>
            </a:r>
            <a:r>
              <a:rPr dirty="0" sz="2000" spc="-5" i="1">
                <a:solidFill>
                  <a:srgbClr val="585858"/>
                </a:solidFill>
                <a:latin typeface="Book Antiqua"/>
                <a:cs typeface="Book Antiqua"/>
              </a:rPr>
              <a:t>initial state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sampai 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ditemukan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suatu </a:t>
            </a:r>
            <a:r>
              <a:rPr dirty="0" sz="2000" i="1">
                <a:solidFill>
                  <a:srgbClr val="585858"/>
                </a:solidFill>
                <a:latin typeface="Book Antiqua"/>
                <a:cs typeface="Book Antiqua"/>
              </a:rPr>
              <a:t>goal</a:t>
            </a:r>
            <a:r>
              <a:rPr dirty="0" sz="2000" spc="-80" i="1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000" spc="-5" i="1">
                <a:solidFill>
                  <a:srgbClr val="585858"/>
                </a:solidFill>
                <a:latin typeface="Book Antiqua"/>
                <a:cs typeface="Book Antiqua"/>
              </a:rPr>
              <a:t>state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.</a:t>
            </a:r>
            <a:endParaRPr sz="2000">
              <a:latin typeface="Book Antiqua"/>
              <a:cs typeface="Book Antiqua"/>
            </a:endParaRPr>
          </a:p>
          <a:p>
            <a:pPr marL="287020" indent="-274320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Contoh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:</a:t>
            </a:r>
            <a:endParaRPr sz="2400">
              <a:latin typeface="Book Antiqua"/>
              <a:cs typeface="Book Antiqua"/>
            </a:endParaRPr>
          </a:p>
          <a:p>
            <a:pPr lvl="1" marL="561340" marR="233679" indent="-228600">
              <a:lnSpc>
                <a:spcPts val="2160"/>
              </a:lnSpc>
              <a:spcBef>
                <a:spcPts val="1070"/>
              </a:spcBef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Digunakan dalam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pencarian rute optimum untuk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memandu  seseorang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di perjalanan,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misal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di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swedia setiap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taksi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dilengkapi  dengan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GPS (</a:t>
            </a:r>
            <a:r>
              <a:rPr dirty="0" sz="2000" spc="-5" i="1">
                <a:solidFill>
                  <a:srgbClr val="585858"/>
                </a:solidFill>
                <a:latin typeface="Book Antiqua"/>
                <a:cs typeface="Book Antiqua"/>
              </a:rPr>
              <a:t>Global Positioning</a:t>
            </a:r>
            <a:r>
              <a:rPr dirty="0" sz="2000" spc="-80" i="1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000" i="1">
                <a:solidFill>
                  <a:srgbClr val="585858"/>
                </a:solidFill>
                <a:latin typeface="Book Antiqua"/>
                <a:cs typeface="Book Antiqua"/>
              </a:rPr>
              <a:t>System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)</a:t>
            </a:r>
            <a:endParaRPr sz="20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716991"/>
            <a:ext cx="335280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Depth </a:t>
            </a:r>
            <a:r>
              <a:rPr dirty="0" spc="-5"/>
              <a:t>First</a:t>
            </a:r>
            <a:r>
              <a:rPr dirty="0" spc="-75"/>
              <a:t> </a:t>
            </a:r>
            <a:r>
              <a:rPr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0442" y="1803857"/>
            <a:ext cx="6816725" cy="226695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86385" marR="5080" indent="-273685">
              <a:lnSpc>
                <a:spcPct val="90100"/>
              </a:lnSpc>
              <a:spcBef>
                <a:spcPts val="38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Pada Depth-First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Search,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proses pencarian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akan 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dilakukan pada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semua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anaknya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sebelum 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dilakukan pencarian ke node-node yang</a:t>
            </a:r>
            <a:r>
              <a:rPr dirty="0" sz="2400" spc="4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selevel.</a:t>
            </a:r>
            <a:endParaRPr sz="2400">
              <a:latin typeface="Book Antiqua"/>
              <a:cs typeface="Book Antiqua"/>
            </a:endParaRPr>
          </a:p>
          <a:p>
            <a:pPr marL="286385" marR="151130" indent="-273685">
              <a:lnSpc>
                <a:spcPts val="2590"/>
              </a:lnSpc>
              <a:spcBef>
                <a:spcPts val="183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Pencarian dimulai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dari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node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akar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ke level yang  lebih </a:t>
            </a:r>
            <a:r>
              <a:rPr dirty="0" sz="2400" spc="-10">
                <a:solidFill>
                  <a:srgbClr val="585858"/>
                </a:solidFill>
                <a:latin typeface="Book Antiqua"/>
                <a:cs typeface="Book Antiqua"/>
              </a:rPr>
              <a:t>tinggi.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Proses ini diulangi terus </a:t>
            </a:r>
            <a:r>
              <a:rPr dirty="0" sz="2400" spc="-10">
                <a:solidFill>
                  <a:srgbClr val="585858"/>
                </a:solidFill>
                <a:latin typeface="Book Antiqua"/>
                <a:cs typeface="Book Antiqua"/>
              </a:rPr>
              <a:t>hingga 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ditemukannya</a:t>
            </a:r>
            <a:r>
              <a:rPr dirty="0" sz="2400" spc="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solusi</a:t>
            </a:r>
            <a:endParaRPr sz="2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716991"/>
            <a:ext cx="200533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Depth-first</a:t>
            </a:r>
          </a:p>
        </p:txBody>
      </p:sp>
      <p:sp>
        <p:nvSpPr>
          <p:cNvPr id="3" name="object 3"/>
          <p:cNvSpPr/>
          <p:nvPr/>
        </p:nvSpPr>
        <p:spPr>
          <a:xfrm>
            <a:off x="990600" y="2514600"/>
            <a:ext cx="7267575" cy="3752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6787" y="1557400"/>
            <a:ext cx="7210425" cy="3743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8212" y="1519300"/>
            <a:ext cx="7267575" cy="3819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6312" y="1509775"/>
            <a:ext cx="7191375" cy="3838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2975" y="1524000"/>
            <a:ext cx="7258050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9637" y="1509775"/>
            <a:ext cx="7324725" cy="3838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2500" y="1514475"/>
            <a:ext cx="7239000" cy="3829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500250"/>
            <a:ext cx="7315200" cy="3857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569722"/>
            <a:ext cx="322199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Depth </a:t>
            </a:r>
            <a:r>
              <a:rPr dirty="0" spc="-5"/>
              <a:t>first</a:t>
            </a:r>
            <a:r>
              <a:rPr dirty="0" spc="-70"/>
              <a:t> </a:t>
            </a:r>
            <a:r>
              <a:rPr dirty="0"/>
              <a:t>search</a:t>
            </a:r>
          </a:p>
        </p:txBody>
      </p:sp>
      <p:sp>
        <p:nvSpPr>
          <p:cNvPr id="3" name="object 3"/>
          <p:cNvSpPr/>
          <p:nvPr/>
        </p:nvSpPr>
        <p:spPr>
          <a:xfrm>
            <a:off x="533400" y="2339975"/>
            <a:ext cx="8077200" cy="3692525"/>
          </a:xfrm>
          <a:custGeom>
            <a:avLst/>
            <a:gdLst/>
            <a:ahLst/>
            <a:cxnLst/>
            <a:rect l="l" t="t" r="r" b="b"/>
            <a:pathLst>
              <a:path w="8077200" h="3692525">
                <a:moveTo>
                  <a:pt x="0" y="3692525"/>
                </a:moveTo>
                <a:lnTo>
                  <a:pt x="8077200" y="3692525"/>
                </a:lnTo>
                <a:lnTo>
                  <a:pt x="8077200" y="0"/>
                </a:lnTo>
                <a:lnTo>
                  <a:pt x="0" y="0"/>
                </a:lnTo>
                <a:lnTo>
                  <a:pt x="0" y="3692525"/>
                </a:lnTo>
                <a:close/>
              </a:path>
            </a:pathLst>
          </a:custGeom>
          <a:ln w="9525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12140" y="2316159"/>
            <a:ext cx="7631430" cy="3681729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2000" spc="-5" b="1">
                <a:solidFill>
                  <a:srgbClr val="585858"/>
                </a:solidFill>
                <a:latin typeface="Tahoma"/>
                <a:cs typeface="Tahoma"/>
              </a:rPr>
              <a:t>function </a:t>
            </a:r>
            <a:r>
              <a:rPr dirty="0" sz="2000" spc="-20">
                <a:solidFill>
                  <a:srgbClr val="585858"/>
                </a:solidFill>
                <a:latin typeface="Tahoma"/>
                <a:cs typeface="Tahoma"/>
              </a:rPr>
              <a:t>Depth-First-Search(</a:t>
            </a:r>
            <a:r>
              <a:rPr dirty="0" sz="2100" spc="-20" i="1">
                <a:solidFill>
                  <a:srgbClr val="585858"/>
                </a:solidFill>
                <a:latin typeface="Tahoma"/>
                <a:cs typeface="Tahoma"/>
              </a:rPr>
              <a:t>problem</a:t>
            </a:r>
            <a:r>
              <a:rPr dirty="0" sz="2000" spc="-20">
                <a:solidFill>
                  <a:srgbClr val="585858"/>
                </a:solidFill>
                <a:latin typeface="Tahoma"/>
                <a:cs typeface="Tahoma"/>
              </a:rPr>
              <a:t>) </a:t>
            </a:r>
            <a:r>
              <a:rPr dirty="0" sz="2000" spc="-5" b="1">
                <a:solidFill>
                  <a:srgbClr val="585858"/>
                </a:solidFill>
                <a:latin typeface="Tahoma"/>
                <a:cs typeface="Tahoma"/>
              </a:rPr>
              <a:t>returns</a:t>
            </a:r>
            <a:r>
              <a:rPr dirty="0" sz="2000" spc="-6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100" spc="-45" i="1">
                <a:solidFill>
                  <a:srgbClr val="585858"/>
                </a:solidFill>
                <a:latin typeface="Tahoma"/>
                <a:cs typeface="Tahoma"/>
              </a:rPr>
              <a:t>solution</a:t>
            </a:r>
            <a:endParaRPr sz="2100">
              <a:latin typeface="Tahoma"/>
              <a:cs typeface="Tahoma"/>
            </a:endParaRPr>
          </a:p>
          <a:p>
            <a:pPr marL="12700" marR="5080" indent="222250">
              <a:lnSpc>
                <a:spcPts val="2880"/>
              </a:lnSpc>
              <a:spcBef>
                <a:spcPts val="155"/>
              </a:spcBef>
            </a:pPr>
            <a:r>
              <a:rPr dirty="0" sz="2100" spc="-55" i="1">
                <a:solidFill>
                  <a:srgbClr val="585858"/>
                </a:solidFill>
                <a:latin typeface="Tahoma"/>
                <a:cs typeface="Tahoma"/>
              </a:rPr>
              <a:t>nodes </a:t>
            </a:r>
            <a:r>
              <a:rPr dirty="0" sz="2000" spc="-5" b="1">
                <a:solidFill>
                  <a:srgbClr val="585858"/>
                </a:solidFill>
                <a:latin typeface="Tahoma"/>
                <a:cs typeface="Tahoma"/>
              </a:rPr>
              <a:t>:= </a:t>
            </a:r>
            <a:r>
              <a:rPr dirty="0" sz="2000" spc="-35" b="1">
                <a:solidFill>
                  <a:srgbClr val="585858"/>
                </a:solidFill>
                <a:latin typeface="Tahoma"/>
                <a:cs typeface="Tahoma"/>
              </a:rPr>
              <a:t>Make-Queue(Make-Node(Initial-State(</a:t>
            </a:r>
            <a:r>
              <a:rPr dirty="0" sz="2100" spc="-35" b="1" i="1">
                <a:solidFill>
                  <a:srgbClr val="585858"/>
                </a:solidFill>
                <a:latin typeface="Verdana"/>
                <a:cs typeface="Verdana"/>
              </a:rPr>
              <a:t>problem</a:t>
            </a:r>
            <a:r>
              <a:rPr dirty="0" sz="2000" spc="-35" b="1">
                <a:solidFill>
                  <a:srgbClr val="585858"/>
                </a:solidFill>
                <a:latin typeface="Tahoma"/>
                <a:cs typeface="Tahoma"/>
              </a:rPr>
              <a:t>))  </a:t>
            </a:r>
            <a:r>
              <a:rPr dirty="0" sz="2000" spc="-5" b="1">
                <a:solidFill>
                  <a:srgbClr val="585858"/>
                </a:solidFill>
                <a:latin typeface="Tahoma"/>
                <a:cs typeface="Tahoma"/>
              </a:rPr>
              <a:t>loop</a:t>
            </a:r>
            <a:r>
              <a:rPr dirty="0" sz="2000" spc="-2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-5" b="1">
                <a:solidFill>
                  <a:srgbClr val="585858"/>
                </a:solidFill>
                <a:latin typeface="Tahoma"/>
                <a:cs typeface="Tahoma"/>
              </a:rPr>
              <a:t>do</a:t>
            </a:r>
            <a:endParaRPr sz="2000">
              <a:latin typeface="Tahoma"/>
              <a:cs typeface="Tahoma"/>
            </a:endParaRPr>
          </a:p>
          <a:p>
            <a:pPr marL="169545">
              <a:lnSpc>
                <a:spcPct val="100000"/>
              </a:lnSpc>
              <a:spcBef>
                <a:spcPts val="200"/>
              </a:spcBef>
            </a:pPr>
            <a:r>
              <a:rPr dirty="0" sz="2000" spc="-5" b="1">
                <a:solidFill>
                  <a:srgbClr val="585858"/>
                </a:solidFill>
                <a:latin typeface="Tahoma"/>
                <a:cs typeface="Tahoma"/>
              </a:rPr>
              <a:t>if </a:t>
            </a:r>
            <a:r>
              <a:rPr dirty="0" sz="2100" spc="-55" i="1">
                <a:solidFill>
                  <a:srgbClr val="585858"/>
                </a:solidFill>
                <a:latin typeface="Tahoma"/>
                <a:cs typeface="Tahoma"/>
              </a:rPr>
              <a:t>nodes </a:t>
            </a:r>
            <a:r>
              <a:rPr dirty="0" sz="2000">
                <a:solidFill>
                  <a:srgbClr val="585858"/>
                </a:solidFill>
                <a:latin typeface="Tahoma"/>
                <a:cs typeface="Tahoma"/>
              </a:rPr>
              <a:t>is </a:t>
            </a:r>
            <a:r>
              <a:rPr dirty="0" sz="2000" spc="-10">
                <a:solidFill>
                  <a:srgbClr val="585858"/>
                </a:solidFill>
                <a:latin typeface="Tahoma"/>
                <a:cs typeface="Tahoma"/>
              </a:rPr>
              <a:t>empty </a:t>
            </a:r>
            <a:r>
              <a:rPr dirty="0" sz="2000" spc="-5" b="1">
                <a:solidFill>
                  <a:srgbClr val="585858"/>
                </a:solidFill>
                <a:latin typeface="Tahoma"/>
                <a:cs typeface="Tahoma"/>
              </a:rPr>
              <a:t>then return</a:t>
            </a:r>
            <a:r>
              <a:rPr dirty="0" sz="2000" spc="1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585858"/>
                </a:solidFill>
                <a:latin typeface="Tahoma"/>
                <a:cs typeface="Tahoma"/>
              </a:rPr>
              <a:t>failure</a:t>
            </a:r>
            <a:endParaRPr sz="2000">
              <a:latin typeface="Tahoma"/>
              <a:cs typeface="Tahoma"/>
            </a:endParaRPr>
          </a:p>
          <a:p>
            <a:pPr marL="248920">
              <a:lnSpc>
                <a:spcPct val="100000"/>
              </a:lnSpc>
              <a:spcBef>
                <a:spcPts val="359"/>
              </a:spcBef>
            </a:pPr>
            <a:r>
              <a:rPr dirty="0" sz="2100" spc="-55" i="1">
                <a:solidFill>
                  <a:srgbClr val="585858"/>
                </a:solidFill>
                <a:latin typeface="Tahoma"/>
                <a:cs typeface="Tahoma"/>
              </a:rPr>
              <a:t>node := </a:t>
            </a:r>
            <a:r>
              <a:rPr dirty="0" sz="2000" spc="-10">
                <a:solidFill>
                  <a:srgbClr val="585858"/>
                </a:solidFill>
                <a:latin typeface="Tahoma"/>
                <a:cs typeface="Tahoma"/>
              </a:rPr>
              <a:t>Remove-Front</a:t>
            </a:r>
            <a:r>
              <a:rPr dirty="0" sz="2000" spc="-1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100" spc="-50" i="1">
                <a:solidFill>
                  <a:srgbClr val="585858"/>
                </a:solidFill>
                <a:latin typeface="Tahoma"/>
                <a:cs typeface="Tahoma"/>
              </a:rPr>
              <a:t>(nodes)</a:t>
            </a:r>
            <a:endParaRPr sz="2100">
              <a:latin typeface="Tahoma"/>
              <a:cs typeface="Tahoma"/>
            </a:endParaRPr>
          </a:p>
          <a:p>
            <a:pPr marL="169545">
              <a:lnSpc>
                <a:spcPct val="100000"/>
              </a:lnSpc>
              <a:spcBef>
                <a:spcPts val="360"/>
              </a:spcBef>
            </a:pPr>
            <a:r>
              <a:rPr dirty="0" sz="2000" b="1">
                <a:solidFill>
                  <a:srgbClr val="585858"/>
                </a:solidFill>
                <a:latin typeface="Tahoma"/>
                <a:cs typeface="Tahoma"/>
              </a:rPr>
              <a:t>if </a:t>
            </a:r>
            <a:r>
              <a:rPr dirty="0" sz="2000" spc="-40">
                <a:solidFill>
                  <a:srgbClr val="585858"/>
                </a:solidFill>
                <a:latin typeface="Tahoma"/>
                <a:cs typeface="Tahoma"/>
              </a:rPr>
              <a:t>Goal-Test[</a:t>
            </a:r>
            <a:r>
              <a:rPr dirty="0" sz="2100" spc="-40" i="1">
                <a:solidFill>
                  <a:srgbClr val="585858"/>
                </a:solidFill>
                <a:latin typeface="Tahoma"/>
                <a:cs typeface="Tahoma"/>
              </a:rPr>
              <a:t>problem</a:t>
            </a:r>
            <a:r>
              <a:rPr dirty="0" sz="2000" spc="-40">
                <a:solidFill>
                  <a:srgbClr val="585858"/>
                </a:solidFill>
                <a:latin typeface="Tahoma"/>
                <a:cs typeface="Tahoma"/>
              </a:rPr>
              <a:t>] </a:t>
            </a:r>
            <a:r>
              <a:rPr dirty="0" sz="2000" spc="-5">
                <a:solidFill>
                  <a:srgbClr val="585858"/>
                </a:solidFill>
                <a:latin typeface="Tahoma"/>
                <a:cs typeface="Tahoma"/>
              </a:rPr>
              <a:t>applied </a:t>
            </a:r>
            <a:r>
              <a:rPr dirty="0" sz="2000">
                <a:solidFill>
                  <a:srgbClr val="585858"/>
                </a:solidFill>
                <a:latin typeface="Tahoma"/>
                <a:cs typeface="Tahoma"/>
              </a:rPr>
              <a:t>to </a:t>
            </a:r>
            <a:r>
              <a:rPr dirty="0" sz="2000" spc="-25">
                <a:solidFill>
                  <a:srgbClr val="585858"/>
                </a:solidFill>
                <a:latin typeface="Tahoma"/>
                <a:cs typeface="Tahoma"/>
              </a:rPr>
              <a:t>State(</a:t>
            </a:r>
            <a:r>
              <a:rPr dirty="0" sz="2100" spc="-25" i="1">
                <a:solidFill>
                  <a:srgbClr val="585858"/>
                </a:solidFill>
                <a:latin typeface="Tahoma"/>
                <a:cs typeface="Tahoma"/>
              </a:rPr>
              <a:t>node</a:t>
            </a:r>
            <a:r>
              <a:rPr dirty="0" sz="2000" spc="-25">
                <a:solidFill>
                  <a:srgbClr val="585858"/>
                </a:solidFill>
                <a:latin typeface="Tahoma"/>
                <a:cs typeface="Tahoma"/>
              </a:rPr>
              <a:t>)</a:t>
            </a:r>
            <a:r>
              <a:rPr dirty="0" sz="2000" spc="-5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585858"/>
                </a:solidFill>
                <a:latin typeface="Tahoma"/>
                <a:cs typeface="Tahoma"/>
              </a:rPr>
              <a:t>succeeds</a:t>
            </a:r>
            <a:endParaRPr sz="2000">
              <a:latin typeface="Tahoma"/>
              <a:cs typeface="Tahoma"/>
            </a:endParaRPr>
          </a:p>
          <a:p>
            <a:pPr marL="486409">
              <a:lnSpc>
                <a:spcPct val="100000"/>
              </a:lnSpc>
              <a:spcBef>
                <a:spcPts val="355"/>
              </a:spcBef>
            </a:pPr>
            <a:r>
              <a:rPr dirty="0" sz="2000" spc="-5" b="1">
                <a:solidFill>
                  <a:srgbClr val="585858"/>
                </a:solidFill>
                <a:latin typeface="Tahoma"/>
                <a:cs typeface="Tahoma"/>
              </a:rPr>
              <a:t>then return</a:t>
            </a:r>
            <a:r>
              <a:rPr dirty="0" sz="200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100" spc="-55" i="1">
                <a:solidFill>
                  <a:srgbClr val="585858"/>
                </a:solidFill>
                <a:latin typeface="Tahoma"/>
                <a:cs typeface="Tahoma"/>
              </a:rPr>
              <a:t>node</a:t>
            </a:r>
            <a:endParaRPr sz="2100">
              <a:latin typeface="Tahoma"/>
              <a:cs typeface="Tahoma"/>
            </a:endParaRPr>
          </a:p>
          <a:p>
            <a:pPr marL="248920" marR="1600835">
              <a:lnSpc>
                <a:spcPct val="114300"/>
              </a:lnSpc>
            </a:pPr>
            <a:r>
              <a:rPr dirty="0" sz="2100" spc="-55" i="1">
                <a:solidFill>
                  <a:srgbClr val="585858"/>
                </a:solidFill>
                <a:latin typeface="Tahoma"/>
                <a:cs typeface="Tahoma"/>
              </a:rPr>
              <a:t>new-nodes := </a:t>
            </a:r>
            <a:r>
              <a:rPr dirty="0" sz="2000">
                <a:solidFill>
                  <a:srgbClr val="585858"/>
                </a:solidFill>
                <a:latin typeface="Tahoma"/>
                <a:cs typeface="Tahoma"/>
              </a:rPr>
              <a:t>Expand </a:t>
            </a:r>
            <a:r>
              <a:rPr dirty="0" sz="2100" spc="-50" i="1">
                <a:solidFill>
                  <a:srgbClr val="585858"/>
                </a:solidFill>
                <a:latin typeface="Tahoma"/>
                <a:cs typeface="Tahoma"/>
              </a:rPr>
              <a:t>(node, </a:t>
            </a:r>
            <a:r>
              <a:rPr dirty="0" sz="2100" spc="-35" i="1">
                <a:solidFill>
                  <a:srgbClr val="585858"/>
                </a:solidFill>
                <a:latin typeface="Tahoma"/>
                <a:cs typeface="Tahoma"/>
              </a:rPr>
              <a:t>O</a:t>
            </a:r>
            <a:r>
              <a:rPr dirty="0" sz="2000" spc="-35">
                <a:solidFill>
                  <a:srgbClr val="585858"/>
                </a:solidFill>
                <a:latin typeface="Tahoma"/>
                <a:cs typeface="Tahoma"/>
              </a:rPr>
              <a:t>perarors</a:t>
            </a:r>
            <a:r>
              <a:rPr dirty="0" sz="2100" spc="-35" i="1">
                <a:solidFill>
                  <a:srgbClr val="585858"/>
                </a:solidFill>
                <a:latin typeface="Tahoma"/>
                <a:cs typeface="Tahoma"/>
              </a:rPr>
              <a:t>[problem]))  </a:t>
            </a:r>
            <a:r>
              <a:rPr dirty="0" sz="2100" spc="-55" i="1">
                <a:solidFill>
                  <a:srgbClr val="585858"/>
                </a:solidFill>
                <a:latin typeface="Tahoma"/>
                <a:cs typeface="Tahoma"/>
              </a:rPr>
              <a:t>nodes := </a:t>
            </a:r>
            <a:r>
              <a:rPr dirty="0" sz="2000" spc="-25" u="sng">
                <a:solidFill>
                  <a:srgbClr val="585858"/>
                </a:solidFill>
                <a:latin typeface="Tahoma"/>
                <a:cs typeface="Tahoma"/>
              </a:rPr>
              <a:t>Insert-At-Front-of-Queue</a:t>
            </a:r>
            <a:r>
              <a:rPr dirty="0" sz="2100" spc="-25" i="1">
                <a:solidFill>
                  <a:srgbClr val="585858"/>
                </a:solidFill>
                <a:latin typeface="Tahoma"/>
                <a:cs typeface="Tahoma"/>
              </a:rPr>
              <a:t>(new-nodes)</a:t>
            </a:r>
            <a:endParaRPr sz="2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2000" b="1">
                <a:solidFill>
                  <a:srgbClr val="585858"/>
                </a:solidFill>
                <a:latin typeface="Tahoma"/>
                <a:cs typeface="Tahoma"/>
              </a:rPr>
              <a:t>end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716991"/>
            <a:ext cx="328676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Metode</a:t>
            </a:r>
            <a:r>
              <a:rPr dirty="0" spc="-80"/>
              <a:t> </a:t>
            </a:r>
            <a:r>
              <a:rPr dirty="0"/>
              <a:t>Pencarian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0442" y="1684720"/>
            <a:ext cx="7397750" cy="2699385"/>
          </a:xfrm>
          <a:prstGeom prst="rect">
            <a:avLst/>
          </a:prstGeom>
        </p:spPr>
        <p:txBody>
          <a:bodyPr wrap="square" lIns="0" tIns="132080" rIns="0" bIns="0" rtlCol="0" vert="horz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4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Pencarian Buta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(Blind Search/Uninformed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search)</a:t>
            </a:r>
            <a:r>
              <a:rPr dirty="0" sz="2400" spc="-1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:</a:t>
            </a:r>
            <a:endParaRPr sz="2400">
              <a:latin typeface="Book Antiqua"/>
              <a:cs typeface="Book Antiqua"/>
            </a:endParaRPr>
          </a:p>
          <a:p>
            <a:pPr lvl="1" marL="560705" marR="218440" indent="-228600">
              <a:lnSpc>
                <a:spcPts val="2160"/>
              </a:lnSpc>
              <a:spcBef>
                <a:spcPts val="1055"/>
              </a:spcBef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hanya menggunakan informasi berdasarkan problem yang 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didefinisikan</a:t>
            </a:r>
            <a:endParaRPr sz="2000">
              <a:latin typeface="Book Antiqua"/>
              <a:cs typeface="Book Antiqua"/>
            </a:endParaRPr>
          </a:p>
          <a:p>
            <a:pPr marL="286385" indent="-273685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Pencarian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Terbimbing (Informed/Heuristic</a:t>
            </a:r>
            <a:r>
              <a:rPr dirty="0" sz="2400" spc="-1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Search)</a:t>
            </a:r>
            <a:endParaRPr sz="2400">
              <a:latin typeface="Book Antiqua"/>
              <a:cs typeface="Book Antiqua"/>
            </a:endParaRPr>
          </a:p>
          <a:p>
            <a:pPr lvl="1" marL="560705" indent="-228600">
              <a:lnSpc>
                <a:spcPts val="2280"/>
              </a:lnSpc>
              <a:spcBef>
                <a:spcPts val="795"/>
              </a:spcBef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Mengeksploitasi informasi-informasi yang</a:t>
            </a:r>
            <a:r>
              <a:rPr dirty="0" sz="2000" spc="-9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dapat</a:t>
            </a:r>
            <a:endParaRPr sz="2000">
              <a:latin typeface="Book Antiqua"/>
              <a:cs typeface="Book Antiqua"/>
            </a:endParaRPr>
          </a:p>
          <a:p>
            <a:pPr marL="560705" marR="5080">
              <a:lnSpc>
                <a:spcPts val="2160"/>
              </a:lnSpc>
              <a:spcBef>
                <a:spcPts val="150"/>
              </a:spcBef>
            </a:pP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mendukung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bahwa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satu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node “lebih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menjanjikan” dari</a:t>
            </a:r>
            <a:r>
              <a:rPr dirty="0" sz="2000" spc="-13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pada  node</a:t>
            </a:r>
            <a:r>
              <a:rPr dirty="0" sz="2000" spc="-3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lain</a:t>
            </a:r>
            <a:endParaRPr sz="20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262839"/>
            <a:ext cx="325564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Depth-first</a:t>
            </a:r>
            <a:r>
              <a:rPr dirty="0" spc="-40"/>
              <a:t> </a:t>
            </a:r>
            <a:r>
              <a:rPr dirty="0"/>
              <a:t>search</a:t>
            </a:r>
          </a:p>
        </p:txBody>
      </p:sp>
      <p:sp>
        <p:nvSpPr>
          <p:cNvPr id="3" name="object 3"/>
          <p:cNvSpPr/>
          <p:nvPr/>
        </p:nvSpPr>
        <p:spPr>
          <a:xfrm>
            <a:off x="1875027" y="1065275"/>
            <a:ext cx="5438648" cy="5410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406010" y="1057402"/>
            <a:ext cx="212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Book Antiqua"/>
                <a:cs typeface="Book Antiqua"/>
              </a:rPr>
              <a:t>S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34029" y="1743201"/>
            <a:ext cx="262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585858"/>
                </a:solidFill>
                <a:latin typeface="Book Antiqua"/>
                <a:cs typeface="Book Antiqua"/>
              </a:rPr>
              <a:t>A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49265" y="1743201"/>
            <a:ext cx="279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585858"/>
                </a:solidFill>
                <a:latin typeface="Book Antiqua"/>
                <a:cs typeface="Book Antiqua"/>
              </a:rPr>
              <a:t>D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72029" y="2581782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585858"/>
                </a:solidFill>
                <a:latin typeface="Book Antiqua"/>
                <a:cs typeface="Book Antiqua"/>
              </a:rPr>
              <a:t>B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91610" y="2581782"/>
            <a:ext cx="279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585858"/>
                </a:solidFill>
                <a:latin typeface="Book Antiqua"/>
                <a:cs typeface="Book Antiqua"/>
              </a:rPr>
              <a:t>D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10810" y="2581782"/>
            <a:ext cx="262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585858"/>
                </a:solidFill>
                <a:latin typeface="Book Antiqua"/>
                <a:cs typeface="Book Antiqua"/>
              </a:rPr>
              <a:t>A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87465" y="2581782"/>
            <a:ext cx="212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585858"/>
                </a:solidFill>
                <a:latin typeface="Book Antiqua"/>
                <a:cs typeface="Book Antiqua"/>
              </a:rPr>
              <a:t>E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72610" y="3496132"/>
            <a:ext cx="21209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585858"/>
                </a:solidFill>
                <a:latin typeface="Book Antiqua"/>
                <a:cs typeface="Book Antiqua"/>
              </a:rPr>
              <a:t>E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87010" y="3496132"/>
            <a:ext cx="106743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0900" algn="l"/>
              </a:tabLst>
            </a:pPr>
            <a:r>
              <a:rPr dirty="0" sz="2400" b="1">
                <a:solidFill>
                  <a:srgbClr val="585858"/>
                </a:solidFill>
                <a:latin typeface="Book Antiqua"/>
                <a:cs typeface="Book Antiqua"/>
              </a:rPr>
              <a:t>B</a:t>
            </a:r>
            <a:r>
              <a:rPr dirty="0" sz="2400" b="1">
                <a:solidFill>
                  <a:srgbClr val="585858"/>
                </a:solidFill>
                <a:latin typeface="Book Antiqua"/>
                <a:cs typeface="Book Antiqua"/>
              </a:rPr>
              <a:t>	</a:t>
            </a:r>
            <a:r>
              <a:rPr dirty="0" sz="2400" b="1">
                <a:solidFill>
                  <a:srgbClr val="585858"/>
                </a:solidFill>
                <a:latin typeface="Book Antiqua"/>
                <a:cs typeface="Book Antiqua"/>
              </a:rPr>
              <a:t>B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16065" y="3496132"/>
            <a:ext cx="19558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585858"/>
                </a:solidFill>
                <a:latin typeface="Book Antiqua"/>
                <a:cs typeface="Book Antiqua"/>
              </a:rPr>
              <a:t>F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76829" y="5554167"/>
            <a:ext cx="1702435" cy="772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4765">
              <a:lnSpc>
                <a:spcPct val="100000"/>
              </a:lnSpc>
              <a:spcBef>
                <a:spcPts val="100"/>
              </a:spcBef>
              <a:tabLst>
                <a:tab pos="711200" algn="l"/>
                <a:tab pos="1320800" algn="l"/>
              </a:tabLst>
            </a:pPr>
            <a:r>
              <a:rPr dirty="0" sz="2400" b="1">
                <a:solidFill>
                  <a:srgbClr val="585858"/>
                </a:solidFill>
                <a:latin typeface="Book Antiqua"/>
                <a:cs typeface="Book Antiqua"/>
              </a:rPr>
              <a:t>G	C	G</a:t>
            </a:r>
            <a:endParaRPr sz="2400">
              <a:latin typeface="Book Antiqua"/>
              <a:cs typeface="Book Antiqua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  <a:tabLst>
                <a:tab pos="762000" algn="l"/>
                <a:tab pos="1371600" algn="l"/>
              </a:tabLst>
            </a:pPr>
            <a:r>
              <a:rPr dirty="0" sz="2400" b="1">
                <a:solidFill>
                  <a:srgbClr val="585858"/>
                </a:solidFill>
                <a:latin typeface="Book Antiqua"/>
                <a:cs typeface="Book Antiqua"/>
              </a:rPr>
              <a:t>19	19	17</a:t>
            </a:r>
            <a:endParaRPr sz="2400">
              <a:latin typeface="Book Antiqua"/>
              <a:cs typeface="Book Antiqua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024379" y="4675502"/>
          <a:ext cx="5322570" cy="749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950"/>
                <a:gridCol w="580390"/>
                <a:gridCol w="664845"/>
                <a:gridCol w="554355"/>
                <a:gridCol w="676909"/>
                <a:gridCol w="588010"/>
                <a:gridCol w="668654"/>
                <a:gridCol w="609600"/>
                <a:gridCol w="489585"/>
              </a:tblGrid>
              <a:tr h="374015">
                <a:tc>
                  <a:txBody>
                    <a:bodyPr/>
                    <a:lstStyle/>
                    <a:p>
                      <a:pPr marL="31750">
                        <a:lnSpc>
                          <a:spcPts val="2695"/>
                        </a:lnSpc>
                      </a:pPr>
                      <a:r>
                        <a:rPr dirty="0" sz="2400" b="1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D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2695"/>
                        </a:lnSpc>
                      </a:pPr>
                      <a:r>
                        <a:rPr dirty="0" sz="2400" b="1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F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ts val="2695"/>
                        </a:lnSpc>
                      </a:pPr>
                      <a:r>
                        <a:rPr dirty="0" sz="2400" b="1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B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ts val="2695"/>
                        </a:lnSpc>
                      </a:pPr>
                      <a:r>
                        <a:rPr dirty="0" sz="2400" b="1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F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90500">
                        <a:lnSpc>
                          <a:spcPts val="2695"/>
                        </a:lnSpc>
                      </a:pPr>
                      <a:r>
                        <a:rPr dirty="0" sz="2400" b="1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C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2695"/>
                        </a:lnSpc>
                      </a:pPr>
                      <a:r>
                        <a:rPr dirty="0" sz="2400" b="1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E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2695"/>
                        </a:lnSpc>
                      </a:pPr>
                      <a:r>
                        <a:rPr dirty="0" sz="2400" b="1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74295">
                        <a:lnSpc>
                          <a:spcPts val="2695"/>
                        </a:lnSpc>
                      </a:pPr>
                      <a:r>
                        <a:rPr dirty="0" sz="2400" b="1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C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2695"/>
                        </a:lnSpc>
                      </a:pPr>
                      <a:r>
                        <a:rPr dirty="0" sz="2400" b="1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G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B="0" marT="0"/>
                </a:tc>
              </a:tr>
              <a:tr h="374015">
                <a:tc>
                  <a:txBody>
                    <a:bodyPr/>
                    <a:lstStyle/>
                    <a:p>
                      <a:pPr marL="31750">
                        <a:lnSpc>
                          <a:spcPts val="2750"/>
                        </a:lnSpc>
                      </a:pPr>
                      <a:r>
                        <a:rPr dirty="0" sz="2400" spc="-5" b="1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14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82245">
                        <a:lnSpc>
                          <a:spcPts val="2750"/>
                        </a:lnSpc>
                      </a:pPr>
                      <a:r>
                        <a:rPr dirty="0" sz="2400" spc="-5" b="1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17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2750"/>
                        </a:lnSpc>
                      </a:pPr>
                      <a:r>
                        <a:rPr dirty="0" sz="2400" spc="-5" b="1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15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2750"/>
                        </a:lnSpc>
                      </a:pPr>
                      <a:r>
                        <a:rPr dirty="0" sz="2400" spc="-5" b="1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15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2750"/>
                        </a:lnSpc>
                      </a:pPr>
                      <a:r>
                        <a:rPr dirty="0" sz="2400" b="1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13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5168265" y="5386527"/>
            <a:ext cx="711200" cy="1092200"/>
          </a:xfrm>
          <a:prstGeom prst="rect">
            <a:avLst/>
          </a:prstGeom>
        </p:spPr>
        <p:txBody>
          <a:bodyPr wrap="square" lIns="0" tIns="180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dirty="0" sz="2400" b="1">
                <a:solidFill>
                  <a:srgbClr val="585858"/>
                </a:solidFill>
                <a:latin typeface="Book Antiqua"/>
                <a:cs typeface="Book Antiqua"/>
              </a:rPr>
              <a:t>F</a:t>
            </a:r>
            <a:endParaRPr sz="24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93065" algn="l"/>
              </a:tabLst>
            </a:pPr>
            <a:r>
              <a:rPr dirty="0" sz="2400" b="1">
                <a:solidFill>
                  <a:srgbClr val="585858"/>
                </a:solidFill>
                <a:latin typeface="Book Antiqua"/>
                <a:cs typeface="Book Antiqua"/>
              </a:rPr>
              <a:t>G	25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67229" y="3496132"/>
            <a:ext cx="1050290" cy="772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  <a:tabLst>
                <a:tab pos="850265" algn="l"/>
              </a:tabLst>
            </a:pPr>
            <a:r>
              <a:rPr dirty="0" sz="2400" b="1">
                <a:solidFill>
                  <a:srgbClr val="585858"/>
                </a:solidFill>
                <a:latin typeface="Book Antiqua"/>
                <a:cs typeface="Book Antiqua"/>
              </a:rPr>
              <a:t>C</a:t>
            </a:r>
            <a:r>
              <a:rPr dirty="0" sz="2400" b="1">
                <a:solidFill>
                  <a:srgbClr val="585858"/>
                </a:solidFill>
                <a:latin typeface="Book Antiqua"/>
                <a:cs typeface="Book Antiqua"/>
              </a:rPr>
              <a:t>	</a:t>
            </a:r>
            <a:r>
              <a:rPr dirty="0" sz="2400" b="1">
                <a:solidFill>
                  <a:srgbClr val="585858"/>
                </a:solidFill>
                <a:latin typeface="Book Antiqua"/>
                <a:cs typeface="Book Antiqua"/>
              </a:rPr>
              <a:t>E</a:t>
            </a:r>
            <a:endParaRPr sz="24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400" b="1">
                <a:solidFill>
                  <a:srgbClr val="585858"/>
                </a:solidFill>
                <a:latin typeface="Book Antiqua"/>
                <a:cs typeface="Book Antiqua"/>
              </a:rPr>
              <a:t>11</a:t>
            </a:r>
            <a:endParaRPr sz="2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716991"/>
            <a:ext cx="284035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Evaluation</a:t>
            </a:r>
            <a:r>
              <a:rPr dirty="0" spc="-90"/>
              <a:t> </a:t>
            </a:r>
            <a:r>
              <a:rPr dirty="0"/>
              <a:t>DFS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pc="-5"/>
              <a:t>Complete</a:t>
            </a:r>
          </a:p>
          <a:p>
            <a:pPr lvl="1" marL="560705" indent="-228600">
              <a:lnSpc>
                <a:spcPts val="2270"/>
              </a:lnSpc>
              <a:spcBef>
                <a:spcPts val="80"/>
              </a:spcBef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dirty="0" sz="1900" spc="-10">
                <a:solidFill>
                  <a:srgbClr val="585858"/>
                </a:solidFill>
                <a:latin typeface="Book Antiqua"/>
                <a:cs typeface="Book Antiqua"/>
              </a:rPr>
              <a:t>No: fails </a:t>
            </a:r>
            <a:r>
              <a:rPr dirty="0" sz="1900" spc="-5">
                <a:solidFill>
                  <a:srgbClr val="585858"/>
                </a:solidFill>
                <a:latin typeface="Book Antiqua"/>
                <a:cs typeface="Book Antiqua"/>
              </a:rPr>
              <a:t>in infinite-depth spaces, spaces with</a:t>
            </a:r>
            <a:r>
              <a:rPr dirty="0" sz="1900" spc="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900" spc="-10">
                <a:solidFill>
                  <a:srgbClr val="585858"/>
                </a:solidFill>
                <a:latin typeface="Book Antiqua"/>
                <a:cs typeface="Book Antiqua"/>
              </a:rPr>
              <a:t>loops</a:t>
            </a:r>
            <a:endParaRPr sz="1900">
              <a:latin typeface="Book Antiqua"/>
              <a:cs typeface="Book Antiqua"/>
            </a:endParaRPr>
          </a:p>
          <a:p>
            <a:pPr lvl="2" marL="835025" indent="-228600">
              <a:lnSpc>
                <a:spcPts val="2030"/>
              </a:lnSpc>
              <a:buFont typeface="Arial"/>
              <a:buChar char="•"/>
              <a:tabLst>
                <a:tab pos="835025" algn="l"/>
                <a:tab pos="835660" algn="l"/>
              </a:tabLst>
            </a:pPr>
            <a:r>
              <a:rPr dirty="0" sz="1700">
                <a:solidFill>
                  <a:srgbClr val="585858"/>
                </a:solidFill>
                <a:latin typeface="Book Antiqua"/>
                <a:cs typeface="Book Antiqua"/>
              </a:rPr>
              <a:t>Modify </a:t>
            </a:r>
            <a:r>
              <a:rPr dirty="0" sz="1700" spc="-5">
                <a:solidFill>
                  <a:srgbClr val="585858"/>
                </a:solidFill>
                <a:latin typeface="Book Antiqua"/>
                <a:cs typeface="Book Antiqua"/>
              </a:rPr>
              <a:t>to </a:t>
            </a:r>
            <a:r>
              <a:rPr dirty="0" sz="1700">
                <a:solidFill>
                  <a:srgbClr val="585858"/>
                </a:solidFill>
                <a:latin typeface="Book Antiqua"/>
                <a:cs typeface="Book Antiqua"/>
              </a:rPr>
              <a:t>avoid </a:t>
            </a:r>
            <a:r>
              <a:rPr dirty="0" sz="1700" spc="-5">
                <a:solidFill>
                  <a:srgbClr val="585858"/>
                </a:solidFill>
                <a:latin typeface="Book Antiqua"/>
                <a:cs typeface="Book Antiqua"/>
              </a:rPr>
              <a:t>repeated </a:t>
            </a:r>
            <a:r>
              <a:rPr dirty="0" sz="1700">
                <a:solidFill>
                  <a:srgbClr val="585858"/>
                </a:solidFill>
                <a:latin typeface="Book Antiqua"/>
                <a:cs typeface="Book Antiqua"/>
              </a:rPr>
              <a:t>spaces along</a:t>
            </a:r>
            <a:r>
              <a:rPr dirty="0" sz="1700" spc="-5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700" spc="-5">
                <a:solidFill>
                  <a:srgbClr val="585858"/>
                </a:solidFill>
                <a:latin typeface="Book Antiqua"/>
                <a:cs typeface="Book Antiqua"/>
              </a:rPr>
              <a:t>path</a:t>
            </a:r>
            <a:endParaRPr sz="1700">
              <a:latin typeface="Book Antiqua"/>
              <a:cs typeface="Book Antiqua"/>
            </a:endParaRPr>
          </a:p>
          <a:p>
            <a:pPr lvl="1" marL="560705" indent="-228600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dirty="0" sz="1900" spc="-5">
                <a:solidFill>
                  <a:srgbClr val="585858"/>
                </a:solidFill>
                <a:latin typeface="Book Antiqua"/>
                <a:cs typeface="Book Antiqua"/>
              </a:rPr>
              <a:t>Yes: in finite</a:t>
            </a:r>
            <a:r>
              <a:rPr dirty="0" sz="1900" spc="-2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900" spc="-5">
                <a:solidFill>
                  <a:srgbClr val="585858"/>
                </a:solidFill>
                <a:latin typeface="Book Antiqua"/>
                <a:cs typeface="Book Antiqua"/>
              </a:rPr>
              <a:t>spaces</a:t>
            </a:r>
            <a:endParaRPr sz="1900">
              <a:latin typeface="Book Antiqua"/>
              <a:cs typeface="Book Antiqua"/>
            </a:endParaRPr>
          </a:p>
          <a:p>
            <a:pPr marL="286385" indent="-273685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pc="-5"/>
              <a:t>Time</a:t>
            </a:r>
          </a:p>
          <a:p>
            <a:pPr lvl="1" marL="560705" indent="-228600">
              <a:lnSpc>
                <a:spcPct val="100000"/>
              </a:lnSpc>
              <a:spcBef>
                <a:spcPts val="80"/>
              </a:spcBef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dirty="0" sz="1900">
                <a:solidFill>
                  <a:srgbClr val="585858"/>
                </a:solidFill>
                <a:latin typeface="Book Antiqua"/>
                <a:cs typeface="Book Antiqua"/>
              </a:rPr>
              <a:t>O(b</a:t>
            </a:r>
            <a:r>
              <a:rPr dirty="0" baseline="26666" sz="1875">
                <a:solidFill>
                  <a:srgbClr val="585858"/>
                </a:solidFill>
                <a:latin typeface="Book Antiqua"/>
                <a:cs typeface="Book Antiqua"/>
              </a:rPr>
              <a:t>m</a:t>
            </a:r>
            <a:r>
              <a:rPr dirty="0" sz="1900">
                <a:solidFill>
                  <a:srgbClr val="585858"/>
                </a:solidFill>
                <a:latin typeface="Book Antiqua"/>
                <a:cs typeface="Book Antiqua"/>
              </a:rPr>
              <a:t>)</a:t>
            </a:r>
            <a:endParaRPr sz="1900">
              <a:latin typeface="Book Antiqua"/>
              <a:cs typeface="Book Antiqua"/>
            </a:endParaRPr>
          </a:p>
          <a:p>
            <a:pPr lvl="1" marL="560705" indent="-228600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dirty="0" sz="1900" spc="-10">
                <a:solidFill>
                  <a:srgbClr val="585858"/>
                </a:solidFill>
                <a:latin typeface="Book Antiqua"/>
                <a:cs typeface="Book Antiqua"/>
              </a:rPr>
              <a:t>Not great </a:t>
            </a:r>
            <a:r>
              <a:rPr dirty="0" sz="1900" spc="-5">
                <a:solidFill>
                  <a:srgbClr val="585858"/>
                </a:solidFill>
                <a:latin typeface="Book Antiqua"/>
                <a:cs typeface="Book Antiqua"/>
              </a:rPr>
              <a:t>if m is </a:t>
            </a:r>
            <a:r>
              <a:rPr dirty="0" sz="1900" spc="-10">
                <a:solidFill>
                  <a:srgbClr val="585858"/>
                </a:solidFill>
                <a:latin typeface="Book Antiqua"/>
                <a:cs typeface="Book Antiqua"/>
              </a:rPr>
              <a:t>much larger </a:t>
            </a:r>
            <a:r>
              <a:rPr dirty="0" sz="1900" spc="-5">
                <a:solidFill>
                  <a:srgbClr val="585858"/>
                </a:solidFill>
                <a:latin typeface="Book Antiqua"/>
                <a:cs typeface="Book Antiqua"/>
              </a:rPr>
              <a:t>than</a:t>
            </a:r>
            <a:r>
              <a:rPr dirty="0" sz="1900" spc="6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900" spc="-5">
                <a:solidFill>
                  <a:srgbClr val="585858"/>
                </a:solidFill>
                <a:latin typeface="Book Antiqua"/>
                <a:cs typeface="Book Antiqua"/>
              </a:rPr>
              <a:t>d</a:t>
            </a:r>
            <a:endParaRPr sz="19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0457" y="3970401"/>
            <a:ext cx="587819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900" spc="-5">
                <a:solidFill>
                  <a:srgbClr val="585858"/>
                </a:solidFill>
                <a:latin typeface="Book Antiqua"/>
                <a:cs typeface="Book Antiqua"/>
              </a:rPr>
              <a:t>But if the solutions are dense, this </a:t>
            </a:r>
            <a:r>
              <a:rPr dirty="0" sz="1900" spc="-10">
                <a:solidFill>
                  <a:srgbClr val="585858"/>
                </a:solidFill>
                <a:latin typeface="Book Antiqua"/>
                <a:cs typeface="Book Antiqua"/>
              </a:rPr>
              <a:t>may </a:t>
            </a:r>
            <a:r>
              <a:rPr dirty="0" sz="1900" spc="-5">
                <a:solidFill>
                  <a:srgbClr val="585858"/>
                </a:solidFill>
                <a:latin typeface="Book Antiqua"/>
                <a:cs typeface="Book Antiqua"/>
              </a:rPr>
              <a:t>be faster</a:t>
            </a:r>
            <a:r>
              <a:rPr dirty="0" sz="1900" spc="3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900" spc="-10">
                <a:solidFill>
                  <a:srgbClr val="585858"/>
                </a:solidFill>
                <a:latin typeface="Book Antiqua"/>
                <a:cs typeface="Book Antiqua"/>
              </a:rPr>
              <a:t>than</a:t>
            </a:r>
            <a:endParaRPr sz="19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0442" y="4062030"/>
            <a:ext cx="2771775" cy="1858645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560705">
              <a:lnSpc>
                <a:spcPct val="100000"/>
              </a:lnSpc>
              <a:spcBef>
                <a:spcPts val="740"/>
              </a:spcBef>
            </a:pPr>
            <a:r>
              <a:rPr dirty="0" sz="1900" spc="-5">
                <a:solidFill>
                  <a:srgbClr val="585858"/>
                </a:solidFill>
                <a:latin typeface="Book Antiqua"/>
                <a:cs typeface="Book Antiqua"/>
              </a:rPr>
              <a:t>breadth-first</a:t>
            </a:r>
            <a:r>
              <a:rPr dirty="0" sz="1900" spc="-1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900" spc="-5">
                <a:solidFill>
                  <a:srgbClr val="585858"/>
                </a:solidFill>
                <a:latin typeface="Book Antiqua"/>
                <a:cs typeface="Book Antiqua"/>
              </a:rPr>
              <a:t>search</a:t>
            </a:r>
            <a:endParaRPr sz="1900">
              <a:latin typeface="Book Antiqua"/>
              <a:cs typeface="Book Antiqua"/>
            </a:endParaRPr>
          </a:p>
          <a:p>
            <a:pPr marL="286385" indent="-273685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200" spc="-5">
                <a:solidFill>
                  <a:srgbClr val="585858"/>
                </a:solidFill>
                <a:latin typeface="Book Antiqua"/>
                <a:cs typeface="Book Antiqua"/>
              </a:rPr>
              <a:t>Space</a:t>
            </a:r>
            <a:endParaRPr sz="2200">
              <a:latin typeface="Book Antiqua"/>
              <a:cs typeface="Book Antiqua"/>
            </a:endParaRPr>
          </a:p>
          <a:p>
            <a:pPr lvl="1" marL="560705" indent="-228600">
              <a:lnSpc>
                <a:spcPct val="100000"/>
              </a:lnSpc>
              <a:spcBef>
                <a:spcPts val="85"/>
              </a:spcBef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dirty="0" sz="1900" spc="-10">
                <a:solidFill>
                  <a:srgbClr val="585858"/>
                </a:solidFill>
                <a:latin typeface="Book Antiqua"/>
                <a:cs typeface="Book Antiqua"/>
              </a:rPr>
              <a:t>O(bm)…linear</a:t>
            </a:r>
            <a:r>
              <a:rPr dirty="0" sz="1900" spc="-2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900" spc="-5">
                <a:solidFill>
                  <a:srgbClr val="585858"/>
                </a:solidFill>
                <a:latin typeface="Book Antiqua"/>
                <a:cs typeface="Book Antiqua"/>
              </a:rPr>
              <a:t>space</a:t>
            </a:r>
            <a:endParaRPr sz="1900">
              <a:latin typeface="Book Antiqua"/>
              <a:cs typeface="Book Antiqua"/>
            </a:endParaRPr>
          </a:p>
          <a:p>
            <a:pPr marL="286385" indent="-27368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200" spc="-5">
                <a:solidFill>
                  <a:srgbClr val="585858"/>
                </a:solidFill>
                <a:latin typeface="Book Antiqua"/>
                <a:cs typeface="Book Antiqua"/>
              </a:rPr>
              <a:t>Optimal</a:t>
            </a:r>
            <a:endParaRPr sz="2200">
              <a:latin typeface="Book Antiqua"/>
              <a:cs typeface="Book Antiqua"/>
            </a:endParaRPr>
          </a:p>
          <a:p>
            <a:pPr lvl="1" marL="560705" indent="-228600">
              <a:lnSpc>
                <a:spcPct val="100000"/>
              </a:lnSpc>
              <a:spcBef>
                <a:spcPts val="80"/>
              </a:spcBef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dirty="0" sz="1900" spc="-10">
                <a:solidFill>
                  <a:srgbClr val="585858"/>
                </a:solidFill>
                <a:latin typeface="Book Antiqua"/>
                <a:cs typeface="Book Antiqua"/>
              </a:rPr>
              <a:t>No</a:t>
            </a:r>
            <a:endParaRPr sz="19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716991"/>
            <a:ext cx="396240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Depth </a:t>
            </a:r>
            <a:r>
              <a:rPr dirty="0" spc="-5"/>
              <a:t>Limited</a:t>
            </a:r>
            <a:r>
              <a:rPr dirty="0" spc="-65"/>
              <a:t> </a:t>
            </a:r>
            <a:r>
              <a:rPr dirty="0" spc="-5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0442" y="1611320"/>
            <a:ext cx="5944870" cy="2587625"/>
          </a:xfrm>
          <a:prstGeom prst="rect">
            <a:avLst/>
          </a:prstGeom>
        </p:spPr>
        <p:txBody>
          <a:bodyPr wrap="square" lIns="0" tIns="205104" rIns="0" bIns="0" rtlCol="0" vert="horz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614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Sama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dengan pada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Depth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First</a:t>
            </a:r>
            <a:r>
              <a:rPr dirty="0" sz="2400" spc="-5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Search</a:t>
            </a:r>
            <a:endParaRPr sz="2400">
              <a:latin typeface="Book Antiqua"/>
              <a:cs typeface="Book Antiqua"/>
            </a:endParaRPr>
          </a:p>
          <a:p>
            <a:pPr marL="286385" indent="-273685">
              <a:lnSpc>
                <a:spcPct val="100000"/>
              </a:lnSpc>
              <a:spcBef>
                <a:spcPts val="151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Tetapi kedalaman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dari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pohon</a:t>
            </a:r>
            <a:r>
              <a:rPr dirty="0" sz="2400" spc="-5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dibatasi</a:t>
            </a:r>
            <a:endParaRPr sz="2400">
              <a:latin typeface="Book Antiqua"/>
              <a:cs typeface="Book Antiqua"/>
            </a:endParaRPr>
          </a:p>
          <a:p>
            <a:pPr marL="286385" indent="-273685">
              <a:lnSpc>
                <a:spcPts val="2735"/>
              </a:lnSpc>
              <a:spcBef>
                <a:spcPts val="151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Jika batas kedalaman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sudah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tercapai</a:t>
            </a:r>
            <a:r>
              <a:rPr dirty="0" sz="2400" spc="-8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akan</a:t>
            </a:r>
            <a:endParaRPr sz="2400">
              <a:latin typeface="Book Antiqua"/>
              <a:cs typeface="Book Antiqua"/>
            </a:endParaRPr>
          </a:p>
          <a:p>
            <a:pPr marL="286385">
              <a:lnSpc>
                <a:spcPts val="2735"/>
              </a:lnSpc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dilanjutkan ke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cabang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 berikutnya</a:t>
            </a:r>
            <a:endParaRPr sz="2400">
              <a:latin typeface="Book Antiqua"/>
              <a:cs typeface="Book Antiqua"/>
            </a:endParaRPr>
          </a:p>
          <a:p>
            <a:pPr marL="286385" indent="-273685">
              <a:lnSpc>
                <a:spcPct val="100000"/>
              </a:lnSpc>
              <a:spcBef>
                <a:spcPts val="151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Misal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kedalaman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maksimal :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3</a:t>
            </a:r>
            <a:endParaRPr sz="2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722452"/>
            <a:ext cx="248539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Contoh</a:t>
            </a:r>
            <a:r>
              <a:rPr dirty="0" spc="-90"/>
              <a:t> </a:t>
            </a:r>
            <a:r>
              <a:rPr dirty="0"/>
              <a:t>kasus</a:t>
            </a:r>
          </a:p>
        </p:txBody>
      </p:sp>
      <p:sp>
        <p:nvSpPr>
          <p:cNvPr id="3" name="object 3"/>
          <p:cNvSpPr/>
          <p:nvPr/>
        </p:nvSpPr>
        <p:spPr>
          <a:xfrm>
            <a:off x="2967608" y="152400"/>
            <a:ext cx="6176390" cy="205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6550" y="2508250"/>
            <a:ext cx="6431026" cy="40846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775709" y="2577210"/>
            <a:ext cx="1454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S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9973" y="3186810"/>
            <a:ext cx="203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A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90008" y="3186810"/>
            <a:ext cx="202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D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5286" y="3872865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B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32354" y="3872865"/>
            <a:ext cx="202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D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22241" y="3949065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E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56808" y="3949065"/>
            <a:ext cx="203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A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5518" y="4558665"/>
            <a:ext cx="1879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C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26261" y="4558665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E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50642" y="4634865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E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33880" y="5244846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F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09497" y="6006795"/>
            <a:ext cx="200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G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34260" y="6080861"/>
            <a:ext cx="200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G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55442" y="5397195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B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44773" y="6082995"/>
            <a:ext cx="18796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C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32096" y="4787341"/>
            <a:ext cx="1657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B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21428" y="5473395"/>
            <a:ext cx="1879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C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25061" y="4711141"/>
            <a:ext cx="1530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F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00678" y="5473395"/>
            <a:ext cx="200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G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70296" y="4711141"/>
            <a:ext cx="1657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B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59628" y="5473395"/>
            <a:ext cx="1879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C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56350" y="4711141"/>
            <a:ext cx="1657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E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385940" y="6195161"/>
            <a:ext cx="200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G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102350" y="2057400"/>
            <a:ext cx="2784475" cy="1828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5142"/>
            <a:ext cx="9144000" cy="5333365"/>
          </a:xfrm>
          <a:custGeom>
            <a:avLst/>
            <a:gdLst/>
            <a:ahLst/>
            <a:cxnLst/>
            <a:rect l="l" t="t" r="r" b="b"/>
            <a:pathLst>
              <a:path w="9144000" h="5333365">
                <a:moveTo>
                  <a:pt x="0" y="5332856"/>
                </a:moveTo>
                <a:lnTo>
                  <a:pt x="9144000" y="5332856"/>
                </a:lnTo>
                <a:lnTo>
                  <a:pt x="9144000" y="0"/>
                </a:lnTo>
                <a:lnTo>
                  <a:pt x="0" y="0"/>
                </a:lnTo>
                <a:lnTo>
                  <a:pt x="0" y="533285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371600"/>
          </a:xfrm>
          <a:custGeom>
            <a:avLst/>
            <a:gdLst/>
            <a:ahLst/>
            <a:cxnLst/>
            <a:rect l="l" t="t" r="r" b="b"/>
            <a:pathLst>
              <a:path w="9144000" h="1371600">
                <a:moveTo>
                  <a:pt x="0" y="1371600"/>
                </a:moveTo>
                <a:lnTo>
                  <a:pt x="9144000" y="1371600"/>
                </a:lnTo>
                <a:lnTo>
                  <a:pt x="91440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371586"/>
            <a:ext cx="9144000" cy="71755"/>
          </a:xfrm>
          <a:custGeom>
            <a:avLst/>
            <a:gdLst/>
            <a:ahLst/>
            <a:cxnLst/>
            <a:rect l="l" t="t" r="r" b="b"/>
            <a:pathLst>
              <a:path w="9144000" h="71755">
                <a:moveTo>
                  <a:pt x="0" y="71373"/>
                </a:moveTo>
                <a:lnTo>
                  <a:pt x="9144000" y="71373"/>
                </a:lnTo>
                <a:lnTo>
                  <a:pt x="9144000" y="0"/>
                </a:lnTo>
                <a:lnTo>
                  <a:pt x="0" y="0"/>
                </a:lnTo>
                <a:lnTo>
                  <a:pt x="0" y="71373"/>
                </a:lnTo>
                <a:close/>
              </a:path>
            </a:pathLst>
          </a:custGeom>
          <a:solidFill>
            <a:srgbClr val="EE79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1442959"/>
            <a:ext cx="9144000" cy="82550"/>
          </a:xfrm>
          <a:custGeom>
            <a:avLst/>
            <a:gdLst/>
            <a:ahLst/>
            <a:cxnLst/>
            <a:rect l="l" t="t" r="r" b="b"/>
            <a:pathLst>
              <a:path w="9144000" h="82550">
                <a:moveTo>
                  <a:pt x="0" y="82182"/>
                </a:moveTo>
                <a:lnTo>
                  <a:pt x="9144000" y="82182"/>
                </a:lnTo>
                <a:lnTo>
                  <a:pt x="9144000" y="0"/>
                </a:lnTo>
                <a:lnTo>
                  <a:pt x="0" y="0"/>
                </a:lnTo>
                <a:lnTo>
                  <a:pt x="0" y="82182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86334" y="716991"/>
            <a:ext cx="80327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FFFFFF"/>
                </a:solidFill>
                <a:latin typeface="Book Antiqua"/>
                <a:cs typeface="Book Antiqua"/>
              </a:rPr>
              <a:t>DLS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95400" y="152400"/>
            <a:ext cx="6284976" cy="205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6550" y="2508250"/>
            <a:ext cx="6375400" cy="260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775709" y="2577210"/>
            <a:ext cx="1454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S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9973" y="3186810"/>
            <a:ext cx="203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A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90008" y="3186810"/>
            <a:ext cx="202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D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5286" y="3872865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B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32354" y="3872865"/>
            <a:ext cx="202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D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22241" y="3949065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E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56808" y="3949065"/>
            <a:ext cx="203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A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5518" y="4558665"/>
            <a:ext cx="1879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C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26261" y="4558665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E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50642" y="4634865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E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79696" y="4711141"/>
            <a:ext cx="1657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B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48861" y="4711141"/>
            <a:ext cx="1530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F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70296" y="4711141"/>
            <a:ext cx="1657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B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56350" y="4711141"/>
            <a:ext cx="1657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E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172200" y="1905000"/>
            <a:ext cx="2649474" cy="1739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716991"/>
            <a:ext cx="488759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Iterative Deepening</a:t>
            </a:r>
            <a:r>
              <a:rPr dirty="0" spc="-65"/>
              <a:t> </a:t>
            </a:r>
            <a:r>
              <a:rPr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0442" y="1803857"/>
            <a:ext cx="6552565" cy="193802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86385" marR="530225" indent="-273685">
              <a:lnSpc>
                <a:spcPct val="90100"/>
              </a:lnSpc>
              <a:spcBef>
                <a:spcPts val="38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Secara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iterative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akan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menggunakan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Depth  Limited Search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dari kedalaman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0 sampai 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kedalaman</a:t>
            </a:r>
            <a:r>
              <a:rPr dirty="0" sz="2400" spc="-1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n</a:t>
            </a:r>
            <a:endParaRPr sz="2400">
              <a:latin typeface="Book Antiqua"/>
              <a:cs typeface="Book Antiqua"/>
            </a:endParaRPr>
          </a:p>
          <a:p>
            <a:pPr marL="286385" indent="-273685">
              <a:lnSpc>
                <a:spcPts val="2735"/>
              </a:lnSpc>
              <a:spcBef>
                <a:spcPts val="151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Merupakan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penggabungan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antara Breath</a:t>
            </a:r>
            <a:r>
              <a:rPr dirty="0" sz="2400" spc="-6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First</a:t>
            </a:r>
            <a:endParaRPr sz="2400">
              <a:latin typeface="Book Antiqua"/>
              <a:cs typeface="Book Antiqua"/>
            </a:endParaRPr>
          </a:p>
          <a:p>
            <a:pPr marL="286385">
              <a:lnSpc>
                <a:spcPts val="2735"/>
              </a:lnSpc>
              <a:tabLst>
                <a:tab pos="1329690" algn="l"/>
              </a:tabLst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Search	dan Depth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First</a:t>
            </a:r>
            <a:r>
              <a:rPr dirty="0" sz="2400" spc="-1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Search</a:t>
            </a:r>
            <a:endParaRPr sz="2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152400"/>
            <a:ext cx="6284976" cy="205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689600" y="1828800"/>
            <a:ext cx="3132074" cy="205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6550" y="2432050"/>
            <a:ext cx="6375400" cy="2603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775709" y="2501010"/>
            <a:ext cx="1454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S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9973" y="3110610"/>
            <a:ext cx="203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A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90008" y="3110610"/>
            <a:ext cx="202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D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5286" y="3796665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B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32354" y="3796665"/>
            <a:ext cx="202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D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22241" y="3872865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E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56808" y="3872865"/>
            <a:ext cx="203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A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5518" y="4482465"/>
            <a:ext cx="1879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C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26261" y="4482465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E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50642" y="4558665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E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25061" y="4634865"/>
            <a:ext cx="7677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4680" algn="l"/>
              </a:tabLst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F	B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0296" y="4634865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B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56350" y="4634865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E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75260" y="1978151"/>
            <a:ext cx="1021080" cy="5638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9539" y="1955292"/>
            <a:ext cx="937260" cy="4495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8600" y="1981200"/>
            <a:ext cx="914400" cy="457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165860" y="1978151"/>
            <a:ext cx="1021079" cy="5638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120139" y="1955292"/>
            <a:ext cx="937260" cy="4495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219200" y="1981200"/>
            <a:ext cx="914400" cy="457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07340" y="1997786"/>
            <a:ext cx="1515110" cy="300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03300" algn="l"/>
              </a:tabLst>
            </a:pPr>
            <a:r>
              <a:rPr dirty="0" sz="1800">
                <a:solidFill>
                  <a:srgbClr val="585858"/>
                </a:solidFill>
              </a:rPr>
              <a:t>n</a:t>
            </a:r>
            <a:r>
              <a:rPr dirty="0" sz="1800" spc="-15">
                <a:solidFill>
                  <a:srgbClr val="585858"/>
                </a:solidFill>
              </a:rPr>
              <a:t> </a:t>
            </a:r>
            <a:r>
              <a:rPr dirty="0" sz="1800">
                <a:solidFill>
                  <a:srgbClr val="585858"/>
                </a:solidFill>
              </a:rPr>
              <a:t>=</a:t>
            </a:r>
            <a:r>
              <a:rPr dirty="0" sz="1800" spc="-10">
                <a:solidFill>
                  <a:srgbClr val="585858"/>
                </a:solidFill>
              </a:rPr>
              <a:t> </a:t>
            </a:r>
            <a:r>
              <a:rPr dirty="0" sz="1800">
                <a:solidFill>
                  <a:srgbClr val="585858"/>
                </a:solidFill>
              </a:rPr>
              <a:t>0	n =</a:t>
            </a:r>
            <a:r>
              <a:rPr dirty="0" sz="1800" spc="-110">
                <a:solidFill>
                  <a:srgbClr val="585858"/>
                </a:solidFill>
              </a:rPr>
              <a:t> </a:t>
            </a:r>
            <a:r>
              <a:rPr dirty="0" sz="1800">
                <a:solidFill>
                  <a:srgbClr val="585858"/>
                </a:solidFill>
              </a:rPr>
              <a:t>1</a:t>
            </a:r>
            <a:endParaRPr sz="1800"/>
          </a:p>
        </p:txBody>
      </p:sp>
      <p:sp>
        <p:nvSpPr>
          <p:cNvPr id="25" name="object 25"/>
          <p:cNvSpPr/>
          <p:nvPr/>
        </p:nvSpPr>
        <p:spPr>
          <a:xfrm>
            <a:off x="175260" y="2511551"/>
            <a:ext cx="1021080" cy="5638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29539" y="2488692"/>
            <a:ext cx="937260" cy="4495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28600" y="2514600"/>
            <a:ext cx="914400" cy="457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07340" y="2531491"/>
            <a:ext cx="5245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n =</a:t>
            </a:r>
            <a:r>
              <a:rPr dirty="0" sz="1800" spc="-10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2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242060" y="2511551"/>
            <a:ext cx="1021079" cy="5638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196339" y="2488692"/>
            <a:ext cx="937260" cy="4495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295400" y="2514600"/>
            <a:ext cx="914400" cy="4572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374394" y="2531491"/>
            <a:ext cx="5245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n =</a:t>
            </a:r>
            <a:r>
              <a:rPr dirty="0" sz="1800" spc="-10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3</a:t>
            </a:r>
            <a:endParaRPr sz="18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5142"/>
            <a:ext cx="9144000" cy="5333365"/>
          </a:xfrm>
          <a:custGeom>
            <a:avLst/>
            <a:gdLst/>
            <a:ahLst/>
            <a:cxnLst/>
            <a:rect l="l" t="t" r="r" b="b"/>
            <a:pathLst>
              <a:path w="9144000" h="5333365">
                <a:moveTo>
                  <a:pt x="0" y="5332856"/>
                </a:moveTo>
                <a:lnTo>
                  <a:pt x="9144000" y="5332856"/>
                </a:lnTo>
                <a:lnTo>
                  <a:pt x="9144000" y="0"/>
                </a:lnTo>
                <a:lnTo>
                  <a:pt x="0" y="0"/>
                </a:lnTo>
                <a:lnTo>
                  <a:pt x="0" y="533285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371600"/>
          </a:xfrm>
          <a:custGeom>
            <a:avLst/>
            <a:gdLst/>
            <a:ahLst/>
            <a:cxnLst/>
            <a:rect l="l" t="t" r="r" b="b"/>
            <a:pathLst>
              <a:path w="9144000" h="1371600">
                <a:moveTo>
                  <a:pt x="0" y="1371600"/>
                </a:moveTo>
                <a:lnTo>
                  <a:pt x="9144000" y="1371600"/>
                </a:lnTo>
                <a:lnTo>
                  <a:pt x="91440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371586"/>
            <a:ext cx="9144000" cy="71755"/>
          </a:xfrm>
          <a:custGeom>
            <a:avLst/>
            <a:gdLst/>
            <a:ahLst/>
            <a:cxnLst/>
            <a:rect l="l" t="t" r="r" b="b"/>
            <a:pathLst>
              <a:path w="9144000" h="71755">
                <a:moveTo>
                  <a:pt x="0" y="71373"/>
                </a:moveTo>
                <a:lnTo>
                  <a:pt x="9144000" y="71373"/>
                </a:lnTo>
                <a:lnTo>
                  <a:pt x="9144000" y="0"/>
                </a:lnTo>
                <a:lnTo>
                  <a:pt x="0" y="0"/>
                </a:lnTo>
                <a:lnTo>
                  <a:pt x="0" y="71373"/>
                </a:lnTo>
                <a:close/>
              </a:path>
            </a:pathLst>
          </a:custGeom>
          <a:solidFill>
            <a:srgbClr val="EE79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1442959"/>
            <a:ext cx="9144000" cy="82550"/>
          </a:xfrm>
          <a:custGeom>
            <a:avLst/>
            <a:gdLst/>
            <a:ahLst/>
            <a:cxnLst/>
            <a:rect l="l" t="t" r="r" b="b"/>
            <a:pathLst>
              <a:path w="9144000" h="82550">
                <a:moveTo>
                  <a:pt x="0" y="82182"/>
                </a:moveTo>
                <a:lnTo>
                  <a:pt x="9144000" y="82182"/>
                </a:lnTo>
                <a:lnTo>
                  <a:pt x="9144000" y="0"/>
                </a:lnTo>
                <a:lnTo>
                  <a:pt x="0" y="0"/>
                </a:lnTo>
                <a:lnTo>
                  <a:pt x="0" y="82182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95400" y="152400"/>
            <a:ext cx="6284976" cy="205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6550" y="2508250"/>
            <a:ext cx="6392036" cy="338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775709" y="2577210"/>
            <a:ext cx="1454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S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9973" y="3186810"/>
            <a:ext cx="203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A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90008" y="3186810"/>
            <a:ext cx="202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D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5286" y="3872865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B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32354" y="3872865"/>
            <a:ext cx="202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D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22241" y="3949065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E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56808" y="3949065"/>
            <a:ext cx="203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A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5518" y="4558665"/>
            <a:ext cx="1879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C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26261" y="4558665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E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50642" y="4634865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E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33880" y="5244846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F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03496" y="4634865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B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92828" y="5321046"/>
            <a:ext cx="1879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C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72661" y="4634865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F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55442" y="5397195"/>
            <a:ext cx="7931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5155" algn="l"/>
              </a:tabLst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B	G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70296" y="4711141"/>
            <a:ext cx="1657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B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59628" y="5473395"/>
            <a:ext cx="1879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C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56350" y="4711141"/>
            <a:ext cx="1657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E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324600" y="1828800"/>
            <a:ext cx="2819399" cy="2057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75260" y="1978151"/>
            <a:ext cx="1021080" cy="5638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29539" y="1955292"/>
            <a:ext cx="937260" cy="4495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28600" y="1981200"/>
            <a:ext cx="914400" cy="457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28600" y="1997786"/>
            <a:ext cx="9144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n =</a:t>
            </a:r>
            <a:r>
              <a:rPr dirty="0" sz="1800" spc="-5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4</a:t>
            </a:r>
            <a:endParaRPr sz="18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5142"/>
            <a:ext cx="9144000" cy="5333365"/>
          </a:xfrm>
          <a:custGeom>
            <a:avLst/>
            <a:gdLst/>
            <a:ahLst/>
            <a:cxnLst/>
            <a:rect l="l" t="t" r="r" b="b"/>
            <a:pathLst>
              <a:path w="9144000" h="5333365">
                <a:moveTo>
                  <a:pt x="0" y="5332856"/>
                </a:moveTo>
                <a:lnTo>
                  <a:pt x="9144000" y="5332856"/>
                </a:lnTo>
                <a:lnTo>
                  <a:pt x="9144000" y="0"/>
                </a:lnTo>
                <a:lnTo>
                  <a:pt x="0" y="0"/>
                </a:lnTo>
                <a:lnTo>
                  <a:pt x="0" y="533285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371600"/>
          </a:xfrm>
          <a:custGeom>
            <a:avLst/>
            <a:gdLst/>
            <a:ahLst/>
            <a:cxnLst/>
            <a:rect l="l" t="t" r="r" b="b"/>
            <a:pathLst>
              <a:path w="9144000" h="1371600">
                <a:moveTo>
                  <a:pt x="0" y="1371600"/>
                </a:moveTo>
                <a:lnTo>
                  <a:pt x="9144000" y="1371600"/>
                </a:lnTo>
                <a:lnTo>
                  <a:pt x="91440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371586"/>
            <a:ext cx="9144000" cy="71755"/>
          </a:xfrm>
          <a:custGeom>
            <a:avLst/>
            <a:gdLst/>
            <a:ahLst/>
            <a:cxnLst/>
            <a:rect l="l" t="t" r="r" b="b"/>
            <a:pathLst>
              <a:path w="9144000" h="71755">
                <a:moveTo>
                  <a:pt x="0" y="71373"/>
                </a:moveTo>
                <a:lnTo>
                  <a:pt x="9144000" y="71373"/>
                </a:lnTo>
                <a:lnTo>
                  <a:pt x="9144000" y="0"/>
                </a:lnTo>
                <a:lnTo>
                  <a:pt x="0" y="0"/>
                </a:lnTo>
                <a:lnTo>
                  <a:pt x="0" y="71373"/>
                </a:lnTo>
                <a:close/>
              </a:path>
            </a:pathLst>
          </a:custGeom>
          <a:solidFill>
            <a:srgbClr val="EE79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1442959"/>
            <a:ext cx="9144000" cy="82550"/>
          </a:xfrm>
          <a:custGeom>
            <a:avLst/>
            <a:gdLst/>
            <a:ahLst/>
            <a:cxnLst/>
            <a:rect l="l" t="t" r="r" b="b"/>
            <a:pathLst>
              <a:path w="9144000" h="82550">
                <a:moveTo>
                  <a:pt x="0" y="82182"/>
                </a:moveTo>
                <a:lnTo>
                  <a:pt x="9144000" y="82182"/>
                </a:lnTo>
                <a:lnTo>
                  <a:pt x="9144000" y="0"/>
                </a:lnTo>
                <a:lnTo>
                  <a:pt x="0" y="0"/>
                </a:lnTo>
                <a:lnTo>
                  <a:pt x="0" y="82182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95400" y="152400"/>
            <a:ext cx="6284976" cy="205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6550" y="2508250"/>
            <a:ext cx="6431026" cy="40846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775709" y="2577210"/>
            <a:ext cx="1454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S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9973" y="3186810"/>
            <a:ext cx="203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A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90008" y="3186810"/>
            <a:ext cx="202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D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5286" y="3872865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B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32354" y="3872865"/>
            <a:ext cx="202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D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22241" y="3949065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E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56808" y="3949065"/>
            <a:ext cx="203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A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5518" y="4558665"/>
            <a:ext cx="1879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C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26261" y="4558665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E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50642" y="4634865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E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33880" y="5244846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F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09497" y="6006795"/>
            <a:ext cx="200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G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34260" y="6080861"/>
            <a:ext cx="200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G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55442" y="5397195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B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44773" y="6082995"/>
            <a:ext cx="18796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C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03496" y="4711141"/>
            <a:ext cx="1657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B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92828" y="5473395"/>
            <a:ext cx="1879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C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25061" y="4711141"/>
            <a:ext cx="1530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F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00678" y="5397195"/>
            <a:ext cx="200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G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70296" y="4711141"/>
            <a:ext cx="1657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B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59628" y="5473395"/>
            <a:ext cx="1879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C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56350" y="4711141"/>
            <a:ext cx="1657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E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85940" y="6195161"/>
            <a:ext cx="200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Book Antiqua"/>
                <a:cs typeface="Book Antiqua"/>
              </a:rPr>
              <a:t>G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943600" y="1905000"/>
            <a:ext cx="2900426" cy="190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75260" y="1978151"/>
            <a:ext cx="1021080" cy="5638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29539" y="1955292"/>
            <a:ext cx="937260" cy="4495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28600" y="1981200"/>
            <a:ext cx="914400" cy="457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228600" y="1997786"/>
            <a:ext cx="9144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n =</a:t>
            </a:r>
            <a:r>
              <a:rPr dirty="0" sz="1800" spc="-5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5</a:t>
            </a:r>
            <a:endParaRPr sz="18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716991"/>
            <a:ext cx="362204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Bidirectional</a:t>
            </a:r>
            <a:r>
              <a:rPr dirty="0" spc="-60"/>
              <a:t> </a:t>
            </a:r>
            <a:r>
              <a:rPr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0442" y="1803857"/>
            <a:ext cx="636524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To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go both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ways, Top Down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and Bottom</a:t>
            </a:r>
            <a:r>
              <a:rPr dirty="0" sz="2400" spc="-2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Up.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5650" y="2420937"/>
            <a:ext cx="7777099" cy="3889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716991"/>
            <a:ext cx="328676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Metode</a:t>
            </a:r>
            <a:r>
              <a:rPr dirty="0" spc="-80"/>
              <a:t> </a:t>
            </a:r>
            <a:r>
              <a:rPr dirty="0"/>
              <a:t>Pencarian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0442" y="1712639"/>
            <a:ext cx="6584315" cy="4497705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200" spc="-5">
                <a:solidFill>
                  <a:srgbClr val="585858"/>
                </a:solidFill>
                <a:latin typeface="Book Antiqua"/>
                <a:cs typeface="Book Antiqua"/>
              </a:rPr>
              <a:t>Pencarian Buta </a:t>
            </a:r>
            <a:r>
              <a:rPr dirty="0" sz="2200" spc="-10">
                <a:solidFill>
                  <a:srgbClr val="585858"/>
                </a:solidFill>
                <a:latin typeface="Book Antiqua"/>
                <a:cs typeface="Book Antiqua"/>
              </a:rPr>
              <a:t>(Blind </a:t>
            </a:r>
            <a:r>
              <a:rPr dirty="0" sz="2200" spc="-5">
                <a:solidFill>
                  <a:srgbClr val="585858"/>
                </a:solidFill>
                <a:latin typeface="Book Antiqua"/>
                <a:cs typeface="Book Antiqua"/>
              </a:rPr>
              <a:t>Search/Uninformed</a:t>
            </a:r>
            <a:r>
              <a:rPr dirty="0" sz="2200" spc="2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200" spc="-5">
                <a:solidFill>
                  <a:srgbClr val="585858"/>
                </a:solidFill>
                <a:latin typeface="Book Antiqua"/>
                <a:cs typeface="Book Antiqua"/>
              </a:rPr>
              <a:t>search)</a:t>
            </a:r>
            <a:endParaRPr sz="2200">
              <a:latin typeface="Book Antiqua"/>
              <a:cs typeface="Book Antiqua"/>
            </a:endParaRPr>
          </a:p>
          <a:p>
            <a:pPr lvl="1" marL="560705" indent="-228600">
              <a:lnSpc>
                <a:spcPct val="100000"/>
              </a:lnSpc>
              <a:spcBef>
                <a:spcPts val="310"/>
              </a:spcBef>
              <a:buFont typeface="Arial"/>
              <a:buChar char="–"/>
              <a:tabLst>
                <a:tab pos="561340" algn="l"/>
              </a:tabLst>
            </a:pPr>
            <a:r>
              <a:rPr dirty="0" sz="1900" spc="-5">
                <a:solidFill>
                  <a:srgbClr val="585858"/>
                </a:solidFill>
                <a:latin typeface="Book Antiqua"/>
                <a:cs typeface="Book Antiqua"/>
              </a:rPr>
              <a:t>Pencarian melebar (Breadth-First</a:t>
            </a:r>
            <a:r>
              <a:rPr dirty="0" sz="1900" spc="2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900" spc="-5">
                <a:solidFill>
                  <a:srgbClr val="585858"/>
                </a:solidFill>
                <a:latin typeface="Book Antiqua"/>
                <a:cs typeface="Book Antiqua"/>
              </a:rPr>
              <a:t>Search)</a:t>
            </a:r>
            <a:endParaRPr sz="1900">
              <a:latin typeface="Book Antiqua"/>
              <a:cs typeface="Book Antiqua"/>
            </a:endParaRPr>
          </a:p>
          <a:p>
            <a:pPr lvl="1" marL="560705" indent="-228600">
              <a:lnSpc>
                <a:spcPct val="100000"/>
              </a:lnSpc>
              <a:spcBef>
                <a:spcPts val="310"/>
              </a:spcBef>
              <a:buFont typeface="Arial"/>
              <a:buChar char="–"/>
              <a:tabLst>
                <a:tab pos="561340" algn="l"/>
              </a:tabLst>
            </a:pPr>
            <a:r>
              <a:rPr dirty="0" sz="1900" spc="-5">
                <a:solidFill>
                  <a:srgbClr val="585858"/>
                </a:solidFill>
                <a:latin typeface="Book Antiqua"/>
                <a:cs typeface="Book Antiqua"/>
              </a:rPr>
              <a:t>Pencarian mendalam </a:t>
            </a:r>
            <a:r>
              <a:rPr dirty="0" sz="1900" spc="-10">
                <a:solidFill>
                  <a:srgbClr val="585858"/>
                </a:solidFill>
                <a:latin typeface="Book Antiqua"/>
                <a:cs typeface="Book Antiqua"/>
              </a:rPr>
              <a:t>pertama </a:t>
            </a:r>
            <a:r>
              <a:rPr dirty="0" sz="1900" spc="-5">
                <a:solidFill>
                  <a:srgbClr val="585858"/>
                </a:solidFill>
                <a:latin typeface="Book Antiqua"/>
                <a:cs typeface="Book Antiqua"/>
              </a:rPr>
              <a:t>(Depth-First</a:t>
            </a:r>
            <a:r>
              <a:rPr dirty="0" sz="1900" spc="5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900" spc="-5">
                <a:solidFill>
                  <a:srgbClr val="585858"/>
                </a:solidFill>
                <a:latin typeface="Book Antiqua"/>
                <a:cs typeface="Book Antiqua"/>
              </a:rPr>
              <a:t>search)</a:t>
            </a:r>
            <a:endParaRPr sz="1900">
              <a:latin typeface="Book Antiqua"/>
              <a:cs typeface="Book Antiqua"/>
            </a:endParaRPr>
          </a:p>
          <a:p>
            <a:pPr lvl="1" marL="560705" indent="-228600">
              <a:lnSpc>
                <a:spcPct val="100000"/>
              </a:lnSpc>
              <a:spcBef>
                <a:spcPts val="320"/>
              </a:spcBef>
              <a:buFont typeface="Arial"/>
              <a:buChar char="–"/>
              <a:tabLst>
                <a:tab pos="561340" algn="l"/>
              </a:tabLst>
            </a:pPr>
            <a:r>
              <a:rPr dirty="0" sz="1900" spc="-5">
                <a:solidFill>
                  <a:srgbClr val="585858"/>
                </a:solidFill>
                <a:latin typeface="Book Antiqua"/>
                <a:cs typeface="Book Antiqua"/>
              </a:rPr>
              <a:t>Pencarian mendalam terbatas (Depth Limited</a:t>
            </a:r>
            <a:r>
              <a:rPr dirty="0" sz="1900" spc="4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900" spc="-5">
                <a:solidFill>
                  <a:srgbClr val="585858"/>
                </a:solidFill>
                <a:latin typeface="Book Antiqua"/>
                <a:cs typeface="Book Antiqua"/>
              </a:rPr>
              <a:t>search)</a:t>
            </a:r>
            <a:endParaRPr sz="1900">
              <a:latin typeface="Book Antiqua"/>
              <a:cs typeface="Book Antiqua"/>
            </a:endParaRPr>
          </a:p>
          <a:p>
            <a:pPr lvl="1" marL="560705" indent="-228600">
              <a:lnSpc>
                <a:spcPct val="100000"/>
              </a:lnSpc>
              <a:spcBef>
                <a:spcPts val="305"/>
              </a:spcBef>
              <a:buFont typeface="Arial"/>
              <a:buChar char="–"/>
              <a:tabLst>
                <a:tab pos="561340" algn="l"/>
              </a:tabLst>
            </a:pPr>
            <a:r>
              <a:rPr dirty="0" sz="1900" spc="-5">
                <a:solidFill>
                  <a:srgbClr val="585858"/>
                </a:solidFill>
                <a:latin typeface="Book Antiqua"/>
                <a:cs typeface="Book Antiqua"/>
              </a:rPr>
              <a:t>Iterative Deepening Depth – </a:t>
            </a:r>
            <a:r>
              <a:rPr dirty="0" sz="1900" spc="-10">
                <a:solidFill>
                  <a:srgbClr val="585858"/>
                </a:solidFill>
                <a:latin typeface="Book Antiqua"/>
                <a:cs typeface="Book Antiqua"/>
              </a:rPr>
              <a:t>First</a:t>
            </a:r>
            <a:r>
              <a:rPr dirty="0" sz="1900" spc="5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900" spc="-5">
                <a:solidFill>
                  <a:srgbClr val="585858"/>
                </a:solidFill>
                <a:latin typeface="Book Antiqua"/>
                <a:cs typeface="Book Antiqua"/>
              </a:rPr>
              <a:t>Search</a:t>
            </a:r>
            <a:endParaRPr sz="1900">
              <a:latin typeface="Book Antiqua"/>
              <a:cs typeface="Book Antiqua"/>
            </a:endParaRPr>
          </a:p>
          <a:p>
            <a:pPr lvl="1" marL="560705" indent="-228600">
              <a:lnSpc>
                <a:spcPct val="100000"/>
              </a:lnSpc>
              <a:spcBef>
                <a:spcPts val="310"/>
              </a:spcBef>
              <a:buFont typeface="Arial"/>
              <a:buChar char="–"/>
              <a:tabLst>
                <a:tab pos="561340" algn="l"/>
              </a:tabLst>
            </a:pPr>
            <a:r>
              <a:rPr dirty="0" sz="1900" spc="-5">
                <a:solidFill>
                  <a:srgbClr val="585858"/>
                </a:solidFill>
                <a:latin typeface="Book Antiqua"/>
                <a:cs typeface="Book Antiqua"/>
              </a:rPr>
              <a:t>Bidirectional</a:t>
            </a:r>
            <a:r>
              <a:rPr dirty="0" sz="1900" spc="-3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900" spc="-5">
                <a:solidFill>
                  <a:srgbClr val="585858"/>
                </a:solidFill>
                <a:latin typeface="Book Antiqua"/>
                <a:cs typeface="Book Antiqua"/>
              </a:rPr>
              <a:t>Search</a:t>
            </a:r>
            <a:endParaRPr sz="1900">
              <a:latin typeface="Book Antiqua"/>
              <a:cs typeface="Book Antiqua"/>
            </a:endParaRPr>
          </a:p>
          <a:p>
            <a:pPr marL="286385" indent="-273685">
              <a:lnSpc>
                <a:spcPct val="100000"/>
              </a:lnSpc>
              <a:spcBef>
                <a:spcPts val="100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200" spc="-5">
                <a:solidFill>
                  <a:srgbClr val="585858"/>
                </a:solidFill>
                <a:latin typeface="Book Antiqua"/>
                <a:cs typeface="Book Antiqua"/>
              </a:rPr>
              <a:t>Pencarian Terbimbing </a:t>
            </a:r>
            <a:r>
              <a:rPr dirty="0" sz="2200" spc="-10">
                <a:solidFill>
                  <a:srgbClr val="585858"/>
                </a:solidFill>
                <a:latin typeface="Book Antiqua"/>
                <a:cs typeface="Book Antiqua"/>
              </a:rPr>
              <a:t>(Informed/heuristic</a:t>
            </a:r>
            <a:r>
              <a:rPr dirty="0" sz="2200" spc="1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200" spc="-5">
                <a:solidFill>
                  <a:srgbClr val="585858"/>
                </a:solidFill>
                <a:latin typeface="Book Antiqua"/>
                <a:cs typeface="Book Antiqua"/>
              </a:rPr>
              <a:t>Search)</a:t>
            </a:r>
            <a:endParaRPr sz="2200">
              <a:latin typeface="Book Antiqua"/>
              <a:cs typeface="Book Antiqua"/>
            </a:endParaRPr>
          </a:p>
          <a:p>
            <a:pPr lvl="1" marL="560705" indent="-228600">
              <a:lnSpc>
                <a:spcPct val="100000"/>
              </a:lnSpc>
              <a:spcBef>
                <a:spcPts val="320"/>
              </a:spcBef>
              <a:buFont typeface="Arial"/>
              <a:buChar char="–"/>
              <a:tabLst>
                <a:tab pos="561340" algn="l"/>
              </a:tabLst>
            </a:pPr>
            <a:r>
              <a:rPr dirty="0" sz="1900" spc="-10">
                <a:solidFill>
                  <a:srgbClr val="585858"/>
                </a:solidFill>
                <a:latin typeface="Book Antiqua"/>
                <a:cs typeface="Book Antiqua"/>
              </a:rPr>
              <a:t>Generate </a:t>
            </a:r>
            <a:r>
              <a:rPr dirty="0" sz="1900" spc="-5">
                <a:solidFill>
                  <a:srgbClr val="585858"/>
                </a:solidFill>
                <a:latin typeface="Book Antiqua"/>
                <a:cs typeface="Book Antiqua"/>
              </a:rPr>
              <a:t>and</a:t>
            </a:r>
            <a:r>
              <a:rPr dirty="0" sz="190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900" spc="-5">
                <a:solidFill>
                  <a:srgbClr val="585858"/>
                </a:solidFill>
                <a:latin typeface="Book Antiqua"/>
                <a:cs typeface="Book Antiqua"/>
              </a:rPr>
              <a:t>Test</a:t>
            </a:r>
            <a:endParaRPr sz="1900">
              <a:latin typeface="Book Antiqua"/>
              <a:cs typeface="Book Antiqua"/>
            </a:endParaRPr>
          </a:p>
          <a:p>
            <a:pPr lvl="1" marL="560705" indent="-228600">
              <a:lnSpc>
                <a:spcPct val="100000"/>
              </a:lnSpc>
              <a:spcBef>
                <a:spcPts val="310"/>
              </a:spcBef>
              <a:buFont typeface="Arial"/>
              <a:buChar char="–"/>
              <a:tabLst>
                <a:tab pos="561340" algn="l"/>
              </a:tabLst>
            </a:pPr>
            <a:r>
              <a:rPr dirty="0" sz="1900" spc="-5">
                <a:solidFill>
                  <a:srgbClr val="585858"/>
                </a:solidFill>
                <a:latin typeface="Book Antiqua"/>
                <a:cs typeface="Book Antiqua"/>
              </a:rPr>
              <a:t>Pendakian Bukit </a:t>
            </a:r>
            <a:r>
              <a:rPr dirty="0" sz="1900" spc="-10">
                <a:solidFill>
                  <a:srgbClr val="585858"/>
                </a:solidFill>
                <a:latin typeface="Book Antiqua"/>
                <a:cs typeface="Book Antiqua"/>
              </a:rPr>
              <a:t>(Hill</a:t>
            </a:r>
            <a:r>
              <a:rPr dirty="0" sz="1900" spc="1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900" spc="-10">
                <a:solidFill>
                  <a:srgbClr val="585858"/>
                </a:solidFill>
                <a:latin typeface="Book Antiqua"/>
                <a:cs typeface="Book Antiqua"/>
              </a:rPr>
              <a:t>Climbing)</a:t>
            </a:r>
            <a:endParaRPr sz="1900">
              <a:latin typeface="Book Antiqua"/>
              <a:cs typeface="Book Antiqua"/>
            </a:endParaRPr>
          </a:p>
          <a:p>
            <a:pPr lvl="1" marL="560705" indent="-228600">
              <a:lnSpc>
                <a:spcPct val="100000"/>
              </a:lnSpc>
              <a:spcBef>
                <a:spcPts val="315"/>
              </a:spcBef>
              <a:buFont typeface="Arial"/>
              <a:buChar char="–"/>
              <a:tabLst>
                <a:tab pos="561340" algn="l"/>
              </a:tabLst>
            </a:pPr>
            <a:r>
              <a:rPr dirty="0" sz="1900" spc="-5">
                <a:solidFill>
                  <a:srgbClr val="585858"/>
                </a:solidFill>
                <a:latin typeface="Book Antiqua"/>
                <a:cs typeface="Book Antiqua"/>
              </a:rPr>
              <a:t>Pencarian Terbaik Pertama (Best </a:t>
            </a:r>
            <a:r>
              <a:rPr dirty="0" sz="1900" spc="-10">
                <a:solidFill>
                  <a:srgbClr val="585858"/>
                </a:solidFill>
                <a:latin typeface="Book Antiqua"/>
                <a:cs typeface="Book Antiqua"/>
              </a:rPr>
              <a:t>First</a:t>
            </a:r>
            <a:r>
              <a:rPr dirty="0" sz="1900" spc="6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900" spc="-5">
                <a:solidFill>
                  <a:srgbClr val="585858"/>
                </a:solidFill>
                <a:latin typeface="Book Antiqua"/>
                <a:cs typeface="Book Antiqua"/>
              </a:rPr>
              <a:t>Search)</a:t>
            </a:r>
            <a:endParaRPr sz="1900">
              <a:latin typeface="Book Antiqua"/>
              <a:cs typeface="Book Antiqua"/>
            </a:endParaRPr>
          </a:p>
          <a:p>
            <a:pPr lvl="1" marL="560705" indent="-228600">
              <a:lnSpc>
                <a:spcPct val="100000"/>
              </a:lnSpc>
              <a:spcBef>
                <a:spcPts val="325"/>
              </a:spcBef>
              <a:buFont typeface="Arial"/>
              <a:buChar char="–"/>
              <a:tabLst>
                <a:tab pos="561340" algn="l"/>
              </a:tabLst>
            </a:pPr>
            <a:r>
              <a:rPr dirty="0" sz="1900" spc="-5">
                <a:solidFill>
                  <a:srgbClr val="585858"/>
                </a:solidFill>
                <a:latin typeface="Book Antiqua"/>
                <a:cs typeface="Book Antiqua"/>
              </a:rPr>
              <a:t>Tabu Search</a:t>
            </a:r>
            <a:endParaRPr sz="1900">
              <a:latin typeface="Book Antiqua"/>
              <a:cs typeface="Book Antiqua"/>
            </a:endParaRPr>
          </a:p>
          <a:p>
            <a:pPr lvl="1" marL="560705" indent="-228600">
              <a:lnSpc>
                <a:spcPct val="100000"/>
              </a:lnSpc>
              <a:spcBef>
                <a:spcPts val="310"/>
              </a:spcBef>
              <a:buFont typeface="Arial"/>
              <a:buChar char="–"/>
              <a:tabLst>
                <a:tab pos="561340" algn="l"/>
              </a:tabLst>
            </a:pPr>
            <a:r>
              <a:rPr dirty="0" sz="1900" spc="-5">
                <a:solidFill>
                  <a:srgbClr val="585858"/>
                </a:solidFill>
                <a:latin typeface="Book Antiqua"/>
                <a:cs typeface="Book Antiqua"/>
              </a:rPr>
              <a:t>Simulated</a:t>
            </a:r>
            <a:r>
              <a:rPr dirty="0" sz="1900" spc="1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900" spc="-5">
                <a:solidFill>
                  <a:srgbClr val="585858"/>
                </a:solidFill>
                <a:latin typeface="Book Antiqua"/>
                <a:cs typeface="Book Antiqua"/>
              </a:rPr>
              <a:t>Anealing</a:t>
            </a:r>
            <a:endParaRPr sz="1900">
              <a:latin typeface="Book Antiqua"/>
              <a:cs typeface="Book Antiqua"/>
            </a:endParaRPr>
          </a:p>
          <a:p>
            <a:pPr lvl="1" marL="560705" indent="-228600">
              <a:lnSpc>
                <a:spcPct val="100000"/>
              </a:lnSpc>
              <a:spcBef>
                <a:spcPts val="310"/>
              </a:spcBef>
              <a:buFont typeface="Arial"/>
              <a:buChar char="–"/>
              <a:tabLst>
                <a:tab pos="561340" algn="l"/>
              </a:tabLst>
            </a:pPr>
            <a:r>
              <a:rPr dirty="0" sz="1900" spc="-5">
                <a:solidFill>
                  <a:srgbClr val="585858"/>
                </a:solidFill>
                <a:latin typeface="Book Antiqua"/>
                <a:cs typeface="Book Antiqua"/>
              </a:rPr>
              <a:t>Cheapest Insertion</a:t>
            </a:r>
            <a:r>
              <a:rPr dirty="0" sz="1900" spc="-1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900" spc="-10">
                <a:solidFill>
                  <a:srgbClr val="585858"/>
                </a:solidFill>
                <a:latin typeface="Book Antiqua"/>
                <a:cs typeface="Book Antiqua"/>
              </a:rPr>
              <a:t>Heuristic</a:t>
            </a:r>
            <a:endParaRPr sz="19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716991"/>
            <a:ext cx="301688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Contoh</a:t>
            </a:r>
            <a:r>
              <a:rPr dirty="0" spc="-55"/>
              <a:t> </a:t>
            </a:r>
            <a:r>
              <a:rPr dirty="0" spc="-5"/>
              <a:t>8-puzzle</a:t>
            </a:r>
          </a:p>
        </p:txBody>
      </p:sp>
      <p:sp>
        <p:nvSpPr>
          <p:cNvPr id="3" name="object 3"/>
          <p:cNvSpPr/>
          <p:nvPr/>
        </p:nvSpPr>
        <p:spPr>
          <a:xfrm>
            <a:off x="1547622" y="1916772"/>
            <a:ext cx="3600450" cy="400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716991"/>
            <a:ext cx="32194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Contoh :</a:t>
            </a:r>
            <a:r>
              <a:rPr dirty="0" spc="-65"/>
              <a:t> </a:t>
            </a:r>
            <a:r>
              <a:rPr dirty="0" spc="-5"/>
              <a:t>8-puzzle</a:t>
            </a:r>
          </a:p>
        </p:txBody>
      </p:sp>
      <p:sp>
        <p:nvSpPr>
          <p:cNvPr id="3" name="object 3"/>
          <p:cNvSpPr/>
          <p:nvPr/>
        </p:nvSpPr>
        <p:spPr>
          <a:xfrm>
            <a:off x="1547622" y="1916849"/>
            <a:ext cx="3744467" cy="4395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716991"/>
            <a:ext cx="32194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Contoh :</a:t>
            </a:r>
            <a:r>
              <a:rPr dirty="0" spc="-65"/>
              <a:t> </a:t>
            </a:r>
            <a:r>
              <a:rPr dirty="0" spc="-5"/>
              <a:t>8-puzzle</a:t>
            </a:r>
          </a:p>
        </p:txBody>
      </p:sp>
      <p:sp>
        <p:nvSpPr>
          <p:cNvPr id="3" name="object 3"/>
          <p:cNvSpPr/>
          <p:nvPr/>
        </p:nvSpPr>
        <p:spPr>
          <a:xfrm>
            <a:off x="1043609" y="1844827"/>
            <a:ext cx="4896485" cy="46193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716991"/>
            <a:ext cx="43878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Hindari Repeated</a:t>
            </a:r>
            <a:r>
              <a:rPr dirty="0" spc="-35"/>
              <a:t> </a:t>
            </a:r>
            <a:r>
              <a:rPr dirty="0"/>
              <a:t>States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0442" y="1611320"/>
            <a:ext cx="6932930" cy="2223770"/>
          </a:xfrm>
          <a:prstGeom prst="rect">
            <a:avLst/>
          </a:prstGeom>
        </p:spPr>
        <p:txBody>
          <a:bodyPr wrap="square" lIns="0" tIns="205104" rIns="0" bIns="0" rtlCol="0" vert="horz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614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Requires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comparing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state</a:t>
            </a:r>
            <a:r>
              <a:rPr dirty="0" sz="2400" spc="-1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descriptions</a:t>
            </a:r>
            <a:endParaRPr sz="2400">
              <a:latin typeface="Book Antiqua"/>
              <a:cs typeface="Book Antiqua"/>
            </a:endParaRPr>
          </a:p>
          <a:p>
            <a:pPr marL="361315" indent="-348615">
              <a:lnSpc>
                <a:spcPct val="100000"/>
              </a:lnSpc>
              <a:spcBef>
                <a:spcPts val="1510"/>
              </a:spcBef>
              <a:buFont typeface="Arial"/>
              <a:buChar char="•"/>
              <a:tabLst>
                <a:tab pos="361315" algn="l"/>
                <a:tab pos="36195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Breadth-first</a:t>
            </a:r>
            <a:r>
              <a:rPr dirty="0" sz="2400" spc="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strategy:</a:t>
            </a:r>
            <a:endParaRPr sz="2400">
              <a:latin typeface="Book Antiqua"/>
              <a:cs typeface="Book Antiqua"/>
            </a:endParaRPr>
          </a:p>
          <a:p>
            <a:pPr lvl="1" marL="560705" indent="-22860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Keep track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of all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generated</a:t>
            </a:r>
            <a:r>
              <a:rPr dirty="0" sz="2000" spc="-5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states</a:t>
            </a:r>
            <a:endParaRPr sz="2000">
              <a:latin typeface="Book Antiqua"/>
              <a:cs typeface="Book Antiqua"/>
            </a:endParaRPr>
          </a:p>
          <a:p>
            <a:pPr lvl="1" marL="560705" marR="5080" indent="-228600">
              <a:lnSpc>
                <a:spcPts val="2160"/>
              </a:lnSpc>
              <a:spcBef>
                <a:spcPts val="1035"/>
              </a:spcBef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If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the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state of a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new node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already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exists, then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discard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the  node</a:t>
            </a:r>
            <a:endParaRPr sz="20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716991"/>
            <a:ext cx="43878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Hindari Repeated</a:t>
            </a:r>
            <a:r>
              <a:rPr dirty="0" spc="-35"/>
              <a:t> </a:t>
            </a:r>
            <a:r>
              <a:rPr dirty="0"/>
              <a:t>States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0442" y="1686058"/>
            <a:ext cx="6868159" cy="4264660"/>
          </a:xfrm>
          <a:prstGeom prst="rect">
            <a:avLst/>
          </a:prstGeom>
        </p:spPr>
        <p:txBody>
          <a:bodyPr wrap="square" lIns="0" tIns="121285" rIns="0" bIns="0" rtlCol="0" vert="horz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95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800" spc="-5">
                <a:solidFill>
                  <a:srgbClr val="585858"/>
                </a:solidFill>
                <a:latin typeface="Book Antiqua"/>
                <a:cs typeface="Book Antiqua"/>
              </a:rPr>
              <a:t>Depth-first</a:t>
            </a:r>
            <a:r>
              <a:rPr dirty="0" sz="2800" spc="-2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800" spc="-5">
                <a:solidFill>
                  <a:srgbClr val="585858"/>
                </a:solidFill>
                <a:latin typeface="Book Antiqua"/>
                <a:cs typeface="Book Antiqua"/>
              </a:rPr>
              <a:t>strategy:</a:t>
            </a:r>
            <a:endParaRPr sz="2800">
              <a:latin typeface="Book Antiqua"/>
              <a:cs typeface="Book Antiqua"/>
            </a:endParaRPr>
          </a:p>
          <a:p>
            <a:pPr lvl="1" marL="560705" indent="-228600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561340" algn="l"/>
              </a:tabLst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Solution 1:</a:t>
            </a:r>
            <a:endParaRPr sz="2400">
              <a:latin typeface="Book Antiqua"/>
              <a:cs typeface="Book Antiqua"/>
            </a:endParaRPr>
          </a:p>
          <a:p>
            <a:pPr lvl="2" marL="835025" marR="680085" indent="-228600">
              <a:lnSpc>
                <a:spcPts val="2160"/>
              </a:lnSpc>
              <a:spcBef>
                <a:spcPts val="865"/>
              </a:spcBef>
              <a:buFont typeface="Arial"/>
              <a:buChar char="•"/>
              <a:tabLst>
                <a:tab pos="835025" algn="l"/>
                <a:tab pos="835660" algn="l"/>
              </a:tabLst>
            </a:pP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Keep track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of all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states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associated with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nodes in 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current</a:t>
            </a:r>
            <a:r>
              <a:rPr dirty="0" sz="2000" spc="-4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tree</a:t>
            </a:r>
            <a:endParaRPr sz="2000">
              <a:latin typeface="Book Antiqua"/>
              <a:cs typeface="Book Antiqua"/>
            </a:endParaRPr>
          </a:p>
          <a:p>
            <a:pPr lvl="2" marL="835025" indent="-228600">
              <a:lnSpc>
                <a:spcPts val="2280"/>
              </a:lnSpc>
              <a:spcBef>
                <a:spcPts val="535"/>
              </a:spcBef>
              <a:buFont typeface="Arial"/>
              <a:buChar char="•"/>
              <a:tabLst>
                <a:tab pos="835025" algn="l"/>
                <a:tab pos="835660" algn="l"/>
              </a:tabLst>
            </a:pP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If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the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state of a new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node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already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exists, then</a:t>
            </a:r>
            <a:r>
              <a:rPr dirty="0" sz="2000" spc="-9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discard</a:t>
            </a:r>
            <a:endParaRPr sz="2000">
              <a:latin typeface="Book Antiqua"/>
              <a:cs typeface="Book Antiqua"/>
            </a:endParaRPr>
          </a:p>
          <a:p>
            <a:pPr marL="835025">
              <a:lnSpc>
                <a:spcPts val="2280"/>
              </a:lnSpc>
            </a:pP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the</a:t>
            </a:r>
            <a:r>
              <a:rPr dirty="0" sz="2000" spc="-1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node</a:t>
            </a:r>
            <a:endParaRPr sz="2000">
              <a:latin typeface="Book Antiqua"/>
              <a:cs typeface="Book Antiqua"/>
            </a:endParaRPr>
          </a:p>
          <a:p>
            <a:pPr marL="332105">
              <a:lnSpc>
                <a:spcPct val="100000"/>
              </a:lnSpc>
              <a:spcBef>
                <a:spcPts val="690"/>
              </a:spcBef>
            </a:pPr>
            <a:r>
              <a:rPr dirty="0" sz="2400">
                <a:solidFill>
                  <a:srgbClr val="585858"/>
                </a:solidFill>
                <a:latin typeface="Wingdings"/>
                <a:cs typeface="Wingdings"/>
              </a:rPr>
              <a:t></a:t>
            </a:r>
            <a:r>
              <a:rPr dirty="0" sz="24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Avoids</a:t>
            </a:r>
            <a:r>
              <a:rPr dirty="0" sz="2400" spc="-4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10">
                <a:solidFill>
                  <a:srgbClr val="585858"/>
                </a:solidFill>
                <a:latin typeface="Book Antiqua"/>
                <a:cs typeface="Book Antiqua"/>
              </a:rPr>
              <a:t>loops</a:t>
            </a:r>
            <a:endParaRPr sz="2400">
              <a:latin typeface="Book Antiqua"/>
              <a:cs typeface="Book Antiqua"/>
            </a:endParaRPr>
          </a:p>
          <a:p>
            <a:pPr lvl="1" marL="560705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561340" algn="l"/>
              </a:tabLst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Solution 2:</a:t>
            </a:r>
            <a:endParaRPr sz="2400">
              <a:latin typeface="Book Antiqua"/>
              <a:cs typeface="Book Antiqua"/>
            </a:endParaRPr>
          </a:p>
          <a:p>
            <a:pPr lvl="2" marL="835025" indent="-2286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835025" algn="l"/>
                <a:tab pos="835660" algn="l"/>
              </a:tabLst>
            </a:pP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Keep track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of all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states generated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so</a:t>
            </a:r>
            <a:r>
              <a:rPr dirty="0" sz="2000" spc="-4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far</a:t>
            </a:r>
            <a:endParaRPr sz="2000">
              <a:latin typeface="Book Antiqua"/>
              <a:cs typeface="Book Antiqua"/>
            </a:endParaRPr>
          </a:p>
          <a:p>
            <a:pPr lvl="2" marL="835025" marR="5080" indent="-228600">
              <a:lnSpc>
                <a:spcPts val="2160"/>
              </a:lnSpc>
              <a:spcBef>
                <a:spcPts val="835"/>
              </a:spcBef>
              <a:buFont typeface="Arial"/>
              <a:buChar char="•"/>
              <a:tabLst>
                <a:tab pos="835025" algn="l"/>
                <a:tab pos="835660" algn="l"/>
              </a:tabLst>
            </a:pP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If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the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state of a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new node has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already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been generated,  then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discard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the</a:t>
            </a:r>
            <a:r>
              <a:rPr dirty="0" sz="2000" spc="-3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node</a:t>
            </a:r>
            <a:endParaRPr sz="20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716991"/>
            <a:ext cx="988694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KUIS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0442" y="1803857"/>
            <a:ext cx="234251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Kuis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dulu</a:t>
            </a:r>
            <a:r>
              <a:rPr dirty="0" sz="2400" spc="-10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ya....</a:t>
            </a:r>
            <a:endParaRPr sz="2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278129"/>
            <a:ext cx="5704205" cy="9531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3650"/>
              </a:lnSpc>
              <a:spcBef>
                <a:spcPts val="105"/>
              </a:spcBef>
            </a:pPr>
            <a:r>
              <a:rPr dirty="0"/>
              <a:t>Comparing </a:t>
            </a:r>
            <a:r>
              <a:rPr dirty="0" spc="-5"/>
              <a:t>Uninformed</a:t>
            </a:r>
            <a:r>
              <a:rPr dirty="0" spc="-75"/>
              <a:t> </a:t>
            </a:r>
            <a:r>
              <a:rPr dirty="0"/>
              <a:t>Search</a:t>
            </a:r>
          </a:p>
          <a:p>
            <a:pPr marL="12700">
              <a:lnSpc>
                <a:spcPts val="3650"/>
              </a:lnSpc>
            </a:pPr>
            <a:r>
              <a:rPr dirty="0"/>
              <a:t>Strategies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0442" y="1706588"/>
            <a:ext cx="6560820" cy="276542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Completeness</a:t>
            </a:r>
            <a:endParaRPr sz="2400">
              <a:latin typeface="Book Antiqua"/>
              <a:cs typeface="Book Antiqua"/>
            </a:endParaRPr>
          </a:p>
          <a:p>
            <a:pPr lvl="1" marL="560705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Will a solution always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be found if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one</a:t>
            </a:r>
            <a:r>
              <a:rPr dirty="0" sz="2000" spc="-9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exists?</a:t>
            </a:r>
            <a:endParaRPr sz="2000">
              <a:latin typeface="Book Antiqua"/>
              <a:cs typeface="Book Antiqua"/>
            </a:endParaRPr>
          </a:p>
          <a:p>
            <a:pPr marL="286385" indent="-273685">
              <a:lnSpc>
                <a:spcPct val="100000"/>
              </a:lnSpc>
              <a:spcBef>
                <a:spcPts val="93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Time</a:t>
            </a:r>
            <a:endParaRPr sz="2400">
              <a:latin typeface="Book Antiqua"/>
              <a:cs typeface="Book Antiqua"/>
            </a:endParaRPr>
          </a:p>
          <a:p>
            <a:pPr lvl="1" marL="560705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How long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does it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take to find the</a:t>
            </a:r>
            <a:r>
              <a:rPr dirty="0" sz="2000" spc="-6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solution?</a:t>
            </a:r>
            <a:endParaRPr sz="2000">
              <a:latin typeface="Book Antiqua"/>
              <a:cs typeface="Book Antiqua"/>
            </a:endParaRPr>
          </a:p>
          <a:p>
            <a:pPr lvl="1" marL="560705" indent="-22860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Often represented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as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the number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of nodes</a:t>
            </a:r>
            <a:r>
              <a:rPr dirty="0" sz="2000" spc="-5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searched</a:t>
            </a:r>
            <a:endParaRPr sz="2000">
              <a:latin typeface="Book Antiqua"/>
              <a:cs typeface="Book Antiqua"/>
            </a:endParaRPr>
          </a:p>
          <a:p>
            <a:pPr marL="286385" indent="-273685">
              <a:lnSpc>
                <a:spcPct val="100000"/>
              </a:lnSpc>
              <a:spcBef>
                <a:spcPts val="93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Space</a:t>
            </a:r>
            <a:endParaRPr sz="2400">
              <a:latin typeface="Book Antiqua"/>
              <a:cs typeface="Book Antiqua"/>
            </a:endParaRPr>
          </a:p>
          <a:p>
            <a:pPr lvl="1" marL="560705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How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much memory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is needed to perform the</a:t>
            </a:r>
            <a:r>
              <a:rPr dirty="0" sz="2000" spc="-6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search?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0457" y="4482465"/>
            <a:ext cx="61950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Often represented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as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the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maximum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number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of</a:t>
            </a:r>
            <a:r>
              <a:rPr dirty="0" sz="2000" spc="-8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nodes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0442" y="4597084"/>
            <a:ext cx="5818505" cy="1254760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560705">
              <a:lnSpc>
                <a:spcPct val="100000"/>
              </a:lnSpc>
              <a:spcBef>
                <a:spcPts val="885"/>
              </a:spcBef>
            </a:pP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stored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at</a:t>
            </a:r>
            <a:r>
              <a:rPr dirty="0" sz="2000" spc="-3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once</a:t>
            </a:r>
            <a:endParaRPr sz="2000">
              <a:latin typeface="Book Antiqua"/>
              <a:cs typeface="Book Antiqua"/>
            </a:endParaRPr>
          </a:p>
          <a:p>
            <a:pPr marL="286385" indent="-273685">
              <a:lnSpc>
                <a:spcPct val="100000"/>
              </a:lnSpc>
              <a:spcBef>
                <a:spcPts val="93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 spc="-10">
                <a:solidFill>
                  <a:srgbClr val="585858"/>
                </a:solidFill>
                <a:latin typeface="Book Antiqua"/>
                <a:cs typeface="Book Antiqua"/>
              </a:rPr>
              <a:t>Optimal</a:t>
            </a:r>
            <a:endParaRPr sz="2400">
              <a:latin typeface="Book Antiqua"/>
              <a:cs typeface="Book Antiqua"/>
            </a:endParaRPr>
          </a:p>
          <a:p>
            <a:pPr lvl="1" marL="560705" indent="-22860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Will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the optimal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(least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cost)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solution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be</a:t>
            </a:r>
            <a:r>
              <a:rPr dirty="0" sz="2000" spc="-5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found?</a:t>
            </a:r>
            <a:endParaRPr sz="20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278129"/>
            <a:ext cx="5704205" cy="9531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3650"/>
              </a:lnSpc>
              <a:spcBef>
                <a:spcPts val="105"/>
              </a:spcBef>
            </a:pPr>
            <a:r>
              <a:rPr dirty="0"/>
              <a:t>Comparing </a:t>
            </a:r>
            <a:r>
              <a:rPr dirty="0" spc="-5"/>
              <a:t>Uninformed</a:t>
            </a:r>
            <a:r>
              <a:rPr dirty="0" spc="-75"/>
              <a:t> </a:t>
            </a:r>
            <a:r>
              <a:rPr dirty="0"/>
              <a:t>Search</a:t>
            </a:r>
          </a:p>
          <a:p>
            <a:pPr marL="12700">
              <a:lnSpc>
                <a:spcPts val="3650"/>
              </a:lnSpc>
            </a:pPr>
            <a:r>
              <a:rPr dirty="0"/>
              <a:t>Strategies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0442" y="1684720"/>
            <a:ext cx="6233795" cy="1718945"/>
          </a:xfrm>
          <a:prstGeom prst="rect">
            <a:avLst/>
          </a:prstGeom>
        </p:spPr>
        <p:txBody>
          <a:bodyPr wrap="square" lIns="0" tIns="132080" rIns="0" bIns="0" rtlCol="0" vert="horz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4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Time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and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space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complexity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are measured</a:t>
            </a:r>
            <a:r>
              <a:rPr dirty="0" sz="2400" spc="-4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in</a:t>
            </a:r>
            <a:endParaRPr sz="2400">
              <a:latin typeface="Book Antiqua"/>
              <a:cs typeface="Book Antiqua"/>
            </a:endParaRPr>
          </a:p>
          <a:p>
            <a:pPr lvl="1" marL="560705" indent="-2286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b – maximum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branching factor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of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the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search</a:t>
            </a:r>
            <a:r>
              <a:rPr dirty="0" sz="2000" spc="-9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tree</a:t>
            </a:r>
            <a:endParaRPr sz="2000">
              <a:latin typeface="Book Antiqua"/>
              <a:cs typeface="Book Antiqua"/>
            </a:endParaRPr>
          </a:p>
          <a:p>
            <a:pPr lvl="1" marL="560705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m – maximum depth of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the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state</a:t>
            </a:r>
            <a:r>
              <a:rPr dirty="0" sz="2000" spc="-8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space</a:t>
            </a:r>
            <a:endParaRPr sz="2000">
              <a:latin typeface="Book Antiqua"/>
              <a:cs typeface="Book Antiqua"/>
            </a:endParaRPr>
          </a:p>
          <a:p>
            <a:pPr lvl="1" marL="560705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d – depth of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the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least cost</a:t>
            </a:r>
            <a:r>
              <a:rPr dirty="0" sz="2000" spc="-5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solution</a:t>
            </a:r>
            <a:endParaRPr sz="20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716991"/>
            <a:ext cx="3688079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Breadth-First</a:t>
            </a:r>
            <a:r>
              <a:rPr dirty="0" spc="-60"/>
              <a:t> </a:t>
            </a:r>
            <a:r>
              <a:rPr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0442" y="1803857"/>
            <a:ext cx="7000240" cy="259588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86385" marR="93345" indent="-273685">
              <a:lnSpc>
                <a:spcPct val="90100"/>
              </a:lnSpc>
              <a:spcBef>
                <a:spcPts val="38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Pada metode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Breadth-First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Search, semua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node  pada level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n akan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dikunjungi terlebih dahulu 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sebelum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mengunjungi node-node pada level</a:t>
            </a:r>
            <a:r>
              <a:rPr dirty="0" sz="2400" spc="-2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n+1</a:t>
            </a:r>
            <a:endParaRPr sz="2400">
              <a:latin typeface="Book Antiqua"/>
              <a:cs typeface="Book Antiqua"/>
            </a:endParaRPr>
          </a:p>
          <a:p>
            <a:pPr marL="286385" marR="5080" indent="-273685">
              <a:lnSpc>
                <a:spcPct val="90000"/>
              </a:lnSpc>
              <a:spcBef>
                <a:spcPts val="179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Pencarian dimulai dari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node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akar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terus ke level  ke-1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dari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kiri ke kanan, kemudian berpindah ke  level berikutnya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demikian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pula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dari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kiri ke kanan  </a:t>
            </a:r>
            <a:r>
              <a:rPr dirty="0" sz="2400" spc="-10">
                <a:solidFill>
                  <a:srgbClr val="585858"/>
                </a:solidFill>
                <a:latin typeface="Book Antiqua"/>
                <a:cs typeface="Book Antiqua"/>
              </a:rPr>
              <a:t>hingga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ditemukannya</a:t>
            </a:r>
            <a:r>
              <a:rPr dirty="0" sz="2400" spc="4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goal</a:t>
            </a:r>
            <a:endParaRPr sz="2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" y="1431036"/>
            <a:ext cx="557784" cy="463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97763" y="1394460"/>
            <a:ext cx="1627632" cy="499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16963" y="1394460"/>
            <a:ext cx="539495" cy="499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48027" y="1394460"/>
            <a:ext cx="2228088" cy="4998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1749" y="1479930"/>
            <a:ext cx="35382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Wingdings"/>
              <a:buChar char="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585858"/>
                </a:solidFill>
                <a:latin typeface="Tahoma"/>
                <a:cs typeface="Tahoma"/>
              </a:rPr>
              <a:t>Breadth-First</a:t>
            </a:r>
            <a:r>
              <a:rPr dirty="0" sz="2400" spc="-7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400" b="1">
                <a:solidFill>
                  <a:srgbClr val="585858"/>
                </a:solidFill>
                <a:latin typeface="Tahoma"/>
                <a:cs typeface="Tahoma"/>
              </a:rPr>
              <a:t>Search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7854" y="741044"/>
            <a:ext cx="138112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1">
                <a:latin typeface="Arial"/>
                <a:cs typeface="Arial"/>
              </a:rPr>
              <a:t>Se</a:t>
            </a:r>
            <a:r>
              <a:rPr dirty="0" spc="-15" b="1">
                <a:latin typeface="Arial"/>
                <a:cs typeface="Arial"/>
              </a:rPr>
              <a:t>a</a:t>
            </a:r>
            <a:r>
              <a:rPr dirty="0" b="1">
                <a:latin typeface="Arial"/>
                <a:cs typeface="Arial"/>
              </a:rPr>
              <a:t>rch</a:t>
            </a:r>
          </a:p>
        </p:txBody>
      </p:sp>
      <p:sp>
        <p:nvSpPr>
          <p:cNvPr id="8" name="object 8"/>
          <p:cNvSpPr/>
          <p:nvPr/>
        </p:nvSpPr>
        <p:spPr>
          <a:xfrm>
            <a:off x="1447800" y="2667000"/>
            <a:ext cx="6311900" cy="3200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3450" y="1500250"/>
            <a:ext cx="7277100" cy="3857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sukmawati</dc:creator>
  <dc:title>UNINFORMED SEARCHING</dc:title>
  <dcterms:created xsi:type="dcterms:W3CDTF">2018-03-31T14:19:33Z</dcterms:created>
  <dcterms:modified xsi:type="dcterms:W3CDTF">2018-03-31T14:19:33Z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2018-03-09T00:00:00Z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2018-03-31T00:00:00Z</vt:filetime>
  </property>
</Properties>
</file>