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Default Extension="jpg" ContentType="image/jp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Default Extension="png" ContentType="image/png"/>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9144000" cy="6858000"/>
  <p:notesSz cx="9144000" cy="68580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chemeClr val="tx1"/>
                </a:solidFill>
                <a:latin typeface="Times New Roman"/>
                <a:cs typeface="Times New Roman"/>
              </a:defRPr>
            </a:lvl1pPr>
          </a:lstStyle>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chemeClr val="tx1"/>
                </a:solidFill>
                <a:latin typeface="Times New Roman"/>
                <a:cs typeface="Times New Roman"/>
              </a:defRPr>
            </a:lvl1pPr>
          </a:lstStyle>
          <a:p/>
        </p:txBody>
      </p:sp>
      <p:sp>
        <p:nvSpPr>
          <p:cNvPr id="3" name="Holder 3"/>
          <p:cNvSpPr>
            <a:spLocks noGrp="1"/>
          </p:cNvSpPr>
          <p:nvPr>
            <p:ph idx="2" sz="half"/>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chemeClr val="tx1"/>
                </a:solidFill>
                <a:latin typeface="Times New Roman"/>
                <a:cs typeface="Times New Roman"/>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609600" cy="4876800"/>
          </a:xfrm>
          <a:custGeom>
            <a:avLst/>
            <a:gdLst/>
            <a:ahLst/>
            <a:cxnLst/>
            <a:rect l="l" t="t" r="r" b="b"/>
            <a:pathLst>
              <a:path w="609600" h="4876800">
                <a:moveTo>
                  <a:pt x="0" y="4876800"/>
                </a:moveTo>
                <a:lnTo>
                  <a:pt x="609600" y="4876800"/>
                </a:lnTo>
                <a:lnTo>
                  <a:pt x="609600" y="0"/>
                </a:lnTo>
                <a:lnTo>
                  <a:pt x="0" y="0"/>
                </a:lnTo>
                <a:lnTo>
                  <a:pt x="0" y="4876800"/>
                </a:lnTo>
                <a:close/>
              </a:path>
            </a:pathLst>
          </a:custGeom>
          <a:solidFill>
            <a:srgbClr val="71A276"/>
          </a:solidFill>
        </p:spPr>
        <p:txBody>
          <a:bodyPr wrap="square" lIns="0" tIns="0" rIns="0" bIns="0" rtlCol="0"/>
          <a:lstStyle/>
          <a:p/>
        </p:txBody>
      </p:sp>
      <p:sp>
        <p:nvSpPr>
          <p:cNvPr id="17" name="bk object 17"/>
          <p:cNvSpPr/>
          <p:nvPr/>
        </p:nvSpPr>
        <p:spPr>
          <a:xfrm>
            <a:off x="6858000" y="1417637"/>
            <a:ext cx="1828800" cy="182880"/>
          </a:xfrm>
          <a:custGeom>
            <a:avLst/>
            <a:gdLst/>
            <a:ahLst/>
            <a:cxnLst/>
            <a:rect l="l" t="t" r="r" b="b"/>
            <a:pathLst>
              <a:path w="1828800" h="182880">
                <a:moveTo>
                  <a:pt x="0" y="182562"/>
                </a:moveTo>
                <a:lnTo>
                  <a:pt x="1828800" y="182562"/>
                </a:lnTo>
                <a:lnTo>
                  <a:pt x="1828800" y="0"/>
                </a:lnTo>
                <a:lnTo>
                  <a:pt x="0" y="0"/>
                </a:lnTo>
                <a:lnTo>
                  <a:pt x="0" y="182562"/>
                </a:lnTo>
                <a:close/>
              </a:path>
            </a:pathLst>
          </a:custGeom>
          <a:solidFill>
            <a:srgbClr val="903638"/>
          </a:solidFill>
        </p:spPr>
        <p:txBody>
          <a:bodyPr wrap="square" lIns="0" tIns="0" rIns="0" bIns="0" rtlCol="0"/>
          <a:lstStyle/>
          <a:p/>
        </p:txBody>
      </p:sp>
      <p:sp>
        <p:nvSpPr>
          <p:cNvPr id="18" name="bk object 18"/>
          <p:cNvSpPr/>
          <p:nvPr/>
        </p:nvSpPr>
        <p:spPr>
          <a:xfrm>
            <a:off x="381000" y="1493900"/>
            <a:ext cx="8305800" cy="0"/>
          </a:xfrm>
          <a:custGeom>
            <a:avLst/>
            <a:gdLst/>
            <a:ahLst/>
            <a:cxnLst/>
            <a:rect l="l" t="t" r="r" b="b"/>
            <a:pathLst>
              <a:path w="8305800" h="0">
                <a:moveTo>
                  <a:pt x="0" y="0"/>
                </a:moveTo>
                <a:lnTo>
                  <a:pt x="8305800" y="0"/>
                </a:lnTo>
              </a:path>
            </a:pathLst>
          </a:custGeom>
          <a:ln w="19050">
            <a:solidFill>
              <a:srgbClr val="EAEBDE"/>
            </a:solidFill>
          </a:ln>
        </p:spPr>
        <p:txBody>
          <a:bodyPr wrap="square" lIns="0" tIns="0" rIns="0" bIns="0" rtlCol="0"/>
          <a:lstStyle/>
          <a:p/>
        </p:txBody>
      </p:sp>
      <p:sp>
        <p:nvSpPr>
          <p:cNvPr id="19" name="bk object 19"/>
          <p:cNvSpPr/>
          <p:nvPr/>
        </p:nvSpPr>
        <p:spPr>
          <a:xfrm>
            <a:off x="0" y="4854575"/>
            <a:ext cx="609600" cy="44450"/>
          </a:xfrm>
          <a:custGeom>
            <a:avLst/>
            <a:gdLst/>
            <a:ahLst/>
            <a:cxnLst/>
            <a:rect l="l" t="t" r="r" b="b"/>
            <a:pathLst>
              <a:path w="609600" h="44450">
                <a:moveTo>
                  <a:pt x="0" y="44450"/>
                </a:moveTo>
                <a:lnTo>
                  <a:pt x="609600" y="44450"/>
                </a:lnTo>
                <a:lnTo>
                  <a:pt x="609600" y="0"/>
                </a:lnTo>
                <a:lnTo>
                  <a:pt x="0" y="0"/>
                </a:lnTo>
                <a:lnTo>
                  <a:pt x="0" y="44450"/>
                </a:lnTo>
                <a:close/>
              </a:path>
            </a:pathLst>
          </a:custGeom>
          <a:solidFill>
            <a:srgbClr val="EAEBDE"/>
          </a:solidFill>
        </p:spPr>
        <p:txBody>
          <a:bodyPr wrap="square" lIns="0" tIns="0" rIns="0" bIns="0" rtlCol="0"/>
          <a:lstStyle/>
          <a:p/>
        </p:txBody>
      </p:sp>
      <p:sp>
        <p:nvSpPr>
          <p:cNvPr id="2" name="Holder 2"/>
          <p:cNvSpPr>
            <a:spLocks noGrp="1"/>
          </p:cNvSpPr>
          <p:nvPr>
            <p:ph type="title"/>
          </p:nvPr>
        </p:nvSpPr>
        <p:spPr>
          <a:xfrm>
            <a:off x="535940" y="193675"/>
            <a:ext cx="8072119" cy="665480"/>
          </a:xfrm>
          <a:prstGeom prst="rect">
            <a:avLst/>
          </a:prstGeom>
        </p:spPr>
        <p:txBody>
          <a:bodyPr wrap="square" lIns="0" tIns="0" rIns="0" bIns="0">
            <a:spAutoFit/>
          </a:bodyPr>
          <a:lstStyle>
            <a:lvl1pPr>
              <a:defRPr sz="4200" b="0" i="0">
                <a:solidFill>
                  <a:schemeClr val="tx1"/>
                </a:solidFill>
                <a:latin typeface="Times New Roman"/>
                <a:cs typeface="Times New Roman"/>
              </a:defRPr>
            </a:lvl1pPr>
          </a:lstStyle>
          <a:p/>
        </p:txBody>
      </p:sp>
      <p:sp>
        <p:nvSpPr>
          <p:cNvPr id="3" name="Holder 3"/>
          <p:cNvSpPr>
            <a:spLocks noGrp="1"/>
          </p:cNvSpPr>
          <p:nvPr>
            <p:ph type="body" idx="1"/>
          </p:nvPr>
        </p:nvSpPr>
        <p:spPr>
          <a:xfrm>
            <a:off x="547217" y="1582674"/>
            <a:ext cx="8072755" cy="3317875"/>
          </a:xfrm>
          <a:prstGeom prst="rect">
            <a:avLst/>
          </a:prstGeom>
        </p:spPr>
        <p:txBody>
          <a:bodyPr wrap="square" lIns="0" tIns="0" rIns="0" bIns="0">
            <a:spAutoFit/>
          </a:bodyPr>
          <a:lstStyle>
            <a:lvl1pPr>
              <a:defRPr sz="2400" b="0" i="0">
                <a:solidFill>
                  <a:schemeClr val="tx1"/>
                </a:solidFill>
                <a:latin typeface="Arial"/>
                <a:cs typeface="Arial"/>
              </a:defRPr>
            </a:lvl1pPr>
          </a:lstStyle>
          <a:p/>
        </p:txBody>
      </p:sp>
      <p:sp>
        <p:nvSpPr>
          <p:cNvPr id="4" name="Holder 4"/>
          <p:cNvSpPr>
            <a:spLocks noGrp="1"/>
          </p:cNvSpPr>
          <p:nvPr>
            <p:ph type="ftr" idx="5" sz="quarter"/>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jpg"/><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jpg"/><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jpg"/><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jpg"/><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jpg"/><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jpg"/><Relationship Id="rId3"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jpg"/><Relationship Id="rId3" Type="http://schemas.openxmlformats.org/officeDocument/2006/relationships/image" Target="../media/image22.jpg"/><Relationship Id="rId4" Type="http://schemas.openxmlformats.org/officeDocument/2006/relationships/image" Target="../media/image2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jpg"/><Relationship Id="rId3" Type="http://schemas.openxmlformats.org/officeDocument/2006/relationships/image" Target="../media/image2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752600" cy="4876800"/>
          </a:xfrm>
          <a:custGeom>
            <a:avLst/>
            <a:gdLst/>
            <a:ahLst/>
            <a:cxnLst/>
            <a:rect l="l" t="t" r="r" b="b"/>
            <a:pathLst>
              <a:path w="1752600" h="4876800">
                <a:moveTo>
                  <a:pt x="0" y="4876800"/>
                </a:moveTo>
                <a:lnTo>
                  <a:pt x="1752600" y="4876800"/>
                </a:lnTo>
                <a:lnTo>
                  <a:pt x="1752600" y="0"/>
                </a:lnTo>
                <a:lnTo>
                  <a:pt x="0" y="0"/>
                </a:lnTo>
                <a:lnTo>
                  <a:pt x="0" y="4876800"/>
                </a:lnTo>
                <a:close/>
              </a:path>
            </a:pathLst>
          </a:custGeom>
          <a:solidFill>
            <a:srgbClr val="71A276"/>
          </a:solidFill>
        </p:spPr>
        <p:txBody>
          <a:bodyPr wrap="square" lIns="0" tIns="0" rIns="0" bIns="0" rtlCol="0"/>
          <a:lstStyle/>
          <a:p/>
        </p:txBody>
      </p:sp>
      <p:sp>
        <p:nvSpPr>
          <p:cNvPr id="3" name="object 3"/>
          <p:cNvSpPr/>
          <p:nvPr/>
        </p:nvSpPr>
        <p:spPr>
          <a:xfrm>
            <a:off x="990600" y="3505200"/>
            <a:ext cx="7772400" cy="2438400"/>
          </a:xfrm>
          <a:custGeom>
            <a:avLst/>
            <a:gdLst/>
            <a:ahLst/>
            <a:cxnLst/>
            <a:rect l="l" t="t" r="r" b="b"/>
            <a:pathLst>
              <a:path w="7772400" h="2438400">
                <a:moveTo>
                  <a:pt x="0" y="2438400"/>
                </a:moveTo>
                <a:lnTo>
                  <a:pt x="7772400" y="2438400"/>
                </a:lnTo>
                <a:lnTo>
                  <a:pt x="7772400" y="0"/>
                </a:lnTo>
                <a:lnTo>
                  <a:pt x="0" y="0"/>
                </a:lnTo>
                <a:lnTo>
                  <a:pt x="0" y="2438400"/>
                </a:lnTo>
                <a:close/>
              </a:path>
            </a:pathLst>
          </a:custGeom>
          <a:solidFill>
            <a:srgbClr val="EAEBDE"/>
          </a:solidFill>
        </p:spPr>
        <p:txBody>
          <a:bodyPr wrap="square" lIns="0" tIns="0" rIns="0" bIns="0" rtlCol="0"/>
          <a:lstStyle/>
          <a:p/>
        </p:txBody>
      </p:sp>
      <p:sp>
        <p:nvSpPr>
          <p:cNvPr id="4" name="object 4"/>
          <p:cNvSpPr/>
          <p:nvPr/>
        </p:nvSpPr>
        <p:spPr>
          <a:xfrm>
            <a:off x="1038225" y="3733736"/>
            <a:ext cx="7648575" cy="2138680"/>
          </a:xfrm>
          <a:custGeom>
            <a:avLst/>
            <a:gdLst/>
            <a:ahLst/>
            <a:cxnLst/>
            <a:rect l="l" t="t" r="r" b="b"/>
            <a:pathLst>
              <a:path w="7648575" h="2138679">
                <a:moveTo>
                  <a:pt x="0" y="2138426"/>
                </a:moveTo>
                <a:lnTo>
                  <a:pt x="7648575" y="2138426"/>
                </a:lnTo>
                <a:lnTo>
                  <a:pt x="7648575" y="0"/>
                </a:lnTo>
                <a:lnTo>
                  <a:pt x="0" y="0"/>
                </a:lnTo>
                <a:lnTo>
                  <a:pt x="0" y="2138426"/>
                </a:lnTo>
                <a:close/>
              </a:path>
            </a:pathLst>
          </a:custGeom>
          <a:solidFill>
            <a:srgbClr val="FFFFFF"/>
          </a:solidFill>
        </p:spPr>
        <p:txBody>
          <a:bodyPr wrap="square" lIns="0" tIns="0" rIns="0" bIns="0" rtlCol="0"/>
          <a:lstStyle/>
          <a:p/>
        </p:txBody>
      </p:sp>
      <p:sp>
        <p:nvSpPr>
          <p:cNvPr id="5" name="object 5"/>
          <p:cNvSpPr/>
          <p:nvPr/>
        </p:nvSpPr>
        <p:spPr>
          <a:xfrm>
            <a:off x="0" y="4876800"/>
            <a:ext cx="990600" cy="0"/>
          </a:xfrm>
          <a:custGeom>
            <a:avLst/>
            <a:gdLst/>
            <a:ahLst/>
            <a:cxnLst/>
            <a:rect l="l" t="t" r="r" b="b"/>
            <a:pathLst>
              <a:path w="990600" h="0">
                <a:moveTo>
                  <a:pt x="0" y="0"/>
                </a:moveTo>
                <a:lnTo>
                  <a:pt x="990600" y="0"/>
                </a:lnTo>
              </a:path>
            </a:pathLst>
          </a:custGeom>
          <a:ln w="50800">
            <a:solidFill>
              <a:srgbClr val="EAEBDE"/>
            </a:solidFill>
          </a:ln>
        </p:spPr>
        <p:txBody>
          <a:bodyPr wrap="square" lIns="0" tIns="0" rIns="0" bIns="0" rtlCol="0"/>
          <a:lstStyle/>
          <a:p/>
        </p:txBody>
      </p:sp>
      <p:sp>
        <p:nvSpPr>
          <p:cNvPr id="6" name="object 6"/>
          <p:cNvSpPr/>
          <p:nvPr/>
        </p:nvSpPr>
        <p:spPr>
          <a:xfrm>
            <a:off x="6273800" y="533400"/>
            <a:ext cx="2438400" cy="304800"/>
          </a:xfrm>
          <a:custGeom>
            <a:avLst/>
            <a:gdLst/>
            <a:ahLst/>
            <a:cxnLst/>
            <a:rect l="l" t="t" r="r" b="b"/>
            <a:pathLst>
              <a:path w="2438400" h="304800">
                <a:moveTo>
                  <a:pt x="0" y="304800"/>
                </a:moveTo>
                <a:lnTo>
                  <a:pt x="2438400" y="304800"/>
                </a:lnTo>
                <a:lnTo>
                  <a:pt x="2438400" y="0"/>
                </a:lnTo>
                <a:lnTo>
                  <a:pt x="0" y="0"/>
                </a:lnTo>
                <a:lnTo>
                  <a:pt x="0" y="304800"/>
                </a:lnTo>
                <a:close/>
              </a:path>
            </a:pathLst>
          </a:custGeom>
          <a:solidFill>
            <a:srgbClr val="903638"/>
          </a:solidFill>
        </p:spPr>
        <p:txBody>
          <a:bodyPr wrap="square" lIns="0" tIns="0" rIns="0" bIns="0" rtlCol="0"/>
          <a:lstStyle/>
          <a:p/>
        </p:txBody>
      </p:sp>
      <p:sp>
        <p:nvSpPr>
          <p:cNvPr id="7" name="object 7"/>
          <p:cNvSpPr/>
          <p:nvPr/>
        </p:nvSpPr>
        <p:spPr>
          <a:xfrm>
            <a:off x="635000" y="685800"/>
            <a:ext cx="8077200" cy="0"/>
          </a:xfrm>
          <a:custGeom>
            <a:avLst/>
            <a:gdLst/>
            <a:ahLst/>
            <a:cxnLst/>
            <a:rect l="l" t="t" r="r" b="b"/>
            <a:pathLst>
              <a:path w="8077200" h="0">
                <a:moveTo>
                  <a:pt x="0" y="0"/>
                </a:moveTo>
                <a:lnTo>
                  <a:pt x="8077200" y="0"/>
                </a:lnTo>
              </a:path>
            </a:pathLst>
          </a:custGeom>
          <a:ln w="44450">
            <a:solidFill>
              <a:srgbClr val="EAEBDE"/>
            </a:solidFill>
          </a:ln>
        </p:spPr>
        <p:txBody>
          <a:bodyPr wrap="square" lIns="0" tIns="0" rIns="0" bIns="0" rtlCol="0"/>
          <a:lstStyle/>
          <a:p/>
        </p:txBody>
      </p:sp>
      <p:sp>
        <p:nvSpPr>
          <p:cNvPr id="8" name="object 8"/>
          <p:cNvSpPr txBox="1">
            <a:spLocks noGrp="1"/>
          </p:cNvSpPr>
          <p:nvPr>
            <p:ph type="title"/>
          </p:nvPr>
        </p:nvSpPr>
        <p:spPr>
          <a:xfrm>
            <a:off x="2136394" y="1848434"/>
            <a:ext cx="4105275" cy="757555"/>
          </a:xfrm>
          <a:prstGeom prst="rect"/>
        </p:spPr>
        <p:txBody>
          <a:bodyPr wrap="square" lIns="0" tIns="12700" rIns="0" bIns="0" rtlCol="0" vert="horz">
            <a:spAutoFit/>
          </a:bodyPr>
          <a:lstStyle/>
          <a:p>
            <a:pPr marL="12700">
              <a:lnSpc>
                <a:spcPct val="100000"/>
              </a:lnSpc>
              <a:spcBef>
                <a:spcPts val="100"/>
              </a:spcBef>
            </a:pPr>
            <a:r>
              <a:rPr dirty="0" sz="4800" spc="-5">
                <a:solidFill>
                  <a:srgbClr val="676A54"/>
                </a:solidFill>
              </a:rPr>
              <a:t>Informed</a:t>
            </a:r>
            <a:r>
              <a:rPr dirty="0" sz="4800" spc="-60">
                <a:solidFill>
                  <a:srgbClr val="676A54"/>
                </a:solidFill>
              </a:rPr>
              <a:t> </a:t>
            </a:r>
            <a:r>
              <a:rPr dirty="0" sz="4800">
                <a:solidFill>
                  <a:srgbClr val="676A54"/>
                </a:solidFill>
              </a:rPr>
              <a:t>Search</a:t>
            </a:r>
            <a:endParaRPr sz="4800"/>
          </a:p>
        </p:txBody>
      </p:sp>
      <p:sp>
        <p:nvSpPr>
          <p:cNvPr id="9" name="object 9"/>
          <p:cNvSpPr txBox="1"/>
          <p:nvPr/>
        </p:nvSpPr>
        <p:spPr>
          <a:xfrm>
            <a:off x="2878073" y="3930167"/>
            <a:ext cx="3842385" cy="1562100"/>
          </a:xfrm>
          <a:prstGeom prst="rect">
            <a:avLst/>
          </a:prstGeom>
        </p:spPr>
        <p:txBody>
          <a:bodyPr wrap="square" lIns="0" tIns="12700" rIns="0" bIns="0" rtlCol="0" vert="horz">
            <a:spAutoFit/>
          </a:bodyPr>
          <a:lstStyle/>
          <a:p>
            <a:pPr algn="ctr" marL="12700" marR="5080" indent="3175">
              <a:lnSpc>
                <a:spcPct val="120000"/>
              </a:lnSpc>
              <a:spcBef>
                <a:spcPts val="100"/>
              </a:spcBef>
            </a:pPr>
            <a:r>
              <a:rPr dirty="0" sz="2800" spc="-5">
                <a:latin typeface="Arial"/>
                <a:cs typeface="Arial"/>
              </a:rPr>
              <a:t>Sukmawati NE  Departemen Informatika  UNDIP</a:t>
            </a:r>
            <a:endParaRPr sz="28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93675"/>
            <a:ext cx="5415915" cy="665480"/>
          </a:xfrm>
          <a:prstGeom prst="rect"/>
        </p:spPr>
        <p:txBody>
          <a:bodyPr wrap="square" lIns="0" tIns="12700" rIns="0" bIns="0" rtlCol="0" vert="horz">
            <a:spAutoFit/>
          </a:bodyPr>
          <a:lstStyle/>
          <a:p>
            <a:pPr marL="12700">
              <a:lnSpc>
                <a:spcPct val="100000"/>
              </a:lnSpc>
              <a:spcBef>
                <a:spcPts val="100"/>
              </a:spcBef>
              <a:tabLst>
                <a:tab pos="1715135" algn="l"/>
                <a:tab pos="3951604" algn="l"/>
              </a:tabLst>
            </a:pPr>
            <a:r>
              <a:rPr dirty="0" spc="-5"/>
              <a:t>Greedy	B</a:t>
            </a:r>
            <a:r>
              <a:rPr dirty="0" spc="-20"/>
              <a:t>e</a:t>
            </a:r>
            <a:r>
              <a:rPr dirty="0" spc="-5"/>
              <a:t>s</a:t>
            </a:r>
            <a:r>
              <a:rPr dirty="0" spc="-10"/>
              <a:t>t</a:t>
            </a:r>
            <a:r>
              <a:rPr dirty="0"/>
              <a:t>-</a:t>
            </a:r>
            <a:r>
              <a:rPr dirty="0" spc="-5"/>
              <a:t>First</a:t>
            </a:r>
            <a:r>
              <a:rPr dirty="0"/>
              <a:t>	Search</a:t>
            </a:r>
          </a:p>
        </p:txBody>
      </p:sp>
      <p:sp>
        <p:nvSpPr>
          <p:cNvPr id="3" name="object 3"/>
          <p:cNvSpPr txBox="1"/>
          <p:nvPr/>
        </p:nvSpPr>
        <p:spPr>
          <a:xfrm>
            <a:off x="547217" y="1367155"/>
            <a:ext cx="8072755" cy="1927860"/>
          </a:xfrm>
          <a:prstGeom prst="rect">
            <a:avLst/>
          </a:prstGeom>
        </p:spPr>
        <p:txBody>
          <a:bodyPr wrap="square" lIns="0" tIns="12700" rIns="0" bIns="0" rtlCol="0" vert="horz">
            <a:spAutoFit/>
          </a:bodyPr>
          <a:lstStyle/>
          <a:p>
            <a:pPr algn="just" marL="355600" marR="5715" indent="-342900">
              <a:lnSpc>
                <a:spcPct val="100000"/>
              </a:lnSpc>
              <a:spcBef>
                <a:spcPts val="100"/>
              </a:spcBef>
              <a:buClr>
                <a:srgbClr val="903638"/>
              </a:buClr>
              <a:buSzPct val="89583"/>
              <a:buFont typeface="Wingdings"/>
              <a:buChar char=""/>
              <a:tabLst>
                <a:tab pos="355600" algn="l"/>
              </a:tabLst>
            </a:pPr>
            <a:r>
              <a:rPr dirty="0" sz="2400" spc="-5">
                <a:latin typeface="Arial"/>
                <a:cs typeface="Arial"/>
              </a:rPr>
              <a:t>Prinsip greedy best-first search </a:t>
            </a:r>
            <a:r>
              <a:rPr dirty="0" sz="2400">
                <a:latin typeface="Arial"/>
                <a:cs typeface="Arial"/>
              </a:rPr>
              <a:t>: </a:t>
            </a:r>
            <a:r>
              <a:rPr dirty="0" sz="2400" spc="-5">
                <a:latin typeface="Arial"/>
                <a:cs typeface="Arial"/>
              </a:rPr>
              <a:t>Lakukan node  expansion </a:t>
            </a:r>
            <a:r>
              <a:rPr dirty="0" sz="2400">
                <a:latin typeface="Arial"/>
                <a:cs typeface="Arial"/>
              </a:rPr>
              <a:t>terhadap </a:t>
            </a:r>
            <a:r>
              <a:rPr dirty="0" sz="2400" spc="-5">
                <a:latin typeface="Arial"/>
                <a:cs typeface="Arial"/>
              </a:rPr>
              <a:t>node </a:t>
            </a:r>
            <a:r>
              <a:rPr dirty="0" sz="2400">
                <a:latin typeface="Arial"/>
                <a:cs typeface="Arial"/>
              </a:rPr>
              <a:t>di </a:t>
            </a:r>
            <a:r>
              <a:rPr dirty="0" sz="2400" spc="-5">
                <a:latin typeface="Arial"/>
                <a:cs typeface="Arial"/>
              </a:rPr>
              <a:t>fringe </a:t>
            </a:r>
            <a:r>
              <a:rPr dirty="0" sz="2400">
                <a:latin typeface="Arial"/>
                <a:cs typeface="Arial"/>
              </a:rPr>
              <a:t>yang nilai </a:t>
            </a:r>
            <a:r>
              <a:rPr dirty="0" sz="2400" i="1">
                <a:latin typeface="Arial"/>
                <a:cs typeface="Arial"/>
              </a:rPr>
              <a:t>h</a:t>
            </a:r>
            <a:r>
              <a:rPr dirty="0" sz="2400">
                <a:latin typeface="Arial"/>
                <a:cs typeface="Arial"/>
              </a:rPr>
              <a:t>(n)-nya  </a:t>
            </a:r>
            <a:r>
              <a:rPr dirty="0" sz="2400" spc="-5">
                <a:latin typeface="Arial"/>
                <a:cs typeface="Arial"/>
              </a:rPr>
              <a:t>paling</a:t>
            </a:r>
            <a:r>
              <a:rPr dirty="0" sz="2400" spc="15">
                <a:latin typeface="Arial"/>
                <a:cs typeface="Arial"/>
              </a:rPr>
              <a:t> </a:t>
            </a:r>
            <a:r>
              <a:rPr dirty="0" sz="2400" spc="-5">
                <a:latin typeface="Arial"/>
                <a:cs typeface="Arial"/>
              </a:rPr>
              <a:t>kecil.</a:t>
            </a:r>
            <a:endParaRPr sz="2400">
              <a:latin typeface="Arial"/>
              <a:cs typeface="Arial"/>
            </a:endParaRPr>
          </a:p>
          <a:p>
            <a:pPr marL="355600" indent="-342900">
              <a:lnSpc>
                <a:spcPct val="100000"/>
              </a:lnSpc>
              <a:spcBef>
                <a:spcPts val="575"/>
              </a:spcBef>
              <a:buClr>
                <a:srgbClr val="903638"/>
              </a:buClr>
              <a:buSzPct val="89583"/>
              <a:buFont typeface="Wingdings"/>
              <a:buChar char=""/>
              <a:tabLst>
                <a:tab pos="355600" algn="l"/>
                <a:tab pos="1594485" algn="l"/>
                <a:tab pos="3001010" algn="l"/>
                <a:tab pos="4155440" algn="l"/>
                <a:tab pos="5191760" algn="l"/>
                <a:tab pos="6482715" algn="l"/>
                <a:tab pos="7399020" algn="l"/>
              </a:tabLst>
            </a:pPr>
            <a:r>
              <a:rPr dirty="0" sz="2400">
                <a:latin typeface="Arial"/>
                <a:cs typeface="Arial"/>
              </a:rPr>
              <a:t>G</a:t>
            </a:r>
            <a:r>
              <a:rPr dirty="0" sz="2400" spc="0">
                <a:latin typeface="Arial"/>
                <a:cs typeface="Arial"/>
              </a:rPr>
              <a:t>r</a:t>
            </a:r>
            <a:r>
              <a:rPr dirty="0" sz="2400" spc="-5">
                <a:latin typeface="Arial"/>
                <a:cs typeface="Arial"/>
              </a:rPr>
              <a:t>ee</a:t>
            </a:r>
            <a:r>
              <a:rPr dirty="0" sz="2400" spc="-15">
                <a:latin typeface="Arial"/>
                <a:cs typeface="Arial"/>
              </a:rPr>
              <a:t>d</a:t>
            </a:r>
            <a:r>
              <a:rPr dirty="0" sz="2400">
                <a:latin typeface="Arial"/>
                <a:cs typeface="Arial"/>
              </a:rPr>
              <a:t>y	best-fir</a:t>
            </a:r>
            <a:r>
              <a:rPr dirty="0" sz="2400" spc="-10">
                <a:latin typeface="Arial"/>
                <a:cs typeface="Arial"/>
              </a:rPr>
              <a:t>s</a:t>
            </a:r>
            <a:r>
              <a:rPr dirty="0" sz="2400">
                <a:latin typeface="Arial"/>
                <a:cs typeface="Arial"/>
              </a:rPr>
              <a:t>t</a:t>
            </a:r>
            <a:r>
              <a:rPr dirty="0" sz="2400">
                <a:latin typeface="Arial"/>
                <a:cs typeface="Arial"/>
              </a:rPr>
              <a:t>	</a:t>
            </a:r>
            <a:r>
              <a:rPr dirty="0" sz="2400" spc="-5">
                <a:latin typeface="Arial"/>
                <a:cs typeface="Arial"/>
              </a:rPr>
              <a:t>search</a:t>
            </a:r>
            <a:r>
              <a:rPr dirty="0" sz="2400">
                <a:latin typeface="Arial"/>
                <a:cs typeface="Arial"/>
              </a:rPr>
              <a:t>	</a:t>
            </a:r>
            <a:r>
              <a:rPr dirty="0" sz="2400" spc="-5">
                <a:latin typeface="Arial"/>
                <a:cs typeface="Arial"/>
              </a:rPr>
              <a:t>se</a:t>
            </a:r>
            <a:r>
              <a:rPr dirty="0" sz="2400" spc="-15">
                <a:latin typeface="Arial"/>
                <a:cs typeface="Arial"/>
              </a:rPr>
              <a:t>l</a:t>
            </a:r>
            <a:r>
              <a:rPr dirty="0" sz="2400">
                <a:latin typeface="Arial"/>
                <a:cs typeface="Arial"/>
              </a:rPr>
              <a:t>a</a:t>
            </a:r>
            <a:r>
              <a:rPr dirty="0" sz="2400" spc="-5">
                <a:latin typeface="Arial"/>
                <a:cs typeface="Arial"/>
              </a:rPr>
              <a:t>l</a:t>
            </a:r>
            <a:r>
              <a:rPr dirty="0" sz="2400" spc="-5">
                <a:latin typeface="Arial"/>
                <a:cs typeface="Arial"/>
              </a:rPr>
              <a:t>u</a:t>
            </a:r>
            <a:r>
              <a:rPr dirty="0" sz="2400">
                <a:latin typeface="Arial"/>
                <a:cs typeface="Arial"/>
              </a:rPr>
              <a:t>	mem</a:t>
            </a:r>
            <a:r>
              <a:rPr dirty="0" sz="2400" spc="-5">
                <a:latin typeface="Arial"/>
                <a:cs typeface="Arial"/>
              </a:rPr>
              <a:t>ilih</a:t>
            </a:r>
            <a:r>
              <a:rPr dirty="0" sz="2400">
                <a:latin typeface="Arial"/>
                <a:cs typeface="Arial"/>
              </a:rPr>
              <a:t>	</a:t>
            </a:r>
            <a:r>
              <a:rPr dirty="0" sz="2400" spc="-10">
                <a:latin typeface="Arial"/>
                <a:cs typeface="Arial"/>
              </a:rPr>
              <a:t>nod</a:t>
            </a:r>
            <a:r>
              <a:rPr dirty="0" sz="2400" spc="-5">
                <a:latin typeface="Arial"/>
                <a:cs typeface="Arial"/>
              </a:rPr>
              <a:t>e</a:t>
            </a:r>
            <a:r>
              <a:rPr dirty="0" sz="2400">
                <a:latin typeface="Arial"/>
                <a:cs typeface="Arial"/>
              </a:rPr>
              <a:t>	</a:t>
            </a:r>
            <a:r>
              <a:rPr dirty="0" sz="2400" spc="-5">
                <a:latin typeface="Arial"/>
                <a:cs typeface="Arial"/>
              </a:rPr>
              <a:t>yang</a:t>
            </a:r>
            <a:endParaRPr sz="2400">
              <a:latin typeface="Arial"/>
              <a:cs typeface="Arial"/>
            </a:endParaRPr>
          </a:p>
          <a:p>
            <a:pPr marL="354965">
              <a:lnSpc>
                <a:spcPct val="100000"/>
              </a:lnSpc>
            </a:pPr>
            <a:r>
              <a:rPr dirty="0" sz="2400" spc="-5" b="1">
                <a:solidFill>
                  <a:srgbClr val="006FC0"/>
                </a:solidFill>
                <a:latin typeface="Arial"/>
                <a:cs typeface="Arial"/>
              </a:rPr>
              <a:t>kelihatannya </a:t>
            </a:r>
            <a:r>
              <a:rPr dirty="0" sz="2400" spc="-5">
                <a:latin typeface="Arial"/>
                <a:cs typeface="Arial"/>
              </a:rPr>
              <a:t>paling dekat ke</a:t>
            </a:r>
            <a:r>
              <a:rPr dirty="0" sz="2400" spc="55">
                <a:latin typeface="Arial"/>
                <a:cs typeface="Arial"/>
              </a:rPr>
              <a:t> </a:t>
            </a:r>
            <a:r>
              <a:rPr dirty="0" sz="2400" spc="-5">
                <a:latin typeface="Arial"/>
                <a:cs typeface="Arial"/>
              </a:rPr>
              <a:t>goal.</a:t>
            </a:r>
            <a:endParaRPr sz="2400">
              <a:latin typeface="Arial"/>
              <a:cs typeface="Arial"/>
            </a:endParaRPr>
          </a:p>
        </p:txBody>
      </p:sp>
      <p:sp>
        <p:nvSpPr>
          <p:cNvPr id="4" name="object 4"/>
          <p:cNvSpPr/>
          <p:nvPr/>
        </p:nvSpPr>
        <p:spPr>
          <a:xfrm>
            <a:off x="493712" y="3721100"/>
            <a:ext cx="7546975" cy="274955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498475"/>
            <a:ext cx="4603115" cy="665480"/>
          </a:xfrm>
          <a:prstGeom prst="rect"/>
        </p:spPr>
        <p:txBody>
          <a:bodyPr wrap="square" lIns="0" tIns="12700" rIns="0" bIns="0" rtlCol="0" vert="horz">
            <a:spAutoFit/>
          </a:bodyPr>
          <a:lstStyle/>
          <a:p>
            <a:pPr marL="12700">
              <a:lnSpc>
                <a:spcPct val="100000"/>
              </a:lnSpc>
              <a:spcBef>
                <a:spcPts val="100"/>
              </a:spcBef>
            </a:pPr>
            <a:r>
              <a:rPr dirty="0">
                <a:solidFill>
                  <a:srgbClr val="676A54"/>
                </a:solidFill>
              </a:rPr>
              <a:t>INGAT</a:t>
            </a:r>
            <a:r>
              <a:rPr dirty="0" spc="-65">
                <a:solidFill>
                  <a:srgbClr val="676A54"/>
                </a:solidFill>
              </a:rPr>
              <a:t> </a:t>
            </a:r>
            <a:r>
              <a:rPr dirty="0" spc="-5">
                <a:solidFill>
                  <a:srgbClr val="676A54"/>
                </a:solidFill>
              </a:rPr>
              <a:t>KEMBALI!!</a:t>
            </a:r>
          </a:p>
        </p:txBody>
      </p:sp>
      <p:sp>
        <p:nvSpPr>
          <p:cNvPr id="3" name="object 3"/>
          <p:cNvSpPr txBox="1"/>
          <p:nvPr/>
        </p:nvSpPr>
        <p:spPr>
          <a:xfrm>
            <a:off x="993444" y="1552844"/>
            <a:ext cx="7152005" cy="4501515"/>
          </a:xfrm>
          <a:prstGeom prst="rect">
            <a:avLst/>
          </a:prstGeom>
        </p:spPr>
        <p:txBody>
          <a:bodyPr wrap="square" lIns="0" tIns="85725" rIns="0" bIns="0" rtlCol="0" vert="horz">
            <a:spAutoFit/>
          </a:bodyPr>
          <a:lstStyle/>
          <a:p>
            <a:pPr marL="354965" indent="-342265">
              <a:lnSpc>
                <a:spcPct val="100000"/>
              </a:lnSpc>
              <a:spcBef>
                <a:spcPts val="675"/>
              </a:spcBef>
              <a:buClr>
                <a:srgbClr val="903638"/>
              </a:buClr>
              <a:buSzPct val="89583"/>
              <a:buFont typeface="Wingdings"/>
              <a:buChar char=""/>
              <a:tabLst>
                <a:tab pos="354965" algn="l"/>
                <a:tab pos="355600" algn="l"/>
              </a:tabLst>
            </a:pPr>
            <a:r>
              <a:rPr dirty="0" sz="2400" spc="-5">
                <a:latin typeface="Arial"/>
                <a:cs typeface="Arial"/>
              </a:rPr>
              <a:t>Search strategy di-evaluasi</a:t>
            </a:r>
            <a:r>
              <a:rPr dirty="0" sz="2400" spc="25">
                <a:latin typeface="Arial"/>
                <a:cs typeface="Arial"/>
              </a:rPr>
              <a:t> </a:t>
            </a:r>
            <a:r>
              <a:rPr dirty="0" sz="2400" spc="-5">
                <a:latin typeface="Arial"/>
                <a:cs typeface="Arial"/>
              </a:rPr>
              <a:t>berdasarkan:</a:t>
            </a:r>
            <a:endParaRPr sz="2400">
              <a:latin typeface="Arial"/>
              <a:cs typeface="Arial"/>
            </a:endParaRPr>
          </a:p>
          <a:p>
            <a:pPr lvl="1" marL="756285" indent="-287020">
              <a:lnSpc>
                <a:spcPct val="100000"/>
              </a:lnSpc>
              <a:spcBef>
                <a:spcPts val="484"/>
              </a:spcBef>
              <a:buClr>
                <a:srgbClr val="71A276"/>
              </a:buClr>
              <a:buSzPct val="75000"/>
              <a:buFont typeface="Wingdings"/>
              <a:buChar char=""/>
              <a:tabLst>
                <a:tab pos="756285" algn="l"/>
                <a:tab pos="756920" algn="l"/>
              </a:tabLst>
            </a:pPr>
            <a:r>
              <a:rPr dirty="0" sz="2000">
                <a:latin typeface="Arial"/>
                <a:cs typeface="Arial"/>
              </a:rPr>
              <a:t>completeness: apakah solusi (jika ada) pasti</a:t>
            </a:r>
            <a:r>
              <a:rPr dirty="0" sz="2000" spc="-140">
                <a:latin typeface="Arial"/>
                <a:cs typeface="Arial"/>
              </a:rPr>
              <a:t> </a:t>
            </a:r>
            <a:r>
              <a:rPr dirty="0" sz="2000">
                <a:latin typeface="Arial"/>
                <a:cs typeface="Arial"/>
              </a:rPr>
              <a:t>ditemukan?</a:t>
            </a:r>
            <a:endParaRPr sz="2000">
              <a:latin typeface="Arial"/>
              <a:cs typeface="Arial"/>
            </a:endParaRPr>
          </a:p>
          <a:p>
            <a:pPr lvl="1" marL="756285" indent="-287020">
              <a:lnSpc>
                <a:spcPct val="100000"/>
              </a:lnSpc>
              <a:spcBef>
                <a:spcPts val="475"/>
              </a:spcBef>
              <a:buClr>
                <a:srgbClr val="71A276"/>
              </a:buClr>
              <a:buSzPct val="75000"/>
              <a:buFont typeface="Wingdings"/>
              <a:buChar char=""/>
              <a:tabLst>
                <a:tab pos="756285" algn="l"/>
                <a:tab pos="756920" algn="l"/>
              </a:tabLst>
            </a:pPr>
            <a:r>
              <a:rPr dirty="0" sz="2000" spc="-5">
                <a:latin typeface="Arial"/>
                <a:cs typeface="Arial"/>
              </a:rPr>
              <a:t>time </a:t>
            </a:r>
            <a:r>
              <a:rPr dirty="0" sz="2000">
                <a:latin typeface="Arial"/>
                <a:cs typeface="Arial"/>
              </a:rPr>
              <a:t>complexity: jumlah node yang</a:t>
            </a:r>
            <a:r>
              <a:rPr dirty="0" sz="2000" spc="-90">
                <a:latin typeface="Arial"/>
                <a:cs typeface="Arial"/>
              </a:rPr>
              <a:t> </a:t>
            </a:r>
            <a:r>
              <a:rPr dirty="0" sz="2000">
                <a:latin typeface="Arial"/>
                <a:cs typeface="Arial"/>
              </a:rPr>
              <a:t>di-generate.</a:t>
            </a:r>
            <a:endParaRPr sz="2000">
              <a:latin typeface="Arial"/>
              <a:cs typeface="Arial"/>
            </a:endParaRPr>
          </a:p>
          <a:p>
            <a:pPr lvl="1" marL="756285" indent="-287020">
              <a:lnSpc>
                <a:spcPct val="100000"/>
              </a:lnSpc>
              <a:spcBef>
                <a:spcPts val="475"/>
              </a:spcBef>
              <a:buClr>
                <a:srgbClr val="71A276"/>
              </a:buClr>
              <a:buSzPct val="75000"/>
              <a:buFont typeface="Wingdings"/>
              <a:buChar char=""/>
              <a:tabLst>
                <a:tab pos="756285" algn="l"/>
                <a:tab pos="756920" algn="l"/>
              </a:tabLst>
            </a:pPr>
            <a:r>
              <a:rPr dirty="0" sz="2000">
                <a:latin typeface="Arial"/>
                <a:cs typeface="Arial"/>
              </a:rPr>
              <a:t>space complexity: jumlah maksimum node di</a:t>
            </a:r>
            <a:r>
              <a:rPr dirty="0" sz="2000" spc="-140">
                <a:latin typeface="Arial"/>
                <a:cs typeface="Arial"/>
              </a:rPr>
              <a:t> </a:t>
            </a:r>
            <a:r>
              <a:rPr dirty="0" sz="2000">
                <a:latin typeface="Arial"/>
                <a:cs typeface="Arial"/>
              </a:rPr>
              <a:t>dalam</a:t>
            </a:r>
            <a:endParaRPr sz="2000">
              <a:latin typeface="Arial"/>
              <a:cs typeface="Arial"/>
            </a:endParaRPr>
          </a:p>
          <a:p>
            <a:pPr lvl="1" marL="756285" indent="-287020">
              <a:lnSpc>
                <a:spcPct val="100000"/>
              </a:lnSpc>
              <a:spcBef>
                <a:spcPts val="475"/>
              </a:spcBef>
              <a:buClr>
                <a:srgbClr val="71A276"/>
              </a:buClr>
              <a:buSzPct val="75000"/>
              <a:buFont typeface="Wingdings"/>
              <a:buChar char=""/>
              <a:tabLst>
                <a:tab pos="756285" algn="l"/>
                <a:tab pos="756920" algn="l"/>
              </a:tabLst>
            </a:pPr>
            <a:r>
              <a:rPr dirty="0" sz="2000">
                <a:latin typeface="Arial"/>
                <a:cs typeface="Arial"/>
              </a:rPr>
              <a:t>memory.</a:t>
            </a:r>
            <a:endParaRPr sz="2000">
              <a:latin typeface="Arial"/>
              <a:cs typeface="Arial"/>
            </a:endParaRPr>
          </a:p>
          <a:p>
            <a:pPr lvl="1" marL="756285" marR="460375" indent="-287020">
              <a:lnSpc>
                <a:spcPct val="100000"/>
              </a:lnSpc>
              <a:spcBef>
                <a:spcPts val="480"/>
              </a:spcBef>
              <a:buClr>
                <a:srgbClr val="71A276"/>
              </a:buClr>
              <a:buSzPct val="75000"/>
              <a:buFont typeface="Wingdings"/>
              <a:buChar char=""/>
              <a:tabLst>
                <a:tab pos="756285" algn="l"/>
                <a:tab pos="756920" algn="l"/>
              </a:tabLst>
            </a:pPr>
            <a:r>
              <a:rPr dirty="0" sz="2000">
                <a:latin typeface="Arial"/>
                <a:cs typeface="Arial"/>
              </a:rPr>
              <a:t>optimality: apakah solusi dengan minimum cost</a:t>
            </a:r>
            <a:r>
              <a:rPr dirty="0" sz="2000" spc="-160">
                <a:latin typeface="Arial"/>
                <a:cs typeface="Arial"/>
              </a:rPr>
              <a:t> </a:t>
            </a:r>
            <a:r>
              <a:rPr dirty="0" sz="2000">
                <a:latin typeface="Arial"/>
                <a:cs typeface="Arial"/>
              </a:rPr>
              <a:t>pasti  ditemukan?</a:t>
            </a:r>
            <a:endParaRPr sz="2000">
              <a:latin typeface="Arial"/>
              <a:cs typeface="Arial"/>
            </a:endParaRPr>
          </a:p>
          <a:p>
            <a:pPr lvl="1">
              <a:lnSpc>
                <a:spcPct val="100000"/>
              </a:lnSpc>
              <a:spcBef>
                <a:spcPts val="5"/>
              </a:spcBef>
              <a:buClr>
                <a:srgbClr val="71A276"/>
              </a:buClr>
              <a:buFont typeface="Wingdings"/>
              <a:buChar char=""/>
            </a:pPr>
            <a:endParaRPr sz="3000">
              <a:latin typeface="Times New Roman"/>
              <a:cs typeface="Times New Roman"/>
            </a:endParaRPr>
          </a:p>
          <a:p>
            <a:pPr marL="354965" indent="-342265">
              <a:lnSpc>
                <a:spcPct val="100000"/>
              </a:lnSpc>
              <a:buClr>
                <a:srgbClr val="903638"/>
              </a:buClr>
              <a:buSzPct val="89583"/>
              <a:buFont typeface="Wingdings"/>
              <a:buChar char=""/>
              <a:tabLst>
                <a:tab pos="354965" algn="l"/>
                <a:tab pos="355600" algn="l"/>
              </a:tabLst>
            </a:pPr>
            <a:r>
              <a:rPr dirty="0" sz="2400">
                <a:latin typeface="Arial"/>
                <a:cs typeface="Arial"/>
              </a:rPr>
              <a:t>Time &amp; </a:t>
            </a:r>
            <a:r>
              <a:rPr dirty="0" sz="2400" spc="-5">
                <a:latin typeface="Arial"/>
                <a:cs typeface="Arial"/>
              </a:rPr>
              <a:t>space complexity diukur</a:t>
            </a:r>
            <a:r>
              <a:rPr dirty="0" sz="2400" spc="35">
                <a:latin typeface="Arial"/>
                <a:cs typeface="Arial"/>
              </a:rPr>
              <a:t> </a:t>
            </a:r>
            <a:r>
              <a:rPr dirty="0" sz="2400" spc="-5">
                <a:latin typeface="Arial"/>
                <a:cs typeface="Arial"/>
              </a:rPr>
              <a:t>berdasarkan</a:t>
            </a:r>
            <a:endParaRPr sz="2400">
              <a:latin typeface="Arial"/>
              <a:cs typeface="Arial"/>
            </a:endParaRPr>
          </a:p>
          <a:p>
            <a:pPr lvl="1" marL="756285" indent="-287020">
              <a:lnSpc>
                <a:spcPct val="100000"/>
              </a:lnSpc>
              <a:spcBef>
                <a:spcPts val="480"/>
              </a:spcBef>
              <a:buClr>
                <a:srgbClr val="71A276"/>
              </a:buClr>
              <a:buSzPct val="75000"/>
              <a:buFont typeface="Wingdings"/>
              <a:buChar char=""/>
              <a:tabLst>
                <a:tab pos="756285" algn="l"/>
                <a:tab pos="756920" algn="l"/>
              </a:tabLst>
            </a:pPr>
            <a:r>
              <a:rPr dirty="0" sz="2000">
                <a:latin typeface="Arial"/>
                <a:cs typeface="Arial"/>
              </a:rPr>
              <a:t>b - branching factor dari search</a:t>
            </a:r>
            <a:r>
              <a:rPr dirty="0" sz="2000" spc="-150">
                <a:latin typeface="Arial"/>
                <a:cs typeface="Arial"/>
              </a:rPr>
              <a:t> </a:t>
            </a:r>
            <a:r>
              <a:rPr dirty="0" sz="2000">
                <a:latin typeface="Arial"/>
                <a:cs typeface="Arial"/>
              </a:rPr>
              <a:t>tree</a:t>
            </a:r>
            <a:endParaRPr sz="2000">
              <a:latin typeface="Arial"/>
              <a:cs typeface="Arial"/>
            </a:endParaRPr>
          </a:p>
          <a:p>
            <a:pPr lvl="1" marL="756285" indent="-287020">
              <a:lnSpc>
                <a:spcPct val="100000"/>
              </a:lnSpc>
              <a:spcBef>
                <a:spcPts val="475"/>
              </a:spcBef>
              <a:buClr>
                <a:srgbClr val="71A276"/>
              </a:buClr>
              <a:buSzPct val="75000"/>
              <a:buFont typeface="Wingdings"/>
              <a:buChar char=""/>
              <a:tabLst>
                <a:tab pos="756285" algn="l"/>
                <a:tab pos="756920" algn="l"/>
              </a:tabLst>
            </a:pPr>
            <a:r>
              <a:rPr dirty="0" sz="2000">
                <a:latin typeface="Arial"/>
                <a:cs typeface="Arial"/>
              </a:rPr>
              <a:t>d - depth (kedalaman) dari solusi</a:t>
            </a:r>
            <a:r>
              <a:rPr dirty="0" sz="2000" spc="-155">
                <a:latin typeface="Arial"/>
                <a:cs typeface="Arial"/>
              </a:rPr>
              <a:t> </a:t>
            </a:r>
            <a:r>
              <a:rPr dirty="0" sz="2000">
                <a:latin typeface="Arial"/>
                <a:cs typeface="Arial"/>
              </a:rPr>
              <a:t>optimal</a:t>
            </a:r>
            <a:endParaRPr sz="2000">
              <a:latin typeface="Arial"/>
              <a:cs typeface="Arial"/>
            </a:endParaRPr>
          </a:p>
          <a:p>
            <a:pPr lvl="1" marL="756285" indent="-287020">
              <a:lnSpc>
                <a:spcPct val="100000"/>
              </a:lnSpc>
              <a:spcBef>
                <a:spcPts val="475"/>
              </a:spcBef>
              <a:buClr>
                <a:srgbClr val="71A276"/>
              </a:buClr>
              <a:buSzPct val="75000"/>
              <a:buFont typeface="Wingdings"/>
              <a:buChar char=""/>
              <a:tabLst>
                <a:tab pos="756285" algn="l"/>
                <a:tab pos="756920" algn="l"/>
              </a:tabLst>
            </a:pPr>
            <a:r>
              <a:rPr dirty="0" sz="2000">
                <a:latin typeface="Arial"/>
                <a:cs typeface="Arial"/>
              </a:rPr>
              <a:t>m - kedalaman maksimum dari search tree (bisa</a:t>
            </a:r>
            <a:r>
              <a:rPr dirty="0" sz="2000" spc="-180">
                <a:latin typeface="Arial"/>
                <a:cs typeface="Arial"/>
              </a:rPr>
              <a:t> </a:t>
            </a:r>
            <a:r>
              <a:rPr dirty="0" sz="2000" spc="-5">
                <a:latin typeface="Arial"/>
                <a:cs typeface="Arial"/>
              </a:rPr>
              <a:t>infinite!)</a:t>
            </a:r>
            <a:endParaRPr sz="20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93675"/>
            <a:ext cx="5415915" cy="665480"/>
          </a:xfrm>
          <a:prstGeom prst="rect"/>
        </p:spPr>
        <p:txBody>
          <a:bodyPr wrap="square" lIns="0" tIns="12700" rIns="0" bIns="0" rtlCol="0" vert="horz">
            <a:spAutoFit/>
          </a:bodyPr>
          <a:lstStyle/>
          <a:p>
            <a:pPr marL="12700">
              <a:lnSpc>
                <a:spcPct val="100000"/>
              </a:lnSpc>
              <a:spcBef>
                <a:spcPts val="100"/>
              </a:spcBef>
              <a:tabLst>
                <a:tab pos="1715135" algn="l"/>
                <a:tab pos="3951604" algn="l"/>
              </a:tabLst>
            </a:pPr>
            <a:r>
              <a:rPr dirty="0" spc="-5"/>
              <a:t>Greedy	B</a:t>
            </a:r>
            <a:r>
              <a:rPr dirty="0" spc="-20"/>
              <a:t>e</a:t>
            </a:r>
            <a:r>
              <a:rPr dirty="0" spc="-5"/>
              <a:t>s</a:t>
            </a:r>
            <a:r>
              <a:rPr dirty="0" spc="-10"/>
              <a:t>t</a:t>
            </a:r>
            <a:r>
              <a:rPr dirty="0"/>
              <a:t>-</a:t>
            </a:r>
            <a:r>
              <a:rPr dirty="0" spc="-5"/>
              <a:t>First</a:t>
            </a:r>
            <a:r>
              <a:rPr dirty="0"/>
              <a:t>	Search</a:t>
            </a:r>
          </a:p>
        </p:txBody>
      </p:sp>
      <p:sp>
        <p:nvSpPr>
          <p:cNvPr id="3" name="object 3"/>
          <p:cNvSpPr txBox="1"/>
          <p:nvPr/>
        </p:nvSpPr>
        <p:spPr>
          <a:xfrm>
            <a:off x="547217" y="1293844"/>
            <a:ext cx="8072755" cy="2538730"/>
          </a:xfrm>
          <a:prstGeom prst="rect">
            <a:avLst/>
          </a:prstGeom>
        </p:spPr>
        <p:txBody>
          <a:bodyPr wrap="square" lIns="0" tIns="85725" rIns="0" bIns="0" rtlCol="0" vert="horz">
            <a:spAutoFit/>
          </a:bodyPr>
          <a:lstStyle/>
          <a:p>
            <a:pPr marL="355600" indent="-342900">
              <a:lnSpc>
                <a:spcPct val="100000"/>
              </a:lnSpc>
              <a:spcBef>
                <a:spcPts val="675"/>
              </a:spcBef>
              <a:buClr>
                <a:srgbClr val="903638"/>
              </a:buClr>
              <a:buSzPct val="89583"/>
              <a:buFont typeface="Wingdings"/>
              <a:buChar char=""/>
              <a:tabLst>
                <a:tab pos="355600" algn="l"/>
              </a:tabLst>
            </a:pPr>
            <a:r>
              <a:rPr dirty="0" sz="2400" spc="-5">
                <a:latin typeface="Arial"/>
                <a:cs typeface="Arial"/>
              </a:rPr>
              <a:t>Properties of greedy </a:t>
            </a:r>
            <a:r>
              <a:rPr dirty="0" sz="2400">
                <a:latin typeface="Arial"/>
                <a:cs typeface="Arial"/>
              </a:rPr>
              <a:t>best-first </a:t>
            </a:r>
            <a:r>
              <a:rPr dirty="0" sz="2400" spc="-5">
                <a:latin typeface="Arial"/>
                <a:cs typeface="Arial"/>
              </a:rPr>
              <a:t>search</a:t>
            </a:r>
            <a:r>
              <a:rPr dirty="0" sz="2400">
                <a:latin typeface="Arial"/>
                <a:cs typeface="Arial"/>
              </a:rPr>
              <a:t> :</a:t>
            </a:r>
            <a:endParaRPr sz="2400">
              <a:latin typeface="Arial"/>
              <a:cs typeface="Arial"/>
            </a:endParaRPr>
          </a:p>
          <a:p>
            <a:pPr lvl="1" marL="756285" marR="5080" indent="-286385">
              <a:lnSpc>
                <a:spcPct val="100000"/>
              </a:lnSpc>
              <a:spcBef>
                <a:spcPts val="480"/>
              </a:spcBef>
              <a:buClr>
                <a:srgbClr val="71A276"/>
              </a:buClr>
              <a:buSzPct val="75000"/>
              <a:buFont typeface="Courier New"/>
              <a:buChar char="o"/>
              <a:tabLst>
                <a:tab pos="756285" algn="l"/>
                <a:tab pos="756920" algn="l"/>
              </a:tabLst>
            </a:pPr>
            <a:r>
              <a:rPr dirty="0" sz="2000" b="1">
                <a:solidFill>
                  <a:srgbClr val="006FC0"/>
                </a:solidFill>
                <a:latin typeface="Arial"/>
                <a:cs typeface="Arial"/>
              </a:rPr>
              <a:t>Complete</a:t>
            </a:r>
            <a:r>
              <a:rPr dirty="0" sz="2000">
                <a:latin typeface="Arial"/>
                <a:cs typeface="Arial"/>
              </a:rPr>
              <a:t>? </a:t>
            </a:r>
            <a:r>
              <a:rPr dirty="0" sz="2000" spc="-5">
                <a:latin typeface="Arial"/>
                <a:cs typeface="Arial"/>
              </a:rPr>
              <a:t>Ya, </a:t>
            </a:r>
            <a:r>
              <a:rPr dirty="0" sz="2000">
                <a:latin typeface="Arial"/>
                <a:cs typeface="Arial"/>
              </a:rPr>
              <a:t>jika </a:t>
            </a:r>
            <a:r>
              <a:rPr dirty="0" sz="2000" spc="-5">
                <a:latin typeface="Arial"/>
                <a:cs typeface="Arial"/>
              </a:rPr>
              <a:t>state space terbatas </a:t>
            </a:r>
            <a:r>
              <a:rPr dirty="0" sz="2000">
                <a:latin typeface="Arial"/>
                <a:cs typeface="Arial"/>
              </a:rPr>
              <a:t>dan </a:t>
            </a:r>
            <a:r>
              <a:rPr dirty="0" sz="2000" spc="-5">
                <a:latin typeface="Arial"/>
                <a:cs typeface="Arial"/>
              </a:rPr>
              <a:t>pengulangan state-  </a:t>
            </a:r>
            <a:r>
              <a:rPr dirty="0" sz="2000">
                <a:latin typeface="Arial"/>
                <a:cs typeface="Arial"/>
              </a:rPr>
              <a:t>nya</a:t>
            </a:r>
            <a:r>
              <a:rPr dirty="0" sz="2000" spc="-25">
                <a:latin typeface="Arial"/>
                <a:cs typeface="Arial"/>
              </a:rPr>
              <a:t> </a:t>
            </a:r>
            <a:r>
              <a:rPr dirty="0" sz="2000">
                <a:latin typeface="Arial"/>
                <a:cs typeface="Arial"/>
              </a:rPr>
              <a:t>ditangani.</a:t>
            </a:r>
            <a:endParaRPr sz="2000">
              <a:latin typeface="Arial"/>
              <a:cs typeface="Arial"/>
            </a:endParaRPr>
          </a:p>
          <a:p>
            <a:pPr lvl="1" marL="756285" marR="5080" indent="-286385">
              <a:lnSpc>
                <a:spcPct val="100000"/>
              </a:lnSpc>
              <a:spcBef>
                <a:spcPts val="475"/>
              </a:spcBef>
              <a:buClr>
                <a:srgbClr val="71A276"/>
              </a:buClr>
              <a:buSzPct val="75000"/>
              <a:buFont typeface="Courier New"/>
              <a:buChar char="o"/>
              <a:tabLst>
                <a:tab pos="756285" algn="l"/>
                <a:tab pos="756920" algn="l"/>
                <a:tab pos="1571625" algn="l"/>
                <a:tab pos="3260090" algn="l"/>
                <a:tab pos="4290695" algn="l"/>
                <a:tab pos="5328920" algn="l"/>
                <a:tab pos="6270625" algn="l"/>
                <a:tab pos="7113270" algn="l"/>
              </a:tabLst>
            </a:pPr>
            <a:r>
              <a:rPr dirty="0" sz="2000" b="1">
                <a:solidFill>
                  <a:srgbClr val="006FC0"/>
                </a:solidFill>
                <a:latin typeface="Arial"/>
                <a:cs typeface="Arial"/>
              </a:rPr>
              <a:t>Ti</a:t>
            </a:r>
            <a:r>
              <a:rPr dirty="0" sz="2000" spc="-15" b="1">
                <a:solidFill>
                  <a:srgbClr val="006FC0"/>
                </a:solidFill>
                <a:latin typeface="Arial"/>
                <a:cs typeface="Arial"/>
              </a:rPr>
              <a:t>m</a:t>
            </a:r>
            <a:r>
              <a:rPr dirty="0" sz="2000" b="1">
                <a:solidFill>
                  <a:srgbClr val="006FC0"/>
                </a:solidFill>
                <a:latin typeface="Arial"/>
                <a:cs typeface="Arial"/>
              </a:rPr>
              <a:t>e</a:t>
            </a:r>
            <a:r>
              <a:rPr dirty="0" sz="2000" b="1">
                <a:solidFill>
                  <a:srgbClr val="006FC0"/>
                </a:solidFill>
                <a:latin typeface="Arial"/>
                <a:cs typeface="Arial"/>
              </a:rPr>
              <a:t>	</a:t>
            </a:r>
            <a:r>
              <a:rPr dirty="0" sz="2000" b="1">
                <a:solidFill>
                  <a:srgbClr val="006FC0"/>
                </a:solidFill>
                <a:latin typeface="Arial"/>
                <a:cs typeface="Arial"/>
              </a:rPr>
              <a:t>comp</a:t>
            </a:r>
            <a:r>
              <a:rPr dirty="0" sz="2000" spc="-15" b="1">
                <a:solidFill>
                  <a:srgbClr val="006FC0"/>
                </a:solidFill>
                <a:latin typeface="Arial"/>
                <a:cs typeface="Arial"/>
              </a:rPr>
              <a:t>l</a:t>
            </a:r>
            <a:r>
              <a:rPr dirty="0" sz="2000" b="1">
                <a:solidFill>
                  <a:srgbClr val="006FC0"/>
                </a:solidFill>
                <a:latin typeface="Arial"/>
                <a:cs typeface="Arial"/>
              </a:rPr>
              <a:t>ex</a:t>
            </a:r>
            <a:r>
              <a:rPr dirty="0" sz="2000" spc="-15" b="1">
                <a:solidFill>
                  <a:srgbClr val="006FC0"/>
                </a:solidFill>
                <a:latin typeface="Arial"/>
                <a:cs typeface="Arial"/>
              </a:rPr>
              <a:t>i</a:t>
            </a:r>
            <a:r>
              <a:rPr dirty="0" sz="2000" spc="5" b="1">
                <a:solidFill>
                  <a:srgbClr val="006FC0"/>
                </a:solidFill>
                <a:latin typeface="Arial"/>
                <a:cs typeface="Arial"/>
              </a:rPr>
              <a:t>t</a:t>
            </a:r>
            <a:r>
              <a:rPr dirty="0" sz="2000" spc="-30" b="1">
                <a:solidFill>
                  <a:srgbClr val="006FC0"/>
                </a:solidFill>
                <a:latin typeface="Arial"/>
                <a:cs typeface="Arial"/>
              </a:rPr>
              <a:t>y</a:t>
            </a:r>
            <a:r>
              <a:rPr dirty="0" sz="2000">
                <a:latin typeface="Arial"/>
                <a:cs typeface="Arial"/>
              </a:rPr>
              <a:t>?</a:t>
            </a:r>
            <a:r>
              <a:rPr dirty="0" sz="2000">
                <a:latin typeface="Arial"/>
                <a:cs typeface="Arial"/>
              </a:rPr>
              <a:t>	</a:t>
            </a:r>
            <a:r>
              <a:rPr dirty="0" sz="2000">
                <a:latin typeface="Arial"/>
                <a:cs typeface="Arial"/>
              </a:rPr>
              <a:t>Seca</a:t>
            </a:r>
            <a:r>
              <a:rPr dirty="0" sz="2000" spc="0">
                <a:latin typeface="Arial"/>
                <a:cs typeface="Arial"/>
              </a:rPr>
              <a:t>r</a:t>
            </a:r>
            <a:r>
              <a:rPr dirty="0" sz="2000">
                <a:latin typeface="Arial"/>
                <a:cs typeface="Arial"/>
              </a:rPr>
              <a:t>a</a:t>
            </a:r>
            <a:r>
              <a:rPr dirty="0" sz="2000">
                <a:latin typeface="Arial"/>
                <a:cs typeface="Arial"/>
              </a:rPr>
              <a:t>	</a:t>
            </a:r>
            <a:r>
              <a:rPr dirty="0" sz="2000" spc="-20">
                <a:latin typeface="Arial"/>
                <a:cs typeface="Arial"/>
              </a:rPr>
              <a:t>t</a:t>
            </a:r>
            <a:r>
              <a:rPr dirty="0" sz="2000">
                <a:latin typeface="Arial"/>
                <a:cs typeface="Arial"/>
              </a:rPr>
              <a:t>e</a:t>
            </a:r>
            <a:r>
              <a:rPr dirty="0" sz="2000" spc="-10">
                <a:latin typeface="Arial"/>
                <a:cs typeface="Arial"/>
              </a:rPr>
              <a:t>o</a:t>
            </a:r>
            <a:r>
              <a:rPr dirty="0" sz="2000">
                <a:latin typeface="Arial"/>
                <a:cs typeface="Arial"/>
              </a:rPr>
              <a:t>ritis</a:t>
            </a:r>
            <a:r>
              <a:rPr dirty="0" sz="2000">
                <a:latin typeface="Arial"/>
                <a:cs typeface="Arial"/>
              </a:rPr>
              <a:t>,</a:t>
            </a:r>
            <a:r>
              <a:rPr dirty="0" sz="2000">
                <a:latin typeface="Arial"/>
                <a:cs typeface="Arial"/>
              </a:rPr>
              <a:t>	</a:t>
            </a:r>
            <a:r>
              <a:rPr dirty="0" sz="2000">
                <a:latin typeface="Arial"/>
                <a:cs typeface="Arial"/>
              </a:rPr>
              <a:t>O</a:t>
            </a:r>
            <a:r>
              <a:rPr dirty="0" sz="2000" spc="-10">
                <a:latin typeface="Arial"/>
                <a:cs typeface="Arial"/>
              </a:rPr>
              <a:t>(</a:t>
            </a:r>
            <a:r>
              <a:rPr dirty="0" sz="2000">
                <a:latin typeface="Arial"/>
                <a:cs typeface="Arial"/>
              </a:rPr>
              <a:t>b</a:t>
            </a:r>
            <a:r>
              <a:rPr dirty="0" baseline="25641" sz="1950" spc="22">
                <a:latin typeface="Arial"/>
                <a:cs typeface="Arial"/>
              </a:rPr>
              <a:t>m</a:t>
            </a:r>
            <a:r>
              <a:rPr dirty="0" sz="2000">
                <a:latin typeface="Arial"/>
                <a:cs typeface="Arial"/>
              </a:rPr>
              <a:t>),</a:t>
            </a:r>
            <a:r>
              <a:rPr dirty="0" sz="2000">
                <a:latin typeface="Arial"/>
                <a:cs typeface="Arial"/>
              </a:rPr>
              <a:t>	</a:t>
            </a:r>
            <a:r>
              <a:rPr dirty="0" sz="2000">
                <a:latin typeface="Arial"/>
                <a:cs typeface="Arial"/>
              </a:rPr>
              <a:t>te</a:t>
            </a:r>
            <a:r>
              <a:rPr dirty="0" sz="2000" spc="-25">
                <a:latin typeface="Arial"/>
                <a:cs typeface="Arial"/>
              </a:rPr>
              <a:t>t</a:t>
            </a:r>
            <a:r>
              <a:rPr dirty="0" sz="2000">
                <a:latin typeface="Arial"/>
                <a:cs typeface="Arial"/>
              </a:rPr>
              <a:t>api</a:t>
            </a:r>
            <a:r>
              <a:rPr dirty="0" sz="2000">
                <a:latin typeface="Arial"/>
                <a:cs typeface="Arial"/>
              </a:rPr>
              <a:t>	</a:t>
            </a:r>
            <a:r>
              <a:rPr dirty="0" sz="2000">
                <a:latin typeface="Arial"/>
                <a:cs typeface="Arial"/>
              </a:rPr>
              <a:t>he</a:t>
            </a:r>
            <a:r>
              <a:rPr dirty="0" sz="2000" spc="-10">
                <a:latin typeface="Arial"/>
                <a:cs typeface="Arial"/>
              </a:rPr>
              <a:t>u</a:t>
            </a:r>
            <a:r>
              <a:rPr dirty="0" sz="2000">
                <a:latin typeface="Arial"/>
                <a:cs typeface="Arial"/>
              </a:rPr>
              <a:t>ri</a:t>
            </a:r>
            <a:r>
              <a:rPr dirty="0" sz="2000" spc="0">
                <a:latin typeface="Arial"/>
                <a:cs typeface="Arial"/>
              </a:rPr>
              <a:t>s</a:t>
            </a:r>
            <a:r>
              <a:rPr dirty="0" sz="2000">
                <a:latin typeface="Arial"/>
                <a:cs typeface="Arial"/>
              </a:rPr>
              <a:t>t</a:t>
            </a:r>
            <a:r>
              <a:rPr dirty="0" sz="2000" spc="-20">
                <a:latin typeface="Arial"/>
                <a:cs typeface="Arial"/>
              </a:rPr>
              <a:t>i</a:t>
            </a:r>
            <a:r>
              <a:rPr dirty="0" sz="2000">
                <a:latin typeface="Arial"/>
                <a:cs typeface="Arial"/>
              </a:rPr>
              <a:t>c  </a:t>
            </a:r>
            <a:r>
              <a:rPr dirty="0" sz="2000">
                <a:latin typeface="Arial"/>
                <a:cs typeface="Arial"/>
              </a:rPr>
              <a:t>function yang baik akan lebih</a:t>
            </a:r>
            <a:r>
              <a:rPr dirty="0" sz="2000" spc="-85">
                <a:latin typeface="Arial"/>
                <a:cs typeface="Arial"/>
              </a:rPr>
              <a:t> </a:t>
            </a:r>
            <a:r>
              <a:rPr dirty="0" sz="2000">
                <a:latin typeface="Arial"/>
                <a:cs typeface="Arial"/>
              </a:rPr>
              <a:t>mempercepat.</a:t>
            </a:r>
            <a:endParaRPr sz="2000">
              <a:latin typeface="Arial"/>
              <a:cs typeface="Arial"/>
            </a:endParaRPr>
          </a:p>
          <a:p>
            <a:pPr lvl="1" marL="756285" indent="-286385">
              <a:lnSpc>
                <a:spcPct val="100000"/>
              </a:lnSpc>
              <a:spcBef>
                <a:spcPts val="475"/>
              </a:spcBef>
              <a:buClr>
                <a:srgbClr val="71A276"/>
              </a:buClr>
              <a:buSzPct val="75000"/>
              <a:buFont typeface="Courier New"/>
              <a:buChar char="o"/>
              <a:tabLst>
                <a:tab pos="756285" algn="l"/>
                <a:tab pos="756920" algn="l"/>
              </a:tabLst>
            </a:pPr>
            <a:r>
              <a:rPr dirty="0" sz="2000" b="1">
                <a:solidFill>
                  <a:srgbClr val="006FC0"/>
                </a:solidFill>
                <a:latin typeface="Arial"/>
                <a:cs typeface="Arial"/>
              </a:rPr>
              <a:t>Space </a:t>
            </a:r>
            <a:r>
              <a:rPr dirty="0" sz="2000" spc="-5" b="1">
                <a:solidFill>
                  <a:srgbClr val="006FC0"/>
                </a:solidFill>
                <a:latin typeface="Arial"/>
                <a:cs typeface="Arial"/>
              </a:rPr>
              <a:t>complexity</a:t>
            </a:r>
            <a:r>
              <a:rPr dirty="0" sz="2000" spc="-5">
                <a:latin typeface="Arial"/>
                <a:cs typeface="Arial"/>
              </a:rPr>
              <a:t>? </a:t>
            </a:r>
            <a:r>
              <a:rPr dirty="0" sz="2000">
                <a:latin typeface="Arial"/>
                <a:cs typeface="Arial"/>
              </a:rPr>
              <a:t>O(b</a:t>
            </a:r>
            <a:r>
              <a:rPr dirty="0" baseline="25641" sz="1950">
                <a:latin typeface="Arial"/>
                <a:cs typeface="Arial"/>
              </a:rPr>
              <a:t>m</a:t>
            </a:r>
            <a:r>
              <a:rPr dirty="0" sz="2000">
                <a:latin typeface="Arial"/>
                <a:cs typeface="Arial"/>
              </a:rPr>
              <a:t>) → semua node disimpan di</a:t>
            </a:r>
            <a:r>
              <a:rPr dirty="0" sz="2000" spc="-114">
                <a:latin typeface="Arial"/>
                <a:cs typeface="Arial"/>
              </a:rPr>
              <a:t> </a:t>
            </a:r>
            <a:r>
              <a:rPr dirty="0" sz="2000">
                <a:latin typeface="Arial"/>
                <a:cs typeface="Arial"/>
              </a:rPr>
              <a:t>memory</a:t>
            </a:r>
            <a:endParaRPr sz="2000">
              <a:latin typeface="Arial"/>
              <a:cs typeface="Arial"/>
            </a:endParaRPr>
          </a:p>
          <a:p>
            <a:pPr lvl="1" marL="756285" indent="-286385">
              <a:lnSpc>
                <a:spcPct val="100000"/>
              </a:lnSpc>
              <a:spcBef>
                <a:spcPts val="480"/>
              </a:spcBef>
              <a:buClr>
                <a:srgbClr val="71A276"/>
              </a:buClr>
              <a:buSzPct val="75000"/>
              <a:buFont typeface="Courier New"/>
              <a:buChar char="o"/>
              <a:tabLst>
                <a:tab pos="756285" algn="l"/>
                <a:tab pos="756920" algn="l"/>
              </a:tabLst>
            </a:pPr>
            <a:r>
              <a:rPr dirty="0" sz="2000" b="1">
                <a:solidFill>
                  <a:srgbClr val="006FC0"/>
                </a:solidFill>
                <a:latin typeface="Arial"/>
                <a:cs typeface="Arial"/>
              </a:rPr>
              <a:t>Optimal</a:t>
            </a:r>
            <a:r>
              <a:rPr dirty="0" sz="2000">
                <a:latin typeface="Arial"/>
                <a:cs typeface="Arial"/>
              </a:rPr>
              <a:t>?</a:t>
            </a:r>
            <a:r>
              <a:rPr dirty="0" sz="2000" spc="-55">
                <a:latin typeface="Arial"/>
                <a:cs typeface="Arial"/>
              </a:rPr>
              <a:t> </a:t>
            </a:r>
            <a:r>
              <a:rPr dirty="0" sz="2000">
                <a:latin typeface="Arial"/>
                <a:cs typeface="Arial"/>
              </a:rPr>
              <a:t>Tidak.</a:t>
            </a:r>
            <a:endParaRPr sz="20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498475"/>
            <a:ext cx="2732405" cy="665480"/>
          </a:xfrm>
          <a:prstGeom prst="rect"/>
        </p:spPr>
        <p:txBody>
          <a:bodyPr wrap="square" lIns="0" tIns="12700" rIns="0" bIns="0" rtlCol="0" vert="horz">
            <a:spAutoFit/>
          </a:bodyPr>
          <a:lstStyle/>
          <a:p>
            <a:pPr marL="12700">
              <a:lnSpc>
                <a:spcPct val="100000"/>
              </a:lnSpc>
              <a:spcBef>
                <a:spcPts val="100"/>
              </a:spcBef>
            </a:pPr>
            <a:r>
              <a:rPr dirty="0" spc="-5">
                <a:solidFill>
                  <a:srgbClr val="676A54"/>
                </a:solidFill>
              </a:rPr>
              <a:t>Latihan</a:t>
            </a:r>
            <a:r>
              <a:rPr dirty="0" spc="-100">
                <a:solidFill>
                  <a:srgbClr val="676A54"/>
                </a:solidFill>
              </a:rPr>
              <a:t> </a:t>
            </a:r>
            <a:r>
              <a:rPr dirty="0">
                <a:solidFill>
                  <a:srgbClr val="676A54"/>
                </a:solidFill>
              </a:rPr>
              <a:t>Soal</a:t>
            </a:r>
          </a:p>
        </p:txBody>
      </p:sp>
      <p:sp>
        <p:nvSpPr>
          <p:cNvPr id="3" name="object 3"/>
          <p:cNvSpPr txBox="1"/>
          <p:nvPr/>
        </p:nvSpPr>
        <p:spPr>
          <a:xfrm>
            <a:off x="993444" y="1537995"/>
            <a:ext cx="7611109" cy="1050290"/>
          </a:xfrm>
          <a:prstGeom prst="rect">
            <a:avLst/>
          </a:prstGeom>
        </p:spPr>
        <p:txBody>
          <a:bodyPr wrap="square" lIns="0" tIns="98425" rIns="0" bIns="0" rtlCol="0" vert="horz">
            <a:spAutoFit/>
          </a:bodyPr>
          <a:lstStyle/>
          <a:p>
            <a:pPr marL="354965" indent="-342265">
              <a:lnSpc>
                <a:spcPct val="100000"/>
              </a:lnSpc>
              <a:spcBef>
                <a:spcPts val="775"/>
              </a:spcBef>
              <a:buClr>
                <a:srgbClr val="903638"/>
              </a:buClr>
              <a:buSzPct val="89285"/>
              <a:buFont typeface="Wingdings"/>
              <a:buChar char=""/>
              <a:tabLst>
                <a:tab pos="355600" algn="l"/>
              </a:tabLst>
            </a:pPr>
            <a:r>
              <a:rPr dirty="0" sz="2800" spc="-5">
                <a:latin typeface="Arial"/>
                <a:cs typeface="Arial"/>
              </a:rPr>
              <a:t>Dengan Greedy, carilah jarak antara S ke</a:t>
            </a:r>
            <a:r>
              <a:rPr dirty="0" sz="2800" spc="65">
                <a:latin typeface="Arial"/>
                <a:cs typeface="Arial"/>
              </a:rPr>
              <a:t> </a:t>
            </a:r>
            <a:r>
              <a:rPr dirty="0" sz="2800" spc="-5">
                <a:latin typeface="Arial"/>
                <a:cs typeface="Arial"/>
              </a:rPr>
              <a:t>G!</a:t>
            </a:r>
            <a:endParaRPr sz="2800">
              <a:latin typeface="Arial"/>
              <a:cs typeface="Arial"/>
            </a:endParaRPr>
          </a:p>
          <a:p>
            <a:pPr marL="354965" indent="-342265">
              <a:lnSpc>
                <a:spcPct val="100000"/>
              </a:lnSpc>
              <a:spcBef>
                <a:spcPts val="675"/>
              </a:spcBef>
              <a:buClr>
                <a:srgbClr val="903638"/>
              </a:buClr>
              <a:buSzPct val="89285"/>
              <a:buFont typeface="Wingdings"/>
              <a:buChar char=""/>
              <a:tabLst>
                <a:tab pos="355600" algn="l"/>
              </a:tabLst>
            </a:pPr>
            <a:r>
              <a:rPr dirty="0" sz="2800" spc="-5">
                <a:latin typeface="Arial"/>
                <a:cs typeface="Arial"/>
              </a:rPr>
              <a:t>Apakah hasilnya merupakan jarak</a:t>
            </a:r>
            <a:r>
              <a:rPr dirty="0" sz="2800" spc="105">
                <a:latin typeface="Arial"/>
                <a:cs typeface="Arial"/>
              </a:rPr>
              <a:t> </a:t>
            </a:r>
            <a:r>
              <a:rPr dirty="0" sz="2800" spc="-5">
                <a:latin typeface="Arial"/>
                <a:cs typeface="Arial"/>
              </a:rPr>
              <a:t>terpendek?</a:t>
            </a:r>
            <a:endParaRPr sz="2800">
              <a:latin typeface="Arial"/>
              <a:cs typeface="Arial"/>
            </a:endParaRPr>
          </a:p>
        </p:txBody>
      </p:sp>
      <p:sp>
        <p:nvSpPr>
          <p:cNvPr id="4" name="object 4"/>
          <p:cNvSpPr/>
          <p:nvPr/>
        </p:nvSpPr>
        <p:spPr>
          <a:xfrm>
            <a:off x="1357249" y="2708960"/>
            <a:ext cx="5786501" cy="3899535"/>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93675"/>
            <a:ext cx="2261870" cy="665480"/>
          </a:xfrm>
          <a:prstGeom prst="rect"/>
        </p:spPr>
        <p:txBody>
          <a:bodyPr wrap="square" lIns="0" tIns="12700" rIns="0" bIns="0" rtlCol="0" vert="horz">
            <a:spAutoFit/>
          </a:bodyPr>
          <a:lstStyle/>
          <a:p>
            <a:pPr marL="12700">
              <a:lnSpc>
                <a:spcPct val="100000"/>
              </a:lnSpc>
              <a:spcBef>
                <a:spcPts val="100"/>
              </a:spcBef>
              <a:tabLst>
                <a:tab pos="797560" algn="l"/>
              </a:tabLst>
            </a:pPr>
            <a:r>
              <a:rPr dirty="0" spc="-5"/>
              <a:t>A*</a:t>
            </a:r>
            <a:r>
              <a:rPr dirty="0" spc="-5"/>
              <a:t>	Search</a:t>
            </a:r>
          </a:p>
        </p:txBody>
      </p:sp>
      <p:sp>
        <p:nvSpPr>
          <p:cNvPr id="3" name="object 3"/>
          <p:cNvSpPr txBox="1"/>
          <p:nvPr/>
        </p:nvSpPr>
        <p:spPr>
          <a:xfrm>
            <a:off x="547217" y="1594205"/>
            <a:ext cx="7905115" cy="2220595"/>
          </a:xfrm>
          <a:prstGeom prst="rect">
            <a:avLst/>
          </a:prstGeom>
        </p:spPr>
        <p:txBody>
          <a:bodyPr wrap="square" lIns="0" tIns="73660" rIns="0" bIns="0" rtlCol="0" vert="horz">
            <a:spAutoFit/>
          </a:bodyPr>
          <a:lstStyle/>
          <a:p>
            <a:pPr marL="355600" indent="-342900">
              <a:lnSpc>
                <a:spcPct val="100000"/>
              </a:lnSpc>
              <a:spcBef>
                <a:spcPts val="580"/>
              </a:spcBef>
              <a:buClr>
                <a:srgbClr val="903638"/>
              </a:buClr>
              <a:buSzPct val="90000"/>
              <a:buFont typeface="Wingdings"/>
              <a:buChar char=""/>
              <a:tabLst>
                <a:tab pos="354965" algn="l"/>
                <a:tab pos="355600" algn="l"/>
              </a:tabLst>
            </a:pPr>
            <a:r>
              <a:rPr dirty="0" sz="2000">
                <a:latin typeface="Arial"/>
                <a:cs typeface="Arial"/>
              </a:rPr>
              <a:t>Prinsip </a:t>
            </a:r>
            <a:r>
              <a:rPr dirty="0" sz="2000" spc="-5">
                <a:latin typeface="Arial"/>
                <a:cs typeface="Arial"/>
              </a:rPr>
              <a:t>A* </a:t>
            </a:r>
            <a:r>
              <a:rPr dirty="0" sz="2000">
                <a:latin typeface="Arial"/>
                <a:cs typeface="Arial"/>
              </a:rPr>
              <a:t>search : Hindari node yang berada di path yang</a:t>
            </a:r>
            <a:r>
              <a:rPr dirty="0" sz="2000" spc="-155">
                <a:latin typeface="Arial"/>
                <a:cs typeface="Arial"/>
              </a:rPr>
              <a:t> </a:t>
            </a:r>
            <a:r>
              <a:rPr dirty="0" sz="2000" spc="-5">
                <a:latin typeface="Arial"/>
                <a:cs typeface="Arial"/>
              </a:rPr>
              <a:t>“mahal”.</a:t>
            </a:r>
            <a:endParaRPr sz="2000">
              <a:latin typeface="Arial"/>
              <a:cs typeface="Arial"/>
            </a:endParaRPr>
          </a:p>
          <a:p>
            <a:pPr marL="355600" indent="-342900">
              <a:lnSpc>
                <a:spcPct val="100000"/>
              </a:lnSpc>
              <a:spcBef>
                <a:spcPts val="480"/>
              </a:spcBef>
              <a:buClr>
                <a:srgbClr val="903638"/>
              </a:buClr>
              <a:buSzPct val="90000"/>
              <a:buFont typeface="Wingdings"/>
              <a:buChar char=""/>
              <a:tabLst>
                <a:tab pos="354965" algn="l"/>
                <a:tab pos="355600" algn="l"/>
              </a:tabLst>
            </a:pPr>
            <a:r>
              <a:rPr dirty="0" sz="2000">
                <a:latin typeface="Arial"/>
                <a:cs typeface="Arial"/>
              </a:rPr>
              <a:t>Evaluation function </a:t>
            </a:r>
            <a:r>
              <a:rPr dirty="0" sz="2000" i="1">
                <a:latin typeface="Arial"/>
                <a:cs typeface="Arial"/>
              </a:rPr>
              <a:t>f</a:t>
            </a:r>
            <a:r>
              <a:rPr dirty="0" sz="2000">
                <a:latin typeface="Arial"/>
                <a:cs typeface="Arial"/>
              </a:rPr>
              <a:t>(n) = </a:t>
            </a:r>
            <a:r>
              <a:rPr dirty="0" sz="2000" i="1">
                <a:latin typeface="Arial"/>
                <a:cs typeface="Arial"/>
              </a:rPr>
              <a:t>g</a:t>
            </a:r>
            <a:r>
              <a:rPr dirty="0" sz="2000">
                <a:latin typeface="Arial"/>
                <a:cs typeface="Arial"/>
              </a:rPr>
              <a:t>(n) + </a:t>
            </a:r>
            <a:r>
              <a:rPr dirty="0" sz="2000" i="1">
                <a:latin typeface="Arial"/>
                <a:cs typeface="Arial"/>
              </a:rPr>
              <a:t>h</a:t>
            </a:r>
            <a:r>
              <a:rPr dirty="0" sz="2000">
                <a:latin typeface="Arial"/>
                <a:cs typeface="Arial"/>
              </a:rPr>
              <a:t>(n)</a:t>
            </a:r>
            <a:r>
              <a:rPr dirty="0" sz="2000" spc="-155">
                <a:latin typeface="Arial"/>
                <a:cs typeface="Arial"/>
              </a:rPr>
              <a:t> </a:t>
            </a:r>
            <a:r>
              <a:rPr dirty="0" sz="2000">
                <a:latin typeface="Arial"/>
                <a:cs typeface="Arial"/>
              </a:rPr>
              <a:t>:</a:t>
            </a:r>
            <a:endParaRPr sz="2000">
              <a:latin typeface="Arial"/>
              <a:cs typeface="Arial"/>
            </a:endParaRPr>
          </a:p>
          <a:p>
            <a:pPr lvl="1" marL="756285" indent="-286385">
              <a:lnSpc>
                <a:spcPct val="100000"/>
              </a:lnSpc>
              <a:spcBef>
                <a:spcPts val="480"/>
              </a:spcBef>
              <a:buClr>
                <a:srgbClr val="71A276"/>
              </a:buClr>
              <a:buSzPct val="75000"/>
              <a:buFont typeface="Courier New"/>
              <a:buChar char="o"/>
              <a:tabLst>
                <a:tab pos="756285" algn="l"/>
                <a:tab pos="756920" algn="l"/>
              </a:tabLst>
            </a:pPr>
            <a:r>
              <a:rPr dirty="0" sz="2000" i="1">
                <a:latin typeface="Arial"/>
                <a:cs typeface="Arial"/>
              </a:rPr>
              <a:t>g</a:t>
            </a:r>
            <a:r>
              <a:rPr dirty="0" sz="2000">
                <a:latin typeface="Arial"/>
                <a:cs typeface="Arial"/>
              </a:rPr>
              <a:t>(n) = </a:t>
            </a:r>
            <a:r>
              <a:rPr dirty="0" sz="2000" spc="-5">
                <a:latin typeface="Arial"/>
                <a:cs typeface="Arial"/>
              </a:rPr>
              <a:t>Path </a:t>
            </a:r>
            <a:r>
              <a:rPr dirty="0" sz="2000">
                <a:latin typeface="Arial"/>
                <a:cs typeface="Arial"/>
              </a:rPr>
              <a:t>cost </a:t>
            </a:r>
            <a:r>
              <a:rPr dirty="0" sz="2000" b="1">
                <a:solidFill>
                  <a:srgbClr val="006FC0"/>
                </a:solidFill>
                <a:latin typeface="Arial"/>
                <a:cs typeface="Arial"/>
              </a:rPr>
              <a:t>ke</a:t>
            </a:r>
            <a:r>
              <a:rPr dirty="0" sz="2000" spc="-105" b="1">
                <a:solidFill>
                  <a:srgbClr val="006FC0"/>
                </a:solidFill>
                <a:latin typeface="Arial"/>
                <a:cs typeface="Arial"/>
              </a:rPr>
              <a:t> </a:t>
            </a:r>
            <a:r>
              <a:rPr dirty="0" sz="2000" i="1">
                <a:latin typeface="Arial"/>
                <a:cs typeface="Arial"/>
              </a:rPr>
              <a:t>n</a:t>
            </a:r>
            <a:endParaRPr sz="2000">
              <a:latin typeface="Arial"/>
              <a:cs typeface="Arial"/>
            </a:endParaRPr>
          </a:p>
          <a:p>
            <a:pPr lvl="1" marL="756285" indent="-286385">
              <a:lnSpc>
                <a:spcPct val="100000"/>
              </a:lnSpc>
              <a:spcBef>
                <a:spcPts val="475"/>
              </a:spcBef>
              <a:buClr>
                <a:srgbClr val="71A276"/>
              </a:buClr>
              <a:buSzPct val="75000"/>
              <a:buFont typeface="Courier New"/>
              <a:buChar char="o"/>
              <a:tabLst>
                <a:tab pos="756285" algn="l"/>
                <a:tab pos="756920" algn="l"/>
              </a:tabLst>
            </a:pPr>
            <a:r>
              <a:rPr dirty="0" sz="2000" i="1">
                <a:latin typeface="Arial"/>
                <a:cs typeface="Arial"/>
              </a:rPr>
              <a:t>h</a:t>
            </a:r>
            <a:r>
              <a:rPr dirty="0" sz="2000">
                <a:latin typeface="Arial"/>
                <a:cs typeface="Arial"/>
              </a:rPr>
              <a:t>(n) = Estimasi path cost </a:t>
            </a:r>
            <a:r>
              <a:rPr dirty="0" sz="2000" b="1">
                <a:solidFill>
                  <a:srgbClr val="006FC0"/>
                </a:solidFill>
                <a:latin typeface="Arial"/>
                <a:cs typeface="Arial"/>
              </a:rPr>
              <a:t>dari </a:t>
            </a:r>
            <a:r>
              <a:rPr dirty="0" sz="2000" i="1">
                <a:latin typeface="Arial"/>
                <a:cs typeface="Arial"/>
              </a:rPr>
              <a:t>n </a:t>
            </a:r>
            <a:r>
              <a:rPr dirty="0" sz="2000">
                <a:latin typeface="Arial"/>
                <a:cs typeface="Arial"/>
              </a:rPr>
              <a:t>ke</a:t>
            </a:r>
            <a:r>
              <a:rPr dirty="0" sz="2000" spc="-165">
                <a:latin typeface="Arial"/>
                <a:cs typeface="Arial"/>
              </a:rPr>
              <a:t> </a:t>
            </a:r>
            <a:r>
              <a:rPr dirty="0" sz="2000">
                <a:latin typeface="Arial"/>
                <a:cs typeface="Arial"/>
              </a:rPr>
              <a:t>goal</a:t>
            </a:r>
            <a:endParaRPr sz="2000">
              <a:latin typeface="Arial"/>
              <a:cs typeface="Arial"/>
            </a:endParaRPr>
          </a:p>
          <a:p>
            <a:pPr lvl="1" marL="756285" indent="-286385">
              <a:lnSpc>
                <a:spcPct val="100000"/>
              </a:lnSpc>
              <a:spcBef>
                <a:spcPts val="475"/>
              </a:spcBef>
              <a:buClr>
                <a:srgbClr val="71A276"/>
              </a:buClr>
              <a:buSzPct val="75000"/>
              <a:buFont typeface="Courier New"/>
              <a:buChar char="o"/>
              <a:tabLst>
                <a:tab pos="756285" algn="l"/>
                <a:tab pos="756920" algn="l"/>
              </a:tabLst>
            </a:pPr>
            <a:r>
              <a:rPr dirty="0" sz="2000" i="1">
                <a:latin typeface="Arial"/>
                <a:cs typeface="Arial"/>
              </a:rPr>
              <a:t>f</a:t>
            </a:r>
            <a:r>
              <a:rPr dirty="0" sz="2000">
                <a:latin typeface="Arial"/>
                <a:cs typeface="Arial"/>
              </a:rPr>
              <a:t>(n) = Estimasi </a:t>
            </a:r>
            <a:r>
              <a:rPr dirty="0" sz="2000" b="1">
                <a:solidFill>
                  <a:srgbClr val="006FC0"/>
                </a:solidFill>
                <a:latin typeface="Arial"/>
                <a:cs typeface="Arial"/>
              </a:rPr>
              <a:t>total </a:t>
            </a:r>
            <a:r>
              <a:rPr dirty="0" sz="2000">
                <a:latin typeface="Arial"/>
                <a:cs typeface="Arial"/>
              </a:rPr>
              <a:t>cost melalui</a:t>
            </a:r>
            <a:r>
              <a:rPr dirty="0" sz="2000" spc="-140">
                <a:latin typeface="Arial"/>
                <a:cs typeface="Arial"/>
              </a:rPr>
              <a:t> </a:t>
            </a:r>
            <a:r>
              <a:rPr dirty="0" sz="2000" i="1">
                <a:latin typeface="Arial"/>
                <a:cs typeface="Arial"/>
              </a:rPr>
              <a:t>n</a:t>
            </a:r>
            <a:endParaRPr sz="2000">
              <a:latin typeface="Arial"/>
              <a:cs typeface="Arial"/>
            </a:endParaRPr>
          </a:p>
          <a:p>
            <a:pPr marL="355600" indent="-342900">
              <a:lnSpc>
                <a:spcPct val="100000"/>
              </a:lnSpc>
              <a:spcBef>
                <a:spcPts val="480"/>
              </a:spcBef>
              <a:buClr>
                <a:srgbClr val="903638"/>
              </a:buClr>
              <a:buSzPct val="90000"/>
              <a:buFont typeface="Wingdings"/>
              <a:buChar char=""/>
              <a:tabLst>
                <a:tab pos="354965" algn="l"/>
                <a:tab pos="355600" algn="l"/>
              </a:tabLst>
            </a:pPr>
            <a:r>
              <a:rPr dirty="0" sz="2000">
                <a:latin typeface="Arial"/>
                <a:cs typeface="Arial"/>
              </a:rPr>
              <a:t>Contoh penelusuran </a:t>
            </a:r>
            <a:r>
              <a:rPr dirty="0" sz="2000" spc="-5">
                <a:latin typeface="Arial"/>
                <a:cs typeface="Arial"/>
              </a:rPr>
              <a:t>A*</a:t>
            </a:r>
            <a:r>
              <a:rPr dirty="0" sz="2000" spc="-80">
                <a:latin typeface="Arial"/>
                <a:cs typeface="Arial"/>
              </a:rPr>
              <a:t> </a:t>
            </a:r>
            <a:r>
              <a:rPr dirty="0" sz="2000">
                <a:latin typeface="Arial"/>
                <a:cs typeface="Arial"/>
              </a:rPr>
              <a:t>searc</a:t>
            </a:r>
            <a:endParaRPr sz="2000">
              <a:latin typeface="Arial"/>
              <a:cs typeface="Arial"/>
            </a:endParaRPr>
          </a:p>
        </p:txBody>
      </p:sp>
      <p:sp>
        <p:nvSpPr>
          <p:cNvPr id="4" name="object 4"/>
          <p:cNvSpPr txBox="1"/>
          <p:nvPr/>
        </p:nvSpPr>
        <p:spPr>
          <a:xfrm>
            <a:off x="4221073" y="3520799"/>
            <a:ext cx="280035" cy="284480"/>
          </a:xfrm>
          <a:prstGeom prst="rect">
            <a:avLst/>
          </a:prstGeom>
        </p:spPr>
        <p:txBody>
          <a:bodyPr wrap="square" lIns="0" tIns="0" rIns="0" bIns="0" rtlCol="0" vert="horz">
            <a:spAutoFit/>
          </a:bodyPr>
          <a:lstStyle/>
          <a:p>
            <a:pPr>
              <a:lnSpc>
                <a:spcPts val="2215"/>
              </a:lnSpc>
            </a:pPr>
            <a:r>
              <a:rPr dirty="0" sz="2000">
                <a:latin typeface="Arial"/>
                <a:cs typeface="Arial"/>
              </a:rPr>
              <a:t>h</a:t>
            </a:r>
            <a:r>
              <a:rPr dirty="0" sz="2000" spc="-125">
                <a:latin typeface="Arial"/>
                <a:cs typeface="Arial"/>
              </a:rPr>
              <a:t> </a:t>
            </a:r>
            <a:r>
              <a:rPr dirty="0" sz="2000">
                <a:latin typeface="Arial"/>
                <a:cs typeface="Arial"/>
              </a:rPr>
              <a:t>:</a:t>
            </a:r>
            <a:endParaRPr sz="2000">
              <a:latin typeface="Arial"/>
              <a:cs typeface="Arial"/>
            </a:endParaRPr>
          </a:p>
        </p:txBody>
      </p:sp>
      <p:sp>
        <p:nvSpPr>
          <p:cNvPr id="5" name="object 5"/>
          <p:cNvSpPr/>
          <p:nvPr/>
        </p:nvSpPr>
        <p:spPr>
          <a:xfrm>
            <a:off x="4200525" y="3573398"/>
            <a:ext cx="1235075" cy="80645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7217" y="1306804"/>
            <a:ext cx="7905115" cy="2220595"/>
          </a:xfrm>
          <a:prstGeom prst="rect">
            <a:avLst/>
          </a:prstGeom>
        </p:spPr>
        <p:txBody>
          <a:bodyPr wrap="square" lIns="0" tIns="73660" rIns="0" bIns="0" rtlCol="0" vert="horz">
            <a:spAutoFit/>
          </a:bodyPr>
          <a:lstStyle/>
          <a:p>
            <a:pPr marL="355600" indent="-342900">
              <a:lnSpc>
                <a:spcPct val="100000"/>
              </a:lnSpc>
              <a:spcBef>
                <a:spcPts val="580"/>
              </a:spcBef>
              <a:buClr>
                <a:srgbClr val="903638"/>
              </a:buClr>
              <a:buSzPct val="90000"/>
              <a:buFont typeface="Wingdings"/>
              <a:buChar char=""/>
              <a:tabLst>
                <a:tab pos="354965" algn="l"/>
                <a:tab pos="355600" algn="l"/>
              </a:tabLst>
            </a:pPr>
            <a:r>
              <a:rPr dirty="0" sz="2000">
                <a:latin typeface="Arial"/>
                <a:cs typeface="Arial"/>
              </a:rPr>
              <a:t>Prinsip </a:t>
            </a:r>
            <a:r>
              <a:rPr dirty="0" sz="2000" spc="-5">
                <a:latin typeface="Arial"/>
                <a:cs typeface="Arial"/>
              </a:rPr>
              <a:t>A* </a:t>
            </a:r>
            <a:r>
              <a:rPr dirty="0" sz="2000">
                <a:latin typeface="Arial"/>
                <a:cs typeface="Arial"/>
              </a:rPr>
              <a:t>search : Hindari node yang berada di path yang</a:t>
            </a:r>
            <a:r>
              <a:rPr dirty="0" sz="2000" spc="-155">
                <a:latin typeface="Arial"/>
                <a:cs typeface="Arial"/>
              </a:rPr>
              <a:t> </a:t>
            </a:r>
            <a:r>
              <a:rPr dirty="0" sz="2000" spc="-5">
                <a:latin typeface="Arial"/>
                <a:cs typeface="Arial"/>
              </a:rPr>
              <a:t>“mahal”.</a:t>
            </a:r>
            <a:endParaRPr sz="2000">
              <a:latin typeface="Arial"/>
              <a:cs typeface="Arial"/>
            </a:endParaRPr>
          </a:p>
          <a:p>
            <a:pPr marL="355600" indent="-342900">
              <a:lnSpc>
                <a:spcPct val="100000"/>
              </a:lnSpc>
              <a:spcBef>
                <a:spcPts val="480"/>
              </a:spcBef>
              <a:buClr>
                <a:srgbClr val="903638"/>
              </a:buClr>
              <a:buSzPct val="90000"/>
              <a:buFont typeface="Wingdings"/>
              <a:buChar char=""/>
              <a:tabLst>
                <a:tab pos="354965" algn="l"/>
                <a:tab pos="355600" algn="l"/>
              </a:tabLst>
            </a:pPr>
            <a:r>
              <a:rPr dirty="0" sz="2000">
                <a:latin typeface="Arial"/>
                <a:cs typeface="Arial"/>
              </a:rPr>
              <a:t>Evaluation function </a:t>
            </a:r>
            <a:r>
              <a:rPr dirty="0" sz="2000" i="1">
                <a:latin typeface="Arial"/>
                <a:cs typeface="Arial"/>
              </a:rPr>
              <a:t>f</a:t>
            </a:r>
            <a:r>
              <a:rPr dirty="0" sz="2000">
                <a:latin typeface="Arial"/>
                <a:cs typeface="Arial"/>
              </a:rPr>
              <a:t>(n) = </a:t>
            </a:r>
            <a:r>
              <a:rPr dirty="0" sz="2000" i="1">
                <a:latin typeface="Arial"/>
                <a:cs typeface="Arial"/>
              </a:rPr>
              <a:t>g</a:t>
            </a:r>
            <a:r>
              <a:rPr dirty="0" sz="2000">
                <a:latin typeface="Arial"/>
                <a:cs typeface="Arial"/>
              </a:rPr>
              <a:t>(n) + </a:t>
            </a:r>
            <a:r>
              <a:rPr dirty="0" sz="2000" i="1">
                <a:latin typeface="Arial"/>
                <a:cs typeface="Arial"/>
              </a:rPr>
              <a:t>h</a:t>
            </a:r>
            <a:r>
              <a:rPr dirty="0" sz="2000">
                <a:latin typeface="Arial"/>
                <a:cs typeface="Arial"/>
              </a:rPr>
              <a:t>(n)</a:t>
            </a:r>
            <a:r>
              <a:rPr dirty="0" sz="2000" spc="-155">
                <a:latin typeface="Arial"/>
                <a:cs typeface="Arial"/>
              </a:rPr>
              <a:t> </a:t>
            </a:r>
            <a:r>
              <a:rPr dirty="0" sz="2000">
                <a:latin typeface="Arial"/>
                <a:cs typeface="Arial"/>
              </a:rPr>
              <a:t>:</a:t>
            </a:r>
            <a:endParaRPr sz="2000">
              <a:latin typeface="Arial"/>
              <a:cs typeface="Arial"/>
            </a:endParaRPr>
          </a:p>
          <a:p>
            <a:pPr lvl="1" marL="756285" indent="-286385">
              <a:lnSpc>
                <a:spcPct val="100000"/>
              </a:lnSpc>
              <a:spcBef>
                <a:spcPts val="480"/>
              </a:spcBef>
              <a:buClr>
                <a:srgbClr val="71A276"/>
              </a:buClr>
              <a:buSzPct val="75000"/>
              <a:buFont typeface="Courier New"/>
              <a:buChar char="o"/>
              <a:tabLst>
                <a:tab pos="756285" algn="l"/>
                <a:tab pos="756920" algn="l"/>
              </a:tabLst>
            </a:pPr>
            <a:r>
              <a:rPr dirty="0" sz="2000" i="1">
                <a:latin typeface="Arial"/>
                <a:cs typeface="Arial"/>
              </a:rPr>
              <a:t>g</a:t>
            </a:r>
            <a:r>
              <a:rPr dirty="0" sz="2000">
                <a:latin typeface="Arial"/>
                <a:cs typeface="Arial"/>
              </a:rPr>
              <a:t>(n) = </a:t>
            </a:r>
            <a:r>
              <a:rPr dirty="0" sz="2000" spc="-5">
                <a:latin typeface="Arial"/>
                <a:cs typeface="Arial"/>
              </a:rPr>
              <a:t>Path </a:t>
            </a:r>
            <a:r>
              <a:rPr dirty="0" sz="2000">
                <a:latin typeface="Arial"/>
                <a:cs typeface="Arial"/>
              </a:rPr>
              <a:t>cost </a:t>
            </a:r>
            <a:r>
              <a:rPr dirty="0" sz="2000" b="1">
                <a:solidFill>
                  <a:srgbClr val="006FC0"/>
                </a:solidFill>
                <a:latin typeface="Arial"/>
                <a:cs typeface="Arial"/>
              </a:rPr>
              <a:t>ke</a:t>
            </a:r>
            <a:r>
              <a:rPr dirty="0" sz="2000" spc="-105" b="1">
                <a:solidFill>
                  <a:srgbClr val="006FC0"/>
                </a:solidFill>
                <a:latin typeface="Arial"/>
                <a:cs typeface="Arial"/>
              </a:rPr>
              <a:t> </a:t>
            </a:r>
            <a:r>
              <a:rPr dirty="0" sz="2000" i="1">
                <a:latin typeface="Arial"/>
                <a:cs typeface="Arial"/>
              </a:rPr>
              <a:t>n</a:t>
            </a:r>
            <a:endParaRPr sz="2000">
              <a:latin typeface="Arial"/>
              <a:cs typeface="Arial"/>
            </a:endParaRPr>
          </a:p>
          <a:p>
            <a:pPr lvl="1" marL="756285" indent="-286385">
              <a:lnSpc>
                <a:spcPct val="100000"/>
              </a:lnSpc>
              <a:spcBef>
                <a:spcPts val="475"/>
              </a:spcBef>
              <a:buClr>
                <a:srgbClr val="71A276"/>
              </a:buClr>
              <a:buSzPct val="75000"/>
              <a:buFont typeface="Courier New"/>
              <a:buChar char="o"/>
              <a:tabLst>
                <a:tab pos="756285" algn="l"/>
                <a:tab pos="756920" algn="l"/>
              </a:tabLst>
            </a:pPr>
            <a:r>
              <a:rPr dirty="0" sz="2000" i="1">
                <a:latin typeface="Arial"/>
                <a:cs typeface="Arial"/>
              </a:rPr>
              <a:t>h</a:t>
            </a:r>
            <a:r>
              <a:rPr dirty="0" sz="2000">
                <a:latin typeface="Arial"/>
                <a:cs typeface="Arial"/>
              </a:rPr>
              <a:t>(n) = Estimasi path cost </a:t>
            </a:r>
            <a:r>
              <a:rPr dirty="0" sz="2000" b="1">
                <a:solidFill>
                  <a:srgbClr val="006FC0"/>
                </a:solidFill>
                <a:latin typeface="Arial"/>
                <a:cs typeface="Arial"/>
              </a:rPr>
              <a:t>dari </a:t>
            </a:r>
            <a:r>
              <a:rPr dirty="0" sz="2000" i="1">
                <a:latin typeface="Arial"/>
                <a:cs typeface="Arial"/>
              </a:rPr>
              <a:t>n </a:t>
            </a:r>
            <a:r>
              <a:rPr dirty="0" sz="2000">
                <a:latin typeface="Arial"/>
                <a:cs typeface="Arial"/>
              </a:rPr>
              <a:t>ke</a:t>
            </a:r>
            <a:r>
              <a:rPr dirty="0" sz="2000" spc="-165">
                <a:latin typeface="Arial"/>
                <a:cs typeface="Arial"/>
              </a:rPr>
              <a:t> </a:t>
            </a:r>
            <a:r>
              <a:rPr dirty="0" sz="2000">
                <a:latin typeface="Arial"/>
                <a:cs typeface="Arial"/>
              </a:rPr>
              <a:t>goal</a:t>
            </a:r>
            <a:endParaRPr sz="2000">
              <a:latin typeface="Arial"/>
              <a:cs typeface="Arial"/>
            </a:endParaRPr>
          </a:p>
          <a:p>
            <a:pPr lvl="1" marL="756285" indent="-286385">
              <a:lnSpc>
                <a:spcPct val="100000"/>
              </a:lnSpc>
              <a:spcBef>
                <a:spcPts val="475"/>
              </a:spcBef>
              <a:buClr>
                <a:srgbClr val="71A276"/>
              </a:buClr>
              <a:buSzPct val="75000"/>
              <a:buFont typeface="Courier New"/>
              <a:buChar char="o"/>
              <a:tabLst>
                <a:tab pos="756285" algn="l"/>
                <a:tab pos="756920" algn="l"/>
              </a:tabLst>
            </a:pPr>
            <a:r>
              <a:rPr dirty="0" sz="2000" i="1">
                <a:latin typeface="Arial"/>
                <a:cs typeface="Arial"/>
              </a:rPr>
              <a:t>f</a:t>
            </a:r>
            <a:r>
              <a:rPr dirty="0" sz="2000">
                <a:latin typeface="Arial"/>
                <a:cs typeface="Arial"/>
              </a:rPr>
              <a:t>(n) = Estimasi </a:t>
            </a:r>
            <a:r>
              <a:rPr dirty="0" sz="2000" b="1">
                <a:solidFill>
                  <a:srgbClr val="006FC0"/>
                </a:solidFill>
                <a:latin typeface="Arial"/>
                <a:cs typeface="Arial"/>
              </a:rPr>
              <a:t>total </a:t>
            </a:r>
            <a:r>
              <a:rPr dirty="0" sz="2000">
                <a:latin typeface="Arial"/>
                <a:cs typeface="Arial"/>
              </a:rPr>
              <a:t>cost melalui</a:t>
            </a:r>
            <a:r>
              <a:rPr dirty="0" sz="2000" spc="-140">
                <a:latin typeface="Arial"/>
                <a:cs typeface="Arial"/>
              </a:rPr>
              <a:t> </a:t>
            </a:r>
            <a:r>
              <a:rPr dirty="0" sz="2000" i="1">
                <a:latin typeface="Arial"/>
                <a:cs typeface="Arial"/>
              </a:rPr>
              <a:t>n</a:t>
            </a:r>
            <a:endParaRPr sz="2000">
              <a:latin typeface="Arial"/>
              <a:cs typeface="Arial"/>
            </a:endParaRPr>
          </a:p>
          <a:p>
            <a:pPr marL="355600" indent="-342900">
              <a:lnSpc>
                <a:spcPct val="100000"/>
              </a:lnSpc>
              <a:spcBef>
                <a:spcPts val="480"/>
              </a:spcBef>
              <a:buClr>
                <a:srgbClr val="903638"/>
              </a:buClr>
              <a:buSzPct val="90000"/>
              <a:buFont typeface="Wingdings"/>
              <a:buChar char=""/>
              <a:tabLst>
                <a:tab pos="354965" algn="l"/>
                <a:tab pos="355600" algn="l"/>
              </a:tabLst>
            </a:pPr>
            <a:r>
              <a:rPr dirty="0" sz="2000">
                <a:latin typeface="Arial"/>
                <a:cs typeface="Arial"/>
              </a:rPr>
              <a:t>Contoh penelusuran </a:t>
            </a:r>
            <a:r>
              <a:rPr dirty="0" sz="2000" spc="-5">
                <a:latin typeface="Arial"/>
                <a:cs typeface="Arial"/>
              </a:rPr>
              <a:t>A* </a:t>
            </a:r>
            <a:r>
              <a:rPr dirty="0" sz="2000">
                <a:latin typeface="Arial"/>
                <a:cs typeface="Arial"/>
              </a:rPr>
              <a:t>search</a:t>
            </a:r>
            <a:r>
              <a:rPr dirty="0" sz="2000" spc="-100">
                <a:latin typeface="Arial"/>
                <a:cs typeface="Arial"/>
              </a:rPr>
              <a:t> </a:t>
            </a:r>
            <a:r>
              <a:rPr dirty="0" sz="2000">
                <a:latin typeface="Arial"/>
                <a:cs typeface="Arial"/>
              </a:rPr>
              <a:t>:</a:t>
            </a:r>
            <a:endParaRPr sz="2000">
              <a:latin typeface="Arial"/>
              <a:cs typeface="Arial"/>
            </a:endParaRPr>
          </a:p>
        </p:txBody>
      </p:sp>
      <p:sp>
        <p:nvSpPr>
          <p:cNvPr id="3" name="object 3"/>
          <p:cNvSpPr/>
          <p:nvPr/>
        </p:nvSpPr>
        <p:spPr>
          <a:xfrm>
            <a:off x="1692275" y="3528948"/>
            <a:ext cx="6480175" cy="1587500"/>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79387" y="1196975"/>
            <a:ext cx="8783574" cy="2519426"/>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7217" y="1306804"/>
            <a:ext cx="7905115" cy="2220595"/>
          </a:xfrm>
          <a:prstGeom prst="rect">
            <a:avLst/>
          </a:prstGeom>
        </p:spPr>
        <p:txBody>
          <a:bodyPr wrap="square" lIns="0" tIns="73660" rIns="0" bIns="0" rtlCol="0" vert="horz">
            <a:spAutoFit/>
          </a:bodyPr>
          <a:lstStyle/>
          <a:p>
            <a:pPr marL="355600" indent="-342900">
              <a:lnSpc>
                <a:spcPct val="100000"/>
              </a:lnSpc>
              <a:spcBef>
                <a:spcPts val="580"/>
              </a:spcBef>
              <a:buClr>
                <a:srgbClr val="903638"/>
              </a:buClr>
              <a:buSzPct val="90000"/>
              <a:buFont typeface="Wingdings"/>
              <a:buChar char=""/>
              <a:tabLst>
                <a:tab pos="354965" algn="l"/>
                <a:tab pos="355600" algn="l"/>
              </a:tabLst>
            </a:pPr>
            <a:r>
              <a:rPr dirty="0" sz="2000">
                <a:latin typeface="Arial"/>
                <a:cs typeface="Arial"/>
              </a:rPr>
              <a:t>Prinsip </a:t>
            </a:r>
            <a:r>
              <a:rPr dirty="0" sz="2000" spc="-5">
                <a:latin typeface="Arial"/>
                <a:cs typeface="Arial"/>
              </a:rPr>
              <a:t>A* </a:t>
            </a:r>
            <a:r>
              <a:rPr dirty="0" sz="2000">
                <a:latin typeface="Arial"/>
                <a:cs typeface="Arial"/>
              </a:rPr>
              <a:t>search : Hindari node yang berada di path yang</a:t>
            </a:r>
            <a:r>
              <a:rPr dirty="0" sz="2000" spc="-155">
                <a:latin typeface="Arial"/>
                <a:cs typeface="Arial"/>
              </a:rPr>
              <a:t> </a:t>
            </a:r>
            <a:r>
              <a:rPr dirty="0" sz="2000" spc="-5">
                <a:latin typeface="Arial"/>
                <a:cs typeface="Arial"/>
              </a:rPr>
              <a:t>“mahal”.</a:t>
            </a:r>
            <a:endParaRPr sz="2000">
              <a:latin typeface="Arial"/>
              <a:cs typeface="Arial"/>
            </a:endParaRPr>
          </a:p>
          <a:p>
            <a:pPr marL="355600" indent="-342900">
              <a:lnSpc>
                <a:spcPct val="100000"/>
              </a:lnSpc>
              <a:spcBef>
                <a:spcPts val="480"/>
              </a:spcBef>
              <a:buClr>
                <a:srgbClr val="903638"/>
              </a:buClr>
              <a:buSzPct val="90000"/>
              <a:buFont typeface="Wingdings"/>
              <a:buChar char=""/>
              <a:tabLst>
                <a:tab pos="354965" algn="l"/>
                <a:tab pos="355600" algn="l"/>
              </a:tabLst>
            </a:pPr>
            <a:r>
              <a:rPr dirty="0" sz="2000">
                <a:latin typeface="Arial"/>
                <a:cs typeface="Arial"/>
              </a:rPr>
              <a:t>Evaluation function </a:t>
            </a:r>
            <a:r>
              <a:rPr dirty="0" sz="2000" i="1">
                <a:latin typeface="Arial"/>
                <a:cs typeface="Arial"/>
              </a:rPr>
              <a:t>f</a:t>
            </a:r>
            <a:r>
              <a:rPr dirty="0" sz="2000">
                <a:latin typeface="Arial"/>
                <a:cs typeface="Arial"/>
              </a:rPr>
              <a:t>(n) = </a:t>
            </a:r>
            <a:r>
              <a:rPr dirty="0" sz="2000" i="1">
                <a:latin typeface="Arial"/>
                <a:cs typeface="Arial"/>
              </a:rPr>
              <a:t>g</a:t>
            </a:r>
            <a:r>
              <a:rPr dirty="0" sz="2000">
                <a:latin typeface="Arial"/>
                <a:cs typeface="Arial"/>
              </a:rPr>
              <a:t>(n) + </a:t>
            </a:r>
            <a:r>
              <a:rPr dirty="0" sz="2000" i="1">
                <a:latin typeface="Arial"/>
                <a:cs typeface="Arial"/>
              </a:rPr>
              <a:t>h</a:t>
            </a:r>
            <a:r>
              <a:rPr dirty="0" sz="2000">
                <a:latin typeface="Arial"/>
                <a:cs typeface="Arial"/>
              </a:rPr>
              <a:t>(n)</a:t>
            </a:r>
            <a:r>
              <a:rPr dirty="0" sz="2000" spc="-155">
                <a:latin typeface="Arial"/>
                <a:cs typeface="Arial"/>
              </a:rPr>
              <a:t> </a:t>
            </a:r>
            <a:r>
              <a:rPr dirty="0" sz="2000">
                <a:latin typeface="Arial"/>
                <a:cs typeface="Arial"/>
              </a:rPr>
              <a:t>:</a:t>
            </a:r>
            <a:endParaRPr sz="2000">
              <a:latin typeface="Arial"/>
              <a:cs typeface="Arial"/>
            </a:endParaRPr>
          </a:p>
          <a:p>
            <a:pPr lvl="1" marL="756285" indent="-286385">
              <a:lnSpc>
                <a:spcPct val="100000"/>
              </a:lnSpc>
              <a:spcBef>
                <a:spcPts val="480"/>
              </a:spcBef>
              <a:buClr>
                <a:srgbClr val="71A276"/>
              </a:buClr>
              <a:buSzPct val="75000"/>
              <a:buFont typeface="Courier New"/>
              <a:buChar char="o"/>
              <a:tabLst>
                <a:tab pos="756285" algn="l"/>
                <a:tab pos="756920" algn="l"/>
              </a:tabLst>
            </a:pPr>
            <a:r>
              <a:rPr dirty="0" sz="2000" i="1">
                <a:latin typeface="Arial"/>
                <a:cs typeface="Arial"/>
              </a:rPr>
              <a:t>g</a:t>
            </a:r>
            <a:r>
              <a:rPr dirty="0" sz="2000">
                <a:latin typeface="Arial"/>
                <a:cs typeface="Arial"/>
              </a:rPr>
              <a:t>(n) = </a:t>
            </a:r>
            <a:r>
              <a:rPr dirty="0" sz="2000" spc="-5">
                <a:latin typeface="Arial"/>
                <a:cs typeface="Arial"/>
              </a:rPr>
              <a:t>Path </a:t>
            </a:r>
            <a:r>
              <a:rPr dirty="0" sz="2000">
                <a:latin typeface="Arial"/>
                <a:cs typeface="Arial"/>
              </a:rPr>
              <a:t>cost </a:t>
            </a:r>
            <a:r>
              <a:rPr dirty="0" sz="2000" b="1">
                <a:solidFill>
                  <a:srgbClr val="006FC0"/>
                </a:solidFill>
                <a:latin typeface="Arial"/>
                <a:cs typeface="Arial"/>
              </a:rPr>
              <a:t>ke</a:t>
            </a:r>
            <a:r>
              <a:rPr dirty="0" sz="2000" spc="-105" b="1">
                <a:solidFill>
                  <a:srgbClr val="006FC0"/>
                </a:solidFill>
                <a:latin typeface="Arial"/>
                <a:cs typeface="Arial"/>
              </a:rPr>
              <a:t> </a:t>
            </a:r>
            <a:r>
              <a:rPr dirty="0" sz="2000" i="1">
                <a:latin typeface="Arial"/>
                <a:cs typeface="Arial"/>
              </a:rPr>
              <a:t>n</a:t>
            </a:r>
            <a:endParaRPr sz="2000">
              <a:latin typeface="Arial"/>
              <a:cs typeface="Arial"/>
            </a:endParaRPr>
          </a:p>
          <a:p>
            <a:pPr lvl="1" marL="756285" indent="-286385">
              <a:lnSpc>
                <a:spcPct val="100000"/>
              </a:lnSpc>
              <a:spcBef>
                <a:spcPts val="475"/>
              </a:spcBef>
              <a:buClr>
                <a:srgbClr val="71A276"/>
              </a:buClr>
              <a:buSzPct val="75000"/>
              <a:buFont typeface="Courier New"/>
              <a:buChar char="o"/>
              <a:tabLst>
                <a:tab pos="756285" algn="l"/>
                <a:tab pos="756920" algn="l"/>
              </a:tabLst>
            </a:pPr>
            <a:r>
              <a:rPr dirty="0" sz="2000" i="1">
                <a:latin typeface="Arial"/>
                <a:cs typeface="Arial"/>
              </a:rPr>
              <a:t>h</a:t>
            </a:r>
            <a:r>
              <a:rPr dirty="0" sz="2000">
                <a:latin typeface="Arial"/>
                <a:cs typeface="Arial"/>
              </a:rPr>
              <a:t>(n) = Estimasi path cost </a:t>
            </a:r>
            <a:r>
              <a:rPr dirty="0" sz="2000" b="1">
                <a:solidFill>
                  <a:srgbClr val="006FC0"/>
                </a:solidFill>
                <a:latin typeface="Arial"/>
                <a:cs typeface="Arial"/>
              </a:rPr>
              <a:t>dari </a:t>
            </a:r>
            <a:r>
              <a:rPr dirty="0" sz="2000" i="1">
                <a:latin typeface="Arial"/>
                <a:cs typeface="Arial"/>
              </a:rPr>
              <a:t>n </a:t>
            </a:r>
            <a:r>
              <a:rPr dirty="0" sz="2000">
                <a:latin typeface="Arial"/>
                <a:cs typeface="Arial"/>
              </a:rPr>
              <a:t>ke</a:t>
            </a:r>
            <a:r>
              <a:rPr dirty="0" sz="2000" spc="-165">
                <a:latin typeface="Arial"/>
                <a:cs typeface="Arial"/>
              </a:rPr>
              <a:t> </a:t>
            </a:r>
            <a:r>
              <a:rPr dirty="0" sz="2000">
                <a:latin typeface="Arial"/>
                <a:cs typeface="Arial"/>
              </a:rPr>
              <a:t>goal</a:t>
            </a:r>
            <a:endParaRPr sz="2000">
              <a:latin typeface="Arial"/>
              <a:cs typeface="Arial"/>
            </a:endParaRPr>
          </a:p>
          <a:p>
            <a:pPr lvl="1" marL="756285" indent="-286385">
              <a:lnSpc>
                <a:spcPct val="100000"/>
              </a:lnSpc>
              <a:spcBef>
                <a:spcPts val="475"/>
              </a:spcBef>
              <a:buClr>
                <a:srgbClr val="71A276"/>
              </a:buClr>
              <a:buSzPct val="75000"/>
              <a:buFont typeface="Courier New"/>
              <a:buChar char="o"/>
              <a:tabLst>
                <a:tab pos="756285" algn="l"/>
                <a:tab pos="756920" algn="l"/>
              </a:tabLst>
            </a:pPr>
            <a:r>
              <a:rPr dirty="0" sz="2000" i="1">
                <a:latin typeface="Arial"/>
                <a:cs typeface="Arial"/>
              </a:rPr>
              <a:t>f</a:t>
            </a:r>
            <a:r>
              <a:rPr dirty="0" sz="2000">
                <a:latin typeface="Arial"/>
                <a:cs typeface="Arial"/>
              </a:rPr>
              <a:t>(n) = Estimasi </a:t>
            </a:r>
            <a:r>
              <a:rPr dirty="0" sz="2000" b="1">
                <a:solidFill>
                  <a:srgbClr val="006FC0"/>
                </a:solidFill>
                <a:latin typeface="Arial"/>
                <a:cs typeface="Arial"/>
              </a:rPr>
              <a:t>total </a:t>
            </a:r>
            <a:r>
              <a:rPr dirty="0" sz="2000">
                <a:latin typeface="Arial"/>
                <a:cs typeface="Arial"/>
              </a:rPr>
              <a:t>cost melalui</a:t>
            </a:r>
            <a:r>
              <a:rPr dirty="0" sz="2000" spc="-140">
                <a:latin typeface="Arial"/>
                <a:cs typeface="Arial"/>
              </a:rPr>
              <a:t> </a:t>
            </a:r>
            <a:r>
              <a:rPr dirty="0" sz="2000" i="1">
                <a:latin typeface="Arial"/>
                <a:cs typeface="Arial"/>
              </a:rPr>
              <a:t>n</a:t>
            </a:r>
            <a:endParaRPr sz="2000">
              <a:latin typeface="Arial"/>
              <a:cs typeface="Arial"/>
            </a:endParaRPr>
          </a:p>
          <a:p>
            <a:pPr marL="355600" indent="-342900">
              <a:lnSpc>
                <a:spcPct val="100000"/>
              </a:lnSpc>
              <a:spcBef>
                <a:spcPts val="480"/>
              </a:spcBef>
              <a:buClr>
                <a:srgbClr val="903638"/>
              </a:buClr>
              <a:buSzPct val="90000"/>
              <a:buFont typeface="Wingdings"/>
              <a:buChar char=""/>
              <a:tabLst>
                <a:tab pos="354965" algn="l"/>
                <a:tab pos="355600" algn="l"/>
              </a:tabLst>
            </a:pPr>
            <a:r>
              <a:rPr dirty="0" sz="2000">
                <a:latin typeface="Arial"/>
                <a:cs typeface="Arial"/>
              </a:rPr>
              <a:t>Contoh penelusuran </a:t>
            </a:r>
            <a:r>
              <a:rPr dirty="0" sz="2000" spc="-5">
                <a:latin typeface="Arial"/>
                <a:cs typeface="Arial"/>
              </a:rPr>
              <a:t>A* </a:t>
            </a:r>
            <a:r>
              <a:rPr dirty="0" sz="2000">
                <a:latin typeface="Arial"/>
                <a:cs typeface="Arial"/>
              </a:rPr>
              <a:t>search</a:t>
            </a:r>
            <a:r>
              <a:rPr dirty="0" sz="2000" spc="-100">
                <a:latin typeface="Arial"/>
                <a:cs typeface="Arial"/>
              </a:rPr>
              <a:t> </a:t>
            </a:r>
            <a:r>
              <a:rPr dirty="0" sz="2000">
                <a:latin typeface="Arial"/>
                <a:cs typeface="Arial"/>
              </a:rPr>
              <a:t>:</a:t>
            </a:r>
            <a:endParaRPr sz="2000">
              <a:latin typeface="Arial"/>
              <a:cs typeface="Arial"/>
            </a:endParaRPr>
          </a:p>
        </p:txBody>
      </p:sp>
      <p:sp>
        <p:nvSpPr>
          <p:cNvPr id="3" name="object 3"/>
          <p:cNvSpPr/>
          <p:nvPr/>
        </p:nvSpPr>
        <p:spPr>
          <a:xfrm>
            <a:off x="454025" y="3549650"/>
            <a:ext cx="7632700" cy="1944751"/>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79387" y="1196975"/>
            <a:ext cx="8785225" cy="2524125"/>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7217" y="1306804"/>
            <a:ext cx="7905115" cy="2220595"/>
          </a:xfrm>
          <a:prstGeom prst="rect">
            <a:avLst/>
          </a:prstGeom>
        </p:spPr>
        <p:txBody>
          <a:bodyPr wrap="square" lIns="0" tIns="73660" rIns="0" bIns="0" rtlCol="0" vert="horz">
            <a:spAutoFit/>
          </a:bodyPr>
          <a:lstStyle/>
          <a:p>
            <a:pPr marL="355600" indent="-342900">
              <a:lnSpc>
                <a:spcPct val="100000"/>
              </a:lnSpc>
              <a:spcBef>
                <a:spcPts val="580"/>
              </a:spcBef>
              <a:buClr>
                <a:srgbClr val="903638"/>
              </a:buClr>
              <a:buSzPct val="90000"/>
              <a:buFont typeface="Wingdings"/>
              <a:buChar char=""/>
              <a:tabLst>
                <a:tab pos="354965" algn="l"/>
                <a:tab pos="355600" algn="l"/>
              </a:tabLst>
            </a:pPr>
            <a:r>
              <a:rPr dirty="0" sz="2000">
                <a:latin typeface="Arial"/>
                <a:cs typeface="Arial"/>
              </a:rPr>
              <a:t>Prinsip </a:t>
            </a:r>
            <a:r>
              <a:rPr dirty="0" sz="2000" spc="-5">
                <a:latin typeface="Arial"/>
                <a:cs typeface="Arial"/>
              </a:rPr>
              <a:t>A* </a:t>
            </a:r>
            <a:r>
              <a:rPr dirty="0" sz="2000">
                <a:latin typeface="Arial"/>
                <a:cs typeface="Arial"/>
              </a:rPr>
              <a:t>search : Hindari node yang berada di path yang</a:t>
            </a:r>
            <a:r>
              <a:rPr dirty="0" sz="2000" spc="-155">
                <a:latin typeface="Arial"/>
                <a:cs typeface="Arial"/>
              </a:rPr>
              <a:t> </a:t>
            </a:r>
            <a:r>
              <a:rPr dirty="0" sz="2000" spc="-5">
                <a:latin typeface="Arial"/>
                <a:cs typeface="Arial"/>
              </a:rPr>
              <a:t>“mahal”.</a:t>
            </a:r>
            <a:endParaRPr sz="2000">
              <a:latin typeface="Arial"/>
              <a:cs typeface="Arial"/>
            </a:endParaRPr>
          </a:p>
          <a:p>
            <a:pPr marL="355600" indent="-342900">
              <a:lnSpc>
                <a:spcPct val="100000"/>
              </a:lnSpc>
              <a:spcBef>
                <a:spcPts val="480"/>
              </a:spcBef>
              <a:buClr>
                <a:srgbClr val="903638"/>
              </a:buClr>
              <a:buSzPct val="90000"/>
              <a:buFont typeface="Wingdings"/>
              <a:buChar char=""/>
              <a:tabLst>
                <a:tab pos="354965" algn="l"/>
                <a:tab pos="355600" algn="l"/>
              </a:tabLst>
            </a:pPr>
            <a:r>
              <a:rPr dirty="0" sz="2000">
                <a:latin typeface="Arial"/>
                <a:cs typeface="Arial"/>
              </a:rPr>
              <a:t>Evaluation function </a:t>
            </a:r>
            <a:r>
              <a:rPr dirty="0" sz="2000" i="1">
                <a:latin typeface="Arial"/>
                <a:cs typeface="Arial"/>
              </a:rPr>
              <a:t>f</a:t>
            </a:r>
            <a:r>
              <a:rPr dirty="0" sz="2000">
                <a:latin typeface="Arial"/>
                <a:cs typeface="Arial"/>
              </a:rPr>
              <a:t>(n) = </a:t>
            </a:r>
            <a:r>
              <a:rPr dirty="0" sz="2000" i="1">
                <a:latin typeface="Arial"/>
                <a:cs typeface="Arial"/>
              </a:rPr>
              <a:t>g</a:t>
            </a:r>
            <a:r>
              <a:rPr dirty="0" sz="2000">
                <a:latin typeface="Arial"/>
                <a:cs typeface="Arial"/>
              </a:rPr>
              <a:t>(n) + </a:t>
            </a:r>
            <a:r>
              <a:rPr dirty="0" sz="2000" i="1">
                <a:latin typeface="Arial"/>
                <a:cs typeface="Arial"/>
              </a:rPr>
              <a:t>h</a:t>
            </a:r>
            <a:r>
              <a:rPr dirty="0" sz="2000">
                <a:latin typeface="Arial"/>
                <a:cs typeface="Arial"/>
              </a:rPr>
              <a:t>(n)</a:t>
            </a:r>
            <a:r>
              <a:rPr dirty="0" sz="2000" spc="-155">
                <a:latin typeface="Arial"/>
                <a:cs typeface="Arial"/>
              </a:rPr>
              <a:t> </a:t>
            </a:r>
            <a:r>
              <a:rPr dirty="0" sz="2000">
                <a:latin typeface="Arial"/>
                <a:cs typeface="Arial"/>
              </a:rPr>
              <a:t>:</a:t>
            </a:r>
            <a:endParaRPr sz="2000">
              <a:latin typeface="Arial"/>
              <a:cs typeface="Arial"/>
            </a:endParaRPr>
          </a:p>
          <a:p>
            <a:pPr lvl="1" marL="756285" indent="-286385">
              <a:lnSpc>
                <a:spcPct val="100000"/>
              </a:lnSpc>
              <a:spcBef>
                <a:spcPts val="480"/>
              </a:spcBef>
              <a:buClr>
                <a:srgbClr val="71A276"/>
              </a:buClr>
              <a:buSzPct val="75000"/>
              <a:buFont typeface="Courier New"/>
              <a:buChar char="o"/>
              <a:tabLst>
                <a:tab pos="756285" algn="l"/>
                <a:tab pos="756920" algn="l"/>
              </a:tabLst>
            </a:pPr>
            <a:r>
              <a:rPr dirty="0" sz="2000" i="1">
                <a:latin typeface="Arial"/>
                <a:cs typeface="Arial"/>
              </a:rPr>
              <a:t>g</a:t>
            </a:r>
            <a:r>
              <a:rPr dirty="0" sz="2000">
                <a:latin typeface="Arial"/>
                <a:cs typeface="Arial"/>
              </a:rPr>
              <a:t>(n) = </a:t>
            </a:r>
            <a:r>
              <a:rPr dirty="0" sz="2000" spc="-5">
                <a:latin typeface="Arial"/>
                <a:cs typeface="Arial"/>
              </a:rPr>
              <a:t>Path </a:t>
            </a:r>
            <a:r>
              <a:rPr dirty="0" sz="2000">
                <a:latin typeface="Arial"/>
                <a:cs typeface="Arial"/>
              </a:rPr>
              <a:t>cost </a:t>
            </a:r>
            <a:r>
              <a:rPr dirty="0" sz="2000" b="1">
                <a:solidFill>
                  <a:srgbClr val="006FC0"/>
                </a:solidFill>
                <a:latin typeface="Arial"/>
                <a:cs typeface="Arial"/>
              </a:rPr>
              <a:t>ke</a:t>
            </a:r>
            <a:r>
              <a:rPr dirty="0" sz="2000" spc="-105" b="1">
                <a:solidFill>
                  <a:srgbClr val="006FC0"/>
                </a:solidFill>
                <a:latin typeface="Arial"/>
                <a:cs typeface="Arial"/>
              </a:rPr>
              <a:t> </a:t>
            </a:r>
            <a:r>
              <a:rPr dirty="0" sz="2000" i="1">
                <a:latin typeface="Arial"/>
                <a:cs typeface="Arial"/>
              </a:rPr>
              <a:t>n</a:t>
            </a:r>
            <a:endParaRPr sz="2000">
              <a:latin typeface="Arial"/>
              <a:cs typeface="Arial"/>
            </a:endParaRPr>
          </a:p>
          <a:p>
            <a:pPr lvl="1" marL="756285" indent="-286385">
              <a:lnSpc>
                <a:spcPct val="100000"/>
              </a:lnSpc>
              <a:spcBef>
                <a:spcPts val="475"/>
              </a:spcBef>
              <a:buClr>
                <a:srgbClr val="71A276"/>
              </a:buClr>
              <a:buSzPct val="75000"/>
              <a:buFont typeface="Courier New"/>
              <a:buChar char="o"/>
              <a:tabLst>
                <a:tab pos="756285" algn="l"/>
                <a:tab pos="756920" algn="l"/>
              </a:tabLst>
            </a:pPr>
            <a:r>
              <a:rPr dirty="0" sz="2000" i="1">
                <a:latin typeface="Arial"/>
                <a:cs typeface="Arial"/>
              </a:rPr>
              <a:t>h</a:t>
            </a:r>
            <a:r>
              <a:rPr dirty="0" sz="2000">
                <a:latin typeface="Arial"/>
                <a:cs typeface="Arial"/>
              </a:rPr>
              <a:t>(n) = Estimasi path cost </a:t>
            </a:r>
            <a:r>
              <a:rPr dirty="0" sz="2000" b="1">
                <a:solidFill>
                  <a:srgbClr val="006FC0"/>
                </a:solidFill>
                <a:latin typeface="Arial"/>
                <a:cs typeface="Arial"/>
              </a:rPr>
              <a:t>dari </a:t>
            </a:r>
            <a:r>
              <a:rPr dirty="0" sz="2000" i="1">
                <a:latin typeface="Arial"/>
                <a:cs typeface="Arial"/>
              </a:rPr>
              <a:t>n </a:t>
            </a:r>
            <a:r>
              <a:rPr dirty="0" sz="2000">
                <a:latin typeface="Arial"/>
                <a:cs typeface="Arial"/>
              </a:rPr>
              <a:t>ke</a:t>
            </a:r>
            <a:r>
              <a:rPr dirty="0" sz="2000" spc="-165">
                <a:latin typeface="Arial"/>
                <a:cs typeface="Arial"/>
              </a:rPr>
              <a:t> </a:t>
            </a:r>
            <a:r>
              <a:rPr dirty="0" sz="2000">
                <a:latin typeface="Arial"/>
                <a:cs typeface="Arial"/>
              </a:rPr>
              <a:t>goal</a:t>
            </a:r>
            <a:endParaRPr sz="2000">
              <a:latin typeface="Arial"/>
              <a:cs typeface="Arial"/>
            </a:endParaRPr>
          </a:p>
          <a:p>
            <a:pPr lvl="1" marL="756285" indent="-286385">
              <a:lnSpc>
                <a:spcPct val="100000"/>
              </a:lnSpc>
              <a:spcBef>
                <a:spcPts val="475"/>
              </a:spcBef>
              <a:buClr>
                <a:srgbClr val="71A276"/>
              </a:buClr>
              <a:buSzPct val="75000"/>
              <a:buFont typeface="Courier New"/>
              <a:buChar char="o"/>
              <a:tabLst>
                <a:tab pos="756285" algn="l"/>
                <a:tab pos="756920" algn="l"/>
              </a:tabLst>
            </a:pPr>
            <a:r>
              <a:rPr dirty="0" sz="2000" i="1">
                <a:latin typeface="Arial"/>
                <a:cs typeface="Arial"/>
              </a:rPr>
              <a:t>f</a:t>
            </a:r>
            <a:r>
              <a:rPr dirty="0" sz="2000">
                <a:latin typeface="Arial"/>
                <a:cs typeface="Arial"/>
              </a:rPr>
              <a:t>(n) = Estimasi </a:t>
            </a:r>
            <a:r>
              <a:rPr dirty="0" sz="2000" b="1">
                <a:solidFill>
                  <a:srgbClr val="006FC0"/>
                </a:solidFill>
                <a:latin typeface="Arial"/>
                <a:cs typeface="Arial"/>
              </a:rPr>
              <a:t>total </a:t>
            </a:r>
            <a:r>
              <a:rPr dirty="0" sz="2000">
                <a:latin typeface="Arial"/>
                <a:cs typeface="Arial"/>
              </a:rPr>
              <a:t>cost melalui</a:t>
            </a:r>
            <a:r>
              <a:rPr dirty="0" sz="2000" spc="-140">
                <a:latin typeface="Arial"/>
                <a:cs typeface="Arial"/>
              </a:rPr>
              <a:t> </a:t>
            </a:r>
            <a:r>
              <a:rPr dirty="0" sz="2000" i="1">
                <a:latin typeface="Arial"/>
                <a:cs typeface="Arial"/>
              </a:rPr>
              <a:t>n</a:t>
            </a:r>
            <a:endParaRPr sz="2000">
              <a:latin typeface="Arial"/>
              <a:cs typeface="Arial"/>
            </a:endParaRPr>
          </a:p>
          <a:p>
            <a:pPr marL="355600" indent="-342900">
              <a:lnSpc>
                <a:spcPct val="100000"/>
              </a:lnSpc>
              <a:spcBef>
                <a:spcPts val="480"/>
              </a:spcBef>
              <a:buClr>
                <a:srgbClr val="903638"/>
              </a:buClr>
              <a:buSzPct val="90000"/>
              <a:buFont typeface="Wingdings"/>
              <a:buChar char=""/>
              <a:tabLst>
                <a:tab pos="354965" algn="l"/>
                <a:tab pos="355600" algn="l"/>
              </a:tabLst>
            </a:pPr>
            <a:r>
              <a:rPr dirty="0" sz="2000">
                <a:latin typeface="Arial"/>
                <a:cs typeface="Arial"/>
              </a:rPr>
              <a:t>Contoh penelusuran </a:t>
            </a:r>
            <a:r>
              <a:rPr dirty="0" sz="2000" spc="-5">
                <a:latin typeface="Arial"/>
                <a:cs typeface="Arial"/>
              </a:rPr>
              <a:t>A* </a:t>
            </a:r>
            <a:r>
              <a:rPr dirty="0" sz="2000">
                <a:latin typeface="Arial"/>
                <a:cs typeface="Arial"/>
              </a:rPr>
              <a:t>search</a:t>
            </a:r>
            <a:r>
              <a:rPr dirty="0" sz="2000" spc="-100">
                <a:latin typeface="Arial"/>
                <a:cs typeface="Arial"/>
              </a:rPr>
              <a:t> </a:t>
            </a:r>
            <a:r>
              <a:rPr dirty="0" sz="2000">
                <a:latin typeface="Arial"/>
                <a:cs typeface="Arial"/>
              </a:rPr>
              <a:t>:</a:t>
            </a:r>
            <a:endParaRPr sz="2000">
              <a:latin typeface="Arial"/>
              <a:cs typeface="Arial"/>
            </a:endParaRPr>
          </a:p>
        </p:txBody>
      </p:sp>
      <p:sp>
        <p:nvSpPr>
          <p:cNvPr id="3" name="object 3"/>
          <p:cNvSpPr/>
          <p:nvPr/>
        </p:nvSpPr>
        <p:spPr>
          <a:xfrm>
            <a:off x="731837" y="3644836"/>
            <a:ext cx="7129399" cy="2367026"/>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79387" y="1196975"/>
            <a:ext cx="8785225" cy="2524125"/>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7217" y="1306804"/>
            <a:ext cx="7905115" cy="2220595"/>
          </a:xfrm>
          <a:prstGeom prst="rect">
            <a:avLst/>
          </a:prstGeom>
        </p:spPr>
        <p:txBody>
          <a:bodyPr wrap="square" lIns="0" tIns="73660" rIns="0" bIns="0" rtlCol="0" vert="horz">
            <a:spAutoFit/>
          </a:bodyPr>
          <a:lstStyle/>
          <a:p>
            <a:pPr marL="355600" indent="-342900">
              <a:lnSpc>
                <a:spcPct val="100000"/>
              </a:lnSpc>
              <a:spcBef>
                <a:spcPts val="580"/>
              </a:spcBef>
              <a:buClr>
                <a:srgbClr val="903638"/>
              </a:buClr>
              <a:buSzPct val="90000"/>
              <a:buFont typeface="Wingdings"/>
              <a:buChar char=""/>
              <a:tabLst>
                <a:tab pos="354965" algn="l"/>
                <a:tab pos="355600" algn="l"/>
              </a:tabLst>
            </a:pPr>
            <a:r>
              <a:rPr dirty="0" sz="2000">
                <a:latin typeface="Arial"/>
                <a:cs typeface="Arial"/>
              </a:rPr>
              <a:t>Prinsip </a:t>
            </a:r>
            <a:r>
              <a:rPr dirty="0" sz="2000" spc="-5">
                <a:latin typeface="Arial"/>
                <a:cs typeface="Arial"/>
              </a:rPr>
              <a:t>A* </a:t>
            </a:r>
            <a:r>
              <a:rPr dirty="0" sz="2000">
                <a:latin typeface="Arial"/>
                <a:cs typeface="Arial"/>
              </a:rPr>
              <a:t>search : Hindari node yang berada di path yang</a:t>
            </a:r>
            <a:r>
              <a:rPr dirty="0" sz="2000" spc="-155">
                <a:latin typeface="Arial"/>
                <a:cs typeface="Arial"/>
              </a:rPr>
              <a:t> </a:t>
            </a:r>
            <a:r>
              <a:rPr dirty="0" sz="2000" spc="-5">
                <a:latin typeface="Arial"/>
                <a:cs typeface="Arial"/>
              </a:rPr>
              <a:t>“mahal”.</a:t>
            </a:r>
            <a:endParaRPr sz="2000">
              <a:latin typeface="Arial"/>
              <a:cs typeface="Arial"/>
            </a:endParaRPr>
          </a:p>
          <a:p>
            <a:pPr marL="355600" indent="-342900">
              <a:lnSpc>
                <a:spcPct val="100000"/>
              </a:lnSpc>
              <a:spcBef>
                <a:spcPts val="480"/>
              </a:spcBef>
              <a:buClr>
                <a:srgbClr val="903638"/>
              </a:buClr>
              <a:buSzPct val="90000"/>
              <a:buFont typeface="Wingdings"/>
              <a:buChar char=""/>
              <a:tabLst>
                <a:tab pos="354965" algn="l"/>
                <a:tab pos="355600" algn="l"/>
              </a:tabLst>
            </a:pPr>
            <a:r>
              <a:rPr dirty="0" sz="2000">
                <a:latin typeface="Arial"/>
                <a:cs typeface="Arial"/>
              </a:rPr>
              <a:t>Evaluation function </a:t>
            </a:r>
            <a:r>
              <a:rPr dirty="0" sz="2000" i="1">
                <a:latin typeface="Arial"/>
                <a:cs typeface="Arial"/>
              </a:rPr>
              <a:t>f</a:t>
            </a:r>
            <a:r>
              <a:rPr dirty="0" sz="2000">
                <a:latin typeface="Arial"/>
                <a:cs typeface="Arial"/>
              </a:rPr>
              <a:t>(n) = </a:t>
            </a:r>
            <a:r>
              <a:rPr dirty="0" sz="2000" i="1">
                <a:latin typeface="Arial"/>
                <a:cs typeface="Arial"/>
              </a:rPr>
              <a:t>g</a:t>
            </a:r>
            <a:r>
              <a:rPr dirty="0" sz="2000">
                <a:latin typeface="Arial"/>
                <a:cs typeface="Arial"/>
              </a:rPr>
              <a:t>(n) + </a:t>
            </a:r>
            <a:r>
              <a:rPr dirty="0" sz="2000" i="1">
                <a:latin typeface="Arial"/>
                <a:cs typeface="Arial"/>
              </a:rPr>
              <a:t>h</a:t>
            </a:r>
            <a:r>
              <a:rPr dirty="0" sz="2000">
                <a:latin typeface="Arial"/>
                <a:cs typeface="Arial"/>
              </a:rPr>
              <a:t>(n)</a:t>
            </a:r>
            <a:r>
              <a:rPr dirty="0" sz="2000" spc="-155">
                <a:latin typeface="Arial"/>
                <a:cs typeface="Arial"/>
              </a:rPr>
              <a:t> </a:t>
            </a:r>
            <a:r>
              <a:rPr dirty="0" sz="2000">
                <a:latin typeface="Arial"/>
                <a:cs typeface="Arial"/>
              </a:rPr>
              <a:t>:</a:t>
            </a:r>
            <a:endParaRPr sz="2000">
              <a:latin typeface="Arial"/>
              <a:cs typeface="Arial"/>
            </a:endParaRPr>
          </a:p>
          <a:p>
            <a:pPr lvl="1" marL="756285" indent="-286385">
              <a:lnSpc>
                <a:spcPct val="100000"/>
              </a:lnSpc>
              <a:spcBef>
                <a:spcPts val="480"/>
              </a:spcBef>
              <a:buClr>
                <a:srgbClr val="71A276"/>
              </a:buClr>
              <a:buSzPct val="75000"/>
              <a:buFont typeface="Courier New"/>
              <a:buChar char="o"/>
              <a:tabLst>
                <a:tab pos="756285" algn="l"/>
                <a:tab pos="756920" algn="l"/>
              </a:tabLst>
            </a:pPr>
            <a:r>
              <a:rPr dirty="0" sz="2000" i="1">
                <a:latin typeface="Arial"/>
                <a:cs typeface="Arial"/>
              </a:rPr>
              <a:t>g</a:t>
            </a:r>
            <a:r>
              <a:rPr dirty="0" sz="2000">
                <a:latin typeface="Arial"/>
                <a:cs typeface="Arial"/>
              </a:rPr>
              <a:t>(n) = </a:t>
            </a:r>
            <a:r>
              <a:rPr dirty="0" sz="2000" spc="-5">
                <a:latin typeface="Arial"/>
                <a:cs typeface="Arial"/>
              </a:rPr>
              <a:t>Path </a:t>
            </a:r>
            <a:r>
              <a:rPr dirty="0" sz="2000">
                <a:latin typeface="Arial"/>
                <a:cs typeface="Arial"/>
              </a:rPr>
              <a:t>cost </a:t>
            </a:r>
            <a:r>
              <a:rPr dirty="0" sz="2000" b="1">
                <a:solidFill>
                  <a:srgbClr val="006FC0"/>
                </a:solidFill>
                <a:latin typeface="Arial"/>
                <a:cs typeface="Arial"/>
              </a:rPr>
              <a:t>ke</a:t>
            </a:r>
            <a:r>
              <a:rPr dirty="0" sz="2000" spc="-105" b="1">
                <a:solidFill>
                  <a:srgbClr val="006FC0"/>
                </a:solidFill>
                <a:latin typeface="Arial"/>
                <a:cs typeface="Arial"/>
              </a:rPr>
              <a:t> </a:t>
            </a:r>
            <a:r>
              <a:rPr dirty="0" sz="2000" i="1">
                <a:latin typeface="Arial"/>
                <a:cs typeface="Arial"/>
              </a:rPr>
              <a:t>n</a:t>
            </a:r>
            <a:endParaRPr sz="2000">
              <a:latin typeface="Arial"/>
              <a:cs typeface="Arial"/>
            </a:endParaRPr>
          </a:p>
          <a:p>
            <a:pPr lvl="1" marL="756285" indent="-286385">
              <a:lnSpc>
                <a:spcPct val="100000"/>
              </a:lnSpc>
              <a:spcBef>
                <a:spcPts val="475"/>
              </a:spcBef>
              <a:buClr>
                <a:srgbClr val="71A276"/>
              </a:buClr>
              <a:buSzPct val="75000"/>
              <a:buFont typeface="Courier New"/>
              <a:buChar char="o"/>
              <a:tabLst>
                <a:tab pos="756285" algn="l"/>
                <a:tab pos="756920" algn="l"/>
              </a:tabLst>
            </a:pPr>
            <a:r>
              <a:rPr dirty="0" sz="2000" i="1">
                <a:latin typeface="Arial"/>
                <a:cs typeface="Arial"/>
              </a:rPr>
              <a:t>h</a:t>
            </a:r>
            <a:r>
              <a:rPr dirty="0" sz="2000">
                <a:latin typeface="Arial"/>
                <a:cs typeface="Arial"/>
              </a:rPr>
              <a:t>(n) = Estimasi path cost </a:t>
            </a:r>
            <a:r>
              <a:rPr dirty="0" sz="2000" b="1">
                <a:solidFill>
                  <a:srgbClr val="006FC0"/>
                </a:solidFill>
                <a:latin typeface="Arial"/>
                <a:cs typeface="Arial"/>
              </a:rPr>
              <a:t>dari </a:t>
            </a:r>
            <a:r>
              <a:rPr dirty="0" sz="2000" i="1">
                <a:latin typeface="Arial"/>
                <a:cs typeface="Arial"/>
              </a:rPr>
              <a:t>n </a:t>
            </a:r>
            <a:r>
              <a:rPr dirty="0" sz="2000">
                <a:latin typeface="Arial"/>
                <a:cs typeface="Arial"/>
              </a:rPr>
              <a:t>ke</a:t>
            </a:r>
            <a:r>
              <a:rPr dirty="0" sz="2000" spc="-165">
                <a:latin typeface="Arial"/>
                <a:cs typeface="Arial"/>
              </a:rPr>
              <a:t> </a:t>
            </a:r>
            <a:r>
              <a:rPr dirty="0" sz="2000">
                <a:latin typeface="Arial"/>
                <a:cs typeface="Arial"/>
              </a:rPr>
              <a:t>goal</a:t>
            </a:r>
            <a:endParaRPr sz="2000">
              <a:latin typeface="Arial"/>
              <a:cs typeface="Arial"/>
            </a:endParaRPr>
          </a:p>
          <a:p>
            <a:pPr lvl="1" marL="756285" indent="-286385">
              <a:lnSpc>
                <a:spcPct val="100000"/>
              </a:lnSpc>
              <a:spcBef>
                <a:spcPts val="475"/>
              </a:spcBef>
              <a:buClr>
                <a:srgbClr val="71A276"/>
              </a:buClr>
              <a:buSzPct val="75000"/>
              <a:buFont typeface="Courier New"/>
              <a:buChar char="o"/>
              <a:tabLst>
                <a:tab pos="756285" algn="l"/>
                <a:tab pos="756920" algn="l"/>
              </a:tabLst>
            </a:pPr>
            <a:r>
              <a:rPr dirty="0" sz="2000" i="1">
                <a:latin typeface="Arial"/>
                <a:cs typeface="Arial"/>
              </a:rPr>
              <a:t>f</a:t>
            </a:r>
            <a:r>
              <a:rPr dirty="0" sz="2000">
                <a:latin typeface="Arial"/>
                <a:cs typeface="Arial"/>
              </a:rPr>
              <a:t>(n) = Estimasi </a:t>
            </a:r>
            <a:r>
              <a:rPr dirty="0" sz="2000" b="1">
                <a:solidFill>
                  <a:srgbClr val="006FC0"/>
                </a:solidFill>
                <a:latin typeface="Arial"/>
                <a:cs typeface="Arial"/>
              </a:rPr>
              <a:t>total </a:t>
            </a:r>
            <a:r>
              <a:rPr dirty="0" sz="2000">
                <a:latin typeface="Arial"/>
                <a:cs typeface="Arial"/>
              </a:rPr>
              <a:t>cost melalui</a:t>
            </a:r>
            <a:r>
              <a:rPr dirty="0" sz="2000" spc="-140">
                <a:latin typeface="Arial"/>
                <a:cs typeface="Arial"/>
              </a:rPr>
              <a:t> </a:t>
            </a:r>
            <a:r>
              <a:rPr dirty="0" sz="2000" i="1">
                <a:latin typeface="Arial"/>
                <a:cs typeface="Arial"/>
              </a:rPr>
              <a:t>n</a:t>
            </a:r>
            <a:endParaRPr sz="2000">
              <a:latin typeface="Arial"/>
              <a:cs typeface="Arial"/>
            </a:endParaRPr>
          </a:p>
          <a:p>
            <a:pPr marL="355600" indent="-342900">
              <a:lnSpc>
                <a:spcPct val="100000"/>
              </a:lnSpc>
              <a:spcBef>
                <a:spcPts val="480"/>
              </a:spcBef>
              <a:buClr>
                <a:srgbClr val="903638"/>
              </a:buClr>
              <a:buSzPct val="90000"/>
              <a:buFont typeface="Wingdings"/>
              <a:buChar char=""/>
              <a:tabLst>
                <a:tab pos="354965" algn="l"/>
                <a:tab pos="355600" algn="l"/>
              </a:tabLst>
            </a:pPr>
            <a:r>
              <a:rPr dirty="0" sz="2000">
                <a:latin typeface="Arial"/>
                <a:cs typeface="Arial"/>
              </a:rPr>
              <a:t>Contoh penelusuran </a:t>
            </a:r>
            <a:r>
              <a:rPr dirty="0" sz="2000" spc="-5">
                <a:latin typeface="Arial"/>
                <a:cs typeface="Arial"/>
              </a:rPr>
              <a:t>A* </a:t>
            </a:r>
            <a:r>
              <a:rPr dirty="0" sz="2000">
                <a:latin typeface="Arial"/>
                <a:cs typeface="Arial"/>
              </a:rPr>
              <a:t>search</a:t>
            </a:r>
            <a:r>
              <a:rPr dirty="0" sz="2000" spc="-100">
                <a:latin typeface="Arial"/>
                <a:cs typeface="Arial"/>
              </a:rPr>
              <a:t> </a:t>
            </a:r>
            <a:r>
              <a:rPr dirty="0" sz="2000">
                <a:latin typeface="Arial"/>
                <a:cs typeface="Arial"/>
              </a:rPr>
              <a:t>:</a:t>
            </a:r>
            <a:endParaRPr sz="2000">
              <a:latin typeface="Arial"/>
              <a:cs typeface="Arial"/>
            </a:endParaRPr>
          </a:p>
        </p:txBody>
      </p:sp>
      <p:sp>
        <p:nvSpPr>
          <p:cNvPr id="3" name="object 3"/>
          <p:cNvSpPr/>
          <p:nvPr/>
        </p:nvSpPr>
        <p:spPr>
          <a:xfrm>
            <a:off x="833437" y="3557587"/>
            <a:ext cx="7015099" cy="2438400"/>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77800" y="1196975"/>
            <a:ext cx="8785225" cy="2524125"/>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7217" y="1306804"/>
            <a:ext cx="7905115" cy="2220595"/>
          </a:xfrm>
          <a:prstGeom prst="rect">
            <a:avLst/>
          </a:prstGeom>
        </p:spPr>
        <p:txBody>
          <a:bodyPr wrap="square" lIns="0" tIns="73660" rIns="0" bIns="0" rtlCol="0" vert="horz">
            <a:spAutoFit/>
          </a:bodyPr>
          <a:lstStyle/>
          <a:p>
            <a:pPr marL="355600" indent="-342900">
              <a:lnSpc>
                <a:spcPct val="100000"/>
              </a:lnSpc>
              <a:spcBef>
                <a:spcPts val="580"/>
              </a:spcBef>
              <a:buClr>
                <a:srgbClr val="903638"/>
              </a:buClr>
              <a:buSzPct val="90000"/>
              <a:buFont typeface="Wingdings"/>
              <a:buChar char=""/>
              <a:tabLst>
                <a:tab pos="354965" algn="l"/>
                <a:tab pos="355600" algn="l"/>
              </a:tabLst>
            </a:pPr>
            <a:r>
              <a:rPr dirty="0" sz="2000">
                <a:latin typeface="Arial"/>
                <a:cs typeface="Arial"/>
              </a:rPr>
              <a:t>Prinsip </a:t>
            </a:r>
            <a:r>
              <a:rPr dirty="0" sz="2000" spc="-5">
                <a:latin typeface="Arial"/>
                <a:cs typeface="Arial"/>
              </a:rPr>
              <a:t>A* </a:t>
            </a:r>
            <a:r>
              <a:rPr dirty="0" sz="2000">
                <a:latin typeface="Arial"/>
                <a:cs typeface="Arial"/>
              </a:rPr>
              <a:t>search : Hindari node yang berada di path yang</a:t>
            </a:r>
            <a:r>
              <a:rPr dirty="0" sz="2000" spc="-155">
                <a:latin typeface="Arial"/>
                <a:cs typeface="Arial"/>
              </a:rPr>
              <a:t> </a:t>
            </a:r>
            <a:r>
              <a:rPr dirty="0" sz="2000" spc="-5">
                <a:latin typeface="Arial"/>
                <a:cs typeface="Arial"/>
              </a:rPr>
              <a:t>“mahal”.</a:t>
            </a:r>
            <a:endParaRPr sz="2000">
              <a:latin typeface="Arial"/>
              <a:cs typeface="Arial"/>
            </a:endParaRPr>
          </a:p>
          <a:p>
            <a:pPr marL="355600" indent="-342900">
              <a:lnSpc>
                <a:spcPct val="100000"/>
              </a:lnSpc>
              <a:spcBef>
                <a:spcPts val="480"/>
              </a:spcBef>
              <a:buClr>
                <a:srgbClr val="903638"/>
              </a:buClr>
              <a:buSzPct val="90000"/>
              <a:buFont typeface="Wingdings"/>
              <a:buChar char=""/>
              <a:tabLst>
                <a:tab pos="354965" algn="l"/>
                <a:tab pos="355600" algn="l"/>
              </a:tabLst>
            </a:pPr>
            <a:r>
              <a:rPr dirty="0" sz="2000">
                <a:latin typeface="Arial"/>
                <a:cs typeface="Arial"/>
              </a:rPr>
              <a:t>Evaluation function </a:t>
            </a:r>
            <a:r>
              <a:rPr dirty="0" sz="2000" i="1">
                <a:latin typeface="Arial"/>
                <a:cs typeface="Arial"/>
              </a:rPr>
              <a:t>f</a:t>
            </a:r>
            <a:r>
              <a:rPr dirty="0" sz="2000">
                <a:latin typeface="Arial"/>
                <a:cs typeface="Arial"/>
              </a:rPr>
              <a:t>(n) = </a:t>
            </a:r>
            <a:r>
              <a:rPr dirty="0" sz="2000" i="1">
                <a:latin typeface="Arial"/>
                <a:cs typeface="Arial"/>
              </a:rPr>
              <a:t>g</a:t>
            </a:r>
            <a:r>
              <a:rPr dirty="0" sz="2000">
                <a:latin typeface="Arial"/>
                <a:cs typeface="Arial"/>
              </a:rPr>
              <a:t>(n) + </a:t>
            </a:r>
            <a:r>
              <a:rPr dirty="0" sz="2000" i="1">
                <a:latin typeface="Arial"/>
                <a:cs typeface="Arial"/>
              </a:rPr>
              <a:t>h</a:t>
            </a:r>
            <a:r>
              <a:rPr dirty="0" sz="2000">
                <a:latin typeface="Arial"/>
                <a:cs typeface="Arial"/>
              </a:rPr>
              <a:t>(n)</a:t>
            </a:r>
            <a:r>
              <a:rPr dirty="0" sz="2000" spc="-155">
                <a:latin typeface="Arial"/>
                <a:cs typeface="Arial"/>
              </a:rPr>
              <a:t> </a:t>
            </a:r>
            <a:r>
              <a:rPr dirty="0" sz="2000">
                <a:latin typeface="Arial"/>
                <a:cs typeface="Arial"/>
              </a:rPr>
              <a:t>:</a:t>
            </a:r>
            <a:endParaRPr sz="2000">
              <a:latin typeface="Arial"/>
              <a:cs typeface="Arial"/>
            </a:endParaRPr>
          </a:p>
          <a:p>
            <a:pPr lvl="1" marL="756285" indent="-286385">
              <a:lnSpc>
                <a:spcPct val="100000"/>
              </a:lnSpc>
              <a:spcBef>
                <a:spcPts val="480"/>
              </a:spcBef>
              <a:buClr>
                <a:srgbClr val="71A276"/>
              </a:buClr>
              <a:buSzPct val="75000"/>
              <a:buFont typeface="Courier New"/>
              <a:buChar char="o"/>
              <a:tabLst>
                <a:tab pos="756285" algn="l"/>
                <a:tab pos="756920" algn="l"/>
              </a:tabLst>
            </a:pPr>
            <a:r>
              <a:rPr dirty="0" sz="2000" i="1">
                <a:latin typeface="Arial"/>
                <a:cs typeface="Arial"/>
              </a:rPr>
              <a:t>g</a:t>
            </a:r>
            <a:r>
              <a:rPr dirty="0" sz="2000">
                <a:latin typeface="Arial"/>
                <a:cs typeface="Arial"/>
              </a:rPr>
              <a:t>(n) = </a:t>
            </a:r>
            <a:r>
              <a:rPr dirty="0" sz="2000" spc="-5">
                <a:latin typeface="Arial"/>
                <a:cs typeface="Arial"/>
              </a:rPr>
              <a:t>Path </a:t>
            </a:r>
            <a:r>
              <a:rPr dirty="0" sz="2000">
                <a:latin typeface="Arial"/>
                <a:cs typeface="Arial"/>
              </a:rPr>
              <a:t>cost </a:t>
            </a:r>
            <a:r>
              <a:rPr dirty="0" sz="2000" b="1">
                <a:solidFill>
                  <a:srgbClr val="006FC0"/>
                </a:solidFill>
                <a:latin typeface="Arial"/>
                <a:cs typeface="Arial"/>
              </a:rPr>
              <a:t>ke</a:t>
            </a:r>
            <a:r>
              <a:rPr dirty="0" sz="2000" spc="-105" b="1">
                <a:solidFill>
                  <a:srgbClr val="006FC0"/>
                </a:solidFill>
                <a:latin typeface="Arial"/>
                <a:cs typeface="Arial"/>
              </a:rPr>
              <a:t> </a:t>
            </a:r>
            <a:r>
              <a:rPr dirty="0" sz="2000" i="1">
                <a:latin typeface="Arial"/>
                <a:cs typeface="Arial"/>
              </a:rPr>
              <a:t>n</a:t>
            </a:r>
            <a:endParaRPr sz="2000">
              <a:latin typeface="Arial"/>
              <a:cs typeface="Arial"/>
            </a:endParaRPr>
          </a:p>
          <a:p>
            <a:pPr lvl="1" marL="756285" indent="-286385">
              <a:lnSpc>
                <a:spcPct val="100000"/>
              </a:lnSpc>
              <a:spcBef>
                <a:spcPts val="475"/>
              </a:spcBef>
              <a:buClr>
                <a:srgbClr val="71A276"/>
              </a:buClr>
              <a:buSzPct val="75000"/>
              <a:buFont typeface="Courier New"/>
              <a:buChar char="o"/>
              <a:tabLst>
                <a:tab pos="756285" algn="l"/>
                <a:tab pos="756920" algn="l"/>
              </a:tabLst>
            </a:pPr>
            <a:r>
              <a:rPr dirty="0" sz="2000" i="1">
                <a:latin typeface="Arial"/>
                <a:cs typeface="Arial"/>
              </a:rPr>
              <a:t>h</a:t>
            </a:r>
            <a:r>
              <a:rPr dirty="0" sz="2000">
                <a:latin typeface="Arial"/>
                <a:cs typeface="Arial"/>
              </a:rPr>
              <a:t>(n) = Estimasi path cost </a:t>
            </a:r>
            <a:r>
              <a:rPr dirty="0" sz="2000" b="1">
                <a:solidFill>
                  <a:srgbClr val="006FC0"/>
                </a:solidFill>
                <a:latin typeface="Arial"/>
                <a:cs typeface="Arial"/>
              </a:rPr>
              <a:t>dari </a:t>
            </a:r>
            <a:r>
              <a:rPr dirty="0" sz="2000" i="1">
                <a:latin typeface="Arial"/>
                <a:cs typeface="Arial"/>
              </a:rPr>
              <a:t>n </a:t>
            </a:r>
            <a:r>
              <a:rPr dirty="0" sz="2000">
                <a:latin typeface="Arial"/>
                <a:cs typeface="Arial"/>
              </a:rPr>
              <a:t>ke</a:t>
            </a:r>
            <a:r>
              <a:rPr dirty="0" sz="2000" spc="-165">
                <a:latin typeface="Arial"/>
                <a:cs typeface="Arial"/>
              </a:rPr>
              <a:t> </a:t>
            </a:r>
            <a:r>
              <a:rPr dirty="0" sz="2000">
                <a:latin typeface="Arial"/>
                <a:cs typeface="Arial"/>
              </a:rPr>
              <a:t>goal</a:t>
            </a:r>
            <a:endParaRPr sz="2000">
              <a:latin typeface="Arial"/>
              <a:cs typeface="Arial"/>
            </a:endParaRPr>
          </a:p>
          <a:p>
            <a:pPr lvl="1" marL="756285" indent="-286385">
              <a:lnSpc>
                <a:spcPct val="100000"/>
              </a:lnSpc>
              <a:spcBef>
                <a:spcPts val="475"/>
              </a:spcBef>
              <a:buClr>
                <a:srgbClr val="71A276"/>
              </a:buClr>
              <a:buSzPct val="75000"/>
              <a:buFont typeface="Courier New"/>
              <a:buChar char="o"/>
              <a:tabLst>
                <a:tab pos="756285" algn="l"/>
                <a:tab pos="756920" algn="l"/>
              </a:tabLst>
            </a:pPr>
            <a:r>
              <a:rPr dirty="0" sz="2000" i="1">
                <a:latin typeface="Arial"/>
                <a:cs typeface="Arial"/>
              </a:rPr>
              <a:t>f</a:t>
            </a:r>
            <a:r>
              <a:rPr dirty="0" sz="2000">
                <a:latin typeface="Arial"/>
                <a:cs typeface="Arial"/>
              </a:rPr>
              <a:t>(n) = Estimasi </a:t>
            </a:r>
            <a:r>
              <a:rPr dirty="0" sz="2000" b="1">
                <a:solidFill>
                  <a:srgbClr val="006FC0"/>
                </a:solidFill>
                <a:latin typeface="Arial"/>
                <a:cs typeface="Arial"/>
              </a:rPr>
              <a:t>total </a:t>
            </a:r>
            <a:r>
              <a:rPr dirty="0" sz="2000">
                <a:latin typeface="Arial"/>
                <a:cs typeface="Arial"/>
              </a:rPr>
              <a:t>cost melalui</a:t>
            </a:r>
            <a:r>
              <a:rPr dirty="0" sz="2000" spc="-140">
                <a:latin typeface="Arial"/>
                <a:cs typeface="Arial"/>
              </a:rPr>
              <a:t> </a:t>
            </a:r>
            <a:r>
              <a:rPr dirty="0" sz="2000" i="1">
                <a:latin typeface="Arial"/>
                <a:cs typeface="Arial"/>
              </a:rPr>
              <a:t>n</a:t>
            </a:r>
            <a:endParaRPr sz="2000">
              <a:latin typeface="Arial"/>
              <a:cs typeface="Arial"/>
            </a:endParaRPr>
          </a:p>
          <a:p>
            <a:pPr marL="355600" indent="-342900">
              <a:lnSpc>
                <a:spcPct val="100000"/>
              </a:lnSpc>
              <a:spcBef>
                <a:spcPts val="480"/>
              </a:spcBef>
              <a:buClr>
                <a:srgbClr val="903638"/>
              </a:buClr>
              <a:buSzPct val="90000"/>
              <a:buFont typeface="Wingdings"/>
              <a:buChar char=""/>
              <a:tabLst>
                <a:tab pos="354965" algn="l"/>
                <a:tab pos="355600" algn="l"/>
              </a:tabLst>
            </a:pPr>
            <a:r>
              <a:rPr dirty="0" sz="2000">
                <a:latin typeface="Arial"/>
                <a:cs typeface="Arial"/>
              </a:rPr>
              <a:t>Contoh penelusuran </a:t>
            </a:r>
            <a:r>
              <a:rPr dirty="0" sz="2000" spc="-5">
                <a:latin typeface="Arial"/>
                <a:cs typeface="Arial"/>
              </a:rPr>
              <a:t>A* </a:t>
            </a:r>
            <a:r>
              <a:rPr dirty="0" sz="2000">
                <a:latin typeface="Arial"/>
                <a:cs typeface="Arial"/>
              </a:rPr>
              <a:t>search</a:t>
            </a:r>
            <a:r>
              <a:rPr dirty="0" sz="2000" spc="-100">
                <a:latin typeface="Arial"/>
                <a:cs typeface="Arial"/>
              </a:rPr>
              <a:t> </a:t>
            </a:r>
            <a:r>
              <a:rPr dirty="0" sz="2000">
                <a:latin typeface="Arial"/>
                <a:cs typeface="Arial"/>
              </a:rPr>
              <a:t>:</a:t>
            </a:r>
            <a:endParaRPr sz="2000">
              <a:latin typeface="Arial"/>
              <a:cs typeface="Arial"/>
            </a:endParaRPr>
          </a:p>
        </p:txBody>
      </p:sp>
      <p:sp>
        <p:nvSpPr>
          <p:cNvPr id="3" name="object 3"/>
          <p:cNvSpPr/>
          <p:nvPr/>
        </p:nvSpPr>
        <p:spPr>
          <a:xfrm>
            <a:off x="539750" y="3619500"/>
            <a:ext cx="7704074" cy="2908300"/>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79387" y="1192149"/>
            <a:ext cx="8785225" cy="2524125"/>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498475"/>
            <a:ext cx="3593465" cy="665480"/>
          </a:xfrm>
          <a:prstGeom prst="rect"/>
        </p:spPr>
        <p:txBody>
          <a:bodyPr wrap="square" lIns="0" tIns="12700" rIns="0" bIns="0" rtlCol="0" vert="horz">
            <a:spAutoFit/>
          </a:bodyPr>
          <a:lstStyle/>
          <a:p>
            <a:pPr marL="12700">
              <a:lnSpc>
                <a:spcPct val="100000"/>
              </a:lnSpc>
              <a:spcBef>
                <a:spcPts val="100"/>
              </a:spcBef>
            </a:pPr>
            <a:r>
              <a:rPr dirty="0">
                <a:solidFill>
                  <a:srgbClr val="676A54"/>
                </a:solidFill>
              </a:rPr>
              <a:t>Informed</a:t>
            </a:r>
            <a:r>
              <a:rPr dirty="0" spc="-80">
                <a:solidFill>
                  <a:srgbClr val="676A54"/>
                </a:solidFill>
              </a:rPr>
              <a:t> </a:t>
            </a:r>
            <a:r>
              <a:rPr dirty="0" spc="-5">
                <a:solidFill>
                  <a:srgbClr val="676A54"/>
                </a:solidFill>
              </a:rPr>
              <a:t>Search</a:t>
            </a:r>
          </a:p>
        </p:txBody>
      </p:sp>
      <p:sp>
        <p:nvSpPr>
          <p:cNvPr id="3" name="object 3"/>
          <p:cNvSpPr txBox="1"/>
          <p:nvPr/>
        </p:nvSpPr>
        <p:spPr>
          <a:xfrm>
            <a:off x="993444" y="1565499"/>
            <a:ext cx="3459479" cy="3318510"/>
          </a:xfrm>
          <a:prstGeom prst="rect">
            <a:avLst/>
          </a:prstGeom>
        </p:spPr>
        <p:txBody>
          <a:bodyPr wrap="square" lIns="0" tIns="73660" rIns="0" bIns="0" rtlCol="0" vert="horz">
            <a:spAutoFit/>
          </a:bodyPr>
          <a:lstStyle/>
          <a:p>
            <a:pPr marL="527685" indent="-514984">
              <a:lnSpc>
                <a:spcPct val="100000"/>
              </a:lnSpc>
              <a:spcBef>
                <a:spcPts val="580"/>
              </a:spcBef>
              <a:buClr>
                <a:srgbClr val="903638"/>
              </a:buClr>
              <a:buSzPct val="90000"/>
              <a:buAutoNum type="arabicPeriod"/>
              <a:tabLst>
                <a:tab pos="527685" algn="l"/>
                <a:tab pos="528320" algn="l"/>
              </a:tabLst>
            </a:pPr>
            <a:r>
              <a:rPr dirty="0" sz="2000" b="1">
                <a:solidFill>
                  <a:srgbClr val="006FC0"/>
                </a:solidFill>
                <a:latin typeface="Arial"/>
                <a:cs typeface="Arial"/>
              </a:rPr>
              <a:t>Best-first</a:t>
            </a:r>
            <a:r>
              <a:rPr dirty="0" sz="2000" spc="-65" b="1">
                <a:solidFill>
                  <a:srgbClr val="006FC0"/>
                </a:solidFill>
                <a:latin typeface="Arial"/>
                <a:cs typeface="Arial"/>
              </a:rPr>
              <a:t> </a:t>
            </a:r>
            <a:r>
              <a:rPr dirty="0" sz="2000" b="1">
                <a:solidFill>
                  <a:srgbClr val="006FC0"/>
                </a:solidFill>
                <a:latin typeface="Arial"/>
                <a:cs typeface="Arial"/>
              </a:rPr>
              <a:t>search</a:t>
            </a:r>
            <a:endParaRPr sz="2000">
              <a:latin typeface="Arial"/>
              <a:cs typeface="Arial"/>
            </a:endParaRPr>
          </a:p>
          <a:p>
            <a:pPr marL="527685" indent="-514984">
              <a:lnSpc>
                <a:spcPct val="100000"/>
              </a:lnSpc>
              <a:spcBef>
                <a:spcPts val="480"/>
              </a:spcBef>
              <a:buClr>
                <a:srgbClr val="903638"/>
              </a:buClr>
              <a:buSzPct val="90000"/>
              <a:buAutoNum type="arabicPeriod"/>
              <a:tabLst>
                <a:tab pos="527685" algn="l"/>
                <a:tab pos="528320" algn="l"/>
              </a:tabLst>
            </a:pPr>
            <a:r>
              <a:rPr dirty="0" sz="2000" b="1">
                <a:solidFill>
                  <a:srgbClr val="006FC0"/>
                </a:solidFill>
                <a:latin typeface="Arial"/>
                <a:cs typeface="Arial"/>
              </a:rPr>
              <a:t>Greedy best-first</a:t>
            </a:r>
            <a:r>
              <a:rPr dirty="0" sz="2000" spc="-140" b="1">
                <a:solidFill>
                  <a:srgbClr val="006FC0"/>
                </a:solidFill>
                <a:latin typeface="Arial"/>
                <a:cs typeface="Arial"/>
              </a:rPr>
              <a:t> </a:t>
            </a:r>
            <a:r>
              <a:rPr dirty="0" sz="2000" b="1">
                <a:solidFill>
                  <a:srgbClr val="006FC0"/>
                </a:solidFill>
                <a:latin typeface="Arial"/>
                <a:cs typeface="Arial"/>
              </a:rPr>
              <a:t>search</a:t>
            </a:r>
            <a:endParaRPr sz="2000">
              <a:latin typeface="Arial"/>
              <a:cs typeface="Arial"/>
            </a:endParaRPr>
          </a:p>
          <a:p>
            <a:pPr marL="527685" indent="-514984">
              <a:lnSpc>
                <a:spcPct val="100000"/>
              </a:lnSpc>
              <a:spcBef>
                <a:spcPts val="475"/>
              </a:spcBef>
              <a:buClr>
                <a:srgbClr val="903638"/>
              </a:buClr>
              <a:buSzPct val="90000"/>
              <a:buAutoNum type="arabicPeriod"/>
              <a:tabLst>
                <a:tab pos="527685" algn="l"/>
                <a:tab pos="528320" algn="l"/>
              </a:tabLst>
            </a:pPr>
            <a:r>
              <a:rPr dirty="0" sz="2000" b="1">
                <a:solidFill>
                  <a:srgbClr val="006FC0"/>
                </a:solidFill>
                <a:latin typeface="Arial"/>
                <a:cs typeface="Arial"/>
              </a:rPr>
              <a:t>A*</a:t>
            </a:r>
            <a:r>
              <a:rPr dirty="0" sz="2000" spc="-30" b="1">
                <a:solidFill>
                  <a:srgbClr val="006FC0"/>
                </a:solidFill>
                <a:latin typeface="Arial"/>
                <a:cs typeface="Arial"/>
              </a:rPr>
              <a:t> </a:t>
            </a:r>
            <a:r>
              <a:rPr dirty="0" sz="2000" b="1">
                <a:solidFill>
                  <a:srgbClr val="006FC0"/>
                </a:solidFill>
                <a:latin typeface="Arial"/>
                <a:cs typeface="Arial"/>
              </a:rPr>
              <a:t>search</a:t>
            </a:r>
            <a:endParaRPr sz="2000">
              <a:latin typeface="Arial"/>
              <a:cs typeface="Arial"/>
            </a:endParaRPr>
          </a:p>
          <a:p>
            <a:pPr marL="527685" indent="-514984">
              <a:lnSpc>
                <a:spcPct val="100000"/>
              </a:lnSpc>
              <a:spcBef>
                <a:spcPts val="475"/>
              </a:spcBef>
              <a:buClr>
                <a:srgbClr val="903638"/>
              </a:buClr>
              <a:buSzPct val="90000"/>
              <a:buAutoNum type="arabicPeriod"/>
              <a:tabLst>
                <a:tab pos="527685" algn="l"/>
                <a:tab pos="528320" algn="l"/>
              </a:tabLst>
            </a:pPr>
            <a:r>
              <a:rPr dirty="0" sz="2000" b="1">
                <a:solidFill>
                  <a:srgbClr val="006FC0"/>
                </a:solidFill>
                <a:latin typeface="Arial"/>
                <a:cs typeface="Arial"/>
              </a:rPr>
              <a:t>Heuristics</a:t>
            </a:r>
            <a:endParaRPr sz="2000">
              <a:latin typeface="Arial"/>
              <a:cs typeface="Arial"/>
            </a:endParaRPr>
          </a:p>
          <a:p>
            <a:pPr marL="527685" indent="-514984">
              <a:lnSpc>
                <a:spcPct val="100000"/>
              </a:lnSpc>
              <a:spcBef>
                <a:spcPts val="475"/>
              </a:spcBef>
              <a:buClr>
                <a:srgbClr val="903638"/>
              </a:buClr>
              <a:buSzPct val="90000"/>
              <a:buAutoNum type="arabicPeriod"/>
              <a:tabLst>
                <a:tab pos="527685" algn="l"/>
                <a:tab pos="528320" algn="l"/>
              </a:tabLst>
            </a:pPr>
            <a:r>
              <a:rPr dirty="0" sz="2000">
                <a:latin typeface="Arial"/>
                <a:cs typeface="Arial"/>
              </a:rPr>
              <a:t>Local search</a:t>
            </a:r>
            <a:r>
              <a:rPr dirty="0" sz="2000" spc="-85">
                <a:latin typeface="Arial"/>
                <a:cs typeface="Arial"/>
              </a:rPr>
              <a:t> </a:t>
            </a:r>
            <a:r>
              <a:rPr dirty="0" sz="2000">
                <a:latin typeface="Arial"/>
                <a:cs typeface="Arial"/>
              </a:rPr>
              <a:t>algorithms</a:t>
            </a:r>
            <a:endParaRPr sz="2000">
              <a:latin typeface="Arial"/>
              <a:cs typeface="Arial"/>
            </a:endParaRPr>
          </a:p>
          <a:p>
            <a:pPr marL="527685" indent="-514984">
              <a:lnSpc>
                <a:spcPct val="100000"/>
              </a:lnSpc>
              <a:spcBef>
                <a:spcPts val="480"/>
              </a:spcBef>
              <a:buClr>
                <a:srgbClr val="903638"/>
              </a:buClr>
              <a:buSzPct val="90000"/>
              <a:buAutoNum type="arabicPeriod"/>
              <a:tabLst>
                <a:tab pos="527685" algn="l"/>
                <a:tab pos="528320" algn="l"/>
              </a:tabLst>
            </a:pPr>
            <a:r>
              <a:rPr dirty="0" sz="2000">
                <a:latin typeface="Arial"/>
                <a:cs typeface="Arial"/>
              </a:rPr>
              <a:t>Hill-climbing</a:t>
            </a:r>
            <a:r>
              <a:rPr dirty="0" sz="2000" spc="-25">
                <a:latin typeface="Arial"/>
                <a:cs typeface="Arial"/>
              </a:rPr>
              <a:t> </a:t>
            </a:r>
            <a:r>
              <a:rPr dirty="0" sz="2000">
                <a:latin typeface="Arial"/>
                <a:cs typeface="Arial"/>
              </a:rPr>
              <a:t>search</a:t>
            </a:r>
            <a:endParaRPr sz="2000">
              <a:latin typeface="Arial"/>
              <a:cs typeface="Arial"/>
            </a:endParaRPr>
          </a:p>
          <a:p>
            <a:pPr marL="527685" indent="-514984">
              <a:lnSpc>
                <a:spcPct val="100000"/>
              </a:lnSpc>
              <a:spcBef>
                <a:spcPts val="480"/>
              </a:spcBef>
              <a:buClr>
                <a:srgbClr val="903638"/>
              </a:buClr>
              <a:buSzPct val="90000"/>
              <a:buAutoNum type="arabicPeriod"/>
              <a:tabLst>
                <a:tab pos="527685" algn="l"/>
                <a:tab pos="528320" algn="l"/>
              </a:tabLst>
            </a:pPr>
            <a:r>
              <a:rPr dirty="0" sz="2000">
                <a:latin typeface="Arial"/>
                <a:cs typeface="Arial"/>
              </a:rPr>
              <a:t>Simulated</a:t>
            </a:r>
            <a:r>
              <a:rPr dirty="0" sz="2000" spc="-40">
                <a:latin typeface="Arial"/>
                <a:cs typeface="Arial"/>
              </a:rPr>
              <a:t> </a:t>
            </a:r>
            <a:r>
              <a:rPr dirty="0" sz="2000">
                <a:latin typeface="Arial"/>
                <a:cs typeface="Arial"/>
              </a:rPr>
              <a:t>annealing</a:t>
            </a:r>
            <a:endParaRPr sz="2000">
              <a:latin typeface="Arial"/>
              <a:cs typeface="Arial"/>
            </a:endParaRPr>
          </a:p>
          <a:p>
            <a:pPr marL="527685" indent="-514984">
              <a:lnSpc>
                <a:spcPct val="100000"/>
              </a:lnSpc>
              <a:spcBef>
                <a:spcPts val="480"/>
              </a:spcBef>
              <a:buClr>
                <a:srgbClr val="903638"/>
              </a:buClr>
              <a:buSzPct val="90000"/>
              <a:buAutoNum type="arabicPeriod"/>
              <a:tabLst>
                <a:tab pos="527685" algn="l"/>
                <a:tab pos="528320" algn="l"/>
              </a:tabLst>
            </a:pPr>
            <a:r>
              <a:rPr dirty="0" sz="2000">
                <a:latin typeface="Arial"/>
                <a:cs typeface="Arial"/>
              </a:rPr>
              <a:t>Local beam</a:t>
            </a:r>
            <a:r>
              <a:rPr dirty="0" sz="2000" spc="-65">
                <a:latin typeface="Arial"/>
                <a:cs typeface="Arial"/>
              </a:rPr>
              <a:t> </a:t>
            </a:r>
            <a:r>
              <a:rPr dirty="0" sz="2000">
                <a:latin typeface="Arial"/>
                <a:cs typeface="Arial"/>
              </a:rPr>
              <a:t>search</a:t>
            </a:r>
            <a:endParaRPr sz="2000">
              <a:latin typeface="Arial"/>
              <a:cs typeface="Arial"/>
            </a:endParaRPr>
          </a:p>
          <a:p>
            <a:pPr marL="527685" indent="-514984">
              <a:lnSpc>
                <a:spcPct val="100000"/>
              </a:lnSpc>
              <a:spcBef>
                <a:spcPts val="480"/>
              </a:spcBef>
              <a:buClr>
                <a:srgbClr val="903638"/>
              </a:buClr>
              <a:buSzPct val="90000"/>
              <a:buAutoNum type="arabicPeriod"/>
              <a:tabLst>
                <a:tab pos="527685" algn="l"/>
                <a:tab pos="528320" algn="l"/>
              </a:tabLst>
            </a:pPr>
            <a:r>
              <a:rPr dirty="0" sz="2000" b="1">
                <a:latin typeface="Arial"/>
                <a:cs typeface="Arial"/>
              </a:rPr>
              <a:t>Genetic</a:t>
            </a:r>
            <a:r>
              <a:rPr dirty="0" sz="2000" spc="-65" b="1">
                <a:latin typeface="Arial"/>
                <a:cs typeface="Arial"/>
              </a:rPr>
              <a:t> </a:t>
            </a:r>
            <a:r>
              <a:rPr dirty="0" sz="2000" b="1">
                <a:latin typeface="Arial"/>
                <a:cs typeface="Arial"/>
              </a:rPr>
              <a:t>algorithms</a:t>
            </a:r>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93675"/>
            <a:ext cx="2261870" cy="665480"/>
          </a:xfrm>
          <a:prstGeom prst="rect"/>
        </p:spPr>
        <p:txBody>
          <a:bodyPr wrap="square" lIns="0" tIns="12700" rIns="0" bIns="0" rtlCol="0" vert="horz">
            <a:spAutoFit/>
          </a:bodyPr>
          <a:lstStyle/>
          <a:p>
            <a:pPr marL="12700">
              <a:lnSpc>
                <a:spcPct val="100000"/>
              </a:lnSpc>
              <a:spcBef>
                <a:spcPts val="100"/>
              </a:spcBef>
              <a:tabLst>
                <a:tab pos="797560" algn="l"/>
              </a:tabLst>
            </a:pPr>
            <a:r>
              <a:rPr dirty="0" spc="-5"/>
              <a:t>A*</a:t>
            </a:r>
            <a:r>
              <a:rPr dirty="0" spc="-5"/>
              <a:t>	Search</a:t>
            </a:r>
          </a:p>
        </p:txBody>
      </p:sp>
      <p:sp>
        <p:nvSpPr>
          <p:cNvPr id="3" name="object 3"/>
          <p:cNvSpPr txBox="1"/>
          <p:nvPr/>
        </p:nvSpPr>
        <p:spPr>
          <a:xfrm>
            <a:off x="547217" y="1278069"/>
            <a:ext cx="8073390" cy="3395345"/>
          </a:xfrm>
          <a:prstGeom prst="rect">
            <a:avLst/>
          </a:prstGeom>
        </p:spPr>
        <p:txBody>
          <a:bodyPr wrap="square" lIns="0" tIns="99695" rIns="0" bIns="0" rtlCol="0" vert="horz">
            <a:spAutoFit/>
          </a:bodyPr>
          <a:lstStyle/>
          <a:p>
            <a:pPr marL="355600" indent="-342900">
              <a:lnSpc>
                <a:spcPct val="100000"/>
              </a:lnSpc>
              <a:spcBef>
                <a:spcPts val="785"/>
              </a:spcBef>
              <a:buClr>
                <a:srgbClr val="903638"/>
              </a:buClr>
              <a:buSzPct val="89285"/>
              <a:buFont typeface="Wingdings"/>
              <a:buChar char=""/>
              <a:tabLst>
                <a:tab pos="355600" algn="l"/>
              </a:tabLst>
            </a:pPr>
            <a:r>
              <a:rPr dirty="0" sz="2800" spc="-5">
                <a:latin typeface="Arial"/>
                <a:cs typeface="Arial"/>
              </a:rPr>
              <a:t>Properties of A*</a:t>
            </a:r>
            <a:r>
              <a:rPr dirty="0" sz="2800">
                <a:latin typeface="Arial"/>
                <a:cs typeface="Arial"/>
              </a:rPr>
              <a:t> </a:t>
            </a:r>
            <a:r>
              <a:rPr dirty="0" sz="2800" spc="-5">
                <a:latin typeface="Arial"/>
                <a:cs typeface="Arial"/>
              </a:rPr>
              <a:t>:</a:t>
            </a:r>
            <a:endParaRPr sz="2800">
              <a:latin typeface="Arial"/>
              <a:cs typeface="Arial"/>
            </a:endParaRPr>
          </a:p>
          <a:p>
            <a:pPr lvl="1" marL="756285" indent="-286385">
              <a:lnSpc>
                <a:spcPct val="100000"/>
              </a:lnSpc>
              <a:spcBef>
                <a:spcPts val="590"/>
              </a:spcBef>
              <a:buClr>
                <a:srgbClr val="71A276"/>
              </a:buClr>
              <a:buSzPct val="75000"/>
              <a:buFont typeface="Courier New"/>
              <a:buChar char="o"/>
              <a:tabLst>
                <a:tab pos="756920" algn="l"/>
              </a:tabLst>
            </a:pPr>
            <a:r>
              <a:rPr dirty="0" sz="2400" spc="-5" b="1">
                <a:solidFill>
                  <a:srgbClr val="006FC0"/>
                </a:solidFill>
                <a:latin typeface="Arial"/>
                <a:cs typeface="Arial"/>
              </a:rPr>
              <a:t>Complete</a:t>
            </a:r>
            <a:r>
              <a:rPr dirty="0" sz="2400" spc="-5">
                <a:latin typeface="Arial"/>
                <a:cs typeface="Arial"/>
              </a:rPr>
              <a:t>? Ya, kecuali </a:t>
            </a:r>
            <a:r>
              <a:rPr dirty="0" sz="2400">
                <a:latin typeface="Arial"/>
                <a:cs typeface="Arial"/>
              </a:rPr>
              <a:t>jumlah node di mana</a:t>
            </a:r>
            <a:r>
              <a:rPr dirty="0" sz="2400" spc="-225">
                <a:latin typeface="Arial"/>
                <a:cs typeface="Arial"/>
              </a:rPr>
              <a:t> </a:t>
            </a:r>
            <a:r>
              <a:rPr dirty="0" sz="2400">
                <a:latin typeface="Arial"/>
                <a:cs typeface="Arial"/>
              </a:rPr>
              <a:t>f ≤ </a:t>
            </a:r>
            <a:r>
              <a:rPr dirty="0" sz="2400" spc="-5">
                <a:latin typeface="Arial"/>
                <a:cs typeface="Arial"/>
              </a:rPr>
              <a:t>f(G)</a:t>
            </a:r>
            <a:endParaRPr sz="2400">
              <a:latin typeface="Arial"/>
              <a:cs typeface="Arial"/>
            </a:endParaRPr>
          </a:p>
          <a:p>
            <a:pPr marL="756285">
              <a:lnSpc>
                <a:spcPct val="100000"/>
              </a:lnSpc>
            </a:pPr>
            <a:r>
              <a:rPr dirty="0" sz="2400">
                <a:latin typeface="Arial"/>
                <a:cs typeface="Arial"/>
              </a:rPr>
              <a:t>tak</a:t>
            </a:r>
            <a:r>
              <a:rPr dirty="0" sz="2400" spc="-25">
                <a:latin typeface="Arial"/>
                <a:cs typeface="Arial"/>
              </a:rPr>
              <a:t> </a:t>
            </a:r>
            <a:r>
              <a:rPr dirty="0" sz="2400">
                <a:latin typeface="Arial"/>
                <a:cs typeface="Arial"/>
              </a:rPr>
              <a:t>terbatas.</a:t>
            </a:r>
            <a:endParaRPr sz="2400">
              <a:latin typeface="Arial"/>
              <a:cs typeface="Arial"/>
            </a:endParaRPr>
          </a:p>
          <a:p>
            <a:pPr lvl="1" marL="756285" marR="6350" indent="-286385">
              <a:lnSpc>
                <a:spcPct val="100000"/>
              </a:lnSpc>
              <a:spcBef>
                <a:spcPts val="580"/>
              </a:spcBef>
              <a:buClr>
                <a:srgbClr val="71A276"/>
              </a:buClr>
              <a:buSzPct val="75000"/>
              <a:buFont typeface="Courier New"/>
              <a:buChar char="o"/>
              <a:tabLst>
                <a:tab pos="756920" algn="l"/>
                <a:tab pos="1643380" algn="l"/>
                <a:tab pos="3577590" algn="l"/>
                <a:tab pos="5568315" algn="l"/>
                <a:tab pos="6490335" algn="l"/>
                <a:tab pos="6833234" algn="l"/>
                <a:tab pos="7158990" algn="l"/>
              </a:tabLst>
            </a:pPr>
            <a:r>
              <a:rPr dirty="0" sz="2400" spc="-5" b="1">
                <a:solidFill>
                  <a:srgbClr val="006FC0"/>
                </a:solidFill>
                <a:latin typeface="Arial"/>
                <a:cs typeface="Arial"/>
              </a:rPr>
              <a:t>Time</a:t>
            </a:r>
            <a:r>
              <a:rPr dirty="0" sz="2400" spc="-5" b="1">
                <a:solidFill>
                  <a:srgbClr val="006FC0"/>
                </a:solidFill>
                <a:latin typeface="Arial"/>
                <a:cs typeface="Arial"/>
              </a:rPr>
              <a:t>	</a:t>
            </a:r>
            <a:r>
              <a:rPr dirty="0" sz="2400" spc="-5" b="1">
                <a:solidFill>
                  <a:srgbClr val="006FC0"/>
                </a:solidFill>
                <a:latin typeface="Arial"/>
                <a:cs typeface="Arial"/>
              </a:rPr>
              <a:t>co</a:t>
            </a:r>
            <a:r>
              <a:rPr dirty="0" sz="2400" spc="-20" b="1">
                <a:solidFill>
                  <a:srgbClr val="006FC0"/>
                </a:solidFill>
                <a:latin typeface="Arial"/>
                <a:cs typeface="Arial"/>
              </a:rPr>
              <a:t>m</a:t>
            </a:r>
            <a:r>
              <a:rPr dirty="0" sz="2400" spc="-5" b="1">
                <a:solidFill>
                  <a:srgbClr val="006FC0"/>
                </a:solidFill>
                <a:latin typeface="Arial"/>
                <a:cs typeface="Arial"/>
              </a:rPr>
              <a:t>plexi</a:t>
            </a:r>
            <a:r>
              <a:rPr dirty="0" sz="2400" b="1">
                <a:solidFill>
                  <a:srgbClr val="006FC0"/>
                </a:solidFill>
                <a:latin typeface="Arial"/>
                <a:cs typeface="Arial"/>
              </a:rPr>
              <a:t>t</a:t>
            </a:r>
            <a:r>
              <a:rPr dirty="0" sz="2400" spc="-20" b="1">
                <a:solidFill>
                  <a:srgbClr val="006FC0"/>
                </a:solidFill>
                <a:latin typeface="Arial"/>
                <a:cs typeface="Arial"/>
              </a:rPr>
              <a:t>y</a:t>
            </a:r>
            <a:r>
              <a:rPr dirty="0" sz="2400" spc="-5">
                <a:latin typeface="Arial"/>
                <a:cs typeface="Arial"/>
              </a:rPr>
              <a:t>?</a:t>
            </a:r>
            <a:r>
              <a:rPr dirty="0" sz="2400">
                <a:latin typeface="Arial"/>
                <a:cs typeface="Arial"/>
              </a:rPr>
              <a:t>	Eks</a:t>
            </a:r>
            <a:r>
              <a:rPr dirty="0" sz="2400" spc="-10">
                <a:latin typeface="Arial"/>
                <a:cs typeface="Arial"/>
              </a:rPr>
              <a:t>p</a:t>
            </a:r>
            <a:r>
              <a:rPr dirty="0" sz="2400" spc="-5">
                <a:latin typeface="Arial"/>
                <a:cs typeface="Arial"/>
              </a:rPr>
              <a:t>onens</a:t>
            </a:r>
            <a:r>
              <a:rPr dirty="0" sz="2400" spc="-5">
                <a:latin typeface="Arial"/>
                <a:cs typeface="Arial"/>
              </a:rPr>
              <a:t>i</a:t>
            </a:r>
            <a:r>
              <a:rPr dirty="0" sz="2400">
                <a:latin typeface="Arial"/>
                <a:cs typeface="Arial"/>
              </a:rPr>
              <a:t>a</a:t>
            </a:r>
            <a:r>
              <a:rPr dirty="0" sz="2400" spc="-5">
                <a:latin typeface="Arial"/>
                <a:cs typeface="Arial"/>
              </a:rPr>
              <a:t>l</a:t>
            </a:r>
            <a:r>
              <a:rPr dirty="0" sz="2400">
                <a:latin typeface="Arial"/>
                <a:cs typeface="Arial"/>
              </a:rPr>
              <a:t>	</a:t>
            </a:r>
            <a:r>
              <a:rPr dirty="0" sz="2400" spc="-5">
                <a:latin typeface="Arial"/>
                <a:cs typeface="Arial"/>
              </a:rPr>
              <a:t>(error</a:t>
            </a:r>
            <a:r>
              <a:rPr dirty="0" sz="2400">
                <a:latin typeface="Arial"/>
                <a:cs typeface="Arial"/>
              </a:rPr>
              <a:t>	</a:t>
            </a:r>
            <a:r>
              <a:rPr dirty="0" sz="2400" spc="-5">
                <a:latin typeface="Arial"/>
                <a:cs typeface="Arial"/>
              </a:rPr>
              <a:t>h</a:t>
            </a:r>
            <a:r>
              <a:rPr dirty="0" sz="2400">
                <a:latin typeface="Arial"/>
                <a:cs typeface="Arial"/>
              </a:rPr>
              <a:t>	x	</a:t>
            </a:r>
            <a:r>
              <a:rPr dirty="0" sz="2400" spc="-5">
                <a:latin typeface="Arial"/>
                <a:cs typeface="Arial"/>
              </a:rPr>
              <a:t>j</a:t>
            </a:r>
            <a:r>
              <a:rPr dirty="0" sz="2400" spc="-5">
                <a:latin typeface="Arial"/>
                <a:cs typeface="Arial"/>
              </a:rPr>
              <a:t>umlah  </a:t>
            </a:r>
            <a:r>
              <a:rPr dirty="0" sz="2400" spc="-5">
                <a:latin typeface="Arial"/>
                <a:cs typeface="Arial"/>
              </a:rPr>
              <a:t>step</a:t>
            </a:r>
            <a:r>
              <a:rPr dirty="0" sz="2400" spc="-25">
                <a:latin typeface="Arial"/>
                <a:cs typeface="Arial"/>
              </a:rPr>
              <a:t> </a:t>
            </a:r>
            <a:r>
              <a:rPr dirty="0" sz="2400" spc="-5">
                <a:latin typeface="Arial"/>
                <a:cs typeface="Arial"/>
              </a:rPr>
              <a:t>solusi).</a:t>
            </a:r>
            <a:endParaRPr sz="2400">
              <a:latin typeface="Arial"/>
              <a:cs typeface="Arial"/>
            </a:endParaRPr>
          </a:p>
          <a:p>
            <a:pPr lvl="1" marL="756285" marR="6985" indent="-286385">
              <a:lnSpc>
                <a:spcPct val="100000"/>
              </a:lnSpc>
              <a:spcBef>
                <a:spcPts val="580"/>
              </a:spcBef>
              <a:buClr>
                <a:srgbClr val="71A276"/>
              </a:buClr>
              <a:buSzPct val="75000"/>
              <a:buFont typeface="Courier New"/>
              <a:buChar char="o"/>
              <a:tabLst>
                <a:tab pos="756920" algn="l"/>
              </a:tabLst>
            </a:pPr>
            <a:r>
              <a:rPr dirty="0" sz="2400" spc="-5" b="1">
                <a:solidFill>
                  <a:srgbClr val="006FC0"/>
                </a:solidFill>
                <a:latin typeface="Arial"/>
                <a:cs typeface="Arial"/>
              </a:rPr>
              <a:t>Space complexity</a:t>
            </a:r>
            <a:r>
              <a:rPr dirty="0" sz="2400" spc="-5">
                <a:latin typeface="Arial"/>
                <a:cs typeface="Arial"/>
              </a:rPr>
              <a:t>? O(b</a:t>
            </a:r>
            <a:r>
              <a:rPr dirty="0" baseline="24305" sz="2400" spc="-7">
                <a:latin typeface="Arial"/>
                <a:cs typeface="Arial"/>
              </a:rPr>
              <a:t>m</a:t>
            </a:r>
            <a:r>
              <a:rPr dirty="0" sz="2400" spc="-5">
                <a:latin typeface="Arial"/>
                <a:cs typeface="Arial"/>
              </a:rPr>
              <a:t>) → semua node disimpan  di</a:t>
            </a:r>
            <a:r>
              <a:rPr dirty="0" sz="2400" spc="-20">
                <a:latin typeface="Arial"/>
                <a:cs typeface="Arial"/>
              </a:rPr>
              <a:t> </a:t>
            </a:r>
            <a:r>
              <a:rPr dirty="0" sz="2400">
                <a:latin typeface="Arial"/>
                <a:cs typeface="Arial"/>
              </a:rPr>
              <a:t>memory.</a:t>
            </a:r>
            <a:endParaRPr sz="2400">
              <a:latin typeface="Arial"/>
              <a:cs typeface="Arial"/>
            </a:endParaRPr>
          </a:p>
          <a:p>
            <a:pPr lvl="1" marL="756285" indent="-286385">
              <a:lnSpc>
                <a:spcPct val="100000"/>
              </a:lnSpc>
              <a:spcBef>
                <a:spcPts val="575"/>
              </a:spcBef>
              <a:buClr>
                <a:srgbClr val="71A276"/>
              </a:buClr>
              <a:buSzPct val="75000"/>
              <a:buFont typeface="Courier New"/>
              <a:buChar char="o"/>
              <a:tabLst>
                <a:tab pos="756920" algn="l"/>
              </a:tabLst>
            </a:pPr>
            <a:r>
              <a:rPr dirty="0" sz="2400" spc="-5" b="1">
                <a:solidFill>
                  <a:srgbClr val="006FC0"/>
                </a:solidFill>
                <a:latin typeface="Arial"/>
                <a:cs typeface="Arial"/>
              </a:rPr>
              <a:t>Optimal</a:t>
            </a:r>
            <a:r>
              <a:rPr dirty="0" sz="2400" spc="-5">
                <a:latin typeface="Arial"/>
                <a:cs typeface="Arial"/>
              </a:rPr>
              <a:t>?</a:t>
            </a:r>
            <a:r>
              <a:rPr dirty="0" sz="2400" spc="-55">
                <a:latin typeface="Arial"/>
                <a:cs typeface="Arial"/>
              </a:rPr>
              <a:t> </a:t>
            </a:r>
            <a:r>
              <a:rPr dirty="0" sz="2400" spc="-5">
                <a:latin typeface="Arial"/>
                <a:cs typeface="Arial"/>
              </a:rPr>
              <a:t>Ya.</a:t>
            </a:r>
            <a:endParaRPr sz="24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498475"/>
            <a:ext cx="2732405" cy="665480"/>
          </a:xfrm>
          <a:prstGeom prst="rect"/>
        </p:spPr>
        <p:txBody>
          <a:bodyPr wrap="square" lIns="0" tIns="12700" rIns="0" bIns="0" rtlCol="0" vert="horz">
            <a:spAutoFit/>
          </a:bodyPr>
          <a:lstStyle/>
          <a:p>
            <a:pPr marL="12700">
              <a:lnSpc>
                <a:spcPct val="100000"/>
              </a:lnSpc>
              <a:spcBef>
                <a:spcPts val="100"/>
              </a:spcBef>
            </a:pPr>
            <a:r>
              <a:rPr dirty="0" spc="-5">
                <a:solidFill>
                  <a:srgbClr val="676A54"/>
                </a:solidFill>
              </a:rPr>
              <a:t>Latihan</a:t>
            </a:r>
            <a:r>
              <a:rPr dirty="0" spc="-100">
                <a:solidFill>
                  <a:srgbClr val="676A54"/>
                </a:solidFill>
              </a:rPr>
              <a:t> </a:t>
            </a:r>
            <a:r>
              <a:rPr dirty="0">
                <a:solidFill>
                  <a:srgbClr val="676A54"/>
                </a:solidFill>
              </a:rPr>
              <a:t>Soal</a:t>
            </a:r>
          </a:p>
        </p:txBody>
      </p:sp>
      <p:sp>
        <p:nvSpPr>
          <p:cNvPr id="3" name="object 3"/>
          <p:cNvSpPr txBox="1"/>
          <p:nvPr/>
        </p:nvSpPr>
        <p:spPr>
          <a:xfrm>
            <a:off x="993444" y="1573044"/>
            <a:ext cx="7613015" cy="1050290"/>
          </a:xfrm>
          <a:prstGeom prst="rect">
            <a:avLst/>
          </a:prstGeom>
        </p:spPr>
        <p:txBody>
          <a:bodyPr wrap="square" lIns="0" tIns="97790" rIns="0" bIns="0" rtlCol="0" vert="horz">
            <a:spAutoFit/>
          </a:bodyPr>
          <a:lstStyle/>
          <a:p>
            <a:pPr marL="354965" indent="-342265">
              <a:lnSpc>
                <a:spcPct val="100000"/>
              </a:lnSpc>
              <a:spcBef>
                <a:spcPts val="770"/>
              </a:spcBef>
              <a:buClr>
                <a:srgbClr val="903638"/>
              </a:buClr>
              <a:buSzPct val="89285"/>
              <a:buFont typeface="Wingdings"/>
              <a:buChar char=""/>
              <a:tabLst>
                <a:tab pos="355600" algn="l"/>
              </a:tabLst>
            </a:pPr>
            <a:r>
              <a:rPr dirty="0" sz="2800" spc="-5">
                <a:latin typeface="Arial"/>
                <a:cs typeface="Arial"/>
              </a:rPr>
              <a:t>Dengan A*, carilah jarak antara S ke</a:t>
            </a:r>
            <a:r>
              <a:rPr dirty="0" sz="2800" spc="50">
                <a:latin typeface="Arial"/>
                <a:cs typeface="Arial"/>
              </a:rPr>
              <a:t> </a:t>
            </a:r>
            <a:r>
              <a:rPr dirty="0" sz="2800" spc="-5">
                <a:latin typeface="Arial"/>
                <a:cs typeface="Arial"/>
              </a:rPr>
              <a:t>G!</a:t>
            </a:r>
            <a:endParaRPr sz="2800">
              <a:latin typeface="Arial"/>
              <a:cs typeface="Arial"/>
            </a:endParaRPr>
          </a:p>
          <a:p>
            <a:pPr marL="354965" indent="-342265">
              <a:lnSpc>
                <a:spcPct val="100000"/>
              </a:lnSpc>
              <a:spcBef>
                <a:spcPts val="670"/>
              </a:spcBef>
              <a:buClr>
                <a:srgbClr val="903638"/>
              </a:buClr>
              <a:buSzPct val="89285"/>
              <a:buFont typeface="Wingdings"/>
              <a:buChar char=""/>
              <a:tabLst>
                <a:tab pos="355600" algn="l"/>
              </a:tabLst>
            </a:pPr>
            <a:r>
              <a:rPr dirty="0" sz="2800" spc="-5">
                <a:latin typeface="Arial"/>
                <a:cs typeface="Arial"/>
              </a:rPr>
              <a:t>Apakah hasilnya merupakan jarak</a:t>
            </a:r>
            <a:r>
              <a:rPr dirty="0" sz="2800" spc="135">
                <a:latin typeface="Arial"/>
                <a:cs typeface="Arial"/>
              </a:rPr>
              <a:t> </a:t>
            </a:r>
            <a:r>
              <a:rPr dirty="0" sz="2800" spc="-5">
                <a:latin typeface="Arial"/>
                <a:cs typeface="Arial"/>
              </a:rPr>
              <a:t>terpendek?</a:t>
            </a:r>
            <a:endParaRPr sz="2800">
              <a:latin typeface="Arial"/>
              <a:cs typeface="Arial"/>
            </a:endParaRPr>
          </a:p>
        </p:txBody>
      </p:sp>
      <p:sp>
        <p:nvSpPr>
          <p:cNvPr id="4" name="object 4"/>
          <p:cNvSpPr/>
          <p:nvPr/>
        </p:nvSpPr>
        <p:spPr>
          <a:xfrm>
            <a:off x="1357249" y="2708960"/>
            <a:ext cx="5786501" cy="3899535"/>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8662" y="357149"/>
            <a:ext cx="4429125" cy="6348476"/>
          </a:xfrm>
          <a:prstGeom prst="rect">
            <a:avLst/>
          </a:prstGeom>
          <a:blipFill>
            <a:blip r:embed="rId2" cstate="print"/>
            <a:stretch>
              <a:fillRect/>
            </a:stretch>
          </a:blipFill>
        </p:spPr>
        <p:txBody>
          <a:bodyPr wrap="square" lIns="0" tIns="0" rIns="0" bIns="0" rtlCol="0"/>
          <a:lstStyle/>
          <a:p/>
        </p:txBody>
      </p:sp>
      <p:sp>
        <p:nvSpPr>
          <p:cNvPr id="3" name="object 3"/>
          <p:cNvSpPr/>
          <p:nvPr/>
        </p:nvSpPr>
        <p:spPr>
          <a:xfrm>
            <a:off x="6296025" y="142747"/>
            <a:ext cx="2847974" cy="1919351"/>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5724" y="571500"/>
            <a:ext cx="5182489" cy="2714625"/>
          </a:xfrm>
          <a:prstGeom prst="rect">
            <a:avLst/>
          </a:prstGeom>
          <a:blipFill>
            <a:blip r:embed="rId2" cstate="print"/>
            <a:stretch>
              <a:fillRect/>
            </a:stretch>
          </a:blipFill>
        </p:spPr>
        <p:txBody>
          <a:bodyPr wrap="square" lIns="0" tIns="0" rIns="0" bIns="0" rtlCol="0"/>
          <a:lstStyle/>
          <a:p/>
        </p:txBody>
      </p:sp>
      <p:sp>
        <p:nvSpPr>
          <p:cNvPr id="3" name="object 3"/>
          <p:cNvSpPr/>
          <p:nvPr/>
        </p:nvSpPr>
        <p:spPr>
          <a:xfrm>
            <a:off x="3509771" y="3571837"/>
            <a:ext cx="5208778" cy="3071876"/>
          </a:xfrm>
          <a:prstGeom prst="rect">
            <a:avLst/>
          </a:prstGeom>
          <a:blipFill>
            <a:blip r:embed="rId3" cstate="print"/>
            <a:stretch>
              <a:fillRect/>
            </a:stretch>
          </a:blipFill>
        </p:spPr>
        <p:txBody>
          <a:bodyPr wrap="square" lIns="0" tIns="0" rIns="0" bIns="0" rtlCol="0"/>
          <a:lstStyle/>
          <a:p/>
        </p:txBody>
      </p:sp>
      <p:sp>
        <p:nvSpPr>
          <p:cNvPr id="4" name="object 4"/>
          <p:cNvSpPr/>
          <p:nvPr/>
        </p:nvSpPr>
        <p:spPr>
          <a:xfrm>
            <a:off x="5765927" y="0"/>
            <a:ext cx="3378072" cy="2276475"/>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4287" y="357212"/>
            <a:ext cx="5500751" cy="6000750"/>
          </a:xfrm>
          <a:prstGeom prst="rect">
            <a:avLst/>
          </a:prstGeom>
          <a:blipFill>
            <a:blip r:embed="rId2" cstate="print"/>
            <a:stretch>
              <a:fillRect/>
            </a:stretch>
          </a:blipFill>
        </p:spPr>
        <p:txBody>
          <a:bodyPr wrap="square" lIns="0" tIns="0" rIns="0" bIns="0" rtlCol="0"/>
          <a:lstStyle/>
          <a:p/>
        </p:txBody>
      </p:sp>
      <p:sp>
        <p:nvSpPr>
          <p:cNvPr id="3" name="object 3"/>
          <p:cNvSpPr/>
          <p:nvPr/>
        </p:nvSpPr>
        <p:spPr>
          <a:xfrm>
            <a:off x="6281928" y="0"/>
            <a:ext cx="2862072" cy="1928749"/>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498475"/>
            <a:ext cx="3594100" cy="665480"/>
          </a:xfrm>
          <a:prstGeom prst="rect"/>
        </p:spPr>
        <p:txBody>
          <a:bodyPr wrap="square" lIns="0" tIns="12700" rIns="0" bIns="0" rtlCol="0" vert="horz">
            <a:spAutoFit/>
          </a:bodyPr>
          <a:lstStyle/>
          <a:p>
            <a:pPr marL="12700">
              <a:lnSpc>
                <a:spcPct val="100000"/>
              </a:lnSpc>
              <a:spcBef>
                <a:spcPts val="100"/>
              </a:spcBef>
              <a:tabLst>
                <a:tab pos="1598295" algn="l"/>
              </a:tabLst>
            </a:pPr>
            <a:r>
              <a:rPr dirty="0" spc="-5">
                <a:solidFill>
                  <a:srgbClr val="676A54"/>
                </a:solidFill>
              </a:rPr>
              <a:t>Fungsi</a:t>
            </a:r>
            <a:r>
              <a:rPr dirty="0" spc="-5">
                <a:solidFill>
                  <a:srgbClr val="676A54"/>
                </a:solidFill>
              </a:rPr>
              <a:t>	</a:t>
            </a:r>
            <a:r>
              <a:rPr dirty="0" spc="-5">
                <a:solidFill>
                  <a:srgbClr val="676A54"/>
                </a:solidFill>
              </a:rPr>
              <a:t>Heurist</a:t>
            </a:r>
            <a:r>
              <a:rPr dirty="0" spc="-25">
                <a:solidFill>
                  <a:srgbClr val="676A54"/>
                </a:solidFill>
              </a:rPr>
              <a:t>i</a:t>
            </a:r>
            <a:r>
              <a:rPr dirty="0">
                <a:solidFill>
                  <a:srgbClr val="676A54"/>
                </a:solidFill>
              </a:rPr>
              <a:t>k</a:t>
            </a:r>
          </a:p>
        </p:txBody>
      </p:sp>
      <p:sp>
        <p:nvSpPr>
          <p:cNvPr id="3" name="object 3"/>
          <p:cNvSpPr txBox="1"/>
          <p:nvPr/>
        </p:nvSpPr>
        <p:spPr>
          <a:xfrm>
            <a:off x="993444" y="1624330"/>
            <a:ext cx="7310755" cy="5061585"/>
          </a:xfrm>
          <a:prstGeom prst="rect">
            <a:avLst/>
          </a:prstGeom>
        </p:spPr>
        <p:txBody>
          <a:bodyPr wrap="square" lIns="0" tIns="12065" rIns="0" bIns="0" rtlCol="0" vert="horz">
            <a:spAutoFit/>
          </a:bodyPr>
          <a:lstStyle/>
          <a:p>
            <a:pPr marL="354965" marR="179705" indent="-342265">
              <a:lnSpc>
                <a:spcPct val="100000"/>
              </a:lnSpc>
              <a:spcBef>
                <a:spcPts val="95"/>
              </a:spcBef>
              <a:buClr>
                <a:srgbClr val="903638"/>
              </a:buClr>
              <a:buSzPct val="89285"/>
              <a:buFont typeface="Wingdings"/>
              <a:buChar char=""/>
              <a:tabLst>
                <a:tab pos="355600" algn="l"/>
              </a:tabLst>
            </a:pPr>
            <a:r>
              <a:rPr dirty="0" sz="2800" spc="-5">
                <a:latin typeface="Arial"/>
                <a:cs typeface="Arial"/>
              </a:rPr>
              <a:t>Fungsi Heuristik memainkan peranan yang  sangat</a:t>
            </a:r>
            <a:r>
              <a:rPr dirty="0" sz="2800" spc="-10">
                <a:latin typeface="Arial"/>
                <a:cs typeface="Arial"/>
              </a:rPr>
              <a:t> </a:t>
            </a:r>
            <a:r>
              <a:rPr dirty="0" sz="2800" spc="-5">
                <a:latin typeface="Arial"/>
                <a:cs typeface="Arial"/>
              </a:rPr>
              <a:t>menentukan</a:t>
            </a:r>
            <a:endParaRPr sz="2800">
              <a:latin typeface="Arial"/>
              <a:cs typeface="Arial"/>
            </a:endParaRPr>
          </a:p>
          <a:p>
            <a:pPr>
              <a:lnSpc>
                <a:spcPct val="100000"/>
              </a:lnSpc>
              <a:spcBef>
                <a:spcPts val="45"/>
              </a:spcBef>
              <a:buClr>
                <a:srgbClr val="903638"/>
              </a:buClr>
              <a:buFont typeface="Wingdings"/>
              <a:buChar char=""/>
            </a:pPr>
            <a:endParaRPr sz="4050">
              <a:latin typeface="Times New Roman"/>
              <a:cs typeface="Times New Roman"/>
            </a:endParaRPr>
          </a:p>
          <a:p>
            <a:pPr marL="354965" marR="5080" indent="-342265">
              <a:lnSpc>
                <a:spcPct val="100000"/>
              </a:lnSpc>
              <a:buClr>
                <a:srgbClr val="903638"/>
              </a:buClr>
              <a:buSzPct val="89285"/>
              <a:buFont typeface="Wingdings"/>
              <a:buChar char=""/>
              <a:tabLst>
                <a:tab pos="355600" algn="l"/>
              </a:tabLst>
            </a:pPr>
            <a:r>
              <a:rPr dirty="0" sz="2800" spc="-5">
                <a:latin typeface="Arial"/>
                <a:cs typeface="Arial"/>
              </a:rPr>
              <a:t>Suatu fungsi dapat diterima </a:t>
            </a:r>
            <a:r>
              <a:rPr dirty="0" sz="2800">
                <a:latin typeface="Arial"/>
                <a:cs typeface="Arial"/>
              </a:rPr>
              <a:t>(Admissible)  </a:t>
            </a:r>
            <a:r>
              <a:rPr dirty="0" sz="2800" spc="-5">
                <a:latin typeface="Arial"/>
                <a:cs typeface="Arial"/>
              </a:rPr>
              <a:t>sebagai fungsi Heuristik jika biaya perkiraan  yang dihasilkan </a:t>
            </a:r>
            <a:r>
              <a:rPr dirty="0" sz="2800" spc="-5">
                <a:solidFill>
                  <a:srgbClr val="FF0000"/>
                </a:solidFill>
                <a:latin typeface="Arial"/>
                <a:cs typeface="Arial"/>
              </a:rPr>
              <a:t>tidak melebihi </a:t>
            </a:r>
            <a:r>
              <a:rPr dirty="0" sz="2800" spc="-5">
                <a:latin typeface="Arial"/>
                <a:cs typeface="Arial"/>
              </a:rPr>
              <a:t>dari biaya  sebenarnya.</a:t>
            </a:r>
            <a:endParaRPr sz="2800">
              <a:latin typeface="Arial"/>
              <a:cs typeface="Arial"/>
            </a:endParaRPr>
          </a:p>
          <a:p>
            <a:pPr>
              <a:lnSpc>
                <a:spcPct val="100000"/>
              </a:lnSpc>
              <a:spcBef>
                <a:spcPts val="45"/>
              </a:spcBef>
              <a:buClr>
                <a:srgbClr val="903638"/>
              </a:buClr>
              <a:buFont typeface="Wingdings"/>
              <a:buChar char=""/>
            </a:pPr>
            <a:endParaRPr sz="4050">
              <a:latin typeface="Times New Roman"/>
              <a:cs typeface="Times New Roman"/>
            </a:endParaRPr>
          </a:p>
          <a:p>
            <a:pPr algn="just" marL="354965" marR="101600" indent="-342265">
              <a:lnSpc>
                <a:spcPct val="100000"/>
              </a:lnSpc>
              <a:buClr>
                <a:srgbClr val="903638"/>
              </a:buClr>
              <a:buSzPct val="89285"/>
              <a:buFont typeface="Wingdings"/>
              <a:buChar char=""/>
              <a:tabLst>
                <a:tab pos="355600" algn="l"/>
              </a:tabLst>
            </a:pPr>
            <a:r>
              <a:rPr dirty="0" sz="2800" spc="-5" b="1">
                <a:solidFill>
                  <a:srgbClr val="006FC0"/>
                </a:solidFill>
                <a:latin typeface="Arial"/>
                <a:cs typeface="Arial"/>
              </a:rPr>
              <a:t>Bahasa mudahnya </a:t>
            </a:r>
            <a:r>
              <a:rPr dirty="0" sz="2800" spc="-5">
                <a:latin typeface="Arial"/>
                <a:cs typeface="Arial"/>
              </a:rPr>
              <a:t>: nilai sebuah heuristic  function tidak pernah </a:t>
            </a:r>
            <a:r>
              <a:rPr dirty="0" sz="2800" spc="-5" b="1">
                <a:solidFill>
                  <a:srgbClr val="006FC0"/>
                </a:solidFill>
                <a:latin typeface="Arial"/>
                <a:cs typeface="Arial"/>
              </a:rPr>
              <a:t>melebihi </a:t>
            </a:r>
            <a:r>
              <a:rPr dirty="0" sz="2800" spc="-5">
                <a:latin typeface="Arial"/>
                <a:cs typeface="Arial"/>
              </a:rPr>
              <a:t>cost ke goal  yang sebenarnya. Contoh :</a:t>
            </a:r>
            <a:r>
              <a:rPr dirty="0" sz="2800" spc="25">
                <a:latin typeface="Arial"/>
                <a:cs typeface="Arial"/>
              </a:rPr>
              <a:t> </a:t>
            </a:r>
            <a:r>
              <a:rPr dirty="0" sz="2800">
                <a:latin typeface="Arial"/>
                <a:cs typeface="Arial"/>
              </a:rPr>
              <a:t>h</a:t>
            </a:r>
            <a:r>
              <a:rPr dirty="0" baseline="-21021" sz="2775">
                <a:latin typeface="Arial"/>
                <a:cs typeface="Arial"/>
              </a:rPr>
              <a:t>SLD</a:t>
            </a:r>
            <a:r>
              <a:rPr dirty="0" sz="2800">
                <a:latin typeface="Arial"/>
                <a:cs typeface="Arial"/>
              </a:rPr>
              <a:t>(n)</a:t>
            </a:r>
            <a:endParaRPr sz="28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498475"/>
            <a:ext cx="1596390" cy="665480"/>
          </a:xfrm>
          <a:prstGeom prst="rect"/>
        </p:spPr>
        <p:txBody>
          <a:bodyPr wrap="square" lIns="0" tIns="12700" rIns="0" bIns="0" rtlCol="0" vert="horz">
            <a:spAutoFit/>
          </a:bodyPr>
          <a:lstStyle/>
          <a:p>
            <a:pPr marL="12700">
              <a:lnSpc>
                <a:spcPct val="100000"/>
              </a:lnSpc>
              <a:spcBef>
                <a:spcPts val="100"/>
              </a:spcBef>
            </a:pPr>
            <a:r>
              <a:rPr dirty="0">
                <a:solidFill>
                  <a:srgbClr val="676A54"/>
                </a:solidFill>
              </a:rPr>
              <a:t>Contoh</a:t>
            </a:r>
          </a:p>
        </p:txBody>
      </p:sp>
      <p:sp>
        <p:nvSpPr>
          <p:cNvPr id="3" name="object 3"/>
          <p:cNvSpPr txBox="1"/>
          <p:nvPr/>
        </p:nvSpPr>
        <p:spPr>
          <a:xfrm>
            <a:off x="993444" y="1624330"/>
            <a:ext cx="6064885" cy="1476375"/>
          </a:xfrm>
          <a:prstGeom prst="rect">
            <a:avLst/>
          </a:prstGeom>
        </p:spPr>
        <p:txBody>
          <a:bodyPr wrap="square" lIns="0" tIns="12065" rIns="0" bIns="0" rtlCol="0" vert="horz">
            <a:spAutoFit/>
          </a:bodyPr>
          <a:lstStyle/>
          <a:p>
            <a:pPr marL="354965" indent="-342265">
              <a:lnSpc>
                <a:spcPct val="100000"/>
              </a:lnSpc>
              <a:spcBef>
                <a:spcPts val="95"/>
              </a:spcBef>
              <a:buClr>
                <a:srgbClr val="903638"/>
              </a:buClr>
              <a:buSzPct val="89285"/>
              <a:buFont typeface="Wingdings"/>
              <a:buChar char=""/>
              <a:tabLst>
                <a:tab pos="355600" algn="l"/>
              </a:tabLst>
            </a:pPr>
            <a:r>
              <a:rPr dirty="0" sz="2800" spc="-5">
                <a:latin typeface="Arial"/>
                <a:cs typeface="Arial"/>
              </a:rPr>
              <a:t>Masalah Pencarian Rute</a:t>
            </a:r>
            <a:r>
              <a:rPr dirty="0" sz="2800" spc="50">
                <a:latin typeface="Arial"/>
                <a:cs typeface="Arial"/>
              </a:rPr>
              <a:t> </a:t>
            </a:r>
            <a:r>
              <a:rPr dirty="0" sz="2800" spc="-5">
                <a:latin typeface="Arial"/>
                <a:cs typeface="Arial"/>
              </a:rPr>
              <a:t>Terpendek</a:t>
            </a:r>
            <a:endParaRPr sz="2800">
              <a:latin typeface="Arial"/>
              <a:cs typeface="Arial"/>
            </a:endParaRPr>
          </a:p>
          <a:p>
            <a:pPr>
              <a:lnSpc>
                <a:spcPct val="100000"/>
              </a:lnSpc>
              <a:spcBef>
                <a:spcPts val="45"/>
              </a:spcBef>
              <a:buClr>
                <a:srgbClr val="903638"/>
              </a:buClr>
              <a:buFont typeface="Wingdings"/>
              <a:buChar char=""/>
            </a:pPr>
            <a:endParaRPr sz="4050">
              <a:latin typeface="Times New Roman"/>
              <a:cs typeface="Times New Roman"/>
            </a:endParaRPr>
          </a:p>
          <a:p>
            <a:pPr marL="354965" indent="-342265">
              <a:lnSpc>
                <a:spcPct val="100000"/>
              </a:lnSpc>
              <a:buClr>
                <a:srgbClr val="903638"/>
              </a:buClr>
              <a:buSzPct val="89285"/>
              <a:buFont typeface="Wingdings"/>
              <a:buChar char=""/>
              <a:tabLst>
                <a:tab pos="355600" algn="l"/>
              </a:tabLst>
            </a:pPr>
            <a:r>
              <a:rPr dirty="0" sz="2800" spc="-5">
                <a:latin typeface="Arial"/>
                <a:cs typeface="Arial"/>
              </a:rPr>
              <a:t>Fungsi Heuristik yang</a:t>
            </a:r>
            <a:r>
              <a:rPr dirty="0" sz="2800" spc="25">
                <a:latin typeface="Arial"/>
                <a:cs typeface="Arial"/>
              </a:rPr>
              <a:t> </a:t>
            </a:r>
            <a:r>
              <a:rPr dirty="0" sz="2800" spc="-5">
                <a:latin typeface="Arial"/>
                <a:cs typeface="Arial"/>
              </a:rPr>
              <a:t>digunakan:</a:t>
            </a:r>
            <a:endParaRPr sz="2800">
              <a:latin typeface="Arial"/>
              <a:cs typeface="Arial"/>
            </a:endParaRPr>
          </a:p>
        </p:txBody>
      </p:sp>
      <p:sp>
        <p:nvSpPr>
          <p:cNvPr id="4" name="object 4"/>
          <p:cNvSpPr txBox="1"/>
          <p:nvPr/>
        </p:nvSpPr>
        <p:spPr>
          <a:xfrm>
            <a:off x="993444" y="4185284"/>
            <a:ext cx="7510780" cy="878840"/>
          </a:xfrm>
          <a:prstGeom prst="rect">
            <a:avLst/>
          </a:prstGeom>
        </p:spPr>
        <p:txBody>
          <a:bodyPr wrap="square" lIns="0" tIns="12065" rIns="0" bIns="0" rtlCol="0" vert="horz">
            <a:spAutoFit/>
          </a:bodyPr>
          <a:lstStyle/>
          <a:p>
            <a:pPr marL="354965" indent="-342265">
              <a:lnSpc>
                <a:spcPct val="100000"/>
              </a:lnSpc>
              <a:spcBef>
                <a:spcPts val="95"/>
              </a:spcBef>
              <a:buClr>
                <a:srgbClr val="903638"/>
              </a:buClr>
              <a:buSzPct val="89285"/>
              <a:buFont typeface="Wingdings"/>
              <a:buChar char=""/>
              <a:tabLst>
                <a:tab pos="355600" algn="l"/>
              </a:tabLst>
            </a:pPr>
            <a:r>
              <a:rPr dirty="0" sz="2800" spc="-5">
                <a:latin typeface="Arial"/>
                <a:cs typeface="Arial"/>
              </a:rPr>
              <a:t>Fungsi ini akan selalu mendekati, kurang</a:t>
            </a:r>
            <a:r>
              <a:rPr dirty="0" sz="2800" spc="90">
                <a:latin typeface="Arial"/>
                <a:cs typeface="Arial"/>
              </a:rPr>
              <a:t> </a:t>
            </a:r>
            <a:r>
              <a:rPr dirty="0" sz="2800" spc="-5">
                <a:latin typeface="Arial"/>
                <a:cs typeface="Arial"/>
              </a:rPr>
              <a:t>dari</a:t>
            </a:r>
            <a:endParaRPr sz="2800">
              <a:latin typeface="Arial"/>
              <a:cs typeface="Arial"/>
            </a:endParaRPr>
          </a:p>
          <a:p>
            <a:pPr marL="354965">
              <a:lnSpc>
                <a:spcPct val="100000"/>
              </a:lnSpc>
            </a:pPr>
            <a:r>
              <a:rPr dirty="0" sz="2800" spc="-5">
                <a:latin typeface="Arial"/>
                <a:cs typeface="Arial"/>
              </a:rPr>
              <a:t>atau bahkan sama dengan jarak</a:t>
            </a:r>
            <a:r>
              <a:rPr dirty="0" sz="2800" spc="105">
                <a:latin typeface="Arial"/>
                <a:cs typeface="Arial"/>
              </a:rPr>
              <a:t> </a:t>
            </a:r>
            <a:r>
              <a:rPr dirty="0" sz="2800" spc="-5">
                <a:latin typeface="Arial"/>
                <a:cs typeface="Arial"/>
              </a:rPr>
              <a:t>sebenarnya</a:t>
            </a:r>
            <a:endParaRPr sz="2800">
              <a:latin typeface="Arial"/>
              <a:cs typeface="Arial"/>
            </a:endParaRPr>
          </a:p>
        </p:txBody>
      </p:sp>
      <p:sp>
        <p:nvSpPr>
          <p:cNvPr id="5" name="object 5"/>
          <p:cNvSpPr/>
          <p:nvPr/>
        </p:nvSpPr>
        <p:spPr>
          <a:xfrm>
            <a:off x="1979676" y="3284994"/>
            <a:ext cx="4243832" cy="720077"/>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93675"/>
            <a:ext cx="4511040" cy="665480"/>
          </a:xfrm>
          <a:prstGeom prst="rect"/>
        </p:spPr>
        <p:txBody>
          <a:bodyPr wrap="square" lIns="0" tIns="12700" rIns="0" bIns="0" rtlCol="0" vert="horz">
            <a:spAutoFit/>
          </a:bodyPr>
          <a:lstStyle/>
          <a:p>
            <a:pPr marL="12700">
              <a:lnSpc>
                <a:spcPct val="100000"/>
              </a:lnSpc>
              <a:spcBef>
                <a:spcPts val="100"/>
              </a:spcBef>
            </a:pPr>
            <a:r>
              <a:rPr dirty="0" spc="-5"/>
              <a:t>Merancang</a:t>
            </a:r>
            <a:r>
              <a:rPr dirty="0" spc="-30"/>
              <a:t> </a:t>
            </a:r>
            <a:r>
              <a:rPr dirty="0" spc="-5"/>
              <a:t>Heuristic</a:t>
            </a:r>
          </a:p>
        </p:txBody>
      </p:sp>
      <p:sp>
        <p:nvSpPr>
          <p:cNvPr id="3" name="object 3"/>
          <p:cNvSpPr txBox="1"/>
          <p:nvPr/>
        </p:nvSpPr>
        <p:spPr>
          <a:xfrm>
            <a:off x="547217" y="1305055"/>
            <a:ext cx="8070850" cy="1656080"/>
          </a:xfrm>
          <a:prstGeom prst="rect">
            <a:avLst/>
          </a:prstGeom>
        </p:spPr>
        <p:txBody>
          <a:bodyPr wrap="square" lIns="0" tIns="74930" rIns="0" bIns="0" rtlCol="0" vert="horz">
            <a:spAutoFit/>
          </a:bodyPr>
          <a:lstStyle/>
          <a:p>
            <a:pPr marL="355600" indent="-342900">
              <a:lnSpc>
                <a:spcPct val="100000"/>
              </a:lnSpc>
              <a:spcBef>
                <a:spcPts val="590"/>
              </a:spcBef>
              <a:buClr>
                <a:srgbClr val="903638"/>
              </a:buClr>
              <a:buSzPct val="90000"/>
              <a:buFont typeface="Wingdings"/>
              <a:buChar char=""/>
              <a:tabLst>
                <a:tab pos="354965" algn="l"/>
                <a:tab pos="355600" algn="l"/>
              </a:tabLst>
            </a:pPr>
            <a:r>
              <a:rPr dirty="0" sz="2000">
                <a:latin typeface="Arial"/>
                <a:cs typeface="Arial"/>
              </a:rPr>
              <a:t>Contoh Admissible</a:t>
            </a:r>
            <a:r>
              <a:rPr dirty="0" sz="2000" spc="-55">
                <a:latin typeface="Arial"/>
                <a:cs typeface="Arial"/>
              </a:rPr>
              <a:t> </a:t>
            </a:r>
            <a:r>
              <a:rPr dirty="0" sz="2000">
                <a:latin typeface="Arial"/>
                <a:cs typeface="Arial"/>
              </a:rPr>
              <a:t>Heuristic</a:t>
            </a:r>
            <a:endParaRPr sz="2000">
              <a:latin typeface="Arial"/>
              <a:cs typeface="Arial"/>
            </a:endParaRPr>
          </a:p>
          <a:p>
            <a:pPr lvl="1" marL="756285" indent="-286385">
              <a:lnSpc>
                <a:spcPct val="100000"/>
              </a:lnSpc>
              <a:spcBef>
                <a:spcPts val="434"/>
              </a:spcBef>
              <a:buClr>
                <a:srgbClr val="71A276"/>
              </a:buClr>
              <a:buSzPct val="75000"/>
              <a:buFont typeface="Courier New"/>
              <a:buChar char="o"/>
              <a:tabLst>
                <a:tab pos="756285" algn="l"/>
                <a:tab pos="756920" algn="l"/>
              </a:tabLst>
            </a:pPr>
            <a:r>
              <a:rPr dirty="0" sz="1800" spc="-5">
                <a:latin typeface="Arial"/>
                <a:cs typeface="Arial"/>
              </a:rPr>
              <a:t>h(n) untuk</a:t>
            </a:r>
            <a:r>
              <a:rPr dirty="0" sz="1800" spc="0">
                <a:latin typeface="Arial"/>
                <a:cs typeface="Arial"/>
              </a:rPr>
              <a:t> </a:t>
            </a:r>
            <a:r>
              <a:rPr dirty="0" sz="1800" spc="-5">
                <a:latin typeface="Arial"/>
                <a:cs typeface="Arial"/>
              </a:rPr>
              <a:t>8-puzzle</a:t>
            </a:r>
            <a:endParaRPr sz="1800">
              <a:latin typeface="Arial"/>
              <a:cs typeface="Arial"/>
            </a:endParaRPr>
          </a:p>
          <a:p>
            <a:pPr lvl="2" marL="1155700" indent="-228600">
              <a:lnSpc>
                <a:spcPct val="100000"/>
              </a:lnSpc>
              <a:spcBef>
                <a:spcPts val="430"/>
              </a:spcBef>
              <a:buClr>
                <a:srgbClr val="903638"/>
              </a:buClr>
              <a:buSzPct val="55555"/>
              <a:buFont typeface="Wingdings"/>
              <a:buChar char=""/>
              <a:tabLst>
                <a:tab pos="1155065" algn="l"/>
                <a:tab pos="1156335" algn="l"/>
              </a:tabLst>
            </a:pPr>
            <a:r>
              <a:rPr dirty="0" sz="1800" spc="-5">
                <a:latin typeface="Arial"/>
                <a:cs typeface="Arial"/>
              </a:rPr>
              <a:t>h</a:t>
            </a:r>
            <a:r>
              <a:rPr dirty="0" baseline="-20833" sz="1800" spc="-7">
                <a:latin typeface="Arial"/>
                <a:cs typeface="Arial"/>
              </a:rPr>
              <a:t>1</a:t>
            </a:r>
            <a:r>
              <a:rPr dirty="0" sz="1800" spc="-5">
                <a:latin typeface="Arial"/>
                <a:cs typeface="Arial"/>
              </a:rPr>
              <a:t>(n) </a:t>
            </a:r>
            <a:r>
              <a:rPr dirty="0" sz="1800">
                <a:latin typeface="Arial"/>
                <a:cs typeface="Arial"/>
              </a:rPr>
              <a:t>: </a:t>
            </a:r>
            <a:r>
              <a:rPr dirty="0" sz="1800" spc="-5">
                <a:latin typeface="Arial"/>
                <a:cs typeface="Arial"/>
              </a:rPr>
              <a:t>jumlah angka </a:t>
            </a:r>
            <a:r>
              <a:rPr dirty="0" sz="1800" spc="-10">
                <a:latin typeface="Arial"/>
                <a:cs typeface="Arial"/>
              </a:rPr>
              <a:t>yang </a:t>
            </a:r>
            <a:r>
              <a:rPr dirty="0" sz="1800" spc="-5">
                <a:latin typeface="Arial"/>
                <a:cs typeface="Arial"/>
              </a:rPr>
              <a:t>salah</a:t>
            </a:r>
            <a:r>
              <a:rPr dirty="0" sz="1800" spc="55">
                <a:latin typeface="Arial"/>
                <a:cs typeface="Arial"/>
              </a:rPr>
              <a:t> </a:t>
            </a:r>
            <a:r>
              <a:rPr dirty="0" sz="1800" spc="-5">
                <a:latin typeface="Arial"/>
                <a:cs typeface="Arial"/>
              </a:rPr>
              <a:t>posisi.</a:t>
            </a:r>
            <a:endParaRPr sz="1800">
              <a:latin typeface="Arial"/>
              <a:cs typeface="Arial"/>
            </a:endParaRPr>
          </a:p>
          <a:p>
            <a:pPr lvl="2" marL="1155700" marR="5080" indent="-228600">
              <a:lnSpc>
                <a:spcPct val="100000"/>
              </a:lnSpc>
              <a:spcBef>
                <a:spcPts val="430"/>
              </a:spcBef>
              <a:buClr>
                <a:srgbClr val="903638"/>
              </a:buClr>
              <a:buSzPct val="55555"/>
              <a:buFont typeface="Wingdings"/>
              <a:buChar char=""/>
              <a:tabLst>
                <a:tab pos="1155065" algn="l"/>
                <a:tab pos="1156335" algn="l"/>
                <a:tab pos="2760345" algn="l"/>
                <a:tab pos="6158230" algn="l"/>
              </a:tabLst>
            </a:pPr>
            <a:r>
              <a:rPr dirty="0" sz="1800" spc="-5">
                <a:latin typeface="Arial"/>
                <a:cs typeface="Arial"/>
              </a:rPr>
              <a:t>h</a:t>
            </a:r>
            <a:r>
              <a:rPr dirty="0" baseline="-20833" sz="1800" spc="-7">
                <a:latin typeface="Arial"/>
                <a:cs typeface="Arial"/>
              </a:rPr>
              <a:t>2</a:t>
            </a:r>
            <a:r>
              <a:rPr dirty="0" sz="1800" spc="-5">
                <a:latin typeface="Arial"/>
                <a:cs typeface="Arial"/>
              </a:rPr>
              <a:t>(n) </a:t>
            </a:r>
            <a:r>
              <a:rPr dirty="0" sz="1800">
                <a:latin typeface="Arial"/>
                <a:cs typeface="Arial"/>
              </a:rPr>
              <a:t> :</a:t>
            </a:r>
            <a:r>
              <a:rPr dirty="0" sz="1800" spc="484">
                <a:latin typeface="Arial"/>
                <a:cs typeface="Arial"/>
              </a:rPr>
              <a:t> </a:t>
            </a:r>
            <a:r>
              <a:rPr dirty="0" sz="1800" spc="-5">
                <a:latin typeface="Arial"/>
                <a:cs typeface="Arial"/>
              </a:rPr>
              <a:t>jumlah	jarak  semua  angka </a:t>
            </a:r>
            <a:r>
              <a:rPr dirty="0" sz="1800" spc="35">
                <a:latin typeface="Arial"/>
                <a:cs typeface="Arial"/>
              </a:rPr>
              <a:t> </a:t>
            </a:r>
            <a:r>
              <a:rPr dirty="0" sz="1800" spc="-5">
                <a:latin typeface="Arial"/>
                <a:cs typeface="Arial"/>
              </a:rPr>
              <a:t>dari </a:t>
            </a:r>
            <a:r>
              <a:rPr dirty="0" sz="1800" spc="10">
                <a:latin typeface="Arial"/>
                <a:cs typeface="Arial"/>
              </a:rPr>
              <a:t> </a:t>
            </a:r>
            <a:r>
              <a:rPr dirty="0" sz="1800" spc="-5">
                <a:latin typeface="Arial"/>
                <a:cs typeface="Arial"/>
              </a:rPr>
              <a:t>posisi	</a:t>
            </a:r>
            <a:r>
              <a:rPr dirty="0" sz="1800" spc="-10">
                <a:latin typeface="Arial"/>
                <a:cs typeface="Arial"/>
              </a:rPr>
              <a:t>yang </a:t>
            </a:r>
            <a:r>
              <a:rPr dirty="0" sz="1800" spc="-5">
                <a:latin typeface="Arial"/>
                <a:cs typeface="Arial"/>
              </a:rPr>
              <a:t>benar</a:t>
            </a:r>
            <a:r>
              <a:rPr dirty="0" sz="1800" spc="440">
                <a:latin typeface="Arial"/>
                <a:cs typeface="Arial"/>
              </a:rPr>
              <a:t> </a:t>
            </a:r>
            <a:r>
              <a:rPr dirty="0" sz="1800" spc="-5">
                <a:latin typeface="Arial"/>
                <a:cs typeface="Arial"/>
              </a:rPr>
              <a:t>(base  Manhattan</a:t>
            </a:r>
            <a:r>
              <a:rPr dirty="0" sz="1800" spc="-10">
                <a:latin typeface="Arial"/>
                <a:cs typeface="Arial"/>
              </a:rPr>
              <a:t> </a:t>
            </a:r>
            <a:r>
              <a:rPr dirty="0" sz="1800" spc="-5">
                <a:latin typeface="Arial"/>
                <a:cs typeface="Arial"/>
              </a:rPr>
              <a:t>Distance)</a:t>
            </a:r>
            <a:endParaRPr sz="1800">
              <a:latin typeface="Arial"/>
              <a:cs typeface="Arial"/>
            </a:endParaRPr>
          </a:p>
        </p:txBody>
      </p:sp>
      <p:sp>
        <p:nvSpPr>
          <p:cNvPr id="4" name="object 4"/>
          <p:cNvSpPr txBox="1"/>
          <p:nvPr/>
        </p:nvSpPr>
        <p:spPr>
          <a:xfrm>
            <a:off x="1004417" y="4582159"/>
            <a:ext cx="7616190" cy="1891664"/>
          </a:xfrm>
          <a:prstGeom prst="rect">
            <a:avLst/>
          </a:prstGeom>
        </p:spPr>
        <p:txBody>
          <a:bodyPr wrap="square" lIns="0" tIns="67310" rIns="0" bIns="0" rtlCol="0" vert="horz">
            <a:spAutoFit/>
          </a:bodyPr>
          <a:lstStyle/>
          <a:p>
            <a:pPr marL="698500" indent="-228600">
              <a:lnSpc>
                <a:spcPct val="100000"/>
              </a:lnSpc>
              <a:spcBef>
                <a:spcPts val="530"/>
              </a:spcBef>
              <a:buClr>
                <a:srgbClr val="903638"/>
              </a:buClr>
              <a:buSzPct val="55555"/>
              <a:buFont typeface="Wingdings"/>
              <a:buChar char=""/>
              <a:tabLst>
                <a:tab pos="697865" algn="l"/>
                <a:tab pos="699135" algn="l"/>
              </a:tabLst>
            </a:pPr>
            <a:r>
              <a:rPr dirty="0" sz="1800" spc="-5">
                <a:latin typeface="Arial"/>
                <a:cs typeface="Arial"/>
              </a:rPr>
              <a:t>Diketahui posisi tile 1 di </a:t>
            </a:r>
            <a:r>
              <a:rPr dirty="0" sz="1800">
                <a:latin typeface="Arial"/>
                <a:cs typeface="Arial"/>
              </a:rPr>
              <a:t>Start State </a:t>
            </a:r>
            <a:r>
              <a:rPr dirty="0" sz="1800" spc="-5">
                <a:latin typeface="Arial"/>
                <a:cs typeface="Arial"/>
              </a:rPr>
              <a:t>(2,2) dan di Goal </a:t>
            </a:r>
            <a:r>
              <a:rPr dirty="0" sz="1800">
                <a:latin typeface="Arial"/>
                <a:cs typeface="Arial"/>
              </a:rPr>
              <a:t>State</a:t>
            </a:r>
            <a:r>
              <a:rPr dirty="0" sz="1800" spc="50">
                <a:latin typeface="Arial"/>
                <a:cs typeface="Arial"/>
              </a:rPr>
              <a:t> </a:t>
            </a:r>
            <a:r>
              <a:rPr dirty="0" sz="1800" spc="-5">
                <a:latin typeface="Arial"/>
                <a:cs typeface="Arial"/>
              </a:rPr>
              <a:t>(0,0)</a:t>
            </a:r>
            <a:endParaRPr sz="1800">
              <a:latin typeface="Arial"/>
              <a:cs typeface="Arial"/>
            </a:endParaRPr>
          </a:p>
          <a:p>
            <a:pPr marL="698500" indent="-228600">
              <a:lnSpc>
                <a:spcPct val="100000"/>
              </a:lnSpc>
              <a:spcBef>
                <a:spcPts val="430"/>
              </a:spcBef>
              <a:buClr>
                <a:srgbClr val="903638"/>
              </a:buClr>
              <a:buSzPct val="55555"/>
              <a:buFont typeface="Wingdings"/>
              <a:buChar char=""/>
              <a:tabLst>
                <a:tab pos="697865" algn="l"/>
                <a:tab pos="699135" algn="l"/>
              </a:tabLst>
            </a:pPr>
            <a:r>
              <a:rPr dirty="0" sz="1800" spc="-5">
                <a:latin typeface="Arial"/>
                <a:cs typeface="Arial"/>
              </a:rPr>
              <a:t>Hitung D</a:t>
            </a:r>
            <a:r>
              <a:rPr dirty="0" baseline="-20833" sz="1800" spc="-7">
                <a:latin typeface="Arial"/>
                <a:cs typeface="Arial"/>
              </a:rPr>
              <a:t>man</a:t>
            </a:r>
            <a:r>
              <a:rPr dirty="0" sz="1800" spc="-5">
                <a:latin typeface="Arial"/>
                <a:cs typeface="Arial"/>
              </a:rPr>
              <a:t>(1) </a:t>
            </a:r>
            <a:r>
              <a:rPr dirty="0" sz="1800">
                <a:latin typeface="Arial"/>
                <a:cs typeface="Arial"/>
              </a:rPr>
              <a:t>= </a:t>
            </a:r>
            <a:r>
              <a:rPr dirty="0" sz="1800" spc="-10">
                <a:latin typeface="Arial"/>
                <a:cs typeface="Arial"/>
              </a:rPr>
              <a:t>|2-0|+|2-0| </a:t>
            </a:r>
            <a:r>
              <a:rPr dirty="0" sz="1800">
                <a:latin typeface="Arial"/>
                <a:cs typeface="Arial"/>
              </a:rPr>
              <a:t>= </a:t>
            </a:r>
            <a:r>
              <a:rPr dirty="0" sz="1800" spc="-5">
                <a:latin typeface="Arial"/>
                <a:cs typeface="Arial"/>
              </a:rPr>
              <a:t>2 </a:t>
            </a:r>
            <a:r>
              <a:rPr dirty="0" sz="1800">
                <a:latin typeface="Arial"/>
                <a:cs typeface="Arial"/>
              </a:rPr>
              <a:t>+ </a:t>
            </a:r>
            <a:r>
              <a:rPr dirty="0" sz="1800" spc="-5">
                <a:latin typeface="Arial"/>
                <a:cs typeface="Arial"/>
              </a:rPr>
              <a:t>2 </a:t>
            </a:r>
            <a:r>
              <a:rPr dirty="0" sz="1800">
                <a:latin typeface="Arial"/>
                <a:cs typeface="Arial"/>
              </a:rPr>
              <a:t>=</a:t>
            </a:r>
            <a:r>
              <a:rPr dirty="0" sz="1800" spc="10">
                <a:latin typeface="Arial"/>
                <a:cs typeface="Arial"/>
              </a:rPr>
              <a:t> </a:t>
            </a:r>
            <a:r>
              <a:rPr dirty="0" sz="1800" spc="-5">
                <a:latin typeface="Arial"/>
                <a:cs typeface="Arial"/>
              </a:rPr>
              <a:t>4</a:t>
            </a:r>
            <a:endParaRPr sz="1800">
              <a:latin typeface="Arial"/>
              <a:cs typeface="Arial"/>
            </a:endParaRPr>
          </a:p>
          <a:p>
            <a:pPr>
              <a:lnSpc>
                <a:spcPct val="100000"/>
              </a:lnSpc>
            </a:pPr>
            <a:endParaRPr sz="2250">
              <a:latin typeface="Times New Roman"/>
              <a:cs typeface="Times New Roman"/>
            </a:endParaRPr>
          </a:p>
          <a:p>
            <a:pPr marL="12700">
              <a:lnSpc>
                <a:spcPct val="100000"/>
              </a:lnSpc>
              <a:spcBef>
                <a:spcPts val="5"/>
              </a:spcBef>
              <a:tabLst>
                <a:tab pos="299085" algn="l"/>
              </a:tabLst>
            </a:pPr>
            <a:r>
              <a:rPr dirty="0" sz="1350">
                <a:solidFill>
                  <a:srgbClr val="71A276"/>
                </a:solidFill>
                <a:latin typeface="Courier New"/>
                <a:cs typeface="Courier New"/>
              </a:rPr>
              <a:t>o	</a:t>
            </a:r>
            <a:r>
              <a:rPr dirty="0" sz="1800" spc="-5">
                <a:latin typeface="Arial"/>
                <a:cs typeface="Arial"/>
              </a:rPr>
              <a:t>h</a:t>
            </a:r>
            <a:r>
              <a:rPr dirty="0" baseline="-20833" sz="1800" spc="-7">
                <a:latin typeface="Arial"/>
                <a:cs typeface="Arial"/>
              </a:rPr>
              <a:t>1</a:t>
            </a:r>
            <a:r>
              <a:rPr dirty="0" sz="1800" spc="-5">
                <a:latin typeface="Arial"/>
                <a:cs typeface="Arial"/>
              </a:rPr>
              <a:t>(s) =</a:t>
            </a:r>
            <a:r>
              <a:rPr dirty="0" sz="1800" spc="-30">
                <a:latin typeface="Arial"/>
                <a:cs typeface="Arial"/>
              </a:rPr>
              <a:t> </a:t>
            </a:r>
            <a:r>
              <a:rPr dirty="0" sz="1800" spc="-5">
                <a:latin typeface="Arial"/>
                <a:cs typeface="Arial"/>
              </a:rPr>
              <a:t>6</a:t>
            </a:r>
            <a:endParaRPr sz="1800">
              <a:latin typeface="Arial"/>
              <a:cs typeface="Arial"/>
            </a:endParaRPr>
          </a:p>
          <a:p>
            <a:pPr marL="12700">
              <a:lnSpc>
                <a:spcPct val="100000"/>
              </a:lnSpc>
              <a:spcBef>
                <a:spcPts val="430"/>
              </a:spcBef>
              <a:tabLst>
                <a:tab pos="299085" algn="l"/>
              </a:tabLst>
            </a:pPr>
            <a:r>
              <a:rPr dirty="0" sz="1350">
                <a:solidFill>
                  <a:srgbClr val="71A276"/>
                </a:solidFill>
                <a:latin typeface="Courier New"/>
                <a:cs typeface="Courier New"/>
              </a:rPr>
              <a:t>o	</a:t>
            </a:r>
            <a:r>
              <a:rPr dirty="0" sz="1800" spc="-5">
                <a:latin typeface="Arial"/>
                <a:cs typeface="Arial"/>
              </a:rPr>
              <a:t>h</a:t>
            </a:r>
            <a:r>
              <a:rPr dirty="0" baseline="-20833" sz="1800" spc="-7">
                <a:latin typeface="Arial"/>
                <a:cs typeface="Arial"/>
              </a:rPr>
              <a:t>2</a:t>
            </a:r>
            <a:r>
              <a:rPr dirty="0" sz="1800" spc="-5">
                <a:latin typeface="Arial"/>
                <a:cs typeface="Arial"/>
              </a:rPr>
              <a:t>(s) = D</a:t>
            </a:r>
            <a:r>
              <a:rPr dirty="0" baseline="-20833" sz="1800" spc="-7">
                <a:latin typeface="Arial"/>
                <a:cs typeface="Arial"/>
              </a:rPr>
              <a:t>man</a:t>
            </a:r>
            <a:r>
              <a:rPr dirty="0" sz="1800" spc="-5">
                <a:latin typeface="Arial"/>
                <a:cs typeface="Arial"/>
              </a:rPr>
              <a:t>(1) + D</a:t>
            </a:r>
            <a:r>
              <a:rPr dirty="0" baseline="-20833" sz="1800" spc="-7">
                <a:latin typeface="Arial"/>
                <a:cs typeface="Arial"/>
              </a:rPr>
              <a:t>man</a:t>
            </a:r>
            <a:r>
              <a:rPr dirty="0" sz="1800" spc="-5">
                <a:latin typeface="Arial"/>
                <a:cs typeface="Arial"/>
              </a:rPr>
              <a:t>(2)+ D</a:t>
            </a:r>
            <a:r>
              <a:rPr dirty="0" baseline="-20833" sz="1800" spc="-7">
                <a:latin typeface="Arial"/>
                <a:cs typeface="Arial"/>
              </a:rPr>
              <a:t>man</a:t>
            </a:r>
            <a:r>
              <a:rPr dirty="0" sz="1800" spc="-5">
                <a:latin typeface="Arial"/>
                <a:cs typeface="Arial"/>
              </a:rPr>
              <a:t>(3) + D</a:t>
            </a:r>
            <a:r>
              <a:rPr dirty="0" baseline="-20833" sz="1800" spc="-7">
                <a:latin typeface="Arial"/>
                <a:cs typeface="Arial"/>
              </a:rPr>
              <a:t>man</a:t>
            </a:r>
            <a:r>
              <a:rPr dirty="0" sz="1800" spc="-5">
                <a:latin typeface="Arial"/>
                <a:cs typeface="Arial"/>
              </a:rPr>
              <a:t>(4)+ D</a:t>
            </a:r>
            <a:r>
              <a:rPr dirty="0" baseline="-20833" sz="1800" spc="-7">
                <a:latin typeface="Arial"/>
                <a:cs typeface="Arial"/>
              </a:rPr>
              <a:t>man</a:t>
            </a:r>
            <a:r>
              <a:rPr dirty="0" sz="1800" spc="-5">
                <a:latin typeface="Arial"/>
                <a:cs typeface="Arial"/>
              </a:rPr>
              <a:t>(5) + </a:t>
            </a:r>
            <a:r>
              <a:rPr dirty="0" sz="1800" spc="-10">
                <a:latin typeface="Arial"/>
                <a:cs typeface="Arial"/>
              </a:rPr>
              <a:t>D</a:t>
            </a:r>
            <a:r>
              <a:rPr dirty="0" baseline="-20833" sz="1800" spc="-15">
                <a:latin typeface="Arial"/>
                <a:cs typeface="Arial"/>
              </a:rPr>
              <a:t>man</a:t>
            </a:r>
            <a:r>
              <a:rPr dirty="0" sz="1800" spc="-10">
                <a:latin typeface="Arial"/>
                <a:cs typeface="Arial"/>
              </a:rPr>
              <a:t>(6)+</a:t>
            </a:r>
            <a:r>
              <a:rPr dirty="0" sz="1800" spc="225">
                <a:latin typeface="Arial"/>
                <a:cs typeface="Arial"/>
              </a:rPr>
              <a:t> </a:t>
            </a:r>
            <a:r>
              <a:rPr dirty="0" sz="1800" spc="-5">
                <a:latin typeface="Arial"/>
                <a:cs typeface="Arial"/>
              </a:rPr>
              <a:t>D</a:t>
            </a:r>
            <a:r>
              <a:rPr dirty="0" baseline="-20833" sz="1800" spc="-7">
                <a:latin typeface="Arial"/>
                <a:cs typeface="Arial"/>
              </a:rPr>
              <a:t>man</a:t>
            </a:r>
            <a:r>
              <a:rPr dirty="0" sz="1800" spc="-5">
                <a:latin typeface="Arial"/>
                <a:cs typeface="Arial"/>
              </a:rPr>
              <a:t>(7)</a:t>
            </a:r>
            <a:endParaRPr sz="1800">
              <a:latin typeface="Arial"/>
              <a:cs typeface="Arial"/>
            </a:endParaRPr>
          </a:p>
          <a:p>
            <a:pPr marL="299085">
              <a:lnSpc>
                <a:spcPct val="100000"/>
              </a:lnSpc>
            </a:pPr>
            <a:r>
              <a:rPr dirty="0" sz="1800">
                <a:latin typeface="Arial"/>
                <a:cs typeface="Arial"/>
              </a:rPr>
              <a:t>+ </a:t>
            </a:r>
            <a:r>
              <a:rPr dirty="0" sz="1800" spc="-5">
                <a:latin typeface="Arial"/>
                <a:cs typeface="Arial"/>
              </a:rPr>
              <a:t>D</a:t>
            </a:r>
            <a:r>
              <a:rPr dirty="0" baseline="-20833" sz="1800" spc="-7">
                <a:latin typeface="Arial"/>
                <a:cs typeface="Arial"/>
              </a:rPr>
              <a:t>man</a:t>
            </a:r>
            <a:r>
              <a:rPr dirty="0" sz="1800" spc="-5">
                <a:latin typeface="Arial"/>
                <a:cs typeface="Arial"/>
              </a:rPr>
              <a:t>(8)=</a:t>
            </a:r>
            <a:r>
              <a:rPr dirty="0" sz="1800" spc="-45">
                <a:latin typeface="Arial"/>
                <a:cs typeface="Arial"/>
              </a:rPr>
              <a:t> </a:t>
            </a:r>
            <a:r>
              <a:rPr dirty="0" sz="1800" spc="-5">
                <a:latin typeface="Arial"/>
                <a:cs typeface="Arial"/>
              </a:rPr>
              <a:t>4+0+3+3+1+0+2+1=14</a:t>
            </a:r>
            <a:endParaRPr sz="1800">
              <a:latin typeface="Arial"/>
              <a:cs typeface="Arial"/>
            </a:endParaRPr>
          </a:p>
        </p:txBody>
      </p:sp>
      <p:sp>
        <p:nvSpPr>
          <p:cNvPr id="5" name="object 5"/>
          <p:cNvSpPr/>
          <p:nvPr/>
        </p:nvSpPr>
        <p:spPr>
          <a:xfrm>
            <a:off x="1619250" y="3022600"/>
            <a:ext cx="2952750" cy="1487424"/>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8037649" y="3556474"/>
            <a:ext cx="0" cy="401955"/>
          </a:xfrm>
          <a:custGeom>
            <a:avLst/>
            <a:gdLst/>
            <a:ahLst/>
            <a:cxnLst/>
            <a:rect l="l" t="t" r="r" b="b"/>
            <a:pathLst>
              <a:path w="0" h="401954">
                <a:moveTo>
                  <a:pt x="0" y="0"/>
                </a:moveTo>
                <a:lnTo>
                  <a:pt x="0" y="401338"/>
                </a:lnTo>
              </a:path>
            </a:pathLst>
          </a:custGeom>
          <a:ln w="10490">
            <a:solidFill>
              <a:srgbClr val="000000"/>
            </a:solidFill>
          </a:ln>
        </p:spPr>
        <p:txBody>
          <a:bodyPr wrap="square" lIns="0" tIns="0" rIns="0" bIns="0" rtlCol="0"/>
          <a:lstStyle/>
          <a:p/>
        </p:txBody>
      </p:sp>
      <p:sp>
        <p:nvSpPr>
          <p:cNvPr id="7" name="object 7"/>
          <p:cNvSpPr/>
          <p:nvPr/>
        </p:nvSpPr>
        <p:spPr>
          <a:xfrm>
            <a:off x="8774579" y="3556474"/>
            <a:ext cx="0" cy="401955"/>
          </a:xfrm>
          <a:custGeom>
            <a:avLst/>
            <a:gdLst/>
            <a:ahLst/>
            <a:cxnLst/>
            <a:rect l="l" t="t" r="r" b="b"/>
            <a:pathLst>
              <a:path w="0" h="401954">
                <a:moveTo>
                  <a:pt x="0" y="0"/>
                </a:moveTo>
                <a:lnTo>
                  <a:pt x="0" y="401338"/>
                </a:lnTo>
              </a:path>
            </a:pathLst>
          </a:custGeom>
          <a:ln w="10490">
            <a:solidFill>
              <a:srgbClr val="000000"/>
            </a:solidFill>
          </a:ln>
        </p:spPr>
        <p:txBody>
          <a:bodyPr wrap="square" lIns="0" tIns="0" rIns="0" bIns="0" rtlCol="0"/>
          <a:lstStyle/>
          <a:p/>
        </p:txBody>
      </p:sp>
      <p:sp>
        <p:nvSpPr>
          <p:cNvPr id="8" name="object 8"/>
          <p:cNvSpPr txBox="1"/>
          <p:nvPr/>
        </p:nvSpPr>
        <p:spPr>
          <a:xfrm>
            <a:off x="7802164" y="3370715"/>
            <a:ext cx="96520" cy="215265"/>
          </a:xfrm>
          <a:prstGeom prst="rect">
            <a:avLst/>
          </a:prstGeom>
        </p:spPr>
        <p:txBody>
          <a:bodyPr wrap="square" lIns="0" tIns="11430" rIns="0" bIns="0" rtlCol="0" vert="horz">
            <a:spAutoFit/>
          </a:bodyPr>
          <a:lstStyle/>
          <a:p>
            <a:pPr marL="12700">
              <a:lnSpc>
                <a:spcPct val="100000"/>
              </a:lnSpc>
              <a:spcBef>
                <a:spcPts val="90"/>
              </a:spcBef>
            </a:pPr>
            <a:r>
              <a:rPr dirty="0" sz="1250" spc="-70" i="1">
                <a:latin typeface="Times New Roman"/>
                <a:cs typeface="Times New Roman"/>
              </a:rPr>
              <a:t>d</a:t>
            </a:r>
            <a:endParaRPr sz="1250">
              <a:latin typeface="Times New Roman"/>
              <a:cs typeface="Times New Roman"/>
            </a:endParaRPr>
          </a:p>
        </p:txBody>
      </p:sp>
      <p:sp>
        <p:nvSpPr>
          <p:cNvPr id="9" name="object 9"/>
          <p:cNvSpPr txBox="1"/>
          <p:nvPr/>
        </p:nvSpPr>
        <p:spPr>
          <a:xfrm>
            <a:off x="8671361" y="3727836"/>
            <a:ext cx="64769" cy="215265"/>
          </a:xfrm>
          <a:prstGeom prst="rect">
            <a:avLst/>
          </a:prstGeom>
        </p:spPr>
        <p:txBody>
          <a:bodyPr wrap="square" lIns="0" tIns="11430" rIns="0" bIns="0" rtlCol="0" vert="horz">
            <a:spAutoFit/>
          </a:bodyPr>
          <a:lstStyle/>
          <a:p>
            <a:pPr marL="12700">
              <a:lnSpc>
                <a:spcPct val="100000"/>
              </a:lnSpc>
              <a:spcBef>
                <a:spcPts val="90"/>
              </a:spcBef>
            </a:pPr>
            <a:r>
              <a:rPr dirty="0" sz="1250" spc="-40" i="1">
                <a:latin typeface="Times New Roman"/>
                <a:cs typeface="Times New Roman"/>
              </a:rPr>
              <a:t>j</a:t>
            </a:r>
            <a:endParaRPr sz="1250">
              <a:latin typeface="Times New Roman"/>
              <a:cs typeface="Times New Roman"/>
            </a:endParaRPr>
          </a:p>
        </p:txBody>
      </p:sp>
      <p:sp>
        <p:nvSpPr>
          <p:cNvPr id="10" name="object 10"/>
          <p:cNvSpPr txBox="1"/>
          <p:nvPr/>
        </p:nvSpPr>
        <p:spPr>
          <a:xfrm>
            <a:off x="6655197" y="3727836"/>
            <a:ext cx="1614170" cy="215265"/>
          </a:xfrm>
          <a:prstGeom prst="rect">
            <a:avLst/>
          </a:prstGeom>
        </p:spPr>
        <p:txBody>
          <a:bodyPr wrap="square" lIns="0" tIns="11430" rIns="0" bIns="0" rtlCol="0" vert="horz">
            <a:spAutoFit/>
          </a:bodyPr>
          <a:lstStyle/>
          <a:p>
            <a:pPr marL="12700">
              <a:lnSpc>
                <a:spcPct val="100000"/>
              </a:lnSpc>
              <a:spcBef>
                <a:spcPts val="90"/>
              </a:spcBef>
              <a:tabLst>
                <a:tab pos="1561465" algn="l"/>
              </a:tabLst>
            </a:pPr>
            <a:r>
              <a:rPr dirty="0" sz="1250" spc="-65" i="1">
                <a:latin typeface="Times New Roman"/>
                <a:cs typeface="Times New Roman"/>
              </a:rPr>
              <a:t>m</a:t>
            </a:r>
            <a:r>
              <a:rPr dirty="0" sz="1250" spc="-60" i="1">
                <a:latin typeface="Times New Roman"/>
                <a:cs typeface="Times New Roman"/>
              </a:rPr>
              <a:t>a</a:t>
            </a:r>
            <a:r>
              <a:rPr dirty="0" sz="1250" spc="-70" i="1">
                <a:latin typeface="Times New Roman"/>
                <a:cs typeface="Times New Roman"/>
              </a:rPr>
              <a:t>n</a:t>
            </a:r>
            <a:r>
              <a:rPr dirty="0" sz="1250" i="1">
                <a:latin typeface="Times New Roman"/>
                <a:cs typeface="Times New Roman"/>
              </a:rPr>
              <a:t>	</a:t>
            </a:r>
            <a:r>
              <a:rPr dirty="0" sz="1250" spc="-40" i="1">
                <a:latin typeface="Times New Roman"/>
                <a:cs typeface="Times New Roman"/>
              </a:rPr>
              <a:t>j</a:t>
            </a:r>
            <a:endParaRPr sz="1250">
              <a:latin typeface="Times New Roman"/>
              <a:cs typeface="Times New Roman"/>
            </a:endParaRPr>
          </a:p>
        </p:txBody>
      </p:sp>
      <p:sp>
        <p:nvSpPr>
          <p:cNvPr id="11" name="object 11"/>
          <p:cNvSpPr txBox="1"/>
          <p:nvPr/>
        </p:nvSpPr>
        <p:spPr>
          <a:xfrm>
            <a:off x="7765200" y="3926756"/>
            <a:ext cx="224790" cy="215265"/>
          </a:xfrm>
          <a:prstGeom prst="rect">
            <a:avLst/>
          </a:prstGeom>
        </p:spPr>
        <p:txBody>
          <a:bodyPr wrap="square" lIns="0" tIns="11430" rIns="0" bIns="0" rtlCol="0" vert="horz">
            <a:spAutoFit/>
          </a:bodyPr>
          <a:lstStyle/>
          <a:p>
            <a:pPr marL="12700">
              <a:lnSpc>
                <a:spcPct val="100000"/>
              </a:lnSpc>
              <a:spcBef>
                <a:spcPts val="90"/>
              </a:spcBef>
            </a:pPr>
            <a:r>
              <a:rPr dirty="0" sz="1250" spc="-40" i="1">
                <a:latin typeface="Times New Roman"/>
                <a:cs typeface="Times New Roman"/>
              </a:rPr>
              <a:t>j</a:t>
            </a:r>
            <a:r>
              <a:rPr dirty="0" sz="1250" spc="-240" i="1">
                <a:latin typeface="Times New Roman"/>
                <a:cs typeface="Times New Roman"/>
              </a:rPr>
              <a:t> </a:t>
            </a:r>
            <a:r>
              <a:rPr dirty="0" sz="1250" spc="-95">
                <a:latin typeface="Symbol"/>
                <a:cs typeface="Symbol"/>
              </a:rPr>
              <a:t></a:t>
            </a:r>
            <a:r>
              <a:rPr dirty="0" sz="1250" spc="-95">
                <a:latin typeface="Times New Roman"/>
                <a:cs typeface="Times New Roman"/>
              </a:rPr>
              <a:t>1</a:t>
            </a:r>
            <a:endParaRPr sz="1250">
              <a:latin typeface="Times New Roman"/>
              <a:cs typeface="Times New Roman"/>
            </a:endParaRPr>
          </a:p>
        </p:txBody>
      </p:sp>
      <p:sp>
        <p:nvSpPr>
          <p:cNvPr id="12" name="object 12"/>
          <p:cNvSpPr txBox="1"/>
          <p:nvPr/>
        </p:nvSpPr>
        <p:spPr>
          <a:xfrm>
            <a:off x="6476856" y="3408528"/>
            <a:ext cx="2183130" cy="513080"/>
          </a:xfrm>
          <a:prstGeom prst="rect">
            <a:avLst/>
          </a:prstGeom>
        </p:spPr>
        <p:txBody>
          <a:bodyPr wrap="square" lIns="0" tIns="12700" rIns="0" bIns="0" rtlCol="0" vert="horz">
            <a:spAutoFit/>
          </a:bodyPr>
          <a:lstStyle/>
          <a:p>
            <a:pPr marL="12700">
              <a:lnSpc>
                <a:spcPct val="100000"/>
              </a:lnSpc>
              <a:spcBef>
                <a:spcPts val="100"/>
              </a:spcBef>
              <a:tabLst>
                <a:tab pos="474345" algn="l"/>
                <a:tab pos="1856105" algn="l"/>
              </a:tabLst>
            </a:pPr>
            <a:r>
              <a:rPr dirty="0" sz="2100" spc="-140" i="1">
                <a:latin typeface="Times New Roman"/>
                <a:cs typeface="Times New Roman"/>
              </a:rPr>
              <a:t>D	</a:t>
            </a:r>
            <a:r>
              <a:rPr dirty="0" sz="2800" spc="-110">
                <a:latin typeface="Symbol"/>
                <a:cs typeface="Symbol"/>
              </a:rPr>
              <a:t></a:t>
            </a:r>
            <a:r>
              <a:rPr dirty="0" sz="2100" spc="-110" i="1">
                <a:latin typeface="Times New Roman"/>
                <a:cs typeface="Times New Roman"/>
              </a:rPr>
              <a:t>x</a:t>
            </a:r>
            <a:r>
              <a:rPr dirty="0" sz="2100" spc="-110">
                <a:latin typeface="Times New Roman"/>
                <a:cs typeface="Times New Roman"/>
              </a:rPr>
              <a:t>, </a:t>
            </a:r>
            <a:r>
              <a:rPr dirty="0" sz="2100" spc="-90" i="1">
                <a:latin typeface="Times New Roman"/>
                <a:cs typeface="Times New Roman"/>
              </a:rPr>
              <a:t>y </a:t>
            </a:r>
            <a:r>
              <a:rPr dirty="0" sz="2800" spc="-90">
                <a:latin typeface="Symbol"/>
                <a:cs typeface="Symbol"/>
              </a:rPr>
              <a:t></a:t>
            </a:r>
            <a:r>
              <a:rPr dirty="0" sz="2100" spc="-90">
                <a:latin typeface="Symbol"/>
                <a:cs typeface="Symbol"/>
              </a:rPr>
              <a:t></a:t>
            </a:r>
            <a:r>
              <a:rPr dirty="0" sz="2100" spc="-240">
                <a:latin typeface="Times New Roman"/>
                <a:cs typeface="Times New Roman"/>
              </a:rPr>
              <a:t> </a:t>
            </a:r>
            <a:r>
              <a:rPr dirty="0" baseline="-8680" sz="4800" spc="-359">
                <a:latin typeface="Symbol"/>
                <a:cs typeface="Symbol"/>
              </a:rPr>
              <a:t></a:t>
            </a:r>
            <a:r>
              <a:rPr dirty="0" baseline="-8680" sz="4800" spc="-104">
                <a:latin typeface="Times New Roman"/>
                <a:cs typeface="Times New Roman"/>
              </a:rPr>
              <a:t> </a:t>
            </a:r>
            <a:r>
              <a:rPr dirty="0" sz="2100" spc="-90" i="1">
                <a:latin typeface="Times New Roman"/>
                <a:cs typeface="Times New Roman"/>
              </a:rPr>
              <a:t>x	</a:t>
            </a:r>
            <a:r>
              <a:rPr dirty="0" sz="2100" spc="-110">
                <a:latin typeface="Symbol"/>
                <a:cs typeface="Symbol"/>
              </a:rPr>
              <a:t></a:t>
            </a:r>
            <a:r>
              <a:rPr dirty="0" sz="2100" spc="-35">
                <a:latin typeface="Times New Roman"/>
                <a:cs typeface="Times New Roman"/>
              </a:rPr>
              <a:t> </a:t>
            </a:r>
            <a:r>
              <a:rPr dirty="0" sz="2100" spc="-90" i="1">
                <a:latin typeface="Times New Roman"/>
                <a:cs typeface="Times New Roman"/>
              </a:rPr>
              <a:t>y</a:t>
            </a:r>
            <a:endParaRPr sz="2100">
              <a:latin typeface="Times New Roman"/>
              <a:cs typeface="Times New Roman"/>
            </a:endParaRPr>
          </a:p>
        </p:txBody>
      </p:sp>
      <p:graphicFrame>
        <p:nvGraphicFramePr>
          <p:cNvPr id="13" name="object 13"/>
          <p:cNvGraphicFramePr>
            <a:graphicFrameLocks noGrp="1"/>
          </p:cNvGraphicFramePr>
          <p:nvPr/>
        </p:nvGraphicFramePr>
        <p:xfrm>
          <a:off x="4670425" y="3135376"/>
          <a:ext cx="1570355" cy="1130300"/>
        </p:xfrm>
        <a:graphic>
          <a:graphicData uri="http://schemas.openxmlformats.org/drawingml/2006/table">
            <a:tbl>
              <a:tblPr firstRow="1" bandRow="1">
                <a:tableStyleId>{2D5ABB26-0587-4C30-8999-92F81FD0307C}</a:tableStyleId>
              </a:tblPr>
              <a:tblGrid>
                <a:gridCol w="516890"/>
                <a:gridCol w="516890"/>
                <a:gridCol w="516890"/>
              </a:tblGrid>
              <a:tr h="372110">
                <a:tc>
                  <a:txBody>
                    <a:bodyPr/>
                    <a:lstStyle/>
                    <a:p>
                      <a:pPr algn="ctr" marL="12700">
                        <a:lnSpc>
                          <a:spcPct val="100000"/>
                        </a:lnSpc>
                        <a:spcBef>
                          <a:spcPts val="330"/>
                        </a:spcBef>
                      </a:pPr>
                      <a:r>
                        <a:rPr dirty="0" sz="1200" spc="-5">
                          <a:latin typeface="Arial"/>
                          <a:cs typeface="Arial"/>
                        </a:rPr>
                        <a:t>(0,0)</a:t>
                      </a:r>
                      <a:endParaRPr sz="1200">
                        <a:latin typeface="Arial"/>
                        <a:cs typeface="Arial"/>
                      </a:endParaRPr>
                    </a:p>
                  </a:txBody>
                  <a:tcPr marL="0" marR="0" marB="0" marT="4191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marL="13335">
                        <a:lnSpc>
                          <a:spcPct val="100000"/>
                        </a:lnSpc>
                        <a:spcBef>
                          <a:spcPts val="330"/>
                        </a:spcBef>
                      </a:pPr>
                      <a:r>
                        <a:rPr dirty="0" sz="1200" spc="-5">
                          <a:latin typeface="Arial"/>
                          <a:cs typeface="Arial"/>
                        </a:rPr>
                        <a:t>(0,1)</a:t>
                      </a:r>
                      <a:endParaRPr sz="1200">
                        <a:latin typeface="Arial"/>
                        <a:cs typeface="Arial"/>
                      </a:endParaRPr>
                    </a:p>
                  </a:txBody>
                  <a:tcPr marL="0" marR="0" marB="0" marT="4191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marL="13335">
                        <a:lnSpc>
                          <a:spcPct val="100000"/>
                        </a:lnSpc>
                        <a:spcBef>
                          <a:spcPts val="330"/>
                        </a:spcBef>
                      </a:pPr>
                      <a:r>
                        <a:rPr dirty="0" sz="1200" spc="-5">
                          <a:latin typeface="Arial"/>
                          <a:cs typeface="Arial"/>
                        </a:rPr>
                        <a:t>(0,2)</a:t>
                      </a:r>
                      <a:endParaRPr sz="1200">
                        <a:latin typeface="Arial"/>
                        <a:cs typeface="Arial"/>
                      </a:endParaRPr>
                    </a:p>
                  </a:txBody>
                  <a:tcPr marL="0" marR="0" marB="0" marT="4191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2110">
                <a:tc>
                  <a:txBody>
                    <a:bodyPr/>
                    <a:lstStyle/>
                    <a:p>
                      <a:pPr algn="ctr" marL="13335">
                        <a:lnSpc>
                          <a:spcPct val="100000"/>
                        </a:lnSpc>
                        <a:spcBef>
                          <a:spcPts val="330"/>
                        </a:spcBef>
                      </a:pPr>
                      <a:r>
                        <a:rPr dirty="0" sz="1200" spc="-5">
                          <a:latin typeface="Arial"/>
                          <a:cs typeface="Arial"/>
                        </a:rPr>
                        <a:t>(1,0)</a:t>
                      </a:r>
                      <a:endParaRPr sz="1200">
                        <a:latin typeface="Arial"/>
                        <a:cs typeface="Arial"/>
                      </a:endParaRPr>
                    </a:p>
                  </a:txBody>
                  <a:tcPr marL="0" marR="0" marB="0" marT="4191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marL="13970">
                        <a:lnSpc>
                          <a:spcPct val="100000"/>
                        </a:lnSpc>
                        <a:spcBef>
                          <a:spcPts val="330"/>
                        </a:spcBef>
                      </a:pPr>
                      <a:r>
                        <a:rPr dirty="0" sz="1200" spc="-5">
                          <a:latin typeface="Arial"/>
                          <a:cs typeface="Arial"/>
                        </a:rPr>
                        <a:t>(1,1)</a:t>
                      </a:r>
                      <a:endParaRPr sz="1200">
                        <a:latin typeface="Arial"/>
                        <a:cs typeface="Arial"/>
                      </a:endParaRPr>
                    </a:p>
                  </a:txBody>
                  <a:tcPr marL="0" marR="0" marB="0" marT="4191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marL="13970">
                        <a:lnSpc>
                          <a:spcPct val="100000"/>
                        </a:lnSpc>
                        <a:spcBef>
                          <a:spcPts val="330"/>
                        </a:spcBef>
                      </a:pPr>
                      <a:r>
                        <a:rPr dirty="0" sz="1200" spc="-5">
                          <a:latin typeface="Arial"/>
                          <a:cs typeface="Arial"/>
                        </a:rPr>
                        <a:t>(1,2)</a:t>
                      </a:r>
                      <a:endParaRPr sz="1200">
                        <a:latin typeface="Arial"/>
                        <a:cs typeface="Arial"/>
                      </a:endParaRPr>
                    </a:p>
                  </a:txBody>
                  <a:tcPr marL="0" marR="0" marB="0" marT="4191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2110">
                <a:tc>
                  <a:txBody>
                    <a:bodyPr/>
                    <a:lstStyle/>
                    <a:p>
                      <a:pPr algn="ctr" marL="13335">
                        <a:lnSpc>
                          <a:spcPct val="100000"/>
                        </a:lnSpc>
                        <a:spcBef>
                          <a:spcPts val="330"/>
                        </a:spcBef>
                      </a:pPr>
                      <a:r>
                        <a:rPr dirty="0" sz="1200" spc="-5">
                          <a:latin typeface="Arial"/>
                          <a:cs typeface="Arial"/>
                        </a:rPr>
                        <a:t>(2,0)</a:t>
                      </a:r>
                      <a:endParaRPr sz="1200">
                        <a:latin typeface="Arial"/>
                        <a:cs typeface="Arial"/>
                      </a:endParaRPr>
                    </a:p>
                  </a:txBody>
                  <a:tcPr marL="0" marR="0" marB="0" marT="4191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marL="13970">
                        <a:lnSpc>
                          <a:spcPct val="100000"/>
                        </a:lnSpc>
                        <a:spcBef>
                          <a:spcPts val="330"/>
                        </a:spcBef>
                      </a:pPr>
                      <a:r>
                        <a:rPr dirty="0" sz="1200" spc="-5">
                          <a:latin typeface="Arial"/>
                          <a:cs typeface="Arial"/>
                        </a:rPr>
                        <a:t>(2,1)</a:t>
                      </a:r>
                      <a:endParaRPr sz="1200">
                        <a:latin typeface="Arial"/>
                        <a:cs typeface="Arial"/>
                      </a:endParaRPr>
                    </a:p>
                  </a:txBody>
                  <a:tcPr marL="0" marR="0" marB="0" marT="4191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marL="13970">
                        <a:lnSpc>
                          <a:spcPct val="100000"/>
                        </a:lnSpc>
                        <a:spcBef>
                          <a:spcPts val="330"/>
                        </a:spcBef>
                      </a:pPr>
                      <a:r>
                        <a:rPr dirty="0" sz="1200" spc="-5">
                          <a:latin typeface="Arial"/>
                          <a:cs typeface="Arial"/>
                        </a:rPr>
                        <a:t>(2,2)</a:t>
                      </a:r>
                      <a:endParaRPr sz="1200">
                        <a:latin typeface="Arial"/>
                        <a:cs typeface="Arial"/>
                      </a:endParaRPr>
                    </a:p>
                  </a:txBody>
                  <a:tcPr marL="0" marR="0" marB="0" marT="4191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4" name="object 14"/>
          <p:cNvSpPr txBox="1"/>
          <p:nvPr/>
        </p:nvSpPr>
        <p:spPr>
          <a:xfrm>
            <a:off x="5227446" y="4288663"/>
            <a:ext cx="420370" cy="186690"/>
          </a:xfrm>
          <a:prstGeom prst="rect">
            <a:avLst/>
          </a:prstGeom>
        </p:spPr>
        <p:txBody>
          <a:bodyPr wrap="square" lIns="0" tIns="13335" rIns="0" bIns="0" rtlCol="0" vert="horz">
            <a:spAutoFit/>
          </a:bodyPr>
          <a:lstStyle/>
          <a:p>
            <a:pPr marL="12700">
              <a:lnSpc>
                <a:spcPct val="100000"/>
              </a:lnSpc>
              <a:spcBef>
                <a:spcPts val="105"/>
              </a:spcBef>
            </a:pPr>
            <a:r>
              <a:rPr dirty="0" sz="1050" b="1">
                <a:latin typeface="Arial"/>
                <a:cs typeface="Arial"/>
              </a:rPr>
              <a:t>P</a:t>
            </a:r>
            <a:r>
              <a:rPr dirty="0" sz="1050" b="1">
                <a:latin typeface="Arial"/>
                <a:cs typeface="Arial"/>
              </a:rPr>
              <a:t>os</a:t>
            </a:r>
            <a:r>
              <a:rPr dirty="0" sz="1050" spc="-10" b="1">
                <a:latin typeface="Arial"/>
                <a:cs typeface="Arial"/>
              </a:rPr>
              <a:t>i</a:t>
            </a:r>
            <a:r>
              <a:rPr dirty="0" sz="1050" b="1">
                <a:latin typeface="Arial"/>
                <a:cs typeface="Arial"/>
              </a:rPr>
              <a:t>si</a:t>
            </a:r>
            <a:endParaRPr sz="105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93675"/>
            <a:ext cx="4511040" cy="665480"/>
          </a:xfrm>
          <a:prstGeom prst="rect"/>
        </p:spPr>
        <p:txBody>
          <a:bodyPr wrap="square" lIns="0" tIns="12700" rIns="0" bIns="0" rtlCol="0" vert="horz">
            <a:spAutoFit/>
          </a:bodyPr>
          <a:lstStyle/>
          <a:p>
            <a:pPr marL="12700">
              <a:lnSpc>
                <a:spcPct val="100000"/>
              </a:lnSpc>
              <a:spcBef>
                <a:spcPts val="100"/>
              </a:spcBef>
            </a:pPr>
            <a:r>
              <a:rPr dirty="0" spc="-5"/>
              <a:t>Merancang</a:t>
            </a:r>
            <a:r>
              <a:rPr dirty="0" spc="-30"/>
              <a:t> </a:t>
            </a:r>
            <a:r>
              <a:rPr dirty="0" spc="-5"/>
              <a:t>Heuristic</a:t>
            </a:r>
          </a:p>
        </p:txBody>
      </p:sp>
      <p:sp>
        <p:nvSpPr>
          <p:cNvPr id="3" name="object 3"/>
          <p:cNvSpPr txBox="1"/>
          <p:nvPr/>
        </p:nvSpPr>
        <p:spPr>
          <a:xfrm>
            <a:off x="547217" y="1278069"/>
            <a:ext cx="4839970" cy="980440"/>
          </a:xfrm>
          <a:prstGeom prst="rect">
            <a:avLst/>
          </a:prstGeom>
        </p:spPr>
        <p:txBody>
          <a:bodyPr wrap="square" lIns="0" tIns="99695" rIns="0" bIns="0" rtlCol="0" vert="horz">
            <a:spAutoFit/>
          </a:bodyPr>
          <a:lstStyle/>
          <a:p>
            <a:pPr marL="355600" indent="-342900">
              <a:lnSpc>
                <a:spcPct val="100000"/>
              </a:lnSpc>
              <a:spcBef>
                <a:spcPts val="785"/>
              </a:spcBef>
              <a:buClr>
                <a:srgbClr val="903638"/>
              </a:buClr>
              <a:buSzPct val="89285"/>
              <a:buFont typeface="Wingdings"/>
              <a:buChar char=""/>
              <a:tabLst>
                <a:tab pos="355600" algn="l"/>
              </a:tabLst>
            </a:pPr>
            <a:r>
              <a:rPr dirty="0" sz="2800" spc="-5">
                <a:latin typeface="Arial"/>
                <a:cs typeface="Arial"/>
              </a:rPr>
              <a:t>Latihan Admissible</a:t>
            </a:r>
            <a:r>
              <a:rPr dirty="0" sz="2800" spc="50">
                <a:latin typeface="Arial"/>
                <a:cs typeface="Arial"/>
              </a:rPr>
              <a:t> </a:t>
            </a:r>
            <a:r>
              <a:rPr dirty="0" sz="2800" spc="-5">
                <a:latin typeface="Arial"/>
                <a:cs typeface="Arial"/>
              </a:rPr>
              <a:t>Heuristic</a:t>
            </a:r>
            <a:endParaRPr sz="2800">
              <a:latin typeface="Arial"/>
              <a:cs typeface="Arial"/>
            </a:endParaRPr>
          </a:p>
          <a:p>
            <a:pPr marL="469265">
              <a:lnSpc>
                <a:spcPct val="100000"/>
              </a:lnSpc>
              <a:spcBef>
                <a:spcPts val="590"/>
              </a:spcBef>
            </a:pPr>
            <a:r>
              <a:rPr dirty="0" sz="1800">
                <a:solidFill>
                  <a:srgbClr val="71A276"/>
                </a:solidFill>
                <a:latin typeface="Courier New"/>
                <a:cs typeface="Courier New"/>
              </a:rPr>
              <a:t>o </a:t>
            </a:r>
            <a:r>
              <a:rPr dirty="0" sz="2400" spc="-5">
                <a:latin typeface="Arial"/>
                <a:cs typeface="Arial"/>
              </a:rPr>
              <a:t>Perhatikan 8-puzzle berikut</a:t>
            </a:r>
            <a:r>
              <a:rPr dirty="0" sz="2400" spc="125">
                <a:latin typeface="Arial"/>
                <a:cs typeface="Arial"/>
              </a:rPr>
              <a:t> </a:t>
            </a:r>
            <a:r>
              <a:rPr dirty="0" sz="2400">
                <a:latin typeface="Arial"/>
                <a:cs typeface="Arial"/>
              </a:rPr>
              <a:t>:</a:t>
            </a:r>
            <a:endParaRPr sz="2400">
              <a:latin typeface="Arial"/>
              <a:cs typeface="Arial"/>
            </a:endParaRPr>
          </a:p>
        </p:txBody>
      </p:sp>
      <p:sp>
        <p:nvSpPr>
          <p:cNvPr id="4" name="object 4"/>
          <p:cNvSpPr txBox="1"/>
          <p:nvPr/>
        </p:nvSpPr>
        <p:spPr>
          <a:xfrm>
            <a:off x="1461642" y="4335017"/>
            <a:ext cx="3348990" cy="376555"/>
          </a:xfrm>
          <a:prstGeom prst="rect">
            <a:avLst/>
          </a:prstGeom>
        </p:spPr>
        <p:txBody>
          <a:bodyPr wrap="square" lIns="0" tIns="13335" rIns="0" bIns="0" rtlCol="0" vert="horz">
            <a:spAutoFit/>
          </a:bodyPr>
          <a:lstStyle/>
          <a:p>
            <a:pPr marL="12700">
              <a:lnSpc>
                <a:spcPct val="100000"/>
              </a:lnSpc>
              <a:spcBef>
                <a:spcPts val="105"/>
              </a:spcBef>
            </a:pPr>
            <a:r>
              <a:rPr dirty="0" sz="2300">
                <a:latin typeface="Arial"/>
                <a:cs typeface="Arial"/>
              </a:rPr>
              <a:t>Tentukan h</a:t>
            </a:r>
            <a:r>
              <a:rPr dirty="0" baseline="-20370" sz="2250">
                <a:latin typeface="Arial"/>
                <a:cs typeface="Arial"/>
              </a:rPr>
              <a:t>1</a:t>
            </a:r>
            <a:r>
              <a:rPr dirty="0" sz="2300">
                <a:latin typeface="Arial"/>
                <a:cs typeface="Arial"/>
              </a:rPr>
              <a:t>(s) dan h</a:t>
            </a:r>
            <a:r>
              <a:rPr dirty="0" baseline="-20370" sz="2250">
                <a:latin typeface="Arial"/>
                <a:cs typeface="Arial"/>
              </a:rPr>
              <a:t>2</a:t>
            </a:r>
            <a:r>
              <a:rPr dirty="0" sz="2300">
                <a:latin typeface="Arial"/>
                <a:cs typeface="Arial"/>
              </a:rPr>
              <a:t>(s)</a:t>
            </a:r>
            <a:r>
              <a:rPr dirty="0" sz="2300" spc="-175">
                <a:latin typeface="Arial"/>
                <a:cs typeface="Arial"/>
              </a:rPr>
              <a:t> </a:t>
            </a:r>
            <a:r>
              <a:rPr dirty="0" sz="2300">
                <a:latin typeface="Arial"/>
                <a:cs typeface="Arial"/>
              </a:rPr>
              <a:t>!</a:t>
            </a:r>
            <a:endParaRPr sz="2300">
              <a:latin typeface="Arial"/>
              <a:cs typeface="Arial"/>
            </a:endParaRPr>
          </a:p>
        </p:txBody>
      </p:sp>
      <p:sp>
        <p:nvSpPr>
          <p:cNvPr id="5" name="object 5"/>
          <p:cNvSpPr txBox="1"/>
          <p:nvPr/>
        </p:nvSpPr>
        <p:spPr>
          <a:xfrm>
            <a:off x="5842253" y="5176520"/>
            <a:ext cx="1548765" cy="376555"/>
          </a:xfrm>
          <a:prstGeom prst="rect">
            <a:avLst/>
          </a:prstGeom>
        </p:spPr>
        <p:txBody>
          <a:bodyPr wrap="square" lIns="0" tIns="12700" rIns="0" bIns="0" rtlCol="0" vert="horz">
            <a:spAutoFit/>
          </a:bodyPr>
          <a:lstStyle/>
          <a:p>
            <a:pPr marL="12700">
              <a:lnSpc>
                <a:spcPct val="100000"/>
              </a:lnSpc>
              <a:spcBef>
                <a:spcPts val="100"/>
              </a:spcBef>
            </a:pPr>
            <a:r>
              <a:rPr dirty="0" sz="2300">
                <a:solidFill>
                  <a:srgbClr val="FF0000"/>
                </a:solidFill>
                <a:latin typeface="Arial"/>
                <a:cs typeface="Arial"/>
              </a:rPr>
              <a:t>s</a:t>
            </a:r>
            <a:r>
              <a:rPr dirty="0" sz="2300" spc="-10">
                <a:solidFill>
                  <a:srgbClr val="FF0000"/>
                </a:solidFill>
                <a:latin typeface="Arial"/>
                <a:cs typeface="Arial"/>
              </a:rPr>
              <a:t>e</a:t>
            </a:r>
            <a:r>
              <a:rPr dirty="0" sz="2300">
                <a:solidFill>
                  <a:srgbClr val="FF0000"/>
                </a:solidFill>
                <a:latin typeface="Arial"/>
                <a:cs typeface="Arial"/>
              </a:rPr>
              <a:t>be</a:t>
            </a:r>
            <a:r>
              <a:rPr dirty="0" sz="2300" spc="-20">
                <a:solidFill>
                  <a:srgbClr val="FF0000"/>
                </a:solidFill>
                <a:latin typeface="Arial"/>
                <a:cs typeface="Arial"/>
              </a:rPr>
              <a:t>n</a:t>
            </a:r>
            <a:r>
              <a:rPr dirty="0" sz="2300" spc="-10">
                <a:solidFill>
                  <a:srgbClr val="FF0000"/>
                </a:solidFill>
                <a:latin typeface="Arial"/>
                <a:cs typeface="Arial"/>
              </a:rPr>
              <a:t>a</a:t>
            </a:r>
            <a:r>
              <a:rPr dirty="0" sz="2300">
                <a:solidFill>
                  <a:srgbClr val="FF0000"/>
                </a:solidFill>
                <a:latin typeface="Arial"/>
                <a:cs typeface="Arial"/>
              </a:rPr>
              <a:t>rn</a:t>
            </a:r>
            <a:r>
              <a:rPr dirty="0" sz="2300" spc="-10">
                <a:solidFill>
                  <a:srgbClr val="FF0000"/>
                </a:solidFill>
                <a:latin typeface="Arial"/>
                <a:cs typeface="Arial"/>
              </a:rPr>
              <a:t>y</a:t>
            </a:r>
            <a:r>
              <a:rPr dirty="0" sz="2300">
                <a:solidFill>
                  <a:srgbClr val="FF0000"/>
                </a:solidFill>
                <a:latin typeface="Arial"/>
                <a:cs typeface="Arial"/>
              </a:rPr>
              <a:t>a</a:t>
            </a:r>
            <a:endParaRPr sz="2300">
              <a:latin typeface="Arial"/>
              <a:cs typeface="Arial"/>
            </a:endParaRPr>
          </a:p>
        </p:txBody>
      </p:sp>
      <p:sp>
        <p:nvSpPr>
          <p:cNvPr id="6" name="object 6"/>
          <p:cNvSpPr txBox="1"/>
          <p:nvPr/>
        </p:nvSpPr>
        <p:spPr>
          <a:xfrm>
            <a:off x="7880350" y="5176520"/>
            <a:ext cx="738505" cy="376555"/>
          </a:xfrm>
          <a:prstGeom prst="rect">
            <a:avLst/>
          </a:prstGeom>
        </p:spPr>
        <p:txBody>
          <a:bodyPr wrap="square" lIns="0" tIns="12700" rIns="0" bIns="0" rtlCol="0" vert="horz">
            <a:spAutoFit/>
          </a:bodyPr>
          <a:lstStyle/>
          <a:p>
            <a:pPr marL="12700">
              <a:lnSpc>
                <a:spcPct val="100000"/>
              </a:lnSpc>
              <a:spcBef>
                <a:spcPts val="100"/>
              </a:spcBef>
            </a:pPr>
            <a:r>
              <a:rPr dirty="0" sz="2300" spc="-10">
                <a:solidFill>
                  <a:srgbClr val="FF0000"/>
                </a:solidFill>
                <a:latin typeface="Arial"/>
                <a:cs typeface="Arial"/>
              </a:rPr>
              <a:t>u</a:t>
            </a:r>
            <a:r>
              <a:rPr dirty="0" sz="2300">
                <a:solidFill>
                  <a:srgbClr val="FF0000"/>
                </a:solidFill>
                <a:latin typeface="Arial"/>
                <a:cs typeface="Arial"/>
              </a:rPr>
              <a:t>n</a:t>
            </a:r>
            <a:r>
              <a:rPr dirty="0" sz="2300" spc="-15">
                <a:solidFill>
                  <a:srgbClr val="FF0000"/>
                </a:solidFill>
                <a:latin typeface="Arial"/>
                <a:cs typeface="Arial"/>
              </a:rPr>
              <a:t>t</a:t>
            </a:r>
            <a:r>
              <a:rPr dirty="0" sz="2300">
                <a:solidFill>
                  <a:srgbClr val="FF0000"/>
                </a:solidFill>
                <a:latin typeface="Arial"/>
                <a:cs typeface="Arial"/>
              </a:rPr>
              <a:t>uk</a:t>
            </a:r>
            <a:endParaRPr sz="2300">
              <a:latin typeface="Arial"/>
              <a:cs typeface="Arial"/>
            </a:endParaRPr>
          </a:p>
        </p:txBody>
      </p:sp>
      <p:sp>
        <p:nvSpPr>
          <p:cNvPr id="7" name="object 7"/>
          <p:cNvSpPr txBox="1"/>
          <p:nvPr/>
        </p:nvSpPr>
        <p:spPr>
          <a:xfrm>
            <a:off x="1461642" y="5176520"/>
            <a:ext cx="3892550" cy="727075"/>
          </a:xfrm>
          <a:prstGeom prst="rect">
            <a:avLst/>
          </a:prstGeom>
        </p:spPr>
        <p:txBody>
          <a:bodyPr wrap="square" lIns="0" tIns="12700" rIns="0" bIns="0" rtlCol="0" vert="horz">
            <a:spAutoFit/>
          </a:bodyPr>
          <a:lstStyle/>
          <a:p>
            <a:pPr marL="12700" marR="5080">
              <a:lnSpc>
                <a:spcPct val="100000"/>
              </a:lnSpc>
              <a:spcBef>
                <a:spcPts val="100"/>
              </a:spcBef>
              <a:tabLst>
                <a:tab pos="1937385" algn="l"/>
                <a:tab pos="2987675" algn="l"/>
              </a:tabLst>
            </a:pPr>
            <a:r>
              <a:rPr dirty="0" sz="2300">
                <a:solidFill>
                  <a:srgbClr val="FF0000"/>
                </a:solidFill>
                <a:latin typeface="Arial"/>
                <a:cs typeface="Arial"/>
              </a:rPr>
              <a:t>Be</a:t>
            </a:r>
            <a:r>
              <a:rPr dirty="0" sz="2300" spc="-10">
                <a:solidFill>
                  <a:srgbClr val="FF0000"/>
                </a:solidFill>
                <a:latin typeface="Arial"/>
                <a:cs typeface="Arial"/>
              </a:rPr>
              <a:t>r</a:t>
            </a:r>
            <a:r>
              <a:rPr dirty="0" sz="2300" spc="-10">
                <a:solidFill>
                  <a:srgbClr val="FF0000"/>
                </a:solidFill>
                <a:latin typeface="Arial"/>
                <a:cs typeface="Arial"/>
              </a:rPr>
              <a:t>a</a:t>
            </a:r>
            <a:r>
              <a:rPr dirty="0" sz="2300">
                <a:solidFill>
                  <a:srgbClr val="FF0000"/>
                </a:solidFill>
                <a:latin typeface="Arial"/>
                <a:cs typeface="Arial"/>
              </a:rPr>
              <a:t>pak</a:t>
            </a:r>
            <a:r>
              <a:rPr dirty="0" sz="2300" spc="-20">
                <a:solidFill>
                  <a:srgbClr val="FF0000"/>
                </a:solidFill>
                <a:latin typeface="Arial"/>
                <a:cs typeface="Arial"/>
              </a:rPr>
              <a:t>a</a:t>
            </a:r>
            <a:r>
              <a:rPr dirty="0" sz="2300">
                <a:solidFill>
                  <a:srgbClr val="FF0000"/>
                </a:solidFill>
                <a:latin typeface="Arial"/>
                <a:cs typeface="Arial"/>
              </a:rPr>
              <a:t>h</a:t>
            </a:r>
            <a:r>
              <a:rPr dirty="0" sz="2300">
                <a:solidFill>
                  <a:srgbClr val="FF0000"/>
                </a:solidFill>
                <a:latin typeface="Arial"/>
                <a:cs typeface="Arial"/>
              </a:rPr>
              <a:t>	</a:t>
            </a:r>
            <a:r>
              <a:rPr dirty="0" sz="2300">
                <a:solidFill>
                  <a:srgbClr val="FF0000"/>
                </a:solidFill>
                <a:latin typeface="Arial"/>
                <a:cs typeface="Arial"/>
              </a:rPr>
              <a:t>cost</a:t>
            </a:r>
            <a:r>
              <a:rPr dirty="0" sz="2300">
                <a:solidFill>
                  <a:srgbClr val="FF0000"/>
                </a:solidFill>
                <a:latin typeface="Arial"/>
                <a:cs typeface="Arial"/>
              </a:rPr>
              <a:t>	</a:t>
            </a:r>
            <a:r>
              <a:rPr dirty="0" sz="2300">
                <a:solidFill>
                  <a:srgbClr val="FF0000"/>
                </a:solidFill>
                <a:latin typeface="Arial"/>
                <a:cs typeface="Arial"/>
              </a:rPr>
              <a:t>(bia</a:t>
            </a:r>
            <a:r>
              <a:rPr dirty="0" sz="2300" spc="-15">
                <a:solidFill>
                  <a:srgbClr val="FF0000"/>
                </a:solidFill>
                <a:latin typeface="Arial"/>
                <a:cs typeface="Arial"/>
              </a:rPr>
              <a:t>y</a:t>
            </a:r>
            <a:r>
              <a:rPr dirty="0" sz="2300" spc="-10">
                <a:solidFill>
                  <a:srgbClr val="FF0000"/>
                </a:solidFill>
                <a:latin typeface="Arial"/>
                <a:cs typeface="Arial"/>
              </a:rPr>
              <a:t>a</a:t>
            </a:r>
            <a:r>
              <a:rPr dirty="0" sz="2300">
                <a:solidFill>
                  <a:srgbClr val="FF0000"/>
                </a:solidFill>
                <a:latin typeface="Arial"/>
                <a:cs typeface="Arial"/>
              </a:rPr>
              <a:t>)  </a:t>
            </a:r>
            <a:r>
              <a:rPr dirty="0" sz="2300">
                <a:solidFill>
                  <a:srgbClr val="FF0000"/>
                </a:solidFill>
                <a:latin typeface="Arial"/>
                <a:cs typeface="Arial"/>
              </a:rPr>
              <a:t>menyelesaikan masalah</a:t>
            </a:r>
            <a:r>
              <a:rPr dirty="0" sz="2300" spc="-155">
                <a:solidFill>
                  <a:srgbClr val="FF0000"/>
                </a:solidFill>
                <a:latin typeface="Arial"/>
                <a:cs typeface="Arial"/>
              </a:rPr>
              <a:t> </a:t>
            </a:r>
            <a:r>
              <a:rPr dirty="0" sz="2300">
                <a:solidFill>
                  <a:srgbClr val="FF0000"/>
                </a:solidFill>
                <a:latin typeface="Arial"/>
                <a:cs typeface="Arial"/>
              </a:rPr>
              <a:t>ini??</a:t>
            </a:r>
            <a:endParaRPr sz="2300">
              <a:latin typeface="Arial"/>
              <a:cs typeface="Arial"/>
            </a:endParaRPr>
          </a:p>
        </p:txBody>
      </p:sp>
      <p:sp>
        <p:nvSpPr>
          <p:cNvPr id="8" name="object 8"/>
          <p:cNvSpPr/>
          <p:nvPr/>
        </p:nvSpPr>
        <p:spPr>
          <a:xfrm>
            <a:off x="7078974" y="2764375"/>
            <a:ext cx="0" cy="401955"/>
          </a:xfrm>
          <a:custGeom>
            <a:avLst/>
            <a:gdLst/>
            <a:ahLst/>
            <a:cxnLst/>
            <a:rect l="l" t="t" r="r" b="b"/>
            <a:pathLst>
              <a:path w="0" h="401955">
                <a:moveTo>
                  <a:pt x="0" y="0"/>
                </a:moveTo>
                <a:lnTo>
                  <a:pt x="0" y="401338"/>
                </a:lnTo>
              </a:path>
            </a:pathLst>
          </a:custGeom>
          <a:ln w="11755">
            <a:solidFill>
              <a:srgbClr val="000000"/>
            </a:solidFill>
          </a:ln>
        </p:spPr>
        <p:txBody>
          <a:bodyPr wrap="square" lIns="0" tIns="0" rIns="0" bIns="0" rtlCol="0"/>
          <a:lstStyle/>
          <a:p/>
        </p:txBody>
      </p:sp>
      <p:sp>
        <p:nvSpPr>
          <p:cNvPr id="9" name="object 9"/>
          <p:cNvSpPr/>
          <p:nvPr/>
        </p:nvSpPr>
        <p:spPr>
          <a:xfrm>
            <a:off x="7904757" y="2764375"/>
            <a:ext cx="0" cy="401955"/>
          </a:xfrm>
          <a:custGeom>
            <a:avLst/>
            <a:gdLst/>
            <a:ahLst/>
            <a:cxnLst/>
            <a:rect l="l" t="t" r="r" b="b"/>
            <a:pathLst>
              <a:path w="0" h="401955">
                <a:moveTo>
                  <a:pt x="0" y="0"/>
                </a:moveTo>
                <a:lnTo>
                  <a:pt x="0" y="401338"/>
                </a:lnTo>
              </a:path>
            </a:pathLst>
          </a:custGeom>
          <a:ln w="11755">
            <a:solidFill>
              <a:srgbClr val="000000"/>
            </a:solidFill>
          </a:ln>
        </p:spPr>
        <p:txBody>
          <a:bodyPr wrap="square" lIns="0" tIns="0" rIns="0" bIns="0" rtlCol="0"/>
          <a:lstStyle/>
          <a:p/>
        </p:txBody>
      </p:sp>
      <p:sp>
        <p:nvSpPr>
          <p:cNvPr id="10" name="object 10"/>
          <p:cNvSpPr txBox="1"/>
          <p:nvPr/>
        </p:nvSpPr>
        <p:spPr>
          <a:xfrm>
            <a:off x="6816626" y="2578617"/>
            <a:ext cx="104775" cy="215265"/>
          </a:xfrm>
          <a:prstGeom prst="rect">
            <a:avLst/>
          </a:prstGeom>
        </p:spPr>
        <p:txBody>
          <a:bodyPr wrap="square" lIns="0" tIns="11430" rIns="0" bIns="0" rtlCol="0" vert="horz">
            <a:spAutoFit/>
          </a:bodyPr>
          <a:lstStyle/>
          <a:p>
            <a:pPr marL="12700">
              <a:lnSpc>
                <a:spcPct val="100000"/>
              </a:lnSpc>
              <a:spcBef>
                <a:spcPts val="90"/>
              </a:spcBef>
            </a:pPr>
            <a:r>
              <a:rPr dirty="0" sz="1250" spc="-5" i="1">
                <a:latin typeface="Times New Roman"/>
                <a:cs typeface="Times New Roman"/>
              </a:rPr>
              <a:t>d</a:t>
            </a:r>
            <a:endParaRPr sz="1250">
              <a:latin typeface="Times New Roman"/>
              <a:cs typeface="Times New Roman"/>
            </a:endParaRPr>
          </a:p>
        </p:txBody>
      </p:sp>
      <p:sp>
        <p:nvSpPr>
          <p:cNvPr id="11" name="object 11"/>
          <p:cNvSpPr txBox="1"/>
          <p:nvPr/>
        </p:nvSpPr>
        <p:spPr>
          <a:xfrm>
            <a:off x="6775206" y="3134657"/>
            <a:ext cx="248920" cy="215265"/>
          </a:xfrm>
          <a:prstGeom prst="rect">
            <a:avLst/>
          </a:prstGeom>
        </p:spPr>
        <p:txBody>
          <a:bodyPr wrap="square" lIns="0" tIns="11430" rIns="0" bIns="0" rtlCol="0" vert="horz">
            <a:spAutoFit/>
          </a:bodyPr>
          <a:lstStyle/>
          <a:p>
            <a:pPr marL="12700">
              <a:lnSpc>
                <a:spcPct val="100000"/>
              </a:lnSpc>
              <a:spcBef>
                <a:spcPts val="90"/>
              </a:spcBef>
            </a:pPr>
            <a:r>
              <a:rPr dirty="0" sz="1250" spc="-5" i="1">
                <a:latin typeface="Times New Roman"/>
                <a:cs typeface="Times New Roman"/>
              </a:rPr>
              <a:t>j</a:t>
            </a:r>
            <a:r>
              <a:rPr dirty="0" sz="1250" spc="-225" i="1">
                <a:latin typeface="Times New Roman"/>
                <a:cs typeface="Times New Roman"/>
              </a:rPr>
              <a:t> </a:t>
            </a:r>
            <a:r>
              <a:rPr dirty="0" sz="1250" spc="-25">
                <a:latin typeface="Symbol"/>
                <a:cs typeface="Symbol"/>
              </a:rPr>
              <a:t></a:t>
            </a:r>
            <a:r>
              <a:rPr dirty="0" sz="1250" spc="-25">
                <a:latin typeface="Times New Roman"/>
                <a:cs typeface="Times New Roman"/>
              </a:rPr>
              <a:t>1</a:t>
            </a:r>
            <a:endParaRPr sz="1250">
              <a:latin typeface="Times New Roman"/>
              <a:cs typeface="Times New Roman"/>
            </a:endParaRPr>
          </a:p>
        </p:txBody>
      </p:sp>
      <p:sp>
        <p:nvSpPr>
          <p:cNvPr id="12" name="object 12"/>
          <p:cNvSpPr txBox="1"/>
          <p:nvPr/>
        </p:nvSpPr>
        <p:spPr>
          <a:xfrm>
            <a:off x="5331524" y="2616429"/>
            <a:ext cx="2528570" cy="513080"/>
          </a:xfrm>
          <a:prstGeom prst="rect">
            <a:avLst/>
          </a:prstGeom>
        </p:spPr>
        <p:txBody>
          <a:bodyPr wrap="square" lIns="0" tIns="12700" rIns="0" bIns="0" rtlCol="0" vert="horz">
            <a:spAutoFit/>
          </a:bodyPr>
          <a:lstStyle/>
          <a:p>
            <a:pPr marL="12700">
              <a:lnSpc>
                <a:spcPct val="100000"/>
              </a:lnSpc>
              <a:spcBef>
                <a:spcPts val="100"/>
              </a:spcBef>
            </a:pPr>
            <a:r>
              <a:rPr dirty="0" sz="2100" spc="15" i="1">
                <a:latin typeface="Times New Roman"/>
                <a:cs typeface="Times New Roman"/>
              </a:rPr>
              <a:t>D</a:t>
            </a:r>
            <a:r>
              <a:rPr dirty="0" baseline="-24444" sz="1875" spc="22" i="1">
                <a:latin typeface="Times New Roman"/>
                <a:cs typeface="Times New Roman"/>
              </a:rPr>
              <a:t>man</a:t>
            </a:r>
            <a:r>
              <a:rPr dirty="0" baseline="-24444" sz="1875" spc="-44" i="1">
                <a:latin typeface="Times New Roman"/>
                <a:cs typeface="Times New Roman"/>
              </a:rPr>
              <a:t> </a:t>
            </a:r>
            <a:r>
              <a:rPr dirty="0" sz="2800" spc="-25">
                <a:latin typeface="Symbol"/>
                <a:cs typeface="Symbol"/>
              </a:rPr>
              <a:t></a:t>
            </a:r>
            <a:r>
              <a:rPr dirty="0" sz="2100" spc="-25" i="1">
                <a:latin typeface="Times New Roman"/>
                <a:cs typeface="Times New Roman"/>
              </a:rPr>
              <a:t>x</a:t>
            </a:r>
            <a:r>
              <a:rPr dirty="0" sz="2100" spc="-25">
                <a:latin typeface="Times New Roman"/>
                <a:cs typeface="Times New Roman"/>
              </a:rPr>
              <a:t>,</a:t>
            </a:r>
            <a:r>
              <a:rPr dirty="0" sz="2100" spc="-20">
                <a:latin typeface="Times New Roman"/>
                <a:cs typeface="Times New Roman"/>
              </a:rPr>
              <a:t> </a:t>
            </a:r>
            <a:r>
              <a:rPr dirty="0" sz="2100" spc="10" i="1">
                <a:latin typeface="Times New Roman"/>
                <a:cs typeface="Times New Roman"/>
              </a:rPr>
              <a:t>y</a:t>
            </a:r>
            <a:r>
              <a:rPr dirty="0" sz="2100" spc="-330" i="1">
                <a:latin typeface="Times New Roman"/>
                <a:cs typeface="Times New Roman"/>
              </a:rPr>
              <a:t> </a:t>
            </a:r>
            <a:r>
              <a:rPr dirty="0" sz="2800" spc="-235">
                <a:latin typeface="Symbol"/>
                <a:cs typeface="Symbol"/>
              </a:rPr>
              <a:t></a:t>
            </a:r>
            <a:r>
              <a:rPr dirty="0" sz="2800" spc="-430">
                <a:latin typeface="Times New Roman"/>
                <a:cs typeface="Times New Roman"/>
              </a:rPr>
              <a:t> </a:t>
            </a:r>
            <a:r>
              <a:rPr dirty="0" sz="2100" spc="15">
                <a:latin typeface="Symbol"/>
                <a:cs typeface="Symbol"/>
              </a:rPr>
              <a:t></a:t>
            </a:r>
            <a:r>
              <a:rPr dirty="0" sz="2100" spc="10">
                <a:latin typeface="Times New Roman"/>
                <a:cs typeface="Times New Roman"/>
              </a:rPr>
              <a:t> </a:t>
            </a:r>
            <a:r>
              <a:rPr dirty="0" baseline="-8680" sz="4800" spc="0">
                <a:latin typeface="Symbol"/>
                <a:cs typeface="Symbol"/>
              </a:rPr>
              <a:t></a:t>
            </a:r>
            <a:r>
              <a:rPr dirty="0" baseline="-8680" sz="4800" spc="0">
                <a:latin typeface="Times New Roman"/>
                <a:cs typeface="Times New Roman"/>
              </a:rPr>
              <a:t> </a:t>
            </a:r>
            <a:r>
              <a:rPr dirty="0" sz="2100" spc="10" i="1">
                <a:latin typeface="Times New Roman"/>
                <a:cs typeface="Times New Roman"/>
              </a:rPr>
              <a:t>x</a:t>
            </a:r>
            <a:r>
              <a:rPr dirty="0" sz="2100" spc="-235" i="1">
                <a:latin typeface="Times New Roman"/>
                <a:cs typeface="Times New Roman"/>
              </a:rPr>
              <a:t> </a:t>
            </a:r>
            <a:r>
              <a:rPr dirty="0" baseline="-24444" sz="1875" spc="-7" i="1">
                <a:latin typeface="Times New Roman"/>
                <a:cs typeface="Times New Roman"/>
              </a:rPr>
              <a:t>j</a:t>
            </a:r>
            <a:r>
              <a:rPr dirty="0" baseline="-24444" sz="1875" spc="75" i="1">
                <a:latin typeface="Times New Roman"/>
                <a:cs typeface="Times New Roman"/>
              </a:rPr>
              <a:t> </a:t>
            </a:r>
            <a:r>
              <a:rPr dirty="0" sz="2100" spc="15">
                <a:latin typeface="Symbol"/>
                <a:cs typeface="Symbol"/>
              </a:rPr>
              <a:t></a:t>
            </a:r>
            <a:r>
              <a:rPr dirty="0" sz="2100" spc="100">
                <a:latin typeface="Times New Roman"/>
                <a:cs typeface="Times New Roman"/>
              </a:rPr>
              <a:t> </a:t>
            </a:r>
            <a:r>
              <a:rPr dirty="0" sz="2100" spc="10" i="1">
                <a:latin typeface="Times New Roman"/>
                <a:cs typeface="Times New Roman"/>
              </a:rPr>
              <a:t>y</a:t>
            </a:r>
            <a:r>
              <a:rPr dirty="0" sz="2100" spc="-204" i="1">
                <a:latin typeface="Times New Roman"/>
                <a:cs typeface="Times New Roman"/>
              </a:rPr>
              <a:t> </a:t>
            </a:r>
            <a:r>
              <a:rPr dirty="0" baseline="-24444" sz="1875" spc="-7" i="1">
                <a:latin typeface="Times New Roman"/>
                <a:cs typeface="Times New Roman"/>
              </a:rPr>
              <a:t>j</a:t>
            </a:r>
            <a:endParaRPr baseline="-24444" sz="1875">
              <a:latin typeface="Times New Roman"/>
              <a:cs typeface="Times New Roman"/>
            </a:endParaRPr>
          </a:p>
        </p:txBody>
      </p:sp>
      <p:sp>
        <p:nvSpPr>
          <p:cNvPr id="13" name="object 13"/>
          <p:cNvSpPr/>
          <p:nvPr/>
        </p:nvSpPr>
        <p:spPr>
          <a:xfrm>
            <a:off x="1323975" y="2421001"/>
            <a:ext cx="3176651" cy="1614424"/>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498475"/>
            <a:ext cx="4511040" cy="665480"/>
          </a:xfrm>
          <a:prstGeom prst="rect"/>
        </p:spPr>
        <p:txBody>
          <a:bodyPr wrap="square" lIns="0" tIns="12700" rIns="0" bIns="0" rtlCol="0" vert="horz">
            <a:spAutoFit/>
          </a:bodyPr>
          <a:lstStyle/>
          <a:p>
            <a:pPr marL="12700">
              <a:lnSpc>
                <a:spcPct val="100000"/>
              </a:lnSpc>
              <a:spcBef>
                <a:spcPts val="100"/>
              </a:spcBef>
            </a:pPr>
            <a:r>
              <a:rPr dirty="0" spc="-5"/>
              <a:t>Merancang</a:t>
            </a:r>
            <a:r>
              <a:rPr dirty="0" spc="-30"/>
              <a:t> </a:t>
            </a:r>
            <a:r>
              <a:rPr dirty="0" spc="-5"/>
              <a:t>Heuristic</a:t>
            </a:r>
          </a:p>
        </p:txBody>
      </p:sp>
      <p:sp>
        <p:nvSpPr>
          <p:cNvPr id="3" name="object 3"/>
          <p:cNvSpPr txBox="1"/>
          <p:nvPr/>
        </p:nvSpPr>
        <p:spPr>
          <a:xfrm>
            <a:off x="993444" y="1624330"/>
            <a:ext cx="7572375" cy="4037329"/>
          </a:xfrm>
          <a:prstGeom prst="rect">
            <a:avLst/>
          </a:prstGeom>
        </p:spPr>
        <p:txBody>
          <a:bodyPr wrap="square" lIns="0" tIns="12065" rIns="0" bIns="0" rtlCol="0" vert="horz">
            <a:spAutoFit/>
          </a:bodyPr>
          <a:lstStyle/>
          <a:p>
            <a:pPr marL="354965" marR="5080" indent="-342265">
              <a:lnSpc>
                <a:spcPct val="100000"/>
              </a:lnSpc>
              <a:spcBef>
                <a:spcPts val="95"/>
              </a:spcBef>
              <a:buClr>
                <a:srgbClr val="903638"/>
              </a:buClr>
              <a:buSzPct val="89285"/>
              <a:buFont typeface="Wingdings"/>
              <a:buChar char=""/>
              <a:tabLst>
                <a:tab pos="355600" algn="l"/>
              </a:tabLst>
            </a:pPr>
            <a:r>
              <a:rPr dirty="0" sz="2800" spc="-5">
                <a:latin typeface="Arial"/>
                <a:cs typeface="Arial"/>
              </a:rPr>
              <a:t>Kedua fungsi diatas dapat digunakan sebagai  fungsi heuristik karena total langkah yang  diperlukan dari satu state menuju goal state  minimal sama dengan jumlah posisi yang  salah (h1) atau sama dengan total langkah  yang diperlukan masing-masing kotak untuk  menuju posisi yang benar di goal</a:t>
            </a:r>
            <a:r>
              <a:rPr dirty="0" sz="2800" spc="35">
                <a:latin typeface="Arial"/>
                <a:cs typeface="Arial"/>
              </a:rPr>
              <a:t> </a:t>
            </a:r>
            <a:r>
              <a:rPr dirty="0" sz="2800" spc="-5">
                <a:latin typeface="Arial"/>
                <a:cs typeface="Arial"/>
              </a:rPr>
              <a:t>state.</a:t>
            </a:r>
            <a:endParaRPr sz="2800">
              <a:latin typeface="Arial"/>
              <a:cs typeface="Arial"/>
            </a:endParaRPr>
          </a:p>
          <a:p>
            <a:pPr>
              <a:lnSpc>
                <a:spcPct val="100000"/>
              </a:lnSpc>
              <a:spcBef>
                <a:spcPts val="45"/>
              </a:spcBef>
              <a:buClr>
                <a:srgbClr val="903638"/>
              </a:buClr>
              <a:buFont typeface="Wingdings"/>
              <a:buChar char=""/>
            </a:pPr>
            <a:endParaRPr sz="4050">
              <a:latin typeface="Times New Roman"/>
              <a:cs typeface="Times New Roman"/>
            </a:endParaRPr>
          </a:p>
          <a:p>
            <a:pPr marL="354965" indent="-342265">
              <a:lnSpc>
                <a:spcPct val="100000"/>
              </a:lnSpc>
              <a:buClr>
                <a:srgbClr val="903638"/>
              </a:buClr>
              <a:buSzPct val="89285"/>
              <a:buFont typeface="Wingdings"/>
              <a:buChar char=""/>
              <a:tabLst>
                <a:tab pos="355600" algn="l"/>
              </a:tabLst>
            </a:pPr>
            <a:r>
              <a:rPr dirty="0" sz="2800" spc="-5">
                <a:latin typeface="Arial"/>
                <a:cs typeface="Arial"/>
              </a:rPr>
              <a:t>h2 &gt;= h1, manakah yang lebih</a:t>
            </a:r>
            <a:r>
              <a:rPr dirty="0" sz="2800" spc="35">
                <a:latin typeface="Arial"/>
                <a:cs typeface="Arial"/>
              </a:rPr>
              <a:t> </a:t>
            </a:r>
            <a:r>
              <a:rPr dirty="0" sz="2800" spc="-5">
                <a:latin typeface="Arial"/>
                <a:cs typeface="Arial"/>
              </a:rPr>
              <a:t>baik??</a:t>
            </a:r>
            <a:endParaRPr sz="28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7004" y="193675"/>
            <a:ext cx="3713479" cy="665480"/>
          </a:xfrm>
          <a:prstGeom prst="rect"/>
        </p:spPr>
        <p:txBody>
          <a:bodyPr wrap="square" lIns="0" tIns="12700" rIns="0" bIns="0" rtlCol="0" vert="horz">
            <a:spAutoFit/>
          </a:bodyPr>
          <a:lstStyle/>
          <a:p>
            <a:pPr marL="12700">
              <a:lnSpc>
                <a:spcPct val="100000"/>
              </a:lnSpc>
              <a:spcBef>
                <a:spcPts val="100"/>
              </a:spcBef>
              <a:tabLst>
                <a:tab pos="2248535" algn="l"/>
              </a:tabLst>
            </a:pPr>
            <a:r>
              <a:rPr dirty="0" spc="-15"/>
              <a:t>Be</a:t>
            </a:r>
            <a:r>
              <a:rPr dirty="0" spc="-5"/>
              <a:t>s</a:t>
            </a:r>
            <a:r>
              <a:rPr dirty="0" spc="-5"/>
              <a:t>t</a:t>
            </a:r>
            <a:r>
              <a:rPr dirty="0" spc="0"/>
              <a:t>-</a:t>
            </a:r>
            <a:r>
              <a:rPr dirty="0" spc="-5"/>
              <a:t>First</a:t>
            </a:r>
            <a:r>
              <a:rPr dirty="0"/>
              <a:t>	Search</a:t>
            </a:r>
          </a:p>
        </p:txBody>
      </p:sp>
      <p:sp>
        <p:nvSpPr>
          <p:cNvPr id="3" name="object 3"/>
          <p:cNvSpPr txBox="1"/>
          <p:nvPr/>
        </p:nvSpPr>
        <p:spPr>
          <a:xfrm>
            <a:off x="547217" y="1726514"/>
            <a:ext cx="8073390" cy="2367280"/>
          </a:xfrm>
          <a:prstGeom prst="rect">
            <a:avLst/>
          </a:prstGeom>
        </p:spPr>
        <p:txBody>
          <a:bodyPr wrap="square" lIns="0" tIns="12700" rIns="0" bIns="0" rtlCol="0" vert="horz">
            <a:spAutoFit/>
          </a:bodyPr>
          <a:lstStyle/>
          <a:p>
            <a:pPr marL="355600" indent="-342900">
              <a:lnSpc>
                <a:spcPct val="100000"/>
              </a:lnSpc>
              <a:spcBef>
                <a:spcPts val="100"/>
              </a:spcBef>
              <a:buClr>
                <a:srgbClr val="903638"/>
              </a:buClr>
              <a:buSzPct val="89583"/>
              <a:buFont typeface="Wingdings"/>
              <a:buChar char=""/>
              <a:tabLst>
                <a:tab pos="355600" algn="l"/>
                <a:tab pos="1517015" algn="l"/>
                <a:tab pos="2917190" algn="l"/>
                <a:tab pos="4062095" algn="l"/>
                <a:tab pos="4376420" algn="l"/>
                <a:tab pos="5756910" algn="l"/>
                <a:tab pos="6666865" algn="l"/>
              </a:tabLst>
            </a:pPr>
            <a:r>
              <a:rPr dirty="0" sz="2400" spc="-5">
                <a:solidFill>
                  <a:srgbClr val="FF0000"/>
                </a:solidFill>
                <a:latin typeface="Arial"/>
                <a:cs typeface="Arial"/>
              </a:rPr>
              <a:t>Prinsip	best-first	search	</a:t>
            </a:r>
            <a:r>
              <a:rPr dirty="0" sz="2400">
                <a:latin typeface="Arial"/>
                <a:cs typeface="Arial"/>
              </a:rPr>
              <a:t>:	</a:t>
            </a:r>
            <a:r>
              <a:rPr dirty="0" sz="2400" spc="-5">
                <a:latin typeface="Arial"/>
                <a:cs typeface="Arial"/>
              </a:rPr>
              <a:t>Lakukan	</a:t>
            </a:r>
            <a:r>
              <a:rPr dirty="0" sz="2400">
                <a:latin typeface="Arial"/>
                <a:cs typeface="Arial"/>
              </a:rPr>
              <a:t>node	</a:t>
            </a:r>
            <a:r>
              <a:rPr dirty="0" sz="2400" spc="-5">
                <a:latin typeface="Arial"/>
                <a:cs typeface="Arial"/>
              </a:rPr>
              <a:t>expansion</a:t>
            </a:r>
            <a:endParaRPr sz="2400">
              <a:latin typeface="Arial"/>
              <a:cs typeface="Arial"/>
            </a:endParaRPr>
          </a:p>
          <a:p>
            <a:pPr marL="354965">
              <a:lnSpc>
                <a:spcPct val="100000"/>
              </a:lnSpc>
            </a:pPr>
            <a:r>
              <a:rPr dirty="0" sz="2400" spc="-5">
                <a:latin typeface="Arial"/>
                <a:cs typeface="Arial"/>
              </a:rPr>
              <a:t>terhadap node di fringe yang nilai f(n)-nya paling</a:t>
            </a:r>
            <a:r>
              <a:rPr dirty="0" sz="2400" spc="130">
                <a:latin typeface="Arial"/>
                <a:cs typeface="Arial"/>
              </a:rPr>
              <a:t> </a:t>
            </a:r>
            <a:r>
              <a:rPr dirty="0" sz="2400" spc="-5">
                <a:latin typeface="Arial"/>
                <a:cs typeface="Arial"/>
              </a:rPr>
              <a:t>kecil.</a:t>
            </a:r>
            <a:endParaRPr sz="2400">
              <a:latin typeface="Arial"/>
              <a:cs typeface="Arial"/>
            </a:endParaRPr>
          </a:p>
          <a:p>
            <a:pPr algn="just" marL="355600" marR="5080" indent="-342900">
              <a:lnSpc>
                <a:spcPct val="100000"/>
              </a:lnSpc>
              <a:spcBef>
                <a:spcPts val="575"/>
              </a:spcBef>
              <a:buClr>
                <a:srgbClr val="903638"/>
              </a:buClr>
              <a:buSzPct val="89583"/>
              <a:buFont typeface="Wingdings"/>
              <a:buChar char=""/>
              <a:tabLst>
                <a:tab pos="355600" algn="l"/>
              </a:tabLst>
            </a:pPr>
            <a:r>
              <a:rPr dirty="0" sz="2400">
                <a:latin typeface="Arial"/>
                <a:cs typeface="Arial"/>
              </a:rPr>
              <a:t>Ide </a:t>
            </a:r>
            <a:r>
              <a:rPr dirty="0" sz="2400" spc="-5">
                <a:latin typeface="Arial"/>
                <a:cs typeface="Arial"/>
              </a:rPr>
              <a:t>dasar </a:t>
            </a:r>
            <a:r>
              <a:rPr dirty="0" sz="2400">
                <a:latin typeface="Arial"/>
                <a:cs typeface="Arial"/>
              </a:rPr>
              <a:t>: f(n) </a:t>
            </a:r>
            <a:r>
              <a:rPr dirty="0" sz="2400" spc="-5">
                <a:latin typeface="Arial"/>
                <a:cs typeface="Arial"/>
              </a:rPr>
              <a:t>adalah sebuah </a:t>
            </a:r>
            <a:r>
              <a:rPr dirty="0" sz="2400" spc="-5" b="1">
                <a:solidFill>
                  <a:srgbClr val="006FC0"/>
                </a:solidFill>
                <a:latin typeface="Arial"/>
                <a:cs typeface="Arial"/>
              </a:rPr>
              <a:t>evaluation function </a:t>
            </a:r>
            <a:r>
              <a:rPr dirty="0" sz="2400" spc="-5">
                <a:latin typeface="Arial"/>
                <a:cs typeface="Arial"/>
              </a:rPr>
              <a:t>→  fungsi yang menyatakan </a:t>
            </a:r>
            <a:r>
              <a:rPr dirty="0" sz="2400" spc="-5" b="1">
                <a:solidFill>
                  <a:srgbClr val="006FC0"/>
                </a:solidFill>
                <a:latin typeface="Arial"/>
                <a:cs typeface="Arial"/>
              </a:rPr>
              <a:t>perkiraan </a:t>
            </a:r>
            <a:r>
              <a:rPr dirty="0" sz="2400" spc="-5">
                <a:latin typeface="Arial"/>
                <a:cs typeface="Arial"/>
              </a:rPr>
              <a:t>seberapa </a:t>
            </a:r>
            <a:r>
              <a:rPr dirty="0" sz="2400">
                <a:latin typeface="Arial"/>
                <a:cs typeface="Arial"/>
              </a:rPr>
              <a:t>“bagus”  </a:t>
            </a:r>
            <a:r>
              <a:rPr dirty="0" sz="2400" spc="-5">
                <a:latin typeface="Arial"/>
                <a:cs typeface="Arial"/>
              </a:rPr>
              <a:t>sebuah node.</a:t>
            </a:r>
            <a:endParaRPr sz="2400">
              <a:latin typeface="Arial"/>
              <a:cs typeface="Arial"/>
            </a:endParaRPr>
          </a:p>
          <a:p>
            <a:pPr marL="355600" indent="-342900">
              <a:lnSpc>
                <a:spcPct val="100000"/>
              </a:lnSpc>
              <a:spcBef>
                <a:spcPts val="570"/>
              </a:spcBef>
              <a:buClr>
                <a:srgbClr val="903638"/>
              </a:buClr>
              <a:buSzPct val="89583"/>
              <a:buFont typeface="Wingdings"/>
              <a:buChar char=""/>
              <a:tabLst>
                <a:tab pos="355600" algn="l"/>
              </a:tabLst>
            </a:pPr>
            <a:r>
              <a:rPr dirty="0" sz="2400" spc="-5">
                <a:latin typeface="Arial"/>
                <a:cs typeface="Arial"/>
              </a:rPr>
              <a:t>Kenapa</a:t>
            </a:r>
            <a:r>
              <a:rPr dirty="0" sz="2400" spc="5">
                <a:latin typeface="Arial"/>
                <a:cs typeface="Arial"/>
              </a:rPr>
              <a:t> </a:t>
            </a:r>
            <a:r>
              <a:rPr dirty="0" sz="2400" spc="-5">
                <a:latin typeface="Arial"/>
                <a:cs typeface="Arial"/>
              </a:rPr>
              <a:t>perkiraan?</a:t>
            </a:r>
            <a:endParaRPr sz="24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93675"/>
            <a:ext cx="4511040" cy="665480"/>
          </a:xfrm>
          <a:prstGeom prst="rect"/>
        </p:spPr>
        <p:txBody>
          <a:bodyPr wrap="square" lIns="0" tIns="12700" rIns="0" bIns="0" rtlCol="0" vert="horz">
            <a:spAutoFit/>
          </a:bodyPr>
          <a:lstStyle/>
          <a:p>
            <a:pPr marL="12700">
              <a:lnSpc>
                <a:spcPct val="100000"/>
              </a:lnSpc>
              <a:spcBef>
                <a:spcPts val="100"/>
              </a:spcBef>
            </a:pPr>
            <a:r>
              <a:rPr dirty="0" spc="-5"/>
              <a:t>Merancang</a:t>
            </a:r>
            <a:r>
              <a:rPr dirty="0" spc="-30"/>
              <a:t> </a:t>
            </a:r>
            <a:r>
              <a:rPr dirty="0" spc="-5"/>
              <a:t>Heuristic</a:t>
            </a:r>
          </a:p>
        </p:txBody>
      </p:sp>
      <p:sp>
        <p:nvSpPr>
          <p:cNvPr id="3" name="object 3"/>
          <p:cNvSpPr txBox="1"/>
          <p:nvPr/>
        </p:nvSpPr>
        <p:spPr>
          <a:xfrm>
            <a:off x="547217" y="1278069"/>
            <a:ext cx="8074025" cy="1346200"/>
          </a:xfrm>
          <a:prstGeom prst="rect">
            <a:avLst/>
          </a:prstGeom>
        </p:spPr>
        <p:txBody>
          <a:bodyPr wrap="square" lIns="0" tIns="99695" rIns="0" bIns="0" rtlCol="0" vert="horz">
            <a:spAutoFit/>
          </a:bodyPr>
          <a:lstStyle/>
          <a:p>
            <a:pPr marL="355600" indent="-342900">
              <a:lnSpc>
                <a:spcPct val="100000"/>
              </a:lnSpc>
              <a:spcBef>
                <a:spcPts val="785"/>
              </a:spcBef>
              <a:buClr>
                <a:srgbClr val="903638"/>
              </a:buClr>
              <a:buSzPct val="89285"/>
              <a:buFont typeface="Wingdings"/>
              <a:buChar char=""/>
              <a:tabLst>
                <a:tab pos="355600" algn="l"/>
              </a:tabLst>
            </a:pPr>
            <a:r>
              <a:rPr dirty="0" sz="2800" spc="-5">
                <a:latin typeface="Arial"/>
                <a:cs typeface="Arial"/>
              </a:rPr>
              <a:t>Membandingkan dua</a:t>
            </a:r>
            <a:r>
              <a:rPr dirty="0" sz="2800" spc="55">
                <a:latin typeface="Arial"/>
                <a:cs typeface="Arial"/>
              </a:rPr>
              <a:t> </a:t>
            </a:r>
            <a:r>
              <a:rPr dirty="0" sz="2800" spc="-5">
                <a:latin typeface="Arial"/>
                <a:cs typeface="Arial"/>
              </a:rPr>
              <a:t>heuristic</a:t>
            </a:r>
            <a:endParaRPr sz="2800">
              <a:latin typeface="Arial"/>
              <a:cs typeface="Arial"/>
            </a:endParaRPr>
          </a:p>
          <a:p>
            <a:pPr marL="469265">
              <a:lnSpc>
                <a:spcPct val="100000"/>
              </a:lnSpc>
              <a:spcBef>
                <a:spcPts val="590"/>
              </a:spcBef>
              <a:tabLst>
                <a:tab pos="1177925" algn="l"/>
                <a:tab pos="1826260" algn="l"/>
                <a:tab pos="2246630" algn="l"/>
                <a:tab pos="3980179" algn="l"/>
                <a:tab pos="5645785" algn="l"/>
                <a:tab pos="6548120" algn="l"/>
                <a:tab pos="7348220" algn="l"/>
              </a:tabLst>
            </a:pPr>
            <a:r>
              <a:rPr dirty="0" sz="1800">
                <a:solidFill>
                  <a:srgbClr val="71A276"/>
                </a:solidFill>
                <a:latin typeface="Courier New"/>
                <a:cs typeface="Courier New"/>
              </a:rPr>
              <a:t>o</a:t>
            </a:r>
            <a:r>
              <a:rPr dirty="0" sz="1800" spc="90">
                <a:solidFill>
                  <a:srgbClr val="71A276"/>
                </a:solidFill>
                <a:latin typeface="Courier New"/>
                <a:cs typeface="Courier New"/>
              </a:rPr>
              <a:t> </a:t>
            </a:r>
            <a:r>
              <a:rPr dirty="0" sz="2400" spc="-5">
                <a:latin typeface="Arial"/>
                <a:cs typeface="Arial"/>
              </a:rPr>
              <a:t>h</a:t>
            </a:r>
            <a:r>
              <a:rPr dirty="0" baseline="-20833" sz="2400" spc="-7">
                <a:latin typeface="Arial"/>
                <a:cs typeface="Arial"/>
              </a:rPr>
              <a:t>1</a:t>
            </a:r>
            <a:r>
              <a:rPr dirty="0" baseline="-20833" sz="2400">
                <a:latin typeface="Arial"/>
                <a:cs typeface="Arial"/>
              </a:rPr>
              <a:t>	</a:t>
            </a:r>
            <a:r>
              <a:rPr dirty="0" sz="2400" spc="-5">
                <a:latin typeface="Arial"/>
                <a:cs typeface="Arial"/>
              </a:rPr>
              <a:t>da</a:t>
            </a:r>
            <a:r>
              <a:rPr dirty="0" sz="2400">
                <a:latin typeface="Arial"/>
                <a:cs typeface="Arial"/>
              </a:rPr>
              <a:t>n</a:t>
            </a:r>
            <a:r>
              <a:rPr dirty="0" sz="2400">
                <a:latin typeface="Arial"/>
                <a:cs typeface="Arial"/>
              </a:rPr>
              <a:t>	</a:t>
            </a:r>
            <a:r>
              <a:rPr dirty="0" sz="2400" spc="-5">
                <a:latin typeface="Arial"/>
                <a:cs typeface="Arial"/>
              </a:rPr>
              <a:t>h</a:t>
            </a:r>
            <a:r>
              <a:rPr dirty="0" baseline="-20833" sz="2400" spc="-7">
                <a:latin typeface="Arial"/>
                <a:cs typeface="Arial"/>
              </a:rPr>
              <a:t>2</a:t>
            </a:r>
            <a:r>
              <a:rPr dirty="0" baseline="-20833" sz="2400">
                <a:latin typeface="Arial"/>
                <a:cs typeface="Arial"/>
              </a:rPr>
              <a:t>	</a:t>
            </a:r>
            <a:r>
              <a:rPr dirty="0" sz="2400">
                <a:latin typeface="Arial"/>
                <a:cs typeface="Arial"/>
              </a:rPr>
              <a:t>sam</a:t>
            </a:r>
            <a:r>
              <a:rPr dirty="0" sz="2400" spc="-10">
                <a:latin typeface="Arial"/>
                <a:cs typeface="Arial"/>
              </a:rPr>
              <a:t>a</a:t>
            </a:r>
            <a:r>
              <a:rPr dirty="0" sz="2400">
                <a:latin typeface="Arial"/>
                <a:cs typeface="Arial"/>
              </a:rPr>
              <a:t>-sama</a:t>
            </a:r>
            <a:r>
              <a:rPr dirty="0" sz="2400">
                <a:latin typeface="Arial"/>
                <a:cs typeface="Arial"/>
              </a:rPr>
              <a:t>	</a:t>
            </a:r>
            <a:r>
              <a:rPr dirty="0" sz="2400">
                <a:latin typeface="Arial"/>
                <a:cs typeface="Arial"/>
              </a:rPr>
              <a:t>a</a:t>
            </a:r>
            <a:r>
              <a:rPr dirty="0" sz="2400" spc="-10">
                <a:latin typeface="Arial"/>
                <a:cs typeface="Arial"/>
              </a:rPr>
              <a:t>d</a:t>
            </a:r>
            <a:r>
              <a:rPr dirty="0" sz="2400">
                <a:latin typeface="Arial"/>
                <a:cs typeface="Arial"/>
              </a:rPr>
              <a:t>missi</a:t>
            </a:r>
            <a:r>
              <a:rPr dirty="0" sz="2400" spc="0">
                <a:latin typeface="Arial"/>
                <a:cs typeface="Arial"/>
              </a:rPr>
              <a:t>b</a:t>
            </a:r>
            <a:r>
              <a:rPr dirty="0" sz="2400">
                <a:latin typeface="Arial"/>
                <a:cs typeface="Arial"/>
              </a:rPr>
              <a:t>l</a:t>
            </a:r>
            <a:r>
              <a:rPr dirty="0" sz="2400" spc="-5">
                <a:latin typeface="Arial"/>
                <a:cs typeface="Arial"/>
              </a:rPr>
              <a:t>e</a:t>
            </a:r>
            <a:r>
              <a:rPr dirty="0" sz="2400">
                <a:latin typeface="Arial"/>
                <a:cs typeface="Arial"/>
              </a:rPr>
              <a:t>.</a:t>
            </a:r>
            <a:r>
              <a:rPr dirty="0" sz="2400">
                <a:latin typeface="Arial"/>
                <a:cs typeface="Arial"/>
              </a:rPr>
              <a:t>	</a:t>
            </a:r>
            <a:r>
              <a:rPr dirty="0" sz="2400">
                <a:latin typeface="Arial"/>
                <a:cs typeface="Arial"/>
              </a:rPr>
              <a:t>Mana</a:t>
            </a:r>
            <a:r>
              <a:rPr dirty="0" sz="2400">
                <a:latin typeface="Arial"/>
                <a:cs typeface="Arial"/>
              </a:rPr>
              <a:t>	</a:t>
            </a:r>
            <a:r>
              <a:rPr dirty="0" sz="2400">
                <a:latin typeface="Arial"/>
                <a:cs typeface="Arial"/>
              </a:rPr>
              <a:t>ya</a:t>
            </a:r>
            <a:r>
              <a:rPr dirty="0" sz="2400" spc="-10">
                <a:latin typeface="Arial"/>
                <a:cs typeface="Arial"/>
              </a:rPr>
              <a:t>n</a:t>
            </a:r>
            <a:r>
              <a:rPr dirty="0" sz="2400">
                <a:latin typeface="Arial"/>
                <a:cs typeface="Arial"/>
              </a:rPr>
              <a:t>g</a:t>
            </a:r>
            <a:r>
              <a:rPr dirty="0" sz="2400">
                <a:latin typeface="Arial"/>
                <a:cs typeface="Arial"/>
              </a:rPr>
              <a:t>	</a:t>
            </a:r>
            <a:r>
              <a:rPr dirty="0" sz="2400" b="1">
                <a:solidFill>
                  <a:srgbClr val="006FC0"/>
                </a:solidFill>
                <a:latin typeface="Arial"/>
                <a:cs typeface="Arial"/>
              </a:rPr>
              <a:t>lebih</a:t>
            </a:r>
            <a:endParaRPr sz="2400">
              <a:latin typeface="Arial"/>
              <a:cs typeface="Arial"/>
            </a:endParaRPr>
          </a:p>
          <a:p>
            <a:pPr marL="756285">
              <a:lnSpc>
                <a:spcPct val="100000"/>
              </a:lnSpc>
            </a:pPr>
            <a:r>
              <a:rPr dirty="0" sz="2400" spc="-5" b="1">
                <a:solidFill>
                  <a:srgbClr val="006FC0"/>
                </a:solidFill>
                <a:latin typeface="Arial"/>
                <a:cs typeface="Arial"/>
              </a:rPr>
              <a:t>baik</a:t>
            </a:r>
            <a:r>
              <a:rPr dirty="0" sz="2400" spc="-5">
                <a:latin typeface="Arial"/>
                <a:cs typeface="Arial"/>
              </a:rPr>
              <a:t>? Bandingkan jumlah node yang</a:t>
            </a:r>
            <a:r>
              <a:rPr dirty="0" sz="2400" spc="75">
                <a:latin typeface="Arial"/>
                <a:cs typeface="Arial"/>
              </a:rPr>
              <a:t> </a:t>
            </a:r>
            <a:r>
              <a:rPr dirty="0" sz="2400" spc="-5">
                <a:latin typeface="Arial"/>
                <a:cs typeface="Arial"/>
              </a:rPr>
              <a:t>di-expand:</a:t>
            </a:r>
            <a:endParaRPr sz="2400">
              <a:latin typeface="Arial"/>
              <a:cs typeface="Arial"/>
            </a:endParaRPr>
          </a:p>
        </p:txBody>
      </p:sp>
      <p:sp>
        <p:nvSpPr>
          <p:cNvPr id="4" name="object 4"/>
          <p:cNvSpPr txBox="1"/>
          <p:nvPr/>
        </p:nvSpPr>
        <p:spPr>
          <a:xfrm>
            <a:off x="1004417" y="3934205"/>
            <a:ext cx="7616190" cy="2293620"/>
          </a:xfrm>
          <a:prstGeom prst="rect">
            <a:avLst/>
          </a:prstGeom>
        </p:spPr>
        <p:txBody>
          <a:bodyPr wrap="square" lIns="0" tIns="12700" rIns="0" bIns="0" rtlCol="0" vert="horz">
            <a:spAutoFit/>
          </a:bodyPr>
          <a:lstStyle/>
          <a:p>
            <a:pPr algn="just" marL="299085" marR="5080" indent="-286385">
              <a:lnSpc>
                <a:spcPct val="100000"/>
              </a:lnSpc>
              <a:spcBef>
                <a:spcPts val="100"/>
              </a:spcBef>
              <a:buClr>
                <a:srgbClr val="71A276"/>
              </a:buClr>
              <a:buSzPct val="75000"/>
              <a:buFont typeface="Courier New"/>
              <a:buChar char="o"/>
              <a:tabLst>
                <a:tab pos="299720" algn="l"/>
              </a:tabLst>
            </a:pPr>
            <a:r>
              <a:rPr dirty="0" sz="2400" spc="-5">
                <a:latin typeface="Arial"/>
                <a:cs typeface="Arial"/>
              </a:rPr>
              <a:t>Jika h</a:t>
            </a:r>
            <a:r>
              <a:rPr dirty="0" baseline="-20833" sz="2400" spc="-7">
                <a:latin typeface="Arial"/>
                <a:cs typeface="Arial"/>
              </a:rPr>
              <a:t>2</a:t>
            </a:r>
            <a:r>
              <a:rPr dirty="0" sz="2400" spc="-5">
                <a:latin typeface="Arial"/>
                <a:cs typeface="Arial"/>
              </a:rPr>
              <a:t>(n) </a:t>
            </a:r>
            <a:r>
              <a:rPr dirty="0" sz="2400">
                <a:latin typeface="Arial"/>
                <a:cs typeface="Arial"/>
              </a:rPr>
              <a:t>≥ </a:t>
            </a:r>
            <a:r>
              <a:rPr dirty="0" sz="2400" spc="-5">
                <a:latin typeface="Arial"/>
                <a:cs typeface="Arial"/>
              </a:rPr>
              <a:t>h</a:t>
            </a:r>
            <a:r>
              <a:rPr dirty="0" baseline="-20833" sz="2400" spc="-7">
                <a:latin typeface="Arial"/>
                <a:cs typeface="Arial"/>
              </a:rPr>
              <a:t>1</a:t>
            </a:r>
            <a:r>
              <a:rPr dirty="0" sz="2400" spc="-5">
                <a:latin typeface="Arial"/>
                <a:cs typeface="Arial"/>
              </a:rPr>
              <a:t>(n) untuk semua n (dan keduanya  </a:t>
            </a:r>
            <a:r>
              <a:rPr dirty="0" sz="2400">
                <a:latin typeface="Arial"/>
                <a:cs typeface="Arial"/>
              </a:rPr>
              <a:t>admissible), </a:t>
            </a:r>
            <a:r>
              <a:rPr dirty="0" sz="2400" spc="-5">
                <a:latin typeface="Arial"/>
                <a:cs typeface="Arial"/>
              </a:rPr>
              <a:t>dikatakan bahwa h</a:t>
            </a:r>
            <a:r>
              <a:rPr dirty="0" baseline="-20833" sz="2400" spc="-7">
                <a:latin typeface="Arial"/>
                <a:cs typeface="Arial"/>
              </a:rPr>
              <a:t>2 </a:t>
            </a:r>
            <a:r>
              <a:rPr dirty="0" sz="2400" spc="-5">
                <a:latin typeface="Arial"/>
                <a:cs typeface="Arial"/>
              </a:rPr>
              <a:t>men-</a:t>
            </a:r>
            <a:r>
              <a:rPr dirty="0" sz="2400" spc="-5" b="1" i="1">
                <a:solidFill>
                  <a:srgbClr val="006FC0"/>
                </a:solidFill>
                <a:latin typeface="Arial"/>
                <a:cs typeface="Arial"/>
              </a:rPr>
              <a:t>dominate </a:t>
            </a:r>
            <a:r>
              <a:rPr dirty="0" sz="2400" spc="-10">
                <a:latin typeface="Arial"/>
                <a:cs typeface="Arial"/>
              </a:rPr>
              <a:t>h</a:t>
            </a:r>
            <a:r>
              <a:rPr dirty="0" baseline="-20833" sz="2400" spc="-15">
                <a:latin typeface="Arial"/>
                <a:cs typeface="Arial"/>
              </a:rPr>
              <a:t>1 </a:t>
            </a:r>
            <a:r>
              <a:rPr dirty="0" sz="1600" spc="-10">
                <a:latin typeface="Arial"/>
                <a:cs typeface="Arial"/>
              </a:rPr>
              <a:t> </a:t>
            </a:r>
            <a:r>
              <a:rPr dirty="0" sz="2400" spc="-5">
                <a:latin typeface="Arial"/>
                <a:cs typeface="Arial"/>
              </a:rPr>
              <a:t>dan lebih baik untuk</a:t>
            </a:r>
            <a:r>
              <a:rPr dirty="0" sz="2400" spc="35">
                <a:latin typeface="Arial"/>
                <a:cs typeface="Arial"/>
              </a:rPr>
              <a:t> </a:t>
            </a:r>
            <a:r>
              <a:rPr dirty="0" sz="2400" spc="-5">
                <a:latin typeface="Arial"/>
                <a:cs typeface="Arial"/>
              </a:rPr>
              <a:t>search.</a:t>
            </a:r>
            <a:endParaRPr sz="2400">
              <a:latin typeface="Arial"/>
              <a:cs typeface="Arial"/>
            </a:endParaRPr>
          </a:p>
          <a:p>
            <a:pPr algn="just" marL="299085" marR="6350" indent="-286385">
              <a:lnSpc>
                <a:spcPct val="100000"/>
              </a:lnSpc>
              <a:spcBef>
                <a:spcPts val="575"/>
              </a:spcBef>
              <a:buClr>
                <a:srgbClr val="71A276"/>
              </a:buClr>
              <a:buSzPct val="75000"/>
              <a:buFont typeface="Courier New"/>
              <a:buChar char="o"/>
              <a:tabLst>
                <a:tab pos="299720" algn="l"/>
              </a:tabLst>
            </a:pPr>
            <a:r>
              <a:rPr dirty="0" sz="2400" spc="-5">
                <a:latin typeface="Arial"/>
                <a:cs typeface="Arial"/>
              </a:rPr>
              <a:t>Semakin besar nilai </a:t>
            </a:r>
            <a:r>
              <a:rPr dirty="0" sz="2400">
                <a:latin typeface="Arial"/>
                <a:cs typeface="Arial"/>
              </a:rPr>
              <a:t>h(n), </a:t>
            </a:r>
            <a:r>
              <a:rPr dirty="0" sz="2400" spc="-5">
                <a:latin typeface="Arial"/>
                <a:cs typeface="Arial"/>
              </a:rPr>
              <a:t>semakin dekat ke h*(n),  semakin banyak node yang </a:t>
            </a:r>
            <a:r>
              <a:rPr dirty="0" sz="2400" spc="-5" b="1">
                <a:solidFill>
                  <a:srgbClr val="006FC0"/>
                </a:solidFill>
                <a:latin typeface="Arial"/>
                <a:cs typeface="Arial"/>
              </a:rPr>
              <a:t>tidak di-expand </a:t>
            </a:r>
            <a:r>
              <a:rPr dirty="0" sz="2400" spc="-5">
                <a:latin typeface="Arial"/>
                <a:cs typeface="Arial"/>
              </a:rPr>
              <a:t>(di- </a:t>
            </a:r>
            <a:r>
              <a:rPr dirty="0" sz="2400" spc="-5">
                <a:solidFill>
                  <a:srgbClr val="006FC0"/>
                </a:solidFill>
                <a:latin typeface="Arial"/>
                <a:cs typeface="Arial"/>
              </a:rPr>
              <a:t> </a:t>
            </a:r>
            <a:r>
              <a:rPr dirty="0" sz="2400" spc="-5" b="1">
                <a:solidFill>
                  <a:srgbClr val="006FC0"/>
                </a:solidFill>
                <a:latin typeface="Arial"/>
                <a:cs typeface="Arial"/>
              </a:rPr>
              <a:t>prune</a:t>
            </a:r>
            <a:r>
              <a:rPr dirty="0" sz="2400" spc="-5">
                <a:latin typeface="Arial"/>
                <a:cs typeface="Arial"/>
              </a:rPr>
              <a:t>), semakin efisien</a:t>
            </a:r>
            <a:r>
              <a:rPr dirty="0" sz="2400" spc="10">
                <a:latin typeface="Arial"/>
                <a:cs typeface="Arial"/>
              </a:rPr>
              <a:t> </a:t>
            </a:r>
            <a:r>
              <a:rPr dirty="0" sz="2400" spc="-5">
                <a:latin typeface="Arial"/>
                <a:cs typeface="Arial"/>
              </a:rPr>
              <a:t>search-nya!</a:t>
            </a:r>
            <a:endParaRPr sz="2400">
              <a:latin typeface="Arial"/>
              <a:cs typeface="Arial"/>
            </a:endParaRPr>
          </a:p>
        </p:txBody>
      </p:sp>
      <p:graphicFrame>
        <p:nvGraphicFramePr>
          <p:cNvPr id="5" name="object 5"/>
          <p:cNvGraphicFramePr>
            <a:graphicFrameLocks noGrp="1"/>
          </p:cNvGraphicFramePr>
          <p:nvPr/>
        </p:nvGraphicFramePr>
        <p:xfrm>
          <a:off x="1181100" y="2741676"/>
          <a:ext cx="6788150" cy="1125855"/>
        </p:xfrm>
        <a:graphic>
          <a:graphicData uri="http://schemas.openxmlformats.org/drawingml/2006/table">
            <a:tbl>
              <a:tblPr firstRow="1" bandRow="1">
                <a:tableStyleId>{2D5ABB26-0587-4C30-8999-92F81FD0307C}</a:tableStyleId>
              </a:tblPr>
              <a:tblGrid>
                <a:gridCol w="1151890"/>
                <a:gridCol w="2232025"/>
                <a:gridCol w="1691639"/>
                <a:gridCol w="1691639"/>
              </a:tblGrid>
              <a:tr h="370205">
                <a:tc>
                  <a:txBody>
                    <a:bodyPr/>
                    <a:lstStyle/>
                    <a:p>
                      <a:pPr algn="ctr" marL="11430">
                        <a:lnSpc>
                          <a:spcPct val="100000"/>
                        </a:lnSpc>
                        <a:spcBef>
                          <a:spcPts val="335"/>
                        </a:spcBef>
                      </a:pPr>
                      <a:r>
                        <a:rPr dirty="0" sz="1800" b="1">
                          <a:latin typeface="Arial"/>
                          <a:cs typeface="Arial"/>
                        </a:rPr>
                        <a:t>D</a:t>
                      </a:r>
                      <a:endParaRPr sz="1800">
                        <a:latin typeface="Arial"/>
                        <a:cs typeface="Arial"/>
                      </a:endParaRPr>
                    </a:p>
                  </a:txBody>
                  <a:tcPr marL="0" marR="0" marB="0" marT="4254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1A276"/>
                    </a:solidFill>
                  </a:tcPr>
                </a:tc>
                <a:tc>
                  <a:txBody>
                    <a:bodyPr/>
                    <a:lstStyle/>
                    <a:p>
                      <a:pPr algn="ctr" marL="12700">
                        <a:lnSpc>
                          <a:spcPct val="100000"/>
                        </a:lnSpc>
                        <a:spcBef>
                          <a:spcPts val="335"/>
                        </a:spcBef>
                      </a:pPr>
                      <a:r>
                        <a:rPr dirty="0" sz="1800" spc="-5" b="1">
                          <a:latin typeface="Arial"/>
                          <a:cs typeface="Arial"/>
                        </a:rPr>
                        <a:t>IDS</a:t>
                      </a:r>
                      <a:endParaRPr sz="1800">
                        <a:latin typeface="Arial"/>
                        <a:cs typeface="Arial"/>
                      </a:endParaRPr>
                    </a:p>
                  </a:txBody>
                  <a:tcPr marL="0" marR="0" marB="0" marT="4254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1A276"/>
                    </a:solidFill>
                  </a:tcPr>
                </a:tc>
                <a:tc>
                  <a:txBody>
                    <a:bodyPr/>
                    <a:lstStyle/>
                    <a:p>
                      <a:pPr algn="ctr" marL="16510">
                        <a:lnSpc>
                          <a:spcPct val="100000"/>
                        </a:lnSpc>
                        <a:spcBef>
                          <a:spcPts val="335"/>
                        </a:spcBef>
                      </a:pPr>
                      <a:r>
                        <a:rPr dirty="0" sz="1800" spc="-10" b="1">
                          <a:latin typeface="Arial"/>
                          <a:cs typeface="Arial"/>
                        </a:rPr>
                        <a:t>A*(h</a:t>
                      </a:r>
                      <a:r>
                        <a:rPr dirty="0" baseline="-20833" sz="1800" spc="-15" b="1">
                          <a:latin typeface="Arial"/>
                          <a:cs typeface="Arial"/>
                        </a:rPr>
                        <a:t>1</a:t>
                      </a:r>
                      <a:r>
                        <a:rPr dirty="0" sz="1800" spc="-10" b="1">
                          <a:latin typeface="Arial"/>
                          <a:cs typeface="Arial"/>
                        </a:rPr>
                        <a:t>)</a:t>
                      </a:r>
                      <a:endParaRPr sz="1800">
                        <a:latin typeface="Arial"/>
                        <a:cs typeface="Arial"/>
                      </a:endParaRPr>
                    </a:p>
                  </a:txBody>
                  <a:tcPr marL="0" marR="0" marB="0" marT="4254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1A276"/>
                    </a:solidFill>
                  </a:tcPr>
                </a:tc>
                <a:tc>
                  <a:txBody>
                    <a:bodyPr/>
                    <a:lstStyle/>
                    <a:p>
                      <a:pPr algn="ctr" marL="18415">
                        <a:lnSpc>
                          <a:spcPct val="100000"/>
                        </a:lnSpc>
                        <a:spcBef>
                          <a:spcPts val="335"/>
                        </a:spcBef>
                      </a:pPr>
                      <a:r>
                        <a:rPr dirty="0" sz="1800" spc="-10" b="1">
                          <a:latin typeface="Arial"/>
                          <a:cs typeface="Arial"/>
                        </a:rPr>
                        <a:t>A*(h</a:t>
                      </a:r>
                      <a:r>
                        <a:rPr dirty="0" baseline="-20833" sz="1800" spc="-15" b="1">
                          <a:latin typeface="Arial"/>
                          <a:cs typeface="Arial"/>
                        </a:rPr>
                        <a:t>2</a:t>
                      </a:r>
                      <a:r>
                        <a:rPr dirty="0" sz="1800" spc="-10" b="1">
                          <a:latin typeface="Arial"/>
                          <a:cs typeface="Arial"/>
                        </a:rPr>
                        <a:t>)</a:t>
                      </a:r>
                      <a:endParaRPr sz="1800">
                        <a:latin typeface="Arial"/>
                        <a:cs typeface="Arial"/>
                      </a:endParaRPr>
                    </a:p>
                  </a:txBody>
                  <a:tcPr marL="0" marR="0" marB="0" marT="4254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1A276"/>
                    </a:solidFill>
                  </a:tcPr>
                </a:tc>
              </a:tr>
              <a:tr h="370840">
                <a:tc>
                  <a:txBody>
                    <a:bodyPr/>
                    <a:lstStyle/>
                    <a:p>
                      <a:pPr algn="ctr" marL="10795">
                        <a:lnSpc>
                          <a:spcPct val="100000"/>
                        </a:lnSpc>
                        <a:spcBef>
                          <a:spcPts val="340"/>
                        </a:spcBef>
                      </a:pPr>
                      <a:r>
                        <a:rPr dirty="0" sz="1800" spc="-10">
                          <a:latin typeface="Arial"/>
                          <a:cs typeface="Arial"/>
                        </a:rPr>
                        <a:t>12</a:t>
                      </a:r>
                      <a:endParaRPr sz="1800">
                        <a:latin typeface="Arial"/>
                        <a:cs typeface="Arial"/>
                      </a:endParaRPr>
                    </a:p>
                  </a:txBody>
                  <a:tcPr marL="0" marR="0" marB="0" marT="4318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DFD5"/>
                    </a:solidFill>
                  </a:tcPr>
                </a:tc>
                <a:tc>
                  <a:txBody>
                    <a:bodyPr/>
                    <a:lstStyle/>
                    <a:p>
                      <a:pPr algn="ctr" marL="15240">
                        <a:lnSpc>
                          <a:spcPct val="100000"/>
                        </a:lnSpc>
                        <a:spcBef>
                          <a:spcPts val="340"/>
                        </a:spcBef>
                      </a:pPr>
                      <a:r>
                        <a:rPr dirty="0" sz="1800" spc="-5">
                          <a:latin typeface="Arial"/>
                          <a:cs typeface="Arial"/>
                        </a:rPr>
                        <a:t>3,473,941</a:t>
                      </a:r>
                      <a:endParaRPr sz="1800">
                        <a:latin typeface="Arial"/>
                        <a:cs typeface="Arial"/>
                      </a:endParaRPr>
                    </a:p>
                  </a:txBody>
                  <a:tcPr marL="0" marR="0" marB="0" marT="4318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DFD5"/>
                    </a:solidFill>
                  </a:tcPr>
                </a:tc>
                <a:tc>
                  <a:txBody>
                    <a:bodyPr/>
                    <a:lstStyle/>
                    <a:p>
                      <a:pPr algn="ctr" marL="15240">
                        <a:lnSpc>
                          <a:spcPct val="100000"/>
                        </a:lnSpc>
                        <a:spcBef>
                          <a:spcPts val="340"/>
                        </a:spcBef>
                      </a:pPr>
                      <a:r>
                        <a:rPr dirty="0" sz="1800" spc="-10">
                          <a:latin typeface="Arial"/>
                          <a:cs typeface="Arial"/>
                        </a:rPr>
                        <a:t>539</a:t>
                      </a:r>
                      <a:endParaRPr sz="1800">
                        <a:latin typeface="Arial"/>
                        <a:cs typeface="Arial"/>
                      </a:endParaRPr>
                    </a:p>
                  </a:txBody>
                  <a:tcPr marL="0" marR="0" marB="0" marT="4318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DFD5"/>
                    </a:solidFill>
                  </a:tcPr>
                </a:tc>
                <a:tc>
                  <a:txBody>
                    <a:bodyPr/>
                    <a:lstStyle/>
                    <a:p>
                      <a:pPr algn="ctr" marL="19050">
                        <a:lnSpc>
                          <a:spcPct val="100000"/>
                        </a:lnSpc>
                        <a:spcBef>
                          <a:spcPts val="340"/>
                        </a:spcBef>
                      </a:pPr>
                      <a:r>
                        <a:rPr dirty="0" sz="1800" spc="-50">
                          <a:latin typeface="Arial"/>
                          <a:cs typeface="Arial"/>
                        </a:rPr>
                        <a:t>113</a:t>
                      </a:r>
                      <a:endParaRPr sz="1800">
                        <a:latin typeface="Arial"/>
                        <a:cs typeface="Arial"/>
                      </a:endParaRPr>
                    </a:p>
                  </a:txBody>
                  <a:tcPr marL="0" marR="0" marB="0" marT="4318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DFD5"/>
                    </a:solidFill>
                  </a:tcPr>
                </a:tc>
              </a:tr>
              <a:tr h="370840">
                <a:tc>
                  <a:txBody>
                    <a:bodyPr/>
                    <a:lstStyle/>
                    <a:p>
                      <a:pPr algn="ctr" marL="10795">
                        <a:lnSpc>
                          <a:spcPct val="100000"/>
                        </a:lnSpc>
                        <a:spcBef>
                          <a:spcPts val="335"/>
                        </a:spcBef>
                      </a:pPr>
                      <a:r>
                        <a:rPr dirty="0" sz="1800" spc="-10">
                          <a:latin typeface="Arial"/>
                          <a:cs typeface="Arial"/>
                        </a:rPr>
                        <a:t>24</a:t>
                      </a:r>
                      <a:endParaRPr sz="1800">
                        <a:latin typeface="Arial"/>
                        <a:cs typeface="Arial"/>
                      </a:endParaRPr>
                    </a:p>
                  </a:txBody>
                  <a:tcPr marL="0" marR="0" marB="0" marT="4254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EFEB"/>
                    </a:solidFill>
                  </a:tcPr>
                </a:tc>
                <a:tc>
                  <a:txBody>
                    <a:bodyPr/>
                    <a:lstStyle/>
                    <a:p>
                      <a:pPr algn="ctr" marL="15240">
                        <a:lnSpc>
                          <a:spcPct val="100000"/>
                        </a:lnSpc>
                        <a:spcBef>
                          <a:spcPts val="335"/>
                        </a:spcBef>
                      </a:pPr>
                      <a:r>
                        <a:rPr dirty="0" sz="1800" spc="-5">
                          <a:latin typeface="Arial"/>
                          <a:cs typeface="Arial"/>
                        </a:rPr>
                        <a:t>54,000,000,000</a:t>
                      </a:r>
                      <a:endParaRPr sz="1800">
                        <a:latin typeface="Arial"/>
                        <a:cs typeface="Arial"/>
                      </a:endParaRPr>
                    </a:p>
                  </a:txBody>
                  <a:tcPr marL="0" marR="0" marB="0" marT="4254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EFEB"/>
                    </a:solidFill>
                  </a:tcPr>
                </a:tc>
                <a:tc>
                  <a:txBody>
                    <a:bodyPr/>
                    <a:lstStyle/>
                    <a:p>
                      <a:pPr algn="ctr" marL="15875">
                        <a:lnSpc>
                          <a:spcPct val="100000"/>
                        </a:lnSpc>
                        <a:spcBef>
                          <a:spcPts val="335"/>
                        </a:spcBef>
                      </a:pPr>
                      <a:r>
                        <a:rPr dirty="0" sz="1800" spc="-5">
                          <a:latin typeface="Arial"/>
                          <a:cs typeface="Arial"/>
                        </a:rPr>
                        <a:t>39,135</a:t>
                      </a:r>
                      <a:endParaRPr sz="1800">
                        <a:latin typeface="Arial"/>
                        <a:cs typeface="Arial"/>
                      </a:endParaRPr>
                    </a:p>
                  </a:txBody>
                  <a:tcPr marL="0" marR="0" marB="0" marT="4254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EFEB"/>
                    </a:solidFill>
                  </a:tcPr>
                </a:tc>
                <a:tc>
                  <a:txBody>
                    <a:bodyPr/>
                    <a:lstStyle/>
                    <a:p>
                      <a:pPr algn="ctr" marL="20320">
                        <a:lnSpc>
                          <a:spcPct val="100000"/>
                        </a:lnSpc>
                        <a:spcBef>
                          <a:spcPts val="335"/>
                        </a:spcBef>
                      </a:pPr>
                      <a:r>
                        <a:rPr dirty="0" sz="1800" spc="-5">
                          <a:latin typeface="Arial"/>
                          <a:cs typeface="Arial"/>
                        </a:rPr>
                        <a:t>1,641</a:t>
                      </a:r>
                      <a:endParaRPr sz="1800">
                        <a:latin typeface="Arial"/>
                        <a:cs typeface="Arial"/>
                      </a:endParaRPr>
                    </a:p>
                  </a:txBody>
                  <a:tcPr marL="0" marR="0" marB="0" marT="4254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EFEB"/>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7004" y="193675"/>
            <a:ext cx="3713479" cy="665480"/>
          </a:xfrm>
          <a:prstGeom prst="rect"/>
        </p:spPr>
        <p:txBody>
          <a:bodyPr wrap="square" lIns="0" tIns="12700" rIns="0" bIns="0" rtlCol="0" vert="horz">
            <a:spAutoFit/>
          </a:bodyPr>
          <a:lstStyle/>
          <a:p>
            <a:pPr marL="12700">
              <a:lnSpc>
                <a:spcPct val="100000"/>
              </a:lnSpc>
              <a:spcBef>
                <a:spcPts val="100"/>
              </a:spcBef>
              <a:tabLst>
                <a:tab pos="2248535" algn="l"/>
              </a:tabLst>
            </a:pPr>
            <a:r>
              <a:rPr dirty="0" spc="-15"/>
              <a:t>Be</a:t>
            </a:r>
            <a:r>
              <a:rPr dirty="0" spc="-5"/>
              <a:t>s</a:t>
            </a:r>
            <a:r>
              <a:rPr dirty="0" spc="-5"/>
              <a:t>t</a:t>
            </a:r>
            <a:r>
              <a:rPr dirty="0" spc="0"/>
              <a:t>-</a:t>
            </a:r>
            <a:r>
              <a:rPr dirty="0" spc="-5"/>
              <a:t>First</a:t>
            </a:r>
            <a:r>
              <a:rPr dirty="0"/>
              <a:t>	Search</a:t>
            </a:r>
          </a:p>
        </p:txBody>
      </p:sp>
      <p:sp>
        <p:nvSpPr>
          <p:cNvPr id="3" name="object 3"/>
          <p:cNvSpPr txBox="1"/>
          <p:nvPr/>
        </p:nvSpPr>
        <p:spPr>
          <a:xfrm>
            <a:off x="547217" y="1726514"/>
            <a:ext cx="8073390" cy="4709160"/>
          </a:xfrm>
          <a:prstGeom prst="rect">
            <a:avLst/>
          </a:prstGeom>
        </p:spPr>
        <p:txBody>
          <a:bodyPr wrap="square" lIns="0" tIns="12700" rIns="0" bIns="0" rtlCol="0" vert="horz">
            <a:spAutoFit/>
          </a:bodyPr>
          <a:lstStyle/>
          <a:p>
            <a:pPr marL="355600" indent="-342900">
              <a:lnSpc>
                <a:spcPct val="100000"/>
              </a:lnSpc>
              <a:spcBef>
                <a:spcPts val="100"/>
              </a:spcBef>
              <a:buClr>
                <a:srgbClr val="903638"/>
              </a:buClr>
              <a:buSzPct val="89583"/>
              <a:buFont typeface="Wingdings"/>
              <a:buChar char=""/>
              <a:tabLst>
                <a:tab pos="355600" algn="l"/>
                <a:tab pos="1517015" algn="l"/>
                <a:tab pos="2917190" algn="l"/>
                <a:tab pos="4062095" algn="l"/>
                <a:tab pos="4376420" algn="l"/>
                <a:tab pos="5756910" algn="l"/>
                <a:tab pos="6666865" algn="l"/>
              </a:tabLst>
            </a:pPr>
            <a:r>
              <a:rPr dirty="0" sz="2400" spc="-5">
                <a:solidFill>
                  <a:srgbClr val="FF0000"/>
                </a:solidFill>
                <a:latin typeface="Arial"/>
                <a:cs typeface="Arial"/>
              </a:rPr>
              <a:t>Prinsip	best-first	search	</a:t>
            </a:r>
            <a:r>
              <a:rPr dirty="0" sz="2400">
                <a:latin typeface="Arial"/>
                <a:cs typeface="Arial"/>
              </a:rPr>
              <a:t>:	</a:t>
            </a:r>
            <a:r>
              <a:rPr dirty="0" sz="2400" spc="-5">
                <a:latin typeface="Arial"/>
                <a:cs typeface="Arial"/>
              </a:rPr>
              <a:t>Lakukan	</a:t>
            </a:r>
            <a:r>
              <a:rPr dirty="0" sz="2400">
                <a:latin typeface="Arial"/>
                <a:cs typeface="Arial"/>
              </a:rPr>
              <a:t>node	</a:t>
            </a:r>
            <a:r>
              <a:rPr dirty="0" sz="2400" spc="-5">
                <a:latin typeface="Arial"/>
                <a:cs typeface="Arial"/>
              </a:rPr>
              <a:t>expansion</a:t>
            </a:r>
            <a:endParaRPr sz="2400">
              <a:latin typeface="Arial"/>
              <a:cs typeface="Arial"/>
            </a:endParaRPr>
          </a:p>
          <a:p>
            <a:pPr marL="354965">
              <a:lnSpc>
                <a:spcPct val="100000"/>
              </a:lnSpc>
            </a:pPr>
            <a:r>
              <a:rPr dirty="0" sz="2400" spc="-5">
                <a:latin typeface="Arial"/>
                <a:cs typeface="Arial"/>
              </a:rPr>
              <a:t>terhadap node di fringe yang nilai f(n)-nya paling</a:t>
            </a:r>
            <a:r>
              <a:rPr dirty="0" sz="2400" spc="130">
                <a:latin typeface="Arial"/>
                <a:cs typeface="Arial"/>
              </a:rPr>
              <a:t> </a:t>
            </a:r>
            <a:r>
              <a:rPr dirty="0" sz="2400" spc="-5">
                <a:latin typeface="Arial"/>
                <a:cs typeface="Arial"/>
              </a:rPr>
              <a:t>kecil.</a:t>
            </a:r>
            <a:endParaRPr sz="2400">
              <a:latin typeface="Arial"/>
              <a:cs typeface="Arial"/>
            </a:endParaRPr>
          </a:p>
          <a:p>
            <a:pPr algn="just" marL="355600" marR="5080" indent="-342900">
              <a:lnSpc>
                <a:spcPct val="100000"/>
              </a:lnSpc>
              <a:spcBef>
                <a:spcPts val="575"/>
              </a:spcBef>
              <a:buClr>
                <a:srgbClr val="903638"/>
              </a:buClr>
              <a:buSzPct val="89583"/>
              <a:buFont typeface="Wingdings"/>
              <a:buChar char=""/>
              <a:tabLst>
                <a:tab pos="355600" algn="l"/>
              </a:tabLst>
            </a:pPr>
            <a:r>
              <a:rPr dirty="0" sz="2400">
                <a:latin typeface="Arial"/>
                <a:cs typeface="Arial"/>
              </a:rPr>
              <a:t>Ide </a:t>
            </a:r>
            <a:r>
              <a:rPr dirty="0" sz="2400" spc="-5">
                <a:latin typeface="Arial"/>
                <a:cs typeface="Arial"/>
              </a:rPr>
              <a:t>dasar </a:t>
            </a:r>
            <a:r>
              <a:rPr dirty="0" sz="2400">
                <a:latin typeface="Arial"/>
                <a:cs typeface="Arial"/>
              </a:rPr>
              <a:t>: f(n) </a:t>
            </a:r>
            <a:r>
              <a:rPr dirty="0" sz="2400" spc="-5">
                <a:latin typeface="Arial"/>
                <a:cs typeface="Arial"/>
              </a:rPr>
              <a:t>adalah sebuah </a:t>
            </a:r>
            <a:r>
              <a:rPr dirty="0" sz="2400" spc="-5" b="1">
                <a:solidFill>
                  <a:srgbClr val="006FC0"/>
                </a:solidFill>
                <a:latin typeface="Arial"/>
                <a:cs typeface="Arial"/>
              </a:rPr>
              <a:t>evaluation function </a:t>
            </a:r>
            <a:r>
              <a:rPr dirty="0" sz="2400" spc="-5">
                <a:latin typeface="Arial"/>
                <a:cs typeface="Arial"/>
              </a:rPr>
              <a:t>→  fungsi yang menyatakan </a:t>
            </a:r>
            <a:r>
              <a:rPr dirty="0" sz="2400" spc="-5" b="1">
                <a:solidFill>
                  <a:srgbClr val="006FC0"/>
                </a:solidFill>
                <a:latin typeface="Arial"/>
                <a:cs typeface="Arial"/>
              </a:rPr>
              <a:t>perkiraan </a:t>
            </a:r>
            <a:r>
              <a:rPr dirty="0" sz="2400" spc="-5">
                <a:latin typeface="Arial"/>
                <a:cs typeface="Arial"/>
              </a:rPr>
              <a:t>seberapa </a:t>
            </a:r>
            <a:r>
              <a:rPr dirty="0" sz="2400">
                <a:latin typeface="Arial"/>
                <a:cs typeface="Arial"/>
              </a:rPr>
              <a:t>“bagus”  </a:t>
            </a:r>
            <a:r>
              <a:rPr dirty="0" sz="2400" spc="-5">
                <a:latin typeface="Arial"/>
                <a:cs typeface="Arial"/>
              </a:rPr>
              <a:t>sebuah node.</a:t>
            </a:r>
            <a:endParaRPr sz="2400">
              <a:latin typeface="Arial"/>
              <a:cs typeface="Arial"/>
            </a:endParaRPr>
          </a:p>
          <a:p>
            <a:pPr marL="355600" indent="-342900">
              <a:lnSpc>
                <a:spcPct val="100000"/>
              </a:lnSpc>
              <a:spcBef>
                <a:spcPts val="570"/>
              </a:spcBef>
              <a:buClr>
                <a:srgbClr val="903638"/>
              </a:buClr>
              <a:buSzPct val="89583"/>
              <a:buFont typeface="Wingdings"/>
              <a:buChar char=""/>
              <a:tabLst>
                <a:tab pos="355600" algn="l"/>
              </a:tabLst>
            </a:pPr>
            <a:r>
              <a:rPr dirty="0" sz="2400" spc="-5">
                <a:latin typeface="Arial"/>
                <a:cs typeface="Arial"/>
              </a:rPr>
              <a:t>Kenapa perkiraan? Kalau tidak, bukan search</a:t>
            </a:r>
            <a:r>
              <a:rPr dirty="0" sz="2400" spc="130">
                <a:latin typeface="Arial"/>
                <a:cs typeface="Arial"/>
              </a:rPr>
              <a:t> </a:t>
            </a:r>
            <a:r>
              <a:rPr dirty="0" sz="2400" spc="-5">
                <a:latin typeface="Arial"/>
                <a:cs typeface="Arial"/>
              </a:rPr>
              <a:t>namanya!</a:t>
            </a:r>
            <a:endParaRPr sz="2400">
              <a:latin typeface="Arial"/>
              <a:cs typeface="Arial"/>
            </a:endParaRPr>
          </a:p>
          <a:p>
            <a:pPr marL="355600" indent="-342900">
              <a:lnSpc>
                <a:spcPct val="100000"/>
              </a:lnSpc>
              <a:spcBef>
                <a:spcPts val="570"/>
              </a:spcBef>
              <a:buClr>
                <a:srgbClr val="903638"/>
              </a:buClr>
              <a:buSzPct val="89583"/>
              <a:buFont typeface="Wingdings"/>
              <a:buChar char=""/>
              <a:tabLst>
                <a:tab pos="355600" algn="l"/>
                <a:tab pos="2440305" algn="l"/>
                <a:tab pos="3391535" algn="l"/>
                <a:tab pos="4493260" algn="l"/>
                <a:tab pos="5682615" algn="l"/>
                <a:tab pos="6787515" algn="l"/>
                <a:tab pos="7822565" algn="l"/>
              </a:tabLst>
            </a:pPr>
            <a:r>
              <a:rPr dirty="0" sz="2400">
                <a:latin typeface="Arial"/>
                <a:cs typeface="Arial"/>
              </a:rPr>
              <a:t>I</a:t>
            </a:r>
            <a:r>
              <a:rPr dirty="0" sz="2400" spc="0">
                <a:latin typeface="Arial"/>
                <a:cs typeface="Arial"/>
              </a:rPr>
              <a:t>m</a:t>
            </a:r>
            <a:r>
              <a:rPr dirty="0" sz="2400" spc="-5">
                <a:latin typeface="Arial"/>
                <a:cs typeface="Arial"/>
              </a:rPr>
              <a:t>pl</a:t>
            </a:r>
            <a:r>
              <a:rPr dirty="0" sz="2400" spc="-15">
                <a:latin typeface="Arial"/>
                <a:cs typeface="Arial"/>
              </a:rPr>
              <a:t>e</a:t>
            </a:r>
            <a:r>
              <a:rPr dirty="0" sz="2400" spc="-5">
                <a:latin typeface="Arial"/>
                <a:cs typeface="Arial"/>
              </a:rPr>
              <a:t>mentasi</a:t>
            </a:r>
            <a:r>
              <a:rPr dirty="0" sz="2400">
                <a:latin typeface="Arial"/>
                <a:cs typeface="Arial"/>
              </a:rPr>
              <a:t>:</a:t>
            </a:r>
            <a:r>
              <a:rPr dirty="0" sz="2400">
                <a:latin typeface="Arial"/>
                <a:cs typeface="Arial"/>
              </a:rPr>
              <a:t>	</a:t>
            </a:r>
            <a:r>
              <a:rPr dirty="0" sz="2400">
                <a:latin typeface="Arial"/>
                <a:cs typeface="Arial"/>
              </a:rPr>
              <a:t>f</a:t>
            </a:r>
            <a:r>
              <a:rPr dirty="0" sz="2400" spc="0">
                <a:latin typeface="Arial"/>
                <a:cs typeface="Arial"/>
              </a:rPr>
              <a:t>r</a:t>
            </a:r>
            <a:r>
              <a:rPr dirty="0" sz="2400" spc="-5">
                <a:latin typeface="Arial"/>
                <a:cs typeface="Arial"/>
              </a:rPr>
              <a:t>i</a:t>
            </a:r>
            <a:r>
              <a:rPr dirty="0" sz="2400" spc="-15">
                <a:latin typeface="Arial"/>
                <a:cs typeface="Arial"/>
              </a:rPr>
              <a:t>n</a:t>
            </a:r>
            <a:r>
              <a:rPr dirty="0" sz="2400" spc="-5">
                <a:latin typeface="Arial"/>
                <a:cs typeface="Arial"/>
              </a:rPr>
              <a:t>ge</a:t>
            </a:r>
            <a:r>
              <a:rPr dirty="0" sz="2400">
                <a:latin typeface="Arial"/>
                <a:cs typeface="Arial"/>
              </a:rPr>
              <a:t>	</a:t>
            </a:r>
            <a:r>
              <a:rPr dirty="0" sz="2400" spc="-5">
                <a:latin typeface="Arial"/>
                <a:cs typeface="Arial"/>
              </a:rPr>
              <a:t>ad</a:t>
            </a:r>
            <a:r>
              <a:rPr dirty="0" sz="2400" spc="-15">
                <a:latin typeface="Arial"/>
                <a:cs typeface="Arial"/>
              </a:rPr>
              <a:t>a</a:t>
            </a:r>
            <a:r>
              <a:rPr dirty="0" sz="2400" spc="-5">
                <a:latin typeface="Arial"/>
                <a:cs typeface="Arial"/>
              </a:rPr>
              <a:t>l</a:t>
            </a:r>
            <a:r>
              <a:rPr dirty="0" sz="2400" spc="-5">
                <a:latin typeface="Arial"/>
                <a:cs typeface="Arial"/>
              </a:rPr>
              <a:t>ah</a:t>
            </a:r>
            <a:r>
              <a:rPr dirty="0" sz="2400">
                <a:latin typeface="Arial"/>
                <a:cs typeface="Arial"/>
              </a:rPr>
              <a:t>	</a:t>
            </a:r>
            <a:r>
              <a:rPr dirty="0" sz="2400" spc="0">
                <a:latin typeface="Arial"/>
                <a:cs typeface="Arial"/>
              </a:rPr>
              <a:t>s</a:t>
            </a:r>
            <a:r>
              <a:rPr dirty="0" sz="2400" spc="-5">
                <a:latin typeface="Arial"/>
                <a:cs typeface="Arial"/>
              </a:rPr>
              <a:t>ebuah</a:t>
            </a:r>
            <a:r>
              <a:rPr dirty="0" sz="2400">
                <a:latin typeface="Arial"/>
                <a:cs typeface="Arial"/>
              </a:rPr>
              <a:t>	</a:t>
            </a:r>
            <a:r>
              <a:rPr dirty="0" sz="2400" spc="-5">
                <a:latin typeface="Arial"/>
                <a:cs typeface="Arial"/>
              </a:rPr>
              <a:t>pr</a:t>
            </a:r>
            <a:r>
              <a:rPr dirty="0" sz="2400">
                <a:latin typeface="Arial"/>
                <a:cs typeface="Arial"/>
              </a:rPr>
              <a:t>io</a:t>
            </a:r>
            <a:r>
              <a:rPr dirty="0" sz="2400" spc="-5">
                <a:latin typeface="Arial"/>
                <a:cs typeface="Arial"/>
              </a:rPr>
              <a:t>rity	</a:t>
            </a:r>
            <a:r>
              <a:rPr dirty="0" sz="2400" spc="-10">
                <a:latin typeface="Arial"/>
                <a:cs typeface="Arial"/>
              </a:rPr>
              <a:t>queu</a:t>
            </a:r>
            <a:r>
              <a:rPr dirty="0" sz="2400" spc="-5">
                <a:latin typeface="Arial"/>
                <a:cs typeface="Arial"/>
              </a:rPr>
              <a:t>e</a:t>
            </a:r>
            <a:r>
              <a:rPr dirty="0" sz="2400">
                <a:latin typeface="Arial"/>
                <a:cs typeface="Arial"/>
              </a:rPr>
              <a:t>	</a:t>
            </a:r>
            <a:r>
              <a:rPr dirty="0" sz="2400" spc="-10">
                <a:latin typeface="Arial"/>
                <a:cs typeface="Arial"/>
              </a:rPr>
              <a:t>di</a:t>
            </a:r>
            <a:endParaRPr sz="2400">
              <a:latin typeface="Arial"/>
              <a:cs typeface="Arial"/>
            </a:endParaRPr>
          </a:p>
          <a:p>
            <a:pPr marL="354965">
              <a:lnSpc>
                <a:spcPct val="100000"/>
              </a:lnSpc>
            </a:pPr>
            <a:r>
              <a:rPr dirty="0" sz="2400">
                <a:latin typeface="Arial"/>
                <a:cs typeface="Arial"/>
              </a:rPr>
              <a:t>mana </a:t>
            </a:r>
            <a:r>
              <a:rPr dirty="0" sz="2400" spc="-5">
                <a:latin typeface="Arial"/>
                <a:cs typeface="Arial"/>
              </a:rPr>
              <a:t>node disortir berdasarkan</a:t>
            </a:r>
            <a:r>
              <a:rPr dirty="0" sz="2400" spc="25">
                <a:latin typeface="Arial"/>
                <a:cs typeface="Arial"/>
              </a:rPr>
              <a:t> </a:t>
            </a:r>
            <a:r>
              <a:rPr dirty="0" sz="2400">
                <a:latin typeface="Arial"/>
                <a:cs typeface="Arial"/>
              </a:rPr>
              <a:t>f(n).</a:t>
            </a:r>
            <a:endParaRPr sz="2400">
              <a:latin typeface="Arial"/>
              <a:cs typeface="Arial"/>
            </a:endParaRPr>
          </a:p>
          <a:p>
            <a:pPr marL="355600" indent="-342900">
              <a:lnSpc>
                <a:spcPct val="100000"/>
              </a:lnSpc>
              <a:spcBef>
                <a:spcPts val="575"/>
              </a:spcBef>
              <a:buClr>
                <a:srgbClr val="903638"/>
              </a:buClr>
              <a:buSzPct val="89583"/>
              <a:buFont typeface="Wingdings"/>
              <a:buChar char=""/>
              <a:tabLst>
                <a:tab pos="355600" algn="l"/>
              </a:tabLst>
            </a:pPr>
            <a:r>
              <a:rPr dirty="0" sz="2400" spc="-5">
                <a:latin typeface="Arial"/>
                <a:cs typeface="Arial"/>
              </a:rPr>
              <a:t>Contoh </a:t>
            </a:r>
            <a:r>
              <a:rPr dirty="0" sz="2400">
                <a:latin typeface="Arial"/>
                <a:cs typeface="Arial"/>
              </a:rPr>
              <a:t>:</a:t>
            </a:r>
            <a:endParaRPr sz="2400">
              <a:latin typeface="Arial"/>
              <a:cs typeface="Arial"/>
            </a:endParaRPr>
          </a:p>
          <a:p>
            <a:pPr lvl="1" marL="756285" indent="-286385">
              <a:lnSpc>
                <a:spcPct val="100000"/>
              </a:lnSpc>
              <a:spcBef>
                <a:spcPts val="480"/>
              </a:spcBef>
              <a:buClr>
                <a:srgbClr val="71A276"/>
              </a:buClr>
              <a:buSzPct val="75000"/>
              <a:buFont typeface="Courier New"/>
              <a:buChar char="o"/>
              <a:tabLst>
                <a:tab pos="756285" algn="l"/>
                <a:tab pos="756920" algn="l"/>
              </a:tabLst>
            </a:pPr>
            <a:r>
              <a:rPr dirty="0" sz="2000">
                <a:latin typeface="Arial"/>
                <a:cs typeface="Arial"/>
              </a:rPr>
              <a:t>Uniform-cost</a:t>
            </a:r>
            <a:r>
              <a:rPr dirty="0" sz="2000" spc="-70">
                <a:latin typeface="Arial"/>
                <a:cs typeface="Arial"/>
              </a:rPr>
              <a:t> </a:t>
            </a:r>
            <a:r>
              <a:rPr dirty="0" sz="2000">
                <a:latin typeface="Arial"/>
                <a:cs typeface="Arial"/>
              </a:rPr>
              <a:t>search</a:t>
            </a:r>
            <a:endParaRPr sz="2000">
              <a:latin typeface="Arial"/>
              <a:cs typeface="Arial"/>
            </a:endParaRPr>
          </a:p>
          <a:p>
            <a:pPr lvl="1" marL="756285" indent="-286385">
              <a:lnSpc>
                <a:spcPct val="100000"/>
              </a:lnSpc>
              <a:spcBef>
                <a:spcPts val="475"/>
              </a:spcBef>
              <a:buClr>
                <a:srgbClr val="71A276"/>
              </a:buClr>
              <a:buSzPct val="75000"/>
              <a:buFont typeface="Courier New"/>
              <a:buChar char="o"/>
              <a:tabLst>
                <a:tab pos="756285" algn="l"/>
                <a:tab pos="756920" algn="l"/>
              </a:tabLst>
            </a:pPr>
            <a:r>
              <a:rPr dirty="0" sz="2000">
                <a:latin typeface="Arial"/>
                <a:cs typeface="Arial"/>
              </a:rPr>
              <a:t>Greedy </a:t>
            </a:r>
            <a:r>
              <a:rPr dirty="0" sz="2000" spc="-5">
                <a:latin typeface="Arial"/>
                <a:cs typeface="Arial"/>
              </a:rPr>
              <a:t>(best-first)</a:t>
            </a:r>
            <a:r>
              <a:rPr dirty="0" sz="2000" spc="-100">
                <a:latin typeface="Arial"/>
                <a:cs typeface="Arial"/>
              </a:rPr>
              <a:t> </a:t>
            </a:r>
            <a:r>
              <a:rPr dirty="0" sz="2000">
                <a:latin typeface="Arial"/>
                <a:cs typeface="Arial"/>
              </a:rPr>
              <a:t>search</a:t>
            </a:r>
            <a:endParaRPr sz="2000">
              <a:latin typeface="Arial"/>
              <a:cs typeface="Arial"/>
            </a:endParaRPr>
          </a:p>
          <a:p>
            <a:pPr lvl="1" marL="756285" indent="-286385">
              <a:lnSpc>
                <a:spcPct val="100000"/>
              </a:lnSpc>
              <a:spcBef>
                <a:spcPts val="480"/>
              </a:spcBef>
              <a:buClr>
                <a:srgbClr val="71A276"/>
              </a:buClr>
              <a:buSzPct val="75000"/>
              <a:buFont typeface="Courier New"/>
              <a:buChar char="o"/>
              <a:tabLst>
                <a:tab pos="756285" algn="l"/>
                <a:tab pos="756920" algn="l"/>
              </a:tabLst>
            </a:pPr>
            <a:r>
              <a:rPr dirty="0" sz="2000" spc="-5">
                <a:latin typeface="Arial"/>
                <a:cs typeface="Arial"/>
              </a:rPr>
              <a:t>A*</a:t>
            </a:r>
            <a:r>
              <a:rPr dirty="0" sz="2000" spc="-25">
                <a:latin typeface="Arial"/>
                <a:cs typeface="Arial"/>
              </a:rPr>
              <a:t> </a:t>
            </a:r>
            <a:r>
              <a:rPr dirty="0" sz="2000">
                <a:latin typeface="Arial"/>
                <a:cs typeface="Arial"/>
              </a:rPr>
              <a:t>search</a:t>
            </a:r>
            <a:endParaRPr sz="2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93675"/>
            <a:ext cx="4008754" cy="665480"/>
          </a:xfrm>
          <a:prstGeom prst="rect"/>
        </p:spPr>
        <p:txBody>
          <a:bodyPr wrap="square" lIns="0" tIns="12700" rIns="0" bIns="0" rtlCol="0" vert="horz">
            <a:spAutoFit/>
          </a:bodyPr>
          <a:lstStyle/>
          <a:p>
            <a:pPr marL="12700">
              <a:lnSpc>
                <a:spcPct val="100000"/>
              </a:lnSpc>
              <a:spcBef>
                <a:spcPts val="100"/>
              </a:spcBef>
            </a:pPr>
            <a:r>
              <a:rPr dirty="0" spc="-5"/>
              <a:t>Heuristic</a:t>
            </a:r>
            <a:r>
              <a:rPr dirty="0" spc="-40"/>
              <a:t> </a:t>
            </a:r>
            <a:r>
              <a:rPr dirty="0" spc="-5"/>
              <a:t>Function</a:t>
            </a:r>
          </a:p>
        </p:txBody>
      </p:sp>
      <p:sp>
        <p:nvSpPr>
          <p:cNvPr id="3" name="object 3"/>
          <p:cNvSpPr txBox="1">
            <a:spLocks noGrp="1"/>
          </p:cNvSpPr>
          <p:nvPr>
            <p:ph type="body" idx="1"/>
          </p:nvPr>
        </p:nvSpPr>
        <p:spPr>
          <a:prstGeom prst="rect"/>
        </p:spPr>
        <p:txBody>
          <a:bodyPr wrap="square" lIns="0" tIns="12700" rIns="0" bIns="0" rtlCol="0" vert="horz">
            <a:spAutoFit/>
          </a:bodyPr>
          <a:lstStyle/>
          <a:p>
            <a:pPr marL="355600" marR="6350" indent="-342900">
              <a:lnSpc>
                <a:spcPct val="100000"/>
              </a:lnSpc>
              <a:spcBef>
                <a:spcPts val="100"/>
              </a:spcBef>
              <a:buClr>
                <a:srgbClr val="903638"/>
              </a:buClr>
              <a:buSzPct val="89583"/>
              <a:buFont typeface="Wingdings"/>
              <a:buChar char=""/>
              <a:tabLst>
                <a:tab pos="355600" algn="l"/>
              </a:tabLst>
            </a:pPr>
            <a:r>
              <a:rPr dirty="0" spc="-5"/>
              <a:t>Kunci </a:t>
            </a:r>
            <a:r>
              <a:rPr dirty="0"/>
              <a:t>keberhasilan </a:t>
            </a:r>
            <a:r>
              <a:rPr dirty="0" spc="-5"/>
              <a:t>best-first search </a:t>
            </a:r>
            <a:r>
              <a:rPr dirty="0"/>
              <a:t>terletak </a:t>
            </a:r>
            <a:r>
              <a:rPr dirty="0" spc="-5"/>
              <a:t>di </a:t>
            </a:r>
            <a:r>
              <a:rPr dirty="0" spc="-5" b="1">
                <a:solidFill>
                  <a:srgbClr val="006FC0"/>
                </a:solidFill>
                <a:latin typeface="Arial"/>
                <a:cs typeface="Arial"/>
              </a:rPr>
              <a:t>heuristic  function</a:t>
            </a:r>
            <a:r>
              <a:rPr dirty="0" spc="-5"/>
              <a:t>.</a:t>
            </a:r>
          </a:p>
          <a:p>
            <a:pPr marL="355600" indent="-342900">
              <a:lnSpc>
                <a:spcPct val="100000"/>
              </a:lnSpc>
              <a:spcBef>
                <a:spcPts val="575"/>
              </a:spcBef>
              <a:buClr>
                <a:srgbClr val="903638"/>
              </a:buClr>
              <a:buSzPct val="89583"/>
              <a:buFont typeface="Wingdings"/>
              <a:buChar char=""/>
              <a:tabLst>
                <a:tab pos="355600" algn="l"/>
              </a:tabLst>
            </a:pPr>
            <a:r>
              <a:rPr dirty="0" spc="-5"/>
              <a:t>Heuristic adalah</a:t>
            </a:r>
            <a:r>
              <a:rPr dirty="0" spc="35"/>
              <a:t> </a:t>
            </a:r>
            <a:r>
              <a:rPr dirty="0"/>
              <a:t>:</a:t>
            </a:r>
          </a:p>
          <a:p>
            <a:pPr lvl="1" marL="756285" indent="-286385">
              <a:lnSpc>
                <a:spcPct val="100000"/>
              </a:lnSpc>
              <a:spcBef>
                <a:spcPts val="570"/>
              </a:spcBef>
              <a:buClr>
                <a:srgbClr val="71A276"/>
              </a:buClr>
              <a:buSzPct val="75000"/>
              <a:buFont typeface="Courier New"/>
              <a:buChar char="o"/>
              <a:tabLst>
                <a:tab pos="756920" algn="l"/>
              </a:tabLst>
            </a:pPr>
            <a:r>
              <a:rPr dirty="0" sz="2400" spc="-5" b="1">
                <a:solidFill>
                  <a:srgbClr val="006FC0"/>
                </a:solidFill>
                <a:latin typeface="Arial"/>
                <a:cs typeface="Arial"/>
              </a:rPr>
              <a:t>rule of</a:t>
            </a:r>
            <a:r>
              <a:rPr dirty="0" sz="2400" spc="-20" b="1">
                <a:solidFill>
                  <a:srgbClr val="006FC0"/>
                </a:solidFill>
                <a:latin typeface="Arial"/>
                <a:cs typeface="Arial"/>
              </a:rPr>
              <a:t> </a:t>
            </a:r>
            <a:r>
              <a:rPr dirty="0" sz="2400" b="1">
                <a:solidFill>
                  <a:srgbClr val="006FC0"/>
                </a:solidFill>
                <a:latin typeface="Arial"/>
                <a:cs typeface="Arial"/>
              </a:rPr>
              <a:t>thumb</a:t>
            </a:r>
            <a:endParaRPr sz="2400">
              <a:latin typeface="Arial"/>
              <a:cs typeface="Arial"/>
            </a:endParaRPr>
          </a:p>
          <a:p>
            <a:pPr lvl="1" marL="756285" indent="-286385">
              <a:lnSpc>
                <a:spcPct val="100000"/>
              </a:lnSpc>
              <a:spcBef>
                <a:spcPts val="570"/>
              </a:spcBef>
              <a:buClr>
                <a:srgbClr val="71A276"/>
              </a:buClr>
              <a:buSzPct val="75000"/>
              <a:buFont typeface="Courier New"/>
              <a:buChar char="o"/>
              <a:tabLst>
                <a:tab pos="756920" algn="l"/>
              </a:tabLst>
            </a:pPr>
            <a:r>
              <a:rPr dirty="0" sz="2400" spc="-5">
                <a:latin typeface="Arial"/>
                <a:cs typeface="Arial"/>
              </a:rPr>
              <a:t>“kiat-kiat sukses”, “tips-tips keberhasilan”</a:t>
            </a:r>
            <a:endParaRPr sz="2400">
              <a:latin typeface="Arial"/>
              <a:cs typeface="Arial"/>
            </a:endParaRPr>
          </a:p>
          <a:p>
            <a:pPr lvl="1" marL="756285" indent="-286385">
              <a:lnSpc>
                <a:spcPct val="100000"/>
              </a:lnSpc>
              <a:spcBef>
                <a:spcPts val="570"/>
              </a:spcBef>
              <a:buClr>
                <a:srgbClr val="71A276"/>
              </a:buClr>
              <a:buSzPct val="75000"/>
              <a:buFont typeface="Courier New"/>
              <a:buChar char="o"/>
              <a:tabLst>
                <a:tab pos="756920" algn="l"/>
              </a:tabLst>
            </a:pPr>
            <a:r>
              <a:rPr dirty="0" sz="2400" spc="-5">
                <a:latin typeface="Arial"/>
                <a:cs typeface="Arial"/>
              </a:rPr>
              <a:t>informasi</a:t>
            </a:r>
            <a:r>
              <a:rPr dirty="0" sz="2400" spc="175">
                <a:latin typeface="Arial"/>
                <a:cs typeface="Arial"/>
              </a:rPr>
              <a:t> </a:t>
            </a:r>
            <a:r>
              <a:rPr dirty="0" sz="2400" spc="-5">
                <a:latin typeface="Arial"/>
                <a:cs typeface="Arial"/>
              </a:rPr>
              <a:t>tambahan</a:t>
            </a:r>
            <a:r>
              <a:rPr dirty="0" sz="2400" spc="180">
                <a:latin typeface="Arial"/>
                <a:cs typeface="Arial"/>
              </a:rPr>
              <a:t> </a:t>
            </a:r>
            <a:r>
              <a:rPr dirty="0" sz="2400" spc="-5">
                <a:latin typeface="Arial"/>
                <a:cs typeface="Arial"/>
              </a:rPr>
              <a:t>bagi</a:t>
            </a:r>
            <a:r>
              <a:rPr dirty="0" sz="2400" spc="175">
                <a:latin typeface="Arial"/>
                <a:cs typeface="Arial"/>
              </a:rPr>
              <a:t> </a:t>
            </a:r>
            <a:r>
              <a:rPr dirty="0" sz="2400" spc="-5">
                <a:latin typeface="Arial"/>
                <a:cs typeface="Arial"/>
              </a:rPr>
              <a:t>si</a:t>
            </a:r>
            <a:r>
              <a:rPr dirty="0" sz="2400" spc="175">
                <a:latin typeface="Arial"/>
                <a:cs typeface="Arial"/>
              </a:rPr>
              <a:t> </a:t>
            </a:r>
            <a:r>
              <a:rPr dirty="0" sz="2400" spc="-5">
                <a:latin typeface="Arial"/>
                <a:cs typeface="Arial"/>
              </a:rPr>
              <a:t>agent</a:t>
            </a:r>
            <a:r>
              <a:rPr dirty="0" sz="2400" spc="175">
                <a:latin typeface="Arial"/>
                <a:cs typeface="Arial"/>
              </a:rPr>
              <a:t> </a:t>
            </a:r>
            <a:r>
              <a:rPr dirty="0" sz="2400" spc="-5">
                <a:latin typeface="Arial"/>
                <a:cs typeface="Arial"/>
              </a:rPr>
              <a:t>(agar</a:t>
            </a:r>
            <a:r>
              <a:rPr dirty="0" sz="2400" spc="180">
                <a:latin typeface="Arial"/>
                <a:cs typeface="Arial"/>
              </a:rPr>
              <a:t> </a:t>
            </a:r>
            <a:r>
              <a:rPr dirty="0" sz="2400" spc="-5">
                <a:latin typeface="Arial"/>
                <a:cs typeface="Arial"/>
              </a:rPr>
              <a:t>lebih</a:t>
            </a:r>
            <a:r>
              <a:rPr dirty="0" sz="2400" spc="180">
                <a:latin typeface="Arial"/>
                <a:cs typeface="Arial"/>
              </a:rPr>
              <a:t> </a:t>
            </a:r>
            <a:r>
              <a:rPr dirty="0" sz="2400" spc="-5">
                <a:latin typeface="Arial"/>
                <a:cs typeface="Arial"/>
              </a:rPr>
              <a:t>sukses)</a:t>
            </a:r>
            <a:endParaRPr sz="2400">
              <a:latin typeface="Arial"/>
              <a:cs typeface="Arial"/>
            </a:endParaRPr>
          </a:p>
          <a:p>
            <a:pPr marL="756285">
              <a:lnSpc>
                <a:spcPct val="100000"/>
              </a:lnSpc>
            </a:pPr>
            <a:r>
              <a:rPr dirty="0"/>
              <a:t>→ </a:t>
            </a:r>
            <a:r>
              <a:rPr dirty="0" spc="-5"/>
              <a:t>informed</a:t>
            </a:r>
            <a:r>
              <a:rPr dirty="0" spc="-10"/>
              <a:t> </a:t>
            </a:r>
            <a:r>
              <a:rPr dirty="0" spc="-5"/>
              <a:t>search</a:t>
            </a:r>
          </a:p>
          <a:p>
            <a:pPr marL="355600" indent="-342900">
              <a:lnSpc>
                <a:spcPct val="100000"/>
              </a:lnSpc>
              <a:spcBef>
                <a:spcPts val="575"/>
              </a:spcBef>
              <a:buClr>
                <a:srgbClr val="903638"/>
              </a:buClr>
              <a:buSzPct val="89583"/>
              <a:buFont typeface="Wingdings"/>
              <a:buChar char=""/>
              <a:tabLst>
                <a:tab pos="355600" algn="l"/>
                <a:tab pos="1682750" algn="l"/>
                <a:tab pos="2893060" algn="l"/>
                <a:tab pos="3578860" algn="l"/>
                <a:tab pos="4636770" algn="l"/>
                <a:tab pos="5592445" algn="l"/>
                <a:tab pos="6396990" algn="l"/>
              </a:tabLst>
            </a:pPr>
            <a:r>
              <a:rPr dirty="0" spc="-5"/>
              <a:t>Heuristic	function	</a:t>
            </a:r>
            <a:r>
              <a:rPr dirty="0"/>
              <a:t>h(n)	</a:t>
            </a:r>
            <a:r>
              <a:rPr dirty="0" spc="-5"/>
              <a:t>adalah	fungsi	yang	menyatakan</a:t>
            </a:r>
          </a:p>
        </p:txBody>
      </p:sp>
      <p:sp>
        <p:nvSpPr>
          <p:cNvPr id="4" name="object 4"/>
          <p:cNvSpPr txBox="1"/>
          <p:nvPr/>
        </p:nvSpPr>
        <p:spPr>
          <a:xfrm>
            <a:off x="6496303" y="5313984"/>
            <a:ext cx="2121535" cy="391795"/>
          </a:xfrm>
          <a:prstGeom prst="rect">
            <a:avLst/>
          </a:prstGeom>
        </p:spPr>
        <p:txBody>
          <a:bodyPr wrap="square" lIns="0" tIns="12700" rIns="0" bIns="0" rtlCol="0" vert="horz">
            <a:spAutoFit/>
          </a:bodyPr>
          <a:lstStyle/>
          <a:p>
            <a:pPr marL="12700">
              <a:lnSpc>
                <a:spcPct val="100000"/>
              </a:lnSpc>
              <a:spcBef>
                <a:spcPts val="100"/>
              </a:spcBef>
              <a:tabLst>
                <a:tab pos="1362710" algn="l"/>
              </a:tabLst>
            </a:pPr>
            <a:r>
              <a:rPr dirty="0" sz="2400">
                <a:latin typeface="Arial"/>
                <a:cs typeface="Arial"/>
              </a:rPr>
              <a:t>functi</a:t>
            </a:r>
            <a:r>
              <a:rPr dirty="0" sz="2400" spc="-10">
                <a:latin typeface="Arial"/>
                <a:cs typeface="Arial"/>
              </a:rPr>
              <a:t>o</a:t>
            </a:r>
            <a:r>
              <a:rPr dirty="0" sz="2400">
                <a:latin typeface="Arial"/>
                <a:cs typeface="Arial"/>
              </a:rPr>
              <a:t>n</a:t>
            </a:r>
            <a:r>
              <a:rPr dirty="0" sz="2400">
                <a:latin typeface="Arial"/>
                <a:cs typeface="Arial"/>
              </a:rPr>
              <a:t>	</a:t>
            </a:r>
            <a:r>
              <a:rPr dirty="0" sz="2400">
                <a:latin typeface="Arial"/>
                <a:cs typeface="Arial"/>
              </a:rPr>
              <a:t>u</a:t>
            </a:r>
            <a:r>
              <a:rPr dirty="0" sz="2400" spc="-10">
                <a:latin typeface="Arial"/>
                <a:cs typeface="Arial"/>
              </a:rPr>
              <a:t>n</a:t>
            </a:r>
            <a:r>
              <a:rPr dirty="0" sz="2400">
                <a:latin typeface="Arial"/>
                <a:cs typeface="Arial"/>
              </a:rPr>
              <a:t>tuk</a:t>
            </a:r>
            <a:endParaRPr sz="2400">
              <a:latin typeface="Arial"/>
              <a:cs typeface="Arial"/>
            </a:endParaRPr>
          </a:p>
        </p:txBody>
      </p:sp>
      <p:sp>
        <p:nvSpPr>
          <p:cNvPr id="5" name="object 5"/>
          <p:cNvSpPr txBox="1"/>
          <p:nvPr/>
        </p:nvSpPr>
        <p:spPr>
          <a:xfrm>
            <a:off x="547217" y="4801892"/>
            <a:ext cx="5691505" cy="1269365"/>
          </a:xfrm>
          <a:prstGeom prst="rect">
            <a:avLst/>
          </a:prstGeom>
        </p:spPr>
        <p:txBody>
          <a:bodyPr wrap="square" lIns="0" tIns="85725" rIns="0" bIns="0" rtlCol="0" vert="horz">
            <a:spAutoFit/>
          </a:bodyPr>
          <a:lstStyle/>
          <a:p>
            <a:pPr marL="354965">
              <a:lnSpc>
                <a:spcPct val="100000"/>
              </a:lnSpc>
              <a:spcBef>
                <a:spcPts val="675"/>
              </a:spcBef>
            </a:pPr>
            <a:r>
              <a:rPr dirty="0" sz="2400" spc="-5">
                <a:latin typeface="Arial"/>
                <a:cs typeface="Arial"/>
              </a:rPr>
              <a:t>estimasi </a:t>
            </a:r>
            <a:r>
              <a:rPr dirty="0" sz="2400">
                <a:latin typeface="Arial"/>
                <a:cs typeface="Arial"/>
              </a:rPr>
              <a:t>cost </a:t>
            </a:r>
            <a:r>
              <a:rPr dirty="0" sz="2400" spc="-5">
                <a:latin typeface="Arial"/>
                <a:cs typeface="Arial"/>
              </a:rPr>
              <a:t>dari n ke goal</a:t>
            </a:r>
            <a:r>
              <a:rPr dirty="0" sz="2400" spc="5">
                <a:latin typeface="Arial"/>
                <a:cs typeface="Arial"/>
              </a:rPr>
              <a:t> </a:t>
            </a:r>
            <a:r>
              <a:rPr dirty="0" sz="2400">
                <a:latin typeface="Arial"/>
                <a:cs typeface="Arial"/>
              </a:rPr>
              <a:t>state.</a:t>
            </a:r>
            <a:endParaRPr sz="2400">
              <a:latin typeface="Arial"/>
              <a:cs typeface="Arial"/>
            </a:endParaRPr>
          </a:p>
          <a:p>
            <a:pPr marL="355600" indent="-342900">
              <a:lnSpc>
                <a:spcPct val="100000"/>
              </a:lnSpc>
              <a:spcBef>
                <a:spcPts val="575"/>
              </a:spcBef>
              <a:buClr>
                <a:srgbClr val="903638"/>
              </a:buClr>
              <a:buSzPct val="89583"/>
              <a:buFont typeface="Wingdings"/>
              <a:buChar char=""/>
              <a:tabLst>
                <a:tab pos="355600" algn="l"/>
                <a:tab pos="1179830" algn="l"/>
                <a:tab pos="2446655" algn="l"/>
                <a:tab pos="4544060" algn="l"/>
              </a:tabLst>
            </a:pPr>
            <a:r>
              <a:rPr dirty="0" sz="2400" spc="-5">
                <a:latin typeface="Arial"/>
                <a:cs typeface="Arial"/>
              </a:rPr>
              <a:t>Ada	banyak	</a:t>
            </a:r>
            <a:r>
              <a:rPr dirty="0" sz="2400">
                <a:latin typeface="Arial"/>
                <a:cs typeface="Arial"/>
              </a:rPr>
              <a:t>kemungkinan	</a:t>
            </a:r>
            <a:r>
              <a:rPr dirty="0" sz="2400" spc="-5">
                <a:latin typeface="Arial"/>
                <a:cs typeface="Arial"/>
              </a:rPr>
              <a:t>heuristic</a:t>
            </a:r>
            <a:endParaRPr sz="2400">
              <a:latin typeface="Arial"/>
              <a:cs typeface="Arial"/>
            </a:endParaRPr>
          </a:p>
          <a:p>
            <a:pPr marL="354965">
              <a:lnSpc>
                <a:spcPct val="100000"/>
              </a:lnSpc>
            </a:pPr>
            <a:r>
              <a:rPr dirty="0" sz="2400" spc="-5">
                <a:latin typeface="Arial"/>
                <a:cs typeface="Arial"/>
              </a:rPr>
              <a:t>sebuah masalah.</a:t>
            </a:r>
            <a:endParaRPr sz="2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498475"/>
            <a:ext cx="5711190" cy="665480"/>
          </a:xfrm>
          <a:prstGeom prst="rect"/>
        </p:spPr>
        <p:txBody>
          <a:bodyPr wrap="square" lIns="0" tIns="12700" rIns="0" bIns="0" rtlCol="0" vert="horz">
            <a:spAutoFit/>
          </a:bodyPr>
          <a:lstStyle/>
          <a:p>
            <a:pPr marL="12700">
              <a:lnSpc>
                <a:spcPct val="100000"/>
              </a:lnSpc>
              <a:spcBef>
                <a:spcPts val="100"/>
              </a:spcBef>
            </a:pPr>
            <a:r>
              <a:rPr dirty="0">
                <a:solidFill>
                  <a:srgbClr val="676A54"/>
                </a:solidFill>
              </a:rPr>
              <a:t>Contoh Heuristic</a:t>
            </a:r>
            <a:r>
              <a:rPr dirty="0" spc="-130">
                <a:solidFill>
                  <a:srgbClr val="676A54"/>
                </a:solidFill>
              </a:rPr>
              <a:t> </a:t>
            </a:r>
            <a:r>
              <a:rPr dirty="0">
                <a:solidFill>
                  <a:srgbClr val="676A54"/>
                </a:solidFill>
              </a:rPr>
              <a:t>Function</a:t>
            </a:r>
          </a:p>
        </p:txBody>
      </p:sp>
      <p:sp>
        <p:nvSpPr>
          <p:cNvPr id="3" name="object 3"/>
          <p:cNvSpPr txBox="1"/>
          <p:nvPr/>
        </p:nvSpPr>
        <p:spPr>
          <a:xfrm>
            <a:off x="993444" y="1625854"/>
            <a:ext cx="7116445" cy="391160"/>
          </a:xfrm>
          <a:prstGeom prst="rect">
            <a:avLst/>
          </a:prstGeom>
        </p:spPr>
        <p:txBody>
          <a:bodyPr wrap="square" lIns="0" tIns="12700" rIns="0" bIns="0" rtlCol="0" vert="horz">
            <a:spAutoFit/>
          </a:bodyPr>
          <a:lstStyle/>
          <a:p>
            <a:pPr marL="354965" indent="-342265">
              <a:lnSpc>
                <a:spcPct val="100000"/>
              </a:lnSpc>
              <a:spcBef>
                <a:spcPts val="100"/>
              </a:spcBef>
              <a:buClr>
                <a:srgbClr val="903638"/>
              </a:buClr>
              <a:buSzPct val="89583"/>
              <a:buFont typeface="Wingdings"/>
              <a:buChar char=""/>
              <a:tabLst>
                <a:tab pos="354965" algn="l"/>
                <a:tab pos="355600" algn="l"/>
              </a:tabLst>
            </a:pPr>
            <a:r>
              <a:rPr dirty="0" sz="2400" spc="-5">
                <a:latin typeface="Arial"/>
                <a:cs typeface="Arial"/>
              </a:rPr>
              <a:t>Romania dengan </a:t>
            </a:r>
            <a:r>
              <a:rPr dirty="0" sz="2400">
                <a:latin typeface="Arial"/>
                <a:cs typeface="Arial"/>
              </a:rPr>
              <a:t>cost </a:t>
            </a:r>
            <a:r>
              <a:rPr dirty="0" sz="2400" spc="-10">
                <a:latin typeface="Arial"/>
                <a:cs typeface="Arial"/>
              </a:rPr>
              <a:t>di </a:t>
            </a:r>
            <a:r>
              <a:rPr dirty="0" sz="2400" spc="-5">
                <a:latin typeface="Arial"/>
                <a:cs typeface="Arial"/>
              </a:rPr>
              <a:t>setiap langkah dalam</a:t>
            </a:r>
            <a:r>
              <a:rPr dirty="0" sz="2400" spc="100">
                <a:latin typeface="Arial"/>
                <a:cs typeface="Arial"/>
              </a:rPr>
              <a:t> </a:t>
            </a:r>
            <a:r>
              <a:rPr dirty="0" sz="2400">
                <a:latin typeface="Arial"/>
                <a:cs typeface="Arial"/>
              </a:rPr>
              <a:t>km</a:t>
            </a:r>
            <a:endParaRPr sz="2400">
              <a:latin typeface="Arial"/>
              <a:cs typeface="Arial"/>
            </a:endParaRPr>
          </a:p>
        </p:txBody>
      </p:sp>
      <p:sp>
        <p:nvSpPr>
          <p:cNvPr id="4" name="object 4"/>
          <p:cNvSpPr/>
          <p:nvPr/>
        </p:nvSpPr>
        <p:spPr>
          <a:xfrm>
            <a:off x="971600" y="2060905"/>
            <a:ext cx="7416800" cy="4608449"/>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93675"/>
            <a:ext cx="5415915" cy="665480"/>
          </a:xfrm>
          <a:prstGeom prst="rect"/>
        </p:spPr>
        <p:txBody>
          <a:bodyPr wrap="square" lIns="0" tIns="12700" rIns="0" bIns="0" rtlCol="0" vert="horz">
            <a:spAutoFit/>
          </a:bodyPr>
          <a:lstStyle/>
          <a:p>
            <a:pPr marL="12700">
              <a:lnSpc>
                <a:spcPct val="100000"/>
              </a:lnSpc>
              <a:spcBef>
                <a:spcPts val="100"/>
              </a:spcBef>
              <a:tabLst>
                <a:tab pos="1715135" algn="l"/>
                <a:tab pos="3951604" algn="l"/>
              </a:tabLst>
            </a:pPr>
            <a:r>
              <a:rPr dirty="0" spc="-5"/>
              <a:t>Greedy	B</a:t>
            </a:r>
            <a:r>
              <a:rPr dirty="0" spc="-20"/>
              <a:t>e</a:t>
            </a:r>
            <a:r>
              <a:rPr dirty="0" spc="-5"/>
              <a:t>s</a:t>
            </a:r>
            <a:r>
              <a:rPr dirty="0" spc="-10"/>
              <a:t>t</a:t>
            </a:r>
            <a:r>
              <a:rPr dirty="0"/>
              <a:t>-</a:t>
            </a:r>
            <a:r>
              <a:rPr dirty="0" spc="-5"/>
              <a:t>First</a:t>
            </a:r>
            <a:r>
              <a:rPr dirty="0"/>
              <a:t>	Search</a:t>
            </a:r>
          </a:p>
        </p:txBody>
      </p:sp>
      <p:sp>
        <p:nvSpPr>
          <p:cNvPr id="3" name="object 3"/>
          <p:cNvSpPr txBox="1"/>
          <p:nvPr/>
        </p:nvSpPr>
        <p:spPr>
          <a:xfrm>
            <a:off x="547217" y="1665223"/>
            <a:ext cx="8072755" cy="1927860"/>
          </a:xfrm>
          <a:prstGeom prst="rect">
            <a:avLst/>
          </a:prstGeom>
        </p:spPr>
        <p:txBody>
          <a:bodyPr wrap="square" lIns="0" tIns="12700" rIns="0" bIns="0" rtlCol="0" vert="horz">
            <a:spAutoFit/>
          </a:bodyPr>
          <a:lstStyle/>
          <a:p>
            <a:pPr algn="just" marL="355600" marR="5715" indent="-342900">
              <a:lnSpc>
                <a:spcPct val="100000"/>
              </a:lnSpc>
              <a:spcBef>
                <a:spcPts val="100"/>
              </a:spcBef>
              <a:buClr>
                <a:srgbClr val="903638"/>
              </a:buClr>
              <a:buSzPct val="89583"/>
              <a:buFont typeface="Wingdings"/>
              <a:buChar char=""/>
              <a:tabLst>
                <a:tab pos="355600" algn="l"/>
              </a:tabLst>
            </a:pPr>
            <a:r>
              <a:rPr dirty="0" sz="2400" spc="-5">
                <a:latin typeface="Arial"/>
                <a:cs typeface="Arial"/>
              </a:rPr>
              <a:t>Prinsip greedy best-first search </a:t>
            </a:r>
            <a:r>
              <a:rPr dirty="0" sz="2400">
                <a:latin typeface="Arial"/>
                <a:cs typeface="Arial"/>
              </a:rPr>
              <a:t>: </a:t>
            </a:r>
            <a:r>
              <a:rPr dirty="0" sz="2400" spc="-5">
                <a:latin typeface="Arial"/>
                <a:cs typeface="Arial"/>
              </a:rPr>
              <a:t>Lakukan node  </a:t>
            </a:r>
            <a:r>
              <a:rPr dirty="0" sz="2400">
                <a:latin typeface="Arial"/>
                <a:cs typeface="Arial"/>
              </a:rPr>
              <a:t>expansion </a:t>
            </a:r>
            <a:r>
              <a:rPr dirty="0" sz="2400" spc="-5">
                <a:latin typeface="Arial"/>
                <a:cs typeface="Arial"/>
              </a:rPr>
              <a:t>terhadap node di fringe yang nilai </a:t>
            </a:r>
            <a:r>
              <a:rPr dirty="0" sz="2400" spc="-5" i="1">
                <a:latin typeface="Arial"/>
                <a:cs typeface="Arial"/>
              </a:rPr>
              <a:t>h</a:t>
            </a:r>
            <a:r>
              <a:rPr dirty="0" sz="2400" spc="-5">
                <a:latin typeface="Arial"/>
                <a:cs typeface="Arial"/>
              </a:rPr>
              <a:t>(n)-nya  paling</a:t>
            </a:r>
            <a:r>
              <a:rPr dirty="0" sz="2400" spc="15">
                <a:latin typeface="Arial"/>
                <a:cs typeface="Arial"/>
              </a:rPr>
              <a:t> </a:t>
            </a:r>
            <a:r>
              <a:rPr dirty="0" sz="2400" spc="-5">
                <a:latin typeface="Arial"/>
                <a:cs typeface="Arial"/>
              </a:rPr>
              <a:t>kecil.</a:t>
            </a:r>
            <a:endParaRPr sz="2400">
              <a:latin typeface="Arial"/>
              <a:cs typeface="Arial"/>
            </a:endParaRPr>
          </a:p>
          <a:p>
            <a:pPr marL="355600" indent="-342900">
              <a:lnSpc>
                <a:spcPct val="100000"/>
              </a:lnSpc>
              <a:spcBef>
                <a:spcPts val="575"/>
              </a:spcBef>
              <a:buClr>
                <a:srgbClr val="903638"/>
              </a:buClr>
              <a:buSzPct val="89583"/>
              <a:buFont typeface="Wingdings"/>
              <a:buChar char=""/>
              <a:tabLst>
                <a:tab pos="355600" algn="l"/>
                <a:tab pos="1594485" algn="l"/>
                <a:tab pos="3001010" algn="l"/>
                <a:tab pos="4155440" algn="l"/>
                <a:tab pos="5191760" algn="l"/>
                <a:tab pos="6482715" algn="l"/>
                <a:tab pos="7399020" algn="l"/>
              </a:tabLst>
            </a:pPr>
            <a:r>
              <a:rPr dirty="0" sz="2400">
                <a:latin typeface="Arial"/>
                <a:cs typeface="Arial"/>
              </a:rPr>
              <a:t>G</a:t>
            </a:r>
            <a:r>
              <a:rPr dirty="0" sz="2400" spc="0">
                <a:latin typeface="Arial"/>
                <a:cs typeface="Arial"/>
              </a:rPr>
              <a:t>r</a:t>
            </a:r>
            <a:r>
              <a:rPr dirty="0" sz="2400" spc="-5">
                <a:latin typeface="Arial"/>
                <a:cs typeface="Arial"/>
              </a:rPr>
              <a:t>ee</a:t>
            </a:r>
            <a:r>
              <a:rPr dirty="0" sz="2400" spc="-15">
                <a:latin typeface="Arial"/>
                <a:cs typeface="Arial"/>
              </a:rPr>
              <a:t>d</a:t>
            </a:r>
            <a:r>
              <a:rPr dirty="0" sz="2400">
                <a:latin typeface="Arial"/>
                <a:cs typeface="Arial"/>
              </a:rPr>
              <a:t>y	best-fir</a:t>
            </a:r>
            <a:r>
              <a:rPr dirty="0" sz="2400" spc="-10">
                <a:latin typeface="Arial"/>
                <a:cs typeface="Arial"/>
              </a:rPr>
              <a:t>s</a:t>
            </a:r>
            <a:r>
              <a:rPr dirty="0" sz="2400">
                <a:latin typeface="Arial"/>
                <a:cs typeface="Arial"/>
              </a:rPr>
              <a:t>t</a:t>
            </a:r>
            <a:r>
              <a:rPr dirty="0" sz="2400">
                <a:latin typeface="Arial"/>
                <a:cs typeface="Arial"/>
              </a:rPr>
              <a:t>	</a:t>
            </a:r>
            <a:r>
              <a:rPr dirty="0" sz="2400" spc="-5">
                <a:latin typeface="Arial"/>
                <a:cs typeface="Arial"/>
              </a:rPr>
              <a:t>search</a:t>
            </a:r>
            <a:r>
              <a:rPr dirty="0" sz="2400">
                <a:latin typeface="Arial"/>
                <a:cs typeface="Arial"/>
              </a:rPr>
              <a:t>	</a:t>
            </a:r>
            <a:r>
              <a:rPr dirty="0" sz="2400" spc="-5">
                <a:latin typeface="Arial"/>
                <a:cs typeface="Arial"/>
              </a:rPr>
              <a:t>se</a:t>
            </a:r>
            <a:r>
              <a:rPr dirty="0" sz="2400" spc="-15">
                <a:latin typeface="Arial"/>
                <a:cs typeface="Arial"/>
              </a:rPr>
              <a:t>l</a:t>
            </a:r>
            <a:r>
              <a:rPr dirty="0" sz="2400">
                <a:latin typeface="Arial"/>
                <a:cs typeface="Arial"/>
              </a:rPr>
              <a:t>a</a:t>
            </a:r>
            <a:r>
              <a:rPr dirty="0" sz="2400" spc="-5">
                <a:latin typeface="Arial"/>
                <a:cs typeface="Arial"/>
              </a:rPr>
              <a:t>l</a:t>
            </a:r>
            <a:r>
              <a:rPr dirty="0" sz="2400" spc="-5">
                <a:latin typeface="Arial"/>
                <a:cs typeface="Arial"/>
              </a:rPr>
              <a:t>u</a:t>
            </a:r>
            <a:r>
              <a:rPr dirty="0" sz="2400">
                <a:latin typeface="Arial"/>
                <a:cs typeface="Arial"/>
              </a:rPr>
              <a:t>	mem</a:t>
            </a:r>
            <a:r>
              <a:rPr dirty="0" sz="2400" spc="-5">
                <a:latin typeface="Arial"/>
                <a:cs typeface="Arial"/>
              </a:rPr>
              <a:t>ilih</a:t>
            </a:r>
            <a:r>
              <a:rPr dirty="0" sz="2400">
                <a:latin typeface="Arial"/>
                <a:cs typeface="Arial"/>
              </a:rPr>
              <a:t>	</a:t>
            </a:r>
            <a:r>
              <a:rPr dirty="0" sz="2400" spc="-10">
                <a:latin typeface="Arial"/>
                <a:cs typeface="Arial"/>
              </a:rPr>
              <a:t>nod</a:t>
            </a:r>
            <a:r>
              <a:rPr dirty="0" sz="2400" spc="-5">
                <a:latin typeface="Arial"/>
                <a:cs typeface="Arial"/>
              </a:rPr>
              <a:t>e</a:t>
            </a:r>
            <a:r>
              <a:rPr dirty="0" sz="2400">
                <a:latin typeface="Arial"/>
                <a:cs typeface="Arial"/>
              </a:rPr>
              <a:t>	</a:t>
            </a:r>
            <a:r>
              <a:rPr dirty="0" sz="2400" spc="-5">
                <a:latin typeface="Arial"/>
                <a:cs typeface="Arial"/>
              </a:rPr>
              <a:t>yang</a:t>
            </a:r>
            <a:endParaRPr sz="2400">
              <a:latin typeface="Arial"/>
              <a:cs typeface="Arial"/>
            </a:endParaRPr>
          </a:p>
          <a:p>
            <a:pPr marL="354965">
              <a:lnSpc>
                <a:spcPct val="100000"/>
              </a:lnSpc>
            </a:pPr>
            <a:r>
              <a:rPr dirty="0" sz="2400" spc="-5" b="1">
                <a:solidFill>
                  <a:srgbClr val="006FC0"/>
                </a:solidFill>
                <a:latin typeface="Arial"/>
                <a:cs typeface="Arial"/>
              </a:rPr>
              <a:t>kelihatannya </a:t>
            </a:r>
            <a:r>
              <a:rPr dirty="0" sz="2400" spc="-5">
                <a:latin typeface="Arial"/>
                <a:cs typeface="Arial"/>
              </a:rPr>
              <a:t>paling dekat ke</a:t>
            </a:r>
            <a:r>
              <a:rPr dirty="0" sz="2400" spc="55">
                <a:latin typeface="Arial"/>
                <a:cs typeface="Arial"/>
              </a:rPr>
              <a:t> </a:t>
            </a:r>
            <a:r>
              <a:rPr dirty="0" sz="2400" spc="-5">
                <a:latin typeface="Arial"/>
                <a:cs typeface="Arial"/>
              </a:rPr>
              <a:t>goal.</a:t>
            </a:r>
            <a:endParaRPr sz="2400">
              <a:latin typeface="Arial"/>
              <a:cs typeface="Arial"/>
            </a:endParaRPr>
          </a:p>
        </p:txBody>
      </p:sp>
      <p:sp>
        <p:nvSpPr>
          <p:cNvPr id="4" name="object 4"/>
          <p:cNvSpPr/>
          <p:nvPr/>
        </p:nvSpPr>
        <p:spPr>
          <a:xfrm>
            <a:off x="4140200" y="3698811"/>
            <a:ext cx="1096962" cy="652462"/>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93675"/>
            <a:ext cx="5415915" cy="665480"/>
          </a:xfrm>
          <a:prstGeom prst="rect"/>
        </p:spPr>
        <p:txBody>
          <a:bodyPr wrap="square" lIns="0" tIns="12700" rIns="0" bIns="0" rtlCol="0" vert="horz">
            <a:spAutoFit/>
          </a:bodyPr>
          <a:lstStyle/>
          <a:p>
            <a:pPr marL="12700">
              <a:lnSpc>
                <a:spcPct val="100000"/>
              </a:lnSpc>
              <a:spcBef>
                <a:spcPts val="100"/>
              </a:spcBef>
              <a:tabLst>
                <a:tab pos="1715135" algn="l"/>
                <a:tab pos="3951604" algn="l"/>
              </a:tabLst>
            </a:pPr>
            <a:r>
              <a:rPr dirty="0" spc="-5"/>
              <a:t>Greedy	B</a:t>
            </a:r>
            <a:r>
              <a:rPr dirty="0" spc="-20"/>
              <a:t>e</a:t>
            </a:r>
            <a:r>
              <a:rPr dirty="0" spc="-5"/>
              <a:t>s</a:t>
            </a:r>
            <a:r>
              <a:rPr dirty="0" spc="-10"/>
              <a:t>t</a:t>
            </a:r>
            <a:r>
              <a:rPr dirty="0"/>
              <a:t>-</a:t>
            </a:r>
            <a:r>
              <a:rPr dirty="0" spc="-5"/>
              <a:t>First</a:t>
            </a:r>
            <a:r>
              <a:rPr dirty="0"/>
              <a:t>	Search</a:t>
            </a:r>
          </a:p>
        </p:txBody>
      </p:sp>
      <p:sp>
        <p:nvSpPr>
          <p:cNvPr id="3" name="object 3"/>
          <p:cNvSpPr txBox="1"/>
          <p:nvPr/>
        </p:nvSpPr>
        <p:spPr>
          <a:xfrm>
            <a:off x="547217" y="1367155"/>
            <a:ext cx="8072755" cy="1927860"/>
          </a:xfrm>
          <a:prstGeom prst="rect">
            <a:avLst/>
          </a:prstGeom>
        </p:spPr>
        <p:txBody>
          <a:bodyPr wrap="square" lIns="0" tIns="12700" rIns="0" bIns="0" rtlCol="0" vert="horz">
            <a:spAutoFit/>
          </a:bodyPr>
          <a:lstStyle/>
          <a:p>
            <a:pPr algn="just" marL="355600" marR="5715" indent="-342900">
              <a:lnSpc>
                <a:spcPct val="100000"/>
              </a:lnSpc>
              <a:spcBef>
                <a:spcPts val="100"/>
              </a:spcBef>
              <a:buClr>
                <a:srgbClr val="903638"/>
              </a:buClr>
              <a:buSzPct val="89583"/>
              <a:buFont typeface="Wingdings"/>
              <a:buChar char=""/>
              <a:tabLst>
                <a:tab pos="355600" algn="l"/>
              </a:tabLst>
            </a:pPr>
            <a:r>
              <a:rPr dirty="0" sz="2400" spc="-5">
                <a:latin typeface="Arial"/>
                <a:cs typeface="Arial"/>
              </a:rPr>
              <a:t>Prinsip greedy best-first search </a:t>
            </a:r>
            <a:r>
              <a:rPr dirty="0" sz="2400">
                <a:latin typeface="Arial"/>
                <a:cs typeface="Arial"/>
              </a:rPr>
              <a:t>: </a:t>
            </a:r>
            <a:r>
              <a:rPr dirty="0" sz="2400" spc="-5">
                <a:latin typeface="Arial"/>
                <a:cs typeface="Arial"/>
              </a:rPr>
              <a:t>Lakukan node  expansion </a:t>
            </a:r>
            <a:r>
              <a:rPr dirty="0" sz="2400">
                <a:latin typeface="Arial"/>
                <a:cs typeface="Arial"/>
              </a:rPr>
              <a:t>terhadap </a:t>
            </a:r>
            <a:r>
              <a:rPr dirty="0" sz="2400" spc="-5">
                <a:latin typeface="Arial"/>
                <a:cs typeface="Arial"/>
              </a:rPr>
              <a:t>node </a:t>
            </a:r>
            <a:r>
              <a:rPr dirty="0" sz="2400">
                <a:latin typeface="Arial"/>
                <a:cs typeface="Arial"/>
              </a:rPr>
              <a:t>di </a:t>
            </a:r>
            <a:r>
              <a:rPr dirty="0" sz="2400" spc="-5">
                <a:latin typeface="Arial"/>
                <a:cs typeface="Arial"/>
              </a:rPr>
              <a:t>fringe </a:t>
            </a:r>
            <a:r>
              <a:rPr dirty="0" sz="2400">
                <a:latin typeface="Arial"/>
                <a:cs typeface="Arial"/>
              </a:rPr>
              <a:t>yang nilai </a:t>
            </a:r>
            <a:r>
              <a:rPr dirty="0" sz="2400" i="1">
                <a:latin typeface="Arial"/>
                <a:cs typeface="Arial"/>
              </a:rPr>
              <a:t>h</a:t>
            </a:r>
            <a:r>
              <a:rPr dirty="0" sz="2400">
                <a:latin typeface="Arial"/>
                <a:cs typeface="Arial"/>
              </a:rPr>
              <a:t>(n)-nya  </a:t>
            </a:r>
            <a:r>
              <a:rPr dirty="0" sz="2400" spc="-5">
                <a:latin typeface="Arial"/>
                <a:cs typeface="Arial"/>
              </a:rPr>
              <a:t>paling</a:t>
            </a:r>
            <a:r>
              <a:rPr dirty="0" sz="2400" spc="15">
                <a:latin typeface="Arial"/>
                <a:cs typeface="Arial"/>
              </a:rPr>
              <a:t> </a:t>
            </a:r>
            <a:r>
              <a:rPr dirty="0" sz="2400" spc="-5">
                <a:latin typeface="Arial"/>
                <a:cs typeface="Arial"/>
              </a:rPr>
              <a:t>kecil.</a:t>
            </a:r>
            <a:endParaRPr sz="2400">
              <a:latin typeface="Arial"/>
              <a:cs typeface="Arial"/>
            </a:endParaRPr>
          </a:p>
          <a:p>
            <a:pPr marL="355600" indent="-342900">
              <a:lnSpc>
                <a:spcPct val="100000"/>
              </a:lnSpc>
              <a:spcBef>
                <a:spcPts val="575"/>
              </a:spcBef>
              <a:buClr>
                <a:srgbClr val="903638"/>
              </a:buClr>
              <a:buSzPct val="89583"/>
              <a:buFont typeface="Wingdings"/>
              <a:buChar char=""/>
              <a:tabLst>
                <a:tab pos="355600" algn="l"/>
                <a:tab pos="1594485" algn="l"/>
                <a:tab pos="3001010" algn="l"/>
                <a:tab pos="4155440" algn="l"/>
                <a:tab pos="5191760" algn="l"/>
                <a:tab pos="6482715" algn="l"/>
                <a:tab pos="7399020" algn="l"/>
              </a:tabLst>
            </a:pPr>
            <a:r>
              <a:rPr dirty="0" sz="2400">
                <a:latin typeface="Arial"/>
                <a:cs typeface="Arial"/>
              </a:rPr>
              <a:t>G</a:t>
            </a:r>
            <a:r>
              <a:rPr dirty="0" sz="2400" spc="0">
                <a:latin typeface="Arial"/>
                <a:cs typeface="Arial"/>
              </a:rPr>
              <a:t>r</a:t>
            </a:r>
            <a:r>
              <a:rPr dirty="0" sz="2400" spc="-5">
                <a:latin typeface="Arial"/>
                <a:cs typeface="Arial"/>
              </a:rPr>
              <a:t>ee</a:t>
            </a:r>
            <a:r>
              <a:rPr dirty="0" sz="2400" spc="-15">
                <a:latin typeface="Arial"/>
                <a:cs typeface="Arial"/>
              </a:rPr>
              <a:t>d</a:t>
            </a:r>
            <a:r>
              <a:rPr dirty="0" sz="2400">
                <a:latin typeface="Arial"/>
                <a:cs typeface="Arial"/>
              </a:rPr>
              <a:t>y	best-fir</a:t>
            </a:r>
            <a:r>
              <a:rPr dirty="0" sz="2400" spc="-10">
                <a:latin typeface="Arial"/>
                <a:cs typeface="Arial"/>
              </a:rPr>
              <a:t>s</a:t>
            </a:r>
            <a:r>
              <a:rPr dirty="0" sz="2400">
                <a:latin typeface="Arial"/>
                <a:cs typeface="Arial"/>
              </a:rPr>
              <a:t>t</a:t>
            </a:r>
            <a:r>
              <a:rPr dirty="0" sz="2400">
                <a:latin typeface="Arial"/>
                <a:cs typeface="Arial"/>
              </a:rPr>
              <a:t>	</a:t>
            </a:r>
            <a:r>
              <a:rPr dirty="0" sz="2400" spc="-5">
                <a:latin typeface="Arial"/>
                <a:cs typeface="Arial"/>
              </a:rPr>
              <a:t>search</a:t>
            </a:r>
            <a:r>
              <a:rPr dirty="0" sz="2400">
                <a:latin typeface="Arial"/>
                <a:cs typeface="Arial"/>
              </a:rPr>
              <a:t>	</a:t>
            </a:r>
            <a:r>
              <a:rPr dirty="0" sz="2400" spc="-5">
                <a:latin typeface="Arial"/>
                <a:cs typeface="Arial"/>
              </a:rPr>
              <a:t>se</a:t>
            </a:r>
            <a:r>
              <a:rPr dirty="0" sz="2400" spc="-15">
                <a:latin typeface="Arial"/>
                <a:cs typeface="Arial"/>
              </a:rPr>
              <a:t>l</a:t>
            </a:r>
            <a:r>
              <a:rPr dirty="0" sz="2400">
                <a:latin typeface="Arial"/>
                <a:cs typeface="Arial"/>
              </a:rPr>
              <a:t>a</a:t>
            </a:r>
            <a:r>
              <a:rPr dirty="0" sz="2400" spc="-5">
                <a:latin typeface="Arial"/>
                <a:cs typeface="Arial"/>
              </a:rPr>
              <a:t>l</a:t>
            </a:r>
            <a:r>
              <a:rPr dirty="0" sz="2400" spc="-5">
                <a:latin typeface="Arial"/>
                <a:cs typeface="Arial"/>
              </a:rPr>
              <a:t>u</a:t>
            </a:r>
            <a:r>
              <a:rPr dirty="0" sz="2400">
                <a:latin typeface="Arial"/>
                <a:cs typeface="Arial"/>
              </a:rPr>
              <a:t>	mem</a:t>
            </a:r>
            <a:r>
              <a:rPr dirty="0" sz="2400" spc="-5">
                <a:latin typeface="Arial"/>
                <a:cs typeface="Arial"/>
              </a:rPr>
              <a:t>ilih</a:t>
            </a:r>
            <a:r>
              <a:rPr dirty="0" sz="2400">
                <a:latin typeface="Arial"/>
                <a:cs typeface="Arial"/>
              </a:rPr>
              <a:t>	</a:t>
            </a:r>
            <a:r>
              <a:rPr dirty="0" sz="2400" spc="-10">
                <a:latin typeface="Arial"/>
                <a:cs typeface="Arial"/>
              </a:rPr>
              <a:t>nod</a:t>
            </a:r>
            <a:r>
              <a:rPr dirty="0" sz="2400" spc="-5">
                <a:latin typeface="Arial"/>
                <a:cs typeface="Arial"/>
              </a:rPr>
              <a:t>e</a:t>
            </a:r>
            <a:r>
              <a:rPr dirty="0" sz="2400">
                <a:latin typeface="Arial"/>
                <a:cs typeface="Arial"/>
              </a:rPr>
              <a:t>	</a:t>
            </a:r>
            <a:r>
              <a:rPr dirty="0" sz="2400" spc="-5">
                <a:latin typeface="Arial"/>
                <a:cs typeface="Arial"/>
              </a:rPr>
              <a:t>yang</a:t>
            </a:r>
            <a:endParaRPr sz="2400">
              <a:latin typeface="Arial"/>
              <a:cs typeface="Arial"/>
            </a:endParaRPr>
          </a:p>
          <a:p>
            <a:pPr marL="354965">
              <a:lnSpc>
                <a:spcPct val="100000"/>
              </a:lnSpc>
            </a:pPr>
            <a:r>
              <a:rPr dirty="0" sz="2400" spc="-5" b="1">
                <a:solidFill>
                  <a:srgbClr val="006FC0"/>
                </a:solidFill>
                <a:latin typeface="Arial"/>
                <a:cs typeface="Arial"/>
              </a:rPr>
              <a:t>kelihatannya </a:t>
            </a:r>
            <a:r>
              <a:rPr dirty="0" sz="2400" spc="-5">
                <a:latin typeface="Arial"/>
                <a:cs typeface="Arial"/>
              </a:rPr>
              <a:t>paling dekat ke</a:t>
            </a:r>
            <a:r>
              <a:rPr dirty="0" sz="2400" spc="55">
                <a:latin typeface="Arial"/>
                <a:cs typeface="Arial"/>
              </a:rPr>
              <a:t> </a:t>
            </a:r>
            <a:r>
              <a:rPr dirty="0" sz="2400" spc="-5">
                <a:latin typeface="Arial"/>
                <a:cs typeface="Arial"/>
              </a:rPr>
              <a:t>goal.</a:t>
            </a:r>
            <a:endParaRPr sz="2400">
              <a:latin typeface="Arial"/>
              <a:cs typeface="Arial"/>
            </a:endParaRPr>
          </a:p>
        </p:txBody>
      </p:sp>
      <p:sp>
        <p:nvSpPr>
          <p:cNvPr id="4" name="object 4"/>
          <p:cNvSpPr/>
          <p:nvPr/>
        </p:nvSpPr>
        <p:spPr>
          <a:xfrm>
            <a:off x="2277998" y="3708400"/>
            <a:ext cx="4592574" cy="1057275"/>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93675"/>
            <a:ext cx="5415915" cy="665480"/>
          </a:xfrm>
          <a:prstGeom prst="rect"/>
        </p:spPr>
        <p:txBody>
          <a:bodyPr wrap="square" lIns="0" tIns="12700" rIns="0" bIns="0" rtlCol="0" vert="horz">
            <a:spAutoFit/>
          </a:bodyPr>
          <a:lstStyle/>
          <a:p>
            <a:pPr marL="12700">
              <a:lnSpc>
                <a:spcPct val="100000"/>
              </a:lnSpc>
              <a:spcBef>
                <a:spcPts val="100"/>
              </a:spcBef>
              <a:tabLst>
                <a:tab pos="1715135" algn="l"/>
                <a:tab pos="3951604" algn="l"/>
              </a:tabLst>
            </a:pPr>
            <a:r>
              <a:rPr dirty="0" spc="-5"/>
              <a:t>Greedy	B</a:t>
            </a:r>
            <a:r>
              <a:rPr dirty="0" spc="-20"/>
              <a:t>e</a:t>
            </a:r>
            <a:r>
              <a:rPr dirty="0" spc="-5"/>
              <a:t>s</a:t>
            </a:r>
            <a:r>
              <a:rPr dirty="0" spc="-10"/>
              <a:t>t</a:t>
            </a:r>
            <a:r>
              <a:rPr dirty="0"/>
              <a:t>-</a:t>
            </a:r>
            <a:r>
              <a:rPr dirty="0" spc="-5"/>
              <a:t>First</a:t>
            </a:r>
            <a:r>
              <a:rPr dirty="0"/>
              <a:t>	Search</a:t>
            </a:r>
          </a:p>
        </p:txBody>
      </p:sp>
      <p:sp>
        <p:nvSpPr>
          <p:cNvPr id="3" name="object 3"/>
          <p:cNvSpPr txBox="1"/>
          <p:nvPr/>
        </p:nvSpPr>
        <p:spPr>
          <a:xfrm>
            <a:off x="547217" y="1367155"/>
            <a:ext cx="8072755" cy="1927860"/>
          </a:xfrm>
          <a:prstGeom prst="rect">
            <a:avLst/>
          </a:prstGeom>
        </p:spPr>
        <p:txBody>
          <a:bodyPr wrap="square" lIns="0" tIns="12700" rIns="0" bIns="0" rtlCol="0" vert="horz">
            <a:spAutoFit/>
          </a:bodyPr>
          <a:lstStyle/>
          <a:p>
            <a:pPr algn="just" marL="355600" marR="5715" indent="-342900">
              <a:lnSpc>
                <a:spcPct val="100000"/>
              </a:lnSpc>
              <a:spcBef>
                <a:spcPts val="100"/>
              </a:spcBef>
              <a:buClr>
                <a:srgbClr val="903638"/>
              </a:buClr>
              <a:buSzPct val="89583"/>
              <a:buFont typeface="Wingdings"/>
              <a:buChar char=""/>
              <a:tabLst>
                <a:tab pos="355600" algn="l"/>
              </a:tabLst>
            </a:pPr>
            <a:r>
              <a:rPr dirty="0" sz="2400" spc="-5">
                <a:latin typeface="Arial"/>
                <a:cs typeface="Arial"/>
              </a:rPr>
              <a:t>Prinsip greedy best-first search </a:t>
            </a:r>
            <a:r>
              <a:rPr dirty="0" sz="2400">
                <a:latin typeface="Arial"/>
                <a:cs typeface="Arial"/>
              </a:rPr>
              <a:t>: </a:t>
            </a:r>
            <a:r>
              <a:rPr dirty="0" sz="2400" spc="-5">
                <a:latin typeface="Arial"/>
                <a:cs typeface="Arial"/>
              </a:rPr>
              <a:t>Lakukan node  expansion </a:t>
            </a:r>
            <a:r>
              <a:rPr dirty="0" sz="2400">
                <a:latin typeface="Arial"/>
                <a:cs typeface="Arial"/>
              </a:rPr>
              <a:t>terhadap </a:t>
            </a:r>
            <a:r>
              <a:rPr dirty="0" sz="2400" spc="-5">
                <a:latin typeface="Arial"/>
                <a:cs typeface="Arial"/>
              </a:rPr>
              <a:t>node </a:t>
            </a:r>
            <a:r>
              <a:rPr dirty="0" sz="2400">
                <a:latin typeface="Arial"/>
                <a:cs typeface="Arial"/>
              </a:rPr>
              <a:t>di </a:t>
            </a:r>
            <a:r>
              <a:rPr dirty="0" sz="2400" spc="-5">
                <a:latin typeface="Arial"/>
                <a:cs typeface="Arial"/>
              </a:rPr>
              <a:t>fringe </a:t>
            </a:r>
            <a:r>
              <a:rPr dirty="0" sz="2400">
                <a:latin typeface="Arial"/>
                <a:cs typeface="Arial"/>
              </a:rPr>
              <a:t>yang nilai </a:t>
            </a:r>
            <a:r>
              <a:rPr dirty="0" sz="2400" i="1">
                <a:latin typeface="Arial"/>
                <a:cs typeface="Arial"/>
              </a:rPr>
              <a:t>h</a:t>
            </a:r>
            <a:r>
              <a:rPr dirty="0" sz="2400">
                <a:latin typeface="Arial"/>
                <a:cs typeface="Arial"/>
              </a:rPr>
              <a:t>(n)-nya  </a:t>
            </a:r>
            <a:r>
              <a:rPr dirty="0" sz="2400" spc="-5">
                <a:latin typeface="Arial"/>
                <a:cs typeface="Arial"/>
              </a:rPr>
              <a:t>paling</a:t>
            </a:r>
            <a:r>
              <a:rPr dirty="0" sz="2400" spc="15">
                <a:latin typeface="Arial"/>
                <a:cs typeface="Arial"/>
              </a:rPr>
              <a:t> </a:t>
            </a:r>
            <a:r>
              <a:rPr dirty="0" sz="2400" spc="-5">
                <a:latin typeface="Arial"/>
                <a:cs typeface="Arial"/>
              </a:rPr>
              <a:t>kecil.</a:t>
            </a:r>
            <a:endParaRPr sz="2400">
              <a:latin typeface="Arial"/>
              <a:cs typeface="Arial"/>
            </a:endParaRPr>
          </a:p>
          <a:p>
            <a:pPr marL="355600" indent="-342900">
              <a:lnSpc>
                <a:spcPct val="100000"/>
              </a:lnSpc>
              <a:spcBef>
                <a:spcPts val="575"/>
              </a:spcBef>
              <a:buClr>
                <a:srgbClr val="903638"/>
              </a:buClr>
              <a:buSzPct val="89583"/>
              <a:buFont typeface="Wingdings"/>
              <a:buChar char=""/>
              <a:tabLst>
                <a:tab pos="355600" algn="l"/>
                <a:tab pos="1594485" algn="l"/>
                <a:tab pos="3001010" algn="l"/>
                <a:tab pos="4155440" algn="l"/>
                <a:tab pos="5191760" algn="l"/>
                <a:tab pos="6482715" algn="l"/>
                <a:tab pos="7399020" algn="l"/>
              </a:tabLst>
            </a:pPr>
            <a:r>
              <a:rPr dirty="0" sz="2400">
                <a:latin typeface="Arial"/>
                <a:cs typeface="Arial"/>
              </a:rPr>
              <a:t>G</a:t>
            </a:r>
            <a:r>
              <a:rPr dirty="0" sz="2400" spc="0">
                <a:latin typeface="Arial"/>
                <a:cs typeface="Arial"/>
              </a:rPr>
              <a:t>r</a:t>
            </a:r>
            <a:r>
              <a:rPr dirty="0" sz="2400" spc="-5">
                <a:latin typeface="Arial"/>
                <a:cs typeface="Arial"/>
              </a:rPr>
              <a:t>ee</a:t>
            </a:r>
            <a:r>
              <a:rPr dirty="0" sz="2400" spc="-15">
                <a:latin typeface="Arial"/>
                <a:cs typeface="Arial"/>
              </a:rPr>
              <a:t>d</a:t>
            </a:r>
            <a:r>
              <a:rPr dirty="0" sz="2400">
                <a:latin typeface="Arial"/>
                <a:cs typeface="Arial"/>
              </a:rPr>
              <a:t>y	best-fir</a:t>
            </a:r>
            <a:r>
              <a:rPr dirty="0" sz="2400" spc="-10">
                <a:latin typeface="Arial"/>
                <a:cs typeface="Arial"/>
              </a:rPr>
              <a:t>s</a:t>
            </a:r>
            <a:r>
              <a:rPr dirty="0" sz="2400">
                <a:latin typeface="Arial"/>
                <a:cs typeface="Arial"/>
              </a:rPr>
              <a:t>t</a:t>
            </a:r>
            <a:r>
              <a:rPr dirty="0" sz="2400">
                <a:latin typeface="Arial"/>
                <a:cs typeface="Arial"/>
              </a:rPr>
              <a:t>	</a:t>
            </a:r>
            <a:r>
              <a:rPr dirty="0" sz="2400" spc="-5">
                <a:latin typeface="Arial"/>
                <a:cs typeface="Arial"/>
              </a:rPr>
              <a:t>search</a:t>
            </a:r>
            <a:r>
              <a:rPr dirty="0" sz="2400">
                <a:latin typeface="Arial"/>
                <a:cs typeface="Arial"/>
              </a:rPr>
              <a:t>	</a:t>
            </a:r>
            <a:r>
              <a:rPr dirty="0" sz="2400" spc="-5">
                <a:latin typeface="Arial"/>
                <a:cs typeface="Arial"/>
              </a:rPr>
              <a:t>se</a:t>
            </a:r>
            <a:r>
              <a:rPr dirty="0" sz="2400" spc="-15">
                <a:latin typeface="Arial"/>
                <a:cs typeface="Arial"/>
              </a:rPr>
              <a:t>l</a:t>
            </a:r>
            <a:r>
              <a:rPr dirty="0" sz="2400">
                <a:latin typeface="Arial"/>
                <a:cs typeface="Arial"/>
              </a:rPr>
              <a:t>a</a:t>
            </a:r>
            <a:r>
              <a:rPr dirty="0" sz="2400" spc="-5">
                <a:latin typeface="Arial"/>
                <a:cs typeface="Arial"/>
              </a:rPr>
              <a:t>l</a:t>
            </a:r>
            <a:r>
              <a:rPr dirty="0" sz="2400" spc="-5">
                <a:latin typeface="Arial"/>
                <a:cs typeface="Arial"/>
              </a:rPr>
              <a:t>u</a:t>
            </a:r>
            <a:r>
              <a:rPr dirty="0" sz="2400">
                <a:latin typeface="Arial"/>
                <a:cs typeface="Arial"/>
              </a:rPr>
              <a:t>	mem</a:t>
            </a:r>
            <a:r>
              <a:rPr dirty="0" sz="2400" spc="-5">
                <a:latin typeface="Arial"/>
                <a:cs typeface="Arial"/>
              </a:rPr>
              <a:t>ilih</a:t>
            </a:r>
            <a:r>
              <a:rPr dirty="0" sz="2400">
                <a:latin typeface="Arial"/>
                <a:cs typeface="Arial"/>
              </a:rPr>
              <a:t>	</a:t>
            </a:r>
            <a:r>
              <a:rPr dirty="0" sz="2400" spc="-10">
                <a:latin typeface="Arial"/>
                <a:cs typeface="Arial"/>
              </a:rPr>
              <a:t>nod</a:t>
            </a:r>
            <a:r>
              <a:rPr dirty="0" sz="2400" spc="-5">
                <a:latin typeface="Arial"/>
                <a:cs typeface="Arial"/>
              </a:rPr>
              <a:t>e</a:t>
            </a:r>
            <a:r>
              <a:rPr dirty="0" sz="2400">
                <a:latin typeface="Arial"/>
                <a:cs typeface="Arial"/>
              </a:rPr>
              <a:t>	</a:t>
            </a:r>
            <a:r>
              <a:rPr dirty="0" sz="2400" spc="-5">
                <a:latin typeface="Arial"/>
                <a:cs typeface="Arial"/>
              </a:rPr>
              <a:t>yang</a:t>
            </a:r>
            <a:endParaRPr sz="2400">
              <a:latin typeface="Arial"/>
              <a:cs typeface="Arial"/>
            </a:endParaRPr>
          </a:p>
          <a:p>
            <a:pPr marL="354965">
              <a:lnSpc>
                <a:spcPct val="100000"/>
              </a:lnSpc>
            </a:pPr>
            <a:r>
              <a:rPr dirty="0" sz="2400" spc="-5" b="1">
                <a:solidFill>
                  <a:srgbClr val="006FC0"/>
                </a:solidFill>
                <a:latin typeface="Arial"/>
                <a:cs typeface="Arial"/>
              </a:rPr>
              <a:t>kelihatannya </a:t>
            </a:r>
            <a:r>
              <a:rPr dirty="0" sz="2400" spc="-5">
                <a:latin typeface="Arial"/>
                <a:cs typeface="Arial"/>
              </a:rPr>
              <a:t>paling dekat ke</a:t>
            </a:r>
            <a:r>
              <a:rPr dirty="0" sz="2400" spc="55">
                <a:latin typeface="Arial"/>
                <a:cs typeface="Arial"/>
              </a:rPr>
              <a:t> </a:t>
            </a:r>
            <a:r>
              <a:rPr dirty="0" sz="2400" spc="-5">
                <a:latin typeface="Arial"/>
                <a:cs typeface="Arial"/>
              </a:rPr>
              <a:t>goal.</a:t>
            </a:r>
            <a:endParaRPr sz="2400">
              <a:latin typeface="Arial"/>
              <a:cs typeface="Arial"/>
            </a:endParaRPr>
          </a:p>
        </p:txBody>
      </p:sp>
      <p:sp>
        <p:nvSpPr>
          <p:cNvPr id="4" name="object 4"/>
          <p:cNvSpPr/>
          <p:nvPr/>
        </p:nvSpPr>
        <p:spPr>
          <a:xfrm>
            <a:off x="1116012" y="3721100"/>
            <a:ext cx="6486525" cy="2365375"/>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sukmawati</dc:creator>
  <dc:title>Informed Search</dc:title>
  <dcterms:created xsi:type="dcterms:W3CDTF">2018-03-31T14:18:24Z</dcterms:created>
  <dcterms:modified xsi:type="dcterms:W3CDTF">2018-03-31T14:18:24Z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2018-03-21T00:00:00Z</vt:filetime>
  </property>
  <property fmtid="{D5CDD505-2E9C-101B-9397-08002B2CF9AE}" pid="3" name="Creator">
    <vt:lpwstr>Microsoft® Office PowerPoint® 2007</vt:lpwstr>
  </property>
  <property fmtid="{D5CDD505-2E9C-101B-9397-08002B2CF9AE}" pid="4" name="LastSaved">
    <vt:filetime>2018-03-31T00:00:00Z</vt:filetime>
  </property>
</Properties>
</file>