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64" r:id="rId5"/>
    <p:sldId id="259" r:id="rId6"/>
    <p:sldId id="260" r:id="rId7"/>
    <p:sldId id="261" r:id="rId8"/>
    <p:sldId id="262" r:id="rId9"/>
    <p:sldId id="263" r:id="rId10"/>
    <p:sldId id="266" r:id="rId11"/>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364" autoAdjust="0"/>
  </p:normalViewPr>
  <p:slideViewPr>
    <p:cSldViewPr snapToGrid="0">
      <p:cViewPr varScale="1">
        <p:scale>
          <a:sx n="59" d="100"/>
          <a:sy n="59" d="100"/>
        </p:scale>
        <p:origin x="115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591C87-B71E-4FB5-9C86-B352E5BFBBA0}" type="datetimeFigureOut">
              <a:rPr lang="id-ID" smtClean="0"/>
              <a:t>28/08/2018</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AC49A7-6B6A-4531-9F38-A4834A872E40}" type="slidenum">
              <a:rPr lang="id-ID" smtClean="0"/>
              <a:t>‹#›</a:t>
            </a:fld>
            <a:endParaRPr lang="id-ID"/>
          </a:p>
        </p:txBody>
      </p:sp>
    </p:spTree>
    <p:extLst>
      <p:ext uri="{BB962C8B-B14F-4D97-AF65-F5344CB8AC3E}">
        <p14:creationId xmlns:p14="http://schemas.microsoft.com/office/powerpoint/2010/main" val="3778772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b="0" i="1" kern="1200" dirty="0" smtClean="0">
                <a:solidFill>
                  <a:schemeClr val="tx1"/>
                </a:solidFill>
                <a:effectLst/>
                <a:latin typeface="+mn-lt"/>
                <a:ea typeface="+mn-ea"/>
                <a:cs typeface="+mn-cs"/>
              </a:rPr>
              <a:t>Synchronous</a:t>
            </a:r>
            <a:r>
              <a:rPr lang="id-ID" sz="1200" b="0" i="0" kern="1200" baseline="0" dirty="0" smtClean="0">
                <a:solidFill>
                  <a:schemeClr val="tx1"/>
                </a:solidFill>
                <a:effectLst/>
                <a:latin typeface="+mn-lt"/>
                <a:ea typeface="+mn-ea"/>
                <a:cs typeface="+mn-cs"/>
              </a:rPr>
              <a:t> :</a:t>
            </a:r>
            <a:r>
              <a:rPr lang="id-ID" sz="1200" b="0" i="0" kern="1200" dirty="0" smtClean="0">
                <a:solidFill>
                  <a:schemeClr val="tx1"/>
                </a:solidFill>
                <a:effectLst/>
                <a:latin typeface="+mn-lt"/>
                <a:ea typeface="+mn-ea"/>
                <a:cs typeface="+mn-cs"/>
              </a:rPr>
              <a:t> proses sinkronisasi pada pengiriman dan penerimaan terjadi pada setiap pesan dan sistem ini akan bekerja secara bergantian, jika sistem sedang mengirim pesan, maka sistem hanya akan boleh merespon, sampai pesan tersebut sampai.</a:t>
            </a:r>
          </a:p>
          <a:p>
            <a:r>
              <a:rPr lang="id-ID" sz="1200" b="0" i="1" kern="1200" dirty="0" smtClean="0">
                <a:solidFill>
                  <a:schemeClr val="tx1"/>
                </a:solidFill>
                <a:effectLst/>
                <a:latin typeface="+mn-lt"/>
                <a:ea typeface="+mn-ea"/>
                <a:cs typeface="+mn-cs"/>
              </a:rPr>
              <a:t>Asynchronous</a:t>
            </a:r>
            <a:r>
              <a:rPr lang="id-ID" sz="1200" b="0" i="0" kern="1200" baseline="0" dirty="0" smtClean="0">
                <a:solidFill>
                  <a:schemeClr val="tx1"/>
                </a:solidFill>
                <a:effectLst/>
                <a:latin typeface="+mn-lt"/>
                <a:ea typeface="+mn-ea"/>
                <a:cs typeface="+mn-cs"/>
              </a:rPr>
              <a:t> :</a:t>
            </a:r>
            <a:r>
              <a:rPr lang="id-ID" sz="1200" b="0" i="0" kern="1200" dirty="0" smtClean="0">
                <a:solidFill>
                  <a:schemeClr val="tx1"/>
                </a:solidFill>
                <a:effectLst/>
                <a:latin typeface="+mn-lt"/>
                <a:ea typeface="+mn-ea"/>
                <a:cs typeface="+mn-cs"/>
              </a:rPr>
              <a:t> komunikasi ini dapat segera memproses sebuah pesan, setelah pesan tersebut berada di local buffer, dan pemrosesan pesan dengan pengiriman pesan bekerja secara parallel.</a:t>
            </a:r>
          </a:p>
          <a:p>
            <a:r>
              <a:rPr lang="id-ID" sz="1200" b="0" i="1" kern="1200" dirty="0" smtClean="0">
                <a:solidFill>
                  <a:schemeClr val="tx1"/>
                </a:solidFill>
                <a:effectLst/>
                <a:latin typeface="+mn-lt"/>
                <a:ea typeface="+mn-ea"/>
                <a:cs typeface="+mn-cs"/>
              </a:rPr>
              <a:t>Message Destination </a:t>
            </a:r>
            <a:r>
              <a:rPr lang="id-ID" sz="1200" b="0" i="0" kern="1200" dirty="0" smtClean="0">
                <a:solidFill>
                  <a:schemeClr val="tx1"/>
                </a:solidFill>
                <a:effectLst/>
                <a:latin typeface="+mn-lt"/>
                <a:ea typeface="+mn-ea"/>
                <a:cs typeface="+mn-cs"/>
              </a:rPr>
              <a:t>: ‘tujuan’ komunikasi dari komputer,</a:t>
            </a:r>
            <a:r>
              <a:rPr lang="id-ID" sz="1200" b="0" i="0" kern="1200" baseline="0" dirty="0" smtClean="0">
                <a:solidFill>
                  <a:schemeClr val="tx1"/>
                </a:solidFill>
                <a:effectLst/>
                <a:latin typeface="+mn-lt"/>
                <a:ea typeface="+mn-ea"/>
                <a:cs typeface="+mn-cs"/>
              </a:rPr>
              <a:t> direpresentasikan dengan bilangan bulat.</a:t>
            </a:r>
          </a:p>
          <a:p>
            <a:r>
              <a:rPr lang="id-ID" sz="1200" b="0" i="1" kern="1200" dirty="0" smtClean="0">
                <a:solidFill>
                  <a:schemeClr val="tx1"/>
                </a:solidFill>
                <a:effectLst/>
                <a:latin typeface="+mn-lt"/>
                <a:ea typeface="+mn-ea"/>
                <a:cs typeface="+mn-cs"/>
              </a:rPr>
              <a:t>Reliability </a:t>
            </a:r>
            <a:r>
              <a:rPr lang="id-ID" sz="1200" b="0" i="0" kern="1200" dirty="0" smtClean="0">
                <a:solidFill>
                  <a:schemeClr val="tx1"/>
                </a:solidFill>
                <a:effectLst/>
                <a:latin typeface="+mn-lt"/>
                <a:ea typeface="+mn-ea"/>
                <a:cs typeface="+mn-cs"/>
              </a:rPr>
              <a:t>:</a:t>
            </a:r>
            <a:r>
              <a:rPr lang="id-ID" sz="1200" b="0" i="0" kern="1200" baseline="0" dirty="0" smtClean="0">
                <a:solidFill>
                  <a:schemeClr val="tx1"/>
                </a:solidFill>
                <a:effectLst/>
                <a:latin typeface="+mn-lt"/>
                <a:ea typeface="+mn-ea"/>
                <a:cs typeface="+mn-cs"/>
              </a:rPr>
              <a:t> validitas dan integritas (keutuhan pesan)</a:t>
            </a:r>
          </a:p>
          <a:p>
            <a:r>
              <a:rPr lang="id-ID" sz="1200" b="0" i="1" kern="1200" baseline="0" dirty="0" smtClean="0">
                <a:solidFill>
                  <a:schemeClr val="tx1"/>
                </a:solidFill>
                <a:effectLst/>
                <a:latin typeface="+mn-lt"/>
                <a:ea typeface="+mn-ea"/>
                <a:cs typeface="+mn-cs"/>
              </a:rPr>
              <a:t>Ordering</a:t>
            </a:r>
            <a:r>
              <a:rPr lang="id-ID" sz="1200" b="0" i="0" kern="1200" baseline="0" dirty="0" smtClean="0">
                <a:solidFill>
                  <a:schemeClr val="tx1"/>
                </a:solidFill>
                <a:effectLst/>
                <a:latin typeface="+mn-lt"/>
                <a:ea typeface="+mn-ea"/>
                <a:cs typeface="+mn-cs"/>
              </a:rPr>
              <a:t> : pesan terkirim sesuai dengan urutan pesan si pengirim.</a:t>
            </a:r>
            <a:endParaRPr lang="id-ID" dirty="0"/>
          </a:p>
        </p:txBody>
      </p:sp>
      <p:sp>
        <p:nvSpPr>
          <p:cNvPr id="4" name="Slide Number Placeholder 3"/>
          <p:cNvSpPr>
            <a:spLocks noGrp="1"/>
          </p:cNvSpPr>
          <p:nvPr>
            <p:ph type="sldNum" sz="quarter" idx="10"/>
          </p:nvPr>
        </p:nvSpPr>
        <p:spPr/>
        <p:txBody>
          <a:bodyPr/>
          <a:lstStyle/>
          <a:p>
            <a:fld id="{B6AC49A7-6B6A-4531-9F38-A4834A872E40}" type="slidenum">
              <a:rPr lang="id-ID" smtClean="0"/>
              <a:t>5</a:t>
            </a:fld>
            <a:endParaRPr lang="id-ID"/>
          </a:p>
        </p:txBody>
      </p:sp>
    </p:spTree>
    <p:extLst>
      <p:ext uri="{BB962C8B-B14F-4D97-AF65-F5344CB8AC3E}">
        <p14:creationId xmlns:p14="http://schemas.microsoft.com/office/powerpoint/2010/main" val="2642811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Dijelaskan</a:t>
            </a:r>
            <a:r>
              <a:rPr lang="id-ID" baseline="0" dirty="0" smtClean="0"/>
              <a:t> mengenai bagaimana struktur data pada CORBA, serialisasi Java dan XML.</a:t>
            </a:r>
            <a:endParaRPr lang="id-ID" dirty="0"/>
          </a:p>
        </p:txBody>
      </p:sp>
      <p:sp>
        <p:nvSpPr>
          <p:cNvPr id="4" name="Slide Number Placeholder 3"/>
          <p:cNvSpPr>
            <a:spLocks noGrp="1"/>
          </p:cNvSpPr>
          <p:nvPr>
            <p:ph type="sldNum" sz="quarter" idx="10"/>
          </p:nvPr>
        </p:nvSpPr>
        <p:spPr/>
        <p:txBody>
          <a:bodyPr/>
          <a:lstStyle/>
          <a:p>
            <a:fld id="{B6AC49A7-6B6A-4531-9F38-A4834A872E40}" type="slidenum">
              <a:rPr lang="id-ID" smtClean="0"/>
              <a:t>6</a:t>
            </a:fld>
            <a:endParaRPr lang="id-ID"/>
          </a:p>
        </p:txBody>
      </p:sp>
    </p:spTree>
    <p:extLst>
      <p:ext uri="{BB962C8B-B14F-4D97-AF65-F5344CB8AC3E}">
        <p14:creationId xmlns:p14="http://schemas.microsoft.com/office/powerpoint/2010/main" val="2678072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5D301D1-F459-4C75-AE68-22293C429794}" type="datetimeFigureOut">
              <a:rPr lang="id-ID" smtClean="0"/>
              <a:t>28/08/2018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C411823-1148-4840-814A-2CA3BC409990}" type="slidenum">
              <a:rPr lang="id-ID" smtClean="0"/>
              <a:t>‹#›</a:t>
            </a:fld>
            <a:endParaRPr lang="id-ID"/>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371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D301D1-F459-4C75-AE68-22293C429794}" type="datetimeFigureOut">
              <a:rPr lang="id-ID" smtClean="0"/>
              <a:t>28/08/2018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C411823-1148-4840-814A-2CA3BC409990}" type="slidenum">
              <a:rPr lang="id-ID" smtClean="0"/>
              <a:t>‹#›</a:t>
            </a:fld>
            <a:endParaRPr lang="id-ID"/>
          </a:p>
        </p:txBody>
      </p:sp>
    </p:spTree>
    <p:extLst>
      <p:ext uri="{BB962C8B-B14F-4D97-AF65-F5344CB8AC3E}">
        <p14:creationId xmlns:p14="http://schemas.microsoft.com/office/powerpoint/2010/main" val="4076671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D301D1-F459-4C75-AE68-22293C429794}" type="datetimeFigureOut">
              <a:rPr lang="id-ID" smtClean="0"/>
              <a:t>28/08/2018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C411823-1148-4840-814A-2CA3BC409990}" type="slidenum">
              <a:rPr lang="id-ID" smtClean="0"/>
              <a:t>‹#›</a:t>
            </a:fld>
            <a:endParaRPr lang="id-ID"/>
          </a:p>
        </p:txBody>
      </p:sp>
    </p:spTree>
    <p:extLst>
      <p:ext uri="{BB962C8B-B14F-4D97-AF65-F5344CB8AC3E}">
        <p14:creationId xmlns:p14="http://schemas.microsoft.com/office/powerpoint/2010/main" val="1687350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D301D1-F459-4C75-AE68-22293C429794}" type="datetimeFigureOut">
              <a:rPr lang="id-ID" smtClean="0"/>
              <a:t>28/08/2018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C411823-1148-4840-814A-2CA3BC409990}" type="slidenum">
              <a:rPr lang="id-ID" smtClean="0"/>
              <a:t>‹#›</a:t>
            </a:fld>
            <a:endParaRPr lang="id-ID"/>
          </a:p>
        </p:txBody>
      </p:sp>
    </p:spTree>
    <p:extLst>
      <p:ext uri="{BB962C8B-B14F-4D97-AF65-F5344CB8AC3E}">
        <p14:creationId xmlns:p14="http://schemas.microsoft.com/office/powerpoint/2010/main" val="528439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5D301D1-F459-4C75-AE68-22293C429794}" type="datetimeFigureOut">
              <a:rPr lang="id-ID" smtClean="0"/>
              <a:t>28/08/2018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C411823-1148-4840-814A-2CA3BC409990}" type="slidenum">
              <a:rPr lang="id-ID" smtClean="0"/>
              <a:t>‹#›</a:t>
            </a:fld>
            <a:endParaRPr lang="id-ID"/>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4944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5D301D1-F459-4C75-AE68-22293C429794}" type="datetimeFigureOut">
              <a:rPr lang="id-ID" smtClean="0"/>
              <a:t>28/08/2018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C411823-1148-4840-814A-2CA3BC409990}" type="slidenum">
              <a:rPr lang="id-ID" smtClean="0"/>
              <a:t>‹#›</a:t>
            </a:fld>
            <a:endParaRPr lang="id-ID"/>
          </a:p>
        </p:txBody>
      </p:sp>
    </p:spTree>
    <p:extLst>
      <p:ext uri="{BB962C8B-B14F-4D97-AF65-F5344CB8AC3E}">
        <p14:creationId xmlns:p14="http://schemas.microsoft.com/office/powerpoint/2010/main" val="1913826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5D301D1-F459-4C75-AE68-22293C429794}" type="datetimeFigureOut">
              <a:rPr lang="id-ID" smtClean="0"/>
              <a:t>28/08/2018</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CC411823-1148-4840-814A-2CA3BC409990}" type="slidenum">
              <a:rPr lang="id-ID" smtClean="0"/>
              <a:t>‹#›</a:t>
            </a:fld>
            <a:endParaRPr lang="id-ID"/>
          </a:p>
        </p:txBody>
      </p:sp>
    </p:spTree>
    <p:extLst>
      <p:ext uri="{BB962C8B-B14F-4D97-AF65-F5344CB8AC3E}">
        <p14:creationId xmlns:p14="http://schemas.microsoft.com/office/powerpoint/2010/main" val="2205975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5D301D1-F459-4C75-AE68-22293C429794}" type="datetimeFigureOut">
              <a:rPr lang="id-ID" smtClean="0"/>
              <a:t>28/08/2018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CC411823-1148-4840-814A-2CA3BC409990}" type="slidenum">
              <a:rPr lang="id-ID" smtClean="0"/>
              <a:t>‹#›</a:t>
            </a:fld>
            <a:endParaRPr lang="id-ID"/>
          </a:p>
        </p:txBody>
      </p:sp>
    </p:spTree>
    <p:extLst>
      <p:ext uri="{BB962C8B-B14F-4D97-AF65-F5344CB8AC3E}">
        <p14:creationId xmlns:p14="http://schemas.microsoft.com/office/powerpoint/2010/main" val="4134975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5D301D1-F459-4C75-AE68-22293C429794}" type="datetimeFigureOut">
              <a:rPr lang="id-ID" smtClean="0"/>
              <a:t>28/08/2018</a:t>
            </a:fld>
            <a:endParaRPr lang="id-ID"/>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id-ID"/>
          </a:p>
        </p:txBody>
      </p:sp>
      <p:sp>
        <p:nvSpPr>
          <p:cNvPr id="9" name="Slide Number Placeholder 8"/>
          <p:cNvSpPr>
            <a:spLocks noGrp="1"/>
          </p:cNvSpPr>
          <p:nvPr>
            <p:ph type="sldNum" sz="quarter" idx="12"/>
          </p:nvPr>
        </p:nvSpPr>
        <p:spPr/>
        <p:txBody>
          <a:bodyPr/>
          <a:lstStyle/>
          <a:p>
            <a:fld id="{CC411823-1148-4840-814A-2CA3BC409990}" type="slidenum">
              <a:rPr lang="id-ID" smtClean="0"/>
              <a:t>‹#›</a:t>
            </a:fld>
            <a:endParaRPr lang="id-ID"/>
          </a:p>
        </p:txBody>
      </p:sp>
    </p:spTree>
    <p:extLst>
      <p:ext uri="{BB962C8B-B14F-4D97-AF65-F5344CB8AC3E}">
        <p14:creationId xmlns:p14="http://schemas.microsoft.com/office/powerpoint/2010/main" val="3231440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5D301D1-F459-4C75-AE68-22293C429794}" type="datetimeFigureOut">
              <a:rPr lang="id-ID" smtClean="0"/>
              <a:t>28/08/2018</a:t>
            </a:fld>
            <a:endParaRPr lang="id-ID"/>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id-ID"/>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C411823-1148-4840-814A-2CA3BC409990}" type="slidenum">
              <a:rPr lang="id-ID" smtClean="0"/>
              <a:t>‹#›</a:t>
            </a:fld>
            <a:endParaRPr lang="id-ID"/>
          </a:p>
        </p:txBody>
      </p:sp>
    </p:spTree>
    <p:extLst>
      <p:ext uri="{BB962C8B-B14F-4D97-AF65-F5344CB8AC3E}">
        <p14:creationId xmlns:p14="http://schemas.microsoft.com/office/powerpoint/2010/main" val="4216779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5D301D1-F459-4C75-AE68-22293C429794}" type="datetimeFigureOut">
              <a:rPr lang="id-ID" smtClean="0"/>
              <a:t>28/08/2018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C411823-1148-4840-814A-2CA3BC409990}" type="slidenum">
              <a:rPr lang="id-ID" smtClean="0"/>
              <a:t>‹#›</a:t>
            </a:fld>
            <a:endParaRPr lang="id-ID"/>
          </a:p>
        </p:txBody>
      </p:sp>
    </p:spTree>
    <p:extLst>
      <p:ext uri="{BB962C8B-B14F-4D97-AF65-F5344CB8AC3E}">
        <p14:creationId xmlns:p14="http://schemas.microsoft.com/office/powerpoint/2010/main" val="161023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5D301D1-F459-4C75-AE68-22293C429794}" type="datetimeFigureOut">
              <a:rPr lang="id-ID" smtClean="0"/>
              <a:t>28/08/2018</a:t>
            </a:fld>
            <a:endParaRPr lang="id-ID"/>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id-ID"/>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C411823-1148-4840-814A-2CA3BC409990}" type="slidenum">
              <a:rPr lang="id-ID" smtClean="0"/>
              <a:t>‹#›</a:t>
            </a:fld>
            <a:endParaRPr lang="id-ID"/>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98533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t>Middleware</a:t>
            </a:r>
            <a:endParaRPr lang="id-ID" dirty="0"/>
          </a:p>
        </p:txBody>
      </p:sp>
      <p:sp>
        <p:nvSpPr>
          <p:cNvPr id="3" name="Subtitle 2"/>
          <p:cNvSpPr>
            <a:spLocks noGrp="1"/>
          </p:cNvSpPr>
          <p:nvPr>
            <p:ph type="subTitle" idx="1"/>
          </p:nvPr>
        </p:nvSpPr>
        <p:spPr/>
        <p:txBody>
          <a:bodyPr/>
          <a:lstStyle/>
          <a:p>
            <a:r>
              <a:rPr lang="id-ID" dirty="0" smtClean="0"/>
              <a:t>Panji Wisnu Wirawan</a:t>
            </a:r>
            <a:endParaRPr lang="id-ID" dirty="0"/>
          </a:p>
        </p:txBody>
      </p:sp>
    </p:spTree>
    <p:extLst>
      <p:ext uri="{BB962C8B-B14F-4D97-AF65-F5344CB8AC3E}">
        <p14:creationId xmlns:p14="http://schemas.microsoft.com/office/powerpoint/2010/main" val="9111922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Kesimpulan</a:t>
            </a:r>
            <a:endParaRPr lang="id-ID" dirty="0"/>
          </a:p>
        </p:txBody>
      </p:sp>
      <p:sp>
        <p:nvSpPr>
          <p:cNvPr id="3" name="Content Placeholder 2"/>
          <p:cNvSpPr>
            <a:spLocks noGrp="1"/>
          </p:cNvSpPr>
          <p:nvPr>
            <p:ph idx="1"/>
          </p:nvPr>
        </p:nvSpPr>
        <p:spPr/>
        <p:txBody>
          <a:bodyPr/>
          <a:lstStyle/>
          <a:p>
            <a:r>
              <a:rPr lang="id-ID" dirty="0" smtClean="0"/>
              <a:t>Middleware memberikan abstraksi komunikasi dalam sistem terdistribusi.</a:t>
            </a:r>
          </a:p>
          <a:p>
            <a:r>
              <a:rPr lang="id-ID" dirty="0" smtClean="0"/>
              <a:t>IPC memberikan mekanisme untuk komunikasi antar proses yang berbeda pada masing-masing endpoint sistem terdistribusi.</a:t>
            </a:r>
          </a:p>
          <a:p>
            <a:r>
              <a:rPr lang="id-ID" dirty="0" smtClean="0"/>
              <a:t>Salah satu metode IPC adalah remote invocation.</a:t>
            </a:r>
          </a:p>
          <a:p>
            <a:endParaRPr lang="id-ID" dirty="0"/>
          </a:p>
        </p:txBody>
      </p:sp>
    </p:spTree>
    <p:extLst>
      <p:ext uri="{BB962C8B-B14F-4D97-AF65-F5344CB8AC3E}">
        <p14:creationId xmlns:p14="http://schemas.microsoft.com/office/powerpoint/2010/main" val="27748500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Agenda</a:t>
            </a:r>
            <a:endParaRPr lang="id-ID" dirty="0"/>
          </a:p>
        </p:txBody>
      </p:sp>
      <p:sp>
        <p:nvSpPr>
          <p:cNvPr id="3" name="Content Placeholder 2"/>
          <p:cNvSpPr>
            <a:spLocks noGrp="1"/>
          </p:cNvSpPr>
          <p:nvPr>
            <p:ph idx="1"/>
          </p:nvPr>
        </p:nvSpPr>
        <p:spPr/>
        <p:txBody>
          <a:bodyPr/>
          <a:lstStyle/>
          <a:p>
            <a:r>
              <a:rPr lang="id-ID" dirty="0" smtClean="0"/>
              <a:t>Middleware</a:t>
            </a:r>
          </a:p>
          <a:p>
            <a:r>
              <a:rPr lang="id-ID" dirty="0" smtClean="0"/>
              <a:t>Interprocess Communication</a:t>
            </a:r>
          </a:p>
          <a:p>
            <a:r>
              <a:rPr lang="id-ID" dirty="0" smtClean="0"/>
              <a:t>Representasi Data</a:t>
            </a:r>
          </a:p>
          <a:p>
            <a:r>
              <a:rPr lang="id-ID" dirty="0" smtClean="0"/>
              <a:t>Remote Invocation</a:t>
            </a:r>
          </a:p>
          <a:p>
            <a:r>
              <a:rPr lang="id-ID" dirty="0" smtClean="0"/>
              <a:t>Remote Method Invocation (RMI)</a:t>
            </a:r>
          </a:p>
          <a:p>
            <a:r>
              <a:rPr lang="id-ID" dirty="0" smtClean="0"/>
              <a:t>Studi kasus : Java RMI</a:t>
            </a:r>
            <a:endParaRPr lang="id-ID" dirty="0"/>
          </a:p>
        </p:txBody>
      </p:sp>
    </p:spTree>
    <p:extLst>
      <p:ext uri="{BB962C8B-B14F-4D97-AF65-F5344CB8AC3E}">
        <p14:creationId xmlns:p14="http://schemas.microsoft.com/office/powerpoint/2010/main" val="15420958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Middleware</a:t>
            </a:r>
            <a:endParaRPr lang="id-ID" dirty="0"/>
          </a:p>
        </p:txBody>
      </p:sp>
      <p:sp>
        <p:nvSpPr>
          <p:cNvPr id="3" name="Content Placeholder 2"/>
          <p:cNvSpPr>
            <a:spLocks noGrp="1"/>
          </p:cNvSpPr>
          <p:nvPr>
            <p:ph idx="1"/>
          </p:nvPr>
        </p:nvSpPr>
        <p:spPr/>
        <p:txBody>
          <a:bodyPr/>
          <a:lstStyle/>
          <a:p>
            <a:r>
              <a:rPr lang="id-ID" dirty="0" smtClean="0"/>
              <a:t>Merupakan software layer yang memberikan abstraksi dari jaringan, hardware, dan sistem operasi.</a:t>
            </a:r>
          </a:p>
          <a:p>
            <a:r>
              <a:rPr lang="id-ID" dirty="0" smtClean="0"/>
              <a:t>Mempermudah pemrogram untuk membuat program komputasi terdistribusi.</a:t>
            </a:r>
          </a:p>
          <a:p>
            <a:r>
              <a:rPr lang="id-ID" dirty="0" smtClean="0"/>
              <a:t>Contoh : </a:t>
            </a:r>
          </a:p>
          <a:p>
            <a:pPr lvl="1"/>
            <a:r>
              <a:rPr lang="id-ID" dirty="0" smtClean="0"/>
              <a:t>Remote Method Invocation (RMI)</a:t>
            </a:r>
          </a:p>
          <a:p>
            <a:pPr lvl="1"/>
            <a:r>
              <a:rPr lang="id-ID" dirty="0" smtClean="0"/>
              <a:t>Common Object Request Broker (CORBA)</a:t>
            </a:r>
          </a:p>
          <a:p>
            <a:endParaRPr lang="id-ID" dirty="0" smtClean="0"/>
          </a:p>
        </p:txBody>
      </p:sp>
    </p:spTree>
    <p:extLst>
      <p:ext uri="{BB962C8B-B14F-4D97-AF65-F5344CB8AC3E}">
        <p14:creationId xmlns:p14="http://schemas.microsoft.com/office/powerpoint/2010/main" val="1968696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Middleware</a:t>
            </a:r>
            <a:endParaRPr lang="id-ID" dirty="0"/>
          </a:p>
        </p:txBody>
      </p:sp>
      <p:graphicFrame>
        <p:nvGraphicFramePr>
          <p:cNvPr id="4" name="Table 3"/>
          <p:cNvGraphicFramePr>
            <a:graphicFrameLocks noGrp="1"/>
          </p:cNvGraphicFramePr>
          <p:nvPr>
            <p:extLst>
              <p:ext uri="{D42A27DB-BD31-4B8C-83A1-F6EECF244321}">
                <p14:modId xmlns:p14="http://schemas.microsoft.com/office/powerpoint/2010/main" val="1897449970"/>
              </p:ext>
            </p:extLst>
          </p:nvPr>
        </p:nvGraphicFramePr>
        <p:xfrm>
          <a:off x="1097280" y="2596034"/>
          <a:ext cx="3807229" cy="1483360"/>
        </p:xfrm>
        <a:graphic>
          <a:graphicData uri="http://schemas.openxmlformats.org/drawingml/2006/table">
            <a:tbl>
              <a:tblPr firstRow="1" bandRow="1">
                <a:tableStyleId>{5940675A-B579-460E-94D1-54222C63F5DA}</a:tableStyleId>
              </a:tblPr>
              <a:tblGrid>
                <a:gridCol w="3807229">
                  <a:extLst>
                    <a:ext uri="{9D8B030D-6E8A-4147-A177-3AD203B41FA5}">
                      <a16:colId xmlns:a16="http://schemas.microsoft.com/office/drawing/2014/main" val="3421424971"/>
                    </a:ext>
                  </a:extLst>
                </a:gridCol>
              </a:tblGrid>
              <a:tr h="370840">
                <a:tc>
                  <a:txBody>
                    <a:bodyPr/>
                    <a:lstStyle/>
                    <a:p>
                      <a:pPr algn="ctr"/>
                      <a:r>
                        <a:rPr lang="id-ID" dirty="0" smtClean="0"/>
                        <a:t>Applications</a:t>
                      </a:r>
                      <a:endParaRPr lang="id-ID" dirty="0"/>
                    </a:p>
                  </a:txBody>
                  <a:tcPr/>
                </a:tc>
                <a:extLst>
                  <a:ext uri="{0D108BD9-81ED-4DB2-BD59-A6C34878D82A}">
                    <a16:rowId xmlns:a16="http://schemas.microsoft.com/office/drawing/2014/main" val="3693443957"/>
                  </a:ext>
                </a:extLst>
              </a:tr>
              <a:tr h="370840">
                <a:tc>
                  <a:txBody>
                    <a:bodyPr/>
                    <a:lstStyle/>
                    <a:p>
                      <a:pPr algn="ctr"/>
                      <a:r>
                        <a:rPr lang="id-ID" dirty="0" smtClean="0"/>
                        <a:t>Middleware</a:t>
                      </a:r>
                      <a:endParaRPr lang="id-ID" dirty="0"/>
                    </a:p>
                  </a:txBody>
                  <a:tcPr/>
                </a:tc>
                <a:extLst>
                  <a:ext uri="{0D108BD9-81ED-4DB2-BD59-A6C34878D82A}">
                    <a16:rowId xmlns:a16="http://schemas.microsoft.com/office/drawing/2014/main" val="2089359654"/>
                  </a:ext>
                </a:extLst>
              </a:tr>
              <a:tr h="370840">
                <a:tc>
                  <a:txBody>
                    <a:bodyPr/>
                    <a:lstStyle/>
                    <a:p>
                      <a:pPr algn="ctr"/>
                      <a:r>
                        <a:rPr lang="id-ID" dirty="0" smtClean="0"/>
                        <a:t>Operating System</a:t>
                      </a:r>
                      <a:endParaRPr lang="id-ID" dirty="0"/>
                    </a:p>
                  </a:txBody>
                  <a:tcPr/>
                </a:tc>
                <a:extLst>
                  <a:ext uri="{0D108BD9-81ED-4DB2-BD59-A6C34878D82A}">
                    <a16:rowId xmlns:a16="http://schemas.microsoft.com/office/drawing/2014/main" val="454199469"/>
                  </a:ext>
                </a:extLst>
              </a:tr>
              <a:tr h="370840">
                <a:tc>
                  <a:txBody>
                    <a:bodyPr/>
                    <a:lstStyle/>
                    <a:p>
                      <a:pPr algn="ctr"/>
                      <a:r>
                        <a:rPr lang="id-ID" dirty="0" smtClean="0"/>
                        <a:t>Hardware, Computer Netw.</a:t>
                      </a:r>
                      <a:endParaRPr lang="id-ID" dirty="0"/>
                    </a:p>
                  </a:txBody>
                  <a:tcPr/>
                </a:tc>
                <a:extLst>
                  <a:ext uri="{0D108BD9-81ED-4DB2-BD59-A6C34878D82A}">
                    <a16:rowId xmlns:a16="http://schemas.microsoft.com/office/drawing/2014/main" val="3013817317"/>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760045943"/>
              </p:ext>
            </p:extLst>
          </p:nvPr>
        </p:nvGraphicFramePr>
        <p:xfrm>
          <a:off x="7348451" y="2326794"/>
          <a:ext cx="3807229" cy="1925320"/>
        </p:xfrm>
        <a:graphic>
          <a:graphicData uri="http://schemas.openxmlformats.org/drawingml/2006/table">
            <a:tbl>
              <a:tblPr firstRow="1" bandRow="1">
                <a:tableStyleId>{5940675A-B579-460E-94D1-54222C63F5DA}</a:tableStyleId>
              </a:tblPr>
              <a:tblGrid>
                <a:gridCol w="3807229">
                  <a:extLst>
                    <a:ext uri="{9D8B030D-6E8A-4147-A177-3AD203B41FA5}">
                      <a16:colId xmlns:a16="http://schemas.microsoft.com/office/drawing/2014/main" val="995977415"/>
                    </a:ext>
                  </a:extLst>
                </a:gridCol>
              </a:tblGrid>
              <a:tr h="370840">
                <a:tc>
                  <a:txBody>
                    <a:bodyPr/>
                    <a:lstStyle/>
                    <a:p>
                      <a:pPr algn="ctr"/>
                      <a:r>
                        <a:rPr lang="id-ID" dirty="0" smtClean="0"/>
                        <a:t>Remote</a:t>
                      </a:r>
                      <a:r>
                        <a:rPr lang="id-ID" baseline="0" dirty="0" smtClean="0"/>
                        <a:t> Invocation, Indirect communication</a:t>
                      </a:r>
                      <a:endParaRPr lang="id-ID" dirty="0"/>
                    </a:p>
                  </a:txBody>
                  <a:tcPr/>
                </a:tc>
                <a:extLst>
                  <a:ext uri="{0D108BD9-81ED-4DB2-BD59-A6C34878D82A}">
                    <a16:rowId xmlns:a16="http://schemas.microsoft.com/office/drawing/2014/main" val="56854927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dirty="0" smtClean="0"/>
                        <a:t>Interprocess Communication : socket, message</a:t>
                      </a:r>
                      <a:r>
                        <a:rPr lang="id-ID" baseline="0" dirty="0" smtClean="0"/>
                        <a:t> passing, multicast,etc</a:t>
                      </a:r>
                      <a:endParaRPr lang="id-ID" dirty="0" smtClean="0"/>
                    </a:p>
                    <a:p>
                      <a:pPr algn="ctr"/>
                      <a:endParaRPr lang="id-ID" dirty="0"/>
                    </a:p>
                  </a:txBody>
                  <a:tcPr/>
                </a:tc>
                <a:extLst>
                  <a:ext uri="{0D108BD9-81ED-4DB2-BD59-A6C34878D82A}">
                    <a16:rowId xmlns:a16="http://schemas.microsoft.com/office/drawing/2014/main" val="2088158080"/>
                  </a:ext>
                </a:extLst>
              </a:tr>
              <a:tr h="370840">
                <a:tc>
                  <a:txBody>
                    <a:bodyPr/>
                    <a:lstStyle/>
                    <a:p>
                      <a:pPr algn="ctr"/>
                      <a:r>
                        <a:rPr lang="id-ID" dirty="0" smtClean="0"/>
                        <a:t>UDP &amp; TCP</a:t>
                      </a:r>
                      <a:endParaRPr lang="id-ID" dirty="0"/>
                    </a:p>
                  </a:txBody>
                  <a:tcPr/>
                </a:tc>
                <a:extLst>
                  <a:ext uri="{0D108BD9-81ED-4DB2-BD59-A6C34878D82A}">
                    <a16:rowId xmlns:a16="http://schemas.microsoft.com/office/drawing/2014/main" val="2180788516"/>
                  </a:ext>
                </a:extLst>
              </a:tr>
            </a:tbl>
          </a:graphicData>
        </a:graphic>
      </p:graphicFrame>
      <p:cxnSp>
        <p:nvCxnSpPr>
          <p:cNvPr id="7" name="Straight Connector 6"/>
          <p:cNvCxnSpPr/>
          <p:nvPr/>
        </p:nvCxnSpPr>
        <p:spPr>
          <a:xfrm flipV="1">
            <a:off x="4904509" y="2137755"/>
            <a:ext cx="2443942" cy="829119"/>
          </a:xfrm>
          <a:prstGeom prst="line">
            <a:avLst/>
          </a:prstGeom>
          <a:ln w="28575">
            <a:prstDash val="lg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904509" y="3337714"/>
            <a:ext cx="2443942" cy="1103439"/>
          </a:xfrm>
          <a:prstGeom prst="line">
            <a:avLst/>
          </a:prstGeom>
          <a:ln w="28575">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9915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Interprocess Communication</a:t>
            </a:r>
            <a:endParaRPr lang="id-ID" dirty="0"/>
          </a:p>
        </p:txBody>
      </p:sp>
      <p:sp>
        <p:nvSpPr>
          <p:cNvPr id="3" name="Content Placeholder 2"/>
          <p:cNvSpPr>
            <a:spLocks noGrp="1"/>
          </p:cNvSpPr>
          <p:nvPr>
            <p:ph idx="1"/>
          </p:nvPr>
        </p:nvSpPr>
        <p:spPr/>
        <p:txBody>
          <a:bodyPr/>
          <a:lstStyle/>
          <a:p>
            <a:r>
              <a:rPr lang="id-ID" dirty="0" smtClean="0"/>
              <a:t>Dalam sistem terdistribusi : mekanisme untuk berkomunikasi antara proses pada komputer yang berbeda. </a:t>
            </a:r>
          </a:p>
          <a:p>
            <a:r>
              <a:rPr lang="id-ID" dirty="0" smtClean="0"/>
              <a:t>Pengiriman pesan melalui socket, yaitu abstraksi endpoint.</a:t>
            </a:r>
          </a:p>
          <a:p>
            <a:r>
              <a:rPr lang="id-ID" dirty="0" smtClean="0"/>
              <a:t>Pengiriman pesan dapat melalui TCP ataupun UDP.</a:t>
            </a:r>
          </a:p>
          <a:p>
            <a:r>
              <a:rPr lang="id-ID" dirty="0" smtClean="0"/>
              <a:t>Karakteristik penting : </a:t>
            </a:r>
          </a:p>
          <a:p>
            <a:pPr lvl="1"/>
            <a:r>
              <a:rPr lang="id-ID" dirty="0" smtClean="0"/>
              <a:t>Komunikasi sinkron dan asinkron.</a:t>
            </a:r>
          </a:p>
          <a:p>
            <a:pPr lvl="1"/>
            <a:r>
              <a:rPr lang="id-ID" dirty="0" smtClean="0"/>
              <a:t>Message destination</a:t>
            </a:r>
          </a:p>
          <a:p>
            <a:pPr lvl="1"/>
            <a:r>
              <a:rPr lang="id-ID" dirty="0" smtClean="0"/>
              <a:t>Reliability</a:t>
            </a:r>
          </a:p>
          <a:p>
            <a:pPr lvl="1"/>
            <a:r>
              <a:rPr lang="id-ID" dirty="0" smtClean="0"/>
              <a:t>Ordering</a:t>
            </a:r>
          </a:p>
          <a:p>
            <a:endParaRPr lang="id-ID" dirty="0"/>
          </a:p>
        </p:txBody>
      </p:sp>
    </p:spTree>
    <p:extLst>
      <p:ext uri="{BB962C8B-B14F-4D97-AF65-F5344CB8AC3E}">
        <p14:creationId xmlns:p14="http://schemas.microsoft.com/office/powerpoint/2010/main" val="1988761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Representasi Data</a:t>
            </a:r>
            <a:endParaRPr lang="id-ID" dirty="0"/>
          </a:p>
        </p:txBody>
      </p:sp>
      <p:sp>
        <p:nvSpPr>
          <p:cNvPr id="3" name="Content Placeholder 2"/>
          <p:cNvSpPr>
            <a:spLocks noGrp="1"/>
          </p:cNvSpPr>
          <p:nvPr>
            <p:ph idx="1"/>
          </p:nvPr>
        </p:nvSpPr>
        <p:spPr/>
        <p:txBody>
          <a:bodyPr/>
          <a:lstStyle/>
          <a:p>
            <a:r>
              <a:rPr lang="id-ID" dirty="0" smtClean="0"/>
              <a:t>Informasi yang akan dikirimkan perlu diubah dalam </a:t>
            </a:r>
            <a:r>
              <a:rPr lang="id-ID" i="1" dirty="0" smtClean="0"/>
              <a:t>sequence of bytes</a:t>
            </a:r>
            <a:r>
              <a:rPr lang="id-ID" dirty="0" smtClean="0"/>
              <a:t> untuk dapat dikirimkan.</a:t>
            </a:r>
          </a:p>
          <a:p>
            <a:r>
              <a:rPr lang="id-ID" dirty="0" smtClean="0"/>
              <a:t>Standar yang disepakati untuk struktur data dan nilai-nilai primitif disebut </a:t>
            </a:r>
            <a:r>
              <a:rPr lang="id-ID" i="1" dirty="0" smtClean="0"/>
              <a:t>external data representation.</a:t>
            </a:r>
          </a:p>
          <a:p>
            <a:r>
              <a:rPr lang="id-ID" dirty="0" smtClean="0"/>
              <a:t>Proses yang terjadi : marshalling dan unmarshalling.</a:t>
            </a:r>
          </a:p>
          <a:p>
            <a:r>
              <a:rPr lang="id-ID" b="1" dirty="0" smtClean="0"/>
              <a:t>Marshalling</a:t>
            </a:r>
            <a:r>
              <a:rPr lang="id-ID" dirty="0" smtClean="0"/>
              <a:t> : membuat data ke dalam bentuk yang dapat dikirimkan.</a:t>
            </a:r>
          </a:p>
          <a:p>
            <a:r>
              <a:rPr lang="id-ID" b="1" dirty="0" smtClean="0"/>
              <a:t>Unmarshalling</a:t>
            </a:r>
            <a:r>
              <a:rPr lang="id-ID" dirty="0" smtClean="0"/>
              <a:t> : mengubah data yang diterima ke dalam struktur data yang sesuai dengan pengirim. </a:t>
            </a:r>
          </a:p>
        </p:txBody>
      </p:sp>
    </p:spTree>
    <p:extLst>
      <p:ext uri="{BB962C8B-B14F-4D97-AF65-F5344CB8AC3E}">
        <p14:creationId xmlns:p14="http://schemas.microsoft.com/office/powerpoint/2010/main" val="236506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Remote Invocation</a:t>
            </a:r>
            <a:endParaRPr lang="id-ID" dirty="0"/>
          </a:p>
        </p:txBody>
      </p:sp>
      <p:sp>
        <p:nvSpPr>
          <p:cNvPr id="3" name="Content Placeholder 2"/>
          <p:cNvSpPr>
            <a:spLocks noGrp="1"/>
          </p:cNvSpPr>
          <p:nvPr>
            <p:ph idx="1"/>
          </p:nvPr>
        </p:nvSpPr>
        <p:spPr/>
        <p:txBody>
          <a:bodyPr/>
          <a:lstStyle/>
          <a:p>
            <a:r>
              <a:rPr lang="id-ID" dirty="0" smtClean="0"/>
              <a:t>Salah satu metode dalam interprocess communications.</a:t>
            </a:r>
          </a:p>
          <a:p>
            <a:r>
              <a:rPr lang="id-ID" dirty="0" smtClean="0"/>
              <a:t>Metode untuk melakukan permintaan dari satu mesin ke mesin yang lain.</a:t>
            </a:r>
          </a:p>
          <a:p>
            <a:r>
              <a:rPr lang="id-ID" dirty="0" smtClean="0"/>
              <a:t>Mekanisme umum : request – reply. </a:t>
            </a:r>
          </a:p>
          <a:p>
            <a:r>
              <a:rPr lang="id-ID" dirty="0" smtClean="0"/>
              <a:t>Mekanisme yang populer : </a:t>
            </a:r>
          </a:p>
          <a:p>
            <a:pPr lvl="1"/>
            <a:r>
              <a:rPr lang="id-ID" dirty="0" smtClean="0"/>
              <a:t>Remote Procedure Call (RPC)</a:t>
            </a:r>
          </a:p>
          <a:p>
            <a:pPr lvl="1"/>
            <a:r>
              <a:rPr lang="id-ID" dirty="0" smtClean="0"/>
              <a:t>Remote Method Invocation (RMI)</a:t>
            </a:r>
            <a:endParaRPr lang="id-ID" dirty="0"/>
          </a:p>
        </p:txBody>
      </p:sp>
    </p:spTree>
    <p:extLst>
      <p:ext uri="{BB962C8B-B14F-4D97-AF65-F5344CB8AC3E}">
        <p14:creationId xmlns:p14="http://schemas.microsoft.com/office/powerpoint/2010/main" val="2182278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Remote Method Invocation (RMI)</a:t>
            </a:r>
            <a:endParaRPr lang="id-ID" dirty="0"/>
          </a:p>
        </p:txBody>
      </p:sp>
      <p:sp>
        <p:nvSpPr>
          <p:cNvPr id="3" name="Content Placeholder 2"/>
          <p:cNvSpPr>
            <a:spLocks noGrp="1"/>
          </p:cNvSpPr>
          <p:nvPr>
            <p:ph idx="1"/>
          </p:nvPr>
        </p:nvSpPr>
        <p:spPr/>
        <p:txBody>
          <a:bodyPr/>
          <a:lstStyle/>
          <a:p>
            <a:r>
              <a:rPr lang="id-ID" dirty="0" smtClean="0"/>
              <a:t>Mekanisme </a:t>
            </a:r>
            <a:r>
              <a:rPr lang="id-ID" i="1" dirty="0" smtClean="0"/>
              <a:t>invocation</a:t>
            </a:r>
            <a:r>
              <a:rPr lang="id-ID" dirty="0" smtClean="0"/>
              <a:t> menggunakan konsep </a:t>
            </a:r>
            <a:r>
              <a:rPr lang="id-ID" i="1" dirty="0" smtClean="0"/>
              <a:t>object oriented</a:t>
            </a:r>
            <a:r>
              <a:rPr lang="id-ID" dirty="0" smtClean="0"/>
              <a:t>. </a:t>
            </a:r>
          </a:p>
          <a:p>
            <a:r>
              <a:rPr lang="id-ID" dirty="0" smtClean="0"/>
              <a:t>Dibangun diatas mekanisme request-reply.</a:t>
            </a:r>
          </a:p>
          <a:p>
            <a:r>
              <a:rPr lang="id-ID" dirty="0" smtClean="0"/>
              <a:t>Setiap mesin memiliki ‘referensi’ ke objek di mesin yang lain.</a:t>
            </a:r>
          </a:p>
          <a:p>
            <a:endParaRPr lang="id-ID" dirty="0"/>
          </a:p>
        </p:txBody>
      </p:sp>
      <p:pic>
        <p:nvPicPr>
          <p:cNvPr id="4" name="Picture 3"/>
          <p:cNvPicPr>
            <a:picLocks noChangeAspect="1"/>
          </p:cNvPicPr>
          <p:nvPr/>
        </p:nvPicPr>
        <p:blipFill>
          <a:blip r:embed="rId2"/>
          <a:stretch>
            <a:fillRect/>
          </a:stretch>
        </p:blipFill>
        <p:spPr>
          <a:xfrm>
            <a:off x="1293223" y="3639909"/>
            <a:ext cx="9008044" cy="2042433"/>
          </a:xfrm>
          <a:prstGeom prst="rect">
            <a:avLst/>
          </a:prstGeom>
        </p:spPr>
      </p:pic>
    </p:spTree>
    <p:extLst>
      <p:ext uri="{BB962C8B-B14F-4D97-AF65-F5344CB8AC3E}">
        <p14:creationId xmlns:p14="http://schemas.microsoft.com/office/powerpoint/2010/main" val="1023261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Studi Kasus : Java RMI</a:t>
            </a:r>
            <a:endParaRPr lang="id-ID" dirty="0"/>
          </a:p>
        </p:txBody>
      </p:sp>
      <p:sp>
        <p:nvSpPr>
          <p:cNvPr id="3" name="Content Placeholder 2"/>
          <p:cNvSpPr>
            <a:spLocks noGrp="1"/>
          </p:cNvSpPr>
          <p:nvPr>
            <p:ph idx="1"/>
          </p:nvPr>
        </p:nvSpPr>
        <p:spPr/>
        <p:txBody>
          <a:bodyPr/>
          <a:lstStyle/>
          <a:p>
            <a:r>
              <a:rPr lang="id-ID" dirty="0" smtClean="0"/>
              <a:t>Program RMI terdiri dari program </a:t>
            </a:r>
            <a:r>
              <a:rPr lang="id-ID" u="sng" dirty="0" smtClean="0"/>
              <a:t>server</a:t>
            </a:r>
            <a:r>
              <a:rPr lang="id-ID" dirty="0" smtClean="0"/>
              <a:t> dan </a:t>
            </a:r>
            <a:r>
              <a:rPr lang="id-ID" u="sng" dirty="0" smtClean="0"/>
              <a:t>client</a:t>
            </a:r>
            <a:r>
              <a:rPr lang="id-ID" dirty="0" smtClean="0"/>
              <a:t>.</a:t>
            </a:r>
          </a:p>
          <a:p>
            <a:r>
              <a:rPr lang="id-ID" dirty="0" smtClean="0"/>
              <a:t>Program server </a:t>
            </a:r>
          </a:p>
          <a:p>
            <a:pPr lvl="1"/>
            <a:r>
              <a:rPr lang="id-ID" dirty="0"/>
              <a:t>T</a:t>
            </a:r>
            <a:r>
              <a:rPr lang="id-ID" dirty="0" smtClean="0"/>
              <a:t>erdiri dari remote objek dan referencenya (ke remote objek).</a:t>
            </a:r>
          </a:p>
          <a:p>
            <a:pPr lvl="1"/>
            <a:r>
              <a:rPr lang="id-ID" dirty="0" smtClean="0"/>
              <a:t>Server menunggu client yang meng-invoke remote objek.</a:t>
            </a:r>
          </a:p>
          <a:p>
            <a:r>
              <a:rPr lang="id-ID" dirty="0" smtClean="0"/>
              <a:t>Program client</a:t>
            </a:r>
          </a:p>
          <a:p>
            <a:pPr lvl="1"/>
            <a:r>
              <a:rPr lang="id-ID" dirty="0" smtClean="0"/>
              <a:t>Mencari / menemukan </a:t>
            </a:r>
            <a:r>
              <a:rPr lang="id-ID" smtClean="0"/>
              <a:t>remote reference. </a:t>
            </a:r>
            <a:endParaRPr lang="id-ID" dirty="0" smtClean="0"/>
          </a:p>
          <a:p>
            <a:pPr lvl="1"/>
            <a:r>
              <a:rPr lang="id-ID" dirty="0"/>
              <a:t>M</a:t>
            </a:r>
            <a:r>
              <a:rPr lang="id-ID" dirty="0" smtClean="0"/>
              <a:t>engakses reference remote objek pada  server.</a:t>
            </a:r>
            <a:endParaRPr lang="id-ID" dirty="0"/>
          </a:p>
          <a:p>
            <a:endParaRPr lang="id-ID" dirty="0"/>
          </a:p>
        </p:txBody>
      </p:sp>
    </p:spTree>
    <p:extLst>
      <p:ext uri="{BB962C8B-B14F-4D97-AF65-F5344CB8AC3E}">
        <p14:creationId xmlns:p14="http://schemas.microsoft.com/office/powerpoint/2010/main" val="165168776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1498</TotalTime>
  <Words>471</Words>
  <Application>Microsoft Office PowerPoint</Application>
  <PresentationFormat>Widescreen</PresentationFormat>
  <Paragraphs>69</Paragraphs>
  <Slides>10</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Calibri Light</vt:lpstr>
      <vt:lpstr>Retrospect</vt:lpstr>
      <vt:lpstr>Middleware</vt:lpstr>
      <vt:lpstr>Agenda</vt:lpstr>
      <vt:lpstr>Middleware</vt:lpstr>
      <vt:lpstr>Middleware</vt:lpstr>
      <vt:lpstr>Interprocess Communication</vt:lpstr>
      <vt:lpstr>Representasi Data</vt:lpstr>
      <vt:lpstr>Remote Invocation</vt:lpstr>
      <vt:lpstr>Remote Method Invocation (RMI)</vt:lpstr>
      <vt:lpstr>Studi Kasus : Java RMI</vt:lpstr>
      <vt:lpstr>Kesimpulan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Middleware</dc:title>
  <dc:creator>panji wisnu w</dc:creator>
  <cp:lastModifiedBy>panji wisnu w</cp:lastModifiedBy>
  <cp:revision>62</cp:revision>
  <dcterms:created xsi:type="dcterms:W3CDTF">2017-08-29T03:14:48Z</dcterms:created>
  <dcterms:modified xsi:type="dcterms:W3CDTF">2018-08-27T20:54:48Z</dcterms:modified>
</cp:coreProperties>
</file>