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83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86" r:id="rId24"/>
    <p:sldId id="276" r:id="rId25"/>
    <p:sldId id="277" r:id="rId26"/>
    <p:sldId id="278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id-ID"/>
    </a:defPPr>
    <a:lvl1pPr marL="0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9143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CDF1CA4-C128-4EB8-8A55-15DFA2AD5801}" type="datetimeFigureOut">
              <a:rPr lang="id-ID" smtClean="0"/>
              <a:pPr/>
              <a:t>10/09/2015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D01F0F1-CB22-487B-AF4F-2456F5021F8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306B9D64-41EB-423E-A61E-5030B7262F20}" type="slidenum">
              <a:rPr lang="en-US"/>
              <a:pPr/>
              <a:t>1</a:t>
            </a:fld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A120C"/>
              </a:gs>
              <a:gs pos="50000">
                <a:srgbClr val="813A09"/>
              </a:gs>
              <a:gs pos="100000">
                <a:srgbClr val="1A120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6438195" y="1"/>
            <a:ext cx="2705806" cy="2296990"/>
          </a:xfrm>
          <a:prstGeom prst="parallelogram">
            <a:avLst>
              <a:gd name="adj" fmla="val 89373"/>
            </a:avLst>
          </a:prstGeom>
          <a:gradFill rotWithShape="1">
            <a:gsLst>
              <a:gs pos="0">
                <a:srgbClr val="540806">
                  <a:gamma/>
                  <a:shade val="21961"/>
                  <a:invGamma/>
                </a:srgbClr>
              </a:gs>
              <a:gs pos="100000">
                <a:srgbClr val="540806">
                  <a:alpha val="4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 rot="1027064">
            <a:off x="4064000" y="2143126"/>
            <a:ext cx="5037667" cy="333375"/>
          </a:xfrm>
          <a:prstGeom prst="homePlate">
            <a:avLst>
              <a:gd name="adj" fmla="val 106940"/>
            </a:avLst>
          </a:prstGeom>
          <a:gradFill rotWithShape="1">
            <a:gsLst>
              <a:gs pos="0">
                <a:srgbClr val="542606">
                  <a:alpha val="55000"/>
                </a:srgbClr>
              </a:gs>
              <a:gs pos="100000">
                <a:srgbClr val="542606">
                  <a:gamma/>
                  <a:shade val="46275"/>
                  <a:invGamma/>
                  <a:alpha val="21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91583" y="1335333"/>
            <a:ext cx="4298598" cy="4463927"/>
            <a:chOff x="222" y="735"/>
            <a:chExt cx="2437" cy="2437"/>
          </a:xfrm>
        </p:grpSpPr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222" y="735"/>
              <a:ext cx="2436" cy="2436"/>
            </a:xfrm>
            <a:prstGeom prst="ellipse">
              <a:avLst/>
            </a:prstGeom>
            <a:gradFill rotWithShape="1">
              <a:gsLst>
                <a:gs pos="0">
                  <a:srgbClr val="E4C026"/>
                </a:gs>
                <a:gs pos="100000">
                  <a:srgbClr val="CE9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223" y="736"/>
              <a:ext cx="2436" cy="2436"/>
            </a:xfrm>
            <a:prstGeom prst="ellipse">
              <a:avLst/>
            </a:prstGeom>
            <a:gradFill rotWithShape="1">
              <a:gsLst>
                <a:gs pos="0">
                  <a:srgbClr val="CE9300">
                    <a:alpha val="55000"/>
                  </a:srgbClr>
                </a:gs>
                <a:gs pos="50000">
                  <a:srgbClr val="F5E7AB">
                    <a:alpha val="73000"/>
                  </a:srgbClr>
                </a:gs>
                <a:gs pos="100000">
                  <a:srgbClr val="CE9300">
                    <a:alpha val="55000"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1" y="4372343"/>
            <a:ext cx="2898070" cy="2485658"/>
          </a:xfrm>
          <a:prstGeom prst="parallelogram">
            <a:avLst>
              <a:gd name="adj" fmla="val 88458"/>
            </a:avLst>
          </a:prstGeom>
          <a:gradFill rotWithShape="1">
            <a:gsLst>
              <a:gs pos="0">
                <a:srgbClr val="540806">
                  <a:gamma/>
                  <a:shade val="21961"/>
                  <a:invGamma/>
                </a:srgbClr>
              </a:gs>
              <a:gs pos="100000">
                <a:srgbClr val="540806">
                  <a:alpha val="4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380111" y="0"/>
            <a:ext cx="255764" cy="6858000"/>
          </a:xfrm>
          <a:prstGeom prst="rect">
            <a:avLst/>
          </a:prstGeom>
          <a:gradFill rotWithShape="1">
            <a:gsLst>
              <a:gs pos="0">
                <a:srgbClr val="4A1504">
                  <a:gamma/>
                  <a:shade val="46275"/>
                  <a:invGamma/>
                  <a:alpha val="25000"/>
                </a:srgbClr>
              </a:gs>
              <a:gs pos="50000">
                <a:srgbClr val="4A1504">
                  <a:alpha val="80000"/>
                </a:srgbClr>
              </a:gs>
              <a:gs pos="100000">
                <a:srgbClr val="4A1504">
                  <a:gamma/>
                  <a:shade val="46275"/>
                  <a:invGamma/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7722306" y="0"/>
            <a:ext cx="139348" cy="6858000"/>
          </a:xfrm>
          <a:prstGeom prst="rect">
            <a:avLst/>
          </a:prstGeom>
          <a:gradFill rotWithShape="1">
            <a:gsLst>
              <a:gs pos="0">
                <a:srgbClr val="4A1504">
                  <a:gamma/>
                  <a:shade val="46275"/>
                  <a:invGamma/>
                </a:srgbClr>
              </a:gs>
              <a:gs pos="50000">
                <a:srgbClr val="4A1504">
                  <a:alpha val="67999"/>
                </a:srgbClr>
              </a:gs>
              <a:gs pos="100000">
                <a:srgbClr val="4A150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099" y="0"/>
            <a:ext cx="267758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4797778" y="1268760"/>
            <a:ext cx="4007556" cy="4824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6" tIns="51618" rIns="103236" bIns="51618" rtlCol="0" anchor="ctr"/>
          <a:lstStyle/>
          <a:p>
            <a:pPr algn="ctr"/>
            <a:r>
              <a:rPr lang="en-US" sz="5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Modern</a:t>
            </a:r>
          </a:p>
          <a:p>
            <a:pPr algn="ctr"/>
            <a:r>
              <a:rPr lang="en-US" sz="5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Organization in the</a:t>
            </a:r>
          </a:p>
          <a:p>
            <a:pPr algn="ctr"/>
            <a:r>
              <a:rPr lang="en-US" sz="5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Global, Web-Based</a:t>
            </a:r>
          </a:p>
          <a:p>
            <a:pPr algn="ctr"/>
            <a:r>
              <a:rPr lang="en-US" sz="5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Environment</a:t>
            </a:r>
            <a:endParaRPr lang="id-ID" sz="5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Global Web-Based Platform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enables individuals </a:t>
            </a:r>
            <a:r>
              <a:rPr lang="id-ID" dirty="0" smtClean="0"/>
              <a:t>:</a:t>
            </a:r>
          </a:p>
          <a:p>
            <a:r>
              <a:rPr lang="en-US" dirty="0" smtClean="0"/>
              <a:t>to connect, compute, communicate, collaborate, and compete everywhere</a:t>
            </a:r>
            <a:r>
              <a:rPr lang="id-ID" dirty="0" smtClean="0"/>
              <a:t> </a:t>
            </a:r>
            <a:r>
              <a:rPr lang="en-US" dirty="0" smtClean="0"/>
              <a:t>and anywhere, anytime and all the time; </a:t>
            </a:r>
            <a:endParaRPr lang="id-ID" dirty="0" smtClean="0"/>
          </a:p>
          <a:p>
            <a:r>
              <a:rPr lang="en-US" dirty="0" smtClean="0"/>
              <a:t>to access limitless amounts of information, </a:t>
            </a:r>
            <a:r>
              <a:rPr lang="en-US" dirty="0" err="1" smtClean="0"/>
              <a:t>services,and</a:t>
            </a:r>
            <a:r>
              <a:rPr lang="en-US" dirty="0" smtClean="0"/>
              <a:t> entertainment; </a:t>
            </a:r>
            <a:endParaRPr lang="id-ID" dirty="0" smtClean="0"/>
          </a:p>
          <a:p>
            <a:r>
              <a:rPr lang="en-US" dirty="0" smtClean="0"/>
              <a:t>to exchange knowledge; </a:t>
            </a:r>
            <a:endParaRPr lang="id-ID" dirty="0" smtClean="0"/>
          </a:p>
          <a:p>
            <a:r>
              <a:rPr lang="en-US" dirty="0" smtClean="0"/>
              <a:t>to produce and sell goods and services.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Global Web-Based Platform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</a:t>
            </a:r>
            <a:r>
              <a:rPr lang="en-US" dirty="0" err="1" smtClean="0"/>
              <a:t>perates</a:t>
            </a:r>
            <a:r>
              <a:rPr lang="en-US" dirty="0" smtClean="0"/>
              <a:t> without regard to geography, time, distance, and even language barriers. </a:t>
            </a:r>
            <a:endParaRPr lang="id-ID" dirty="0" smtClean="0"/>
          </a:p>
          <a:p>
            <a:r>
              <a:rPr lang="id-ID" dirty="0" smtClean="0"/>
              <a:t>E</a:t>
            </a:r>
            <a:r>
              <a:rPr lang="en-US" dirty="0" err="1" smtClean="0"/>
              <a:t>nables</a:t>
            </a:r>
            <a:r>
              <a:rPr lang="en-US" dirty="0" smtClean="0"/>
              <a:t> globalization. </a:t>
            </a:r>
            <a:endParaRPr lang="id-ID" dirty="0" smtClean="0"/>
          </a:p>
          <a:p>
            <a:r>
              <a:rPr lang="en-US" b="1" i="1" dirty="0" smtClean="0"/>
              <a:t>Globalization</a:t>
            </a:r>
            <a:r>
              <a:rPr lang="en-US" dirty="0" smtClean="0"/>
              <a:t> is the integration and interdependence of</a:t>
            </a:r>
            <a:r>
              <a:rPr lang="id-ID" dirty="0" smtClean="0"/>
              <a:t> </a:t>
            </a:r>
            <a:r>
              <a:rPr lang="en-US" dirty="0" smtClean="0"/>
              <a:t>economic, social, cultural, and ecological facets of life, enabled by rapid advances in information technology.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Stages of Globalization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Thomas Friedman</a:t>
            </a:r>
            <a:r>
              <a:rPr lang="id-ID" dirty="0" smtClean="0"/>
              <a:t> : </a:t>
            </a:r>
            <a:r>
              <a:rPr lang="en-US" dirty="0" smtClean="0"/>
              <a:t>The World Is Flat, Pulitzer Prize-winning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Globalization 1.0, 1492 to</a:t>
            </a:r>
            <a:r>
              <a:rPr lang="id-ID" dirty="0" smtClean="0"/>
              <a:t> 1800 : </a:t>
            </a:r>
            <a:r>
              <a:rPr lang="en-US" dirty="0" smtClean="0"/>
              <a:t>the amount of muscle, horse</a:t>
            </a:r>
            <a:r>
              <a:rPr lang="id-ID" dirty="0" smtClean="0"/>
              <a:t> </a:t>
            </a:r>
            <a:r>
              <a:rPr lang="en-US" dirty="0" smtClean="0"/>
              <a:t>power, wind power, or steam power a country had and could deploy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Globalization 2.0, lasted from 1800 to 2000</a:t>
            </a:r>
            <a:r>
              <a:rPr lang="id-ID" dirty="0" smtClean="0"/>
              <a:t> : multinational companies.</a:t>
            </a:r>
          </a:p>
          <a:p>
            <a:pPr marL="914400" lvl="1" indent="-514350"/>
            <a:r>
              <a:rPr lang="en-US" dirty="0" err="1" smtClean="0"/>
              <a:t>ﬁrst</a:t>
            </a:r>
            <a:r>
              <a:rPr lang="en-US" dirty="0" smtClean="0"/>
              <a:t> half</a:t>
            </a:r>
            <a:r>
              <a:rPr lang="id-ID" dirty="0" smtClean="0"/>
              <a:t> : </a:t>
            </a:r>
            <a:r>
              <a:rPr lang="en-US" dirty="0" smtClean="0"/>
              <a:t> of this period,</a:t>
            </a:r>
            <a:r>
              <a:rPr lang="id-ID" dirty="0" smtClean="0"/>
              <a:t> </a:t>
            </a:r>
            <a:r>
              <a:rPr lang="en-US" dirty="0" smtClean="0"/>
              <a:t>falling transportation costs, generated by the development of the</a:t>
            </a:r>
            <a:r>
              <a:rPr lang="id-ID" dirty="0" smtClean="0"/>
              <a:t> </a:t>
            </a:r>
            <a:r>
              <a:rPr lang="en-US" dirty="0" smtClean="0"/>
              <a:t>steam engine and the railroads. </a:t>
            </a:r>
            <a:endParaRPr lang="id-ID" dirty="0" smtClean="0"/>
          </a:p>
          <a:p>
            <a:pPr marL="914400" lvl="1" indent="-514350"/>
            <a:r>
              <a:rPr lang="en-US" dirty="0" smtClean="0"/>
              <a:t>second half, globalization was driven by falling</a:t>
            </a:r>
            <a:r>
              <a:rPr lang="id-ID" dirty="0" smtClean="0"/>
              <a:t> </a:t>
            </a:r>
            <a:r>
              <a:rPr lang="en-US" dirty="0" smtClean="0"/>
              <a:t>telecommunications costs resulting from the telegraph, telephone, computer, satellites,</a:t>
            </a:r>
            <a:r>
              <a:rPr lang="id-ID" dirty="0" smtClean="0"/>
              <a:t> </a:t>
            </a:r>
            <a:r>
              <a:rPr lang="en-US" dirty="0" err="1" smtClean="0"/>
              <a:t>ﬁber</a:t>
            </a:r>
            <a:r>
              <a:rPr lang="en-US" dirty="0" smtClean="0"/>
              <a:t>-optic cable, and the Internet and World Wide Web. </a:t>
            </a:r>
            <a:endParaRPr lang="id-ID" dirty="0" smtClean="0"/>
          </a:p>
          <a:p>
            <a:pPr marL="514350" indent="-514350"/>
            <a:r>
              <a:rPr lang="id-ID" dirty="0" smtClean="0"/>
              <a:t>Globalization 3.0 : 2000 .... : </a:t>
            </a:r>
            <a:r>
              <a:rPr lang="en-US" dirty="0" smtClean="0"/>
              <a:t>the emergence of a global, Web-based platform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Friedman’s Ten Flatteners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collapse of the Berlin Wall, took place on November 9, 1989</a:t>
            </a:r>
            <a:r>
              <a:rPr lang="id-ID" dirty="0" smtClean="0"/>
              <a:t>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collapse of the Soviet Union and the communist governments of Eastern Europe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in 1991</a:t>
            </a:r>
            <a:r>
              <a:rPr lang="id-ID" dirty="0" smtClean="0">
                <a:sym typeface="Wingdings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i="1" dirty="0" smtClean="0">
                <a:sym typeface="Wingdings" pitchFamily="2" charset="2"/>
              </a:rPr>
              <a:t>Netscape</a:t>
            </a:r>
            <a:r>
              <a:rPr lang="id-ID" dirty="0" smtClean="0">
                <a:sym typeface="Wingdings" pitchFamily="2" charset="2"/>
              </a:rPr>
              <a:t> went public, August 9, 1995.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</a:t>
            </a:r>
            <a:r>
              <a:rPr lang="en-US" dirty="0" smtClean="0"/>
              <a:t>he development of  </a:t>
            </a:r>
            <a:r>
              <a:rPr lang="en-US" b="1" i="1" dirty="0" err="1" smtClean="0"/>
              <a:t>workﬂow</a:t>
            </a:r>
            <a:r>
              <a:rPr lang="en-US" b="1" i="1" dirty="0" smtClean="0"/>
              <a:t> software</a:t>
            </a:r>
            <a:r>
              <a:rPr lang="id-ID" b="1" i="1" dirty="0" smtClean="0"/>
              <a:t>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enables computer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applications to interoperate, or communicate and work with one another without human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intervention.</a:t>
            </a:r>
            <a:endParaRPr lang="id-ID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b="1" i="1" dirty="0" smtClean="0"/>
              <a:t>U</a:t>
            </a:r>
            <a:r>
              <a:rPr lang="en-US" b="1" i="1" dirty="0" err="1" smtClean="0"/>
              <a:t>ploading</a:t>
            </a:r>
            <a:r>
              <a:rPr lang="en-US" dirty="0" smtClean="0"/>
              <a:t>, means that anyone can create and upload content to the</a:t>
            </a:r>
            <a:r>
              <a:rPr lang="id-ID" dirty="0" smtClean="0"/>
              <a:t> </a:t>
            </a:r>
            <a:r>
              <a:rPr lang="en-US" dirty="0" smtClean="0"/>
              <a:t>Web</a:t>
            </a:r>
            <a:r>
              <a:rPr lang="id-ID" dirty="0" smtClean="0"/>
              <a:t> </a:t>
            </a:r>
            <a:r>
              <a:rPr lang="id-ID" dirty="0" smtClean="0">
                <a:sym typeface="Wingdings" pitchFamily="2" charset="2"/>
              </a:rPr>
              <a:t> the form of open source software.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Friedman’s Ten Flatteners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i="1" dirty="0" smtClean="0"/>
              <a:t>Outsourcing</a:t>
            </a:r>
            <a:r>
              <a:rPr lang="en-US" dirty="0" smtClean="0"/>
              <a:t>, involves taking a </a:t>
            </a:r>
            <a:r>
              <a:rPr lang="en-US" dirty="0" err="1" smtClean="0"/>
              <a:t>speciﬁc</a:t>
            </a:r>
            <a:r>
              <a:rPr lang="en-US" dirty="0" smtClean="0"/>
              <a:t> function that </a:t>
            </a:r>
            <a:r>
              <a:rPr lang="id-ID" dirty="0" smtClean="0"/>
              <a:t>the</a:t>
            </a:r>
            <a:r>
              <a:rPr lang="en-US" dirty="0" smtClean="0"/>
              <a:t> company was</a:t>
            </a:r>
            <a:r>
              <a:rPr lang="id-ID" dirty="0" smtClean="0"/>
              <a:t> </a:t>
            </a:r>
            <a:r>
              <a:rPr lang="en-US" dirty="0" smtClean="0"/>
              <a:t>doing itself, having another company perform that same function and then integrating their work back into </a:t>
            </a:r>
            <a:r>
              <a:rPr lang="id-ID" dirty="0" smtClean="0"/>
              <a:t>the</a:t>
            </a:r>
            <a:r>
              <a:rPr lang="en-US" dirty="0" smtClean="0"/>
              <a:t> operation. </a:t>
            </a:r>
            <a:endParaRPr lang="id-ID" dirty="0" smtClean="0"/>
          </a:p>
          <a:p>
            <a:pPr marL="914400" lvl="1" indent="-514350">
              <a:buNone/>
            </a:pPr>
            <a:r>
              <a:rPr lang="en-US" dirty="0" smtClean="0"/>
              <a:t>Companies outsource so that they can lower</a:t>
            </a:r>
            <a:r>
              <a:rPr lang="id-ID" dirty="0" smtClean="0"/>
              <a:t> </a:t>
            </a:r>
            <a:r>
              <a:rPr lang="en-US" dirty="0" smtClean="0"/>
              <a:t>costs</a:t>
            </a:r>
            <a:endParaRPr lang="id-ID" dirty="0" smtClean="0"/>
          </a:p>
          <a:p>
            <a:pPr marL="914400" lvl="1" indent="-514350">
              <a:buNone/>
            </a:pPr>
            <a:r>
              <a:rPr lang="en-US" dirty="0" smtClean="0"/>
              <a:t>and concentrate on their core competencies.</a:t>
            </a:r>
            <a:endParaRPr lang="id-ID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3600" b="1" i="1" dirty="0" err="1" smtClean="0"/>
              <a:t>Offshoring</a:t>
            </a:r>
            <a:r>
              <a:rPr lang="en-US" sz="3600" dirty="0" smtClean="0"/>
              <a:t>, occurs when a company</a:t>
            </a:r>
            <a:r>
              <a:rPr lang="id-ID" sz="3600" dirty="0" smtClean="0"/>
              <a:t> </a:t>
            </a:r>
            <a:r>
              <a:rPr lang="en-US" sz="3600" dirty="0" smtClean="0"/>
              <a:t>moves an entire operation, or certain tasks, to another country. </a:t>
            </a:r>
            <a:endParaRPr lang="id-ID" sz="3600" dirty="0" smtClean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Friedman’s Ten Flatteners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id-ID" b="1" i="1" dirty="0" smtClean="0"/>
              <a:t>S</a:t>
            </a:r>
            <a:r>
              <a:rPr lang="en-US" b="1" i="1" dirty="0" err="1" smtClean="0"/>
              <a:t>upply</a:t>
            </a:r>
            <a:r>
              <a:rPr lang="en-US" b="1" i="1" dirty="0" smtClean="0"/>
              <a:t> chaining</a:t>
            </a:r>
            <a:r>
              <a:rPr lang="en-US" dirty="0" smtClean="0"/>
              <a:t>, occurs when companies, their suppliers, and their</a:t>
            </a:r>
            <a:r>
              <a:rPr lang="id-ID" dirty="0" smtClean="0"/>
              <a:t> </a:t>
            </a:r>
            <a:r>
              <a:rPr lang="en-US" dirty="0" smtClean="0"/>
              <a:t>customers collaborate and share information. </a:t>
            </a:r>
            <a:endParaRPr lang="id-ID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id-ID" b="1" i="1" dirty="0" smtClean="0"/>
              <a:t>I</a:t>
            </a:r>
            <a:r>
              <a:rPr lang="en-US" b="1" i="1" dirty="0" err="1" smtClean="0"/>
              <a:t>nsourcing</a:t>
            </a:r>
            <a:r>
              <a:rPr lang="en-US" dirty="0" smtClean="0"/>
              <a:t>, delegates operations or jobs within a business to another</a:t>
            </a:r>
            <a:r>
              <a:rPr lang="id-ID" dirty="0" smtClean="0"/>
              <a:t> </a:t>
            </a:r>
            <a:r>
              <a:rPr lang="en-US" dirty="0" smtClean="0"/>
              <a:t>company, which specializes in those operations. </a:t>
            </a:r>
            <a:endParaRPr lang="id-ID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id-ID" b="1" i="1" dirty="0" smtClean="0"/>
              <a:t>I</a:t>
            </a:r>
            <a:r>
              <a:rPr lang="en-US" b="1" i="1" dirty="0" err="1" smtClean="0"/>
              <a:t>nforming</a:t>
            </a:r>
            <a:r>
              <a:rPr lang="en-US" dirty="0" smtClean="0"/>
              <a:t>, is </a:t>
            </a:r>
            <a:r>
              <a:rPr lang="id-ID" dirty="0" smtClean="0"/>
              <a:t>the </a:t>
            </a:r>
            <a:r>
              <a:rPr lang="en-US" dirty="0" smtClean="0"/>
              <a:t>ability to search for information, and it is best illustrated by search engines.</a:t>
            </a:r>
            <a:endParaRPr lang="id-ID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b="1" i="1" dirty="0" smtClean="0"/>
              <a:t>the steroids</a:t>
            </a:r>
            <a:r>
              <a:rPr lang="en-US" dirty="0" smtClean="0"/>
              <a:t> because they amplify the other </a:t>
            </a:r>
            <a:r>
              <a:rPr lang="en-US" dirty="0" err="1" smtClean="0"/>
              <a:t>ﬂatteners</a:t>
            </a:r>
            <a:r>
              <a:rPr lang="en-US" dirty="0" smtClean="0"/>
              <a:t>. </a:t>
            </a:r>
            <a:endParaRPr lang="id-ID" dirty="0" smtClean="0"/>
          </a:p>
          <a:p>
            <a:pPr marL="914400" lvl="1" indent="-514350"/>
            <a:r>
              <a:rPr lang="en-US" dirty="0" smtClean="0"/>
              <a:t>enable all forms of computing and collaboration to be digital, mobile, and personal.</a:t>
            </a:r>
            <a:endParaRPr lang="id-ID" dirty="0" smtClean="0"/>
          </a:p>
          <a:p>
            <a:pPr marL="914400" lvl="1" indent="-514350"/>
            <a:r>
              <a:rPr lang="en-US" dirty="0" smtClean="0"/>
              <a:t>new and dynamic forms of information technologies</a:t>
            </a:r>
            <a:r>
              <a:rPr lang="id-ID" dirty="0" smtClean="0"/>
              <a:t>: computing,  insant messaging and file sharing, video conferencing, computer graphics.</a:t>
            </a:r>
          </a:p>
          <a:p>
            <a:pPr marL="514350" indent="-514350">
              <a:buNone/>
            </a:pPr>
            <a:r>
              <a:rPr lang="id-ID" dirty="0" smtClean="0"/>
              <a:t>	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characteristics of the modern business environment?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Web-based, global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platform used by Google, Amazon, and other companies.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Business Pressures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business environment</a:t>
            </a:r>
            <a:r>
              <a:rPr lang="en-US" dirty="0" smtClean="0"/>
              <a:t> is the combination of social, legal, economic, physical, and political</a:t>
            </a:r>
            <a:r>
              <a:rPr lang="id-ID" dirty="0" smtClean="0"/>
              <a:t> </a:t>
            </a:r>
            <a:r>
              <a:rPr lang="en-US" dirty="0" smtClean="0"/>
              <a:t>factors that affect business activities.</a:t>
            </a:r>
            <a:endParaRPr lang="id-ID" dirty="0" smtClean="0"/>
          </a:p>
          <a:p>
            <a:r>
              <a:rPr lang="en-US" dirty="0" smtClean="0"/>
              <a:t>three types of</a:t>
            </a:r>
            <a:r>
              <a:rPr lang="id-ID" dirty="0" smtClean="0"/>
              <a:t> </a:t>
            </a:r>
            <a:r>
              <a:rPr lang="en-US" dirty="0" smtClean="0"/>
              <a:t>business pressures: 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market, 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technology, 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societal 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Market </a:t>
            </a:r>
            <a:r>
              <a:rPr lang="id-ID" dirty="0" smtClean="0"/>
              <a:t>Pressures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Market pressures are generated by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global economy and strong</a:t>
            </a:r>
            <a:r>
              <a:rPr lang="id-ID" dirty="0" smtClean="0"/>
              <a:t> </a:t>
            </a:r>
            <a:r>
              <a:rPr lang="en-US" dirty="0" smtClean="0"/>
              <a:t>competition</a:t>
            </a:r>
            <a:endParaRPr lang="id-ID" dirty="0" smtClean="0"/>
          </a:p>
          <a:p>
            <a:pPr marL="914400" lvl="1" indent="-514350"/>
            <a:r>
              <a:rPr lang="en-US" dirty="0" smtClean="0"/>
              <a:t>facilitated by the emergence of the global, Web-based platform.</a:t>
            </a:r>
            <a:endParaRPr lang="id-ID" dirty="0" smtClean="0"/>
          </a:p>
          <a:p>
            <a:pPr marL="914400" lvl="1" indent="-514350"/>
            <a:r>
              <a:rPr lang="id-ID" dirty="0" smtClean="0"/>
              <a:t>Global competition, </a:t>
            </a:r>
            <a:r>
              <a:rPr lang="id-ID" i="1" dirty="0" smtClean="0"/>
              <a:t>Cost of labors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changing nature of the workforce</a:t>
            </a:r>
            <a:r>
              <a:rPr lang="id-ID" dirty="0" smtClean="0"/>
              <a:t> : </a:t>
            </a:r>
            <a:r>
              <a:rPr lang="en-US" dirty="0" smtClean="0"/>
              <a:t>IT is also enabling people to work</a:t>
            </a:r>
            <a:r>
              <a:rPr lang="id-ID" dirty="0" smtClean="0"/>
              <a:t> </a:t>
            </a:r>
            <a:r>
              <a:rPr lang="en-US" dirty="0" smtClean="0"/>
              <a:t>from home</a:t>
            </a:r>
            <a:r>
              <a:rPr lang="id-ID" dirty="0" smtClean="0"/>
              <a:t> &gt; minorities, dissabilities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powerful customers</a:t>
            </a:r>
            <a:r>
              <a:rPr lang="id-ID" dirty="0" smtClean="0"/>
              <a:t> : CRM &gt;</a:t>
            </a:r>
            <a:r>
              <a:rPr lang="en-US" dirty="0" smtClean="0"/>
              <a:t>become more knowledgeable about the availability and quality of products and services.</a:t>
            </a:r>
            <a:r>
              <a:rPr lang="id-ID" dirty="0" smtClean="0"/>
              <a:t> 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Technology </a:t>
            </a:r>
            <a:r>
              <a:rPr lang="id-ID" dirty="0" smtClean="0"/>
              <a:t>Pressures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Technological Innovation and Obsolescence. &gt;</a:t>
            </a:r>
            <a:r>
              <a:rPr lang="en-US" dirty="0" smtClean="0"/>
              <a:t>New and improved technologies rapidly</a:t>
            </a:r>
            <a:r>
              <a:rPr lang="id-ID" dirty="0" smtClean="0"/>
              <a:t> </a:t>
            </a:r>
            <a:r>
              <a:rPr lang="en-US" dirty="0" smtClean="0"/>
              <a:t>create or support substitutes for products, alternative service options, and superb quality.</a:t>
            </a:r>
            <a:endParaRPr lang="id-ID" dirty="0" smtClean="0"/>
          </a:p>
          <a:p>
            <a:r>
              <a:rPr lang="id-ID" dirty="0" smtClean="0"/>
              <a:t>Information Overload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Learning Objectives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Differentiate among data,</a:t>
            </a:r>
            <a:r>
              <a:rPr lang="id-ID" dirty="0" smtClean="0"/>
              <a:t> </a:t>
            </a:r>
            <a:r>
              <a:rPr lang="en-US" dirty="0" smtClean="0"/>
              <a:t>information, and knowledge.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Differentiate between information</a:t>
            </a:r>
            <a:r>
              <a:rPr lang="id-ID" dirty="0" smtClean="0"/>
              <a:t> </a:t>
            </a:r>
            <a:r>
              <a:rPr lang="en-US" dirty="0" smtClean="0"/>
              <a:t>technology architecture and</a:t>
            </a:r>
            <a:r>
              <a:rPr lang="id-ID" dirty="0" smtClean="0"/>
              <a:t> </a:t>
            </a:r>
            <a:r>
              <a:rPr lang="en-US" dirty="0" smtClean="0"/>
              <a:t>information technology </a:t>
            </a:r>
            <a:r>
              <a:rPr lang="id-ID" dirty="0" smtClean="0"/>
              <a:t> </a:t>
            </a:r>
            <a:r>
              <a:rPr lang="en-US" dirty="0" smtClean="0"/>
              <a:t>infrastructure.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global business</a:t>
            </a:r>
            <a:r>
              <a:rPr lang="id-ID" dirty="0" smtClean="0"/>
              <a:t> </a:t>
            </a:r>
            <a:r>
              <a:rPr lang="en-US" dirty="0" smtClean="0"/>
              <a:t>environment and the new</a:t>
            </a:r>
            <a:r>
              <a:rPr lang="id-ID" dirty="0" smtClean="0"/>
              <a:t> </a:t>
            </a:r>
            <a:r>
              <a:rPr lang="en-US" dirty="0" smtClean="0"/>
              <a:t>information technology</a:t>
            </a:r>
            <a:r>
              <a:rPr lang="id-ID" dirty="0" smtClean="0"/>
              <a:t> </a:t>
            </a:r>
            <a:r>
              <a:rPr lang="en-US" dirty="0" smtClean="0"/>
              <a:t>infrastructure.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the relationships among</a:t>
            </a:r>
            <a:r>
              <a:rPr lang="id-ID" dirty="0" smtClean="0"/>
              <a:t> </a:t>
            </a:r>
            <a:r>
              <a:rPr lang="en-US" dirty="0" smtClean="0"/>
              <a:t>business pressures, organizational</a:t>
            </a:r>
            <a:r>
              <a:rPr lang="id-ID" dirty="0" smtClean="0"/>
              <a:t> </a:t>
            </a:r>
            <a:r>
              <a:rPr lang="en-US" dirty="0" smtClean="0"/>
              <a:t>responses, and information</a:t>
            </a:r>
            <a:r>
              <a:rPr lang="id-ID" dirty="0" smtClean="0"/>
              <a:t> </a:t>
            </a:r>
            <a:r>
              <a:rPr lang="en-US" dirty="0" smtClean="0"/>
              <a:t>systems.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3. Societal/Political/Legal </a:t>
            </a:r>
            <a:r>
              <a:rPr lang="id-ID" dirty="0" smtClean="0"/>
              <a:t>Pressures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Social Responsibility</a:t>
            </a:r>
            <a:r>
              <a:rPr lang="id-ID" dirty="0" smtClean="0"/>
              <a:t>.</a:t>
            </a:r>
          </a:p>
          <a:p>
            <a:pPr lvl="1"/>
            <a:r>
              <a:rPr lang="en-US" dirty="0" smtClean="0"/>
              <a:t>One social problem that affects modern business is the </a:t>
            </a:r>
            <a:r>
              <a:rPr lang="en-US" b="1" i="1" dirty="0" smtClean="0"/>
              <a:t>digital divide</a:t>
            </a:r>
            <a:endParaRPr lang="id-ID" b="1" i="1" dirty="0" smtClean="0"/>
          </a:p>
          <a:p>
            <a:r>
              <a:rPr lang="en-US" dirty="0" smtClean="0"/>
              <a:t>Compliance with Government Regulations and </a:t>
            </a:r>
            <a:r>
              <a:rPr lang="en-US" dirty="0" smtClean="0"/>
              <a:t>Deregulation</a:t>
            </a:r>
            <a:endParaRPr lang="id-ID" dirty="0" smtClean="0"/>
          </a:p>
          <a:p>
            <a:pPr lvl="1"/>
            <a:r>
              <a:rPr lang="en-US" dirty="0" smtClean="0"/>
              <a:t>health, safety, environmental control, </a:t>
            </a:r>
            <a:r>
              <a:rPr lang="en-US" dirty="0" smtClean="0"/>
              <a:t>and</a:t>
            </a:r>
            <a:r>
              <a:rPr lang="id-ID" dirty="0" smtClean="0"/>
              <a:t> equal opportunity</a:t>
            </a:r>
          </a:p>
          <a:p>
            <a:r>
              <a:rPr lang="id-ID" dirty="0" smtClean="0"/>
              <a:t>Protection against Terrorist Attacks. </a:t>
            </a:r>
            <a:endParaRPr lang="id-ID" dirty="0" smtClean="0"/>
          </a:p>
          <a:p>
            <a:r>
              <a:rPr lang="id-ID" b="1" i="1" dirty="0" smtClean="0"/>
              <a:t>Ethical Issues. 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Organizational Responses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are responding to these pressures by  implementing IT such as</a:t>
            </a:r>
            <a:r>
              <a:rPr lang="id-ID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St</a:t>
            </a:r>
            <a:r>
              <a:rPr lang="en-US" dirty="0" err="1" smtClean="0"/>
              <a:t>rategic</a:t>
            </a:r>
            <a:r>
              <a:rPr lang="id-ID" dirty="0" smtClean="0"/>
              <a:t> </a:t>
            </a:r>
            <a:r>
              <a:rPr lang="en-US" dirty="0" smtClean="0"/>
              <a:t>systems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</a:t>
            </a:r>
            <a:r>
              <a:rPr lang="en-US" dirty="0" err="1" smtClean="0"/>
              <a:t>ustomer</a:t>
            </a:r>
            <a:r>
              <a:rPr lang="en-US" dirty="0" smtClean="0"/>
              <a:t> focus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</a:t>
            </a:r>
            <a:r>
              <a:rPr lang="en-US" dirty="0" err="1" smtClean="0"/>
              <a:t>ake</a:t>
            </a:r>
            <a:r>
              <a:rPr lang="en-US" dirty="0" smtClean="0"/>
              <a:t>-to-order and mass customization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E</a:t>
            </a:r>
            <a:r>
              <a:rPr lang="en-US" dirty="0" smtClean="0"/>
              <a:t>-business</a:t>
            </a:r>
            <a:r>
              <a:rPr lang="id-ID" dirty="0" smtClean="0"/>
              <a:t> </a:t>
            </a:r>
            <a:r>
              <a:rPr lang="id-ID" dirty="0" smtClean="0"/>
              <a:t>and E-commerce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Strategic Systems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</a:t>
            </a:r>
            <a:r>
              <a:rPr lang="en-US" dirty="0" err="1" smtClean="0"/>
              <a:t>rovide</a:t>
            </a:r>
            <a:r>
              <a:rPr lang="en-US" dirty="0" smtClean="0"/>
              <a:t> organizations with advantages that enable</a:t>
            </a:r>
            <a:r>
              <a:rPr lang="id-ID" dirty="0" smtClean="0"/>
              <a:t> </a:t>
            </a:r>
            <a:r>
              <a:rPr lang="en-US" dirty="0" smtClean="0"/>
              <a:t>them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  <a:endParaRPr lang="id-ID" dirty="0" smtClean="0"/>
          </a:p>
          <a:p>
            <a:pPr lvl="1"/>
            <a:r>
              <a:rPr lang="id-ID" dirty="0" smtClean="0"/>
              <a:t>T</a:t>
            </a:r>
            <a:r>
              <a:rPr lang="en-US" dirty="0" smtClean="0"/>
              <a:t>o increase their market share and/or </a:t>
            </a:r>
            <a:r>
              <a:rPr lang="en-US" dirty="0" err="1" smtClean="0"/>
              <a:t>proﬁts</a:t>
            </a:r>
            <a:r>
              <a:rPr lang="en-US" dirty="0" smtClean="0"/>
              <a:t>, </a:t>
            </a:r>
            <a:endParaRPr lang="id-ID" dirty="0" smtClean="0"/>
          </a:p>
          <a:p>
            <a:pPr lvl="1"/>
            <a:r>
              <a:rPr lang="id-ID" dirty="0" smtClean="0"/>
              <a:t>T</a:t>
            </a:r>
            <a:r>
              <a:rPr lang="en-US" dirty="0" smtClean="0"/>
              <a:t>o better negotiate with suppliers, </a:t>
            </a:r>
            <a:endParaRPr lang="id-ID" dirty="0" smtClean="0"/>
          </a:p>
          <a:p>
            <a:pPr lvl="1"/>
            <a:r>
              <a:rPr lang="en-US" dirty="0" smtClean="0"/>
              <a:t>To</a:t>
            </a:r>
            <a:r>
              <a:rPr lang="id-ID" dirty="0" smtClean="0"/>
              <a:t> </a:t>
            </a:r>
            <a:r>
              <a:rPr lang="en-US" dirty="0" smtClean="0"/>
              <a:t>prevent competitors from entering their markets.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Why Are Information Systems Important to You?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IT Offers Career Opportunities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403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IT Offers Career Opportunities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56792"/>
            <a:ext cx="910573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IT Offers Career Opportunities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09001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Is Used by All Departments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TASK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Review the newspapers for the last three months to </a:t>
            </a:r>
            <a:r>
              <a:rPr lang="en-US" dirty="0" err="1" smtClean="0"/>
              <a:t>ﬁnd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stories about the use of Web-based technologies in</a:t>
            </a:r>
          </a:p>
          <a:p>
            <a:pPr>
              <a:buNone/>
            </a:pPr>
            <a:r>
              <a:rPr lang="en-US" dirty="0" smtClean="0"/>
              <a:t>organizations. Each group will prepare a report de-</a:t>
            </a:r>
          </a:p>
          <a:p>
            <a:pPr>
              <a:buNone/>
            </a:pPr>
            <a:r>
              <a:rPr lang="en-US" dirty="0" smtClean="0"/>
              <a:t>scribing </a:t>
            </a:r>
            <a:r>
              <a:rPr lang="en-US" dirty="0" err="1" smtClean="0"/>
              <a:t>ﬁve</a:t>
            </a:r>
            <a:r>
              <a:rPr lang="en-US" dirty="0" smtClean="0"/>
              <a:t> applications. The reports should </a:t>
            </a:r>
            <a:r>
              <a:rPr lang="en-US" dirty="0" err="1" smtClean="0"/>
              <a:t>empha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dirty="0" smtClean="0"/>
              <a:t>size the role of the Web and its </a:t>
            </a:r>
            <a:r>
              <a:rPr lang="en-US" dirty="0" err="1" smtClean="0"/>
              <a:t>beneﬁt</a:t>
            </a:r>
            <a:r>
              <a:rPr lang="en-US" dirty="0" smtClean="0"/>
              <a:t> to the</a:t>
            </a:r>
          </a:p>
          <a:p>
            <a:pPr>
              <a:buNone/>
            </a:pPr>
            <a:r>
              <a:rPr lang="en-US" dirty="0" smtClean="0"/>
              <a:t>organizations. Cover issues described in this chapter,</a:t>
            </a:r>
          </a:p>
          <a:p>
            <a:pPr>
              <a:buNone/>
            </a:pPr>
            <a:r>
              <a:rPr lang="en-US" dirty="0" smtClean="0"/>
              <a:t>such as productivity, competitive strategies, and glob-</a:t>
            </a:r>
          </a:p>
          <a:p>
            <a:pPr>
              <a:buNone/>
            </a:pPr>
            <a:r>
              <a:rPr lang="en-US" dirty="0" err="1" smtClean="0"/>
              <a:t>alization</a:t>
            </a:r>
            <a:r>
              <a:rPr lang="en-US" dirty="0" smtClean="0"/>
              <a:t>. Present and discuss your work.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Information system (IS) &amp; </a:t>
            </a:r>
            <a:br>
              <a:rPr lang="id-ID" dirty="0" smtClean="0"/>
            </a:br>
            <a:r>
              <a:rPr lang="id-ID" dirty="0" smtClean="0"/>
              <a:t>information technology (IT)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i="1" dirty="0" smtClean="0"/>
              <a:t>IS or </a:t>
            </a:r>
            <a:r>
              <a:rPr lang="en-US" b="1" i="1" dirty="0" smtClean="0"/>
              <a:t>Management information systems (MIS)</a:t>
            </a:r>
            <a:r>
              <a:rPr lang="en-US" dirty="0" smtClean="0"/>
              <a:t> deal with</a:t>
            </a:r>
            <a:r>
              <a:rPr lang="id-ID" dirty="0" smtClean="0"/>
              <a:t> </a:t>
            </a:r>
            <a:r>
              <a:rPr lang="en-US" dirty="0" smtClean="0"/>
              <a:t>the planning for—and the development, management, and use of—information technology</a:t>
            </a:r>
            <a:r>
              <a:rPr lang="id-ID" dirty="0" smtClean="0"/>
              <a:t> </a:t>
            </a:r>
            <a:r>
              <a:rPr lang="en-US" dirty="0" smtClean="0"/>
              <a:t>tools to help people perform all the tasks related to information processing and management.</a:t>
            </a:r>
            <a:endParaRPr lang="id-ID" dirty="0" smtClean="0"/>
          </a:p>
          <a:p>
            <a:r>
              <a:rPr lang="en-US" b="1" i="1" dirty="0" smtClean="0"/>
              <a:t>Information technology (IT) </a:t>
            </a:r>
            <a:r>
              <a:rPr lang="en-US" dirty="0" smtClean="0"/>
              <a:t>relates to any computer-based tool that people use to work with</a:t>
            </a:r>
            <a:r>
              <a:rPr lang="id-ID" dirty="0" smtClean="0"/>
              <a:t> </a:t>
            </a:r>
            <a:r>
              <a:rPr lang="en-US" dirty="0" smtClean="0"/>
              <a:t>information and to support the information and information processing needs of an organization.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Goals of 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economically process data into</a:t>
            </a:r>
            <a:r>
              <a:rPr lang="id-ID" dirty="0" smtClean="0"/>
              <a:t> </a:t>
            </a:r>
            <a:r>
              <a:rPr lang="en-US" dirty="0" smtClean="0"/>
              <a:t>information and knowledge.</a:t>
            </a:r>
            <a:endParaRPr lang="id-ID" dirty="0" smtClean="0"/>
          </a:p>
          <a:p>
            <a:r>
              <a:rPr lang="en-US" dirty="0" smtClean="0"/>
              <a:t>to get the right information</a:t>
            </a:r>
            <a:r>
              <a:rPr lang="id-ID" dirty="0" smtClean="0"/>
              <a:t> </a:t>
            </a:r>
            <a:r>
              <a:rPr lang="en-US" dirty="0" smtClean="0"/>
              <a:t>to the right people at the right time in the right amount and in the right format. 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Data, Information, and Knowledge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Data it</a:t>
            </a:r>
            <a:r>
              <a:rPr lang="id-ID" b="1" i="1" dirty="0" smtClean="0"/>
              <a:t>ems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en-US" dirty="0" smtClean="0"/>
              <a:t> an elementary description of things, events, activities, and transactions</a:t>
            </a:r>
            <a:r>
              <a:rPr lang="id-ID" dirty="0" smtClean="0"/>
              <a:t> </a:t>
            </a:r>
            <a:r>
              <a:rPr lang="en-US" dirty="0" smtClean="0"/>
              <a:t>that are recorded, </a:t>
            </a:r>
            <a:r>
              <a:rPr lang="en-US" dirty="0" err="1" smtClean="0"/>
              <a:t>classiﬁed</a:t>
            </a:r>
            <a:r>
              <a:rPr lang="en-US" dirty="0" smtClean="0"/>
              <a:t>, and stored but are not organized to convey any </a:t>
            </a:r>
            <a:r>
              <a:rPr lang="en-US" dirty="0" err="1" smtClean="0"/>
              <a:t>speciﬁc</a:t>
            </a:r>
            <a:r>
              <a:rPr lang="en-US" dirty="0" smtClean="0"/>
              <a:t> meaning.</a:t>
            </a:r>
            <a:endParaRPr lang="id-ID" dirty="0" smtClean="0"/>
          </a:p>
          <a:p>
            <a:r>
              <a:rPr lang="en-US" b="1" i="1" dirty="0" smtClean="0"/>
              <a:t>Information</a:t>
            </a:r>
            <a:r>
              <a:rPr lang="en-US" dirty="0" smtClean="0"/>
              <a:t>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en-US" dirty="0" smtClean="0"/>
              <a:t>data that have been organized so that they have meaning and value</a:t>
            </a:r>
            <a:r>
              <a:rPr lang="id-ID" dirty="0" smtClean="0"/>
              <a:t> </a:t>
            </a:r>
            <a:r>
              <a:rPr lang="en-US" dirty="0" smtClean="0"/>
              <a:t>to the recipient. </a:t>
            </a:r>
            <a:endParaRPr lang="id-ID" dirty="0" smtClean="0"/>
          </a:p>
          <a:p>
            <a:r>
              <a:rPr lang="en-US" b="1" i="1" dirty="0" smtClean="0"/>
              <a:t>Knowledge</a:t>
            </a:r>
            <a:r>
              <a:rPr lang="id-ID" b="1" i="1" dirty="0" smtClean="0"/>
              <a:t> </a:t>
            </a:r>
            <a:r>
              <a:rPr lang="id-ID" b="1" i="1" dirty="0" smtClean="0">
                <a:sym typeface="Wingdings" pitchFamily="2" charset="2"/>
              </a:rPr>
              <a:t></a:t>
            </a:r>
            <a:r>
              <a:rPr lang="en-US" dirty="0" smtClean="0"/>
              <a:t> consists of data and/or information that have been organized and processed</a:t>
            </a:r>
            <a:r>
              <a:rPr lang="id-ID" dirty="0" smtClean="0"/>
              <a:t> </a:t>
            </a:r>
            <a:r>
              <a:rPr lang="en-US" dirty="0" smtClean="0"/>
              <a:t>to convey understanding, experience, accumulated learning, and expertise as they apply to a</a:t>
            </a:r>
            <a:r>
              <a:rPr lang="id-ID" dirty="0" smtClean="0"/>
              <a:t> current business problems.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Information Technology Architecture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A</a:t>
            </a:r>
            <a:r>
              <a:rPr lang="en-US" dirty="0" smtClean="0"/>
              <a:t> high-level map or plan of</a:t>
            </a:r>
            <a:r>
              <a:rPr lang="id-ID" dirty="0" smtClean="0"/>
              <a:t> </a:t>
            </a:r>
            <a:r>
              <a:rPr lang="en-US" dirty="0" smtClean="0"/>
              <a:t>the information assets in an organization.</a:t>
            </a:r>
            <a:endParaRPr lang="id-ID" dirty="0" smtClean="0"/>
          </a:p>
          <a:p>
            <a:r>
              <a:rPr lang="id-ID" dirty="0" smtClean="0"/>
              <a:t>A</a:t>
            </a:r>
            <a:r>
              <a:rPr lang="en-US" dirty="0" smtClean="0"/>
              <a:t> guide for current operations and a</a:t>
            </a:r>
            <a:r>
              <a:rPr lang="id-ID" dirty="0" smtClean="0"/>
              <a:t> </a:t>
            </a:r>
            <a:r>
              <a:rPr lang="en-US" dirty="0" smtClean="0"/>
              <a:t>blueprint for future directions.</a:t>
            </a:r>
            <a:endParaRPr lang="id-ID" dirty="0" smtClean="0"/>
          </a:p>
          <a:p>
            <a:r>
              <a:rPr lang="id-ID" dirty="0" smtClean="0"/>
              <a:t>I</a:t>
            </a:r>
            <a:r>
              <a:rPr lang="en-US" dirty="0" err="1" smtClean="0"/>
              <a:t>ntegrates</a:t>
            </a:r>
            <a:r>
              <a:rPr lang="en-US" dirty="0" smtClean="0"/>
              <a:t> the entire organization’s business needs for information, the IT infrastructure, and all applications.</a:t>
            </a:r>
            <a:endParaRPr lang="id-ID" dirty="0" smtClean="0"/>
          </a:p>
          <a:p>
            <a:r>
              <a:rPr lang="id-ID" dirty="0" smtClean="0"/>
              <a:t>S</a:t>
            </a:r>
            <a:r>
              <a:rPr lang="en-US" dirty="0" err="1" smtClean="0"/>
              <a:t>hows</a:t>
            </a:r>
            <a:r>
              <a:rPr lang="en-US" dirty="0" smtClean="0"/>
              <a:t> how all aspects of information technology in an organization </a:t>
            </a:r>
            <a:r>
              <a:rPr lang="en-US" dirty="0" err="1" smtClean="0"/>
              <a:t>ﬁt</a:t>
            </a:r>
            <a:r>
              <a:rPr lang="en-US" dirty="0" smtClean="0"/>
              <a:t> together.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an</a:t>
            </a:r>
            <a:r>
              <a:rPr lang="id-ID" dirty="0" smtClean="0"/>
              <a:t> </a:t>
            </a:r>
            <a:r>
              <a:rPr lang="en-US" dirty="0" smtClean="0"/>
              <a:t>online travel agency.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09775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Information Technology Infrastructure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 the physical facilities, I</a:t>
            </a:r>
            <a:r>
              <a:rPr lang="id-ID" dirty="0" smtClean="0"/>
              <a:t>T </a:t>
            </a:r>
            <a:r>
              <a:rPr lang="en-US" dirty="0" smtClean="0"/>
              <a:t>components, IT services, and IT personnel that support the entire organization</a:t>
            </a:r>
            <a:r>
              <a:rPr lang="id-ID" dirty="0" smtClean="0"/>
              <a:t>.</a:t>
            </a:r>
          </a:p>
          <a:p>
            <a:r>
              <a:rPr lang="en-US" b="1" i="1" dirty="0" smtClean="0"/>
              <a:t>IT components </a:t>
            </a:r>
            <a:r>
              <a:rPr lang="en-US" dirty="0" smtClean="0"/>
              <a:t>are the</a:t>
            </a:r>
            <a:r>
              <a:rPr lang="id-ID" dirty="0" smtClean="0"/>
              <a:t> </a:t>
            </a:r>
            <a:r>
              <a:rPr lang="en-US" dirty="0" smtClean="0"/>
              <a:t>computer hardware, software, and communications technologies that provide the foundation for all of an organization’s information systems.</a:t>
            </a:r>
            <a:endParaRPr lang="id-ID" dirty="0" smtClean="0"/>
          </a:p>
          <a:p>
            <a:r>
              <a:rPr lang="en-US" b="1" i="1" dirty="0" smtClean="0"/>
              <a:t>IT personnel </a:t>
            </a:r>
            <a:r>
              <a:rPr lang="en-US" dirty="0" smtClean="0"/>
              <a:t>use IT components to produce  </a:t>
            </a:r>
            <a:r>
              <a:rPr lang="en-US" b="1" i="1" dirty="0" smtClean="0"/>
              <a:t>IT services,</a:t>
            </a:r>
            <a:r>
              <a:rPr lang="en-US" dirty="0" smtClean="0"/>
              <a:t> which include data management, systems development, and security concerns.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53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88640"/>
            <a:ext cx="3419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organization’s IT components, platform, IT services, and IT</a:t>
            </a:r>
          </a:p>
          <a:p>
            <a:r>
              <a:rPr lang="en-US" dirty="0" smtClean="0"/>
              <a:t>infrastructure.</a:t>
            </a:r>
            <a:endParaRPr lang="id-ID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256</TotalTime>
  <Words>1278</Words>
  <Application>Microsoft Office PowerPoint</Application>
  <PresentationFormat>On-screen Show (4:3)</PresentationFormat>
  <Paragraphs>119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Trek</vt:lpstr>
      <vt:lpstr>Slide 1</vt:lpstr>
      <vt:lpstr>Learning Objectives</vt:lpstr>
      <vt:lpstr>Information system (IS) &amp;  information technology (IT)</vt:lpstr>
      <vt:lpstr>Goals of IS</vt:lpstr>
      <vt:lpstr>Data, Information, and Knowledge</vt:lpstr>
      <vt:lpstr>Information Technology Architecture</vt:lpstr>
      <vt:lpstr>Architecture of an online travel agency.</vt:lpstr>
      <vt:lpstr>Information Technology Infrastructure</vt:lpstr>
      <vt:lpstr>Slide 9</vt:lpstr>
      <vt:lpstr>The Global Web-Based Platform</vt:lpstr>
      <vt:lpstr>The Global Web-Based Platform</vt:lpstr>
      <vt:lpstr>The Three Stages of Globalization</vt:lpstr>
      <vt:lpstr>Friedman’s Ten Flatteners</vt:lpstr>
      <vt:lpstr>Friedman’s Ten Flatteners</vt:lpstr>
      <vt:lpstr>Friedman’s Ten Flatteners</vt:lpstr>
      <vt:lpstr>Exercise</vt:lpstr>
      <vt:lpstr>Business Pressures</vt:lpstr>
      <vt:lpstr>1. Market Pressures</vt:lpstr>
      <vt:lpstr>2. Technology Pressures</vt:lpstr>
      <vt:lpstr>3. Societal/Political/Legal Pressures</vt:lpstr>
      <vt:lpstr>Organizational Responses</vt:lpstr>
      <vt:lpstr>Strategic Systems</vt:lpstr>
      <vt:lpstr>Slide 23</vt:lpstr>
      <vt:lpstr>Slide 24</vt:lpstr>
      <vt:lpstr>IT Offers Career Opportunities</vt:lpstr>
      <vt:lpstr>IT Offers Career Opportunities</vt:lpstr>
      <vt:lpstr>IT Offers Career Opportunities</vt:lpstr>
      <vt:lpstr>Slide 28</vt:lpstr>
      <vt:lpstr>TASK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User</cp:lastModifiedBy>
  <cp:revision>13</cp:revision>
  <dcterms:created xsi:type="dcterms:W3CDTF">2013-09-10T12:07:57Z</dcterms:created>
  <dcterms:modified xsi:type="dcterms:W3CDTF">2015-09-09T22:18:41Z</dcterms:modified>
</cp:coreProperties>
</file>