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8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75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DA49-B367-4486-8883-5D5A7EFE0C5F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C9B78-86EE-4D9B-BAB1-873F0462749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254D2-B98C-4F03-8571-53BED1790036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34320-5428-450E-AF6A-6D7B6675C74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55C33-2454-4560-A232-F3FF8FBC129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6FA6-3251-4F4C-B204-5511DC1BAE9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CB760-58BE-46EF-9F25-EB1EE88A34B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4C604-BFDD-48F5-B670-7CBA0E7550B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94000-6EDE-4D23-9308-99D5AD8950E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C5626-AAD0-41C9-83B7-5BEE66622DD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C0417-0A02-4E59-9246-7FEF70A5DC6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A376-A916-4023-8B66-55F7F92DA6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2E09-EB66-4543-A12F-FB201DDF390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1A5E4-0164-4FC4-8F04-4BD99D049F7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C1412A-6C4E-4B25-8036-0D0A2DB9425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000496" y="1000108"/>
            <a:ext cx="4967287" cy="544513"/>
          </a:xfrm>
          <a:noFill/>
          <a:ln/>
        </p:spPr>
        <p:txBody>
          <a:bodyPr/>
          <a:lstStyle/>
          <a:p>
            <a:pPr algn="l"/>
            <a:r>
              <a:rPr lang="id-ID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and Management</a:t>
            </a:r>
            <a:endParaRPr lang="es-E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4176713" y="2027231"/>
            <a:ext cx="4967287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UY" sz="2800" b="1" dirty="0" smtClean="0">
                <a:solidFill>
                  <a:schemeClr val="bg1"/>
                </a:solidFill>
              </a:rPr>
              <a:t> </a:t>
            </a:r>
            <a:r>
              <a:rPr lang="es-UY" sz="2800" b="1" dirty="0" err="1" smtClean="0">
                <a:solidFill>
                  <a:schemeClr val="bg1"/>
                </a:solidFill>
              </a:rPr>
              <a:t>information</a:t>
            </a:r>
            <a:r>
              <a:rPr lang="id-ID" sz="2800" b="1" dirty="0" smtClean="0">
                <a:solidFill>
                  <a:schemeClr val="bg1"/>
                </a:solidFill>
              </a:rPr>
              <a:t> system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>
                <a:solidFill>
                  <a:schemeClr val="accent3"/>
                </a:solidFill>
              </a:rPr>
              <a:t>Functional Area Information System (FAIS)</a:t>
            </a:r>
            <a:endParaRPr lang="id-ID" sz="3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Accounting </a:t>
            </a:r>
          </a:p>
          <a:p>
            <a:r>
              <a:rPr lang="id-ID" dirty="0" smtClean="0"/>
              <a:t>Finance</a:t>
            </a:r>
          </a:p>
          <a:p>
            <a:r>
              <a:rPr lang="id-ID" dirty="0" smtClean="0"/>
              <a:t>Production/Operation Management</a:t>
            </a:r>
          </a:p>
          <a:p>
            <a:r>
              <a:rPr lang="id-ID" dirty="0" smtClean="0"/>
              <a:t>Marketing</a:t>
            </a:r>
          </a:p>
          <a:p>
            <a:r>
              <a:rPr lang="id-ID" dirty="0" smtClean="0"/>
              <a:t>Human Resource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Enterprise resource planning (ERP) systems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ERP systems </a:t>
            </a:r>
            <a:r>
              <a:rPr lang="en-US" dirty="0" smtClean="0"/>
              <a:t>are designed to correct a lack of communication among the functional area ISs. </a:t>
            </a:r>
            <a:endParaRPr lang="id-ID" dirty="0" smtClean="0"/>
          </a:p>
          <a:p>
            <a:r>
              <a:rPr lang="en-US" dirty="0" smtClean="0"/>
              <a:t>ERP systems were an important innovation because</a:t>
            </a:r>
            <a:r>
              <a:rPr lang="id-ID" dirty="0" smtClean="0"/>
              <a:t> </a:t>
            </a:r>
            <a:r>
              <a:rPr lang="en-US" dirty="0" smtClean="0"/>
              <a:t>the various functional area ISs were often developed as standalone systems and did not</a:t>
            </a:r>
            <a:r>
              <a:rPr lang="id-ID" dirty="0" smtClean="0"/>
              <a:t> </a:t>
            </a:r>
            <a:r>
              <a:rPr lang="en-US" dirty="0" smtClean="0"/>
              <a:t>communicate effectively (if at all) with one another. </a:t>
            </a:r>
            <a:endParaRPr lang="id-ID" dirty="0" smtClean="0"/>
          </a:p>
          <a:p>
            <a:r>
              <a:rPr lang="en-US" dirty="0" smtClean="0"/>
              <a:t>ERP systems resolve this problem by</a:t>
            </a:r>
            <a:r>
              <a:rPr lang="id-ID" dirty="0" smtClean="0"/>
              <a:t> </a:t>
            </a:r>
            <a:r>
              <a:rPr lang="en-US" dirty="0" smtClean="0"/>
              <a:t>tightly integrating the functional area ISs via a common database. </a:t>
            </a:r>
            <a:endParaRPr lang="id-ID" dirty="0" smtClean="0"/>
          </a:p>
          <a:p>
            <a:r>
              <a:rPr lang="en-US" dirty="0" smtClean="0"/>
              <a:t>In doing so, they enhance</a:t>
            </a:r>
            <a:r>
              <a:rPr lang="id-ID" dirty="0" smtClean="0"/>
              <a:t> </a:t>
            </a:r>
            <a:r>
              <a:rPr lang="en-US" dirty="0" smtClean="0"/>
              <a:t>communications among the functional areas of an organization.</a:t>
            </a:r>
            <a:endParaRPr lang="id-ID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A transaction processing system (TPS)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TPS supports the monitoring, collection, storage, and</a:t>
            </a:r>
            <a:r>
              <a:rPr lang="id-ID" dirty="0" smtClean="0"/>
              <a:t> </a:t>
            </a:r>
            <a:r>
              <a:rPr lang="en-US" dirty="0" smtClean="0"/>
              <a:t>processing of data from the organization’s basic business transactions, each of which generates</a:t>
            </a:r>
            <a:r>
              <a:rPr lang="id-ID" dirty="0" smtClean="0"/>
              <a:t> </a:t>
            </a:r>
            <a:r>
              <a:rPr lang="en-US" dirty="0" smtClean="0"/>
              <a:t>data. </a:t>
            </a:r>
            <a:endParaRPr lang="id-ID" dirty="0" smtClean="0"/>
          </a:p>
          <a:p>
            <a:r>
              <a:rPr lang="en-US" dirty="0" smtClean="0"/>
              <a:t>The TPS collects data </a:t>
            </a:r>
            <a:r>
              <a:rPr lang="en-US" dirty="0" err="1" smtClean="0"/>
              <a:t>continuously,typically</a:t>
            </a:r>
            <a:r>
              <a:rPr lang="en-US" dirty="0" smtClean="0"/>
              <a:t> in real and provides the input data for</a:t>
            </a:r>
            <a:r>
              <a:rPr lang="id-ID" dirty="0" smtClean="0"/>
              <a:t> </a:t>
            </a:r>
            <a:r>
              <a:rPr lang="en-US" dirty="0" smtClean="0"/>
              <a:t>the corporate databases.</a:t>
            </a:r>
            <a:endParaRPr lang="id-ID" dirty="0" smtClean="0"/>
          </a:p>
          <a:p>
            <a:r>
              <a:rPr lang="en-US" dirty="0" smtClean="0"/>
              <a:t>The TPSs are considered critical to the success of any enterprise because</a:t>
            </a:r>
            <a:r>
              <a:rPr lang="id-ID" dirty="0" smtClean="0"/>
              <a:t> </a:t>
            </a:r>
            <a:r>
              <a:rPr lang="en-US" dirty="0" smtClean="0"/>
              <a:t>they support core operations.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 smtClean="0">
                <a:solidFill>
                  <a:schemeClr val="accent3"/>
                </a:solidFill>
              </a:rPr>
              <a:t>Interorganizational Information Systems (IOSs)</a:t>
            </a:r>
            <a:endParaRPr lang="id-ID" sz="32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IOSs : </a:t>
            </a:r>
            <a:r>
              <a:rPr lang="en-US" dirty="0" smtClean="0"/>
              <a:t>Information systems that connect two or more organizations</a:t>
            </a:r>
            <a:r>
              <a:rPr lang="id-ID" dirty="0" smtClean="0"/>
              <a:t>.</a:t>
            </a:r>
          </a:p>
          <a:p>
            <a:r>
              <a:rPr lang="id-ID" dirty="0" smtClean="0"/>
              <a:t>Supply Chain </a:t>
            </a:r>
          </a:p>
          <a:p>
            <a:r>
              <a:rPr lang="id-ID" dirty="0" smtClean="0"/>
              <a:t>Ecommerce </a:t>
            </a:r>
          </a:p>
          <a:p>
            <a:pPr lvl="1"/>
            <a:endParaRPr lang="id-ID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Supply Chain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id-ID" dirty="0" smtClean="0"/>
              <a:t>D</a:t>
            </a:r>
            <a:r>
              <a:rPr lang="en-US" dirty="0" err="1" smtClean="0"/>
              <a:t>escribes</a:t>
            </a:r>
            <a:r>
              <a:rPr lang="en-US" dirty="0" smtClean="0"/>
              <a:t> the </a:t>
            </a:r>
            <a:r>
              <a:rPr lang="en-US" dirty="0" err="1" smtClean="0"/>
              <a:t>ﬂow</a:t>
            </a:r>
            <a:r>
              <a:rPr lang="en-US" dirty="0" smtClean="0"/>
              <a:t> of materials, information, money, and services from suppliers of</a:t>
            </a:r>
            <a:r>
              <a:rPr lang="id-ID" dirty="0" smtClean="0"/>
              <a:t> </a:t>
            </a:r>
            <a:r>
              <a:rPr lang="en-US" dirty="0" smtClean="0"/>
              <a:t>raw material through factories and warehouses to the end customers.</a:t>
            </a:r>
            <a:endParaRPr lang="id-ID" dirty="0" smtClean="0"/>
          </a:p>
          <a:p>
            <a:r>
              <a:rPr lang="id-ID" dirty="0" smtClean="0"/>
              <a:t>S</a:t>
            </a:r>
            <a:r>
              <a:rPr lang="en-US" dirty="0" err="1" smtClean="0"/>
              <a:t>hows</a:t>
            </a:r>
            <a:r>
              <a:rPr lang="en-US" dirty="0" smtClean="0"/>
              <a:t> physical </a:t>
            </a:r>
            <a:r>
              <a:rPr lang="en-US" dirty="0" err="1" smtClean="0"/>
              <a:t>ﬂows</a:t>
            </a:r>
            <a:r>
              <a:rPr lang="en-US" dirty="0" smtClean="0"/>
              <a:t>, information </a:t>
            </a:r>
            <a:r>
              <a:rPr lang="en-US" dirty="0" err="1" smtClean="0"/>
              <a:t>ﬂows</a:t>
            </a:r>
            <a:r>
              <a:rPr lang="en-US" dirty="0" smtClean="0"/>
              <a:t>, and</a:t>
            </a:r>
            <a:r>
              <a:rPr lang="id-ID" dirty="0" smtClean="0"/>
              <a:t> </a:t>
            </a:r>
            <a:r>
              <a:rPr lang="en-US" dirty="0" err="1" smtClean="0"/>
              <a:t>ﬁnancial</a:t>
            </a:r>
            <a:r>
              <a:rPr lang="en-US" dirty="0" smtClean="0"/>
              <a:t> </a:t>
            </a:r>
            <a:r>
              <a:rPr lang="en-US" dirty="0" err="1" smtClean="0"/>
              <a:t>ﬂows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Soft Products : </a:t>
            </a:r>
            <a:r>
              <a:rPr lang="en-US" dirty="0" smtClean="0"/>
              <a:t>Information </a:t>
            </a:r>
            <a:r>
              <a:rPr lang="en-US" dirty="0" err="1" smtClean="0"/>
              <a:t>ﬂows</a:t>
            </a:r>
            <a:r>
              <a:rPr lang="en-US" dirty="0" smtClean="0"/>
              <a:t>, </a:t>
            </a:r>
            <a:r>
              <a:rPr lang="en-US" dirty="0" err="1" smtClean="0"/>
              <a:t>ﬁnancial</a:t>
            </a:r>
            <a:r>
              <a:rPr lang="en-US" dirty="0" smtClean="0"/>
              <a:t> </a:t>
            </a:r>
            <a:r>
              <a:rPr lang="en-US" dirty="0" err="1" smtClean="0"/>
              <a:t>ﬂows</a:t>
            </a:r>
            <a:r>
              <a:rPr lang="en-US" dirty="0" smtClean="0"/>
              <a:t>, and </a:t>
            </a:r>
            <a:r>
              <a:rPr lang="en-US" dirty="0" err="1" smtClean="0"/>
              <a:t>digitizable</a:t>
            </a:r>
            <a:r>
              <a:rPr lang="en-US" dirty="0" smtClean="0"/>
              <a:t> products</a:t>
            </a:r>
            <a:endParaRPr lang="id-ID" dirty="0" smtClean="0"/>
          </a:p>
          <a:p>
            <a:r>
              <a:rPr lang="id-ID" dirty="0" smtClean="0"/>
              <a:t>Hard</a:t>
            </a:r>
            <a:r>
              <a:rPr lang="en-US" dirty="0" smtClean="0"/>
              <a:t> Products : Physical Products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id-ID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Electronic commerce systems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organizations to conduct transactions, called business-to-business (B2B) electronic commerce, and customers to conduct transactions with businesses, called business-to-consumer (B2C) electronic commerce. </a:t>
            </a:r>
          </a:p>
          <a:p>
            <a:r>
              <a:rPr lang="en-US" dirty="0" smtClean="0"/>
              <a:t>All transactions are typically Internet based.</a:t>
            </a:r>
            <a:endParaRPr lang="id-ID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Support for Organizational Employees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Clerical workers</a:t>
            </a:r>
            <a:endParaRPr lang="en-US" dirty="0" smtClean="0"/>
          </a:p>
          <a:p>
            <a:r>
              <a:rPr lang="id-ID" dirty="0" smtClean="0"/>
              <a:t>Lower-level managers</a:t>
            </a:r>
            <a:endParaRPr lang="en-US" dirty="0" smtClean="0"/>
          </a:p>
          <a:p>
            <a:r>
              <a:rPr lang="en-US" dirty="0" smtClean="0"/>
              <a:t>Middle managers</a:t>
            </a:r>
          </a:p>
          <a:p>
            <a:r>
              <a:rPr lang="en-US" dirty="0" smtClean="0"/>
              <a:t>Knowledge workers</a:t>
            </a:r>
          </a:p>
          <a:p>
            <a:r>
              <a:rPr lang="en-US" dirty="0" smtClean="0"/>
              <a:t>Executives</a:t>
            </a:r>
            <a:endParaRPr lang="id-ID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Ofﬁce automation systems (OASs)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OASs support the clerical staff, lower and middle managers, and knowledge workers. </a:t>
            </a:r>
          </a:p>
          <a:p>
            <a:r>
              <a:rPr lang="en-US" dirty="0" smtClean="0"/>
              <a:t>These employees use OASs to develop : </a:t>
            </a:r>
          </a:p>
          <a:p>
            <a:pPr lvl="1"/>
            <a:r>
              <a:rPr lang="en-US" dirty="0" smtClean="0"/>
              <a:t>documents (word processing and desktop publishing software), </a:t>
            </a:r>
          </a:p>
          <a:p>
            <a:pPr lvl="1"/>
            <a:r>
              <a:rPr lang="en-US" dirty="0" smtClean="0"/>
              <a:t>schedule resources (electronic calendars), </a:t>
            </a:r>
          </a:p>
          <a:p>
            <a:pPr lvl="1"/>
            <a:r>
              <a:rPr lang="en-US" dirty="0" smtClean="0"/>
              <a:t>communicate (e-mail, voice mail, videoconferencing, and groupware).</a:t>
            </a:r>
            <a:endParaRPr lang="id-ID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Functional area information systems (FAISs)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FAISs summarize data and prepare reports, primarily for middle managers but sometimes for lower-level managers as well. </a:t>
            </a:r>
          </a:p>
          <a:p>
            <a:r>
              <a:rPr lang="en-US" dirty="0" smtClean="0"/>
              <a:t>Because these reports typically concern a </a:t>
            </a:r>
            <a:r>
              <a:rPr lang="en-US" dirty="0" err="1" smtClean="0"/>
              <a:t>speciﬁc</a:t>
            </a:r>
            <a:r>
              <a:rPr lang="en-US" dirty="0" smtClean="0"/>
              <a:t> functional area, report generators (RPGs) are an important type of functional area IS.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Business intelligence (BI) systems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 systems provide computer-based support for complex, non-routine decisions, primarily for middle managers and knowledge workers. </a:t>
            </a:r>
          </a:p>
          <a:p>
            <a:r>
              <a:rPr lang="en-US" dirty="0" smtClean="0"/>
              <a:t>These systems are typically used with a data warehouse and allow users to perform their own data analysis.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Learning Objectives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components of</a:t>
            </a:r>
            <a:r>
              <a:rPr lang="id-ID" dirty="0" smtClean="0"/>
              <a:t> </a:t>
            </a:r>
            <a:r>
              <a:rPr lang="en-US" dirty="0" smtClean="0"/>
              <a:t>computer-based information</a:t>
            </a:r>
            <a:r>
              <a:rPr lang="id-ID" dirty="0" smtClean="0"/>
              <a:t> </a:t>
            </a:r>
            <a:r>
              <a:rPr lang="en-US" dirty="0" smtClean="0"/>
              <a:t>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various types of</a:t>
            </a:r>
            <a:r>
              <a:rPr lang="id-ID" dirty="0" smtClean="0"/>
              <a:t> </a:t>
            </a:r>
            <a:r>
              <a:rPr lang="en-US" dirty="0" smtClean="0"/>
              <a:t>information systems by breadth of</a:t>
            </a:r>
            <a:r>
              <a:rPr lang="id-ID" dirty="0" smtClean="0"/>
              <a:t> </a:t>
            </a:r>
            <a:r>
              <a:rPr lang="en-US" dirty="0" smtClean="0"/>
              <a:t>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major information</a:t>
            </a:r>
            <a:r>
              <a:rPr lang="id-ID" dirty="0" smtClean="0"/>
              <a:t> </a:t>
            </a:r>
            <a:r>
              <a:rPr lang="en-US" dirty="0" smtClean="0"/>
              <a:t>systems that support each</a:t>
            </a:r>
            <a:r>
              <a:rPr lang="id-ID" dirty="0" smtClean="0"/>
              <a:t> </a:t>
            </a:r>
            <a:r>
              <a:rPr lang="en-US" dirty="0" smtClean="0"/>
              <a:t>organizational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strategic information</a:t>
            </a:r>
            <a:r>
              <a:rPr lang="id-ID" dirty="0" smtClean="0"/>
              <a:t> </a:t>
            </a:r>
            <a:r>
              <a:rPr lang="en-US" dirty="0" smtClean="0"/>
              <a:t>systems (SISs), and explain their</a:t>
            </a:r>
            <a:r>
              <a:rPr lang="id-ID" dirty="0" smtClean="0"/>
              <a:t> </a:t>
            </a:r>
            <a:r>
              <a:rPr lang="en-US" dirty="0" smtClean="0"/>
              <a:t>advantages.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Porter’s competitive</a:t>
            </a:r>
            <a:r>
              <a:rPr lang="id-ID" dirty="0" smtClean="0"/>
              <a:t> </a:t>
            </a:r>
            <a:r>
              <a:rPr lang="en-US" dirty="0" smtClean="0"/>
              <a:t>forces and value chain models,</a:t>
            </a:r>
            <a:r>
              <a:rPr lang="id-ID" dirty="0" smtClean="0"/>
              <a:t> </a:t>
            </a:r>
            <a:r>
              <a:rPr lang="en-US" dirty="0" smtClean="0"/>
              <a:t>and explain how IT helps</a:t>
            </a:r>
            <a:r>
              <a:rPr lang="id-ID" dirty="0" smtClean="0"/>
              <a:t> </a:t>
            </a:r>
            <a:r>
              <a:rPr lang="en-US" dirty="0" smtClean="0"/>
              <a:t>companies improve their</a:t>
            </a:r>
            <a:r>
              <a:rPr lang="id-ID" dirty="0" smtClean="0"/>
              <a:t> </a:t>
            </a:r>
            <a:r>
              <a:rPr lang="en-US" dirty="0" smtClean="0"/>
              <a:t>competitive positions.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 err="1" smtClean="0"/>
              <a:t>ﬁve</a:t>
            </a:r>
            <a:r>
              <a:rPr lang="en-US" dirty="0" smtClean="0"/>
              <a:t> strategies that</a:t>
            </a:r>
            <a:r>
              <a:rPr lang="id-ID" dirty="0" smtClean="0"/>
              <a:t> </a:t>
            </a:r>
            <a:r>
              <a:rPr lang="en-US" dirty="0" smtClean="0"/>
              <a:t>companies can use to achieve</a:t>
            </a:r>
            <a:r>
              <a:rPr lang="id-ID" dirty="0" smtClean="0"/>
              <a:t> </a:t>
            </a:r>
            <a:r>
              <a:rPr lang="en-US" dirty="0" smtClean="0"/>
              <a:t>competitive advantage in their</a:t>
            </a:r>
            <a:r>
              <a:rPr lang="id-ID" dirty="0" smtClean="0"/>
              <a:t> </a:t>
            </a:r>
            <a:r>
              <a:rPr lang="en-US" dirty="0" smtClean="0"/>
              <a:t>industries.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how information</a:t>
            </a:r>
            <a:r>
              <a:rPr lang="id-ID" dirty="0" smtClean="0"/>
              <a:t> </a:t>
            </a:r>
            <a:r>
              <a:rPr lang="en-US" dirty="0" smtClean="0"/>
              <a:t>resources are managed, and</a:t>
            </a:r>
            <a:r>
              <a:rPr lang="id-ID" dirty="0" smtClean="0"/>
              <a:t> </a:t>
            </a:r>
            <a:r>
              <a:rPr lang="en-US" dirty="0" smtClean="0"/>
              <a:t>discuss the roles of the</a:t>
            </a:r>
            <a:r>
              <a:rPr lang="id-ID" dirty="0" smtClean="0"/>
              <a:t> </a:t>
            </a:r>
            <a:r>
              <a:rPr lang="en-US" dirty="0" smtClean="0"/>
              <a:t>information systems department</a:t>
            </a:r>
            <a:r>
              <a:rPr lang="id-ID" dirty="0" smtClean="0"/>
              <a:t> </a:t>
            </a:r>
            <a:r>
              <a:rPr lang="en-US" dirty="0" smtClean="0"/>
              <a:t>and the end users.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Expert systems (ESs)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 attempt to duplicate the work of human experts by applying reasoning capabilities, knowledge, and expertise within a </a:t>
            </a:r>
            <a:r>
              <a:rPr lang="en-US" dirty="0" err="1" smtClean="0"/>
              <a:t>speciﬁc</a:t>
            </a:r>
            <a:r>
              <a:rPr lang="en-US" dirty="0" smtClean="0"/>
              <a:t> domain. </a:t>
            </a:r>
          </a:p>
          <a:p>
            <a:r>
              <a:rPr lang="en-US" dirty="0" smtClean="0"/>
              <a:t>These systems are primarily designed to support knowledge workers.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Dashboards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(digital dashboards)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Dashboards support all managers of the organization.</a:t>
            </a:r>
          </a:p>
          <a:p>
            <a:r>
              <a:rPr lang="en-US" dirty="0" smtClean="0"/>
              <a:t>Dashboards provide rapid access to timely information and direct access to structured information in the form of reports. </a:t>
            </a:r>
          </a:p>
          <a:p>
            <a:r>
              <a:rPr lang="en-US" dirty="0" smtClean="0"/>
              <a:t>Dashboards that are tailored to the information needs of executives are called executive dashboards.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732240" cy="687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04248" y="4857760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Organizational Information Systems</a:t>
            </a:r>
            <a:endPara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96752"/>
            <a:ext cx="9131045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7544" y="260648"/>
            <a:ext cx="500404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Information Systems outide Organizations</a:t>
            </a: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>
                <a:solidFill>
                  <a:schemeClr val="accent3"/>
                </a:solidFill>
              </a:rPr>
              <a:t>Computer-Based Information Systems </a:t>
            </a:r>
            <a:r>
              <a:rPr lang="id-ID" sz="3600" dirty="0" smtClean="0">
                <a:solidFill>
                  <a:schemeClr val="accent3"/>
                </a:solidFill>
              </a:rPr>
              <a:t/>
            </a:r>
            <a:br>
              <a:rPr lang="id-ID" sz="3600" dirty="0" smtClean="0">
                <a:solidFill>
                  <a:schemeClr val="accent3"/>
                </a:solidFill>
              </a:rPr>
            </a:br>
            <a:r>
              <a:rPr lang="id-ID" sz="3600" dirty="0" smtClean="0">
                <a:solidFill>
                  <a:schemeClr val="accent3"/>
                </a:solidFill>
              </a:rPr>
              <a:t>(</a:t>
            </a:r>
            <a:r>
              <a:rPr lang="id-ID" sz="3600" dirty="0" smtClean="0">
                <a:solidFill>
                  <a:schemeClr val="accent3"/>
                </a:solidFill>
              </a:rPr>
              <a:t>CBIS)</a:t>
            </a:r>
            <a:endParaRPr lang="id-ID" sz="3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i="1" dirty="0" smtClean="0"/>
              <a:t>A</a:t>
            </a:r>
            <a:r>
              <a:rPr lang="en-US" b="1" i="1" dirty="0" smtClean="0"/>
              <a:t>n information system </a:t>
            </a:r>
            <a:r>
              <a:rPr lang="en-US" dirty="0" smtClean="0"/>
              <a:t>(IS) collects, processes, stores, analyzes,</a:t>
            </a:r>
            <a:r>
              <a:rPr lang="id-ID" dirty="0" smtClean="0"/>
              <a:t> </a:t>
            </a:r>
            <a:r>
              <a:rPr lang="en-US" dirty="0" smtClean="0"/>
              <a:t>and disseminates information for a </a:t>
            </a:r>
            <a:r>
              <a:rPr lang="en-US" dirty="0" err="1" smtClean="0"/>
              <a:t>speciﬁc</a:t>
            </a:r>
            <a:r>
              <a:rPr lang="en-US" dirty="0" smtClean="0"/>
              <a:t> purpose. </a:t>
            </a:r>
            <a:endParaRPr lang="id-ID" dirty="0" smtClean="0"/>
          </a:p>
          <a:p>
            <a:r>
              <a:rPr lang="en-US" b="1" i="1" dirty="0" smtClean="0"/>
              <a:t>A computer-based information system </a:t>
            </a:r>
            <a:r>
              <a:rPr lang="en-US" dirty="0" smtClean="0"/>
              <a:t>(CBIS) is an information system that uses computer technology to perform some or</a:t>
            </a:r>
            <a:r>
              <a:rPr lang="id-ID" dirty="0" smtClean="0"/>
              <a:t> </a:t>
            </a:r>
            <a:r>
              <a:rPr lang="en-US" dirty="0" smtClean="0"/>
              <a:t>all of its intended tasks. </a:t>
            </a:r>
            <a:endParaRPr lang="id-ID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Components of information systems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Hardware</a:t>
            </a:r>
          </a:p>
          <a:p>
            <a:r>
              <a:rPr lang="id-ID" dirty="0" smtClean="0"/>
              <a:t>Software</a:t>
            </a:r>
          </a:p>
          <a:p>
            <a:r>
              <a:rPr lang="id-ID" dirty="0" smtClean="0"/>
              <a:t>A Database</a:t>
            </a:r>
          </a:p>
          <a:p>
            <a:r>
              <a:rPr lang="id-ID" dirty="0" smtClean="0"/>
              <a:t>A network</a:t>
            </a:r>
          </a:p>
          <a:p>
            <a:r>
              <a:rPr lang="id-ID" dirty="0" smtClean="0"/>
              <a:t>Procedures</a:t>
            </a:r>
          </a:p>
          <a:p>
            <a:r>
              <a:rPr lang="id-ID" dirty="0" smtClean="0"/>
              <a:t>People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Major Capabilities of I</a:t>
            </a:r>
            <a:r>
              <a:rPr lang="id-ID" dirty="0" smtClean="0">
                <a:solidFill>
                  <a:schemeClr val="accent3"/>
                </a:solidFill>
              </a:rPr>
              <a:t>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Perform high-speed, high-volume, numerical computations.</a:t>
            </a:r>
          </a:p>
          <a:p>
            <a:r>
              <a:rPr lang="en-US" dirty="0" smtClean="0"/>
              <a:t>Provide fast, accurate communication and collaboration within and among</a:t>
            </a:r>
            <a:r>
              <a:rPr lang="id-ID" dirty="0" smtClean="0"/>
              <a:t> </a:t>
            </a:r>
            <a:r>
              <a:rPr lang="en-US" dirty="0" smtClean="0"/>
              <a:t>organizations.</a:t>
            </a:r>
          </a:p>
          <a:p>
            <a:r>
              <a:rPr lang="en-US" dirty="0" smtClean="0"/>
              <a:t>Store huge amounts of information in an easy-to-access, yet </a:t>
            </a:r>
            <a:r>
              <a:rPr lang="en-US" dirty="0" smtClean="0"/>
              <a:t>small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Allow quick and inexpensive access to vast amounts of information, worldwide.</a:t>
            </a:r>
          </a:p>
          <a:p>
            <a:r>
              <a:rPr lang="en-US" dirty="0" smtClean="0"/>
              <a:t>Interpret vast amounts of data quickly and </a:t>
            </a:r>
            <a:r>
              <a:rPr lang="en-US" dirty="0" err="1" smtClean="0"/>
              <a:t>efﬁciently</a:t>
            </a:r>
            <a:r>
              <a:rPr lang="en-US" dirty="0" smtClean="0"/>
              <a:t>.</a:t>
            </a:r>
          </a:p>
          <a:p>
            <a:r>
              <a:rPr lang="id-ID" dirty="0" smtClean="0"/>
              <a:t>I</a:t>
            </a:r>
            <a:r>
              <a:rPr lang="en-US" dirty="0" err="1" smtClean="0"/>
              <a:t>ncrease</a:t>
            </a:r>
            <a:r>
              <a:rPr lang="en-US" dirty="0" smtClean="0"/>
              <a:t> </a:t>
            </a:r>
            <a:r>
              <a:rPr lang="en-US" dirty="0" smtClean="0"/>
              <a:t>the effectiveness and </a:t>
            </a:r>
            <a:r>
              <a:rPr lang="en-US" dirty="0" err="1" smtClean="0"/>
              <a:t>efﬁciency</a:t>
            </a:r>
            <a:r>
              <a:rPr lang="en-US" dirty="0" smtClean="0"/>
              <a:t> of people working in groups in one place or in</a:t>
            </a:r>
            <a:r>
              <a:rPr lang="id-ID" dirty="0" smtClean="0"/>
              <a:t> </a:t>
            </a:r>
            <a:r>
              <a:rPr lang="en-US" dirty="0" smtClean="0"/>
              <a:t>several locations, anywhere.</a:t>
            </a:r>
          </a:p>
          <a:p>
            <a:r>
              <a:rPr lang="en-US" dirty="0" smtClean="0"/>
              <a:t>Automate both semiautomatic business processes and manual tasks.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9232609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72008"/>
            <a:ext cx="85725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Systems within Organizations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IS Support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id-ID" dirty="0" smtClean="0"/>
              <a:t>the organization’s structure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the functions that employees perform within </a:t>
            </a:r>
            <a:r>
              <a:rPr lang="id-ID" dirty="0" smtClean="0"/>
              <a:t>t</a:t>
            </a:r>
            <a:r>
              <a:rPr lang="en-US" dirty="0" smtClean="0"/>
              <a:t>he organization</a:t>
            </a:r>
            <a:endParaRPr lang="id-ID" dirty="0" smtClean="0"/>
          </a:p>
          <a:p>
            <a:pPr marL="578358" indent="-514350">
              <a:buFont typeface="+mj-lt"/>
              <a:buAutoNum type="arabicPeriod"/>
            </a:pPr>
            <a:endParaRPr lang="id-ID" dirty="0" smtClean="0"/>
          </a:p>
          <a:p>
            <a:pPr marL="578358" indent="-514350"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Informatio</a:t>
            </a:r>
            <a:r>
              <a:rPr lang="id-ID" dirty="0" smtClean="0">
                <a:sym typeface="Wingdings" pitchFamily="2" charset="2"/>
              </a:rPr>
              <a:t>n </a:t>
            </a:r>
            <a:r>
              <a:rPr lang="en-US" dirty="0" smtClean="0">
                <a:sym typeface="Wingdings" pitchFamily="2" charset="2"/>
              </a:rPr>
              <a:t>systems tend to follow the structure of organizations, and they are based on the needs of in</a:t>
            </a:r>
            <a:r>
              <a:rPr lang="id-ID" dirty="0" smtClean="0">
                <a:sym typeface="Wingdings" pitchFamily="2" charset="2"/>
              </a:rPr>
              <a:t>div</a:t>
            </a:r>
            <a:r>
              <a:rPr lang="en-US" dirty="0" err="1" smtClean="0">
                <a:sym typeface="Wingdings" pitchFamily="2" charset="2"/>
              </a:rPr>
              <a:t>iduals</a:t>
            </a:r>
            <a:r>
              <a:rPr lang="en-US" dirty="0" smtClean="0">
                <a:sym typeface="Wingdings" pitchFamily="2" charset="2"/>
              </a:rPr>
              <a:t> and groups.</a:t>
            </a:r>
            <a:endParaRPr lang="id-ID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IS Support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IS support parts of organizations</a:t>
            </a:r>
          </a:p>
          <a:p>
            <a:pPr lvl="1"/>
            <a:r>
              <a:rPr lang="id-ID" dirty="0" smtClean="0"/>
              <a:t>FAIS</a:t>
            </a:r>
          </a:p>
          <a:p>
            <a:r>
              <a:rPr lang="id-ID" dirty="0" smtClean="0"/>
              <a:t>IS support entire organizations</a:t>
            </a:r>
          </a:p>
          <a:p>
            <a:pPr lvl="1"/>
            <a:r>
              <a:rPr lang="id-ID" dirty="0" smtClean="0"/>
              <a:t>ERP and Transaction Processing System</a:t>
            </a:r>
          </a:p>
          <a:p>
            <a:r>
              <a:rPr lang="id-ID" dirty="0" smtClean="0"/>
              <a:t>IS support groups of organizations.</a:t>
            </a:r>
          </a:p>
          <a:p>
            <a:pPr lvl="1"/>
            <a:r>
              <a:rPr lang="id-ID" dirty="0" smtClean="0"/>
              <a:t>Supply Chain and ECommerce</a:t>
            </a:r>
            <a:endParaRPr lang="id-ID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/>
                </a:solidFill>
              </a:rPr>
              <a:t>Application Programs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An application program </a:t>
            </a:r>
            <a:r>
              <a:rPr lang="en-US" dirty="0" smtClean="0"/>
              <a:t>is a computer program designed to support a </a:t>
            </a:r>
            <a:r>
              <a:rPr lang="en-US" dirty="0" err="1" smtClean="0"/>
              <a:t>speciﬁc</a:t>
            </a:r>
            <a:r>
              <a:rPr lang="en-US" dirty="0" smtClean="0"/>
              <a:t> task or business process.</a:t>
            </a:r>
            <a:endParaRPr lang="id-ID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890</Words>
  <Application>Microsoft Office PowerPoint</Application>
  <PresentationFormat>On-screen Show (4:3)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Diseño predeterminado</vt:lpstr>
      <vt:lpstr>Concept and Management</vt:lpstr>
      <vt:lpstr>Learning Objectives</vt:lpstr>
      <vt:lpstr>Computer-Based Information Systems  (CBIS)</vt:lpstr>
      <vt:lpstr>Components of information systems</vt:lpstr>
      <vt:lpstr>Major Capabilities of IS</vt:lpstr>
      <vt:lpstr>Slide 6</vt:lpstr>
      <vt:lpstr>IS Support</vt:lpstr>
      <vt:lpstr>IS Support</vt:lpstr>
      <vt:lpstr>Application Programs</vt:lpstr>
      <vt:lpstr>Functional Area Information System (FAIS)</vt:lpstr>
      <vt:lpstr>Enterprise resource planning (ERP) systems</vt:lpstr>
      <vt:lpstr>A transaction processing system (TPS)</vt:lpstr>
      <vt:lpstr>Interorganizational Information Systems (IOSs)</vt:lpstr>
      <vt:lpstr>Supply Chain</vt:lpstr>
      <vt:lpstr>Electronic commerce systems</vt:lpstr>
      <vt:lpstr>Support for Organizational Employees</vt:lpstr>
      <vt:lpstr>Ofﬁce automation systems (OASs)</vt:lpstr>
      <vt:lpstr>Functional area information systems (FAISs)</vt:lpstr>
      <vt:lpstr>Business intelligence (BI) systems</vt:lpstr>
      <vt:lpstr>Expert systems (ESs)</vt:lpstr>
      <vt:lpstr>Dashboards  (digital dashboards)</vt:lpstr>
      <vt:lpstr>Slide 22</vt:lpstr>
      <vt:lpstr>Slide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615</cp:revision>
  <dcterms:created xsi:type="dcterms:W3CDTF">2010-05-23T14:28:12Z</dcterms:created>
  <dcterms:modified xsi:type="dcterms:W3CDTF">2016-08-24T11:51:29Z</dcterms:modified>
</cp:coreProperties>
</file>