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altLang="zh-TW" smtClean="0"/>
              <a:t>Click to edit Master subtitle style</a:t>
            </a:r>
            <a:endParaRPr lang="id-ID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20354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125043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350182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 altLang="zh-TW" smtClean="0"/>
              <a:t>Click icon to add picture</a:t>
            </a:r>
            <a:endParaRPr lang="id-ID" alt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201488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152226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22536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2335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186684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1955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 altLang="zh-TW" smtClean="0"/>
              <a:t>Click to edit Master text styles</a:t>
            </a:r>
          </a:p>
          <a:p>
            <a:pPr lvl="1"/>
            <a:r>
              <a:rPr lang="id-ID" altLang="zh-TW" smtClean="0"/>
              <a:t>Second level</a:t>
            </a:r>
          </a:p>
          <a:p>
            <a:pPr lvl="2"/>
            <a:r>
              <a:rPr lang="id-ID" altLang="zh-TW" smtClean="0"/>
              <a:t>Third level</a:t>
            </a:r>
          </a:p>
          <a:p>
            <a:pPr lvl="3"/>
            <a:r>
              <a:rPr lang="id-ID" altLang="zh-TW" smtClean="0"/>
              <a:t>Fourth level</a:t>
            </a:r>
          </a:p>
          <a:p>
            <a:pPr lvl="4"/>
            <a:r>
              <a:rPr lang="id-ID" altLang="zh-TW" smtClean="0"/>
              <a:t>Fifth level</a:t>
            </a:r>
            <a:endParaRPr lang="id-ID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5338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smtClean="0"/>
              <a:t>Click to edit Master title style</a:t>
            </a:r>
            <a:endParaRPr lang="id-ID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  <p:extLst>
      <p:ext uri="{BB962C8B-B14F-4D97-AF65-F5344CB8AC3E}">
        <p14:creationId xmlns:p14="http://schemas.microsoft.com/office/powerpoint/2010/main" xmlns="" val="387443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id-ID" smtClean="0"/>
              <a:t>按一下以編輯母片標題樣式</a:t>
            </a:r>
            <a:endParaRPr lang="id-ID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id-ID" smtClean="0"/>
              <a:t>按一下以編輯母片文字樣式</a:t>
            </a:r>
          </a:p>
          <a:p>
            <a:pPr lvl="1"/>
            <a:r>
              <a:rPr lang="zh-TW" altLang="id-ID" smtClean="0"/>
              <a:t>第二層</a:t>
            </a:r>
          </a:p>
          <a:p>
            <a:pPr lvl="2"/>
            <a:r>
              <a:rPr lang="zh-TW" altLang="id-ID" smtClean="0"/>
              <a:t>第三層</a:t>
            </a:r>
          </a:p>
          <a:p>
            <a:pPr lvl="3"/>
            <a:r>
              <a:rPr lang="zh-TW" altLang="id-ID" smtClean="0"/>
              <a:t>第四層</a:t>
            </a:r>
          </a:p>
          <a:p>
            <a:pPr lvl="4"/>
            <a:r>
              <a:rPr lang="zh-TW" altLang="id-ID" smtClean="0"/>
              <a:t>第五層</a:t>
            </a:r>
            <a:endParaRPr lang="id-ID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4702-AD37-40B6-B898-A0759A4838B8}" type="datetimeFigureOut">
              <a:rPr lang="id-ID" altLang="zh-TW" smtClean="0"/>
              <a:pPr/>
              <a:t>18/09/2013</a:t>
            </a:fld>
            <a:endParaRPr lang="id-ID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2144-A3AB-4012-82BA-03456C02845F}" type="slidenum">
              <a:rPr lang="id-ID" altLang="zh-TW" smtClean="0"/>
              <a:pPr/>
              <a:t>‹#›</a:t>
            </a:fld>
            <a:endParaRPr lang="id-ID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 xmlns="">
                  <a14:imgLayer r:embed="rId1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7378" y="5085184"/>
            <a:ext cx="3344614" cy="18504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減號 11"/>
          <p:cNvSpPr/>
          <p:nvPr/>
        </p:nvSpPr>
        <p:spPr>
          <a:xfrm>
            <a:off x="-1008620" y="1167401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51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38735"/>
          </a:xfrm>
        </p:spPr>
        <p:txBody>
          <a:bodyPr>
            <a:normAutofit/>
          </a:bodyPr>
          <a:lstStyle/>
          <a:p>
            <a:r>
              <a:rPr lang="en-US" b="1" dirty="0" smtClean="0"/>
              <a:t>Competitive Advantage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b="1" dirty="0" smtClean="0"/>
              <a:t>and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b="1" dirty="0" smtClean="0"/>
              <a:t>Strategic Information Systems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1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threat from rivalry is high when</a:t>
            </a:r>
            <a:r>
              <a:rPr lang="id-ID" dirty="0" smtClean="0"/>
              <a:t> </a:t>
            </a:r>
            <a:r>
              <a:rPr lang="en-US" dirty="0" smtClean="0"/>
              <a:t>there is intense competition among many </a:t>
            </a:r>
            <a:r>
              <a:rPr lang="en-US" dirty="0" err="1" smtClean="0"/>
              <a:t>ﬁrms</a:t>
            </a:r>
            <a:r>
              <a:rPr lang="en-US" dirty="0" smtClean="0"/>
              <a:t> in an  industry. </a:t>
            </a:r>
            <a:endParaRPr lang="id-ID" dirty="0" smtClean="0"/>
          </a:p>
          <a:p>
            <a:r>
              <a:rPr lang="en-US" dirty="0" smtClean="0"/>
              <a:t>The threat is low when</a:t>
            </a:r>
            <a:r>
              <a:rPr lang="id-ID" dirty="0" smtClean="0"/>
              <a:t> </a:t>
            </a:r>
            <a:r>
              <a:rPr lang="en-US" dirty="0" smtClean="0"/>
              <a:t>the competition is among fewer </a:t>
            </a:r>
            <a:r>
              <a:rPr lang="en-US" dirty="0" err="1" smtClean="0"/>
              <a:t>ﬁrms</a:t>
            </a:r>
            <a:r>
              <a:rPr lang="en-US" dirty="0" smtClean="0"/>
              <a:t> and is not as intense.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rivalry among existing </a:t>
            </a:r>
            <a:r>
              <a:rPr lang="en-US" dirty="0" err="1" smtClean="0"/>
              <a:t>ﬁrms</a:t>
            </a:r>
            <a:r>
              <a:rPr lang="en-US" dirty="0" smtClean="0"/>
              <a:t> in the industry.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8072"/>
            <a:ext cx="8882899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868144" y="5301208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Porter’s Competitive Forces</a:t>
            </a:r>
          </a:p>
          <a:p>
            <a:r>
              <a:rPr lang="id-ID" dirty="0" smtClean="0"/>
              <a:t>Model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 proprietary system : Sy</a:t>
            </a:r>
            <a:r>
              <a:rPr lang="en-US" dirty="0" smtClean="0"/>
              <a:t>stems</a:t>
            </a:r>
            <a:r>
              <a:rPr lang="id-ID" dirty="0"/>
              <a:t> </a:t>
            </a:r>
            <a:r>
              <a:rPr lang="en-US" dirty="0" smtClean="0"/>
              <a:t>that belong exclusively to a single organization</a:t>
            </a:r>
            <a:endParaRPr lang="id-ID" dirty="0" smtClean="0"/>
          </a:p>
          <a:p>
            <a:r>
              <a:rPr lang="en-US" dirty="0" smtClean="0"/>
              <a:t>The visibility of Internet applications on the Web makes proprietary</a:t>
            </a:r>
            <a:r>
              <a:rPr lang="id-ID" dirty="0" smtClean="0"/>
              <a:t> systems </a:t>
            </a:r>
            <a:r>
              <a:rPr lang="en-US" dirty="0" smtClean="0"/>
              <a:t>more </a:t>
            </a:r>
            <a:r>
              <a:rPr lang="en-US" dirty="0" err="1" smtClean="0"/>
              <a:t>difﬁcult</a:t>
            </a:r>
            <a:r>
              <a:rPr lang="en-US" dirty="0" smtClean="0"/>
              <a:t> to keep secret.</a:t>
            </a:r>
            <a:endParaRPr lang="id-ID" dirty="0" smtClean="0"/>
          </a:p>
          <a:p>
            <a:r>
              <a:rPr lang="id-ID" b="1" i="1" dirty="0" smtClean="0"/>
              <a:t>What will you do </a:t>
            </a:r>
            <a:r>
              <a:rPr lang="en-US" b="1" i="1" dirty="0" smtClean="0"/>
              <a:t>when </a:t>
            </a:r>
            <a:r>
              <a:rPr lang="id-ID" b="1" i="1" dirty="0" smtClean="0"/>
              <a:t>you</a:t>
            </a:r>
            <a:r>
              <a:rPr lang="en-US" b="1" i="1" dirty="0" smtClean="0"/>
              <a:t> see </a:t>
            </a:r>
            <a:r>
              <a:rPr lang="id-ID" b="1" i="1" dirty="0" smtClean="0"/>
              <a:t>your </a:t>
            </a:r>
            <a:r>
              <a:rPr lang="en-US" b="1" i="1" dirty="0" smtClean="0"/>
              <a:t>competitor’s new system online</a:t>
            </a:r>
            <a:r>
              <a:rPr lang="id-ID" b="1" i="1" dirty="0" smtClean="0"/>
              <a:t> ???</a:t>
            </a:r>
            <a:endParaRPr lang="id-ID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Internet based System : changing the nature of competition</a:t>
            </a:r>
          </a:p>
          <a:p>
            <a:r>
              <a:rPr lang="id-ID" dirty="0" smtClean="0"/>
              <a:t>Industry Structure : “click and mortar” firm</a:t>
            </a:r>
          </a:p>
          <a:p>
            <a:r>
              <a:rPr lang="id-ID" dirty="0" smtClean="0"/>
              <a:t>Low variable cost of digital product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Competition Affect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Value chain model : </a:t>
            </a:r>
          </a:p>
          <a:p>
            <a:pPr lvl="1"/>
            <a:r>
              <a:rPr lang="en-US" dirty="0" smtClean="0"/>
              <a:t>to identify </a:t>
            </a:r>
            <a:r>
              <a:rPr lang="en-US" dirty="0" err="1" smtClean="0"/>
              <a:t>speciﬁc</a:t>
            </a:r>
            <a:r>
              <a:rPr lang="en-US" dirty="0" smtClean="0"/>
              <a:t> activities where they can use competitive strategies for greatest impact</a:t>
            </a:r>
            <a:r>
              <a:rPr lang="id-ID" dirty="0" smtClean="0"/>
              <a:t>.</a:t>
            </a:r>
          </a:p>
          <a:p>
            <a:pPr lvl="1"/>
            <a:r>
              <a:rPr lang="en-US" dirty="0" smtClean="0"/>
              <a:t>shows points</a:t>
            </a:r>
            <a:r>
              <a:rPr lang="id-ID" dirty="0" smtClean="0"/>
              <a:t> </a:t>
            </a:r>
            <a:r>
              <a:rPr lang="en-US" dirty="0" smtClean="0"/>
              <a:t>where an organization can use information technology to achieve competitive advantage</a:t>
            </a:r>
            <a:endParaRPr lang="id-ID" dirty="0" smtClean="0"/>
          </a:p>
          <a:p>
            <a:r>
              <a:rPr lang="id-ID" dirty="0" smtClean="0"/>
              <a:t>The activities divided into two categories:</a:t>
            </a:r>
          </a:p>
          <a:p>
            <a:pPr lvl="1"/>
            <a:r>
              <a:rPr lang="id-ID" dirty="0" smtClean="0"/>
              <a:t>Primary activities</a:t>
            </a:r>
          </a:p>
          <a:p>
            <a:pPr lvl="1"/>
            <a:r>
              <a:rPr lang="id-ID" dirty="0" smtClean="0"/>
              <a:t>Support activities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Porter’s Value Chain Model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Primary activity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</a:t>
            </a:r>
            <a:r>
              <a:rPr lang="en-US" dirty="0" err="1" smtClean="0"/>
              <a:t>usiness</a:t>
            </a:r>
            <a:r>
              <a:rPr lang="en-US" dirty="0" smtClean="0"/>
              <a:t> activities that relate to the production and distribution of the </a:t>
            </a:r>
            <a:r>
              <a:rPr lang="en-US" dirty="0" err="1" smtClean="0"/>
              <a:t>ﬁrm’s</a:t>
            </a:r>
            <a:r>
              <a:rPr lang="en-US" dirty="0" smtClean="0"/>
              <a:t> products</a:t>
            </a:r>
            <a:r>
              <a:rPr lang="id-ID" dirty="0" smtClean="0"/>
              <a:t> </a:t>
            </a:r>
            <a:r>
              <a:rPr lang="en-US" dirty="0" smtClean="0"/>
              <a:t>and services</a:t>
            </a:r>
            <a:r>
              <a:rPr lang="id-ID" dirty="0" smtClean="0"/>
              <a:t>. </a:t>
            </a:r>
          </a:p>
          <a:p>
            <a:r>
              <a:rPr lang="id-ID" dirty="0" smtClean="0"/>
              <a:t>C</a:t>
            </a:r>
            <a:r>
              <a:rPr lang="en-US" dirty="0" err="1" smtClean="0"/>
              <a:t>reating</a:t>
            </a:r>
            <a:r>
              <a:rPr lang="en-US" dirty="0" smtClean="0"/>
              <a:t> value for which customers are willing to pay. </a:t>
            </a:r>
          </a:p>
          <a:p>
            <a:r>
              <a:rPr lang="id-ID" dirty="0" smtClean="0"/>
              <a:t>Invol</a:t>
            </a:r>
            <a:r>
              <a:rPr lang="en-US" dirty="0" err="1" smtClean="0"/>
              <a:t>ve</a:t>
            </a:r>
            <a:r>
              <a:rPr lang="en-US" dirty="0" smtClean="0"/>
              <a:t> purchasing materials, processing materials  into products, and delivering products to</a:t>
            </a:r>
            <a:r>
              <a:rPr lang="id-ID" dirty="0" smtClean="0"/>
              <a:t> </a:t>
            </a:r>
            <a:r>
              <a:rPr lang="en-US" dirty="0" smtClean="0"/>
              <a:t>customers. </a:t>
            </a: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Primary Activities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Inbound logistics (inputs)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Operations (manufacturing and testing)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Outbound logistics (storage and distribution)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Marketing and sales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Activity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C</a:t>
            </a:r>
            <a:r>
              <a:rPr lang="en-US" dirty="0" err="1" smtClean="0"/>
              <a:t>ontribute</a:t>
            </a:r>
            <a:r>
              <a:rPr lang="en-US" dirty="0" smtClean="0"/>
              <a:t> to the </a:t>
            </a:r>
            <a:r>
              <a:rPr lang="en-US" dirty="0" err="1" smtClean="0"/>
              <a:t>ﬁrm’s</a:t>
            </a:r>
            <a:r>
              <a:rPr lang="en-US" dirty="0" smtClean="0"/>
              <a:t> competitive advantage by supporting the primary activities. </a:t>
            </a:r>
            <a:endParaRPr lang="id-ID" dirty="0" smtClean="0"/>
          </a:p>
          <a:p>
            <a:r>
              <a:rPr lang="en-US" dirty="0" smtClean="0"/>
              <a:t>Support activities consist of: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ﬁrm’s</a:t>
            </a:r>
            <a:r>
              <a:rPr lang="en-US" dirty="0" smtClean="0"/>
              <a:t> infrastructure (accounting, </a:t>
            </a:r>
            <a:r>
              <a:rPr lang="en-US" dirty="0" err="1" smtClean="0"/>
              <a:t>ﬁnance</a:t>
            </a:r>
            <a:r>
              <a:rPr lang="en-US" dirty="0" smtClean="0"/>
              <a:t>, management)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Human resources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and technology development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Procurement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Value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ﬁrm’s</a:t>
            </a:r>
            <a:r>
              <a:rPr lang="en-US" dirty="0" smtClean="0"/>
              <a:t> value chain is part of a larger stream of activities</a:t>
            </a:r>
            <a:r>
              <a:rPr lang="id-ID" dirty="0" smtClean="0"/>
              <a:t> : Value system.</a:t>
            </a:r>
          </a:p>
          <a:p>
            <a:r>
              <a:rPr lang="en-US" dirty="0" smtClean="0"/>
              <a:t>A value system, or an industry value chain, includes</a:t>
            </a:r>
            <a:r>
              <a:rPr lang="id-ID" dirty="0" smtClean="0"/>
              <a:t>: </a:t>
            </a:r>
          </a:p>
          <a:p>
            <a:pPr lvl="1"/>
            <a:r>
              <a:rPr lang="id-ID" dirty="0" smtClean="0"/>
              <a:t>The suppliers</a:t>
            </a:r>
          </a:p>
          <a:p>
            <a:pPr lvl="1"/>
            <a:r>
              <a:rPr lang="id-ID" dirty="0" smtClean="0"/>
              <a:t>The distributors</a:t>
            </a:r>
          </a:p>
          <a:p>
            <a:pPr lvl="1"/>
            <a:r>
              <a:rPr lang="id-ID" dirty="0" smtClean="0"/>
              <a:t>The customers</a:t>
            </a: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76064"/>
            <a:ext cx="9183439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6632"/>
            <a:ext cx="27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Porter’s Value Chain Model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 competitive strategy</a:t>
            </a:r>
            <a:r>
              <a:rPr lang="id-ID" b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is a statement that </a:t>
            </a:r>
            <a:r>
              <a:rPr lang="en-US" dirty="0" err="1" smtClean="0"/>
              <a:t>identiﬁes</a:t>
            </a:r>
            <a:r>
              <a:rPr lang="en-US" dirty="0" smtClean="0"/>
              <a:t> a business’s strategies to compete, its goals,</a:t>
            </a:r>
            <a:r>
              <a:rPr lang="id-ID" dirty="0" smtClean="0"/>
              <a:t> </a:t>
            </a:r>
            <a:r>
              <a:rPr lang="en-US" dirty="0" smtClean="0"/>
              <a:t>and the plans and policies that will be required to carry out those goals</a:t>
            </a:r>
            <a:r>
              <a:rPr lang="id-ID" dirty="0" smtClean="0"/>
              <a:t>.</a:t>
            </a:r>
          </a:p>
          <a:p>
            <a:r>
              <a:rPr lang="id-ID" b="1" dirty="0" smtClean="0"/>
              <a:t>A competitive advantage: </a:t>
            </a:r>
            <a:r>
              <a:rPr lang="id-ID" dirty="0" smtClean="0"/>
              <a:t>organization</a:t>
            </a:r>
            <a:r>
              <a:rPr lang="en-US" dirty="0" smtClean="0"/>
              <a:t> seeks to outperform its competitors in some measure such as cost, quality, or speed</a:t>
            </a:r>
            <a:r>
              <a:rPr lang="id-ID" dirty="0" smtClean="0"/>
              <a:t>.</a:t>
            </a:r>
          </a:p>
          <a:p>
            <a:pPr lvl="1"/>
            <a:r>
              <a:rPr lang="en-US" dirty="0" smtClean="0"/>
              <a:t>helps a company control a market and generate larger-than-average </a:t>
            </a:r>
            <a:r>
              <a:rPr lang="en-US" dirty="0" err="1" smtClean="0"/>
              <a:t>proﬁts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Definition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Strategies for Competitive Advantage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b="1" i="1" dirty="0" smtClean="0"/>
              <a:t>Cost leadership strategy</a:t>
            </a:r>
            <a:r>
              <a:rPr lang="id-ID" dirty="0" smtClean="0"/>
              <a:t>: </a:t>
            </a:r>
            <a:r>
              <a:rPr lang="en-US" dirty="0" smtClean="0"/>
              <a:t>Produce products and/or services at the lowest cost in the</a:t>
            </a:r>
            <a:r>
              <a:rPr lang="id-ID" dirty="0" smtClean="0"/>
              <a:t> </a:t>
            </a:r>
            <a:r>
              <a:rPr lang="en-US" dirty="0" smtClean="0"/>
              <a:t>industry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b="1" i="1" dirty="0" smtClean="0"/>
              <a:t>Differentiation strategy</a:t>
            </a:r>
            <a:r>
              <a:rPr lang="id-ID" dirty="0" smtClean="0"/>
              <a:t>: </a:t>
            </a:r>
            <a:r>
              <a:rPr lang="en-US" dirty="0" smtClean="0"/>
              <a:t>Offer different products, services, or product features.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b="1" i="1" dirty="0" smtClean="0"/>
              <a:t>Innovation strategy</a:t>
            </a:r>
            <a:r>
              <a:rPr lang="id-ID" dirty="0" smtClean="0"/>
              <a:t> : </a:t>
            </a:r>
            <a:r>
              <a:rPr lang="en-US" dirty="0" smtClean="0"/>
              <a:t>Introduce new products and services, add new features to existing</a:t>
            </a:r>
            <a:r>
              <a:rPr lang="id-ID" dirty="0" smtClean="0"/>
              <a:t> </a:t>
            </a:r>
            <a:r>
              <a:rPr lang="en-US" dirty="0" smtClean="0"/>
              <a:t>products and services, or develop new ways to produce them. 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b="1" i="1" dirty="0" smtClean="0"/>
              <a:t>Operational effectiveness strategy </a:t>
            </a:r>
            <a:r>
              <a:rPr lang="id-ID" dirty="0" smtClean="0"/>
              <a:t>: </a:t>
            </a:r>
            <a:r>
              <a:rPr lang="en-US" dirty="0" smtClean="0"/>
              <a:t>Improve the manner in which internal business</a:t>
            </a:r>
            <a:r>
              <a:rPr lang="id-ID" dirty="0" smtClean="0"/>
              <a:t> </a:t>
            </a:r>
            <a:r>
              <a:rPr lang="en-US" dirty="0" smtClean="0"/>
              <a:t>processes are executed so that a </a:t>
            </a:r>
            <a:r>
              <a:rPr lang="en-US" dirty="0" err="1" smtClean="0"/>
              <a:t>ﬁrm</a:t>
            </a:r>
            <a:r>
              <a:rPr lang="en-US" dirty="0" smtClean="0"/>
              <a:t> performs similar activities better than its rivals</a:t>
            </a:r>
            <a:r>
              <a:rPr lang="en-US" b="1" i="1" dirty="0" smtClean="0"/>
              <a:t>.</a:t>
            </a:r>
            <a:endParaRPr lang="id-ID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id-ID" b="1" i="1" dirty="0" smtClean="0"/>
              <a:t>Customer-orientation strategy</a:t>
            </a:r>
            <a:r>
              <a:rPr lang="id-ID" dirty="0" smtClean="0"/>
              <a:t>: </a:t>
            </a:r>
            <a:r>
              <a:rPr lang="en-US" dirty="0" smtClean="0"/>
              <a:t>Concentrate on making customers </a:t>
            </a:r>
            <a:r>
              <a:rPr lang="en-US" smtClean="0"/>
              <a:t>happy.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Information Systems So Important </a:t>
            </a:r>
            <a:r>
              <a:rPr lang="en-US" dirty="0" smtClean="0"/>
              <a:t>t</a:t>
            </a:r>
            <a:r>
              <a:rPr lang="id-ID" dirty="0" smtClean="0"/>
              <a:t>o organization?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Will Reduce the Number of Middle </a:t>
            </a:r>
            <a:r>
              <a:rPr lang="en-US" dirty="0" smtClean="0"/>
              <a:t>Managers</a:t>
            </a:r>
            <a:endParaRPr lang="id-ID" dirty="0" smtClean="0"/>
          </a:p>
          <a:p>
            <a:r>
              <a:rPr lang="en-US" dirty="0" smtClean="0"/>
              <a:t>IT Will Change the Manager’s </a:t>
            </a:r>
            <a:r>
              <a:rPr lang="en-US" dirty="0" smtClean="0"/>
              <a:t>Job</a:t>
            </a:r>
            <a:endParaRPr lang="id-ID" dirty="0" smtClean="0"/>
          </a:p>
          <a:p>
            <a:r>
              <a:rPr lang="en-US" dirty="0" smtClean="0"/>
              <a:t>Will My Job Be Eliminated</a:t>
            </a:r>
            <a:r>
              <a:rPr lang="en-US" dirty="0" smtClean="0"/>
              <a:t>?</a:t>
            </a:r>
            <a:endParaRPr lang="id-ID" dirty="0" smtClean="0"/>
          </a:p>
          <a:p>
            <a:r>
              <a:rPr lang="en-US" dirty="0" smtClean="0"/>
              <a:t>IT Impacts Employees at </a:t>
            </a:r>
            <a:r>
              <a:rPr lang="en-US" dirty="0" smtClean="0"/>
              <a:t>Work</a:t>
            </a:r>
            <a:endParaRPr lang="id-ID" dirty="0" smtClean="0"/>
          </a:p>
          <a:p>
            <a:r>
              <a:rPr lang="en-US" dirty="0" smtClean="0"/>
              <a:t>IT Impacts Employees’ Health and </a:t>
            </a:r>
            <a:r>
              <a:rPr lang="en-US" dirty="0" smtClean="0"/>
              <a:t>Safety</a:t>
            </a:r>
            <a:endParaRPr lang="id-ID" dirty="0" smtClean="0"/>
          </a:p>
          <a:p>
            <a:r>
              <a:rPr lang="en-US" dirty="0" smtClean="0"/>
              <a:t>IT Provides Opportunities for People with </a:t>
            </a:r>
            <a:r>
              <a:rPr lang="en-US" dirty="0" smtClean="0"/>
              <a:t>Disabilities</a:t>
            </a:r>
            <a:endParaRPr lang="id-ID" dirty="0" smtClean="0"/>
          </a:p>
          <a:p>
            <a:r>
              <a:rPr lang="id-ID" dirty="0" smtClean="0"/>
              <a:t>IT Provides Quality-of-Life Improvements</a:t>
            </a:r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What’s in IT for each Department?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     For </a:t>
            </a:r>
            <a:r>
              <a:rPr lang="id-ID" dirty="0" smtClean="0"/>
              <a:t>the Accounting </a:t>
            </a:r>
            <a:r>
              <a:rPr lang="id-ID" dirty="0" smtClean="0"/>
              <a:t>Major?</a:t>
            </a:r>
          </a:p>
          <a:p>
            <a:r>
              <a:rPr lang="id-ID" dirty="0" smtClean="0"/>
              <a:t>     For </a:t>
            </a:r>
            <a:r>
              <a:rPr lang="id-ID" dirty="0" smtClean="0"/>
              <a:t>the Finance </a:t>
            </a:r>
            <a:r>
              <a:rPr lang="id-ID" dirty="0" smtClean="0"/>
              <a:t>Major?</a:t>
            </a:r>
          </a:p>
          <a:p>
            <a:r>
              <a:rPr lang="id-ID" dirty="0" smtClean="0"/>
              <a:t>     For </a:t>
            </a:r>
            <a:r>
              <a:rPr lang="id-ID" dirty="0" smtClean="0"/>
              <a:t>the Marketing </a:t>
            </a:r>
            <a:r>
              <a:rPr lang="id-ID" dirty="0" smtClean="0"/>
              <a:t>Major?</a:t>
            </a:r>
          </a:p>
          <a:p>
            <a:r>
              <a:rPr lang="id-ID" dirty="0" smtClean="0"/>
              <a:t>     </a:t>
            </a:r>
            <a:r>
              <a:rPr lang="en-US" dirty="0" smtClean="0"/>
              <a:t>For </a:t>
            </a:r>
            <a:r>
              <a:rPr lang="en-US" dirty="0" smtClean="0"/>
              <a:t>the Production/Operations </a:t>
            </a:r>
            <a:r>
              <a:rPr lang="id-ID" dirty="0" smtClean="0"/>
              <a:t>  </a:t>
            </a:r>
          </a:p>
          <a:p>
            <a:pPr>
              <a:buNone/>
            </a:pPr>
            <a:r>
              <a:rPr lang="id-ID" dirty="0" smtClean="0"/>
              <a:t> </a:t>
            </a:r>
            <a:r>
              <a:rPr lang="id-ID" dirty="0" smtClean="0"/>
              <a:t>        </a:t>
            </a:r>
            <a:r>
              <a:rPr lang="en-US" dirty="0" smtClean="0"/>
              <a:t>Management Major</a:t>
            </a:r>
            <a:endParaRPr lang="id-ID" dirty="0" smtClean="0"/>
          </a:p>
          <a:p>
            <a:r>
              <a:rPr lang="id-ID" dirty="0" smtClean="0"/>
              <a:t>     </a:t>
            </a:r>
            <a:r>
              <a:rPr lang="en-US" dirty="0" smtClean="0"/>
              <a:t>For </a:t>
            </a:r>
            <a:r>
              <a:rPr lang="en-US" dirty="0" smtClean="0"/>
              <a:t>the Human Resources Management </a:t>
            </a:r>
            <a:r>
              <a:rPr lang="id-ID" dirty="0" smtClean="0"/>
              <a:t> </a:t>
            </a:r>
            <a:r>
              <a:rPr lang="id-ID" dirty="0" smtClean="0"/>
              <a:t>     </a:t>
            </a:r>
          </a:p>
          <a:p>
            <a:pPr>
              <a:buNone/>
            </a:pPr>
            <a:r>
              <a:rPr lang="id-ID" dirty="0" smtClean="0"/>
              <a:t> </a:t>
            </a:r>
            <a:r>
              <a:rPr lang="id-ID" dirty="0" smtClean="0"/>
              <a:t>       </a:t>
            </a:r>
            <a:r>
              <a:rPr lang="en-US" dirty="0" smtClean="0"/>
              <a:t>Major</a:t>
            </a:r>
            <a:r>
              <a:rPr lang="id-ID" dirty="0" smtClean="0"/>
              <a:t>?</a:t>
            </a:r>
          </a:p>
          <a:p>
            <a:r>
              <a:rPr lang="id-ID" dirty="0" smtClean="0"/>
              <a:t>     For </a:t>
            </a:r>
            <a:r>
              <a:rPr lang="id-ID" dirty="0" smtClean="0"/>
              <a:t>the MIS </a:t>
            </a:r>
            <a:r>
              <a:rPr lang="id-ID" dirty="0" smtClean="0"/>
              <a:t>Major?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400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361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708920"/>
            <a:ext cx="381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284984"/>
            <a:ext cx="371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293096"/>
            <a:ext cx="5143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5301208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SISs : I</a:t>
            </a:r>
            <a:r>
              <a:rPr lang="en-US" dirty="0" err="1" smtClean="0"/>
              <a:t>nformation</a:t>
            </a:r>
            <a:r>
              <a:rPr lang="en-US" dirty="0" smtClean="0"/>
              <a:t> system that helps an organization gain</a:t>
            </a:r>
            <a:r>
              <a:rPr lang="id-ID" dirty="0" smtClean="0"/>
              <a:t> </a:t>
            </a:r>
            <a:r>
              <a:rPr lang="en-US" dirty="0" smtClean="0"/>
              <a:t>a competitive advantage, or reduce a competitive disadvantage</a:t>
            </a:r>
            <a:r>
              <a:rPr lang="id-ID" dirty="0" smtClean="0"/>
              <a:t>.</a:t>
            </a:r>
          </a:p>
          <a:p>
            <a:r>
              <a:rPr lang="id-ID" dirty="0" smtClean="0"/>
              <a:t>SISs </a:t>
            </a:r>
            <a:r>
              <a:rPr lang="en-US" dirty="0" smtClean="0"/>
              <a:t>provide a competitive advantage by helping an organization implement its strategic goals and increase its performance and productivity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Strategic information systems (SISs)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best-known framework for analyzing competitiveness is </a:t>
            </a:r>
            <a:r>
              <a:rPr lang="id-ID" b="1" i="1" dirty="0" smtClean="0"/>
              <a:t>Michael Porter’s  competitive forces model</a:t>
            </a:r>
            <a:r>
              <a:rPr lang="id-ID" dirty="0" smtClean="0"/>
              <a:t> (Porter, 1985).</a:t>
            </a:r>
          </a:p>
          <a:p>
            <a:r>
              <a:rPr lang="en-US" dirty="0" smtClean="0"/>
              <a:t>Companies use Porter’s model to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endParaRPr lang="id-ID" dirty="0" smtClean="0"/>
          </a:p>
          <a:p>
            <a:pPr lvl="1"/>
            <a:r>
              <a:rPr lang="en-US" dirty="0" smtClean="0"/>
              <a:t>develop strategies to increase their competitive edge. </a:t>
            </a:r>
            <a:endParaRPr lang="id-ID" dirty="0" smtClean="0"/>
          </a:p>
          <a:p>
            <a:pPr lvl="1"/>
            <a:r>
              <a:rPr lang="en-US" dirty="0" smtClean="0"/>
              <a:t>demonstrates how IT can make a company</a:t>
            </a:r>
            <a:r>
              <a:rPr lang="id-ID" dirty="0" smtClean="0"/>
              <a:t> </a:t>
            </a:r>
            <a:r>
              <a:rPr lang="en-US" dirty="0" smtClean="0"/>
              <a:t>more competitive.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Competitive Forces Model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I</a:t>
            </a:r>
            <a:r>
              <a:rPr lang="en-US" dirty="0" err="1" smtClean="0"/>
              <a:t>dentiﬁes</a:t>
            </a:r>
            <a:r>
              <a:rPr lang="en-US" dirty="0" smtClean="0"/>
              <a:t> </a:t>
            </a:r>
            <a:r>
              <a:rPr lang="en-US" dirty="0" err="1" smtClean="0"/>
              <a:t>ﬁve</a:t>
            </a:r>
            <a:r>
              <a:rPr lang="en-US" dirty="0" smtClean="0"/>
              <a:t> major forces that could either endanger or enhance a company’s position in a given industry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threat of entry of new competitors.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bargaining power of suppliers.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bargaining power of customers (buyers).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threat of substitute products or services.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rivalry among existing </a:t>
            </a:r>
            <a:r>
              <a:rPr lang="en-US" dirty="0" err="1" smtClean="0"/>
              <a:t>ﬁrms</a:t>
            </a:r>
            <a:r>
              <a:rPr lang="en-US" dirty="0" smtClean="0"/>
              <a:t> in the industry.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Porter’s Competitive Forces Model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threat of new competitor entry is high</a:t>
            </a:r>
            <a:r>
              <a:rPr lang="id-ID" dirty="0" smtClean="0"/>
              <a:t> </a:t>
            </a:r>
            <a:r>
              <a:rPr lang="en-US" dirty="0" smtClean="0"/>
              <a:t>when it is easy to enter your market and low when </a:t>
            </a:r>
            <a:r>
              <a:rPr lang="en-US" dirty="0" err="1" smtClean="0"/>
              <a:t>signiﬁcant</a:t>
            </a:r>
            <a:r>
              <a:rPr lang="en-US" dirty="0" smtClean="0"/>
              <a:t> barriers to entry exist.</a:t>
            </a:r>
            <a:endParaRPr lang="id-ID" dirty="0" smtClean="0"/>
          </a:p>
          <a:p>
            <a:r>
              <a:rPr lang="en-US" b="1" i="1" dirty="0" smtClean="0"/>
              <a:t>An</a:t>
            </a:r>
            <a:r>
              <a:rPr lang="id-ID" b="1" i="1" dirty="0" smtClean="0"/>
              <a:t> </a:t>
            </a:r>
            <a:r>
              <a:rPr lang="en-US" b="1" i="1" dirty="0" smtClean="0"/>
              <a:t>entry barrier </a:t>
            </a:r>
            <a:r>
              <a:rPr lang="en-US" dirty="0" smtClean="0"/>
              <a:t>is a product or service feature that customers have learned to expect from</a:t>
            </a:r>
            <a:r>
              <a:rPr lang="id-ID" dirty="0" smtClean="0"/>
              <a:t> </a:t>
            </a:r>
            <a:r>
              <a:rPr lang="en-US" dirty="0" smtClean="0"/>
              <a:t>organizations in a certain industry.</a:t>
            </a:r>
            <a:endParaRPr lang="id-ID" dirty="0" smtClean="0"/>
          </a:p>
          <a:p>
            <a:r>
              <a:rPr lang="en-US" dirty="0" smtClean="0"/>
              <a:t>This feature must be offered by a competing organization for it to survive in the marketplace.</a:t>
            </a:r>
            <a:endParaRPr lang="id-ID" dirty="0" smtClean="0"/>
          </a:p>
          <a:p>
            <a:r>
              <a:rPr lang="id-ID" dirty="0" smtClean="0"/>
              <a:t>The internet impact????</a:t>
            </a:r>
          </a:p>
          <a:p>
            <a:r>
              <a:rPr lang="id-ID" dirty="0" smtClean="0"/>
              <a:t>T</a:t>
            </a:r>
            <a:r>
              <a:rPr lang="en-US" dirty="0" smtClean="0"/>
              <a:t>he Web increases the threat that new competitors will enter the market</a:t>
            </a:r>
            <a:r>
              <a:rPr lang="id-ID" dirty="0" smtClean="0"/>
              <a:t> </a:t>
            </a:r>
            <a:r>
              <a:rPr lang="en-US" dirty="0" smtClean="0"/>
              <a:t>by sharply reducing traditional barriers to entry, such as the need for a sales force or a physical storefront to sell goods and services.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 </a:t>
            </a:r>
            <a:r>
              <a:rPr lang="en-US" dirty="0" smtClean="0"/>
              <a:t>The threat of entry of new competitors.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Supplier power is high when buyers have few</a:t>
            </a:r>
            <a:r>
              <a:rPr lang="id-ID" dirty="0" smtClean="0"/>
              <a:t> </a:t>
            </a:r>
            <a:r>
              <a:rPr lang="en-US" dirty="0" smtClean="0"/>
              <a:t>choices from whom to buy and low when buyers have many choices.</a:t>
            </a:r>
            <a:endParaRPr lang="id-ID" dirty="0" smtClean="0"/>
          </a:p>
          <a:p>
            <a:r>
              <a:rPr lang="id-ID" dirty="0" smtClean="0"/>
              <a:t>The internet impact???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2. </a:t>
            </a:r>
            <a:r>
              <a:rPr lang="en-US" dirty="0" smtClean="0"/>
              <a:t>The bargaining power of suppliers.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Buyer power is high when buyers have many</a:t>
            </a:r>
            <a:r>
              <a:rPr lang="id-ID" dirty="0" smtClean="0"/>
              <a:t> </a:t>
            </a:r>
            <a:r>
              <a:rPr lang="en-US" dirty="0" smtClean="0"/>
              <a:t>choices from whom to buy and low when buyers have few choices.</a:t>
            </a:r>
            <a:endParaRPr lang="id-ID" dirty="0" smtClean="0"/>
          </a:p>
          <a:p>
            <a:r>
              <a:rPr lang="id-ID" dirty="0" smtClean="0"/>
              <a:t>T</a:t>
            </a:r>
            <a:r>
              <a:rPr lang="en-US" dirty="0" smtClean="0"/>
              <a:t>he  Internet greatly increases customers’</a:t>
            </a:r>
            <a:r>
              <a:rPr lang="id-ID" dirty="0" smtClean="0"/>
              <a:t> </a:t>
            </a:r>
            <a:r>
              <a:rPr lang="en-US" dirty="0" smtClean="0"/>
              <a:t>bargaining power.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3. </a:t>
            </a:r>
            <a:r>
              <a:rPr lang="en-US" dirty="0" smtClean="0"/>
              <a:t>The bargaining power of customers (buyers).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many substitutes for an organization’s products or services, then the threat of substitutes is high. </a:t>
            </a:r>
            <a:endParaRPr lang="id-ID" dirty="0" smtClean="0"/>
          </a:p>
          <a:p>
            <a:r>
              <a:rPr lang="en-US" dirty="0" smtClean="0"/>
              <a:t>If there are few substitutes,</a:t>
            </a:r>
            <a:r>
              <a:rPr lang="id-ID" dirty="0" smtClean="0"/>
              <a:t> </a:t>
            </a:r>
            <a:r>
              <a:rPr lang="en-US" dirty="0" smtClean="0"/>
              <a:t>then the threat is low.</a:t>
            </a:r>
            <a:endParaRPr lang="id-ID" dirty="0" smtClean="0"/>
          </a:p>
          <a:p>
            <a:r>
              <a:rPr lang="en-US" dirty="0" smtClean="0"/>
              <a:t>Information-based industries are in the greatest danger from substitutes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4. </a:t>
            </a:r>
            <a:r>
              <a:rPr lang="en-US" dirty="0" smtClean="0"/>
              <a:t>The threat of substitute products or services.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10242389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3AC056-5A87-4CF2-9278-B220FC8D37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TS102423891</Template>
  <TotalTime>50</TotalTime>
  <Words>968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TS102423891</vt:lpstr>
      <vt:lpstr>Competitive Advantage  and  Strategic Information Systems</vt:lpstr>
      <vt:lpstr>Definition</vt:lpstr>
      <vt:lpstr>Strategic information systems (SISs)</vt:lpstr>
      <vt:lpstr>Competitive Forces Model</vt:lpstr>
      <vt:lpstr>Porter’s Competitive Forces Model</vt:lpstr>
      <vt:lpstr>1. The threat of entry of new competitors.</vt:lpstr>
      <vt:lpstr>2. The bargaining power of suppliers.</vt:lpstr>
      <vt:lpstr>3. The bargaining power of customers (buyers).</vt:lpstr>
      <vt:lpstr>4. The threat of substitute products or services.</vt:lpstr>
      <vt:lpstr>The rivalry among existing ﬁrms in the industry.</vt:lpstr>
      <vt:lpstr>Slide 11</vt:lpstr>
      <vt:lpstr>Slide 12</vt:lpstr>
      <vt:lpstr>Competition Affect</vt:lpstr>
      <vt:lpstr>Porter’s Value Chain Model</vt:lpstr>
      <vt:lpstr>Primary activity</vt:lpstr>
      <vt:lpstr>Primary Activities :</vt:lpstr>
      <vt:lpstr>Support Activity</vt:lpstr>
      <vt:lpstr>Value System</vt:lpstr>
      <vt:lpstr>Slide 19</vt:lpstr>
      <vt:lpstr>Strategies for Competitive Advantage</vt:lpstr>
      <vt:lpstr>Why Are Information Systems So Important to organization?</vt:lpstr>
      <vt:lpstr>What’s in IT for each Department?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</cp:revision>
  <dcterms:created xsi:type="dcterms:W3CDTF">2012-05-15T12:16:41Z</dcterms:created>
  <dcterms:modified xsi:type="dcterms:W3CDTF">2013-09-17T18:55:58Z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TC024238919991</vt:lpwstr>
  </property>
</Properties>
</file>