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5" r:id="rId9"/>
    <p:sldId id="277" r:id="rId10"/>
    <p:sldId id="275" r:id="rId11"/>
    <p:sldId id="274" r:id="rId12"/>
    <p:sldId id="273" r:id="rId13"/>
    <p:sldId id="272" r:id="rId14"/>
    <p:sldId id="271" r:id="rId15"/>
    <p:sldId id="270" r:id="rId16"/>
    <p:sldId id="269" r:id="rId17"/>
    <p:sldId id="290" r:id="rId18"/>
    <p:sldId id="291" r:id="rId19"/>
    <p:sldId id="264" r:id="rId20"/>
    <p:sldId id="263" r:id="rId21"/>
    <p:sldId id="262" r:id="rId22"/>
    <p:sldId id="261" r:id="rId23"/>
    <p:sldId id="287" r:id="rId24"/>
    <p:sldId id="288" r:id="rId25"/>
    <p:sldId id="260" r:id="rId26"/>
    <p:sldId id="278" r:id="rId27"/>
    <p:sldId id="279" r:id="rId28"/>
    <p:sldId id="281" r:id="rId29"/>
    <p:sldId id="284" r:id="rId30"/>
    <p:sldId id="285" r:id="rId31"/>
    <p:sldId id="282" r:id="rId32"/>
    <p:sldId id="280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77C3-F6B4-42E7-B260-B04303B43BEF}" type="datetimeFigureOut">
              <a:rPr lang="id-ID" smtClean="0"/>
              <a:pPr/>
              <a:t>24/09/2014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A503-CB38-4568-89A3-BF8FCFB583C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Threats to Information Security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Social Engineering and </a:t>
            </a:r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/>
            </a:r>
            <a:b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Reverse Social Engineering.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Social engineering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 an attack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whereby the perpetrator uses social skills to trick or manipulate a legitimate employee into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providing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conﬁdential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company information such as passwords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d-ID" b="1" i="1" dirty="0" smtClean="0">
                <a:solidFill>
                  <a:srgbClr val="0070C0"/>
                </a:solidFill>
              </a:rPr>
              <a:t>R</a:t>
            </a:r>
            <a:r>
              <a:rPr lang="en-US" b="1" i="1" dirty="0" err="1" smtClean="0">
                <a:solidFill>
                  <a:srgbClr val="0070C0"/>
                </a:solidFill>
              </a:rPr>
              <a:t>everse</a:t>
            </a:r>
            <a:r>
              <a:rPr lang="en-US" b="1" i="1" dirty="0" smtClean="0">
                <a:solidFill>
                  <a:srgbClr val="0070C0"/>
                </a:solidFill>
              </a:rPr>
              <a:t> social engineering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the employees approach the attacker. 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Deviations in the Quality of Service by Service Providers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category consists of situations in which a product or service is not delivered to the organization as expected.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Environmental Hazards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Environmental hazards include dirt, dust, humidity, and static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electricity.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These hazards are harmful to the safe operation of computing equipment</a:t>
            </a:r>
            <a:r>
              <a:rPr lang="en-US" dirty="0" smtClean="0"/>
              <a:t>.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Technical Failures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Problems with hardware and software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most common hardware problem is a crash of a hard disk drive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most common software problem is errors—called bugs—in computer programs.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Management Failures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Management failures involve a lack of funding for information security efforts and a lack of interest in those efforts.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Such lack of leadership will cause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information security of the organization to suffer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Deliberate Acts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Deliberate acts by organizational employees (i.e., insiders) account for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large number of information security breaches.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Espionage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occurs when an unauthorized individual attempts to gain illegal access to organizational information.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Information extortion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steals information from a company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Sabotage 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deliberate acts that involve defacing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 organization’s Web site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Theft of equipment or information</a:t>
            </a: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Identity theft</a:t>
            </a: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Software attacks</a:t>
            </a:r>
          </a:p>
          <a:p>
            <a:pPr lvl="1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Cyberterrorism and cyberwarfare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Software Attacks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2" y="1700808"/>
            <a:ext cx="89281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Security threats from the outside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39152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88424" cy="678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788024" y="551723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Security threats </a:t>
            </a:r>
            <a:endParaRPr lang="id-ID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  <a:p>
            <a:r>
              <a:rPr lang="id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from </a:t>
            </a:r>
            <a:r>
              <a:rPr lang="id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the </a:t>
            </a:r>
            <a:r>
              <a:rPr lang="id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inside</a:t>
            </a:r>
            <a:endParaRPr lang="id-ID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Protecting Information Resources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i="1" dirty="0" smtClean="0">
                <a:solidFill>
                  <a:srgbClr val="0070C0"/>
                </a:solidFill>
              </a:rPr>
              <a:t>A</a:t>
            </a:r>
            <a:r>
              <a:rPr lang="en-US" b="1" i="1" dirty="0" smtClean="0">
                <a:solidFill>
                  <a:srgbClr val="0070C0"/>
                </a:solidFill>
              </a:rPr>
              <a:t> risk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 the probability that a threat will impact an information resource.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goal of risk management is to identify, control, and minimize the impact of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thr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eat.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Risk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management involves three processes: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risk analysis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risk mitigation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controls evaluation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d-ID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Some F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actors contributing to the increasing vulnerability of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organizationa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l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information assets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 </a:t>
            </a:r>
            <a:r>
              <a:rPr lang="id-ID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:</a:t>
            </a:r>
            <a:endParaRPr lang="id-ID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volution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of the information technology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resource</a:t>
            </a:r>
            <a:endParaRPr lang="id-ID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	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interconnected, interdependent, wirelessly networked business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environment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Governmental legislation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Smaller, faster, cheaper computers and storage devices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Decreasing skills necessary to be a computer hacker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International organized crime taking over cybercrime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Increased employee use of unmanaged devices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Lack of management support</a:t>
            </a:r>
            <a:endParaRPr lang="id-ID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Risk analysis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rocess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by which an organization assesses the value of each asset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being protected, estimates the probability that each asset will be compromised, and compares the probable costs of the asset’s being compromised with the costs of protecting that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asset.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Organizations perform risk analysis to ensure that their information systems’ security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programs are cost effective.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risk analysis process prioritizes the assets to be protected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based on each asset’s value, its probability of being compromised, and the estimated cost of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its protection.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organization then considers how to mitigate the risk.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Risk mitigation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he organization takes concrete actions against risks.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Risk mitigation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has two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functio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implementing controls to prevent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identiﬁed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threats from occurring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developing a means of recovery should the threat become a reality.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Risk mitigation strategies 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Risk acceptance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Accept the potential risk, continue operating with no controls, and absorb any damages that occur.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Risk limitation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Limit the risk by implementing controls that minimize the impact of the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threat.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Risk transference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Transfer the risk by using other means to compensate for the loss, such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as by purchasing insurance</a:t>
            </a:r>
            <a:r>
              <a:rPr lang="en-US" dirty="0" smtClean="0"/>
              <a:t>.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The Difficulties in Protecting Information Resources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Hundreds of potential threats exist.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Computing resources may be situated in many locations.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Many individuals control information assets.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Computer networks can be located outside the organization and are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difﬁcult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to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protect.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Rapid technological changes make some controls obsolete as soon as they are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installed.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The Difficulties in Protecting Information Resources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Many computer crimes are undetected for a long period of time, so it is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difﬁcult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to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learn from experience.</a:t>
            </a:r>
          </a:p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Pe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tend to violate security procedures because the procedures are inconvenient.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cost of preventing hazards can be very high. Therefore, most organizations simply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cannot afford to protect against all possible hazards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Controls evaluation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he organization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identiﬁes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security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deﬁciencies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calculates the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costs of implementing adequate control measures.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If the costs of implementing a control are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greater than the value of the asset being protected, then control is not cost effective</a:t>
            </a:r>
            <a:r>
              <a:rPr lang="en-US" dirty="0" smtClean="0"/>
              <a:t>. 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Controls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Defense mechanisms, also called countermeasures, employed by organizations to protect their information assets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Security controls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are designed to protect all of the components of an information system, including data, software, hardware, and networks.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categories of controls are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physical,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access,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communications,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application controls 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physical controls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Controls that restrict unauthorized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individuals from gaining access to a company’s computer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facilities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walls, doors, fencing,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gates, locks, badges, guards, and alarm systems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pressure sensors, temperature sensors, and motion detectors.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access controls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Controls that restrict unauthorized individuals from using information resources and are concerned with user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identiﬁcation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These controls involve two major functions: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Authentication</a:t>
            </a:r>
            <a:r>
              <a:rPr lang="id-ID" b="1" i="1" dirty="0" smtClean="0">
                <a:solidFill>
                  <a:srgbClr val="0070C0"/>
                </a:solidFill>
              </a:rPr>
              <a:t>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determines the identity of the person requiring access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Authorization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determines which actions, rights, or privileges the person has, based on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veriﬁed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identity.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M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ethods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 to identify authorized personnel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Something the User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Is &gt; biometric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Something the User Has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Something the User Does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Something the User Knows.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K</a:t>
            </a:r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ey terms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Information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resources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are subject to a huge number of threats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r>
              <a:rPr lang="id-ID" b="1" i="1" dirty="0" smtClean="0">
                <a:solidFill>
                  <a:srgbClr val="0070C0"/>
                </a:solidFill>
                <a:latin typeface="Corbel" pitchFamily="34" charset="0"/>
              </a:rPr>
              <a:t>Examples :</a:t>
            </a:r>
            <a:r>
              <a:rPr lang="id-ID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id-ID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computers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 the information on them, information systems and applications, databases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, etc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Corbel" pitchFamily="34" charset="0"/>
              </a:rPr>
              <a:t>A  threat to an information resource is </a:t>
            </a:r>
            <a:r>
              <a:rPr lang="id-ID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id-ID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	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danger to which a system may be exposed. </a:t>
            </a:r>
            <a:endParaRPr lang="id-ID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b="1" i="1" dirty="0" smtClean="0">
                <a:solidFill>
                  <a:srgbClr val="0070C0"/>
                </a:solidFill>
                <a:latin typeface="Corbel" pitchFamily="34" charset="0"/>
              </a:rPr>
              <a:t>The exposure of an information resource is </a:t>
            </a:r>
            <a:r>
              <a:rPr lang="id-ID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id-ID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harm, loss, or damage that can result if a threat compromises that resource.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Corbel" pitchFamily="34" charset="0"/>
              </a:rPr>
              <a:t>A system’s vulnerability is </a:t>
            </a:r>
            <a:r>
              <a:rPr lang="id-ID" b="1" i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id-ID" b="1" i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possibility that the system will suffer harm by a threat. </a:t>
            </a:r>
            <a:endParaRPr lang="id-ID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b="1" i="1" dirty="0" smtClean="0">
                <a:solidFill>
                  <a:srgbClr val="0070C0"/>
                </a:solidFill>
                <a:latin typeface="Corbel" pitchFamily="34" charset="0"/>
              </a:rPr>
              <a:t>Risk</a:t>
            </a:r>
            <a:r>
              <a:rPr lang="id-ID" b="1" i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Corbel" pitchFamily="34" charset="0"/>
              </a:rPr>
              <a:t>is </a:t>
            </a:r>
            <a:endParaRPr lang="id-ID" b="1" i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id-ID" b="1" i="1" dirty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likelihood that a threat will occur. Information systems controls are the procedures,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devices, or software aimed at preventing a compromise to the system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.</a:t>
            </a:r>
            <a:endParaRPr lang="id-ID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340752" y="69269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Passwords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They should be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difﬁcult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to guess.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They should be longer rather than shorter.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They should have uppercase letters, lowercase letters, numbers, and special characters.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They should not be a recognizable word.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They should not be the name of anything or anyone  familiar, such as family names or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names of pets.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They should not be a recognizable string of numbers, such as a Social Security number or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birthday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communications controls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Controls that deal with the movement of data across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networks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d-ID" b="1" i="1" dirty="0" smtClean="0">
                <a:solidFill>
                  <a:srgbClr val="0070C0"/>
                </a:solidFill>
              </a:rPr>
              <a:t>Firewalls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system that prevents 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speciﬁc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type of information from moving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between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untrusted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networks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id-ID" b="1" i="1" dirty="0" smtClean="0">
                <a:solidFill>
                  <a:srgbClr val="0070C0"/>
                </a:solidFill>
              </a:rPr>
              <a:t>Anti-malware systems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antivirus software, are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software packages that attempt to identify and eliminate viruses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application controls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Controls that protect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speciﬁc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hree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major categories of these controls are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70C0"/>
                </a:solidFill>
              </a:rPr>
              <a:t>Input</a:t>
            </a:r>
            <a:r>
              <a:rPr lang="id-ID" b="1" i="1" dirty="0" smtClean="0">
                <a:solidFill>
                  <a:srgbClr val="0070C0"/>
                </a:solidFill>
              </a:rPr>
              <a:t> control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programmed routines that are performed to edit input data for errors before they are processed.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70C0"/>
                </a:solidFill>
              </a:rPr>
              <a:t>Processing</a:t>
            </a:r>
            <a:r>
              <a:rPr lang="id-ID" b="1" i="1" dirty="0" smtClean="0">
                <a:solidFill>
                  <a:srgbClr val="0070C0"/>
                </a:solidFill>
              </a:rPr>
              <a:t> control 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match employee time cards with a master payroll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ﬁle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report missing or duplicate time cards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70C0"/>
                </a:solidFill>
              </a:rPr>
              <a:t>output controls</a:t>
            </a:r>
            <a:r>
              <a:rPr lang="id-ID" b="1" i="1" dirty="0" smtClean="0">
                <a:solidFill>
                  <a:srgbClr val="0070C0"/>
                </a:solidFill>
              </a:rPr>
              <a:t> </a:t>
            </a:r>
            <a:endParaRPr lang="id-ID" b="1" i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Threats </a:t>
            </a:r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to</a:t>
            </a:r>
            <a:r>
              <a:rPr lang="id-ID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 Information Systems</a:t>
            </a:r>
            <a:endParaRPr lang="id-ID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Whitman and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Mattord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(2003)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classiﬁed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threats into the following general categories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Unintentional acts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Natural disasters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Technical failures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Management failures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Deliberate acts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Unintentional Acts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Unintentional acts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those with no malicious intent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. </a:t>
            </a:r>
          </a:p>
          <a:p>
            <a:r>
              <a:rPr lang="id-ID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unintentional acts :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human errors, </a:t>
            </a:r>
            <a:endParaRPr lang="id-ID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deviations in the quality of service by service providers, </a:t>
            </a:r>
            <a:endParaRPr lang="id-ID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environmental hazards</a:t>
            </a:r>
            <a:endParaRPr lang="id-ID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Human Errors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ategory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of organizational employees is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Regular employee :</a:t>
            </a:r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314450" lvl="2" indent="-514350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from mail clerks to CEO</a:t>
            </a:r>
          </a:p>
          <a:p>
            <a:pPr marL="1314450" lvl="2" indent="-514350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HRD and IS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contract labor, consultants,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 janitors and guards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514350" indent="-514350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Human errors or mistakes by employees caused by laziness, carelessness, or lack of information security awareness pose a large problem for  organizations.</a:t>
            </a:r>
            <a:endParaRPr lang="id-ID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Human Mistakes (1)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5" y="1556792"/>
            <a:ext cx="895815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Human Mistakes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5" y="1988840"/>
            <a:ext cx="896750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Human Mistakes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72816"/>
            <a:ext cx="914174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1187</Words>
  <Application>Microsoft Office PowerPoint</Application>
  <PresentationFormat>On-screen Show (4:3)</PresentationFormat>
  <Paragraphs>147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Threats to Information Security</vt:lpstr>
      <vt:lpstr> Some Factors contributing to the increasing vulnerability of organizational information assets :</vt:lpstr>
      <vt:lpstr>Key terms</vt:lpstr>
      <vt:lpstr>Threats to Information Systems</vt:lpstr>
      <vt:lpstr>Unintentional Acts</vt:lpstr>
      <vt:lpstr>Human Errors</vt:lpstr>
      <vt:lpstr>Human Mistakes (1)</vt:lpstr>
      <vt:lpstr>Human Mistakes (2)</vt:lpstr>
      <vt:lpstr>Human Mistakes (3)</vt:lpstr>
      <vt:lpstr>Social Engineering and  Reverse Social Engineering.</vt:lpstr>
      <vt:lpstr>Deviations in the Quality of Service by Service Providers</vt:lpstr>
      <vt:lpstr>Environmental Hazards</vt:lpstr>
      <vt:lpstr>Technical Failures</vt:lpstr>
      <vt:lpstr>Management Failures</vt:lpstr>
      <vt:lpstr>Deliberate Acts</vt:lpstr>
      <vt:lpstr>Software Attacks</vt:lpstr>
      <vt:lpstr>Security threats from the outside</vt:lpstr>
      <vt:lpstr>Slide 18</vt:lpstr>
      <vt:lpstr>Protecting Information Resources</vt:lpstr>
      <vt:lpstr>Risk analysis</vt:lpstr>
      <vt:lpstr>Risk mitigation</vt:lpstr>
      <vt:lpstr>Risk mitigation strategies </vt:lpstr>
      <vt:lpstr>The Difficulties in Protecting Information Resources</vt:lpstr>
      <vt:lpstr>The Difficulties in Protecting Information Resources</vt:lpstr>
      <vt:lpstr> Controls evaluation</vt:lpstr>
      <vt:lpstr> Controls</vt:lpstr>
      <vt:lpstr>physical controls</vt:lpstr>
      <vt:lpstr>access controls</vt:lpstr>
      <vt:lpstr>Methods to identify authorized personnel</vt:lpstr>
      <vt:lpstr>Passwords</vt:lpstr>
      <vt:lpstr>communications controls</vt:lpstr>
      <vt:lpstr>application controls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Threats to Information Security</dc:title>
  <dc:creator>Lenovo</dc:creator>
  <cp:lastModifiedBy>Lenovo</cp:lastModifiedBy>
  <cp:revision>15</cp:revision>
  <dcterms:created xsi:type="dcterms:W3CDTF">2013-09-24T06:15:54Z</dcterms:created>
  <dcterms:modified xsi:type="dcterms:W3CDTF">2014-09-24T13:01:17Z</dcterms:modified>
</cp:coreProperties>
</file>