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78" r:id="rId26"/>
    <p:sldId id="282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B8C3-B916-4707-9547-3AADE6028FAB}" type="datetimeFigureOut">
              <a:rPr lang="id-ID" smtClean="0"/>
              <a:pPr/>
              <a:t>01/10/2014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A043-68F7-460E-997A-B698CF926F6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Data and Knowledge</a:t>
            </a:r>
            <a:br>
              <a:rPr lang="id-ID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</a:br>
            <a:r>
              <a:rPr lang="id-ID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Management</a:t>
            </a:r>
            <a:endParaRPr lang="id-ID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Data Life Cycle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06775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Database Approach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Database </a:t>
            </a:r>
            <a:r>
              <a:rPr lang="en-US" dirty="0" smtClean="0"/>
              <a:t>eliminates </a:t>
            </a:r>
            <a:r>
              <a:rPr lang="id-ID" dirty="0" smtClean="0"/>
              <a:t>p</a:t>
            </a:r>
            <a:r>
              <a:rPr lang="en-US" dirty="0" err="1" smtClean="0"/>
              <a:t>roblems</a:t>
            </a:r>
            <a:r>
              <a:rPr lang="en-US" dirty="0" smtClean="0"/>
              <a:t> of storing and</a:t>
            </a:r>
            <a:r>
              <a:rPr lang="id-ID" dirty="0" smtClean="0"/>
              <a:t> </a:t>
            </a:r>
            <a:r>
              <a:rPr lang="en-US" dirty="0" smtClean="0"/>
              <a:t>accessing data. </a:t>
            </a: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Databases are arranged so that one  set of software programs—the database</a:t>
            </a:r>
            <a:r>
              <a:rPr lang="id-ID" dirty="0" smtClean="0"/>
              <a:t> </a:t>
            </a:r>
            <a:r>
              <a:rPr lang="en-US" dirty="0" smtClean="0"/>
              <a:t>management system—provides all users with access to all the data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Database Approach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None/>
            </a:pPr>
            <a:r>
              <a:rPr lang="id-ID" dirty="0" smtClean="0"/>
              <a:t>Database system </a:t>
            </a:r>
            <a:r>
              <a:rPr lang="en-US" dirty="0" smtClean="0"/>
              <a:t>minimizes the</a:t>
            </a:r>
            <a:r>
              <a:rPr lang="id-ID" dirty="0" smtClean="0"/>
              <a:t> </a:t>
            </a:r>
            <a:r>
              <a:rPr lang="en-US" dirty="0" smtClean="0"/>
              <a:t>following problems: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Data redundancy</a:t>
            </a:r>
            <a:r>
              <a:rPr lang="en-US" dirty="0" smtClean="0"/>
              <a:t>: The same data are stored in many places.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Data isolation</a:t>
            </a:r>
            <a:r>
              <a:rPr lang="en-US" dirty="0" smtClean="0"/>
              <a:t>: Applications cannot access data associated with other applications.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Data inconsistency</a:t>
            </a:r>
            <a:r>
              <a:rPr lang="en-US" dirty="0" smtClean="0"/>
              <a:t>: Various copies of the data do not agree.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Database Approach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None/>
            </a:pPr>
            <a:r>
              <a:rPr lang="id-ID" dirty="0" smtClean="0"/>
              <a:t>Database system maximize</a:t>
            </a:r>
            <a:r>
              <a:rPr lang="en-US" dirty="0" smtClean="0"/>
              <a:t> the</a:t>
            </a:r>
            <a:r>
              <a:rPr lang="id-ID" dirty="0" smtClean="0"/>
              <a:t> </a:t>
            </a:r>
            <a:r>
              <a:rPr lang="en-US" dirty="0" smtClean="0"/>
              <a:t>following problems: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Data security.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Data integrity: </a:t>
            </a:r>
            <a:r>
              <a:rPr lang="en-US" dirty="0" smtClean="0"/>
              <a:t>Data meet certain constraints, such as no alphabetic characters in a Social</a:t>
            </a:r>
            <a:r>
              <a:rPr lang="id-ID" dirty="0" smtClean="0"/>
              <a:t> </a:t>
            </a:r>
            <a:r>
              <a:rPr lang="en-US" dirty="0" smtClean="0"/>
              <a:t>Security number </a:t>
            </a:r>
            <a:r>
              <a:rPr lang="en-US" dirty="0" err="1" smtClean="0"/>
              <a:t>ﬁeld</a:t>
            </a:r>
            <a:r>
              <a:rPr lang="en-US" dirty="0" smtClean="0"/>
              <a:t>.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Data independence: </a:t>
            </a:r>
            <a:r>
              <a:rPr lang="en-US" dirty="0" smtClean="0"/>
              <a:t>Applications and data are independent of one another (i.e., applications and data are not linked to each other, meaning that all applications are able to access</a:t>
            </a:r>
            <a:r>
              <a:rPr lang="id-ID" dirty="0" smtClean="0"/>
              <a:t> </a:t>
            </a:r>
            <a:r>
              <a:rPr lang="en-US" dirty="0" smtClean="0"/>
              <a:t>the same data).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Database Approach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None/>
            </a:pP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56792"/>
            <a:ext cx="919658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2">
                    <a:lumMod val="25000"/>
                  </a:schemeClr>
                </a:solidFill>
                <a:latin typeface="Lucida Calligraphy" pitchFamily="66" charset="0"/>
              </a:rPr>
              <a:t>The Data Hierarchy</a:t>
            </a:r>
            <a:endParaRPr lang="id-ID" dirty="0">
              <a:solidFill>
                <a:schemeClr val="bg2">
                  <a:lumMod val="2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723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2">
                    <a:lumMod val="25000"/>
                  </a:schemeClr>
                </a:solidFill>
                <a:latin typeface="Lucida Calligraphy" pitchFamily="66" charset="0"/>
              </a:rPr>
              <a:t>Designing the Database</a:t>
            </a:r>
            <a:endParaRPr lang="id-ID" dirty="0">
              <a:solidFill>
                <a:schemeClr val="bg2">
                  <a:lumMod val="2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Entity-Relationship Modeling</a:t>
            </a:r>
            <a:r>
              <a:rPr lang="id-ID" dirty="0" smtClean="0"/>
              <a:t>.</a:t>
            </a:r>
          </a:p>
          <a:p>
            <a:r>
              <a:rPr lang="id-ID" dirty="0" smtClean="0"/>
              <a:t>A database management system (DBMS</a:t>
            </a:r>
            <a:r>
              <a:rPr lang="id-ID" dirty="0" smtClean="0"/>
              <a:t>)</a:t>
            </a:r>
          </a:p>
          <a:p>
            <a:r>
              <a:rPr lang="id-ID" dirty="0" smtClean="0"/>
              <a:t>Query </a:t>
            </a:r>
            <a:r>
              <a:rPr lang="id-ID" dirty="0" smtClean="0"/>
              <a:t>Languages.</a:t>
            </a:r>
          </a:p>
          <a:p>
            <a:r>
              <a:rPr lang="id-ID" dirty="0" smtClean="0"/>
              <a:t>Data </a:t>
            </a:r>
            <a:r>
              <a:rPr lang="id-ID" dirty="0" smtClean="0"/>
              <a:t>Dictionary</a:t>
            </a:r>
          </a:p>
          <a:p>
            <a:r>
              <a:rPr lang="id-ID" dirty="0" smtClean="0"/>
              <a:t>Normalization</a:t>
            </a: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Data Warehousing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A</a:t>
            </a:r>
            <a:r>
              <a:rPr lang="en-US" dirty="0" smtClean="0"/>
              <a:t> repository of historical data that are organized by subject to support</a:t>
            </a:r>
            <a:r>
              <a:rPr lang="id-ID" dirty="0" smtClean="0"/>
              <a:t> </a:t>
            </a:r>
            <a:r>
              <a:rPr lang="en-US" dirty="0" smtClean="0"/>
              <a:t>decision makers in the organization. </a:t>
            </a:r>
            <a:endParaRPr lang="id-ID" dirty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Data warehouses facilitate business intelligence activities, such as data mining, decision support, and querying applications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basic characteristics of a data warehouse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Organized by business dimension or subject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contain information relevant for decision support and data analysis.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Consistent</a:t>
            </a:r>
            <a:r>
              <a:rPr lang="en-US" dirty="0" smtClean="0"/>
              <a:t>. Data in different databases may be encoded differently. </a:t>
            </a: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Historical</a:t>
            </a:r>
            <a:r>
              <a:rPr lang="en-US" dirty="0" smtClean="0"/>
              <a:t>. The data are kept for many years so that they can be used for identifying</a:t>
            </a:r>
            <a:r>
              <a:rPr lang="id-ID" dirty="0" smtClean="0"/>
              <a:t> </a:t>
            </a:r>
            <a:r>
              <a:rPr lang="en-US" dirty="0" smtClean="0"/>
              <a:t>trends, forecasting, and making comparisons over time.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Nonvolatile</a:t>
            </a:r>
            <a:r>
              <a:rPr lang="en-US" dirty="0" smtClean="0"/>
              <a:t>. Data are not updated after they are entered into the warehouse.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basic characteristics of a data warehouse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Use online analytical processing</a:t>
            </a:r>
            <a:endParaRPr lang="id-ID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Multidimensional. </a:t>
            </a:r>
            <a:endParaRPr lang="id-ID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Relationship with relational databases.</a:t>
            </a:r>
            <a:endParaRPr lang="id-ID" dirty="0" smtClean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Learning Objectives</a:t>
            </a:r>
            <a:endParaRPr lang="id-ID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Recognize the importance </a:t>
            </a:r>
            <a:r>
              <a:rPr lang="id-ID" dirty="0" smtClean="0"/>
              <a:t> of </a:t>
            </a:r>
            <a:r>
              <a:rPr lang="en-US" dirty="0" smtClean="0"/>
              <a:t>data, the issues involved in</a:t>
            </a:r>
            <a:r>
              <a:rPr lang="id-ID" dirty="0" smtClean="0"/>
              <a:t> </a:t>
            </a:r>
            <a:r>
              <a:rPr lang="en-US" dirty="0" smtClean="0"/>
              <a:t>managing these data, and the</a:t>
            </a:r>
            <a:r>
              <a:rPr lang="id-ID" dirty="0" smtClean="0"/>
              <a:t> </a:t>
            </a:r>
            <a:r>
              <a:rPr lang="en-US" dirty="0" smtClean="0"/>
              <a:t>data life cycle.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sources of data and</a:t>
            </a:r>
            <a:r>
              <a:rPr lang="id-ID" dirty="0" smtClean="0"/>
              <a:t> </a:t>
            </a:r>
            <a:r>
              <a:rPr lang="en-US" dirty="0" smtClean="0"/>
              <a:t>explain how data are collected.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the advantages of the</a:t>
            </a:r>
            <a:r>
              <a:rPr lang="id-ID" dirty="0" smtClean="0"/>
              <a:t> </a:t>
            </a:r>
            <a:r>
              <a:rPr lang="en-US" dirty="0" smtClean="0"/>
              <a:t>database approach.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the operation of data</a:t>
            </a:r>
            <a:r>
              <a:rPr lang="id-ID" dirty="0" smtClean="0"/>
              <a:t> </a:t>
            </a:r>
            <a:r>
              <a:rPr lang="en-US" dirty="0" smtClean="0"/>
              <a:t>warehousing and its role in</a:t>
            </a:r>
            <a:r>
              <a:rPr lang="id-ID" dirty="0" smtClean="0"/>
              <a:t> </a:t>
            </a:r>
            <a:r>
              <a:rPr lang="en-US" dirty="0" smtClean="0"/>
              <a:t>decision support.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data governance and how</a:t>
            </a:r>
            <a:r>
              <a:rPr lang="id-ID" dirty="0" smtClean="0"/>
              <a:t> </a:t>
            </a:r>
            <a:r>
              <a:rPr lang="en-US" dirty="0" smtClean="0"/>
              <a:t>it helps to produce high-quality</a:t>
            </a:r>
            <a:r>
              <a:rPr lang="id-ID" dirty="0" smtClean="0"/>
              <a:t> </a:t>
            </a:r>
            <a:r>
              <a:rPr lang="en-US" dirty="0" smtClean="0"/>
              <a:t>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Deﬁne</a:t>
            </a:r>
            <a:r>
              <a:rPr lang="en-US" dirty="0" smtClean="0"/>
              <a:t> knowledge and describe</a:t>
            </a:r>
            <a:r>
              <a:rPr lang="id-ID" dirty="0" smtClean="0"/>
              <a:t> </a:t>
            </a:r>
            <a:r>
              <a:rPr lang="en-US" dirty="0" smtClean="0"/>
              <a:t>the different types of knowledge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Data warehouse framework and views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endParaRPr lang="id-ID" dirty="0" smtClean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763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Relational databases.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endParaRPr lang="id-ID" dirty="0" smtClean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08209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Multidimensional</a:t>
            </a:r>
            <a:b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</a:b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database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593" y="1340768"/>
            <a:ext cx="7223815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Equivalence between relational and multidimensional databases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28800"/>
            <a:ext cx="915806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Equivalence between relational and multidimensional databases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28800"/>
            <a:ext cx="921426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Equivalence between relational and multidimensional databases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37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2">
                    <a:lumMod val="25000"/>
                  </a:schemeClr>
                </a:solidFill>
                <a:latin typeface="Lucida Calligraphy" pitchFamily="66" charset="0"/>
              </a:rPr>
              <a:t>Data Governance</a:t>
            </a:r>
            <a:endParaRPr lang="id-ID" dirty="0">
              <a:solidFill>
                <a:schemeClr val="bg2">
                  <a:lumMod val="2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governance </a:t>
            </a:r>
            <a:r>
              <a:rPr lang="en-US" dirty="0" smtClean="0"/>
              <a:t>is</a:t>
            </a:r>
            <a:r>
              <a:rPr lang="id-ID" dirty="0" smtClean="0"/>
              <a:t> </a:t>
            </a:r>
            <a:r>
              <a:rPr lang="en-US" dirty="0" smtClean="0"/>
              <a:t>an </a:t>
            </a:r>
            <a:r>
              <a:rPr lang="en-US" dirty="0" smtClean="0"/>
              <a:t>approach to managing information across an entire organization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smtClean="0"/>
              <a:t>One method used to implement data governance is master data management. </a:t>
            </a:r>
            <a:endParaRPr lang="id-ID" dirty="0" smtClean="0"/>
          </a:p>
          <a:p>
            <a:r>
              <a:rPr lang="en-US" dirty="0" smtClean="0"/>
              <a:t>Master</a:t>
            </a:r>
            <a:r>
              <a:rPr lang="id-ID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management is a process that spans all organizational business processes and </a:t>
            </a:r>
            <a:r>
              <a:rPr lang="en-US" dirty="0" smtClean="0"/>
              <a:t>applications.</a:t>
            </a:r>
            <a:endParaRPr lang="id-ID" dirty="0" smtClean="0"/>
          </a:p>
          <a:p>
            <a:r>
              <a:rPr lang="en-US" dirty="0" smtClean="0"/>
              <a:t>Master data are a set of core data, such as customer, product, employee, vendor, and </a:t>
            </a:r>
            <a:r>
              <a:rPr lang="en-US" dirty="0" smtClean="0"/>
              <a:t>geo-</a:t>
            </a:r>
            <a:r>
              <a:rPr lang="id-ID" dirty="0" smtClean="0"/>
              <a:t> </a:t>
            </a:r>
            <a:r>
              <a:rPr lang="en-US" dirty="0" smtClean="0"/>
              <a:t>graphic </a:t>
            </a:r>
            <a:r>
              <a:rPr lang="en-US" dirty="0" smtClean="0"/>
              <a:t>location, that span the enterprise information systems.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Managing Data</a:t>
            </a:r>
            <a:endParaRPr lang="id-ID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IT applications require data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Data should be of</a:t>
            </a:r>
            <a:r>
              <a:rPr lang="id-ID" dirty="0" smtClean="0"/>
              <a:t> </a:t>
            </a:r>
            <a:r>
              <a:rPr lang="en-US" dirty="0" smtClean="0"/>
              <a:t>high </a:t>
            </a:r>
            <a:r>
              <a:rPr lang="en-US" dirty="0" smtClean="0">
                <a:solidFill>
                  <a:srgbClr val="FF0000"/>
                </a:solidFill>
              </a:rPr>
              <a:t>quality</a:t>
            </a:r>
            <a:r>
              <a:rPr lang="id-ID" dirty="0" smtClean="0"/>
              <a:t>: data</a:t>
            </a:r>
            <a:r>
              <a:rPr lang="en-US" dirty="0" smtClean="0"/>
              <a:t> should be accurate, complete, timely, consistent, accessible,</a:t>
            </a:r>
            <a:r>
              <a:rPr lang="id-ID" dirty="0" smtClean="0"/>
              <a:t> </a:t>
            </a:r>
            <a:r>
              <a:rPr lang="en-US" dirty="0" smtClean="0"/>
              <a:t>relevant, and concise. </a:t>
            </a: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It’s not easy to managing data. Why?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Dif</a:t>
            </a:r>
            <a:r>
              <a:rPr lang="id-ID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fi</a:t>
            </a:r>
            <a:r>
              <a:rPr lang="en-US" sz="3600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culties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 of Managing Data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/>
              <a:t>D</a:t>
            </a:r>
            <a:r>
              <a:rPr lang="en-US" dirty="0" err="1" smtClean="0"/>
              <a:t>ata</a:t>
            </a:r>
            <a:r>
              <a:rPr lang="en-US" dirty="0" smtClean="0"/>
              <a:t> are processed in several stages and often in several places</a:t>
            </a: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The amount of data increases exponentially with time</a:t>
            </a: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Data are scattered throughout organizations and are collected by many individuals using</a:t>
            </a:r>
            <a:r>
              <a:rPr lang="id-ID" dirty="0" smtClean="0"/>
              <a:t> </a:t>
            </a:r>
            <a:r>
              <a:rPr lang="en-US" dirty="0" smtClean="0"/>
              <a:t>various methods and devices. </a:t>
            </a: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Data are frequently stored in numerous servers and </a:t>
            </a:r>
            <a:r>
              <a:rPr lang="en-US" dirty="0" err="1" smtClean="0"/>
              <a:t>loca</a:t>
            </a:r>
            <a:r>
              <a:rPr lang="id-ID" dirty="0" smtClean="0"/>
              <a:t>ti</a:t>
            </a:r>
            <a:r>
              <a:rPr lang="en-US" dirty="0" err="1" smtClean="0"/>
              <a:t>ons</a:t>
            </a:r>
            <a:r>
              <a:rPr lang="en-US" dirty="0" smtClean="0"/>
              <a:t> and in different computing systems, databases, formats, and human and computer</a:t>
            </a:r>
            <a:r>
              <a:rPr lang="id-ID" dirty="0" smtClean="0"/>
              <a:t> </a:t>
            </a:r>
            <a:r>
              <a:rPr lang="en-US" dirty="0" smtClean="0"/>
              <a:t>languages.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S</a:t>
            </a:r>
            <a:r>
              <a:rPr lang="id-ID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ource of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Data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internal sources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personal sources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external sources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the Web </a:t>
            </a:r>
          </a:p>
          <a:p>
            <a:pPr marL="914400" lvl="1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Clickstream</a:t>
            </a:r>
            <a:r>
              <a:rPr lang="en-US" dirty="0" smtClean="0"/>
              <a:t> data are those data that visitors and customers produce when they visit a Web site and click on hyperlinks</a:t>
            </a:r>
            <a:endParaRPr lang="id-ID" dirty="0" smtClean="0"/>
          </a:p>
          <a:p>
            <a:pPr marL="914400" lvl="1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err="1" smtClean="0"/>
              <a:t>Clickstream</a:t>
            </a:r>
            <a:r>
              <a:rPr lang="en-US" dirty="0" smtClean="0"/>
              <a:t> data provide a trail of the users’ activities in the Web site, including user behavior</a:t>
            </a:r>
            <a:r>
              <a:rPr lang="id-ID" dirty="0" smtClean="0"/>
              <a:t> </a:t>
            </a:r>
            <a:r>
              <a:rPr lang="en-US" dirty="0" smtClean="0"/>
              <a:t>and browsing patterns.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Dif</a:t>
            </a:r>
            <a:r>
              <a:rPr lang="id-ID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fi</a:t>
            </a:r>
            <a:r>
              <a:rPr lang="en-US" sz="3600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culties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 of Managing Data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New sources of data : </a:t>
            </a:r>
            <a:r>
              <a:rPr lang="id-ID" dirty="0" smtClean="0">
                <a:solidFill>
                  <a:srgbClr val="FF0000"/>
                </a:solidFill>
              </a:rPr>
              <a:t>unstructured data</a:t>
            </a:r>
          </a:p>
          <a:p>
            <a:pPr marL="514350" indent="-514350">
              <a:buClr>
                <a:schemeClr val="bg2">
                  <a:lumMod val="25000"/>
                </a:schemeClr>
              </a:buClr>
              <a:buNone/>
            </a:pPr>
            <a:r>
              <a:rPr lang="id-ID" dirty="0">
                <a:solidFill>
                  <a:srgbClr val="FF0000"/>
                </a:solidFill>
              </a:rPr>
              <a:t>	</a:t>
            </a:r>
            <a:r>
              <a:rPr lang="id-ID" dirty="0" smtClean="0"/>
              <a:t>(the </a:t>
            </a:r>
            <a:r>
              <a:rPr lang="en-US" dirty="0" smtClean="0"/>
              <a:t>content cannot be truly represented  in a computer record</a:t>
            </a:r>
            <a:r>
              <a:rPr lang="id-ID" dirty="0" smtClean="0"/>
              <a:t>)</a:t>
            </a:r>
          </a:p>
          <a:p>
            <a:pPr marL="914400" lvl="1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digital images, digital video, voice packets, and musical notes in an</a:t>
            </a:r>
            <a:r>
              <a:rPr lang="id-ID" dirty="0" smtClean="0"/>
              <a:t> </a:t>
            </a:r>
            <a:r>
              <a:rPr lang="en-US" dirty="0" smtClean="0"/>
              <a:t>MP3 </a:t>
            </a:r>
            <a:r>
              <a:rPr lang="en-US" dirty="0" err="1" smtClean="0"/>
              <a:t>ﬁle</a:t>
            </a: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Data decays over time. </a:t>
            </a:r>
          </a:p>
          <a:p>
            <a:pPr marL="914400" lvl="1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id-ID" dirty="0" smtClean="0"/>
              <a:t>c</a:t>
            </a:r>
            <a:r>
              <a:rPr lang="en-US" dirty="0" err="1" smtClean="0"/>
              <a:t>ustomers</a:t>
            </a:r>
            <a:r>
              <a:rPr lang="en-US" dirty="0" smtClean="0"/>
              <a:t> move  to new addresses or change their</a:t>
            </a:r>
            <a:r>
              <a:rPr lang="id-ID" dirty="0" smtClean="0"/>
              <a:t> </a:t>
            </a:r>
            <a:r>
              <a:rPr lang="en-US" dirty="0" smtClean="0"/>
              <a:t>names </a:t>
            </a:r>
            <a:endParaRPr lang="id-ID" dirty="0" smtClean="0"/>
          </a:p>
          <a:p>
            <a:pPr marL="914400" lvl="1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companies go out of business or are bought </a:t>
            </a:r>
            <a:endParaRPr lang="id-ID" dirty="0" smtClean="0"/>
          </a:p>
          <a:p>
            <a:pPr marL="914400" lvl="1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new products are developed</a:t>
            </a:r>
            <a:endParaRPr lang="id-ID" dirty="0" smtClean="0"/>
          </a:p>
          <a:p>
            <a:pPr marL="914400" lvl="1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employees</a:t>
            </a:r>
            <a:r>
              <a:rPr lang="id-ID" dirty="0" smtClean="0"/>
              <a:t> </a:t>
            </a:r>
            <a:r>
              <a:rPr lang="en-US" dirty="0" smtClean="0"/>
              <a:t>are hired or </a:t>
            </a:r>
            <a:r>
              <a:rPr lang="en-US" dirty="0" err="1" smtClean="0"/>
              <a:t>ﬁred</a:t>
            </a:r>
            <a:r>
              <a:rPr lang="en-US" dirty="0" smtClean="0"/>
              <a:t> </a:t>
            </a:r>
            <a:endParaRPr lang="id-ID" dirty="0" smtClean="0"/>
          </a:p>
          <a:p>
            <a:pPr marL="914400" lvl="1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companies expand into new countries</a:t>
            </a:r>
            <a:endParaRPr lang="id-ID" dirty="0"/>
          </a:p>
          <a:p>
            <a:pPr marL="914400" lvl="1" indent="-514350">
              <a:buClr>
                <a:schemeClr val="bg2">
                  <a:lumMod val="25000"/>
                </a:schemeClr>
              </a:buClr>
            </a:pP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Dif</a:t>
            </a:r>
            <a:r>
              <a:rPr lang="id-ID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fi</a:t>
            </a:r>
            <a:r>
              <a:rPr lang="en-US" sz="3600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culties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 of Managing Data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Data security, quality, and integrity are critical, yet they are easily jeopardized. </a:t>
            </a:r>
            <a:endParaRPr lang="id-ID" dirty="0" smtClean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 smtClean="0"/>
              <a:t>L</a:t>
            </a:r>
            <a:r>
              <a:rPr lang="en-US" dirty="0" err="1" smtClean="0"/>
              <a:t>egal</a:t>
            </a:r>
            <a:r>
              <a:rPr lang="en-US" dirty="0" smtClean="0"/>
              <a:t> requirements relating to data differ among both countries and industries, and</a:t>
            </a:r>
            <a:r>
              <a:rPr lang="id-ID" dirty="0" smtClean="0"/>
              <a:t> </a:t>
            </a:r>
            <a:r>
              <a:rPr lang="en-US" dirty="0" smtClean="0"/>
              <a:t>they change frequently.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A</a:t>
            </a:r>
            <a:r>
              <a:rPr lang="id-ID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 Result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id-ID" dirty="0"/>
              <a:t>O</a:t>
            </a:r>
            <a:r>
              <a:rPr lang="en-US" dirty="0" err="1" smtClean="0"/>
              <a:t>rganizations</a:t>
            </a:r>
            <a:r>
              <a:rPr lang="en-US" dirty="0" smtClean="0"/>
              <a:t> are using</a:t>
            </a:r>
            <a:r>
              <a:rPr lang="id-ID" dirty="0" smtClean="0"/>
              <a:t> </a:t>
            </a:r>
            <a:r>
              <a:rPr lang="en-US" dirty="0" smtClean="0"/>
              <a:t>databases and data warehouses to manage their data more </a:t>
            </a:r>
            <a:r>
              <a:rPr lang="en-US" dirty="0" err="1" smtClean="0"/>
              <a:t>efﬁciently</a:t>
            </a:r>
            <a:r>
              <a:rPr lang="en-US" dirty="0" smtClean="0"/>
              <a:t> and effectively.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The Data Life Cycle</a:t>
            </a:r>
            <a:endParaRPr lang="id-ID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25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how organizations process and</a:t>
            </a:r>
            <a:r>
              <a:rPr lang="id-ID" dirty="0" smtClean="0"/>
              <a:t> </a:t>
            </a:r>
            <a:r>
              <a:rPr lang="en-US" dirty="0" smtClean="0"/>
              <a:t>manage data to make decisions, generate knowledge, and utilize this knowledge in a variety</a:t>
            </a:r>
            <a:r>
              <a:rPr lang="id-ID" dirty="0" smtClean="0"/>
              <a:t> </a:t>
            </a:r>
            <a:r>
              <a:rPr lang="en-US" dirty="0" smtClean="0"/>
              <a:t>of applications.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1268760"/>
            <a:ext cx="8280920" cy="0"/>
          </a:xfrm>
          <a:prstGeom prst="line">
            <a:avLst/>
          </a:prstGeom>
          <a:ln cmpd="dbl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756</Words>
  <Application>Microsoft Office PowerPoint</Application>
  <PresentationFormat>On-screen Show (4:3)</PresentationFormat>
  <Paragraphs>87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and Knowledge Management</vt:lpstr>
      <vt:lpstr>Learning Objectives</vt:lpstr>
      <vt:lpstr>Managing Data</vt:lpstr>
      <vt:lpstr>The Difficulties of Managing Data</vt:lpstr>
      <vt:lpstr>The Source of Data</vt:lpstr>
      <vt:lpstr>The Difficulties of Managing Data</vt:lpstr>
      <vt:lpstr>The Difficulties of Managing Data</vt:lpstr>
      <vt:lpstr>A Result</vt:lpstr>
      <vt:lpstr>The Data Life Cycle</vt:lpstr>
      <vt:lpstr>The Data Life Cycle</vt:lpstr>
      <vt:lpstr>The Database Approach</vt:lpstr>
      <vt:lpstr>The Database Approach</vt:lpstr>
      <vt:lpstr>The Database Approach</vt:lpstr>
      <vt:lpstr>The Database Approach</vt:lpstr>
      <vt:lpstr>The Data Hierarchy</vt:lpstr>
      <vt:lpstr>Designing the Database</vt:lpstr>
      <vt:lpstr>Data Warehousing</vt:lpstr>
      <vt:lpstr>The basic characteristics of a data warehouse</vt:lpstr>
      <vt:lpstr>The basic characteristics of a data warehouse</vt:lpstr>
      <vt:lpstr>Data warehouse framework and views</vt:lpstr>
      <vt:lpstr>Relational databases.</vt:lpstr>
      <vt:lpstr>Multidimensional database</vt:lpstr>
      <vt:lpstr>Equivalence between relational and multidimensional databases</vt:lpstr>
      <vt:lpstr>Equivalence between relational and multidimensional databases</vt:lpstr>
      <vt:lpstr>Equivalence between relational and multidimensional databases</vt:lpstr>
      <vt:lpstr>Data Governance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Knowledge Management</dc:title>
  <dc:creator>Lenovo</dc:creator>
  <cp:lastModifiedBy>Lenovo</cp:lastModifiedBy>
  <cp:revision>9</cp:revision>
  <dcterms:created xsi:type="dcterms:W3CDTF">2013-09-25T12:59:19Z</dcterms:created>
  <dcterms:modified xsi:type="dcterms:W3CDTF">2014-10-01T00:22:38Z</dcterms:modified>
</cp:coreProperties>
</file>