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35"/>
  </p:notesMasterIdLst>
  <p:handoutMasterIdLst>
    <p:handoutMasterId r:id="rId36"/>
  </p:handoutMasterIdLst>
  <p:sldIdLst>
    <p:sldId id="278" r:id="rId2"/>
    <p:sldId id="279" r:id="rId3"/>
    <p:sldId id="280"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varScale="1">
        <p:scale>
          <a:sx n="66" d="100"/>
          <a:sy n="66" d="100"/>
        </p:scale>
        <p:origin x="-12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84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584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84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12F3DD1-DB31-4E26-AC02-924485CFF6C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E1EC76F-F4B3-4CD7-9383-B132556B63B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9"/>
          <p:cNvGrpSpPr>
            <a:grpSpLocks/>
          </p:cNvGrpSpPr>
          <p:nvPr/>
        </p:nvGrpSpPr>
        <p:grpSpPr bwMode="auto">
          <a:xfrm>
            <a:off x="0" y="0"/>
            <a:ext cx="9144000" cy="4038600"/>
            <a:chOff x="0" y="0"/>
            <a:chExt cx="5760" cy="2544"/>
          </a:xfrm>
        </p:grpSpPr>
        <p:sp>
          <p:nvSpPr>
            <p:cNvPr id="5" name="Rectangle 1030" descr="aqbg"/>
            <p:cNvSpPr>
              <a:spLocks noChangeArrowheads="1"/>
            </p:cNvSpPr>
            <p:nvPr/>
          </p:nvSpPr>
          <p:spPr bwMode="auto">
            <a:xfrm>
              <a:off x="0" y="0"/>
              <a:ext cx="5760" cy="2208"/>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pPr>
                <a:defRPr/>
              </a:pPr>
              <a:endParaRPr lang="id-ID"/>
            </a:p>
          </p:txBody>
        </p:sp>
        <p:grpSp>
          <p:nvGrpSpPr>
            <p:cNvPr id="6" name="Group 1031"/>
            <p:cNvGrpSpPr>
              <a:grpSpLocks/>
            </p:cNvGrpSpPr>
            <p:nvPr userDrawn="1"/>
          </p:nvGrpSpPr>
          <p:grpSpPr bwMode="auto">
            <a:xfrm>
              <a:off x="0" y="2208"/>
              <a:ext cx="5756" cy="240"/>
              <a:chOff x="0" y="768"/>
              <a:chExt cx="5760" cy="197"/>
            </a:xfrm>
          </p:grpSpPr>
          <p:sp>
            <p:nvSpPr>
              <p:cNvPr id="8" name="Rectangle 1032"/>
              <p:cNvSpPr>
                <a:spLocks noChangeArrowheads="1"/>
              </p:cNvSpPr>
              <p:nvPr/>
            </p:nvSpPr>
            <p:spPr bwMode="auto">
              <a:xfrm flipV="1">
                <a:off x="0" y="780"/>
                <a:ext cx="5760" cy="48"/>
              </a:xfrm>
              <a:prstGeom prst="rect">
                <a:avLst/>
              </a:prstGeom>
              <a:solidFill>
                <a:schemeClr val="bg1"/>
              </a:solidFill>
              <a:ln w="9525">
                <a:noFill/>
                <a:miter lim="800000"/>
                <a:headEnd/>
                <a:tailEnd/>
              </a:ln>
              <a:effectLst/>
            </p:spPr>
            <p:txBody>
              <a:bodyPr wrap="none" anchor="ctr"/>
              <a:lstStyle/>
              <a:p>
                <a:pPr>
                  <a:defRPr/>
                </a:pPr>
                <a:endParaRPr lang="id-ID"/>
              </a:p>
            </p:txBody>
          </p:sp>
          <p:sp>
            <p:nvSpPr>
              <p:cNvPr id="9" name="Rectangle 1033"/>
              <p:cNvSpPr>
                <a:spLocks noChangeArrowheads="1"/>
              </p:cNvSpPr>
              <p:nvPr/>
            </p:nvSpPr>
            <p:spPr bwMode="auto">
              <a:xfrm>
                <a:off x="0" y="828"/>
                <a:ext cx="5760" cy="116"/>
              </a:xfrm>
              <a:prstGeom prst="rect">
                <a:avLst/>
              </a:prstGeom>
              <a:gradFill rotWithShape="0">
                <a:gsLst>
                  <a:gs pos="0">
                    <a:schemeClr val="accent1"/>
                  </a:gs>
                  <a:gs pos="100000">
                    <a:schemeClr val="accent1">
                      <a:gamma/>
                      <a:tint val="42745"/>
                      <a:invGamma/>
                    </a:schemeClr>
                  </a:gs>
                </a:gsLst>
                <a:lin ang="5400000" scaled="1"/>
              </a:gradFill>
              <a:ln w="9525">
                <a:noFill/>
                <a:miter lim="800000"/>
                <a:headEnd/>
                <a:tailEnd/>
              </a:ln>
              <a:effectLst/>
            </p:spPr>
            <p:txBody>
              <a:bodyPr wrap="none" anchor="ctr"/>
              <a:lstStyle/>
              <a:p>
                <a:pPr>
                  <a:defRPr/>
                </a:pPr>
                <a:endParaRPr lang="id-ID"/>
              </a:p>
            </p:txBody>
          </p:sp>
          <p:sp>
            <p:nvSpPr>
              <p:cNvPr id="10" name="Rectangle 1034"/>
              <p:cNvSpPr>
                <a:spLocks noChangeArrowheads="1"/>
              </p:cNvSpPr>
              <p:nvPr/>
            </p:nvSpPr>
            <p:spPr bwMode="auto">
              <a:xfrm>
                <a:off x="0" y="768"/>
                <a:ext cx="5760" cy="12"/>
              </a:xfrm>
              <a:prstGeom prst="rect">
                <a:avLst/>
              </a:prstGeom>
              <a:gradFill rotWithShape="0">
                <a:gsLst>
                  <a:gs pos="0">
                    <a:schemeClr val="tx2"/>
                  </a:gs>
                  <a:gs pos="100000">
                    <a:schemeClr val="tx2">
                      <a:gamma/>
                      <a:tint val="51765"/>
                      <a:invGamma/>
                    </a:schemeClr>
                  </a:gs>
                </a:gsLst>
                <a:lin ang="5400000" scaled="1"/>
              </a:gradFill>
              <a:ln w="9525">
                <a:noFill/>
                <a:miter lim="800000"/>
                <a:headEnd/>
                <a:tailEnd/>
              </a:ln>
              <a:effectLst/>
            </p:spPr>
            <p:txBody>
              <a:bodyPr wrap="none" anchor="ctr"/>
              <a:lstStyle/>
              <a:p>
                <a:pPr>
                  <a:defRPr/>
                </a:pPr>
                <a:endParaRPr lang="id-ID"/>
              </a:p>
            </p:txBody>
          </p:sp>
          <p:sp>
            <p:nvSpPr>
              <p:cNvPr id="11" name="Rectangle 1035"/>
              <p:cNvSpPr>
                <a:spLocks noChangeArrowheads="1"/>
              </p:cNvSpPr>
              <p:nvPr/>
            </p:nvSpPr>
            <p:spPr bwMode="auto">
              <a:xfrm flipV="1">
                <a:off x="0" y="942"/>
                <a:ext cx="5760" cy="23"/>
              </a:xfrm>
              <a:prstGeom prst="rect">
                <a:avLst/>
              </a:prstGeom>
              <a:gradFill rotWithShape="0">
                <a:gsLst>
                  <a:gs pos="0">
                    <a:schemeClr val="accent1">
                      <a:gamma/>
                      <a:tint val="42745"/>
                      <a:invGamma/>
                    </a:schemeClr>
                  </a:gs>
                  <a:gs pos="100000">
                    <a:schemeClr val="accent1"/>
                  </a:gs>
                </a:gsLst>
                <a:lin ang="5400000" scaled="1"/>
              </a:gradFill>
              <a:ln w="9525">
                <a:noFill/>
                <a:miter lim="800000"/>
                <a:headEnd/>
                <a:tailEnd/>
              </a:ln>
              <a:effectLst/>
            </p:spPr>
            <p:txBody>
              <a:bodyPr rot="10800000" wrap="none" anchor="ctr"/>
              <a:lstStyle/>
              <a:p>
                <a:pPr algn="ctr">
                  <a:defRPr/>
                </a:pPr>
                <a:endParaRPr lang="id-ID"/>
              </a:p>
            </p:txBody>
          </p:sp>
          <p:sp>
            <p:nvSpPr>
              <p:cNvPr id="12" name="Rectangle 1036"/>
              <p:cNvSpPr>
                <a:spLocks noChangeArrowheads="1"/>
              </p:cNvSpPr>
              <p:nvPr/>
            </p:nvSpPr>
            <p:spPr bwMode="auto">
              <a:xfrm>
                <a:off x="0" y="824"/>
                <a:ext cx="5760" cy="23"/>
              </a:xfrm>
              <a:prstGeom prst="rect">
                <a:avLst/>
              </a:prstGeom>
              <a:gradFill rotWithShape="0">
                <a:gsLst>
                  <a:gs pos="0">
                    <a:schemeClr val="bg1"/>
                  </a:gs>
                  <a:gs pos="100000">
                    <a:schemeClr val="accent1"/>
                  </a:gs>
                </a:gsLst>
                <a:lin ang="5400000" scaled="1"/>
              </a:gradFill>
              <a:ln w="9525">
                <a:noFill/>
                <a:miter lim="800000"/>
                <a:headEnd/>
                <a:tailEnd/>
              </a:ln>
              <a:effectLst/>
            </p:spPr>
            <p:txBody>
              <a:bodyPr wrap="none" anchor="ctr"/>
              <a:lstStyle/>
              <a:p>
                <a:pPr>
                  <a:defRPr/>
                </a:pPr>
                <a:endParaRPr lang="id-ID"/>
              </a:p>
            </p:txBody>
          </p:sp>
        </p:grpSp>
        <p:sp>
          <p:nvSpPr>
            <p:cNvPr id="7" name="Rectangle 1037"/>
            <p:cNvSpPr>
              <a:spLocks noChangeArrowheads="1"/>
            </p:cNvSpPr>
            <p:nvPr/>
          </p:nvSpPr>
          <p:spPr bwMode="auto">
            <a:xfrm>
              <a:off x="2" y="2448"/>
              <a:ext cx="5758" cy="96"/>
            </a:xfrm>
            <a:prstGeom prst="rect">
              <a:avLst/>
            </a:prstGeom>
            <a:gradFill rotWithShape="1">
              <a:gsLst>
                <a:gs pos="0">
                  <a:srgbClr val="777777"/>
                </a:gs>
                <a:gs pos="100000">
                  <a:srgbClr val="777777">
                    <a:gamma/>
                    <a:tint val="0"/>
                    <a:invGamma/>
                  </a:srgbClr>
                </a:gs>
              </a:gsLst>
              <a:lin ang="5400000" scaled="1"/>
            </a:gradFill>
            <a:ln w="9525">
              <a:noFill/>
              <a:miter lim="800000"/>
              <a:headEnd/>
              <a:tailEnd/>
            </a:ln>
            <a:effectLst/>
          </p:spPr>
          <p:txBody>
            <a:bodyPr wrap="none" anchor="ctr"/>
            <a:lstStyle/>
            <a:p>
              <a:pPr>
                <a:defRPr/>
              </a:pPr>
              <a:endParaRPr lang="id-ID"/>
            </a:p>
          </p:txBody>
        </p:sp>
      </p:grpSp>
      <p:sp>
        <p:nvSpPr>
          <p:cNvPr id="13" name="Rectangle 1038"/>
          <p:cNvSpPr>
            <a:spLocks noChangeArrowheads="1"/>
          </p:cNvSpPr>
          <p:nvPr/>
        </p:nvSpPr>
        <p:spPr bwMode="auto">
          <a:xfrm>
            <a:off x="0" y="3470275"/>
            <a:ext cx="9139238" cy="74613"/>
          </a:xfrm>
          <a:prstGeom prst="rect">
            <a:avLst/>
          </a:prstGeom>
          <a:solidFill>
            <a:srgbClr val="777777">
              <a:alpha val="31000"/>
            </a:srgbClr>
          </a:solidFill>
          <a:ln w="9525">
            <a:noFill/>
            <a:miter lim="800000"/>
            <a:headEnd/>
            <a:tailEnd/>
          </a:ln>
          <a:effectLst/>
        </p:spPr>
        <p:txBody>
          <a:bodyPr wrap="none" anchor="ctr"/>
          <a:lstStyle/>
          <a:p>
            <a:pPr>
              <a:defRPr/>
            </a:pPr>
            <a:endParaRPr lang="id-ID"/>
          </a:p>
        </p:txBody>
      </p:sp>
      <p:pic>
        <p:nvPicPr>
          <p:cNvPr id="14" name="Picture 1043" descr="C:\FIU\KM Book\Edited\0131016067.jpg"/>
          <p:cNvPicPr>
            <a:picLocks noChangeAspect="1" noChangeArrowheads="1"/>
          </p:cNvPicPr>
          <p:nvPr userDrawn="1"/>
        </p:nvPicPr>
        <p:blipFill>
          <a:blip r:embed="rId3" cstate="print"/>
          <a:srcRect/>
          <a:stretch>
            <a:fillRect/>
          </a:stretch>
        </p:blipFill>
        <p:spPr bwMode="auto">
          <a:xfrm>
            <a:off x="0" y="0"/>
            <a:ext cx="1055688" cy="1371600"/>
          </a:xfrm>
          <a:prstGeom prst="rect">
            <a:avLst/>
          </a:prstGeom>
          <a:noFill/>
          <a:ln w="9525">
            <a:noFill/>
            <a:miter lim="800000"/>
            <a:headEnd/>
            <a:tailEnd/>
          </a:ln>
        </p:spPr>
      </p:pic>
      <p:sp>
        <p:nvSpPr>
          <p:cNvPr id="12303" name="Rectangle 1039"/>
          <p:cNvSpPr>
            <a:spLocks noGrp="1" noChangeArrowheads="1"/>
          </p:cNvSpPr>
          <p:nvPr>
            <p:ph type="ctrTitle"/>
          </p:nvPr>
        </p:nvSpPr>
        <p:spPr>
          <a:xfrm>
            <a:off x="685800" y="1752600"/>
            <a:ext cx="7772400" cy="1470025"/>
          </a:xfrm>
        </p:spPr>
        <p:txBody>
          <a:bodyPr/>
          <a:lstStyle>
            <a:lvl1pPr>
              <a:defRPr sz="3200"/>
            </a:lvl1pPr>
          </a:lstStyle>
          <a:p>
            <a:r>
              <a:rPr lang="en-US"/>
              <a:t>Chapter XX: “Chapter Title”</a:t>
            </a:r>
          </a:p>
        </p:txBody>
      </p:sp>
      <p:sp>
        <p:nvSpPr>
          <p:cNvPr id="12304" name="Rectangle 1040"/>
          <p:cNvSpPr>
            <a:spLocks noGrp="1" noChangeArrowheads="1"/>
          </p:cNvSpPr>
          <p:nvPr>
            <p:ph type="subTitle" idx="1"/>
          </p:nvPr>
        </p:nvSpPr>
        <p:spPr>
          <a:xfrm>
            <a:off x="1371600" y="4114800"/>
            <a:ext cx="6400800" cy="1752600"/>
          </a:xfrm>
        </p:spPr>
        <p:txBody>
          <a:bodyPr/>
          <a:lstStyle>
            <a:lvl1pPr marL="0" indent="0" algn="ctr">
              <a:buFont typeface="Times" pitchFamily="18" charset="0"/>
              <a:buNone/>
              <a:defRPr sz="2400"/>
            </a:lvl1pPr>
          </a:lstStyle>
          <a:p>
            <a:r>
              <a:rPr lang="en-US"/>
              <a:t>Click to edit Master subtitle style</a:t>
            </a:r>
          </a:p>
        </p:txBody>
      </p:sp>
      <p:sp>
        <p:nvSpPr>
          <p:cNvPr id="15" name="Rectangle 1026"/>
          <p:cNvSpPr>
            <a:spLocks noGrp="1" noChangeArrowheads="1"/>
          </p:cNvSpPr>
          <p:nvPr>
            <p:ph type="dt" sz="half" idx="10"/>
          </p:nvPr>
        </p:nvSpPr>
        <p:spPr>
          <a:xfrm>
            <a:off x="457200" y="6245225"/>
            <a:ext cx="2133600" cy="476250"/>
          </a:xfrm>
        </p:spPr>
        <p:txBody>
          <a:bodyPr/>
          <a:lstStyle>
            <a:lvl1pPr>
              <a:defRPr smtClean="0"/>
            </a:lvl1pPr>
          </a:lstStyle>
          <a:p>
            <a:pPr>
              <a:defRPr/>
            </a:pPr>
            <a:endParaRPr lang="en-US"/>
          </a:p>
        </p:txBody>
      </p:sp>
      <p:sp>
        <p:nvSpPr>
          <p:cNvPr id="16" name="Rectangle 1027"/>
          <p:cNvSpPr>
            <a:spLocks noGrp="1" noChangeArrowheads="1"/>
          </p:cNvSpPr>
          <p:nvPr>
            <p:ph type="ftr" sz="quarter" idx="11"/>
          </p:nvPr>
        </p:nvSpPr>
        <p:spPr>
          <a:xfrm>
            <a:off x="2590800" y="6245225"/>
            <a:ext cx="3962400" cy="476250"/>
          </a:xfrm>
        </p:spPr>
        <p:txBody>
          <a:bodyPr/>
          <a:lstStyle>
            <a:lvl1pPr>
              <a:defRPr smtClean="0"/>
            </a:lvl1pPr>
          </a:lstStyle>
          <a:p>
            <a:pPr>
              <a:defRPr/>
            </a:pPr>
            <a:r>
              <a:rPr lang="en-US"/>
              <a:t>Becerra-Fernandez, et al. -- Knowledge Management 1/e  --  </a:t>
            </a:r>
            <a:r>
              <a:rPr lang="en-US">
                <a:latin typeface="Times New Roman"/>
                <a:cs typeface="Arial" charset="0"/>
              </a:rPr>
              <a:t>©</a:t>
            </a:r>
            <a:r>
              <a:rPr lang="en-US">
                <a:cs typeface="Arial" charset="0"/>
              </a:rPr>
              <a:t> 2004 Prentice Hall</a:t>
            </a:r>
          </a:p>
        </p:txBody>
      </p:sp>
      <p:sp>
        <p:nvSpPr>
          <p:cNvPr id="17" name="Rectangle 1028"/>
          <p:cNvSpPr>
            <a:spLocks noGrp="1" noChangeArrowheads="1"/>
          </p:cNvSpPr>
          <p:nvPr>
            <p:ph type="sldNum" sz="quarter" idx="12"/>
          </p:nvPr>
        </p:nvSpPr>
        <p:spPr>
          <a:xfrm>
            <a:off x="6553200" y="6245225"/>
            <a:ext cx="2133600" cy="476250"/>
          </a:xfrm>
        </p:spPr>
        <p:txBody>
          <a:bodyPr/>
          <a:lstStyle>
            <a:lvl1pPr>
              <a:defRPr smtClean="0"/>
            </a:lvl1pPr>
          </a:lstStyle>
          <a:p>
            <a:pPr>
              <a:defRPr/>
            </a:pPr>
            <a:fld id="{736595E3-C043-4535-BDEC-B935CA4CBC1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Becerra-Fernandez, et al. -- Knowledge Management 1/e  --  </a:t>
            </a:r>
            <a:r>
              <a:rPr lang="en-US">
                <a:latin typeface="Times New Roman"/>
                <a:cs typeface="Arial" charset="0"/>
              </a:rPr>
              <a:t>©</a:t>
            </a:r>
            <a:r>
              <a:rPr lang="en-US">
                <a:cs typeface="Arial" charset="0"/>
              </a:rPr>
              <a:t> 2004 Prentice Hall</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Ch</a:t>
            </a:r>
          </a:p>
          <a:p>
            <a:pPr>
              <a:defRPr/>
            </a:pPr>
            <a:fld id="{CF5C163C-3F2C-4E51-8AA2-777655B07471}" type="slidenum">
              <a:rPr lang="en-US"/>
              <a:pPr>
                <a:defRPr/>
              </a:pPr>
              <a:t>‹#›</a:t>
            </a:fld>
            <a:endParaRPr lang="en-US">
              <a:latin typeface="+mj-l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
            <a:ext cx="2152650" cy="632460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76200"/>
            <a:ext cx="63055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Becerra-Fernandez, et al. -- Knowledge Management 1/e  --  </a:t>
            </a:r>
            <a:r>
              <a:rPr lang="en-US">
                <a:latin typeface="Times New Roman"/>
                <a:cs typeface="Arial" charset="0"/>
              </a:rPr>
              <a:t>©</a:t>
            </a:r>
            <a:r>
              <a:rPr lang="en-US">
                <a:cs typeface="Arial" charset="0"/>
              </a:rPr>
              <a:t> 2004 Prentice Hall</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Ch</a:t>
            </a:r>
          </a:p>
          <a:p>
            <a:pPr>
              <a:defRPr/>
            </a:pPr>
            <a:fld id="{ADC03854-A77B-4078-9C9D-34FC0B79D754}" type="slidenum">
              <a:rPr lang="en-US"/>
              <a:pPr>
                <a:defRPr/>
              </a:pPr>
              <a:t>‹#›</a:t>
            </a:fld>
            <a:endParaRPr lang="en-US">
              <a:latin typeface="+mj-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Becerra-Fernandez, et al. -- Knowledge Management 1/e  --  </a:t>
            </a:r>
            <a:r>
              <a:rPr lang="en-US">
                <a:latin typeface="Times New Roman"/>
                <a:cs typeface="Arial" charset="0"/>
              </a:rPr>
              <a:t>©</a:t>
            </a:r>
            <a:r>
              <a:rPr lang="en-US">
                <a:cs typeface="Arial" charset="0"/>
              </a:rPr>
              <a:t> 2004 Prentice Hall</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Ch</a:t>
            </a:r>
          </a:p>
          <a:p>
            <a:pPr>
              <a:defRPr/>
            </a:pPr>
            <a:fld id="{CE754F0D-A3A4-48A2-8B65-271B02BD0C4B}" type="slidenum">
              <a:rPr lang="en-US"/>
              <a:pPr>
                <a:defRPr/>
              </a:pPr>
              <a:t>‹#›</a:t>
            </a:fld>
            <a:endParaRPr lang="en-US">
              <a:latin typeface="+mj-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Becerra-Fernandez, et al. -- Knowledge Management 1/e  --  </a:t>
            </a:r>
            <a:r>
              <a:rPr lang="en-US">
                <a:latin typeface="Times New Roman"/>
                <a:cs typeface="Arial" charset="0"/>
              </a:rPr>
              <a:t>©</a:t>
            </a:r>
            <a:r>
              <a:rPr lang="en-US">
                <a:cs typeface="Arial" charset="0"/>
              </a:rPr>
              <a:t> 2004 Prentice Hall</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r>
              <a:rPr lang="en-US"/>
              <a:t>Ch</a:t>
            </a:r>
          </a:p>
          <a:p>
            <a:pPr>
              <a:defRPr/>
            </a:pPr>
            <a:fld id="{87DDEE52-F50C-4174-A305-217B8B47FE9C}" type="slidenum">
              <a:rPr lang="en-US"/>
              <a:pPr>
                <a:defRPr/>
              </a:pPr>
              <a:t>‹#›</a:t>
            </a:fld>
            <a:endParaRPr lang="en-US">
              <a:latin typeface="+mj-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8748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8748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Becerra-Fernandez, et al. -- Knowledge Management 1/e  --  </a:t>
            </a:r>
            <a:r>
              <a:rPr lang="en-US">
                <a:latin typeface="Times New Roman"/>
                <a:cs typeface="Arial" charset="0"/>
              </a:rPr>
              <a:t>©</a:t>
            </a:r>
            <a:r>
              <a:rPr lang="en-US">
                <a:cs typeface="Arial" charset="0"/>
              </a:rPr>
              <a:t> 2004 Prentice Hall</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Ch</a:t>
            </a:r>
          </a:p>
          <a:p>
            <a:pPr>
              <a:defRPr/>
            </a:pPr>
            <a:fld id="{342509C6-D7AD-40C0-A877-9ACFAE533169}" type="slidenum">
              <a:rPr lang="en-US"/>
              <a:pPr>
                <a:defRPr/>
              </a:pPr>
              <a:t>‹#›</a:t>
            </a:fld>
            <a:endParaRPr lang="en-US">
              <a:latin typeface="+mj-l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Becerra-Fernandez, et al. -- Knowledge Management 1/e  --  </a:t>
            </a:r>
            <a:r>
              <a:rPr lang="en-US">
                <a:latin typeface="Times New Roman"/>
                <a:cs typeface="Arial" charset="0"/>
              </a:rPr>
              <a:t>©</a:t>
            </a:r>
            <a:r>
              <a:rPr lang="en-US">
                <a:cs typeface="Arial" charset="0"/>
              </a:rPr>
              <a:t> 2004 Prentice Hall</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r>
              <a:rPr lang="en-US"/>
              <a:t>Ch</a:t>
            </a:r>
          </a:p>
          <a:p>
            <a:pPr>
              <a:defRPr/>
            </a:pPr>
            <a:fld id="{0DE585CB-832F-424F-AA61-C3744D66C23C}" type="slidenum">
              <a:rPr lang="en-US"/>
              <a:pPr>
                <a:defRPr/>
              </a:pPr>
              <a:t>‹#›</a:t>
            </a:fld>
            <a:endParaRPr lang="en-US">
              <a:latin typeface="+mj-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Becerra-Fernandez, et al. -- Knowledge Management 1/e  --  </a:t>
            </a:r>
            <a:r>
              <a:rPr lang="en-US">
                <a:latin typeface="Times New Roman"/>
                <a:cs typeface="Arial" charset="0"/>
              </a:rPr>
              <a:t>©</a:t>
            </a:r>
            <a:r>
              <a:rPr lang="en-US">
                <a:cs typeface="Arial" charset="0"/>
              </a:rPr>
              <a:t> 2004 Prentice Hall</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r>
              <a:rPr lang="en-US"/>
              <a:t>Ch</a:t>
            </a:r>
          </a:p>
          <a:p>
            <a:pPr>
              <a:defRPr/>
            </a:pPr>
            <a:fld id="{A55E793E-3771-4F77-AFE3-A1D92F122001}" type="slidenum">
              <a:rPr lang="en-US"/>
              <a:pPr>
                <a:defRPr/>
              </a:pPr>
              <a:t>‹#›</a:t>
            </a:fld>
            <a:endParaRPr lang="en-US">
              <a:latin typeface="+mj-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Becerra-Fernandez, et al. -- Knowledge Management 1/e  --  </a:t>
            </a:r>
            <a:r>
              <a:rPr lang="en-US">
                <a:latin typeface="Times New Roman"/>
                <a:cs typeface="Arial" charset="0"/>
              </a:rPr>
              <a:t>©</a:t>
            </a:r>
            <a:r>
              <a:rPr lang="en-US">
                <a:cs typeface="Arial" charset="0"/>
              </a:rPr>
              <a:t> 2004 Prentice Hall</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r>
              <a:rPr lang="en-US"/>
              <a:t>Ch</a:t>
            </a:r>
          </a:p>
          <a:p>
            <a:pPr>
              <a:defRPr/>
            </a:pPr>
            <a:fld id="{54766ABB-A284-46A6-BC2C-343A34DC34D1}" type="slidenum">
              <a:rPr lang="en-US"/>
              <a:pPr>
                <a:defRPr/>
              </a:pPr>
              <a:t>‹#›</a:t>
            </a:fld>
            <a:endParaRPr lang="en-US">
              <a:latin typeface="+mj-l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Becerra-Fernandez, et al. -- Knowledge Management 1/e  --  </a:t>
            </a:r>
            <a:r>
              <a:rPr lang="en-US">
                <a:latin typeface="Times New Roman"/>
                <a:cs typeface="Arial" charset="0"/>
              </a:rPr>
              <a:t>©</a:t>
            </a:r>
            <a:r>
              <a:rPr lang="en-US">
                <a:cs typeface="Arial" charset="0"/>
              </a:rPr>
              <a:t> 2004 Prentice Hall</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Ch</a:t>
            </a:r>
          </a:p>
          <a:p>
            <a:pPr>
              <a:defRPr/>
            </a:pPr>
            <a:fld id="{5222F1D9-9351-445A-8EA3-2BDFA5A4DDFE}" type="slidenum">
              <a:rPr lang="en-US"/>
              <a:pPr>
                <a:defRPr/>
              </a:pPr>
              <a:t>‹#›</a:t>
            </a:fld>
            <a:endParaRPr lang="en-US">
              <a:latin typeface="+mj-l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Becerra-Fernandez, et al. -- Knowledge Management 1/e  --  </a:t>
            </a:r>
            <a:r>
              <a:rPr lang="en-US">
                <a:latin typeface="Times New Roman"/>
                <a:cs typeface="Arial" charset="0"/>
              </a:rPr>
              <a:t>©</a:t>
            </a:r>
            <a:r>
              <a:rPr lang="en-US">
                <a:cs typeface="Arial" charset="0"/>
              </a:rPr>
              <a:t> 2004 Prentice Hall</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r>
              <a:rPr lang="en-US"/>
              <a:t>Ch</a:t>
            </a:r>
          </a:p>
          <a:p>
            <a:pPr>
              <a:defRPr/>
            </a:pPr>
            <a:fld id="{0C720C54-E184-4346-85D0-5498304CCCD2}" type="slidenum">
              <a:rPr lang="en-US"/>
              <a:pPr>
                <a:defRPr/>
              </a:pPr>
              <a:t>‹#›</a:t>
            </a:fld>
            <a:endParaRPr lang="en-US">
              <a:latin typeface="+mj-l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AutoShape 2"/>
          <p:cNvSpPr>
            <a:spLocks noChangeArrowheads="1"/>
          </p:cNvSpPr>
          <p:nvPr/>
        </p:nvSpPr>
        <p:spPr bwMode="auto">
          <a:xfrm>
            <a:off x="0" y="1905000"/>
            <a:ext cx="381000" cy="4953000"/>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anchor="ctr"/>
          <a:lstStyle/>
          <a:p>
            <a:pPr algn="ctr">
              <a:defRPr/>
            </a:pPr>
            <a:endParaRPr lang="id-ID"/>
          </a:p>
        </p:txBody>
      </p:sp>
      <p:sp>
        <p:nvSpPr>
          <p:cNvPr id="11267" name="AutoShape 3"/>
          <p:cNvSpPr>
            <a:spLocks noChangeArrowheads="1"/>
          </p:cNvSpPr>
          <p:nvPr/>
        </p:nvSpPr>
        <p:spPr bwMode="auto">
          <a:xfrm flipH="1">
            <a:off x="8686800" y="1905000"/>
            <a:ext cx="454025" cy="4953000"/>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anchor="ctr"/>
          <a:lstStyle/>
          <a:p>
            <a:pPr algn="ctr">
              <a:defRPr/>
            </a:pPr>
            <a:endParaRPr lang="id-ID"/>
          </a:p>
        </p:txBody>
      </p:sp>
      <p:sp>
        <p:nvSpPr>
          <p:cNvPr id="11268" name="Rectangle 4"/>
          <p:cNvSpPr>
            <a:spLocks noGrp="1" noChangeArrowheads="1"/>
          </p:cNvSpPr>
          <p:nvPr>
            <p:ph type="dt" sz="half" idx="2"/>
          </p:nvPr>
        </p:nvSpPr>
        <p:spPr bwMode="auto">
          <a:xfrm>
            <a:off x="0" y="6553200"/>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en-US"/>
          </a:p>
        </p:txBody>
      </p:sp>
      <p:sp>
        <p:nvSpPr>
          <p:cNvPr id="11269" name="Rectangle 5"/>
          <p:cNvSpPr>
            <a:spLocks noGrp="1" noChangeArrowheads="1"/>
          </p:cNvSpPr>
          <p:nvPr>
            <p:ph type="ftr" sz="quarter" idx="3"/>
          </p:nvPr>
        </p:nvSpPr>
        <p:spPr bwMode="auto">
          <a:xfrm>
            <a:off x="1371600" y="65532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r>
              <a:rPr lang="en-US"/>
              <a:t>Becerra-Fernandez, et al. -- Knowledge Management 1/e  --  </a:t>
            </a:r>
            <a:r>
              <a:rPr lang="en-US">
                <a:latin typeface="Times New Roman"/>
                <a:cs typeface="Arial" charset="0"/>
              </a:rPr>
              <a:t>©</a:t>
            </a:r>
            <a:r>
              <a:rPr lang="en-US">
                <a:cs typeface="Arial" charset="0"/>
              </a:rPr>
              <a:t> 2004 Prentice Hall</a:t>
            </a:r>
            <a:endParaRPr lang="en-US"/>
          </a:p>
        </p:txBody>
      </p:sp>
      <p:sp>
        <p:nvSpPr>
          <p:cNvPr id="11270" name="Rectangle 6"/>
          <p:cNvSpPr>
            <a:spLocks noGrp="1" noChangeArrowheads="1"/>
          </p:cNvSpPr>
          <p:nvPr>
            <p:ph type="sldNum" sz="quarter" idx="4"/>
          </p:nvPr>
        </p:nvSpPr>
        <p:spPr bwMode="auto">
          <a:xfrm>
            <a:off x="8686800" y="6324600"/>
            <a:ext cx="457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chemeClr val="tx2"/>
                </a:solidFill>
                <a:latin typeface="+mn-lt"/>
              </a:defRPr>
            </a:lvl1pPr>
          </a:lstStyle>
          <a:p>
            <a:pPr>
              <a:defRPr/>
            </a:pPr>
            <a:r>
              <a:rPr lang="en-US"/>
              <a:t>Ch</a:t>
            </a:r>
          </a:p>
          <a:p>
            <a:pPr>
              <a:defRPr/>
            </a:pPr>
            <a:fld id="{84D67F68-3CBA-4C0B-8338-75691DFE0E9F}" type="slidenum">
              <a:rPr lang="en-US"/>
              <a:pPr>
                <a:defRPr/>
              </a:pPr>
              <a:t>‹#›</a:t>
            </a:fld>
            <a:endParaRPr lang="en-US">
              <a:latin typeface="+mj-lt"/>
            </a:endParaRPr>
          </a:p>
        </p:txBody>
      </p:sp>
      <p:grpSp>
        <p:nvGrpSpPr>
          <p:cNvPr id="1031" name="Group 7"/>
          <p:cNvGrpSpPr>
            <a:grpSpLocks/>
          </p:cNvGrpSpPr>
          <p:nvPr/>
        </p:nvGrpSpPr>
        <p:grpSpPr bwMode="auto">
          <a:xfrm>
            <a:off x="0" y="0"/>
            <a:ext cx="9144000" cy="1752600"/>
            <a:chOff x="0" y="0"/>
            <a:chExt cx="5760" cy="1104"/>
          </a:xfrm>
        </p:grpSpPr>
        <p:grpSp>
          <p:nvGrpSpPr>
            <p:cNvPr id="1035" name="Group 8"/>
            <p:cNvGrpSpPr>
              <a:grpSpLocks/>
            </p:cNvGrpSpPr>
            <p:nvPr userDrawn="1"/>
          </p:nvGrpSpPr>
          <p:grpSpPr bwMode="auto">
            <a:xfrm>
              <a:off x="4" y="768"/>
              <a:ext cx="5756" cy="240"/>
              <a:chOff x="0" y="768"/>
              <a:chExt cx="5760" cy="197"/>
            </a:xfrm>
          </p:grpSpPr>
          <p:sp>
            <p:nvSpPr>
              <p:cNvPr id="11273" name="Rectangle 9"/>
              <p:cNvSpPr>
                <a:spLocks noChangeArrowheads="1"/>
              </p:cNvSpPr>
              <p:nvPr/>
            </p:nvSpPr>
            <p:spPr bwMode="auto">
              <a:xfrm flipV="1">
                <a:off x="0" y="780"/>
                <a:ext cx="5760" cy="48"/>
              </a:xfrm>
              <a:prstGeom prst="rect">
                <a:avLst/>
              </a:prstGeom>
              <a:solidFill>
                <a:schemeClr val="bg1"/>
              </a:solidFill>
              <a:ln w="9525">
                <a:noFill/>
                <a:miter lim="800000"/>
                <a:headEnd/>
                <a:tailEnd/>
              </a:ln>
              <a:effectLst/>
            </p:spPr>
            <p:txBody>
              <a:bodyPr wrap="none" anchor="ctr"/>
              <a:lstStyle/>
              <a:p>
                <a:pPr>
                  <a:defRPr/>
                </a:pPr>
                <a:endParaRPr lang="id-ID"/>
              </a:p>
            </p:txBody>
          </p:sp>
          <p:sp>
            <p:nvSpPr>
              <p:cNvPr id="11274" name="Rectangle 10"/>
              <p:cNvSpPr>
                <a:spLocks noChangeArrowheads="1"/>
              </p:cNvSpPr>
              <p:nvPr/>
            </p:nvSpPr>
            <p:spPr bwMode="auto">
              <a:xfrm>
                <a:off x="0" y="828"/>
                <a:ext cx="5760" cy="116"/>
              </a:xfrm>
              <a:prstGeom prst="rect">
                <a:avLst/>
              </a:prstGeom>
              <a:gradFill rotWithShape="0">
                <a:gsLst>
                  <a:gs pos="0">
                    <a:schemeClr val="accent1"/>
                  </a:gs>
                  <a:gs pos="100000">
                    <a:schemeClr val="accent1">
                      <a:gamma/>
                      <a:tint val="42745"/>
                      <a:invGamma/>
                    </a:schemeClr>
                  </a:gs>
                </a:gsLst>
                <a:lin ang="5400000" scaled="1"/>
              </a:gradFill>
              <a:ln w="9525">
                <a:noFill/>
                <a:miter lim="800000"/>
                <a:headEnd/>
                <a:tailEnd/>
              </a:ln>
              <a:effectLst/>
            </p:spPr>
            <p:txBody>
              <a:bodyPr wrap="none" anchor="ctr"/>
              <a:lstStyle/>
              <a:p>
                <a:pPr>
                  <a:defRPr/>
                </a:pPr>
                <a:endParaRPr lang="id-ID"/>
              </a:p>
            </p:txBody>
          </p:sp>
          <p:sp>
            <p:nvSpPr>
              <p:cNvPr id="11275" name="Rectangle 11"/>
              <p:cNvSpPr>
                <a:spLocks noChangeArrowheads="1"/>
              </p:cNvSpPr>
              <p:nvPr/>
            </p:nvSpPr>
            <p:spPr bwMode="auto">
              <a:xfrm>
                <a:off x="0" y="768"/>
                <a:ext cx="5760" cy="12"/>
              </a:xfrm>
              <a:prstGeom prst="rect">
                <a:avLst/>
              </a:prstGeom>
              <a:gradFill rotWithShape="0">
                <a:gsLst>
                  <a:gs pos="0">
                    <a:schemeClr val="tx2"/>
                  </a:gs>
                  <a:gs pos="100000">
                    <a:schemeClr val="tx2">
                      <a:gamma/>
                      <a:tint val="51765"/>
                      <a:invGamma/>
                    </a:schemeClr>
                  </a:gs>
                </a:gsLst>
                <a:lin ang="5400000" scaled="1"/>
              </a:gradFill>
              <a:ln w="9525">
                <a:noFill/>
                <a:miter lim="800000"/>
                <a:headEnd/>
                <a:tailEnd/>
              </a:ln>
              <a:effectLst/>
            </p:spPr>
            <p:txBody>
              <a:bodyPr wrap="none" anchor="ctr"/>
              <a:lstStyle/>
              <a:p>
                <a:pPr>
                  <a:defRPr/>
                </a:pPr>
                <a:endParaRPr lang="id-ID"/>
              </a:p>
            </p:txBody>
          </p:sp>
          <p:sp>
            <p:nvSpPr>
              <p:cNvPr id="11276" name="Rectangle 12"/>
              <p:cNvSpPr>
                <a:spLocks noChangeArrowheads="1"/>
              </p:cNvSpPr>
              <p:nvPr/>
            </p:nvSpPr>
            <p:spPr bwMode="auto">
              <a:xfrm flipV="1">
                <a:off x="0" y="942"/>
                <a:ext cx="5760" cy="23"/>
              </a:xfrm>
              <a:prstGeom prst="rect">
                <a:avLst/>
              </a:prstGeom>
              <a:gradFill rotWithShape="0">
                <a:gsLst>
                  <a:gs pos="0">
                    <a:schemeClr val="accent1">
                      <a:gamma/>
                      <a:tint val="42745"/>
                      <a:invGamma/>
                    </a:schemeClr>
                  </a:gs>
                  <a:gs pos="100000">
                    <a:schemeClr val="accent1"/>
                  </a:gs>
                </a:gsLst>
                <a:lin ang="5400000" scaled="1"/>
              </a:gradFill>
              <a:ln w="9525">
                <a:noFill/>
                <a:miter lim="800000"/>
                <a:headEnd/>
                <a:tailEnd/>
              </a:ln>
              <a:effectLst/>
            </p:spPr>
            <p:txBody>
              <a:bodyPr rot="10800000" wrap="none" anchor="ctr"/>
              <a:lstStyle/>
              <a:p>
                <a:pPr algn="ctr">
                  <a:defRPr/>
                </a:pPr>
                <a:endParaRPr lang="id-ID"/>
              </a:p>
            </p:txBody>
          </p:sp>
          <p:sp>
            <p:nvSpPr>
              <p:cNvPr id="11277" name="Rectangle 13"/>
              <p:cNvSpPr>
                <a:spLocks noChangeArrowheads="1"/>
              </p:cNvSpPr>
              <p:nvPr/>
            </p:nvSpPr>
            <p:spPr bwMode="auto">
              <a:xfrm>
                <a:off x="0" y="824"/>
                <a:ext cx="5760" cy="23"/>
              </a:xfrm>
              <a:prstGeom prst="rect">
                <a:avLst/>
              </a:prstGeom>
              <a:gradFill rotWithShape="0">
                <a:gsLst>
                  <a:gs pos="0">
                    <a:schemeClr val="bg1"/>
                  </a:gs>
                  <a:gs pos="100000">
                    <a:schemeClr val="accent1"/>
                  </a:gs>
                </a:gsLst>
                <a:lin ang="5400000" scaled="1"/>
              </a:gradFill>
              <a:ln w="9525">
                <a:noFill/>
                <a:miter lim="800000"/>
                <a:headEnd/>
                <a:tailEnd/>
              </a:ln>
              <a:effectLst/>
            </p:spPr>
            <p:txBody>
              <a:bodyPr wrap="none" anchor="ctr"/>
              <a:lstStyle/>
              <a:p>
                <a:pPr>
                  <a:defRPr/>
                </a:pPr>
                <a:endParaRPr lang="id-ID"/>
              </a:p>
            </p:txBody>
          </p:sp>
        </p:grpSp>
        <p:sp>
          <p:nvSpPr>
            <p:cNvPr id="11278" name="Rectangle 14" descr="aqbg"/>
            <p:cNvSpPr>
              <a:spLocks noChangeArrowheads="1"/>
            </p:cNvSpPr>
            <p:nvPr/>
          </p:nvSpPr>
          <p:spPr bwMode="auto">
            <a:xfrm>
              <a:off x="0" y="0"/>
              <a:ext cx="5760" cy="768"/>
            </a:xfrm>
            <a:prstGeom prst="rect">
              <a:avLst/>
            </a:prstGeom>
            <a:blipFill dpi="0" rotWithShape="1">
              <a:blip r:embed="rId13" cstate="print"/>
              <a:srcRect/>
              <a:tile tx="0" ty="0" sx="100000" sy="100000" flip="none" algn="tl"/>
            </a:blipFill>
            <a:ln w="9525">
              <a:noFill/>
              <a:miter lim="800000"/>
              <a:headEnd/>
              <a:tailEnd/>
            </a:ln>
            <a:effectLst/>
          </p:spPr>
          <p:txBody>
            <a:bodyPr wrap="none" anchor="ctr"/>
            <a:lstStyle/>
            <a:p>
              <a:pPr>
                <a:defRPr/>
              </a:pPr>
              <a:endParaRPr lang="id-ID"/>
            </a:p>
          </p:txBody>
        </p:sp>
        <p:sp>
          <p:nvSpPr>
            <p:cNvPr id="11279" name="Rectangle 15"/>
            <p:cNvSpPr>
              <a:spLocks noChangeArrowheads="1"/>
            </p:cNvSpPr>
            <p:nvPr/>
          </p:nvSpPr>
          <p:spPr bwMode="auto">
            <a:xfrm>
              <a:off x="2" y="1008"/>
              <a:ext cx="5758" cy="96"/>
            </a:xfrm>
            <a:prstGeom prst="rect">
              <a:avLst/>
            </a:prstGeom>
            <a:gradFill rotWithShape="1">
              <a:gsLst>
                <a:gs pos="0">
                  <a:srgbClr val="777777"/>
                </a:gs>
                <a:gs pos="100000">
                  <a:srgbClr val="777777">
                    <a:gamma/>
                    <a:tint val="0"/>
                    <a:invGamma/>
                  </a:srgbClr>
                </a:gs>
              </a:gsLst>
              <a:lin ang="5400000" scaled="1"/>
            </a:gradFill>
            <a:ln w="9525">
              <a:noFill/>
              <a:miter lim="800000"/>
              <a:headEnd/>
              <a:tailEnd/>
            </a:ln>
            <a:effectLst/>
          </p:spPr>
          <p:txBody>
            <a:bodyPr wrap="none" anchor="ctr"/>
            <a:lstStyle/>
            <a:p>
              <a:pPr>
                <a:defRPr/>
              </a:pPr>
              <a:endParaRPr lang="id-ID"/>
            </a:p>
          </p:txBody>
        </p:sp>
        <p:sp>
          <p:nvSpPr>
            <p:cNvPr id="11280" name="Rectangle 16"/>
            <p:cNvSpPr>
              <a:spLocks noChangeArrowheads="1"/>
            </p:cNvSpPr>
            <p:nvPr/>
          </p:nvSpPr>
          <p:spPr bwMode="auto">
            <a:xfrm>
              <a:off x="3" y="746"/>
              <a:ext cx="5757" cy="47"/>
            </a:xfrm>
            <a:prstGeom prst="rect">
              <a:avLst/>
            </a:prstGeom>
            <a:solidFill>
              <a:srgbClr val="777777">
                <a:alpha val="31000"/>
              </a:srgbClr>
            </a:solidFill>
            <a:ln w="9525">
              <a:noFill/>
              <a:miter lim="800000"/>
              <a:headEnd/>
              <a:tailEnd/>
            </a:ln>
            <a:effectLst/>
          </p:spPr>
          <p:txBody>
            <a:bodyPr wrap="none" anchor="ctr"/>
            <a:lstStyle/>
            <a:p>
              <a:pPr>
                <a:defRPr/>
              </a:pPr>
              <a:endParaRPr lang="id-ID"/>
            </a:p>
          </p:txBody>
        </p:sp>
      </p:grpSp>
      <p:sp>
        <p:nvSpPr>
          <p:cNvPr id="1032" name="Rectangle 17"/>
          <p:cNvSpPr>
            <a:spLocks noGrp="1" noChangeArrowheads="1"/>
          </p:cNvSpPr>
          <p:nvPr>
            <p:ph type="title"/>
          </p:nvPr>
        </p:nvSpPr>
        <p:spPr bwMode="auto">
          <a:xfrm>
            <a:off x="1143000" y="76200"/>
            <a:ext cx="79248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3" name="Rectangle 18"/>
          <p:cNvSpPr>
            <a:spLocks noGrp="1" noChangeArrowheads="1"/>
          </p:cNvSpPr>
          <p:nvPr>
            <p:ph type="body" idx="1"/>
          </p:nvPr>
        </p:nvSpPr>
        <p:spPr bwMode="auto">
          <a:xfrm>
            <a:off x="457200" y="18748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4" name="Picture 20" descr="C:\FIU\KM Book\Edited\0131016067.jpg"/>
          <p:cNvPicPr>
            <a:picLocks noChangeAspect="1" noChangeArrowheads="1"/>
          </p:cNvPicPr>
          <p:nvPr userDrawn="1"/>
        </p:nvPicPr>
        <p:blipFill>
          <a:blip r:embed="rId14" cstate="print"/>
          <a:srcRect/>
          <a:stretch>
            <a:fillRect/>
          </a:stretch>
        </p:blipFill>
        <p:spPr bwMode="auto">
          <a:xfrm>
            <a:off x="0" y="0"/>
            <a:ext cx="1055688" cy="1371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8"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Verdana" pitchFamily="34" charset="0"/>
        </a:defRPr>
      </a:lvl2pPr>
      <a:lvl3pPr algn="ctr" rtl="0" eaLnBrk="0" fontAlgn="base" hangingPunct="0">
        <a:spcBef>
          <a:spcPct val="0"/>
        </a:spcBef>
        <a:spcAft>
          <a:spcPct val="0"/>
        </a:spcAft>
        <a:defRPr sz="3600" b="1">
          <a:solidFill>
            <a:schemeClr val="tx2"/>
          </a:solidFill>
          <a:latin typeface="Verdana" pitchFamily="34" charset="0"/>
        </a:defRPr>
      </a:lvl3pPr>
      <a:lvl4pPr algn="ctr" rtl="0" eaLnBrk="0" fontAlgn="base" hangingPunct="0">
        <a:spcBef>
          <a:spcPct val="0"/>
        </a:spcBef>
        <a:spcAft>
          <a:spcPct val="0"/>
        </a:spcAft>
        <a:defRPr sz="3600" b="1">
          <a:solidFill>
            <a:schemeClr val="tx2"/>
          </a:solidFill>
          <a:latin typeface="Verdana" pitchFamily="34" charset="0"/>
        </a:defRPr>
      </a:lvl4pPr>
      <a:lvl5pPr algn="ctr" rtl="0" eaLnBrk="0" fontAlgn="base" hangingPunct="0">
        <a:spcBef>
          <a:spcPct val="0"/>
        </a:spcBef>
        <a:spcAft>
          <a:spcPct val="0"/>
        </a:spcAft>
        <a:defRPr sz="3600" b="1">
          <a:solidFill>
            <a:schemeClr val="tx2"/>
          </a:solidFill>
          <a:latin typeface="Verdana" pitchFamily="34" charset="0"/>
        </a:defRPr>
      </a:lvl5pPr>
      <a:lvl6pPr marL="457200" algn="ctr" rtl="0" fontAlgn="base">
        <a:spcBef>
          <a:spcPct val="0"/>
        </a:spcBef>
        <a:spcAft>
          <a:spcPct val="0"/>
        </a:spcAft>
        <a:defRPr sz="3600" b="1">
          <a:solidFill>
            <a:schemeClr val="tx2"/>
          </a:solidFill>
          <a:latin typeface="Verdana" pitchFamily="34" charset="0"/>
        </a:defRPr>
      </a:lvl6pPr>
      <a:lvl7pPr marL="914400" algn="ctr" rtl="0" fontAlgn="base">
        <a:spcBef>
          <a:spcPct val="0"/>
        </a:spcBef>
        <a:spcAft>
          <a:spcPct val="0"/>
        </a:spcAft>
        <a:defRPr sz="3600" b="1">
          <a:solidFill>
            <a:schemeClr val="tx2"/>
          </a:solidFill>
          <a:latin typeface="Verdana" pitchFamily="34" charset="0"/>
        </a:defRPr>
      </a:lvl7pPr>
      <a:lvl8pPr marL="1371600" algn="ctr" rtl="0" fontAlgn="base">
        <a:spcBef>
          <a:spcPct val="0"/>
        </a:spcBef>
        <a:spcAft>
          <a:spcPct val="0"/>
        </a:spcAft>
        <a:defRPr sz="3600" b="1">
          <a:solidFill>
            <a:schemeClr val="tx2"/>
          </a:solidFill>
          <a:latin typeface="Verdana" pitchFamily="34" charset="0"/>
        </a:defRPr>
      </a:lvl8pPr>
      <a:lvl9pPr marL="1828800" algn="ctr" rtl="0" fontAlgn="base">
        <a:spcBef>
          <a:spcPct val="0"/>
        </a:spcBef>
        <a:spcAft>
          <a:spcPct val="0"/>
        </a:spcAft>
        <a:defRPr sz="3600" b="1">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accent1"/>
        </a:buClr>
        <a:buFont typeface="Times" pitchFamily="18" charset="0"/>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w"/>
        <a:defRPr sz="2400">
          <a:solidFill>
            <a:schemeClr val="tx1"/>
          </a:solidFill>
          <a:latin typeface="+mn-lt"/>
        </a:defRPr>
      </a:lvl2pPr>
      <a:lvl3pPr marL="108585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3pPr>
      <a:lvl4pPr marL="1428750" indent="-228600" algn="l" rtl="0" eaLnBrk="0" fontAlgn="base" hangingPunct="0">
        <a:spcBef>
          <a:spcPct val="20000"/>
        </a:spcBef>
        <a:spcAft>
          <a:spcPct val="0"/>
        </a:spcAft>
        <a:buClr>
          <a:schemeClr val="accent2"/>
        </a:buClr>
        <a:buFont typeface="Times" pitchFamily="18" charset="0"/>
        <a:buChar char="•"/>
        <a:defRPr>
          <a:solidFill>
            <a:schemeClr val="tx1"/>
          </a:solidFill>
          <a:latin typeface="+mn-lt"/>
        </a:defRPr>
      </a:lvl4pPr>
      <a:lvl5pPr marL="1771650" indent="-228600" algn="l" rtl="0" eaLnBrk="0" fontAlgn="base" hangingPunct="0">
        <a:spcBef>
          <a:spcPct val="20000"/>
        </a:spcBef>
        <a:spcAft>
          <a:spcPct val="0"/>
        </a:spcAft>
        <a:buClr>
          <a:schemeClr val="tx2"/>
        </a:buClr>
        <a:buFont typeface="Wingdings" pitchFamily="2" charset="2"/>
        <a:buChar char="§"/>
        <a:defRPr sz="1600">
          <a:solidFill>
            <a:schemeClr val="tx1"/>
          </a:solidFill>
          <a:latin typeface="+mn-lt"/>
        </a:defRPr>
      </a:lvl5pPr>
      <a:lvl6pPr marL="2228850" indent="-228600" algn="l" rtl="0" fontAlgn="base">
        <a:spcBef>
          <a:spcPct val="20000"/>
        </a:spcBef>
        <a:spcAft>
          <a:spcPct val="0"/>
        </a:spcAft>
        <a:buClr>
          <a:schemeClr val="tx2"/>
        </a:buClr>
        <a:buFont typeface="Wingdings" pitchFamily="2" charset="2"/>
        <a:buChar char="§"/>
        <a:defRPr sz="1600">
          <a:solidFill>
            <a:schemeClr val="tx1"/>
          </a:solidFill>
          <a:latin typeface="+mn-lt"/>
        </a:defRPr>
      </a:lvl6pPr>
      <a:lvl7pPr marL="2686050" indent="-228600" algn="l" rtl="0" fontAlgn="base">
        <a:spcBef>
          <a:spcPct val="20000"/>
        </a:spcBef>
        <a:spcAft>
          <a:spcPct val="0"/>
        </a:spcAft>
        <a:buClr>
          <a:schemeClr val="tx2"/>
        </a:buClr>
        <a:buFont typeface="Wingdings" pitchFamily="2" charset="2"/>
        <a:buChar char="§"/>
        <a:defRPr sz="1600">
          <a:solidFill>
            <a:schemeClr val="tx1"/>
          </a:solidFill>
          <a:latin typeface="+mn-lt"/>
        </a:defRPr>
      </a:lvl7pPr>
      <a:lvl8pPr marL="3143250" indent="-228600" algn="l" rtl="0" fontAlgn="base">
        <a:spcBef>
          <a:spcPct val="20000"/>
        </a:spcBef>
        <a:spcAft>
          <a:spcPct val="0"/>
        </a:spcAft>
        <a:buClr>
          <a:schemeClr val="tx2"/>
        </a:buClr>
        <a:buFont typeface="Wingdings" pitchFamily="2" charset="2"/>
        <a:buChar char="§"/>
        <a:defRPr sz="1600">
          <a:solidFill>
            <a:schemeClr val="tx1"/>
          </a:solidFill>
          <a:latin typeface="+mn-lt"/>
        </a:defRPr>
      </a:lvl8pPr>
      <a:lvl9pPr marL="3600450" indent="-228600" algn="l" rtl="0" fontAlgn="base">
        <a:spcBef>
          <a:spcPct val="20000"/>
        </a:spcBef>
        <a:spcAft>
          <a:spcPct val="0"/>
        </a:spcAft>
        <a:buClr>
          <a:schemeClr val="tx2"/>
        </a:buClr>
        <a:buFont typeface="Wingdings" pitchFamily="2" charset="2"/>
        <a:buChar char="§"/>
        <a:defRPr sz="16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Knowledge Management</a:t>
            </a:r>
            <a:endParaRPr lang="id-ID" dirty="0"/>
          </a:p>
        </p:txBody>
      </p:sp>
      <p:sp>
        <p:nvSpPr>
          <p:cNvPr id="3" name="Subtitle 2"/>
          <p:cNvSpPr>
            <a:spLocks noGrp="1"/>
          </p:cNvSpPr>
          <p:nvPr>
            <p:ph type="subTitle" idx="1"/>
          </p:nvPr>
        </p:nvSpPr>
        <p:spPr/>
        <p:txBody>
          <a:bodyPr/>
          <a:lstStyle/>
          <a:p>
            <a:endParaRPr lang="id-ID"/>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p:txBody>
          <a:bodyPr/>
          <a:lstStyle/>
          <a:p>
            <a:pPr eaLnBrk="1" hangingPunct="1"/>
            <a:r>
              <a:rPr lang="en-US" smtClean="0"/>
              <a:t>Subjective View of knowledge</a:t>
            </a:r>
          </a:p>
        </p:txBody>
      </p:sp>
      <p:sp>
        <p:nvSpPr>
          <p:cNvPr id="11268" name="Rectangle 5"/>
          <p:cNvSpPr>
            <a:spLocks noGrp="1" noChangeArrowheads="1"/>
          </p:cNvSpPr>
          <p:nvPr>
            <p:ph type="body" idx="1"/>
          </p:nvPr>
        </p:nvSpPr>
        <p:spPr/>
        <p:txBody>
          <a:bodyPr/>
          <a:lstStyle/>
          <a:p>
            <a:pPr eaLnBrk="1" hangingPunct="1"/>
            <a:r>
              <a:rPr lang="en-US" smtClean="0"/>
              <a:t>Knowledge as State of Mind</a:t>
            </a:r>
          </a:p>
          <a:p>
            <a:pPr eaLnBrk="1" hangingPunct="1"/>
            <a:r>
              <a:rPr lang="en-US" smtClean="0"/>
              <a:t>Knowledge as Practice</a:t>
            </a:r>
          </a:p>
          <a:p>
            <a:pPr eaLnBrk="1" hangingPunct="1"/>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p:txBody>
          <a:bodyPr/>
          <a:lstStyle/>
          <a:p>
            <a:pPr eaLnBrk="1" hangingPunct="1"/>
            <a:r>
              <a:rPr lang="en-US" smtClean="0"/>
              <a:t>Objective View of knowledge</a:t>
            </a:r>
          </a:p>
        </p:txBody>
      </p:sp>
      <p:sp>
        <p:nvSpPr>
          <p:cNvPr id="12292" name="Rectangle 5"/>
          <p:cNvSpPr>
            <a:spLocks noGrp="1" noChangeArrowheads="1"/>
          </p:cNvSpPr>
          <p:nvPr>
            <p:ph type="body" idx="1"/>
          </p:nvPr>
        </p:nvSpPr>
        <p:spPr/>
        <p:txBody>
          <a:bodyPr/>
          <a:lstStyle/>
          <a:p>
            <a:pPr eaLnBrk="1" hangingPunct="1"/>
            <a:r>
              <a:rPr lang="en-US" smtClean="0"/>
              <a:t>Knowledge as Objects</a:t>
            </a:r>
          </a:p>
          <a:p>
            <a:pPr eaLnBrk="1" hangingPunct="1"/>
            <a:r>
              <a:rPr lang="en-US" smtClean="0"/>
              <a:t>Knowledge as Access to Information</a:t>
            </a:r>
          </a:p>
          <a:p>
            <a:pPr eaLnBrk="1" hangingPunct="1"/>
            <a:r>
              <a:rPr lang="en-US" smtClean="0"/>
              <a:t>Knowledge as Capability</a:t>
            </a:r>
          </a:p>
          <a:p>
            <a:pPr eaLnBrk="1" hangingPunct="1"/>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Knowledge Component</a:t>
            </a:r>
            <a:endParaRPr lang="id-ID" dirty="0"/>
          </a:p>
        </p:txBody>
      </p:sp>
      <p:sp>
        <p:nvSpPr>
          <p:cNvPr id="3" name="Content Placeholder 2"/>
          <p:cNvSpPr>
            <a:spLocks noGrp="1"/>
          </p:cNvSpPr>
          <p:nvPr>
            <p:ph idx="1"/>
          </p:nvPr>
        </p:nvSpPr>
        <p:spPr/>
        <p:txBody>
          <a:bodyPr/>
          <a:lstStyle/>
          <a:p>
            <a:endParaRPr lang="id-ID"/>
          </a:p>
        </p:txBody>
      </p:sp>
      <p:pic>
        <p:nvPicPr>
          <p:cNvPr id="1028" name="Picture 4" descr="http://www.eknowledgecenter.com/articles/1010/fig3.gif"/>
          <p:cNvPicPr>
            <a:picLocks noChangeAspect="1" noChangeArrowheads="1"/>
          </p:cNvPicPr>
          <p:nvPr/>
        </p:nvPicPr>
        <p:blipFill>
          <a:blip r:embed="rId2" cstate="print"/>
          <a:srcRect/>
          <a:stretch>
            <a:fillRect/>
          </a:stretch>
        </p:blipFill>
        <p:spPr bwMode="auto">
          <a:xfrm>
            <a:off x="1475656" y="1556792"/>
            <a:ext cx="6120680" cy="4724737"/>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US" smtClean="0"/>
              <a:t>Types of Knowledge</a:t>
            </a:r>
          </a:p>
        </p:txBody>
      </p:sp>
      <p:sp>
        <p:nvSpPr>
          <p:cNvPr id="13316" name="Rectangle 5"/>
          <p:cNvSpPr>
            <a:spLocks noGrp="1" noChangeArrowheads="1"/>
          </p:cNvSpPr>
          <p:nvPr>
            <p:ph type="body" idx="1"/>
          </p:nvPr>
        </p:nvSpPr>
        <p:spPr/>
        <p:txBody>
          <a:bodyPr/>
          <a:lstStyle/>
          <a:p>
            <a:pPr eaLnBrk="1" hangingPunct="1"/>
            <a:r>
              <a:rPr lang="en-US" smtClean="0"/>
              <a:t>Individual, social, causal, conditional, relational and pragmatic</a:t>
            </a:r>
          </a:p>
          <a:p>
            <a:pPr eaLnBrk="1" hangingPunct="1"/>
            <a:r>
              <a:rPr lang="en-US" smtClean="0"/>
              <a:t>Embodied, encoded and procedural</a:t>
            </a:r>
          </a:p>
          <a:p>
            <a:pPr eaLnBrk="1" hangingPunct="1"/>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p:txBody>
          <a:bodyPr>
            <a:normAutofit fontScale="90000"/>
          </a:bodyPr>
          <a:lstStyle/>
          <a:p>
            <a:pPr eaLnBrk="1" hangingPunct="1"/>
            <a:r>
              <a:rPr lang="en-US" smtClean="0"/>
              <a:t>Procedural and Declarative Knowledge</a:t>
            </a:r>
          </a:p>
        </p:txBody>
      </p:sp>
      <p:sp>
        <p:nvSpPr>
          <p:cNvPr id="14340" name="Rectangle 5"/>
          <p:cNvSpPr>
            <a:spLocks noGrp="1" noChangeArrowheads="1"/>
          </p:cNvSpPr>
          <p:nvPr>
            <p:ph type="body" idx="1"/>
          </p:nvPr>
        </p:nvSpPr>
        <p:spPr/>
        <p:txBody>
          <a:bodyPr/>
          <a:lstStyle/>
          <a:p>
            <a:pPr eaLnBrk="1" hangingPunct="1"/>
            <a:r>
              <a:rPr lang="en-US" smtClean="0"/>
              <a:t>Declarative knowledge (substantive knowledge) focuses on beliefs about relationships among variables </a:t>
            </a:r>
          </a:p>
          <a:p>
            <a:pPr eaLnBrk="1" hangingPunct="1"/>
            <a:r>
              <a:rPr lang="en-US" smtClean="0"/>
              <a:t>Procedural knowledge focuses on beliefs relating sequences of steps or actions to desired (or undesired) outcomes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Explicit knowledge</a:t>
            </a:r>
            <a:endParaRPr lang="id-ID" dirty="0"/>
          </a:p>
        </p:txBody>
      </p:sp>
      <p:sp>
        <p:nvSpPr>
          <p:cNvPr id="3" name="Content Placeholder 2"/>
          <p:cNvSpPr>
            <a:spLocks noGrp="1"/>
          </p:cNvSpPr>
          <p:nvPr>
            <p:ph idx="1"/>
          </p:nvPr>
        </p:nvSpPr>
        <p:spPr/>
        <p:txBody>
          <a:bodyPr>
            <a:normAutofit/>
          </a:bodyPr>
          <a:lstStyle/>
          <a:p>
            <a:r>
              <a:rPr lang="en-US" dirty="0" smtClean="0"/>
              <a:t>is the knowledge that has been</a:t>
            </a:r>
            <a:r>
              <a:rPr lang="id-ID" dirty="0" smtClean="0"/>
              <a:t> </a:t>
            </a:r>
            <a:r>
              <a:rPr lang="en-US" dirty="0" err="1" smtClean="0"/>
              <a:t>codiﬁed</a:t>
            </a:r>
            <a:r>
              <a:rPr lang="en-US" dirty="0" smtClean="0"/>
              <a:t> (documented) in a form that can be distributed to others or transformed into a</a:t>
            </a:r>
            <a:r>
              <a:rPr lang="id-ID" dirty="0" smtClean="0"/>
              <a:t> </a:t>
            </a:r>
            <a:r>
              <a:rPr lang="en-US" dirty="0" smtClean="0"/>
              <a:t>process or strategy.</a:t>
            </a:r>
            <a:endParaRPr lang="id-ID" dirty="0" smtClean="0"/>
          </a:p>
          <a:p>
            <a:r>
              <a:rPr lang="en-US" dirty="0" smtClean="0"/>
              <a:t>deals with more objective, rational, and technical knowledge</a:t>
            </a:r>
            <a:endParaRPr lang="id-ID" dirty="0" smtClean="0"/>
          </a:p>
          <a:p>
            <a:r>
              <a:rPr lang="en-US" dirty="0" smtClean="0"/>
              <a:t>consists of the policies,</a:t>
            </a:r>
            <a:r>
              <a:rPr lang="id-ID" dirty="0" smtClean="0"/>
              <a:t> </a:t>
            </a:r>
            <a:r>
              <a:rPr lang="en-US" dirty="0" smtClean="0"/>
              <a:t>procedural guides, reports, products, strategies, goals, core competencies of the enterprise,</a:t>
            </a:r>
            <a:r>
              <a:rPr lang="id-ID" dirty="0" smtClean="0"/>
              <a:t> </a:t>
            </a:r>
            <a:r>
              <a:rPr lang="en-US" dirty="0" smtClean="0"/>
              <a:t>and the IT infrastructure.</a:t>
            </a:r>
            <a:endParaRPr lang="id-ID"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Tacit Knowledge</a:t>
            </a:r>
            <a:endParaRPr lang="id-ID" dirty="0"/>
          </a:p>
        </p:txBody>
      </p:sp>
      <p:sp>
        <p:nvSpPr>
          <p:cNvPr id="3" name="Content Placeholder 2"/>
          <p:cNvSpPr>
            <a:spLocks noGrp="1"/>
          </p:cNvSpPr>
          <p:nvPr>
            <p:ph idx="1"/>
          </p:nvPr>
        </p:nvSpPr>
        <p:spPr/>
        <p:txBody>
          <a:bodyPr>
            <a:normAutofit fontScale="92500" lnSpcReduction="20000"/>
          </a:bodyPr>
          <a:lstStyle/>
          <a:p>
            <a:r>
              <a:rPr lang="en-US" dirty="0" smtClean="0"/>
              <a:t>is the cumulative store of subjective or experiential learning. </a:t>
            </a:r>
            <a:endParaRPr lang="id-ID" dirty="0" smtClean="0"/>
          </a:p>
          <a:p>
            <a:r>
              <a:rPr lang="id-ID" dirty="0" smtClean="0"/>
              <a:t>T</a:t>
            </a:r>
            <a:r>
              <a:rPr lang="en-US" dirty="0" err="1" smtClean="0"/>
              <a:t>acit</a:t>
            </a:r>
            <a:r>
              <a:rPr lang="en-US" dirty="0" smtClean="0"/>
              <a:t> knowledge consists of </a:t>
            </a:r>
            <a:r>
              <a:rPr lang="id-ID" dirty="0" smtClean="0"/>
              <a:t>: </a:t>
            </a:r>
          </a:p>
          <a:p>
            <a:pPr lvl="1"/>
            <a:r>
              <a:rPr lang="en-US" dirty="0" smtClean="0"/>
              <a:t>an organization’s experiences, insights,</a:t>
            </a:r>
            <a:r>
              <a:rPr lang="id-ID" dirty="0" smtClean="0"/>
              <a:t> </a:t>
            </a:r>
            <a:r>
              <a:rPr lang="en-US" dirty="0" smtClean="0"/>
              <a:t>expertise, know-how, trade secrets, skill sets, understanding, and learning. </a:t>
            </a:r>
            <a:endParaRPr lang="id-ID" dirty="0" smtClean="0"/>
          </a:p>
          <a:p>
            <a:pPr lvl="1"/>
            <a:r>
              <a:rPr lang="en-US" dirty="0" smtClean="0"/>
              <a:t>includes</a:t>
            </a:r>
            <a:r>
              <a:rPr lang="id-ID" dirty="0" smtClean="0"/>
              <a:t> </a:t>
            </a:r>
            <a:r>
              <a:rPr lang="en-US" dirty="0" smtClean="0"/>
              <a:t>the organizational culture, which </a:t>
            </a:r>
            <a:r>
              <a:rPr lang="en-US" dirty="0" err="1" smtClean="0"/>
              <a:t>reﬂects</a:t>
            </a:r>
            <a:r>
              <a:rPr lang="en-US" dirty="0" smtClean="0"/>
              <a:t> the past and present experiences of the organization’s people and processes, as well as the prevailing values. </a:t>
            </a:r>
            <a:endParaRPr lang="id-ID" dirty="0" smtClean="0"/>
          </a:p>
          <a:p>
            <a:r>
              <a:rPr lang="en-US" dirty="0" smtClean="0"/>
              <a:t>Tacit knowledge is generally</a:t>
            </a:r>
            <a:r>
              <a:rPr lang="id-ID" dirty="0" smtClean="0"/>
              <a:t> </a:t>
            </a:r>
            <a:r>
              <a:rPr lang="en-US" dirty="0" smtClean="0"/>
              <a:t>slow, imprecise, and costly to transfer. </a:t>
            </a:r>
            <a:endParaRPr lang="id-ID" dirty="0" smtClean="0"/>
          </a:p>
          <a:p>
            <a:r>
              <a:rPr lang="en-US" dirty="0" smtClean="0"/>
              <a:t>It is also highly personal. </a:t>
            </a:r>
            <a:endParaRPr lang="id-ID" dirty="0" smtClean="0"/>
          </a:p>
          <a:p>
            <a:r>
              <a:rPr lang="en-US" dirty="0" smtClean="0"/>
              <a:t>Finally, because it is unstructured, it is </a:t>
            </a:r>
            <a:r>
              <a:rPr lang="en-US" dirty="0" err="1" smtClean="0"/>
              <a:t>difﬁcult</a:t>
            </a:r>
            <a:r>
              <a:rPr lang="en-US" dirty="0" smtClean="0"/>
              <a:t> to formalize or codify. </a:t>
            </a:r>
            <a:endParaRPr lang="id-ID"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p:txBody>
          <a:bodyPr/>
          <a:lstStyle/>
          <a:p>
            <a:pPr eaLnBrk="1" hangingPunct="1"/>
            <a:r>
              <a:rPr lang="en-US" smtClean="0"/>
              <a:t>General and Specific Knowledge</a:t>
            </a:r>
          </a:p>
        </p:txBody>
      </p:sp>
      <p:sp>
        <p:nvSpPr>
          <p:cNvPr id="16388" name="Rectangle 5"/>
          <p:cNvSpPr>
            <a:spLocks noGrp="1" noChangeArrowheads="1"/>
          </p:cNvSpPr>
          <p:nvPr>
            <p:ph type="body" idx="1"/>
          </p:nvPr>
        </p:nvSpPr>
        <p:spPr/>
        <p:txBody>
          <a:bodyPr/>
          <a:lstStyle/>
          <a:p>
            <a:pPr eaLnBrk="1" hangingPunct="1"/>
            <a:r>
              <a:rPr lang="en-US" smtClean="0"/>
              <a:t>General knowledge is possessed by a large number of individuals and can be transferred easily across individuals </a:t>
            </a:r>
          </a:p>
          <a:p>
            <a:pPr eaLnBrk="1" hangingPunct="1"/>
            <a:r>
              <a:rPr lang="en-US" smtClean="0"/>
              <a:t>Specific knowledge, or “idiosyncratic knowledge,” is possessed by a very limited number of individuals, and is expensive to transfer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normAutofit fontScale="90000"/>
          </a:bodyPr>
          <a:lstStyle/>
          <a:p>
            <a:pPr eaLnBrk="1" hangingPunct="1"/>
            <a:r>
              <a:rPr lang="en-US" smtClean="0"/>
              <a:t>Technically and Contextually Specific Knowledge</a:t>
            </a:r>
          </a:p>
        </p:txBody>
      </p:sp>
      <p:sp>
        <p:nvSpPr>
          <p:cNvPr id="17412" name="Rectangle 5"/>
          <p:cNvSpPr>
            <a:spLocks noGrp="1" noChangeArrowheads="1"/>
          </p:cNvSpPr>
          <p:nvPr>
            <p:ph type="body" idx="1"/>
          </p:nvPr>
        </p:nvSpPr>
        <p:spPr/>
        <p:txBody>
          <a:bodyPr/>
          <a:lstStyle/>
          <a:p>
            <a:pPr eaLnBrk="1" hangingPunct="1"/>
            <a:r>
              <a:rPr lang="en-US" smtClean="0"/>
              <a:t>Technically specific knowledge is deep knowledge about a specific area</a:t>
            </a:r>
          </a:p>
          <a:p>
            <a:pPr eaLnBrk="1" hangingPunct="1"/>
            <a:r>
              <a:rPr lang="en-US" smtClean="0"/>
              <a:t>Contextually specific knowledge knowledge refers to the knowledge of particular circumstances of time and place in which work is to be performed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7"/>
          <p:cNvPicPr>
            <a:picLocks noChangeAspect="1" noChangeArrowheads="1"/>
          </p:cNvPicPr>
          <p:nvPr/>
        </p:nvPicPr>
        <p:blipFill>
          <a:blip r:embed="rId2" cstate="print"/>
          <a:srcRect/>
          <a:stretch>
            <a:fillRect/>
          </a:stretch>
        </p:blipFill>
        <p:spPr bwMode="auto">
          <a:xfrm>
            <a:off x="755576" y="1052736"/>
            <a:ext cx="7596336" cy="5588109"/>
          </a:xfrm>
          <a:prstGeom prst="rect">
            <a:avLst/>
          </a:prstGeom>
          <a:noFill/>
          <a:ln w="9525">
            <a:noFill/>
            <a:miter lim="800000"/>
            <a:headEnd/>
            <a:tailEnd/>
          </a:ln>
        </p:spPr>
      </p:pic>
      <p:sp>
        <p:nvSpPr>
          <p:cNvPr id="18436" name="Rectangle 8"/>
          <p:cNvSpPr>
            <a:spLocks noGrp="1" noChangeArrowheads="1"/>
          </p:cNvSpPr>
          <p:nvPr>
            <p:ph type="title"/>
          </p:nvPr>
        </p:nvSpPr>
        <p:spPr>
          <a:xfrm>
            <a:off x="457200" y="274638"/>
            <a:ext cx="8229600" cy="778098"/>
          </a:xfrm>
        </p:spPr>
        <p:txBody>
          <a:bodyPr>
            <a:normAutofit fontScale="90000"/>
          </a:bodyPr>
          <a:lstStyle/>
          <a:p>
            <a:pPr eaLnBrk="1" hangingPunct="1"/>
            <a:r>
              <a:rPr lang="en-US" sz="3200" dirty="0" smtClean="0"/>
              <a:t>Illustrations of the Different Types of Knowledge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Concepts and Definition</a:t>
            </a:r>
            <a:endParaRPr lang="id-ID" dirty="0"/>
          </a:p>
        </p:txBody>
      </p:sp>
      <p:sp>
        <p:nvSpPr>
          <p:cNvPr id="3" name="Content Placeholder 2"/>
          <p:cNvSpPr>
            <a:spLocks noGrp="1"/>
          </p:cNvSpPr>
          <p:nvPr>
            <p:ph idx="1"/>
          </p:nvPr>
        </p:nvSpPr>
        <p:spPr/>
        <p:txBody>
          <a:bodyPr>
            <a:normAutofit/>
          </a:bodyPr>
          <a:lstStyle/>
          <a:p>
            <a:r>
              <a:rPr lang="en-US" b="1" i="1" dirty="0" smtClean="0"/>
              <a:t>Knowledge management (KM)</a:t>
            </a:r>
            <a:r>
              <a:rPr lang="en-US" dirty="0" smtClean="0"/>
              <a:t> is a process that helps organizations manipulate important</a:t>
            </a:r>
            <a:r>
              <a:rPr lang="id-ID" dirty="0" smtClean="0"/>
              <a:t> </a:t>
            </a:r>
            <a:r>
              <a:rPr lang="en-US" dirty="0" smtClean="0"/>
              <a:t>knowledge that is part of the organization’s memory, usually in an unstructured format.</a:t>
            </a:r>
            <a:endParaRPr lang="id-ID" dirty="0" smtClean="0"/>
          </a:p>
          <a:p>
            <a:pPr lvl="1"/>
            <a:r>
              <a:rPr lang="en-US" dirty="0" smtClean="0"/>
              <a:t>can be exchanged among persons</a:t>
            </a:r>
            <a:endParaRPr lang="id-ID" dirty="0" smtClean="0"/>
          </a:p>
          <a:p>
            <a:pPr lvl="1"/>
            <a:r>
              <a:rPr lang="en-US" dirty="0" smtClean="0"/>
              <a:t>must be able to grow</a:t>
            </a:r>
            <a:endParaRPr lang="id-ID" dirty="0" smtClean="0"/>
          </a:p>
          <a:p>
            <a:pPr lvl="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en-US" smtClean="0"/>
              <a:t>Knowledge and Expertise</a:t>
            </a:r>
          </a:p>
        </p:txBody>
      </p:sp>
      <p:sp>
        <p:nvSpPr>
          <p:cNvPr id="19460" name="Rectangle 5"/>
          <p:cNvSpPr>
            <a:spLocks noGrp="1" noChangeArrowheads="1"/>
          </p:cNvSpPr>
          <p:nvPr>
            <p:ph type="body" idx="1"/>
          </p:nvPr>
        </p:nvSpPr>
        <p:spPr/>
        <p:txBody>
          <a:bodyPr/>
          <a:lstStyle/>
          <a:p>
            <a:pPr eaLnBrk="1" hangingPunct="1"/>
            <a:r>
              <a:rPr lang="en-US" smtClean="0"/>
              <a:t>Expertise can be defined as knowledge of higher quality </a:t>
            </a:r>
          </a:p>
          <a:p>
            <a:pPr eaLnBrk="1" hangingPunct="1"/>
            <a:r>
              <a:rPr lang="en-US" smtClean="0"/>
              <a:t>An “expert” is one who is able to perform a task much better than others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p:txBody>
          <a:bodyPr/>
          <a:lstStyle/>
          <a:p>
            <a:pPr eaLnBrk="1" hangingPunct="1"/>
            <a:r>
              <a:rPr lang="en-US" smtClean="0"/>
              <a:t>Characteristics of Knowledge</a:t>
            </a:r>
          </a:p>
        </p:txBody>
      </p:sp>
      <p:sp>
        <p:nvSpPr>
          <p:cNvPr id="23556" name="Rectangle 5"/>
          <p:cNvSpPr>
            <a:spLocks noGrp="1" noChangeArrowheads="1"/>
          </p:cNvSpPr>
          <p:nvPr>
            <p:ph type="body" idx="1"/>
          </p:nvPr>
        </p:nvSpPr>
        <p:spPr/>
        <p:txBody>
          <a:bodyPr/>
          <a:lstStyle/>
          <a:p>
            <a:pPr eaLnBrk="1" hangingPunct="1"/>
            <a:r>
              <a:rPr lang="en-US" smtClean="0"/>
              <a:t>Explicitness</a:t>
            </a:r>
          </a:p>
          <a:p>
            <a:pPr eaLnBrk="1" hangingPunct="1"/>
            <a:r>
              <a:rPr lang="en-US" smtClean="0"/>
              <a:t>Codifiability</a:t>
            </a:r>
          </a:p>
          <a:p>
            <a:pPr eaLnBrk="1" hangingPunct="1"/>
            <a:r>
              <a:rPr lang="en-US" smtClean="0"/>
              <a:t>Teachability</a:t>
            </a:r>
          </a:p>
          <a:p>
            <a:pPr eaLnBrk="1" hangingPunct="1"/>
            <a:r>
              <a:rPr lang="en-US" smtClean="0"/>
              <a:t>Knowledge Specificity</a:t>
            </a:r>
          </a:p>
          <a:p>
            <a:pPr eaLnBrk="1" hangingPunct="1"/>
            <a:endParaRPr lang="en-US" smtClean="0"/>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title"/>
          </p:nvPr>
        </p:nvSpPr>
        <p:spPr/>
        <p:txBody>
          <a:bodyPr/>
          <a:lstStyle/>
          <a:p>
            <a:pPr eaLnBrk="1" hangingPunct="1"/>
            <a:r>
              <a:rPr lang="en-US" smtClean="0"/>
              <a:t>Knowledge Management </a:t>
            </a:r>
          </a:p>
        </p:txBody>
      </p:sp>
      <p:sp>
        <p:nvSpPr>
          <p:cNvPr id="5124" name="Rectangle 7"/>
          <p:cNvSpPr>
            <a:spLocks noGrp="1" noChangeArrowheads="1"/>
          </p:cNvSpPr>
          <p:nvPr>
            <p:ph type="body" idx="1"/>
          </p:nvPr>
        </p:nvSpPr>
        <p:spPr/>
        <p:txBody>
          <a:bodyPr/>
          <a:lstStyle/>
          <a:p>
            <a:pPr eaLnBrk="1" hangingPunct="1"/>
            <a:r>
              <a:rPr lang="en-US" smtClean="0"/>
              <a:t>Knowledge management can be defined as performing the activities involved in discovering, capturing, sharing, and applying knowledge so as to enhance, in a cost-effective fashion, the impact of knowledge on the unit’s goal achievement. </a:t>
            </a:r>
          </a:p>
          <a:p>
            <a:pPr eaLnBrk="1" hangingPunct="1"/>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US" smtClean="0"/>
              <a:t>Knowledge Resources</a:t>
            </a:r>
          </a:p>
        </p:txBody>
      </p:sp>
      <p:sp>
        <p:nvSpPr>
          <p:cNvPr id="6148" name="Rectangle 5"/>
          <p:cNvSpPr>
            <a:spLocks noGrp="1" noChangeArrowheads="1"/>
          </p:cNvSpPr>
          <p:nvPr>
            <p:ph type="body" idx="1"/>
          </p:nvPr>
        </p:nvSpPr>
        <p:spPr/>
        <p:txBody>
          <a:bodyPr/>
          <a:lstStyle/>
          <a:p>
            <a:pPr eaLnBrk="1" hangingPunct="1"/>
            <a:r>
              <a:rPr lang="en-US" smtClean="0"/>
              <a:t>The term knowledge resources refers not only to the knowledge currently possessed by the individual or the organization but also to the knowledge that can potentially be obtained (at some cost if necessary) from other individuals or organizations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Knowledge Management Systems</a:t>
            </a:r>
            <a:endParaRPr lang="id-ID" dirty="0"/>
          </a:p>
        </p:txBody>
      </p:sp>
      <p:sp>
        <p:nvSpPr>
          <p:cNvPr id="3" name="Content Placeholder 2"/>
          <p:cNvSpPr>
            <a:spLocks noGrp="1"/>
          </p:cNvSpPr>
          <p:nvPr>
            <p:ph idx="1"/>
          </p:nvPr>
        </p:nvSpPr>
        <p:spPr/>
        <p:txBody>
          <a:bodyPr>
            <a:normAutofit/>
          </a:bodyPr>
          <a:lstStyle/>
          <a:p>
            <a:r>
              <a:rPr lang="en-US" dirty="0" smtClean="0"/>
              <a:t>refer to the use of modern information</a:t>
            </a:r>
            <a:r>
              <a:rPr lang="id-ID" dirty="0" smtClean="0"/>
              <a:t> </a:t>
            </a:r>
            <a:r>
              <a:rPr lang="en-US" dirty="0" smtClean="0"/>
              <a:t>technologies—the Internet, intranets, extranets, data warehouses—to systematize, enhance, and expedite </a:t>
            </a:r>
            <a:r>
              <a:rPr lang="en-US" dirty="0" err="1" smtClean="0"/>
              <a:t>intraﬁrm</a:t>
            </a:r>
            <a:r>
              <a:rPr lang="en-US" dirty="0" smtClean="0"/>
              <a:t> and </a:t>
            </a:r>
            <a:r>
              <a:rPr lang="en-US" dirty="0" err="1" smtClean="0"/>
              <a:t>interﬁrm</a:t>
            </a:r>
            <a:r>
              <a:rPr lang="en-US" dirty="0" smtClean="0"/>
              <a:t> knowledge management. </a:t>
            </a:r>
            <a:endParaRPr lang="id-ID" dirty="0" smtClean="0"/>
          </a:p>
          <a:p>
            <a:r>
              <a:rPr lang="en-US" dirty="0" smtClean="0"/>
              <a:t>KMSs are intended to help an organization cope with turnover,  rapid change, and downsizing by</a:t>
            </a:r>
            <a:r>
              <a:rPr lang="id-ID" dirty="0" smtClean="0"/>
              <a:t> </a:t>
            </a:r>
            <a:r>
              <a:rPr lang="en-US" dirty="0" smtClean="0"/>
              <a:t>making the expertise of the organization’s human capital widely accessible.</a:t>
            </a:r>
            <a:endParaRPr lang="id-ID"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normAutofit fontScale="90000"/>
          </a:bodyPr>
          <a:lstStyle/>
          <a:p>
            <a:pPr eaLnBrk="1" hangingPunct="1"/>
            <a:r>
              <a:rPr lang="en-US" dirty="0" smtClean="0"/>
              <a:t>Knowledge Management Technologies</a:t>
            </a:r>
          </a:p>
        </p:txBody>
      </p:sp>
      <p:sp>
        <p:nvSpPr>
          <p:cNvPr id="17412" name="Rectangle 5"/>
          <p:cNvSpPr>
            <a:spLocks noGrp="1" noChangeArrowheads="1"/>
          </p:cNvSpPr>
          <p:nvPr>
            <p:ph type="body" idx="1"/>
          </p:nvPr>
        </p:nvSpPr>
        <p:spPr/>
        <p:txBody>
          <a:bodyPr>
            <a:normAutofit/>
          </a:bodyPr>
          <a:lstStyle/>
          <a:p>
            <a:pPr eaLnBrk="1" hangingPunct="1">
              <a:lnSpc>
                <a:spcPct val="90000"/>
              </a:lnSpc>
            </a:pPr>
            <a:r>
              <a:rPr lang="en-US" dirty="0" smtClean="0"/>
              <a:t>Technologies that support KM include artificial intelligence (AI) technologies encompassing those used for knowledge acquisition and case-based reasoning systems, electronic discussion groups, computer-based simulations, databases, decision support systems, enterprise resource planning systems, expert systems, management information systems, expertise locator systems, videoconferencing, and information repositories encompassing best practices databases and lessons learned systems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Knowledge Management System Cycle</a:t>
            </a:r>
            <a:endParaRPr lang="id-ID"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i="1" dirty="0" smtClean="0"/>
              <a:t>Create knowledge</a:t>
            </a:r>
            <a:r>
              <a:rPr lang="en-US" dirty="0" smtClean="0"/>
              <a:t>. Knowledge is created as people determine new ways of doing things</a:t>
            </a:r>
            <a:r>
              <a:rPr lang="id-ID" dirty="0" smtClean="0"/>
              <a:t> </a:t>
            </a:r>
            <a:r>
              <a:rPr lang="en-US" dirty="0" smtClean="0"/>
              <a:t>or develop know-how. Sometimes external knowledge is brought in.</a:t>
            </a:r>
          </a:p>
          <a:p>
            <a:pPr marL="514350" indent="-514350">
              <a:buFont typeface="+mj-lt"/>
              <a:buAutoNum type="arabicPeriod"/>
            </a:pPr>
            <a:r>
              <a:rPr lang="en-US" b="1" i="1" dirty="0" smtClean="0"/>
              <a:t>Capture knowledge</a:t>
            </a:r>
            <a:r>
              <a:rPr lang="en-US" dirty="0" smtClean="0"/>
              <a:t>. New knowledge must be </a:t>
            </a:r>
            <a:r>
              <a:rPr lang="en-US" dirty="0" err="1" smtClean="0"/>
              <a:t>identiﬁed</a:t>
            </a:r>
            <a:r>
              <a:rPr lang="en-US" dirty="0" smtClean="0"/>
              <a:t> as valuable and be represented</a:t>
            </a:r>
            <a:r>
              <a:rPr lang="id-ID" dirty="0" smtClean="0"/>
              <a:t> </a:t>
            </a:r>
            <a:r>
              <a:rPr lang="en-US" dirty="0" smtClean="0"/>
              <a:t>in a reasonable way</a:t>
            </a:r>
            <a:endParaRPr lang="id-ID" dirty="0" smtClean="0"/>
          </a:p>
          <a:p>
            <a:pPr marL="514350" indent="-514350">
              <a:buFont typeface="+mj-lt"/>
              <a:buAutoNum type="arabicPeriod"/>
            </a:pPr>
            <a:r>
              <a:rPr lang="en-US" dirty="0" err="1" smtClean="0"/>
              <a:t>Reﬁne</a:t>
            </a:r>
            <a:r>
              <a:rPr lang="en-US" dirty="0" smtClean="0"/>
              <a:t> knowledge. New knowledge must be placed in context so that it  is actionable.</a:t>
            </a:r>
            <a:r>
              <a:rPr lang="id-ID" dirty="0" smtClean="0"/>
              <a:t> </a:t>
            </a:r>
          </a:p>
          <a:p>
            <a:pPr marL="914400" lvl="1" indent="-514350"/>
            <a:r>
              <a:rPr lang="en-US" dirty="0" smtClean="0"/>
              <a:t>This is where tacit qualities (human insights) must be captured along with explicit facts.</a:t>
            </a:r>
            <a:endParaRPr lang="id-ID"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Knowledge Management System Cycle</a:t>
            </a:r>
            <a:endParaRPr lang="id-ID"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startAt="4"/>
            </a:pPr>
            <a:r>
              <a:rPr lang="en-US" b="1" i="1" dirty="0" smtClean="0"/>
              <a:t>Store knowledge</a:t>
            </a:r>
            <a:r>
              <a:rPr lang="en-US" dirty="0" smtClean="0"/>
              <a:t>. Useful knowledge must then be stored in a reasonable format in a</a:t>
            </a:r>
            <a:r>
              <a:rPr lang="id-ID" dirty="0" smtClean="0"/>
              <a:t> </a:t>
            </a:r>
            <a:r>
              <a:rPr lang="en-US" dirty="0" smtClean="0"/>
              <a:t>knowledge repository so that others in the organization can access it.</a:t>
            </a:r>
          </a:p>
          <a:p>
            <a:pPr marL="514350" indent="-514350">
              <a:buFont typeface="+mj-lt"/>
              <a:buAutoNum type="arabicPeriod" startAt="4"/>
            </a:pPr>
            <a:r>
              <a:rPr lang="en-US" b="1" i="1" dirty="0" smtClean="0"/>
              <a:t>Manage knowledge</a:t>
            </a:r>
            <a:r>
              <a:rPr lang="en-US" dirty="0" smtClean="0"/>
              <a:t>. Like a library, the knowledge must be kept current. It must be reviewed regularly to verify that it is relevant and accurate.</a:t>
            </a:r>
          </a:p>
          <a:p>
            <a:pPr marL="514350" indent="-514350">
              <a:buFont typeface="+mj-lt"/>
              <a:buAutoNum type="arabicPeriod" startAt="4"/>
            </a:pPr>
            <a:r>
              <a:rPr lang="en-US" b="1" i="1" dirty="0" smtClean="0"/>
              <a:t>Disseminate knowledge</a:t>
            </a:r>
            <a:r>
              <a:rPr lang="en-US" dirty="0" smtClean="0"/>
              <a:t>. Knowledge must be made available in a useful format to anyone in the organization who needs it, anywhere and anytime</a:t>
            </a:r>
            <a:endParaRPr lang="id-ID"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1026" name="Picture 2"/>
          <p:cNvPicPr>
            <a:picLocks noChangeAspect="1" noChangeArrowheads="1"/>
          </p:cNvPicPr>
          <p:nvPr/>
        </p:nvPicPr>
        <p:blipFill>
          <a:blip r:embed="rId2" cstate="print"/>
          <a:srcRect/>
          <a:stretch>
            <a:fillRect/>
          </a:stretch>
        </p:blipFill>
        <p:spPr bwMode="auto">
          <a:xfrm>
            <a:off x="467544" y="1628800"/>
            <a:ext cx="8203946"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3009900" y="2427288"/>
            <a:ext cx="1447800" cy="863600"/>
          </a:xfrm>
          <a:prstGeom prst="rect">
            <a:avLst/>
          </a:prstGeom>
          <a:noFill/>
          <a:ln w="38100">
            <a:solidFill>
              <a:schemeClr val="tx1"/>
            </a:solidFill>
            <a:miter lim="800000"/>
            <a:headEnd/>
            <a:tailEnd/>
          </a:ln>
        </p:spPr>
        <p:txBody>
          <a:bodyPr>
            <a:spAutoFit/>
          </a:bodyPr>
          <a:lstStyle/>
          <a:p>
            <a:pPr eaLnBrk="1" hangingPunct="1"/>
            <a:endParaRPr lang="en-US" sz="1600">
              <a:latin typeface="Arial" charset="0"/>
            </a:endParaRPr>
          </a:p>
          <a:p>
            <a:pPr algn="ctr" eaLnBrk="1" hangingPunct="1"/>
            <a:r>
              <a:rPr lang="en-US" sz="1600">
                <a:latin typeface="Arial" charset="0"/>
              </a:rPr>
              <a:t>Knowledge</a:t>
            </a:r>
          </a:p>
          <a:p>
            <a:pPr eaLnBrk="1" hangingPunct="1"/>
            <a:endParaRPr lang="en-US" sz="1600">
              <a:latin typeface="Arial" charset="0"/>
            </a:endParaRPr>
          </a:p>
        </p:txBody>
      </p:sp>
      <p:sp>
        <p:nvSpPr>
          <p:cNvPr id="12292" name="Text Box 4"/>
          <p:cNvSpPr txBox="1">
            <a:spLocks noChangeArrowheads="1"/>
          </p:cNvSpPr>
          <p:nvPr/>
        </p:nvSpPr>
        <p:spPr bwMode="auto">
          <a:xfrm>
            <a:off x="5091113" y="2305050"/>
            <a:ext cx="1728787" cy="1108075"/>
          </a:xfrm>
          <a:prstGeom prst="rect">
            <a:avLst/>
          </a:prstGeom>
          <a:noFill/>
          <a:ln w="38100">
            <a:solidFill>
              <a:schemeClr val="tx1"/>
            </a:solidFill>
            <a:miter lim="800000"/>
            <a:headEnd/>
            <a:tailEnd/>
          </a:ln>
        </p:spPr>
        <p:txBody>
          <a:bodyPr>
            <a:spAutoFit/>
          </a:bodyPr>
          <a:lstStyle/>
          <a:p>
            <a:pPr eaLnBrk="1" hangingPunct="1"/>
            <a:endParaRPr lang="en-US" sz="1600">
              <a:latin typeface="Arial" charset="0"/>
            </a:endParaRPr>
          </a:p>
          <a:p>
            <a:pPr algn="ctr" eaLnBrk="1" hangingPunct="1"/>
            <a:r>
              <a:rPr lang="en-US" sz="1600">
                <a:latin typeface="Arial" charset="0"/>
              </a:rPr>
              <a:t>Employee Learning</a:t>
            </a:r>
          </a:p>
          <a:p>
            <a:pPr eaLnBrk="1" hangingPunct="1"/>
            <a:endParaRPr lang="en-US" sz="1600">
              <a:latin typeface="Arial" charset="0"/>
            </a:endParaRPr>
          </a:p>
        </p:txBody>
      </p:sp>
      <p:cxnSp>
        <p:nvCxnSpPr>
          <p:cNvPr id="12293" name="AutoShape 5"/>
          <p:cNvCxnSpPr>
            <a:cxnSpLocks noChangeShapeType="1"/>
            <a:stCxn id="12295" idx="3"/>
            <a:endCxn id="12291" idx="1"/>
          </p:cNvCxnSpPr>
          <p:nvPr/>
        </p:nvCxnSpPr>
        <p:spPr bwMode="auto">
          <a:xfrm>
            <a:off x="2493963" y="2859088"/>
            <a:ext cx="496887" cy="0"/>
          </a:xfrm>
          <a:prstGeom prst="straightConnector1">
            <a:avLst/>
          </a:prstGeom>
          <a:noFill/>
          <a:ln w="38100">
            <a:solidFill>
              <a:schemeClr val="tx1"/>
            </a:solidFill>
            <a:round/>
            <a:headEnd/>
            <a:tailEnd type="triangle" w="med" len="med"/>
          </a:ln>
        </p:spPr>
      </p:cxnSp>
      <p:cxnSp>
        <p:nvCxnSpPr>
          <p:cNvPr id="12294" name="AutoShape 6"/>
          <p:cNvCxnSpPr>
            <a:cxnSpLocks noChangeShapeType="1"/>
            <a:stCxn id="12291" idx="3"/>
            <a:endCxn id="12292" idx="1"/>
          </p:cNvCxnSpPr>
          <p:nvPr/>
        </p:nvCxnSpPr>
        <p:spPr bwMode="auto">
          <a:xfrm>
            <a:off x="4476750" y="2859088"/>
            <a:ext cx="595313" cy="0"/>
          </a:xfrm>
          <a:prstGeom prst="straightConnector1">
            <a:avLst/>
          </a:prstGeom>
          <a:noFill/>
          <a:ln w="38100">
            <a:solidFill>
              <a:schemeClr val="tx1"/>
            </a:solidFill>
            <a:round/>
            <a:headEnd/>
            <a:tailEnd type="triangle" w="med" len="med"/>
          </a:ln>
        </p:spPr>
      </p:cxnSp>
      <p:sp>
        <p:nvSpPr>
          <p:cNvPr id="12295" name="AutoShape 7"/>
          <p:cNvSpPr>
            <a:spLocks noChangeArrowheads="1"/>
          </p:cNvSpPr>
          <p:nvPr/>
        </p:nvSpPr>
        <p:spPr bwMode="auto">
          <a:xfrm>
            <a:off x="723900" y="2522538"/>
            <a:ext cx="1751013" cy="673100"/>
          </a:xfrm>
          <a:prstGeom prst="roundRect">
            <a:avLst>
              <a:gd name="adj" fmla="val 16667"/>
            </a:avLst>
          </a:prstGeom>
          <a:noFill/>
          <a:ln w="38100">
            <a:solidFill>
              <a:schemeClr val="tx1"/>
            </a:solidFill>
            <a:round/>
            <a:headEnd/>
            <a:tailEnd/>
          </a:ln>
        </p:spPr>
        <p:txBody>
          <a:bodyPr anchor="ctr">
            <a:spAutoFit/>
          </a:bodyPr>
          <a:lstStyle/>
          <a:p>
            <a:pPr algn="ctr" eaLnBrk="1" hangingPunct="1"/>
            <a:r>
              <a:rPr lang="en-US" sz="1600">
                <a:latin typeface="Arial" charset="0"/>
              </a:rPr>
              <a:t>Knowledge Management</a:t>
            </a:r>
          </a:p>
        </p:txBody>
      </p:sp>
      <p:cxnSp>
        <p:nvCxnSpPr>
          <p:cNvPr id="12296" name="AutoShape 8"/>
          <p:cNvCxnSpPr>
            <a:cxnSpLocks noChangeShapeType="1"/>
            <a:stCxn id="12295" idx="0"/>
            <a:endCxn id="12292" idx="0"/>
          </p:cNvCxnSpPr>
          <p:nvPr/>
        </p:nvCxnSpPr>
        <p:spPr bwMode="auto">
          <a:xfrm rot="-5400000">
            <a:off x="3669506" y="216694"/>
            <a:ext cx="217488" cy="4356100"/>
          </a:xfrm>
          <a:prstGeom prst="bentConnector3">
            <a:avLst>
              <a:gd name="adj1" fmla="val 290509"/>
            </a:avLst>
          </a:prstGeom>
          <a:noFill/>
          <a:ln w="38100">
            <a:solidFill>
              <a:schemeClr val="tx1"/>
            </a:solidFill>
            <a:miter lim="800000"/>
            <a:headEnd/>
            <a:tailEnd type="triangle" w="med" len="med"/>
          </a:ln>
        </p:spPr>
      </p:cxnSp>
      <p:sp>
        <p:nvSpPr>
          <p:cNvPr id="12297" name="Text Box 9"/>
          <p:cNvSpPr txBox="1">
            <a:spLocks noChangeArrowheads="1"/>
          </p:cNvSpPr>
          <p:nvPr/>
        </p:nvSpPr>
        <p:spPr bwMode="auto">
          <a:xfrm>
            <a:off x="5091113" y="3810000"/>
            <a:ext cx="1728787" cy="1108075"/>
          </a:xfrm>
          <a:prstGeom prst="rect">
            <a:avLst/>
          </a:prstGeom>
          <a:noFill/>
          <a:ln w="38100">
            <a:solidFill>
              <a:schemeClr val="tx1"/>
            </a:solidFill>
            <a:miter lim="800000"/>
            <a:headEnd/>
            <a:tailEnd/>
          </a:ln>
        </p:spPr>
        <p:txBody>
          <a:bodyPr>
            <a:spAutoFit/>
          </a:bodyPr>
          <a:lstStyle/>
          <a:p>
            <a:pPr eaLnBrk="1" hangingPunct="1"/>
            <a:endParaRPr lang="en-US" sz="1600">
              <a:latin typeface="Arial" charset="0"/>
            </a:endParaRPr>
          </a:p>
          <a:p>
            <a:pPr algn="ctr" eaLnBrk="1" hangingPunct="1"/>
            <a:r>
              <a:rPr lang="en-US" sz="1600">
                <a:latin typeface="Arial" charset="0"/>
              </a:rPr>
              <a:t>Employee Adaptability</a:t>
            </a:r>
          </a:p>
          <a:p>
            <a:pPr eaLnBrk="1" hangingPunct="1"/>
            <a:endParaRPr lang="en-US" sz="1600">
              <a:latin typeface="Arial" charset="0"/>
            </a:endParaRPr>
          </a:p>
        </p:txBody>
      </p:sp>
      <p:sp>
        <p:nvSpPr>
          <p:cNvPr id="12298" name="Text Box 10"/>
          <p:cNvSpPr txBox="1">
            <a:spLocks noChangeArrowheads="1"/>
          </p:cNvSpPr>
          <p:nvPr/>
        </p:nvSpPr>
        <p:spPr bwMode="auto">
          <a:xfrm>
            <a:off x="5091113" y="5334000"/>
            <a:ext cx="1728787" cy="1108075"/>
          </a:xfrm>
          <a:prstGeom prst="rect">
            <a:avLst/>
          </a:prstGeom>
          <a:noFill/>
          <a:ln w="38100">
            <a:solidFill>
              <a:schemeClr val="tx1"/>
            </a:solidFill>
            <a:miter lim="800000"/>
            <a:headEnd/>
            <a:tailEnd/>
          </a:ln>
        </p:spPr>
        <p:txBody>
          <a:bodyPr>
            <a:spAutoFit/>
          </a:bodyPr>
          <a:lstStyle/>
          <a:p>
            <a:pPr eaLnBrk="1" hangingPunct="1"/>
            <a:endParaRPr lang="en-US" sz="1600">
              <a:latin typeface="Arial" charset="0"/>
            </a:endParaRPr>
          </a:p>
          <a:p>
            <a:pPr algn="ctr" eaLnBrk="1" hangingPunct="1"/>
            <a:r>
              <a:rPr lang="en-US" sz="1600">
                <a:latin typeface="Arial" charset="0"/>
              </a:rPr>
              <a:t>Employee </a:t>
            </a:r>
          </a:p>
          <a:p>
            <a:pPr algn="ctr" eaLnBrk="1" hangingPunct="1"/>
            <a:r>
              <a:rPr lang="en-US" sz="1600">
                <a:latin typeface="Arial" charset="0"/>
              </a:rPr>
              <a:t>Job Satisfaction</a:t>
            </a:r>
          </a:p>
          <a:p>
            <a:pPr eaLnBrk="1" hangingPunct="1"/>
            <a:endParaRPr lang="en-US" sz="1600">
              <a:latin typeface="Arial" charset="0"/>
            </a:endParaRPr>
          </a:p>
        </p:txBody>
      </p:sp>
      <p:cxnSp>
        <p:nvCxnSpPr>
          <p:cNvPr id="12299" name="AutoShape 11"/>
          <p:cNvCxnSpPr>
            <a:cxnSpLocks noChangeShapeType="1"/>
            <a:stCxn id="12292" idx="2"/>
            <a:endCxn id="12297" idx="0"/>
          </p:cNvCxnSpPr>
          <p:nvPr/>
        </p:nvCxnSpPr>
        <p:spPr bwMode="auto">
          <a:xfrm>
            <a:off x="5956300" y="3432175"/>
            <a:ext cx="0" cy="358775"/>
          </a:xfrm>
          <a:prstGeom prst="straightConnector1">
            <a:avLst/>
          </a:prstGeom>
          <a:noFill/>
          <a:ln w="38100">
            <a:solidFill>
              <a:schemeClr val="tx1"/>
            </a:solidFill>
            <a:round/>
            <a:headEnd/>
            <a:tailEnd type="triangle" w="med" len="med"/>
          </a:ln>
        </p:spPr>
      </p:cxnSp>
      <p:cxnSp>
        <p:nvCxnSpPr>
          <p:cNvPr id="12300" name="AutoShape 12"/>
          <p:cNvCxnSpPr>
            <a:cxnSpLocks noChangeShapeType="1"/>
            <a:stCxn id="12297" idx="2"/>
            <a:endCxn id="12298" idx="0"/>
          </p:cNvCxnSpPr>
          <p:nvPr/>
        </p:nvCxnSpPr>
        <p:spPr bwMode="auto">
          <a:xfrm>
            <a:off x="5956300" y="4937125"/>
            <a:ext cx="0" cy="377825"/>
          </a:xfrm>
          <a:prstGeom prst="straightConnector1">
            <a:avLst/>
          </a:prstGeom>
          <a:noFill/>
          <a:ln w="38100">
            <a:solidFill>
              <a:schemeClr val="tx1"/>
            </a:solidFill>
            <a:round/>
            <a:headEnd/>
            <a:tailEnd type="triangle" w="med" len="med"/>
          </a:ln>
        </p:spPr>
      </p:cxnSp>
      <p:cxnSp>
        <p:nvCxnSpPr>
          <p:cNvPr id="12301" name="AutoShape 13"/>
          <p:cNvCxnSpPr>
            <a:cxnSpLocks noChangeShapeType="1"/>
            <a:stCxn id="12292" idx="3"/>
            <a:endCxn id="12298" idx="3"/>
          </p:cNvCxnSpPr>
          <p:nvPr/>
        </p:nvCxnSpPr>
        <p:spPr bwMode="auto">
          <a:xfrm>
            <a:off x="6838950" y="2859088"/>
            <a:ext cx="1588" cy="3028950"/>
          </a:xfrm>
          <a:prstGeom prst="curvedConnector3">
            <a:avLst>
              <a:gd name="adj1" fmla="val 30000009"/>
            </a:avLst>
          </a:prstGeom>
          <a:noFill/>
          <a:ln w="38100">
            <a:solidFill>
              <a:schemeClr val="tx1"/>
            </a:solidFill>
            <a:round/>
            <a:headEnd/>
            <a:tailEnd type="triangle" w="med" len="med"/>
          </a:ln>
        </p:spPr>
      </p:cxnSp>
      <p:sp>
        <p:nvSpPr>
          <p:cNvPr id="12302" name="Rectangle 14"/>
          <p:cNvSpPr>
            <a:spLocks noGrp="1" noChangeArrowheads="1"/>
          </p:cNvSpPr>
          <p:nvPr>
            <p:ph type="title"/>
          </p:nvPr>
        </p:nvSpPr>
        <p:spPr/>
        <p:txBody>
          <a:bodyPr/>
          <a:lstStyle/>
          <a:p>
            <a:pPr eaLnBrk="1" hangingPunct="1"/>
            <a:r>
              <a:rPr lang="en-US" smtClean="0"/>
              <a:t>How KM Impacts People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title"/>
          </p:nvPr>
        </p:nvSpPr>
        <p:spPr/>
        <p:txBody>
          <a:bodyPr/>
          <a:lstStyle/>
          <a:p>
            <a:pPr eaLnBrk="1" hangingPunct="1"/>
            <a:r>
              <a:rPr lang="en-US" dirty="0" smtClean="0"/>
              <a:t>What is </a:t>
            </a:r>
            <a:r>
              <a:rPr lang="en-US" dirty="0" smtClean="0"/>
              <a:t>Data</a:t>
            </a:r>
            <a:r>
              <a:rPr lang="id-ID" dirty="0" smtClean="0"/>
              <a:t> &amp; information</a:t>
            </a:r>
            <a:r>
              <a:rPr lang="en-US" dirty="0" smtClean="0"/>
              <a:t>?</a:t>
            </a:r>
            <a:endParaRPr lang="en-US" dirty="0" smtClean="0"/>
          </a:p>
        </p:txBody>
      </p:sp>
      <p:sp>
        <p:nvSpPr>
          <p:cNvPr id="5124" name="Rectangle 7"/>
          <p:cNvSpPr>
            <a:spLocks noGrp="1" noChangeArrowheads="1"/>
          </p:cNvSpPr>
          <p:nvPr>
            <p:ph type="body" idx="1"/>
          </p:nvPr>
        </p:nvSpPr>
        <p:spPr/>
        <p:txBody>
          <a:bodyPr/>
          <a:lstStyle/>
          <a:p>
            <a:pPr eaLnBrk="1" hangingPunct="1"/>
            <a:r>
              <a:rPr lang="en-US" dirty="0" smtClean="0"/>
              <a:t>Data comprises facts, observations, or perceptions </a:t>
            </a:r>
          </a:p>
          <a:p>
            <a:pPr eaLnBrk="1" hangingPunct="1"/>
            <a:r>
              <a:rPr lang="en-US" dirty="0" smtClean="0"/>
              <a:t>Data represents raw numbers </a:t>
            </a:r>
            <a:endParaRPr lang="id-ID" dirty="0" smtClean="0"/>
          </a:p>
          <a:p>
            <a:pPr eaLnBrk="1" hangingPunct="1"/>
            <a:r>
              <a:rPr lang="en-US" dirty="0" smtClean="0"/>
              <a:t>Information is processed data</a:t>
            </a:r>
          </a:p>
          <a:p>
            <a:pPr eaLnBrk="1" hangingPunct="1"/>
            <a:r>
              <a:rPr lang="en-US" dirty="0" smtClean="0"/>
              <a:t>Information is a subset of data, only including those data that possess context, relevance and purpose</a:t>
            </a:r>
          </a:p>
          <a:p>
            <a:pPr eaLnBrk="1" hangingPunct="1"/>
            <a:r>
              <a:rPr lang="en-US" dirty="0" smtClean="0"/>
              <a:t>Information involves manipulation of raw data</a:t>
            </a:r>
          </a:p>
          <a:p>
            <a:pPr eaLnBrk="1" hangingPunct="1">
              <a:buNone/>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2590800" y="3721100"/>
            <a:ext cx="1447800" cy="863600"/>
          </a:xfrm>
          <a:prstGeom prst="rect">
            <a:avLst/>
          </a:prstGeom>
          <a:noFill/>
          <a:ln w="38100">
            <a:solidFill>
              <a:schemeClr val="tx1"/>
            </a:solidFill>
            <a:miter lim="800000"/>
            <a:headEnd/>
            <a:tailEnd/>
          </a:ln>
        </p:spPr>
        <p:txBody>
          <a:bodyPr>
            <a:spAutoFit/>
          </a:bodyPr>
          <a:lstStyle/>
          <a:p>
            <a:pPr eaLnBrk="1" hangingPunct="1"/>
            <a:endParaRPr lang="en-US" sz="1600">
              <a:latin typeface="Arial" charset="0"/>
            </a:endParaRPr>
          </a:p>
          <a:p>
            <a:pPr algn="ctr" eaLnBrk="1" hangingPunct="1"/>
            <a:r>
              <a:rPr lang="en-US" sz="1600">
                <a:latin typeface="Arial" charset="0"/>
              </a:rPr>
              <a:t>Knowledge</a:t>
            </a:r>
          </a:p>
          <a:p>
            <a:pPr eaLnBrk="1" hangingPunct="1"/>
            <a:endParaRPr lang="en-US" sz="1600">
              <a:latin typeface="Arial" charset="0"/>
            </a:endParaRPr>
          </a:p>
        </p:txBody>
      </p:sp>
      <p:sp>
        <p:nvSpPr>
          <p:cNvPr id="16388" name="Text Box 4"/>
          <p:cNvSpPr txBox="1">
            <a:spLocks noChangeArrowheads="1"/>
          </p:cNvSpPr>
          <p:nvPr/>
        </p:nvSpPr>
        <p:spPr bwMode="auto">
          <a:xfrm>
            <a:off x="4953000" y="3733800"/>
            <a:ext cx="3481388" cy="781050"/>
          </a:xfrm>
          <a:prstGeom prst="rect">
            <a:avLst/>
          </a:prstGeom>
          <a:noFill/>
          <a:ln w="19050">
            <a:solidFill>
              <a:schemeClr val="tx1"/>
            </a:solidFill>
            <a:miter lim="800000"/>
            <a:headEnd/>
            <a:tailEnd/>
          </a:ln>
        </p:spPr>
        <p:txBody>
          <a:bodyPr>
            <a:spAutoFit/>
          </a:bodyPr>
          <a:lstStyle/>
          <a:p>
            <a:pPr marL="234950" indent="-234950" eaLnBrk="1" hangingPunct="1"/>
            <a:r>
              <a:rPr lang="en-US" sz="1600">
                <a:latin typeface="Arial" charset="0"/>
              </a:rPr>
              <a:t>Process Efficiency</a:t>
            </a:r>
          </a:p>
          <a:p>
            <a:pPr marL="234950" indent="-234950" eaLnBrk="1" hangingPunct="1">
              <a:buFontTx/>
              <a:buChar char="•"/>
            </a:pPr>
            <a:r>
              <a:rPr lang="en-US" sz="1400">
                <a:latin typeface="Arial" charset="0"/>
              </a:rPr>
              <a:t>Productivity improvement</a:t>
            </a:r>
          </a:p>
          <a:p>
            <a:pPr marL="234950" indent="-234950" eaLnBrk="1" hangingPunct="1">
              <a:buFontTx/>
              <a:buChar char="•"/>
            </a:pPr>
            <a:r>
              <a:rPr lang="en-US" sz="1400">
                <a:latin typeface="Arial" charset="0"/>
              </a:rPr>
              <a:t>Cost savings</a:t>
            </a:r>
          </a:p>
        </p:txBody>
      </p:sp>
      <p:cxnSp>
        <p:nvCxnSpPr>
          <p:cNvPr id="16389" name="AutoShape 5"/>
          <p:cNvCxnSpPr>
            <a:cxnSpLocks noChangeShapeType="1"/>
            <a:stCxn id="16390" idx="3"/>
            <a:endCxn id="16387" idx="1"/>
          </p:cNvCxnSpPr>
          <p:nvPr/>
        </p:nvCxnSpPr>
        <p:spPr bwMode="auto">
          <a:xfrm>
            <a:off x="2074863" y="4152900"/>
            <a:ext cx="496887" cy="0"/>
          </a:xfrm>
          <a:prstGeom prst="straightConnector1">
            <a:avLst/>
          </a:prstGeom>
          <a:noFill/>
          <a:ln w="38100">
            <a:solidFill>
              <a:schemeClr val="tx1"/>
            </a:solidFill>
            <a:round/>
            <a:headEnd/>
            <a:tailEnd type="triangle" w="med" len="med"/>
          </a:ln>
        </p:spPr>
      </p:cxnSp>
      <p:sp>
        <p:nvSpPr>
          <p:cNvPr id="16390" name="AutoShape 6"/>
          <p:cNvSpPr>
            <a:spLocks noChangeArrowheads="1"/>
          </p:cNvSpPr>
          <p:nvPr/>
        </p:nvSpPr>
        <p:spPr bwMode="auto">
          <a:xfrm>
            <a:off x="304800" y="3816350"/>
            <a:ext cx="1751013" cy="673100"/>
          </a:xfrm>
          <a:prstGeom prst="roundRect">
            <a:avLst>
              <a:gd name="adj" fmla="val 16667"/>
            </a:avLst>
          </a:prstGeom>
          <a:noFill/>
          <a:ln w="38100">
            <a:solidFill>
              <a:schemeClr val="tx1"/>
            </a:solidFill>
            <a:round/>
            <a:headEnd/>
            <a:tailEnd/>
          </a:ln>
        </p:spPr>
        <p:txBody>
          <a:bodyPr anchor="ctr">
            <a:spAutoFit/>
          </a:bodyPr>
          <a:lstStyle/>
          <a:p>
            <a:pPr algn="ctr" eaLnBrk="1" hangingPunct="1"/>
            <a:r>
              <a:rPr lang="en-US" sz="1600">
                <a:latin typeface="Arial" charset="0"/>
              </a:rPr>
              <a:t>Knowledge Management</a:t>
            </a:r>
          </a:p>
        </p:txBody>
      </p:sp>
      <p:cxnSp>
        <p:nvCxnSpPr>
          <p:cNvPr id="16391" name="AutoShape 7"/>
          <p:cNvCxnSpPr>
            <a:cxnSpLocks noChangeShapeType="1"/>
            <a:stCxn id="16390" idx="0"/>
            <a:endCxn id="16392" idx="0"/>
          </p:cNvCxnSpPr>
          <p:nvPr/>
        </p:nvCxnSpPr>
        <p:spPr bwMode="auto">
          <a:xfrm rot="-5400000">
            <a:off x="3178175" y="269875"/>
            <a:ext cx="1530350" cy="5524500"/>
          </a:xfrm>
          <a:prstGeom prst="bentConnector3">
            <a:avLst>
              <a:gd name="adj1" fmla="val 130806"/>
            </a:avLst>
          </a:prstGeom>
          <a:noFill/>
          <a:ln w="38100">
            <a:solidFill>
              <a:schemeClr val="tx1"/>
            </a:solidFill>
            <a:miter lim="800000"/>
            <a:headEnd/>
            <a:tailEnd type="triangle" w="med" len="med"/>
          </a:ln>
        </p:spPr>
      </p:cxnSp>
      <p:sp>
        <p:nvSpPr>
          <p:cNvPr id="16392" name="Rectangle 8"/>
          <p:cNvSpPr>
            <a:spLocks noChangeArrowheads="1"/>
          </p:cNvSpPr>
          <p:nvPr/>
        </p:nvSpPr>
        <p:spPr bwMode="auto">
          <a:xfrm>
            <a:off x="4724400" y="2286000"/>
            <a:ext cx="3962400" cy="3733800"/>
          </a:xfrm>
          <a:prstGeom prst="rect">
            <a:avLst/>
          </a:prstGeom>
          <a:noFill/>
          <a:ln w="38100">
            <a:solidFill>
              <a:schemeClr val="tx1"/>
            </a:solidFill>
            <a:miter lim="800000"/>
            <a:headEnd/>
            <a:tailEnd/>
          </a:ln>
        </p:spPr>
        <p:txBody>
          <a:bodyPr wrap="none" anchor="ctr"/>
          <a:lstStyle/>
          <a:p>
            <a:endParaRPr lang="id-ID"/>
          </a:p>
        </p:txBody>
      </p:sp>
      <p:sp>
        <p:nvSpPr>
          <p:cNvPr id="16393" name="Text Box 9"/>
          <p:cNvSpPr txBox="1">
            <a:spLocks noChangeArrowheads="1"/>
          </p:cNvSpPr>
          <p:nvPr/>
        </p:nvSpPr>
        <p:spPr bwMode="auto">
          <a:xfrm>
            <a:off x="4953000" y="4953000"/>
            <a:ext cx="3481388" cy="781050"/>
          </a:xfrm>
          <a:prstGeom prst="rect">
            <a:avLst/>
          </a:prstGeom>
          <a:noFill/>
          <a:ln w="19050">
            <a:solidFill>
              <a:schemeClr val="tx1"/>
            </a:solidFill>
            <a:miter lim="800000"/>
            <a:headEnd/>
            <a:tailEnd/>
          </a:ln>
        </p:spPr>
        <p:txBody>
          <a:bodyPr>
            <a:spAutoFit/>
          </a:bodyPr>
          <a:lstStyle/>
          <a:p>
            <a:pPr marL="234950" indent="-234950" eaLnBrk="1" hangingPunct="1"/>
            <a:r>
              <a:rPr lang="en-US" sz="1600">
                <a:latin typeface="Arial" charset="0"/>
              </a:rPr>
              <a:t>Process Innovation</a:t>
            </a:r>
          </a:p>
          <a:p>
            <a:pPr marL="234950" indent="-234950" eaLnBrk="1" hangingPunct="1">
              <a:buFontTx/>
              <a:buChar char="•"/>
            </a:pPr>
            <a:r>
              <a:rPr lang="en-US" sz="1400">
                <a:latin typeface="Arial" charset="0"/>
              </a:rPr>
              <a:t>Improved brainstorming</a:t>
            </a:r>
          </a:p>
          <a:p>
            <a:pPr marL="234950" indent="-234950" eaLnBrk="1" hangingPunct="1">
              <a:buFontTx/>
              <a:buChar char="•"/>
            </a:pPr>
            <a:r>
              <a:rPr lang="en-US" sz="1400">
                <a:latin typeface="Arial" charset="0"/>
              </a:rPr>
              <a:t>Better exploitation of new ideas</a:t>
            </a:r>
          </a:p>
        </p:txBody>
      </p:sp>
      <p:sp>
        <p:nvSpPr>
          <p:cNvPr id="16394" name="Text Box 10"/>
          <p:cNvSpPr txBox="1">
            <a:spLocks noChangeArrowheads="1"/>
          </p:cNvSpPr>
          <p:nvPr/>
        </p:nvSpPr>
        <p:spPr bwMode="auto">
          <a:xfrm>
            <a:off x="4953000" y="2514600"/>
            <a:ext cx="3481388" cy="781050"/>
          </a:xfrm>
          <a:prstGeom prst="rect">
            <a:avLst/>
          </a:prstGeom>
          <a:noFill/>
          <a:ln w="19050">
            <a:solidFill>
              <a:schemeClr val="tx1"/>
            </a:solidFill>
            <a:miter lim="800000"/>
            <a:headEnd/>
            <a:tailEnd/>
          </a:ln>
        </p:spPr>
        <p:txBody>
          <a:bodyPr>
            <a:spAutoFit/>
          </a:bodyPr>
          <a:lstStyle/>
          <a:p>
            <a:pPr marL="234950" indent="-234950" eaLnBrk="1" hangingPunct="1"/>
            <a:r>
              <a:rPr lang="en-US" sz="1600">
                <a:latin typeface="Arial" charset="0"/>
              </a:rPr>
              <a:t>Process Effectiveness</a:t>
            </a:r>
          </a:p>
          <a:p>
            <a:pPr marL="234950" indent="-234950" eaLnBrk="1" hangingPunct="1">
              <a:buFontTx/>
              <a:buChar char="•"/>
            </a:pPr>
            <a:r>
              <a:rPr lang="en-US" sz="1400">
                <a:latin typeface="Arial" charset="0"/>
              </a:rPr>
              <a:t>Fewer mistakes</a:t>
            </a:r>
          </a:p>
          <a:p>
            <a:pPr marL="234950" indent="-234950" eaLnBrk="1" hangingPunct="1">
              <a:buFontTx/>
              <a:buChar char="•"/>
            </a:pPr>
            <a:r>
              <a:rPr lang="en-US" sz="1400">
                <a:latin typeface="Arial" charset="0"/>
              </a:rPr>
              <a:t>Adaptation to changed circumstances</a:t>
            </a:r>
          </a:p>
        </p:txBody>
      </p:sp>
      <p:cxnSp>
        <p:nvCxnSpPr>
          <p:cNvPr id="16395" name="AutoShape 11"/>
          <p:cNvCxnSpPr>
            <a:cxnSpLocks noChangeShapeType="1"/>
            <a:stCxn id="16387" idx="3"/>
            <a:endCxn id="16392" idx="1"/>
          </p:cNvCxnSpPr>
          <p:nvPr/>
        </p:nvCxnSpPr>
        <p:spPr bwMode="auto">
          <a:xfrm>
            <a:off x="4057650" y="4152900"/>
            <a:ext cx="647700" cy="0"/>
          </a:xfrm>
          <a:prstGeom prst="straightConnector1">
            <a:avLst/>
          </a:prstGeom>
          <a:noFill/>
          <a:ln w="38100">
            <a:solidFill>
              <a:schemeClr val="tx1"/>
            </a:solidFill>
            <a:round/>
            <a:headEnd/>
            <a:tailEnd type="triangle" w="med" len="med"/>
          </a:ln>
        </p:spPr>
      </p:cxnSp>
      <p:sp>
        <p:nvSpPr>
          <p:cNvPr id="16396" name="Rectangle 12"/>
          <p:cNvSpPr>
            <a:spLocks noGrp="1" noChangeArrowheads="1"/>
          </p:cNvSpPr>
          <p:nvPr>
            <p:ph type="title"/>
          </p:nvPr>
        </p:nvSpPr>
        <p:spPr/>
        <p:txBody>
          <a:bodyPr>
            <a:normAutofit fontScale="90000"/>
          </a:bodyPr>
          <a:lstStyle/>
          <a:p>
            <a:pPr eaLnBrk="1" hangingPunct="1"/>
            <a:r>
              <a:rPr lang="en-US" smtClean="0"/>
              <a:t>How KM Impacts Organizational Processes?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lstStyle/>
          <a:p>
            <a:pPr eaLnBrk="1" hangingPunct="1"/>
            <a:r>
              <a:rPr lang="en-US" smtClean="0"/>
              <a:t>Impact on Products</a:t>
            </a:r>
          </a:p>
        </p:txBody>
      </p:sp>
      <p:sp>
        <p:nvSpPr>
          <p:cNvPr id="17412" name="Rectangle 5"/>
          <p:cNvSpPr>
            <a:spLocks noGrp="1" noChangeArrowheads="1"/>
          </p:cNvSpPr>
          <p:nvPr>
            <p:ph type="body" idx="1"/>
          </p:nvPr>
        </p:nvSpPr>
        <p:spPr/>
        <p:txBody>
          <a:bodyPr/>
          <a:lstStyle/>
          <a:p>
            <a:pPr eaLnBrk="1" hangingPunct="1"/>
            <a:r>
              <a:rPr lang="en-US" smtClean="0"/>
              <a:t>Impact on products can be</a:t>
            </a:r>
          </a:p>
          <a:p>
            <a:pPr lvl="1" eaLnBrk="1" hangingPunct="1"/>
            <a:r>
              <a:rPr lang="en-US" smtClean="0"/>
              <a:t>Value added products</a:t>
            </a:r>
          </a:p>
          <a:p>
            <a:pPr lvl="1" eaLnBrk="1" hangingPunct="1"/>
            <a:r>
              <a:rPr lang="en-US" smtClean="0"/>
              <a:t>Knowledge based products</a:t>
            </a:r>
          </a:p>
        </p:txBody>
      </p:sp>
      <p:sp>
        <p:nvSpPr>
          <p:cNvPr id="17413" name="Text Box 6"/>
          <p:cNvSpPr txBox="1">
            <a:spLocks noChangeArrowheads="1"/>
          </p:cNvSpPr>
          <p:nvPr/>
        </p:nvSpPr>
        <p:spPr bwMode="auto">
          <a:xfrm>
            <a:off x="3249613" y="4576763"/>
            <a:ext cx="1447800" cy="863600"/>
          </a:xfrm>
          <a:prstGeom prst="rect">
            <a:avLst/>
          </a:prstGeom>
          <a:noFill/>
          <a:ln w="38100">
            <a:solidFill>
              <a:schemeClr val="tx1"/>
            </a:solidFill>
            <a:miter lim="800000"/>
            <a:headEnd/>
            <a:tailEnd/>
          </a:ln>
        </p:spPr>
        <p:txBody>
          <a:bodyPr>
            <a:spAutoFit/>
          </a:bodyPr>
          <a:lstStyle/>
          <a:p>
            <a:pPr eaLnBrk="1" hangingPunct="1"/>
            <a:endParaRPr lang="en-US" sz="1600">
              <a:latin typeface="Arial" charset="0"/>
            </a:endParaRPr>
          </a:p>
          <a:p>
            <a:pPr algn="ctr" eaLnBrk="1" hangingPunct="1"/>
            <a:r>
              <a:rPr lang="en-US" sz="1600">
                <a:latin typeface="Arial" charset="0"/>
              </a:rPr>
              <a:t>Knowledge</a:t>
            </a:r>
          </a:p>
          <a:p>
            <a:pPr eaLnBrk="1" hangingPunct="1"/>
            <a:endParaRPr lang="en-US" sz="1600">
              <a:latin typeface="Arial" charset="0"/>
            </a:endParaRPr>
          </a:p>
        </p:txBody>
      </p:sp>
      <p:sp>
        <p:nvSpPr>
          <p:cNvPr id="17414" name="Text Box 7"/>
          <p:cNvSpPr txBox="1">
            <a:spLocks noChangeArrowheads="1"/>
          </p:cNvSpPr>
          <p:nvPr/>
        </p:nvSpPr>
        <p:spPr bwMode="auto">
          <a:xfrm>
            <a:off x="5129213" y="4454525"/>
            <a:ext cx="2947987" cy="1108075"/>
          </a:xfrm>
          <a:prstGeom prst="rect">
            <a:avLst/>
          </a:prstGeom>
          <a:noFill/>
          <a:ln w="38100">
            <a:solidFill>
              <a:schemeClr val="tx1"/>
            </a:solidFill>
            <a:miter lim="800000"/>
            <a:headEnd/>
            <a:tailEnd/>
          </a:ln>
        </p:spPr>
        <p:txBody>
          <a:bodyPr>
            <a:spAutoFit/>
          </a:bodyPr>
          <a:lstStyle/>
          <a:p>
            <a:pPr marL="234950" indent="-234950" eaLnBrk="1" hangingPunct="1">
              <a:buFontTx/>
              <a:buChar char="•"/>
            </a:pPr>
            <a:endParaRPr lang="en-US" sz="1600">
              <a:latin typeface="Arial" charset="0"/>
            </a:endParaRPr>
          </a:p>
          <a:p>
            <a:pPr marL="234950" indent="-234950" eaLnBrk="1" hangingPunct="1">
              <a:buFontTx/>
              <a:buChar char="•"/>
            </a:pPr>
            <a:r>
              <a:rPr lang="en-US" sz="1600">
                <a:latin typeface="Arial" charset="0"/>
              </a:rPr>
              <a:t>Value-added Products</a:t>
            </a:r>
          </a:p>
          <a:p>
            <a:pPr marL="234950" indent="-234950" eaLnBrk="1" hangingPunct="1">
              <a:buFontTx/>
              <a:buChar char="•"/>
            </a:pPr>
            <a:r>
              <a:rPr lang="en-US" sz="1600">
                <a:latin typeface="Arial" charset="0"/>
              </a:rPr>
              <a:t>Knowledge-based products</a:t>
            </a:r>
          </a:p>
          <a:p>
            <a:pPr marL="234950" indent="-234950" eaLnBrk="1" hangingPunct="1">
              <a:buFontTx/>
              <a:buChar char="•"/>
            </a:pPr>
            <a:endParaRPr lang="en-US" sz="1600">
              <a:latin typeface="Arial" charset="0"/>
            </a:endParaRPr>
          </a:p>
        </p:txBody>
      </p:sp>
      <p:cxnSp>
        <p:nvCxnSpPr>
          <p:cNvPr id="17415" name="AutoShape 8"/>
          <p:cNvCxnSpPr>
            <a:cxnSpLocks noChangeShapeType="1"/>
            <a:stCxn id="17417" idx="3"/>
            <a:endCxn id="17413" idx="1"/>
          </p:cNvCxnSpPr>
          <p:nvPr/>
        </p:nvCxnSpPr>
        <p:spPr bwMode="auto">
          <a:xfrm>
            <a:off x="2786063" y="5008563"/>
            <a:ext cx="444500" cy="0"/>
          </a:xfrm>
          <a:prstGeom prst="straightConnector1">
            <a:avLst/>
          </a:prstGeom>
          <a:noFill/>
          <a:ln w="38100">
            <a:solidFill>
              <a:schemeClr val="tx1"/>
            </a:solidFill>
            <a:round/>
            <a:headEnd/>
            <a:tailEnd type="triangle" w="med" len="med"/>
          </a:ln>
        </p:spPr>
      </p:cxnSp>
      <p:cxnSp>
        <p:nvCxnSpPr>
          <p:cNvPr id="17416" name="AutoShape 9"/>
          <p:cNvCxnSpPr>
            <a:cxnSpLocks noChangeShapeType="1"/>
            <a:stCxn id="17413" idx="3"/>
            <a:endCxn id="17414" idx="1"/>
          </p:cNvCxnSpPr>
          <p:nvPr/>
        </p:nvCxnSpPr>
        <p:spPr bwMode="auto">
          <a:xfrm>
            <a:off x="4716463" y="5008563"/>
            <a:ext cx="393700" cy="0"/>
          </a:xfrm>
          <a:prstGeom prst="straightConnector1">
            <a:avLst/>
          </a:prstGeom>
          <a:noFill/>
          <a:ln w="38100">
            <a:solidFill>
              <a:schemeClr val="tx1"/>
            </a:solidFill>
            <a:round/>
            <a:headEnd/>
            <a:tailEnd type="triangle" w="med" len="med"/>
          </a:ln>
        </p:spPr>
      </p:cxnSp>
      <p:sp>
        <p:nvSpPr>
          <p:cNvPr id="17417" name="AutoShape 10"/>
          <p:cNvSpPr>
            <a:spLocks noChangeArrowheads="1"/>
          </p:cNvSpPr>
          <p:nvPr/>
        </p:nvSpPr>
        <p:spPr bwMode="auto">
          <a:xfrm>
            <a:off x="1016000" y="4672013"/>
            <a:ext cx="1751013" cy="673100"/>
          </a:xfrm>
          <a:prstGeom prst="roundRect">
            <a:avLst>
              <a:gd name="adj" fmla="val 16667"/>
            </a:avLst>
          </a:prstGeom>
          <a:noFill/>
          <a:ln w="38100">
            <a:solidFill>
              <a:schemeClr val="tx1"/>
            </a:solidFill>
            <a:round/>
            <a:headEnd/>
            <a:tailEnd/>
          </a:ln>
        </p:spPr>
        <p:txBody>
          <a:bodyPr anchor="ctr">
            <a:spAutoFit/>
          </a:bodyPr>
          <a:lstStyle/>
          <a:p>
            <a:pPr algn="ctr" eaLnBrk="1" hangingPunct="1"/>
            <a:r>
              <a:rPr lang="en-US" sz="1600">
                <a:latin typeface="Arial" charset="0"/>
              </a:rPr>
              <a:t>Knowledge Management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2514600" y="3333750"/>
            <a:ext cx="1143000" cy="768350"/>
          </a:xfrm>
          <a:prstGeom prst="rect">
            <a:avLst/>
          </a:prstGeom>
          <a:noFill/>
          <a:ln w="38100">
            <a:solidFill>
              <a:schemeClr val="tx1"/>
            </a:solidFill>
            <a:miter lim="800000"/>
            <a:headEnd/>
            <a:tailEnd/>
          </a:ln>
        </p:spPr>
        <p:txBody>
          <a:bodyPr>
            <a:spAutoFit/>
          </a:bodyPr>
          <a:lstStyle/>
          <a:p>
            <a:pPr eaLnBrk="1" hangingPunct="1"/>
            <a:endParaRPr lang="en-US" sz="1400">
              <a:latin typeface="Arial" charset="0"/>
            </a:endParaRPr>
          </a:p>
          <a:p>
            <a:pPr algn="ctr" eaLnBrk="1" hangingPunct="1"/>
            <a:r>
              <a:rPr lang="en-US" sz="1400">
                <a:latin typeface="Arial" charset="0"/>
              </a:rPr>
              <a:t>Knowledge</a:t>
            </a:r>
          </a:p>
          <a:p>
            <a:pPr eaLnBrk="1" hangingPunct="1"/>
            <a:endParaRPr lang="en-US" sz="1400">
              <a:latin typeface="Arial" charset="0"/>
            </a:endParaRPr>
          </a:p>
        </p:txBody>
      </p:sp>
      <p:sp>
        <p:nvSpPr>
          <p:cNvPr id="22532" name="Text Box 4"/>
          <p:cNvSpPr txBox="1">
            <a:spLocks noChangeArrowheads="1"/>
          </p:cNvSpPr>
          <p:nvPr/>
        </p:nvSpPr>
        <p:spPr bwMode="auto">
          <a:xfrm>
            <a:off x="4191000" y="3227388"/>
            <a:ext cx="1295400" cy="981075"/>
          </a:xfrm>
          <a:prstGeom prst="rect">
            <a:avLst/>
          </a:prstGeom>
          <a:noFill/>
          <a:ln w="38100">
            <a:solidFill>
              <a:schemeClr val="tx1"/>
            </a:solidFill>
            <a:miter lim="800000"/>
            <a:headEnd/>
            <a:tailEnd/>
          </a:ln>
        </p:spPr>
        <p:txBody>
          <a:bodyPr>
            <a:spAutoFit/>
          </a:bodyPr>
          <a:lstStyle/>
          <a:p>
            <a:pPr marL="117475" indent="-117475" eaLnBrk="1" hangingPunct="1">
              <a:buFontTx/>
              <a:buChar char="•"/>
            </a:pPr>
            <a:r>
              <a:rPr lang="en-US" sz="1400">
                <a:latin typeface="Arial" charset="0"/>
                <a:cs typeface="Times New Roman" pitchFamily="18" charset="0"/>
              </a:rPr>
              <a:t>Vision</a:t>
            </a:r>
          </a:p>
          <a:p>
            <a:pPr marL="117475" indent="-117475" eaLnBrk="1" hangingPunct="1">
              <a:buFontTx/>
              <a:buChar char="•"/>
            </a:pPr>
            <a:r>
              <a:rPr lang="en-US" sz="1400">
                <a:latin typeface="Arial" charset="0"/>
                <a:cs typeface="Times New Roman" pitchFamily="18" charset="0"/>
              </a:rPr>
              <a:t>Strategy</a:t>
            </a:r>
          </a:p>
          <a:p>
            <a:pPr marL="117475" indent="-117475" eaLnBrk="1" hangingPunct="1">
              <a:buFontTx/>
              <a:buChar char="•"/>
            </a:pPr>
            <a:r>
              <a:rPr lang="en-US" sz="1400">
                <a:latin typeface="Arial" charset="0"/>
                <a:cs typeface="Times New Roman" pitchFamily="18" charset="0"/>
              </a:rPr>
              <a:t>Revenues</a:t>
            </a:r>
          </a:p>
          <a:p>
            <a:pPr marL="117475" indent="-117475" eaLnBrk="1" hangingPunct="1">
              <a:buFontTx/>
              <a:buChar char="•"/>
            </a:pPr>
            <a:r>
              <a:rPr lang="en-US" sz="1400">
                <a:latin typeface="Arial" charset="0"/>
                <a:cs typeface="Times New Roman" pitchFamily="18" charset="0"/>
              </a:rPr>
              <a:t>Costs</a:t>
            </a:r>
            <a:r>
              <a:rPr lang="en-US" sz="1400">
                <a:latin typeface="Arial" charset="0"/>
              </a:rPr>
              <a:t> </a:t>
            </a:r>
          </a:p>
        </p:txBody>
      </p:sp>
      <p:cxnSp>
        <p:nvCxnSpPr>
          <p:cNvPr id="22533" name="AutoShape 5"/>
          <p:cNvCxnSpPr>
            <a:cxnSpLocks noChangeShapeType="1"/>
            <a:stCxn id="22535" idx="3"/>
            <a:endCxn id="22531" idx="1"/>
          </p:cNvCxnSpPr>
          <p:nvPr/>
        </p:nvCxnSpPr>
        <p:spPr bwMode="auto">
          <a:xfrm>
            <a:off x="2000250" y="3717925"/>
            <a:ext cx="495300" cy="0"/>
          </a:xfrm>
          <a:prstGeom prst="straightConnector1">
            <a:avLst/>
          </a:prstGeom>
          <a:noFill/>
          <a:ln w="38100">
            <a:solidFill>
              <a:schemeClr val="tx1"/>
            </a:solidFill>
            <a:round/>
            <a:headEnd/>
            <a:tailEnd type="triangle" w="med" len="med"/>
          </a:ln>
        </p:spPr>
      </p:cxnSp>
      <p:cxnSp>
        <p:nvCxnSpPr>
          <p:cNvPr id="22534" name="AutoShape 6"/>
          <p:cNvCxnSpPr>
            <a:cxnSpLocks noChangeShapeType="1"/>
            <a:stCxn id="22531" idx="3"/>
            <a:endCxn id="22532" idx="1"/>
          </p:cNvCxnSpPr>
          <p:nvPr/>
        </p:nvCxnSpPr>
        <p:spPr bwMode="auto">
          <a:xfrm>
            <a:off x="3676650" y="3717925"/>
            <a:ext cx="495300" cy="0"/>
          </a:xfrm>
          <a:prstGeom prst="straightConnector1">
            <a:avLst/>
          </a:prstGeom>
          <a:noFill/>
          <a:ln w="38100">
            <a:solidFill>
              <a:schemeClr val="tx1"/>
            </a:solidFill>
            <a:round/>
            <a:headEnd/>
            <a:tailEnd type="triangle" w="med" len="med"/>
          </a:ln>
        </p:spPr>
      </p:cxnSp>
      <p:sp>
        <p:nvSpPr>
          <p:cNvPr id="22535" name="AutoShape 7"/>
          <p:cNvSpPr>
            <a:spLocks noChangeArrowheads="1"/>
          </p:cNvSpPr>
          <p:nvPr/>
        </p:nvSpPr>
        <p:spPr bwMode="auto">
          <a:xfrm>
            <a:off x="533400" y="3416300"/>
            <a:ext cx="1447800" cy="603250"/>
          </a:xfrm>
          <a:prstGeom prst="roundRect">
            <a:avLst>
              <a:gd name="adj" fmla="val 16667"/>
            </a:avLst>
          </a:prstGeom>
          <a:noFill/>
          <a:ln w="38100">
            <a:solidFill>
              <a:schemeClr val="tx1"/>
            </a:solidFill>
            <a:round/>
            <a:headEnd/>
            <a:tailEnd/>
          </a:ln>
        </p:spPr>
        <p:txBody>
          <a:bodyPr anchor="ctr">
            <a:spAutoFit/>
          </a:bodyPr>
          <a:lstStyle/>
          <a:p>
            <a:pPr algn="ctr" eaLnBrk="1" hangingPunct="1"/>
            <a:r>
              <a:rPr lang="en-US" sz="1400">
                <a:latin typeface="Arial" charset="0"/>
              </a:rPr>
              <a:t>Knowledge Management</a:t>
            </a:r>
          </a:p>
        </p:txBody>
      </p:sp>
      <p:cxnSp>
        <p:nvCxnSpPr>
          <p:cNvPr id="22536" name="AutoShape 8"/>
          <p:cNvCxnSpPr>
            <a:cxnSpLocks noChangeShapeType="1"/>
            <a:stCxn id="22535" idx="0"/>
            <a:endCxn id="22532" idx="0"/>
          </p:cNvCxnSpPr>
          <p:nvPr/>
        </p:nvCxnSpPr>
        <p:spPr bwMode="auto">
          <a:xfrm rot="-5400000">
            <a:off x="2953544" y="1512094"/>
            <a:ext cx="188912" cy="3581400"/>
          </a:xfrm>
          <a:prstGeom prst="bentConnector3">
            <a:avLst>
              <a:gd name="adj1" fmla="val 743694"/>
            </a:avLst>
          </a:prstGeom>
          <a:noFill/>
          <a:ln w="38100">
            <a:solidFill>
              <a:schemeClr val="tx1"/>
            </a:solidFill>
            <a:miter lim="800000"/>
            <a:headEnd/>
            <a:tailEnd type="triangle" w="med" len="med"/>
          </a:ln>
        </p:spPr>
      </p:cxnSp>
      <p:sp>
        <p:nvSpPr>
          <p:cNvPr id="22537" name="Text Box 9"/>
          <p:cNvSpPr txBox="1">
            <a:spLocks noChangeArrowheads="1"/>
          </p:cNvSpPr>
          <p:nvPr/>
        </p:nvSpPr>
        <p:spPr bwMode="auto">
          <a:xfrm>
            <a:off x="6019800" y="2908300"/>
            <a:ext cx="2590800" cy="1619250"/>
          </a:xfrm>
          <a:prstGeom prst="rect">
            <a:avLst/>
          </a:prstGeom>
          <a:noFill/>
          <a:ln w="38100">
            <a:solidFill>
              <a:schemeClr val="tx1"/>
            </a:solidFill>
            <a:miter lim="800000"/>
            <a:headEnd/>
            <a:tailEnd/>
          </a:ln>
        </p:spPr>
        <p:txBody>
          <a:bodyPr>
            <a:spAutoFit/>
          </a:bodyPr>
          <a:lstStyle/>
          <a:p>
            <a:pPr marL="117475" indent="-117475" eaLnBrk="1" hangingPunct="1"/>
            <a:endParaRPr lang="en-US" sz="1400">
              <a:latin typeface="Arial" charset="0"/>
            </a:endParaRPr>
          </a:p>
          <a:p>
            <a:pPr marL="117475" indent="-117475" eaLnBrk="1" hangingPunct="1"/>
            <a:r>
              <a:rPr lang="en-US" sz="1400">
                <a:latin typeface="Arial" charset="0"/>
                <a:cs typeface="Times New Roman" pitchFamily="18" charset="0"/>
              </a:rPr>
              <a:t>Organizational Performance</a:t>
            </a:r>
            <a:r>
              <a:rPr lang="en-US" sz="1400">
                <a:latin typeface="Arial" charset="0"/>
              </a:rPr>
              <a:t> </a:t>
            </a:r>
          </a:p>
          <a:p>
            <a:pPr marL="117475" indent="-117475" eaLnBrk="1" hangingPunct="1">
              <a:buFontTx/>
              <a:buChar char="•"/>
            </a:pPr>
            <a:r>
              <a:rPr lang="en-US" sz="1400">
                <a:latin typeface="Arial" charset="0"/>
              </a:rPr>
              <a:t>Scale economies </a:t>
            </a:r>
          </a:p>
          <a:p>
            <a:pPr marL="117475" indent="-117475" eaLnBrk="1" hangingPunct="1">
              <a:buFontTx/>
              <a:buChar char="•"/>
            </a:pPr>
            <a:r>
              <a:rPr lang="en-US" sz="1400">
                <a:latin typeface="Arial" charset="0"/>
              </a:rPr>
              <a:t>Scope economies</a:t>
            </a:r>
          </a:p>
          <a:p>
            <a:pPr marL="117475" indent="-117475" eaLnBrk="1" hangingPunct="1">
              <a:buFontTx/>
              <a:buChar char="•"/>
            </a:pPr>
            <a:r>
              <a:rPr lang="en-US" sz="1400">
                <a:latin typeface="Arial" charset="0"/>
              </a:rPr>
              <a:t>Sustainable competitive advantage</a:t>
            </a:r>
          </a:p>
          <a:p>
            <a:pPr marL="117475" indent="-117475" eaLnBrk="1" hangingPunct="1"/>
            <a:endParaRPr lang="en-US" sz="1400">
              <a:latin typeface="Arial" charset="0"/>
            </a:endParaRPr>
          </a:p>
        </p:txBody>
      </p:sp>
      <p:cxnSp>
        <p:nvCxnSpPr>
          <p:cNvPr id="22538" name="AutoShape 10"/>
          <p:cNvCxnSpPr>
            <a:cxnSpLocks noChangeShapeType="1"/>
            <a:stCxn id="22532" idx="3"/>
            <a:endCxn id="22537" idx="1"/>
          </p:cNvCxnSpPr>
          <p:nvPr/>
        </p:nvCxnSpPr>
        <p:spPr bwMode="auto">
          <a:xfrm>
            <a:off x="5505450" y="3717925"/>
            <a:ext cx="495300" cy="0"/>
          </a:xfrm>
          <a:prstGeom prst="straightConnector1">
            <a:avLst/>
          </a:prstGeom>
          <a:noFill/>
          <a:ln w="38100">
            <a:solidFill>
              <a:schemeClr val="tx1"/>
            </a:solidFill>
            <a:round/>
            <a:headEnd/>
            <a:tailEnd type="triangle" w="med" len="med"/>
          </a:ln>
        </p:spPr>
      </p:cxnSp>
      <p:sp>
        <p:nvSpPr>
          <p:cNvPr id="22539" name="Line 11"/>
          <p:cNvSpPr>
            <a:spLocks noChangeShapeType="1"/>
          </p:cNvSpPr>
          <p:nvPr/>
        </p:nvSpPr>
        <p:spPr bwMode="auto">
          <a:xfrm>
            <a:off x="4737100" y="1993900"/>
            <a:ext cx="2590800" cy="0"/>
          </a:xfrm>
          <a:prstGeom prst="line">
            <a:avLst/>
          </a:prstGeom>
          <a:noFill/>
          <a:ln w="38100">
            <a:solidFill>
              <a:schemeClr val="tx1"/>
            </a:solidFill>
            <a:round/>
            <a:headEnd/>
            <a:tailEnd/>
          </a:ln>
        </p:spPr>
        <p:txBody>
          <a:bodyPr/>
          <a:lstStyle/>
          <a:p>
            <a:endParaRPr lang="id-ID"/>
          </a:p>
        </p:txBody>
      </p:sp>
      <p:sp>
        <p:nvSpPr>
          <p:cNvPr id="22540" name="Line 12"/>
          <p:cNvSpPr>
            <a:spLocks noChangeShapeType="1"/>
          </p:cNvSpPr>
          <p:nvPr/>
        </p:nvSpPr>
        <p:spPr bwMode="auto">
          <a:xfrm>
            <a:off x="7315200" y="1981200"/>
            <a:ext cx="0" cy="914400"/>
          </a:xfrm>
          <a:prstGeom prst="line">
            <a:avLst/>
          </a:prstGeom>
          <a:noFill/>
          <a:ln w="38100">
            <a:solidFill>
              <a:schemeClr val="tx1"/>
            </a:solidFill>
            <a:round/>
            <a:headEnd/>
            <a:tailEnd type="triangle" w="med" len="med"/>
          </a:ln>
        </p:spPr>
        <p:txBody>
          <a:bodyPr/>
          <a:lstStyle/>
          <a:p>
            <a:endParaRPr lang="id-ID"/>
          </a:p>
        </p:txBody>
      </p:sp>
      <p:cxnSp>
        <p:nvCxnSpPr>
          <p:cNvPr id="22541" name="AutoShape 13"/>
          <p:cNvCxnSpPr>
            <a:cxnSpLocks noChangeShapeType="1"/>
            <a:stCxn id="22531" idx="2"/>
            <a:endCxn id="22537" idx="2"/>
          </p:cNvCxnSpPr>
          <p:nvPr/>
        </p:nvCxnSpPr>
        <p:spPr bwMode="auto">
          <a:xfrm rot="16200000" flipH="1">
            <a:off x="4987925" y="2219325"/>
            <a:ext cx="425450" cy="4229100"/>
          </a:xfrm>
          <a:prstGeom prst="bentConnector3">
            <a:avLst>
              <a:gd name="adj1" fmla="val 277981"/>
            </a:avLst>
          </a:prstGeom>
          <a:noFill/>
          <a:ln w="38100">
            <a:solidFill>
              <a:schemeClr val="tx1"/>
            </a:solidFill>
            <a:miter lim="800000"/>
            <a:headEnd/>
            <a:tailEnd type="triangle" w="med" len="med"/>
          </a:ln>
        </p:spPr>
      </p:cxnSp>
      <p:sp>
        <p:nvSpPr>
          <p:cNvPr id="22542" name="Rectangle 16"/>
          <p:cNvSpPr>
            <a:spLocks noGrp="1" noChangeArrowheads="1"/>
          </p:cNvSpPr>
          <p:nvPr>
            <p:ph type="title"/>
          </p:nvPr>
        </p:nvSpPr>
        <p:spPr/>
        <p:txBody>
          <a:bodyPr/>
          <a:lstStyle/>
          <a:p>
            <a:pPr eaLnBrk="1" hangingPunct="1"/>
            <a:r>
              <a:rPr lang="en-US" sz="2800" smtClean="0"/>
              <a:t>How Knowledge Management Impacts Organizational Performance</a:t>
            </a:r>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
          <p:cNvSpPr>
            <a:spLocks noGrp="1" noChangeArrowheads="1"/>
          </p:cNvSpPr>
          <p:nvPr>
            <p:ph type="title"/>
          </p:nvPr>
        </p:nvSpPr>
        <p:spPr/>
        <p:txBody>
          <a:bodyPr/>
          <a:lstStyle/>
          <a:p>
            <a:pPr eaLnBrk="1" hangingPunct="1"/>
            <a:r>
              <a:rPr lang="en-US" sz="3200" smtClean="0">
                <a:latin typeface="Arial" charset="0"/>
              </a:rPr>
              <a:t>A Summary of Organizational Impacts of Knowledge Management</a:t>
            </a:r>
            <a:endParaRPr lang="en-US" smtClean="0">
              <a:latin typeface="Arial" charset="0"/>
            </a:endParaRPr>
          </a:p>
        </p:txBody>
      </p:sp>
      <p:pic>
        <p:nvPicPr>
          <p:cNvPr id="23556" name="Picture 7"/>
          <p:cNvPicPr>
            <a:picLocks noChangeAspect="1" noChangeArrowheads="1"/>
          </p:cNvPicPr>
          <p:nvPr/>
        </p:nvPicPr>
        <p:blipFill>
          <a:blip r:embed="rId2" cstate="print"/>
          <a:srcRect/>
          <a:stretch>
            <a:fillRect/>
          </a:stretch>
        </p:blipFill>
        <p:spPr bwMode="auto">
          <a:xfrm>
            <a:off x="1907704" y="1340768"/>
            <a:ext cx="5904656" cy="530767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lstStyle/>
          <a:p>
            <a:pPr eaLnBrk="1" hangingPunct="1"/>
            <a:r>
              <a:rPr lang="en-US" smtClean="0"/>
              <a:t>What is Knowledge?</a:t>
            </a:r>
          </a:p>
        </p:txBody>
      </p:sp>
      <p:sp>
        <p:nvSpPr>
          <p:cNvPr id="7172" name="Rectangle 5"/>
          <p:cNvSpPr>
            <a:spLocks noGrp="1" noChangeArrowheads="1"/>
          </p:cNvSpPr>
          <p:nvPr>
            <p:ph type="body" idx="1"/>
          </p:nvPr>
        </p:nvSpPr>
        <p:spPr/>
        <p:txBody>
          <a:bodyPr/>
          <a:lstStyle/>
          <a:p>
            <a:pPr eaLnBrk="1" hangingPunct="1"/>
            <a:r>
              <a:rPr lang="en-US" dirty="0" smtClean="0"/>
              <a:t>A justified true belief</a:t>
            </a:r>
          </a:p>
          <a:p>
            <a:pPr eaLnBrk="1" hangingPunct="1"/>
            <a:r>
              <a:rPr lang="en-US" dirty="0" smtClean="0"/>
              <a:t>It is different from data &amp; information</a:t>
            </a:r>
          </a:p>
          <a:p>
            <a:pPr eaLnBrk="1" hangingPunct="1"/>
            <a:r>
              <a:rPr lang="en-US" dirty="0" smtClean="0"/>
              <a:t>Knowledge is at the highest level in a hierarchy with information at the middle level, and data to be at the lowest level </a:t>
            </a:r>
            <a:endParaRPr lang="id-ID" dirty="0" smtClean="0"/>
          </a:p>
          <a:p>
            <a:r>
              <a:rPr lang="en-US" dirty="0" smtClean="0"/>
              <a:t>Information with direction </a:t>
            </a:r>
          </a:p>
          <a:p>
            <a:pPr eaLnBrk="1" hangingPunct="1">
              <a:buNone/>
            </a:pPr>
            <a:endParaRPr lang="id-ID"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Knowledge </a:t>
            </a:r>
            <a:endParaRPr lang="id-ID" dirty="0"/>
          </a:p>
        </p:txBody>
      </p:sp>
      <p:sp>
        <p:nvSpPr>
          <p:cNvPr id="3" name="Content Placeholder 2"/>
          <p:cNvSpPr>
            <a:spLocks noGrp="1"/>
          </p:cNvSpPr>
          <p:nvPr>
            <p:ph idx="1"/>
          </p:nvPr>
        </p:nvSpPr>
        <p:spPr/>
        <p:txBody>
          <a:bodyPr/>
          <a:lstStyle/>
          <a:p>
            <a:r>
              <a:rPr lang="en-US" b="1" i="1" dirty="0" smtClean="0"/>
              <a:t>Knowledge</a:t>
            </a:r>
            <a:r>
              <a:rPr lang="id-ID" dirty="0" smtClean="0"/>
              <a:t> </a:t>
            </a:r>
            <a:r>
              <a:rPr lang="en-US" dirty="0" smtClean="0"/>
              <a:t>is information that is </a:t>
            </a:r>
            <a:r>
              <a:rPr lang="en-US" i="1" dirty="0" smtClean="0"/>
              <a:t>contextual, relevant, and actionable</a:t>
            </a:r>
            <a:r>
              <a:rPr lang="en-US" dirty="0" smtClean="0"/>
              <a:t>.</a:t>
            </a:r>
            <a:endParaRPr lang="id-ID" dirty="0" smtClean="0"/>
          </a:p>
          <a:p>
            <a:pPr lvl="1"/>
            <a:r>
              <a:rPr lang="id-ID" dirty="0" smtClean="0"/>
              <a:t>Information in action</a:t>
            </a:r>
          </a:p>
          <a:p>
            <a:pPr lvl="1"/>
            <a:r>
              <a:rPr lang="id-ID" dirty="0" smtClean="0"/>
              <a:t> Intellectual capital or intellectual assets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5"/>
          <p:cNvSpPr>
            <a:spLocks noGrp="1" noChangeArrowheads="1"/>
          </p:cNvSpPr>
          <p:nvPr>
            <p:ph type="title"/>
          </p:nvPr>
        </p:nvSpPr>
        <p:spPr/>
        <p:txBody>
          <a:bodyPr>
            <a:normAutofit/>
          </a:bodyPr>
          <a:lstStyle/>
          <a:p>
            <a:pPr eaLnBrk="1" hangingPunct="1">
              <a:buClr>
                <a:schemeClr val="tx2"/>
              </a:buClr>
            </a:pPr>
            <a:r>
              <a:rPr lang="en-US" smtClean="0"/>
              <a:t> </a:t>
            </a:r>
            <a:br>
              <a:rPr lang="en-US" smtClean="0"/>
            </a:br>
            <a:r>
              <a:rPr lang="en-US" sz="2800" smtClean="0"/>
              <a:t>Data, Information, and Knowledge</a:t>
            </a:r>
          </a:p>
        </p:txBody>
      </p:sp>
      <p:sp>
        <p:nvSpPr>
          <p:cNvPr id="8196" name="Rectangle 17"/>
          <p:cNvSpPr>
            <a:spLocks noChangeArrowheads="1"/>
          </p:cNvSpPr>
          <p:nvPr/>
        </p:nvSpPr>
        <p:spPr bwMode="auto">
          <a:xfrm>
            <a:off x="4457700" y="4144963"/>
            <a:ext cx="1023938" cy="274637"/>
          </a:xfrm>
          <a:prstGeom prst="rect">
            <a:avLst/>
          </a:prstGeom>
          <a:noFill/>
          <a:ln w="9525">
            <a:noFill/>
            <a:miter lim="800000"/>
            <a:headEnd/>
            <a:tailEnd/>
          </a:ln>
        </p:spPr>
        <p:txBody>
          <a:bodyPr wrap="none">
            <a:spAutoFit/>
          </a:bodyPr>
          <a:lstStyle/>
          <a:p>
            <a:pPr eaLnBrk="1" hangingPunct="1"/>
            <a:r>
              <a:rPr lang="en-US" sz="1200" b="1">
                <a:latin typeface="Arial" charset="0"/>
              </a:rPr>
              <a:t>Information</a:t>
            </a:r>
          </a:p>
        </p:txBody>
      </p:sp>
      <p:sp>
        <p:nvSpPr>
          <p:cNvPr id="8197" name="Rectangle 18"/>
          <p:cNvSpPr>
            <a:spLocks noChangeArrowheads="1"/>
          </p:cNvSpPr>
          <p:nvPr/>
        </p:nvSpPr>
        <p:spPr bwMode="auto">
          <a:xfrm>
            <a:off x="2489200" y="4144963"/>
            <a:ext cx="512763" cy="274637"/>
          </a:xfrm>
          <a:prstGeom prst="rect">
            <a:avLst/>
          </a:prstGeom>
          <a:noFill/>
          <a:ln w="9525">
            <a:noFill/>
            <a:miter lim="800000"/>
            <a:headEnd/>
            <a:tailEnd/>
          </a:ln>
        </p:spPr>
        <p:txBody>
          <a:bodyPr wrap="none">
            <a:spAutoFit/>
          </a:bodyPr>
          <a:lstStyle/>
          <a:p>
            <a:pPr eaLnBrk="1" hangingPunct="1"/>
            <a:r>
              <a:rPr lang="en-US" sz="1200" b="1">
                <a:latin typeface="Arial" charset="0"/>
              </a:rPr>
              <a:t>Data</a:t>
            </a:r>
          </a:p>
        </p:txBody>
      </p:sp>
      <p:sp>
        <p:nvSpPr>
          <p:cNvPr id="8198" name="AutoShape 19"/>
          <p:cNvSpPr>
            <a:spLocks noChangeArrowheads="1"/>
          </p:cNvSpPr>
          <p:nvPr/>
        </p:nvSpPr>
        <p:spPr bwMode="auto">
          <a:xfrm>
            <a:off x="2254250" y="3259138"/>
            <a:ext cx="4114800" cy="457200"/>
          </a:xfrm>
          <a:prstGeom prst="rightArrow">
            <a:avLst>
              <a:gd name="adj1" fmla="val 54167"/>
              <a:gd name="adj2" fmla="val 135000"/>
            </a:avLst>
          </a:prstGeom>
          <a:solidFill>
            <a:schemeClr val="folHlink"/>
          </a:solidFill>
          <a:ln w="9525">
            <a:solidFill>
              <a:schemeClr val="tx1"/>
            </a:solidFill>
            <a:miter lim="800000"/>
            <a:headEnd/>
            <a:tailEnd/>
          </a:ln>
        </p:spPr>
        <p:txBody>
          <a:bodyPr wrap="none" anchor="ctr"/>
          <a:lstStyle/>
          <a:p>
            <a:endParaRPr lang="id-ID"/>
          </a:p>
        </p:txBody>
      </p:sp>
      <p:sp>
        <p:nvSpPr>
          <p:cNvPr id="8199" name="Rectangle 20"/>
          <p:cNvSpPr>
            <a:spLocks noChangeArrowheads="1"/>
          </p:cNvSpPr>
          <p:nvPr/>
        </p:nvSpPr>
        <p:spPr bwMode="auto">
          <a:xfrm>
            <a:off x="2149475" y="3689350"/>
            <a:ext cx="496888" cy="274638"/>
          </a:xfrm>
          <a:prstGeom prst="rect">
            <a:avLst/>
          </a:prstGeom>
          <a:noFill/>
          <a:ln w="9525">
            <a:noFill/>
            <a:miter lim="800000"/>
            <a:headEnd/>
            <a:tailEnd/>
          </a:ln>
        </p:spPr>
        <p:txBody>
          <a:bodyPr wrap="none">
            <a:spAutoFit/>
          </a:bodyPr>
          <a:lstStyle/>
          <a:p>
            <a:pPr eaLnBrk="1" hangingPunct="1"/>
            <a:r>
              <a:rPr lang="en-US" sz="1200">
                <a:latin typeface="Arial" charset="0"/>
              </a:rPr>
              <a:t>Zero</a:t>
            </a:r>
          </a:p>
        </p:txBody>
      </p:sp>
      <p:sp>
        <p:nvSpPr>
          <p:cNvPr id="8200" name="Rectangle 21"/>
          <p:cNvSpPr>
            <a:spLocks noChangeArrowheads="1"/>
          </p:cNvSpPr>
          <p:nvPr/>
        </p:nvSpPr>
        <p:spPr bwMode="auto">
          <a:xfrm>
            <a:off x="2863850" y="3689350"/>
            <a:ext cx="461963" cy="274638"/>
          </a:xfrm>
          <a:prstGeom prst="rect">
            <a:avLst/>
          </a:prstGeom>
          <a:noFill/>
          <a:ln w="9525">
            <a:noFill/>
            <a:miter lim="800000"/>
            <a:headEnd/>
            <a:tailEnd/>
          </a:ln>
        </p:spPr>
        <p:txBody>
          <a:bodyPr wrap="none">
            <a:spAutoFit/>
          </a:bodyPr>
          <a:lstStyle/>
          <a:p>
            <a:pPr eaLnBrk="1" hangingPunct="1"/>
            <a:r>
              <a:rPr lang="en-US" sz="1200">
                <a:latin typeface="Arial" charset="0"/>
              </a:rPr>
              <a:t>Low</a:t>
            </a:r>
          </a:p>
        </p:txBody>
      </p:sp>
      <p:sp>
        <p:nvSpPr>
          <p:cNvPr id="8201" name="Rectangle 22"/>
          <p:cNvSpPr>
            <a:spLocks noChangeArrowheads="1"/>
          </p:cNvSpPr>
          <p:nvPr/>
        </p:nvSpPr>
        <p:spPr bwMode="auto">
          <a:xfrm>
            <a:off x="3616325" y="3689350"/>
            <a:ext cx="723900" cy="274638"/>
          </a:xfrm>
          <a:prstGeom prst="rect">
            <a:avLst/>
          </a:prstGeom>
          <a:noFill/>
          <a:ln w="9525">
            <a:noFill/>
            <a:miter lim="800000"/>
            <a:headEnd/>
            <a:tailEnd/>
          </a:ln>
        </p:spPr>
        <p:txBody>
          <a:bodyPr wrap="none">
            <a:spAutoFit/>
          </a:bodyPr>
          <a:lstStyle/>
          <a:p>
            <a:pPr eaLnBrk="1" hangingPunct="1"/>
            <a:r>
              <a:rPr lang="en-US" sz="1200">
                <a:latin typeface="Arial" charset="0"/>
              </a:rPr>
              <a:t>Medium</a:t>
            </a:r>
          </a:p>
        </p:txBody>
      </p:sp>
      <p:sp>
        <p:nvSpPr>
          <p:cNvPr id="8202" name="Rectangle 23"/>
          <p:cNvSpPr>
            <a:spLocks noChangeArrowheads="1"/>
          </p:cNvSpPr>
          <p:nvPr/>
        </p:nvSpPr>
        <p:spPr bwMode="auto">
          <a:xfrm>
            <a:off x="4768850" y="3689350"/>
            <a:ext cx="495300" cy="274638"/>
          </a:xfrm>
          <a:prstGeom prst="rect">
            <a:avLst/>
          </a:prstGeom>
          <a:noFill/>
          <a:ln w="9525">
            <a:noFill/>
            <a:miter lim="800000"/>
            <a:headEnd/>
            <a:tailEnd/>
          </a:ln>
        </p:spPr>
        <p:txBody>
          <a:bodyPr wrap="none">
            <a:spAutoFit/>
          </a:bodyPr>
          <a:lstStyle/>
          <a:p>
            <a:pPr eaLnBrk="1" hangingPunct="1"/>
            <a:r>
              <a:rPr lang="en-US" sz="1200" dirty="0">
                <a:latin typeface="Arial" charset="0"/>
              </a:rPr>
              <a:t>High</a:t>
            </a:r>
          </a:p>
        </p:txBody>
      </p:sp>
      <p:sp>
        <p:nvSpPr>
          <p:cNvPr id="8203" name="Rectangle 24"/>
          <p:cNvSpPr>
            <a:spLocks noChangeArrowheads="1"/>
          </p:cNvSpPr>
          <p:nvPr/>
        </p:nvSpPr>
        <p:spPr bwMode="auto">
          <a:xfrm>
            <a:off x="5626100" y="3689350"/>
            <a:ext cx="850900" cy="274638"/>
          </a:xfrm>
          <a:prstGeom prst="rect">
            <a:avLst/>
          </a:prstGeom>
          <a:noFill/>
          <a:ln w="9525">
            <a:noFill/>
            <a:miter lim="800000"/>
            <a:headEnd/>
            <a:tailEnd/>
          </a:ln>
        </p:spPr>
        <p:txBody>
          <a:bodyPr wrap="none">
            <a:spAutoFit/>
          </a:bodyPr>
          <a:lstStyle/>
          <a:p>
            <a:pPr eaLnBrk="1" hangingPunct="1"/>
            <a:r>
              <a:rPr lang="en-US" sz="1200">
                <a:latin typeface="Arial" charset="0"/>
              </a:rPr>
              <a:t>Very High</a:t>
            </a:r>
          </a:p>
        </p:txBody>
      </p:sp>
      <p:sp>
        <p:nvSpPr>
          <p:cNvPr id="8204" name="Rectangle 25"/>
          <p:cNvSpPr>
            <a:spLocks noChangeArrowheads="1"/>
          </p:cNvSpPr>
          <p:nvPr/>
        </p:nvSpPr>
        <p:spPr bwMode="auto">
          <a:xfrm>
            <a:off x="3930650" y="3346450"/>
            <a:ext cx="590550" cy="274638"/>
          </a:xfrm>
          <a:prstGeom prst="rect">
            <a:avLst/>
          </a:prstGeom>
          <a:noFill/>
          <a:ln w="9525">
            <a:noFill/>
            <a:miter lim="800000"/>
            <a:headEnd/>
            <a:tailEnd/>
          </a:ln>
        </p:spPr>
        <p:txBody>
          <a:bodyPr wrap="none">
            <a:spAutoFit/>
          </a:bodyPr>
          <a:lstStyle/>
          <a:p>
            <a:pPr eaLnBrk="1" hangingPunct="1"/>
            <a:r>
              <a:rPr lang="en-US" sz="1200" b="1">
                <a:latin typeface="Arial" charset="0"/>
              </a:rPr>
              <a:t>Value</a:t>
            </a:r>
          </a:p>
        </p:txBody>
      </p:sp>
      <p:sp>
        <p:nvSpPr>
          <p:cNvPr id="8205" name="Rectangle 26"/>
          <p:cNvSpPr>
            <a:spLocks noChangeArrowheads="1"/>
          </p:cNvSpPr>
          <p:nvPr/>
        </p:nvSpPr>
        <p:spPr bwMode="auto">
          <a:xfrm>
            <a:off x="3702050" y="2646363"/>
            <a:ext cx="998538" cy="274637"/>
          </a:xfrm>
          <a:prstGeom prst="rect">
            <a:avLst/>
          </a:prstGeom>
          <a:noFill/>
          <a:ln w="9525">
            <a:noFill/>
            <a:miter lim="800000"/>
            <a:headEnd/>
            <a:tailEnd/>
          </a:ln>
        </p:spPr>
        <p:txBody>
          <a:bodyPr wrap="none">
            <a:spAutoFit/>
          </a:bodyPr>
          <a:lstStyle/>
          <a:p>
            <a:pPr eaLnBrk="1" hangingPunct="1"/>
            <a:r>
              <a:rPr lang="en-US" sz="1200" b="1">
                <a:latin typeface="Arial" charset="0"/>
              </a:rPr>
              <a:t>Knowledge</a:t>
            </a:r>
          </a:p>
        </p:txBody>
      </p:sp>
      <p:sp>
        <p:nvSpPr>
          <p:cNvPr id="8206" name="AutoShape 27"/>
          <p:cNvSpPr>
            <a:spLocks noChangeArrowheads="1"/>
          </p:cNvSpPr>
          <p:nvPr/>
        </p:nvSpPr>
        <p:spPr bwMode="auto">
          <a:xfrm>
            <a:off x="4083050" y="2878138"/>
            <a:ext cx="228600" cy="457200"/>
          </a:xfrm>
          <a:prstGeom prst="downArrow">
            <a:avLst>
              <a:gd name="adj1" fmla="val 44454"/>
              <a:gd name="adj2" fmla="val 87500"/>
            </a:avLst>
          </a:prstGeom>
          <a:solidFill>
            <a:schemeClr val="folHlink"/>
          </a:solidFill>
          <a:ln w="9525">
            <a:solidFill>
              <a:schemeClr val="tx1"/>
            </a:solidFill>
            <a:miter lim="800000"/>
            <a:headEnd/>
            <a:tailEnd/>
          </a:ln>
        </p:spPr>
        <p:txBody>
          <a:bodyPr wrap="none" anchor="ctr"/>
          <a:lstStyle/>
          <a:p>
            <a:endParaRPr lang="id-ID"/>
          </a:p>
        </p:txBody>
      </p:sp>
      <p:sp>
        <p:nvSpPr>
          <p:cNvPr id="8207" name="AutoShape 28"/>
          <p:cNvSpPr>
            <a:spLocks/>
          </p:cNvSpPr>
          <p:nvPr/>
        </p:nvSpPr>
        <p:spPr bwMode="auto">
          <a:xfrm rot="-5400000">
            <a:off x="2635250" y="3709988"/>
            <a:ext cx="228600" cy="685800"/>
          </a:xfrm>
          <a:prstGeom prst="leftBrace">
            <a:avLst>
              <a:gd name="adj1" fmla="val 25000"/>
              <a:gd name="adj2" fmla="val 50000"/>
            </a:avLst>
          </a:prstGeom>
          <a:noFill/>
          <a:ln w="9525">
            <a:solidFill>
              <a:schemeClr val="tx1"/>
            </a:solidFill>
            <a:round/>
            <a:headEnd/>
            <a:tailEnd/>
          </a:ln>
        </p:spPr>
        <p:txBody>
          <a:bodyPr wrap="none" anchor="ctr"/>
          <a:lstStyle/>
          <a:p>
            <a:endParaRPr lang="id-ID"/>
          </a:p>
        </p:txBody>
      </p:sp>
      <p:sp>
        <p:nvSpPr>
          <p:cNvPr id="8208" name="AutoShape 29"/>
          <p:cNvSpPr>
            <a:spLocks/>
          </p:cNvSpPr>
          <p:nvPr/>
        </p:nvSpPr>
        <p:spPr bwMode="auto">
          <a:xfrm rot="-5400000">
            <a:off x="4883150" y="2986088"/>
            <a:ext cx="228600" cy="2133600"/>
          </a:xfrm>
          <a:prstGeom prst="leftBrace">
            <a:avLst>
              <a:gd name="adj1" fmla="val 77778"/>
              <a:gd name="adj2" fmla="val 50000"/>
            </a:avLst>
          </a:prstGeom>
          <a:noFill/>
          <a:ln w="9525">
            <a:solidFill>
              <a:schemeClr val="tx1"/>
            </a:solidFill>
            <a:round/>
            <a:headEnd/>
            <a:tailEnd/>
          </a:ln>
        </p:spPr>
        <p:txBody>
          <a:bodyPr wrap="none" anchor="ctr"/>
          <a:lstStyle/>
          <a:p>
            <a:endParaRPr lang="id-ID"/>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pic>
        <p:nvPicPr>
          <p:cNvPr id="20482" name="Picture 2" descr="http://www.crethq.com/wordpress/wp-content/uploads/2010/08/km2.png"/>
          <p:cNvPicPr>
            <a:picLocks noChangeAspect="1" noChangeArrowheads="1"/>
          </p:cNvPicPr>
          <p:nvPr/>
        </p:nvPicPr>
        <p:blipFill>
          <a:blip r:embed="rId2" cstate="print"/>
          <a:srcRect/>
          <a:stretch>
            <a:fillRect/>
          </a:stretch>
        </p:blipFill>
        <p:spPr bwMode="auto">
          <a:xfrm>
            <a:off x="1259632" y="1461235"/>
            <a:ext cx="6552728" cy="496606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6"/>
          <p:cNvSpPr>
            <a:spLocks noGrp="1" noChangeArrowheads="1"/>
          </p:cNvSpPr>
          <p:nvPr>
            <p:ph type="title"/>
          </p:nvPr>
        </p:nvSpPr>
        <p:spPr/>
        <p:txBody>
          <a:bodyPr/>
          <a:lstStyle/>
          <a:p>
            <a:pPr eaLnBrk="1" hangingPunct="1">
              <a:buClr>
                <a:schemeClr val="tx2"/>
              </a:buClr>
            </a:pPr>
            <a:r>
              <a:rPr lang="en-US" sz="2400" smtClean="0"/>
              <a:t> Data, Information, and Knowledge:Example</a:t>
            </a:r>
          </a:p>
        </p:txBody>
      </p:sp>
      <p:sp>
        <p:nvSpPr>
          <p:cNvPr id="9220" name="Text Box 64"/>
          <p:cNvSpPr txBox="1">
            <a:spLocks noChangeArrowheads="1"/>
          </p:cNvSpPr>
          <p:nvPr/>
        </p:nvSpPr>
        <p:spPr bwMode="auto">
          <a:xfrm>
            <a:off x="2643188" y="3359150"/>
            <a:ext cx="887412" cy="822325"/>
          </a:xfrm>
          <a:prstGeom prst="rect">
            <a:avLst/>
          </a:prstGeom>
          <a:noFill/>
          <a:ln w="9525">
            <a:noFill/>
            <a:miter lim="800000"/>
            <a:headEnd/>
            <a:tailEnd/>
          </a:ln>
        </p:spPr>
        <p:txBody>
          <a:bodyPr wrap="none">
            <a:spAutoFit/>
          </a:bodyPr>
          <a:lstStyle/>
          <a:p>
            <a:pPr algn="ctr" eaLnBrk="1" hangingPunct="1"/>
            <a:r>
              <a:rPr lang="en-US" sz="1200">
                <a:latin typeface="Arial" charset="0"/>
              </a:rPr>
              <a:t>H T H T T</a:t>
            </a:r>
          </a:p>
          <a:p>
            <a:pPr algn="ctr" eaLnBrk="1" hangingPunct="1"/>
            <a:r>
              <a:rPr lang="en-US" sz="1200">
                <a:latin typeface="Arial" charset="0"/>
              </a:rPr>
              <a:t>H H H T H</a:t>
            </a:r>
          </a:p>
          <a:p>
            <a:pPr algn="ctr" eaLnBrk="1" hangingPunct="1"/>
            <a:r>
              <a:rPr lang="en-US" sz="1200">
                <a:latin typeface="Arial" charset="0"/>
              </a:rPr>
              <a:t>…</a:t>
            </a:r>
          </a:p>
          <a:p>
            <a:pPr algn="ctr" eaLnBrk="1" hangingPunct="1"/>
            <a:r>
              <a:rPr lang="en-US" sz="1200">
                <a:latin typeface="Arial" charset="0"/>
              </a:rPr>
              <a:t>T T T H T </a:t>
            </a:r>
          </a:p>
        </p:txBody>
      </p:sp>
      <p:sp>
        <p:nvSpPr>
          <p:cNvPr id="9221" name="Rectangle 65"/>
          <p:cNvSpPr>
            <a:spLocks noChangeArrowheads="1"/>
          </p:cNvSpPr>
          <p:nvPr/>
        </p:nvSpPr>
        <p:spPr bwMode="auto">
          <a:xfrm>
            <a:off x="2628900" y="3362325"/>
            <a:ext cx="914400" cy="838200"/>
          </a:xfrm>
          <a:prstGeom prst="rect">
            <a:avLst/>
          </a:prstGeom>
          <a:noFill/>
          <a:ln w="9525">
            <a:solidFill>
              <a:schemeClr val="tx1"/>
            </a:solidFill>
            <a:prstDash val="sysDot"/>
            <a:miter lim="800000"/>
            <a:headEnd/>
            <a:tailEnd/>
          </a:ln>
        </p:spPr>
        <p:txBody>
          <a:bodyPr wrap="none" anchor="ctr"/>
          <a:lstStyle/>
          <a:p>
            <a:endParaRPr lang="id-ID"/>
          </a:p>
        </p:txBody>
      </p:sp>
      <p:grpSp>
        <p:nvGrpSpPr>
          <p:cNvPr id="2" name="Group 66"/>
          <p:cNvGrpSpPr>
            <a:grpSpLocks/>
          </p:cNvGrpSpPr>
          <p:nvPr/>
        </p:nvGrpSpPr>
        <p:grpSpPr bwMode="auto">
          <a:xfrm>
            <a:off x="4787900" y="3362325"/>
            <a:ext cx="914400" cy="838200"/>
            <a:chOff x="2112" y="1200"/>
            <a:chExt cx="576" cy="528"/>
          </a:xfrm>
        </p:grpSpPr>
        <p:sp>
          <p:nvSpPr>
            <p:cNvPr id="9252" name="Text Box 67"/>
            <p:cNvSpPr txBox="1">
              <a:spLocks noChangeArrowheads="1"/>
            </p:cNvSpPr>
            <p:nvPr/>
          </p:nvSpPr>
          <p:spPr bwMode="auto">
            <a:xfrm>
              <a:off x="2112" y="1203"/>
              <a:ext cx="556" cy="518"/>
            </a:xfrm>
            <a:prstGeom prst="rect">
              <a:avLst/>
            </a:prstGeom>
            <a:noFill/>
            <a:ln w="9525">
              <a:noFill/>
              <a:miter lim="800000"/>
              <a:headEnd/>
              <a:tailEnd/>
            </a:ln>
          </p:spPr>
          <p:txBody>
            <a:bodyPr wrap="none">
              <a:spAutoFit/>
            </a:bodyPr>
            <a:lstStyle/>
            <a:p>
              <a:pPr eaLnBrk="1" hangingPunct="1"/>
              <a:r>
                <a:rPr lang="en-US" sz="1200">
                  <a:latin typeface="Arial" charset="0"/>
                </a:rPr>
                <a:t>p</a:t>
              </a:r>
              <a:r>
                <a:rPr lang="en-US" sz="1200" baseline="-25000">
                  <a:latin typeface="Arial" charset="0"/>
                </a:rPr>
                <a:t>H</a:t>
              </a:r>
              <a:r>
                <a:rPr lang="en-US" sz="1200">
                  <a:latin typeface="Arial" charset="0"/>
                </a:rPr>
                <a:t> = 0.40</a:t>
              </a:r>
            </a:p>
            <a:p>
              <a:pPr eaLnBrk="1" hangingPunct="1"/>
              <a:r>
                <a:rPr lang="en-US" sz="1200">
                  <a:latin typeface="Arial" charset="0"/>
                </a:rPr>
                <a:t>p</a:t>
              </a:r>
              <a:r>
                <a:rPr lang="en-US" sz="1200" baseline="-25000">
                  <a:latin typeface="Arial" charset="0"/>
                </a:rPr>
                <a:t>T</a:t>
              </a:r>
              <a:r>
                <a:rPr lang="en-US" sz="1200">
                  <a:latin typeface="Arial" charset="0"/>
                </a:rPr>
                <a:t> = 0.60</a:t>
              </a:r>
            </a:p>
            <a:p>
              <a:r>
                <a:rPr lang="en-US" sz="1200">
                  <a:latin typeface="Arial" charset="0"/>
                </a:rPr>
                <a:t>R</a:t>
              </a:r>
              <a:r>
                <a:rPr lang="en-US" sz="1200" baseline="-25000">
                  <a:latin typeface="Arial" charset="0"/>
                </a:rPr>
                <a:t>H</a:t>
              </a:r>
              <a:r>
                <a:rPr lang="en-US" sz="1200">
                  <a:latin typeface="Arial" charset="0"/>
                </a:rPr>
                <a:t> = +$10</a:t>
              </a:r>
            </a:p>
            <a:p>
              <a:r>
                <a:rPr lang="en-US" sz="1200">
                  <a:latin typeface="Arial" charset="0"/>
                </a:rPr>
                <a:t>R</a:t>
              </a:r>
              <a:r>
                <a:rPr lang="en-US" sz="1200" baseline="-25000">
                  <a:latin typeface="Arial" charset="0"/>
                </a:rPr>
                <a:t>T</a:t>
              </a:r>
              <a:r>
                <a:rPr lang="en-US" sz="1200">
                  <a:latin typeface="Arial" charset="0"/>
                </a:rPr>
                <a:t> = -$8</a:t>
              </a:r>
            </a:p>
          </p:txBody>
        </p:sp>
        <p:sp>
          <p:nvSpPr>
            <p:cNvPr id="9253" name="Rectangle 68"/>
            <p:cNvSpPr>
              <a:spLocks noChangeArrowheads="1"/>
            </p:cNvSpPr>
            <p:nvPr/>
          </p:nvSpPr>
          <p:spPr bwMode="auto">
            <a:xfrm>
              <a:off x="2112" y="1200"/>
              <a:ext cx="576" cy="528"/>
            </a:xfrm>
            <a:prstGeom prst="rect">
              <a:avLst/>
            </a:prstGeom>
            <a:noFill/>
            <a:ln w="9525">
              <a:solidFill>
                <a:schemeClr val="tx1"/>
              </a:solidFill>
              <a:prstDash val="sysDot"/>
              <a:miter lim="800000"/>
              <a:headEnd/>
              <a:tailEnd/>
            </a:ln>
          </p:spPr>
          <p:txBody>
            <a:bodyPr wrap="none" anchor="ctr"/>
            <a:lstStyle/>
            <a:p>
              <a:endParaRPr lang="id-ID"/>
            </a:p>
          </p:txBody>
        </p:sp>
      </p:grpSp>
      <p:grpSp>
        <p:nvGrpSpPr>
          <p:cNvPr id="3" name="Group 69"/>
          <p:cNvGrpSpPr>
            <a:grpSpLocks/>
          </p:cNvGrpSpPr>
          <p:nvPr/>
        </p:nvGrpSpPr>
        <p:grpSpPr bwMode="auto">
          <a:xfrm>
            <a:off x="3711575" y="3362325"/>
            <a:ext cx="914400" cy="838200"/>
            <a:chOff x="2112" y="1200"/>
            <a:chExt cx="576" cy="528"/>
          </a:xfrm>
        </p:grpSpPr>
        <p:sp>
          <p:nvSpPr>
            <p:cNvPr id="9250" name="Text Box 70"/>
            <p:cNvSpPr txBox="1">
              <a:spLocks noChangeArrowheads="1"/>
            </p:cNvSpPr>
            <p:nvPr/>
          </p:nvSpPr>
          <p:spPr bwMode="auto">
            <a:xfrm>
              <a:off x="2112" y="1203"/>
              <a:ext cx="431" cy="403"/>
            </a:xfrm>
            <a:prstGeom prst="rect">
              <a:avLst/>
            </a:prstGeom>
            <a:noFill/>
            <a:ln w="9525">
              <a:noFill/>
              <a:miter lim="800000"/>
              <a:headEnd/>
              <a:tailEnd/>
            </a:ln>
          </p:spPr>
          <p:txBody>
            <a:bodyPr wrap="none">
              <a:spAutoFit/>
            </a:bodyPr>
            <a:lstStyle/>
            <a:p>
              <a:pPr eaLnBrk="1" hangingPunct="1"/>
              <a:endParaRPr lang="en-US" sz="1200">
                <a:latin typeface="Arial" charset="0"/>
              </a:endParaRPr>
            </a:p>
            <a:p>
              <a:pPr eaLnBrk="1" hangingPunct="1"/>
              <a:r>
                <a:rPr lang="en-US" sz="1200">
                  <a:latin typeface="Arial" charset="0"/>
                </a:rPr>
                <a:t>n</a:t>
              </a:r>
              <a:r>
                <a:rPr lang="en-US" sz="1200" baseline="-25000">
                  <a:latin typeface="Arial" charset="0"/>
                </a:rPr>
                <a:t>H</a:t>
              </a:r>
              <a:r>
                <a:rPr lang="en-US" sz="1200">
                  <a:latin typeface="Arial" charset="0"/>
                </a:rPr>
                <a:t> = 40</a:t>
              </a:r>
            </a:p>
            <a:p>
              <a:pPr eaLnBrk="1" hangingPunct="1"/>
              <a:r>
                <a:rPr lang="en-US" sz="1200">
                  <a:latin typeface="Arial" charset="0"/>
                </a:rPr>
                <a:t>n</a:t>
              </a:r>
              <a:r>
                <a:rPr lang="en-US" sz="1200" baseline="-25000">
                  <a:latin typeface="Arial" charset="0"/>
                </a:rPr>
                <a:t>T</a:t>
              </a:r>
              <a:r>
                <a:rPr lang="en-US" sz="1200">
                  <a:latin typeface="Arial" charset="0"/>
                </a:rPr>
                <a:t> = 60</a:t>
              </a:r>
            </a:p>
          </p:txBody>
        </p:sp>
        <p:sp>
          <p:nvSpPr>
            <p:cNvPr id="9251" name="Rectangle 71"/>
            <p:cNvSpPr>
              <a:spLocks noChangeArrowheads="1"/>
            </p:cNvSpPr>
            <p:nvPr/>
          </p:nvSpPr>
          <p:spPr bwMode="auto">
            <a:xfrm>
              <a:off x="2112" y="1200"/>
              <a:ext cx="576" cy="528"/>
            </a:xfrm>
            <a:prstGeom prst="rect">
              <a:avLst/>
            </a:prstGeom>
            <a:noFill/>
            <a:ln w="9525">
              <a:solidFill>
                <a:schemeClr val="tx1"/>
              </a:solidFill>
              <a:prstDash val="sysDot"/>
              <a:miter lim="800000"/>
              <a:headEnd/>
              <a:tailEnd/>
            </a:ln>
          </p:spPr>
          <p:txBody>
            <a:bodyPr wrap="none" anchor="ctr"/>
            <a:lstStyle/>
            <a:p>
              <a:endParaRPr lang="id-ID"/>
            </a:p>
          </p:txBody>
        </p:sp>
      </p:grpSp>
      <p:sp>
        <p:nvSpPr>
          <p:cNvPr id="9224" name="Rectangle 72"/>
          <p:cNvSpPr>
            <a:spLocks noChangeArrowheads="1"/>
          </p:cNvSpPr>
          <p:nvPr/>
        </p:nvSpPr>
        <p:spPr bwMode="auto">
          <a:xfrm>
            <a:off x="4838700" y="4427538"/>
            <a:ext cx="1023938" cy="274637"/>
          </a:xfrm>
          <a:prstGeom prst="rect">
            <a:avLst/>
          </a:prstGeom>
          <a:noFill/>
          <a:ln w="9525">
            <a:noFill/>
            <a:miter lim="800000"/>
            <a:headEnd/>
            <a:tailEnd/>
          </a:ln>
        </p:spPr>
        <p:txBody>
          <a:bodyPr wrap="none">
            <a:spAutoFit/>
          </a:bodyPr>
          <a:lstStyle/>
          <a:p>
            <a:pPr eaLnBrk="1" hangingPunct="1"/>
            <a:r>
              <a:rPr lang="en-US" sz="1200" b="1">
                <a:latin typeface="Arial" charset="0"/>
              </a:rPr>
              <a:t>Information</a:t>
            </a:r>
          </a:p>
        </p:txBody>
      </p:sp>
      <p:sp>
        <p:nvSpPr>
          <p:cNvPr id="9225" name="Rectangle 73"/>
          <p:cNvSpPr>
            <a:spLocks noChangeArrowheads="1"/>
          </p:cNvSpPr>
          <p:nvPr/>
        </p:nvSpPr>
        <p:spPr bwMode="auto">
          <a:xfrm>
            <a:off x="2870200" y="4427538"/>
            <a:ext cx="512763" cy="274637"/>
          </a:xfrm>
          <a:prstGeom prst="rect">
            <a:avLst/>
          </a:prstGeom>
          <a:noFill/>
          <a:ln w="9525">
            <a:noFill/>
            <a:miter lim="800000"/>
            <a:headEnd/>
            <a:tailEnd/>
          </a:ln>
        </p:spPr>
        <p:txBody>
          <a:bodyPr wrap="none">
            <a:spAutoFit/>
          </a:bodyPr>
          <a:lstStyle/>
          <a:p>
            <a:pPr eaLnBrk="1" hangingPunct="1"/>
            <a:r>
              <a:rPr lang="en-US" sz="1200" b="1">
                <a:latin typeface="Arial" charset="0"/>
              </a:rPr>
              <a:t>Data</a:t>
            </a:r>
          </a:p>
        </p:txBody>
      </p:sp>
      <p:sp>
        <p:nvSpPr>
          <p:cNvPr id="9226" name="AutoShape 74"/>
          <p:cNvSpPr>
            <a:spLocks noChangeArrowheads="1"/>
          </p:cNvSpPr>
          <p:nvPr/>
        </p:nvSpPr>
        <p:spPr bwMode="auto">
          <a:xfrm>
            <a:off x="2635250" y="4629150"/>
            <a:ext cx="4114800" cy="457200"/>
          </a:xfrm>
          <a:prstGeom prst="rightArrow">
            <a:avLst>
              <a:gd name="adj1" fmla="val 54167"/>
              <a:gd name="adj2" fmla="val 135000"/>
            </a:avLst>
          </a:prstGeom>
          <a:solidFill>
            <a:schemeClr val="folHlink"/>
          </a:solidFill>
          <a:ln w="9525">
            <a:solidFill>
              <a:schemeClr val="tx1"/>
            </a:solidFill>
            <a:miter lim="800000"/>
            <a:headEnd/>
            <a:tailEnd/>
          </a:ln>
        </p:spPr>
        <p:txBody>
          <a:bodyPr wrap="none" anchor="ctr"/>
          <a:lstStyle/>
          <a:p>
            <a:endParaRPr lang="id-ID"/>
          </a:p>
        </p:txBody>
      </p:sp>
      <p:sp>
        <p:nvSpPr>
          <p:cNvPr id="9227" name="Rectangle 75"/>
          <p:cNvSpPr>
            <a:spLocks noChangeArrowheads="1"/>
          </p:cNvSpPr>
          <p:nvPr/>
        </p:nvSpPr>
        <p:spPr bwMode="auto">
          <a:xfrm>
            <a:off x="2530475" y="5059363"/>
            <a:ext cx="496888" cy="274637"/>
          </a:xfrm>
          <a:prstGeom prst="rect">
            <a:avLst/>
          </a:prstGeom>
          <a:noFill/>
          <a:ln w="9525">
            <a:noFill/>
            <a:miter lim="800000"/>
            <a:headEnd/>
            <a:tailEnd/>
          </a:ln>
        </p:spPr>
        <p:txBody>
          <a:bodyPr wrap="none">
            <a:spAutoFit/>
          </a:bodyPr>
          <a:lstStyle/>
          <a:p>
            <a:pPr eaLnBrk="1" hangingPunct="1"/>
            <a:r>
              <a:rPr lang="en-US" sz="1200">
                <a:latin typeface="Arial" charset="0"/>
              </a:rPr>
              <a:t>Zero</a:t>
            </a:r>
          </a:p>
        </p:txBody>
      </p:sp>
      <p:sp>
        <p:nvSpPr>
          <p:cNvPr id="9228" name="Rectangle 76"/>
          <p:cNvSpPr>
            <a:spLocks noChangeArrowheads="1"/>
          </p:cNvSpPr>
          <p:nvPr/>
        </p:nvSpPr>
        <p:spPr bwMode="auto">
          <a:xfrm>
            <a:off x="3244850" y="5059363"/>
            <a:ext cx="461963" cy="274637"/>
          </a:xfrm>
          <a:prstGeom prst="rect">
            <a:avLst/>
          </a:prstGeom>
          <a:noFill/>
          <a:ln w="9525">
            <a:noFill/>
            <a:miter lim="800000"/>
            <a:headEnd/>
            <a:tailEnd/>
          </a:ln>
        </p:spPr>
        <p:txBody>
          <a:bodyPr wrap="none">
            <a:spAutoFit/>
          </a:bodyPr>
          <a:lstStyle/>
          <a:p>
            <a:pPr eaLnBrk="1" hangingPunct="1"/>
            <a:r>
              <a:rPr lang="en-US" sz="1200">
                <a:latin typeface="Arial" charset="0"/>
              </a:rPr>
              <a:t>Low</a:t>
            </a:r>
          </a:p>
        </p:txBody>
      </p:sp>
      <p:sp>
        <p:nvSpPr>
          <p:cNvPr id="9229" name="Rectangle 77"/>
          <p:cNvSpPr>
            <a:spLocks noChangeArrowheads="1"/>
          </p:cNvSpPr>
          <p:nvPr/>
        </p:nvSpPr>
        <p:spPr bwMode="auto">
          <a:xfrm>
            <a:off x="3997325" y="5059363"/>
            <a:ext cx="723900" cy="274637"/>
          </a:xfrm>
          <a:prstGeom prst="rect">
            <a:avLst/>
          </a:prstGeom>
          <a:noFill/>
          <a:ln w="9525">
            <a:noFill/>
            <a:miter lim="800000"/>
            <a:headEnd/>
            <a:tailEnd/>
          </a:ln>
        </p:spPr>
        <p:txBody>
          <a:bodyPr wrap="none">
            <a:spAutoFit/>
          </a:bodyPr>
          <a:lstStyle/>
          <a:p>
            <a:pPr eaLnBrk="1" hangingPunct="1"/>
            <a:r>
              <a:rPr lang="en-US" sz="1200">
                <a:latin typeface="Arial" charset="0"/>
              </a:rPr>
              <a:t>Medium</a:t>
            </a:r>
          </a:p>
        </p:txBody>
      </p:sp>
      <p:sp>
        <p:nvSpPr>
          <p:cNvPr id="9230" name="Rectangle 78"/>
          <p:cNvSpPr>
            <a:spLocks noChangeArrowheads="1"/>
          </p:cNvSpPr>
          <p:nvPr/>
        </p:nvSpPr>
        <p:spPr bwMode="auto">
          <a:xfrm>
            <a:off x="5149850" y="5059363"/>
            <a:ext cx="495300" cy="274637"/>
          </a:xfrm>
          <a:prstGeom prst="rect">
            <a:avLst/>
          </a:prstGeom>
          <a:noFill/>
          <a:ln w="9525">
            <a:noFill/>
            <a:miter lim="800000"/>
            <a:headEnd/>
            <a:tailEnd/>
          </a:ln>
        </p:spPr>
        <p:txBody>
          <a:bodyPr wrap="none">
            <a:spAutoFit/>
          </a:bodyPr>
          <a:lstStyle/>
          <a:p>
            <a:pPr eaLnBrk="1" hangingPunct="1"/>
            <a:r>
              <a:rPr lang="en-US" sz="1200">
                <a:latin typeface="Arial" charset="0"/>
              </a:rPr>
              <a:t>High</a:t>
            </a:r>
          </a:p>
        </p:txBody>
      </p:sp>
      <p:sp>
        <p:nvSpPr>
          <p:cNvPr id="9231" name="Rectangle 79"/>
          <p:cNvSpPr>
            <a:spLocks noChangeArrowheads="1"/>
          </p:cNvSpPr>
          <p:nvPr/>
        </p:nvSpPr>
        <p:spPr bwMode="auto">
          <a:xfrm>
            <a:off x="6007100" y="5059363"/>
            <a:ext cx="850900" cy="274637"/>
          </a:xfrm>
          <a:prstGeom prst="rect">
            <a:avLst/>
          </a:prstGeom>
          <a:noFill/>
          <a:ln w="9525">
            <a:noFill/>
            <a:miter lim="800000"/>
            <a:headEnd/>
            <a:tailEnd/>
          </a:ln>
        </p:spPr>
        <p:txBody>
          <a:bodyPr wrap="none">
            <a:spAutoFit/>
          </a:bodyPr>
          <a:lstStyle/>
          <a:p>
            <a:pPr eaLnBrk="1" hangingPunct="1"/>
            <a:r>
              <a:rPr lang="en-US" sz="1200">
                <a:latin typeface="Arial" charset="0"/>
              </a:rPr>
              <a:t>Very High</a:t>
            </a:r>
          </a:p>
        </p:txBody>
      </p:sp>
      <p:sp>
        <p:nvSpPr>
          <p:cNvPr id="9232" name="Rectangle 80"/>
          <p:cNvSpPr>
            <a:spLocks noChangeArrowheads="1"/>
          </p:cNvSpPr>
          <p:nvPr/>
        </p:nvSpPr>
        <p:spPr bwMode="auto">
          <a:xfrm>
            <a:off x="4311650" y="4716463"/>
            <a:ext cx="590550" cy="274637"/>
          </a:xfrm>
          <a:prstGeom prst="rect">
            <a:avLst/>
          </a:prstGeom>
          <a:noFill/>
          <a:ln w="9525">
            <a:noFill/>
            <a:miter lim="800000"/>
            <a:headEnd/>
            <a:tailEnd/>
          </a:ln>
        </p:spPr>
        <p:txBody>
          <a:bodyPr wrap="none">
            <a:spAutoFit/>
          </a:bodyPr>
          <a:lstStyle/>
          <a:p>
            <a:pPr eaLnBrk="1" hangingPunct="1"/>
            <a:r>
              <a:rPr lang="en-US" sz="1200" b="1">
                <a:latin typeface="Arial" charset="0"/>
              </a:rPr>
              <a:t>Value</a:t>
            </a:r>
          </a:p>
        </p:txBody>
      </p:sp>
      <p:sp>
        <p:nvSpPr>
          <p:cNvPr id="9233" name="Rectangle 81"/>
          <p:cNvSpPr>
            <a:spLocks noChangeArrowheads="1"/>
          </p:cNvSpPr>
          <p:nvPr/>
        </p:nvSpPr>
        <p:spPr bwMode="auto">
          <a:xfrm>
            <a:off x="4092575" y="2473325"/>
            <a:ext cx="1128713" cy="304800"/>
          </a:xfrm>
          <a:prstGeom prst="rect">
            <a:avLst/>
          </a:prstGeom>
          <a:noFill/>
          <a:ln w="9525">
            <a:noFill/>
            <a:miter lim="800000"/>
            <a:headEnd/>
            <a:tailEnd/>
          </a:ln>
        </p:spPr>
        <p:txBody>
          <a:bodyPr wrap="none">
            <a:spAutoFit/>
          </a:bodyPr>
          <a:lstStyle/>
          <a:p>
            <a:pPr eaLnBrk="1" hangingPunct="1"/>
            <a:r>
              <a:rPr lang="en-US" sz="1400" b="1">
                <a:latin typeface="Arial" charset="0"/>
              </a:rPr>
              <a:t>Knowledge</a:t>
            </a:r>
          </a:p>
        </p:txBody>
      </p:sp>
      <p:sp>
        <p:nvSpPr>
          <p:cNvPr id="9234" name="AutoShape 82"/>
          <p:cNvSpPr>
            <a:spLocks/>
          </p:cNvSpPr>
          <p:nvPr/>
        </p:nvSpPr>
        <p:spPr bwMode="auto">
          <a:xfrm rot="-5400000">
            <a:off x="2978150" y="3992563"/>
            <a:ext cx="228600" cy="685800"/>
          </a:xfrm>
          <a:prstGeom prst="leftBrace">
            <a:avLst>
              <a:gd name="adj1" fmla="val 25000"/>
              <a:gd name="adj2" fmla="val 50000"/>
            </a:avLst>
          </a:prstGeom>
          <a:noFill/>
          <a:ln w="9525">
            <a:solidFill>
              <a:schemeClr val="tx1"/>
            </a:solidFill>
            <a:round/>
            <a:headEnd/>
            <a:tailEnd/>
          </a:ln>
        </p:spPr>
        <p:txBody>
          <a:bodyPr wrap="none" anchor="ctr"/>
          <a:lstStyle/>
          <a:p>
            <a:endParaRPr lang="id-ID"/>
          </a:p>
        </p:txBody>
      </p:sp>
      <p:sp>
        <p:nvSpPr>
          <p:cNvPr id="9235" name="AutoShape 83"/>
          <p:cNvSpPr>
            <a:spLocks/>
          </p:cNvSpPr>
          <p:nvPr/>
        </p:nvSpPr>
        <p:spPr bwMode="auto">
          <a:xfrm rot="-5400000">
            <a:off x="5226050" y="3268663"/>
            <a:ext cx="228600" cy="2133600"/>
          </a:xfrm>
          <a:prstGeom prst="leftBrace">
            <a:avLst>
              <a:gd name="adj1" fmla="val 77778"/>
              <a:gd name="adj2" fmla="val 50000"/>
            </a:avLst>
          </a:prstGeom>
          <a:noFill/>
          <a:ln w="9525">
            <a:solidFill>
              <a:schemeClr val="tx1"/>
            </a:solidFill>
            <a:round/>
            <a:headEnd/>
            <a:tailEnd/>
          </a:ln>
        </p:spPr>
        <p:txBody>
          <a:bodyPr wrap="none" anchor="ctr"/>
          <a:lstStyle/>
          <a:p>
            <a:endParaRPr lang="id-ID"/>
          </a:p>
        </p:txBody>
      </p:sp>
      <p:sp>
        <p:nvSpPr>
          <p:cNvPr id="9236" name="Text Box 84"/>
          <p:cNvSpPr txBox="1">
            <a:spLocks noChangeArrowheads="1"/>
          </p:cNvSpPr>
          <p:nvPr/>
        </p:nvSpPr>
        <p:spPr bwMode="auto">
          <a:xfrm>
            <a:off x="5819775" y="3700463"/>
            <a:ext cx="992188" cy="274637"/>
          </a:xfrm>
          <a:prstGeom prst="rect">
            <a:avLst/>
          </a:prstGeom>
          <a:noFill/>
          <a:ln w="9525">
            <a:noFill/>
            <a:miter lim="800000"/>
            <a:headEnd/>
            <a:tailEnd/>
          </a:ln>
        </p:spPr>
        <p:txBody>
          <a:bodyPr wrap="none">
            <a:spAutoFit/>
          </a:bodyPr>
          <a:lstStyle/>
          <a:p>
            <a:pPr eaLnBrk="1" hangingPunct="1"/>
            <a:r>
              <a:rPr lang="en-US" sz="1200">
                <a:latin typeface="Arial" charset="0"/>
              </a:rPr>
              <a:t>EV = -$0.80</a:t>
            </a:r>
          </a:p>
        </p:txBody>
      </p:sp>
      <p:sp>
        <p:nvSpPr>
          <p:cNvPr id="9237" name="Rectangle 85"/>
          <p:cNvSpPr>
            <a:spLocks noChangeArrowheads="1"/>
          </p:cNvSpPr>
          <p:nvPr/>
        </p:nvSpPr>
        <p:spPr bwMode="auto">
          <a:xfrm>
            <a:off x="5867400" y="3362325"/>
            <a:ext cx="914400" cy="838200"/>
          </a:xfrm>
          <a:prstGeom prst="rect">
            <a:avLst/>
          </a:prstGeom>
          <a:noFill/>
          <a:ln w="9525">
            <a:solidFill>
              <a:schemeClr val="tx1"/>
            </a:solidFill>
            <a:prstDash val="sysDot"/>
            <a:miter lim="800000"/>
            <a:headEnd/>
            <a:tailEnd/>
          </a:ln>
        </p:spPr>
        <p:txBody>
          <a:bodyPr wrap="none" anchor="ctr"/>
          <a:lstStyle/>
          <a:p>
            <a:endParaRPr lang="id-ID"/>
          </a:p>
        </p:txBody>
      </p:sp>
      <p:sp>
        <p:nvSpPr>
          <p:cNvPr id="9238" name="Rectangle 86"/>
          <p:cNvSpPr>
            <a:spLocks noChangeArrowheads="1"/>
          </p:cNvSpPr>
          <p:nvPr/>
        </p:nvSpPr>
        <p:spPr bwMode="auto">
          <a:xfrm>
            <a:off x="3111500" y="2916238"/>
            <a:ext cx="876300" cy="274637"/>
          </a:xfrm>
          <a:prstGeom prst="rect">
            <a:avLst/>
          </a:prstGeom>
          <a:noFill/>
          <a:ln w="9525">
            <a:noFill/>
            <a:miter lim="800000"/>
            <a:headEnd/>
            <a:tailEnd/>
          </a:ln>
        </p:spPr>
        <p:txBody>
          <a:bodyPr>
            <a:spAutoFit/>
          </a:bodyPr>
          <a:lstStyle/>
          <a:p>
            <a:pPr eaLnBrk="1" hangingPunct="1">
              <a:spcBef>
                <a:spcPct val="50000"/>
              </a:spcBef>
            </a:pPr>
            <a:r>
              <a:rPr lang="en-US" sz="1200">
                <a:latin typeface="Arial" charset="0"/>
              </a:rPr>
              <a:t>Counting</a:t>
            </a:r>
          </a:p>
        </p:txBody>
      </p:sp>
      <p:sp>
        <p:nvSpPr>
          <p:cNvPr id="9239" name="Rectangle 87"/>
          <p:cNvSpPr>
            <a:spLocks noChangeArrowheads="1"/>
          </p:cNvSpPr>
          <p:nvPr/>
        </p:nvSpPr>
        <p:spPr bwMode="auto">
          <a:xfrm>
            <a:off x="4016375" y="2790825"/>
            <a:ext cx="1371600" cy="457200"/>
          </a:xfrm>
          <a:prstGeom prst="rect">
            <a:avLst/>
          </a:prstGeom>
          <a:noFill/>
          <a:ln w="9525">
            <a:noFill/>
            <a:miter lim="800000"/>
            <a:headEnd/>
            <a:tailEnd/>
          </a:ln>
        </p:spPr>
        <p:txBody>
          <a:bodyPr>
            <a:spAutoFit/>
          </a:bodyPr>
          <a:lstStyle/>
          <a:p>
            <a:pPr eaLnBrk="1" hangingPunct="1"/>
            <a:r>
              <a:rPr lang="en-US" sz="1200">
                <a:latin typeface="Arial" charset="0"/>
              </a:rPr>
              <a:t>p</a:t>
            </a:r>
            <a:r>
              <a:rPr lang="en-US" sz="1200" baseline="-25000">
                <a:latin typeface="Arial" charset="0"/>
              </a:rPr>
              <a:t>H</a:t>
            </a:r>
            <a:r>
              <a:rPr lang="en-US" sz="1200">
                <a:latin typeface="Arial" charset="0"/>
              </a:rPr>
              <a:t> = n</a:t>
            </a:r>
            <a:r>
              <a:rPr lang="en-US" sz="1200" baseline="-25000">
                <a:latin typeface="Arial" charset="0"/>
              </a:rPr>
              <a:t>H</a:t>
            </a:r>
            <a:r>
              <a:rPr lang="en-US" sz="1200">
                <a:latin typeface="Arial" charset="0"/>
              </a:rPr>
              <a:t>/(n</a:t>
            </a:r>
            <a:r>
              <a:rPr lang="en-US" sz="1200" baseline="-25000">
                <a:latin typeface="Arial" charset="0"/>
              </a:rPr>
              <a:t>H</a:t>
            </a:r>
            <a:r>
              <a:rPr lang="en-US" sz="1200">
                <a:latin typeface="Arial" charset="0"/>
              </a:rPr>
              <a:t>+n</a:t>
            </a:r>
            <a:r>
              <a:rPr lang="en-US" sz="1200" baseline="-25000">
                <a:latin typeface="Arial" charset="0"/>
              </a:rPr>
              <a:t>T</a:t>
            </a:r>
            <a:r>
              <a:rPr lang="en-US" sz="1200">
                <a:latin typeface="Arial" charset="0"/>
              </a:rPr>
              <a:t>)</a:t>
            </a:r>
          </a:p>
          <a:p>
            <a:pPr eaLnBrk="1" hangingPunct="1"/>
            <a:r>
              <a:rPr lang="en-US" sz="1200">
                <a:latin typeface="Arial" charset="0"/>
              </a:rPr>
              <a:t>p</a:t>
            </a:r>
            <a:r>
              <a:rPr lang="en-US" sz="1200" baseline="-25000">
                <a:latin typeface="Arial" charset="0"/>
              </a:rPr>
              <a:t>T</a:t>
            </a:r>
            <a:r>
              <a:rPr lang="en-US" sz="1200">
                <a:latin typeface="Arial" charset="0"/>
              </a:rPr>
              <a:t> = n</a:t>
            </a:r>
            <a:r>
              <a:rPr lang="en-US" sz="1200" baseline="-25000">
                <a:latin typeface="Arial" charset="0"/>
              </a:rPr>
              <a:t>T</a:t>
            </a:r>
            <a:r>
              <a:rPr lang="en-US" sz="1200">
                <a:latin typeface="Arial" charset="0"/>
              </a:rPr>
              <a:t>/(n</a:t>
            </a:r>
            <a:r>
              <a:rPr lang="en-US" sz="1200" baseline="-25000">
                <a:latin typeface="Arial" charset="0"/>
              </a:rPr>
              <a:t>H</a:t>
            </a:r>
            <a:r>
              <a:rPr lang="en-US" sz="1200">
                <a:latin typeface="Arial" charset="0"/>
              </a:rPr>
              <a:t>+n</a:t>
            </a:r>
            <a:r>
              <a:rPr lang="en-US" sz="1200" baseline="-25000">
                <a:latin typeface="Arial" charset="0"/>
              </a:rPr>
              <a:t>T</a:t>
            </a:r>
            <a:r>
              <a:rPr lang="en-US" sz="1200">
                <a:latin typeface="Arial" charset="0"/>
              </a:rPr>
              <a:t>)</a:t>
            </a:r>
          </a:p>
        </p:txBody>
      </p:sp>
      <p:sp>
        <p:nvSpPr>
          <p:cNvPr id="9240" name="Rectangle 88"/>
          <p:cNvSpPr>
            <a:spLocks noChangeArrowheads="1"/>
          </p:cNvSpPr>
          <p:nvPr/>
        </p:nvSpPr>
        <p:spPr bwMode="auto">
          <a:xfrm>
            <a:off x="5311775" y="2913063"/>
            <a:ext cx="1322388" cy="274637"/>
          </a:xfrm>
          <a:prstGeom prst="rect">
            <a:avLst/>
          </a:prstGeom>
          <a:noFill/>
          <a:ln w="9525">
            <a:noFill/>
            <a:miter lim="800000"/>
            <a:headEnd/>
            <a:tailEnd/>
          </a:ln>
        </p:spPr>
        <p:txBody>
          <a:bodyPr wrap="none">
            <a:spAutoFit/>
          </a:bodyPr>
          <a:lstStyle/>
          <a:p>
            <a:pPr eaLnBrk="1" hangingPunct="1"/>
            <a:r>
              <a:rPr lang="en-US" sz="1200">
                <a:latin typeface="Arial" charset="0"/>
              </a:rPr>
              <a:t>EV=p</a:t>
            </a:r>
            <a:r>
              <a:rPr lang="en-US" sz="1200" baseline="-25000">
                <a:latin typeface="Arial" charset="0"/>
              </a:rPr>
              <a:t>H </a:t>
            </a:r>
            <a:r>
              <a:rPr lang="en-US" sz="1200">
                <a:latin typeface="Arial" charset="0"/>
              </a:rPr>
              <a:t>R</a:t>
            </a:r>
            <a:r>
              <a:rPr lang="en-US" sz="1200" baseline="-25000">
                <a:latin typeface="Arial" charset="0"/>
              </a:rPr>
              <a:t>H</a:t>
            </a:r>
            <a:r>
              <a:rPr lang="en-US" sz="1200">
                <a:latin typeface="Arial" charset="0"/>
              </a:rPr>
              <a:t>+ p</a:t>
            </a:r>
            <a:r>
              <a:rPr lang="en-US" sz="1200" baseline="-25000">
                <a:latin typeface="Arial" charset="0"/>
              </a:rPr>
              <a:t>T </a:t>
            </a:r>
            <a:r>
              <a:rPr lang="en-US" sz="1200">
                <a:latin typeface="Arial" charset="0"/>
              </a:rPr>
              <a:t>R</a:t>
            </a:r>
            <a:r>
              <a:rPr lang="en-US" sz="1200" baseline="-25000">
                <a:latin typeface="Arial" charset="0"/>
              </a:rPr>
              <a:t>T</a:t>
            </a:r>
          </a:p>
        </p:txBody>
      </p:sp>
      <p:cxnSp>
        <p:nvCxnSpPr>
          <p:cNvPr id="9241" name="AutoShape 89"/>
          <p:cNvCxnSpPr>
            <a:cxnSpLocks noChangeShapeType="1"/>
            <a:stCxn id="9221" idx="3"/>
            <a:endCxn id="9251" idx="1"/>
          </p:cNvCxnSpPr>
          <p:nvPr/>
        </p:nvCxnSpPr>
        <p:spPr bwMode="auto">
          <a:xfrm>
            <a:off x="3543300" y="3781425"/>
            <a:ext cx="168275" cy="0"/>
          </a:xfrm>
          <a:prstGeom prst="straightConnector1">
            <a:avLst/>
          </a:prstGeom>
          <a:noFill/>
          <a:ln w="12700">
            <a:solidFill>
              <a:schemeClr val="tx1"/>
            </a:solidFill>
            <a:prstDash val="sysDot"/>
            <a:round/>
            <a:headEnd/>
            <a:tailEnd type="stealth" w="med" len="med"/>
          </a:ln>
        </p:spPr>
      </p:cxnSp>
      <p:cxnSp>
        <p:nvCxnSpPr>
          <p:cNvPr id="9242" name="AutoShape 90"/>
          <p:cNvCxnSpPr>
            <a:cxnSpLocks noChangeShapeType="1"/>
            <a:stCxn id="9251" idx="3"/>
            <a:endCxn id="9253" idx="1"/>
          </p:cNvCxnSpPr>
          <p:nvPr/>
        </p:nvCxnSpPr>
        <p:spPr bwMode="auto">
          <a:xfrm>
            <a:off x="4625975" y="3781425"/>
            <a:ext cx="161925" cy="0"/>
          </a:xfrm>
          <a:prstGeom prst="straightConnector1">
            <a:avLst/>
          </a:prstGeom>
          <a:noFill/>
          <a:ln w="12700">
            <a:solidFill>
              <a:schemeClr val="tx1"/>
            </a:solidFill>
            <a:prstDash val="sysDot"/>
            <a:round/>
            <a:headEnd/>
            <a:tailEnd type="stealth" w="med" len="med"/>
          </a:ln>
        </p:spPr>
      </p:cxnSp>
      <p:cxnSp>
        <p:nvCxnSpPr>
          <p:cNvPr id="9243" name="AutoShape 91"/>
          <p:cNvCxnSpPr>
            <a:cxnSpLocks noChangeShapeType="1"/>
            <a:stCxn id="9253" idx="3"/>
            <a:endCxn id="9237" idx="1"/>
          </p:cNvCxnSpPr>
          <p:nvPr/>
        </p:nvCxnSpPr>
        <p:spPr bwMode="auto">
          <a:xfrm>
            <a:off x="5702300" y="3781425"/>
            <a:ext cx="165100" cy="0"/>
          </a:xfrm>
          <a:prstGeom prst="straightConnector1">
            <a:avLst/>
          </a:prstGeom>
          <a:noFill/>
          <a:ln w="12700">
            <a:solidFill>
              <a:schemeClr val="tx1"/>
            </a:solidFill>
            <a:prstDash val="sysDot"/>
            <a:round/>
            <a:headEnd/>
            <a:tailEnd type="stealth" w="med" len="med"/>
          </a:ln>
        </p:spPr>
      </p:cxnSp>
      <p:sp>
        <p:nvSpPr>
          <p:cNvPr id="9244" name="Line 92"/>
          <p:cNvSpPr>
            <a:spLocks noChangeShapeType="1"/>
          </p:cNvSpPr>
          <p:nvPr/>
        </p:nvSpPr>
        <p:spPr bwMode="auto">
          <a:xfrm>
            <a:off x="3635375" y="3259138"/>
            <a:ext cx="0" cy="457200"/>
          </a:xfrm>
          <a:prstGeom prst="line">
            <a:avLst/>
          </a:prstGeom>
          <a:noFill/>
          <a:ln w="6350">
            <a:solidFill>
              <a:schemeClr val="tx1"/>
            </a:solidFill>
            <a:round/>
            <a:headEnd/>
            <a:tailEnd type="triangle" w="med" len="med"/>
          </a:ln>
        </p:spPr>
        <p:txBody>
          <a:bodyPr/>
          <a:lstStyle/>
          <a:p>
            <a:endParaRPr lang="id-ID"/>
          </a:p>
        </p:txBody>
      </p:sp>
      <p:sp>
        <p:nvSpPr>
          <p:cNvPr id="9245" name="Line 93"/>
          <p:cNvSpPr>
            <a:spLocks noChangeShapeType="1"/>
          </p:cNvSpPr>
          <p:nvPr/>
        </p:nvSpPr>
        <p:spPr bwMode="auto">
          <a:xfrm>
            <a:off x="4702175" y="3259138"/>
            <a:ext cx="0" cy="457200"/>
          </a:xfrm>
          <a:prstGeom prst="line">
            <a:avLst/>
          </a:prstGeom>
          <a:noFill/>
          <a:ln w="6350">
            <a:solidFill>
              <a:schemeClr val="tx1"/>
            </a:solidFill>
            <a:round/>
            <a:headEnd/>
            <a:tailEnd type="triangle" w="med" len="med"/>
          </a:ln>
        </p:spPr>
        <p:txBody>
          <a:bodyPr/>
          <a:lstStyle/>
          <a:p>
            <a:endParaRPr lang="id-ID"/>
          </a:p>
        </p:txBody>
      </p:sp>
      <p:sp>
        <p:nvSpPr>
          <p:cNvPr id="9246" name="Line 94"/>
          <p:cNvSpPr>
            <a:spLocks noChangeShapeType="1"/>
          </p:cNvSpPr>
          <p:nvPr/>
        </p:nvSpPr>
        <p:spPr bwMode="auto">
          <a:xfrm>
            <a:off x="5768975" y="3259138"/>
            <a:ext cx="0" cy="457200"/>
          </a:xfrm>
          <a:prstGeom prst="line">
            <a:avLst/>
          </a:prstGeom>
          <a:noFill/>
          <a:ln w="6350">
            <a:solidFill>
              <a:schemeClr val="tx1"/>
            </a:solidFill>
            <a:round/>
            <a:headEnd/>
            <a:tailEnd type="triangle" w="med" len="med"/>
          </a:ln>
        </p:spPr>
        <p:txBody>
          <a:bodyPr/>
          <a:lstStyle/>
          <a:p>
            <a:endParaRPr lang="id-ID"/>
          </a:p>
        </p:txBody>
      </p:sp>
      <p:sp>
        <p:nvSpPr>
          <p:cNvPr id="9247" name="AutoShape 95"/>
          <p:cNvSpPr>
            <a:spLocks noChangeArrowheads="1"/>
          </p:cNvSpPr>
          <p:nvPr/>
        </p:nvSpPr>
        <p:spPr bwMode="auto">
          <a:xfrm>
            <a:off x="3025775" y="2792413"/>
            <a:ext cx="3657600" cy="457200"/>
          </a:xfrm>
          <a:prstGeom prst="roundRect">
            <a:avLst>
              <a:gd name="adj" fmla="val 16667"/>
            </a:avLst>
          </a:prstGeom>
          <a:noFill/>
          <a:ln w="9525">
            <a:solidFill>
              <a:schemeClr val="tx1"/>
            </a:solidFill>
            <a:round/>
            <a:headEnd/>
            <a:tailEnd/>
          </a:ln>
        </p:spPr>
        <p:txBody>
          <a:bodyPr wrap="none" anchor="ctr"/>
          <a:lstStyle/>
          <a:p>
            <a:endParaRPr lang="id-ID"/>
          </a:p>
        </p:txBody>
      </p:sp>
      <p:sp>
        <p:nvSpPr>
          <p:cNvPr id="9248" name="Line 96"/>
          <p:cNvSpPr>
            <a:spLocks noChangeShapeType="1"/>
          </p:cNvSpPr>
          <p:nvPr/>
        </p:nvSpPr>
        <p:spPr bwMode="auto">
          <a:xfrm>
            <a:off x="4035425" y="2792413"/>
            <a:ext cx="0" cy="457200"/>
          </a:xfrm>
          <a:prstGeom prst="line">
            <a:avLst/>
          </a:prstGeom>
          <a:noFill/>
          <a:ln w="9525" cap="rnd">
            <a:solidFill>
              <a:schemeClr val="tx1"/>
            </a:solidFill>
            <a:prstDash val="sysDot"/>
            <a:round/>
            <a:headEnd/>
            <a:tailEnd/>
          </a:ln>
        </p:spPr>
        <p:txBody>
          <a:bodyPr/>
          <a:lstStyle/>
          <a:p>
            <a:endParaRPr lang="id-ID"/>
          </a:p>
        </p:txBody>
      </p:sp>
      <p:sp>
        <p:nvSpPr>
          <p:cNvPr id="9249" name="Line 97"/>
          <p:cNvSpPr>
            <a:spLocks noChangeShapeType="1"/>
          </p:cNvSpPr>
          <p:nvPr/>
        </p:nvSpPr>
        <p:spPr bwMode="auto">
          <a:xfrm>
            <a:off x="5311775" y="2792413"/>
            <a:ext cx="0" cy="457200"/>
          </a:xfrm>
          <a:prstGeom prst="line">
            <a:avLst/>
          </a:prstGeom>
          <a:noFill/>
          <a:ln w="9525" cap="rnd">
            <a:solidFill>
              <a:schemeClr val="tx1"/>
            </a:solidFill>
            <a:prstDash val="sysDot"/>
            <a:round/>
            <a:headEnd/>
            <a:tailEnd/>
          </a:ln>
        </p:spPr>
        <p:txBody>
          <a:bodyPr/>
          <a:lstStyle/>
          <a:p>
            <a:endParaRPr lang="id-ID"/>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3"/>
          <p:cNvSpPr>
            <a:spLocks noGrp="1" noChangeArrowheads="1"/>
          </p:cNvSpPr>
          <p:nvPr>
            <p:ph type="title"/>
          </p:nvPr>
        </p:nvSpPr>
        <p:spPr/>
        <p:txBody>
          <a:bodyPr/>
          <a:lstStyle/>
          <a:p>
            <a:pPr eaLnBrk="1" hangingPunct="1">
              <a:buClr>
                <a:schemeClr val="tx2"/>
              </a:buClr>
            </a:pPr>
            <a:r>
              <a:rPr lang="en-US" sz="2400" smtClean="0"/>
              <a:t>Data, Information, Knowledge and Events</a:t>
            </a:r>
            <a:r>
              <a:rPr lang="en-US" smtClean="0"/>
              <a:t> </a:t>
            </a:r>
          </a:p>
        </p:txBody>
      </p:sp>
      <p:sp>
        <p:nvSpPr>
          <p:cNvPr id="18491" name="PubL"/>
          <p:cNvSpPr>
            <a:spLocks noEditPoints="1" noChangeArrowheads="1"/>
          </p:cNvSpPr>
          <p:nvPr/>
        </p:nvSpPr>
        <p:spPr bwMode="auto">
          <a:xfrm rot="10800000">
            <a:off x="2133600" y="2057400"/>
            <a:ext cx="4876800" cy="3657600"/>
          </a:xfrm>
          <a:custGeom>
            <a:avLst/>
            <a:gdLst>
              <a:gd name="G0" fmla="+- 0 0 0"/>
              <a:gd name="G1" fmla="*/ 3382 1 2"/>
              <a:gd name="G2" fmla="+- 3382 0 0"/>
              <a:gd name="G3" fmla="+- 18406 0 0"/>
              <a:gd name="G4" fmla="*/ 18406 1 2"/>
              <a:gd name="G5" fmla="+- 10800 G4 0"/>
              <a:gd name="T0" fmla="*/ 1691 w 21600"/>
              <a:gd name="T1" fmla="*/ 0 h 21600"/>
              <a:gd name="T2" fmla="*/ 0 w 21600"/>
              <a:gd name="T3" fmla="*/ 10800 h 21600"/>
              <a:gd name="T4" fmla="*/ 10800 w 21600"/>
              <a:gd name="T5" fmla="*/ 21600 h 21600"/>
              <a:gd name="T6" fmla="*/ 21600 w 21600"/>
              <a:gd name="T7" fmla="*/ 20003 h 21600"/>
              <a:gd name="T8" fmla="*/ 17694720 60000 65536"/>
              <a:gd name="T9" fmla="*/ 11796480 60000 65536"/>
              <a:gd name="T10" fmla="*/ 5898240 60000 65536"/>
              <a:gd name="T11" fmla="*/ 0 60000 65536"/>
              <a:gd name="T12" fmla="*/ 0 w 21600"/>
              <a:gd name="T13" fmla="*/ G3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18406"/>
                </a:lnTo>
                <a:lnTo>
                  <a:pt x="3382" y="18406"/>
                </a:lnTo>
                <a:lnTo>
                  <a:pt x="3382" y="0"/>
                </a:lnTo>
                <a:close/>
              </a:path>
            </a:pathLst>
          </a:custGeom>
          <a:solidFill>
            <a:schemeClr val="folHlink"/>
          </a:solidFill>
          <a:ln w="9525">
            <a:solidFill>
              <a:srgbClr val="000000"/>
            </a:solidFill>
            <a:miter lim="800000"/>
            <a:headEnd/>
            <a:tailEnd/>
          </a:ln>
          <a:effectLst>
            <a:outerShdw dist="107763" dir="2700000" algn="ctr" rotWithShape="0">
              <a:srgbClr val="808080"/>
            </a:outerShdw>
          </a:effectLst>
        </p:spPr>
        <p:txBody>
          <a:bodyPr rot="10800000"/>
          <a:lstStyle/>
          <a:p>
            <a:pPr eaLnBrk="1" hangingPunct="1">
              <a:defRPr/>
            </a:pPr>
            <a:endParaRPr lang="en-US" sz="600" b="1">
              <a:latin typeface="Arial" charset="0"/>
            </a:endParaRPr>
          </a:p>
          <a:p>
            <a:pPr algn="ctr" eaLnBrk="1" hangingPunct="1">
              <a:defRPr/>
            </a:pPr>
            <a:r>
              <a:rPr lang="en-US" sz="2000" b="1">
                <a:latin typeface="Arial" charset="0"/>
              </a:rPr>
              <a:t>Knowledge</a:t>
            </a:r>
          </a:p>
        </p:txBody>
      </p:sp>
      <p:sp>
        <p:nvSpPr>
          <p:cNvPr id="10245" name="Rectangle 60"/>
          <p:cNvSpPr>
            <a:spLocks noChangeArrowheads="1"/>
          </p:cNvSpPr>
          <p:nvPr/>
        </p:nvSpPr>
        <p:spPr bwMode="auto">
          <a:xfrm>
            <a:off x="4770438" y="3289300"/>
            <a:ext cx="954087" cy="284163"/>
          </a:xfrm>
          <a:prstGeom prst="rect">
            <a:avLst/>
          </a:prstGeom>
          <a:noFill/>
          <a:ln w="9525">
            <a:solidFill>
              <a:schemeClr val="tx1"/>
            </a:solidFill>
            <a:miter lim="800000"/>
            <a:headEnd/>
            <a:tailEnd/>
          </a:ln>
        </p:spPr>
        <p:txBody>
          <a:bodyPr wrap="none" lIns="92075" tIns="46038" rIns="92075" bIns="46038">
            <a:spAutoFit/>
          </a:bodyPr>
          <a:lstStyle/>
          <a:p>
            <a:pPr>
              <a:spcBef>
                <a:spcPct val="20000"/>
              </a:spcBef>
            </a:pPr>
            <a:r>
              <a:rPr lang="en-US" sz="1200">
                <a:latin typeface="Arial" charset="0"/>
              </a:rPr>
              <a:t>Information</a:t>
            </a:r>
          </a:p>
        </p:txBody>
      </p:sp>
      <p:sp>
        <p:nvSpPr>
          <p:cNvPr id="10246" name="Rectangle 61"/>
          <p:cNvSpPr>
            <a:spLocks noChangeArrowheads="1"/>
          </p:cNvSpPr>
          <p:nvPr/>
        </p:nvSpPr>
        <p:spPr bwMode="auto">
          <a:xfrm>
            <a:off x="2270125" y="3289300"/>
            <a:ext cx="566738" cy="284163"/>
          </a:xfrm>
          <a:prstGeom prst="rect">
            <a:avLst/>
          </a:prstGeom>
          <a:noFill/>
          <a:ln w="9525">
            <a:solidFill>
              <a:schemeClr val="tx1"/>
            </a:solidFill>
            <a:miter lim="800000"/>
            <a:headEnd/>
            <a:tailEnd/>
          </a:ln>
        </p:spPr>
        <p:txBody>
          <a:bodyPr lIns="92075" tIns="46038" rIns="92075" bIns="46038">
            <a:spAutoFit/>
          </a:bodyPr>
          <a:lstStyle/>
          <a:p>
            <a:pPr>
              <a:spcBef>
                <a:spcPct val="20000"/>
              </a:spcBef>
            </a:pPr>
            <a:r>
              <a:rPr lang="en-US" sz="1200">
                <a:latin typeface="Arial" charset="0"/>
              </a:rPr>
              <a:t>Data</a:t>
            </a:r>
          </a:p>
        </p:txBody>
      </p:sp>
      <p:sp>
        <p:nvSpPr>
          <p:cNvPr id="10247" name="Rectangle 62"/>
          <p:cNvSpPr>
            <a:spLocks noChangeArrowheads="1"/>
          </p:cNvSpPr>
          <p:nvPr/>
        </p:nvSpPr>
        <p:spPr bwMode="auto">
          <a:xfrm>
            <a:off x="3294063" y="3200400"/>
            <a:ext cx="990600" cy="466725"/>
          </a:xfrm>
          <a:prstGeom prst="rect">
            <a:avLst/>
          </a:prstGeom>
          <a:noFill/>
          <a:ln w="9525">
            <a:solidFill>
              <a:schemeClr val="tx1"/>
            </a:solidFill>
            <a:prstDash val="sysDot"/>
            <a:miter lim="800000"/>
            <a:headEnd/>
            <a:tailEnd/>
          </a:ln>
        </p:spPr>
        <p:txBody>
          <a:bodyPr>
            <a:spAutoFit/>
          </a:bodyPr>
          <a:lstStyle/>
          <a:p>
            <a:pPr algn="ctr"/>
            <a:r>
              <a:rPr lang="en-US" sz="1200">
                <a:latin typeface="Arial" charset="0"/>
              </a:rPr>
              <a:t>Information </a:t>
            </a:r>
          </a:p>
          <a:p>
            <a:pPr algn="ctr"/>
            <a:r>
              <a:rPr lang="en-US" sz="1200">
                <a:latin typeface="Arial" charset="0"/>
              </a:rPr>
              <a:t>System</a:t>
            </a:r>
          </a:p>
        </p:txBody>
      </p:sp>
      <p:sp>
        <p:nvSpPr>
          <p:cNvPr id="10248" name="Rectangle 63"/>
          <p:cNvSpPr>
            <a:spLocks noChangeArrowheads="1"/>
          </p:cNvSpPr>
          <p:nvPr/>
        </p:nvSpPr>
        <p:spPr bwMode="auto">
          <a:xfrm>
            <a:off x="4865688" y="4724400"/>
            <a:ext cx="774700" cy="284163"/>
          </a:xfrm>
          <a:prstGeom prst="rect">
            <a:avLst/>
          </a:prstGeom>
          <a:noFill/>
          <a:ln w="9525">
            <a:solidFill>
              <a:schemeClr val="tx1"/>
            </a:solidFill>
            <a:miter lim="800000"/>
            <a:headEnd/>
            <a:tailEnd/>
          </a:ln>
        </p:spPr>
        <p:txBody>
          <a:bodyPr wrap="none" lIns="92075" tIns="46038" rIns="92075" bIns="46038">
            <a:spAutoFit/>
          </a:bodyPr>
          <a:lstStyle/>
          <a:p>
            <a:pPr>
              <a:spcBef>
                <a:spcPct val="20000"/>
              </a:spcBef>
            </a:pPr>
            <a:r>
              <a:rPr lang="en-US" sz="1200">
                <a:latin typeface="Arial" charset="0"/>
              </a:rPr>
              <a:t>Decision</a:t>
            </a:r>
          </a:p>
        </p:txBody>
      </p:sp>
      <p:cxnSp>
        <p:nvCxnSpPr>
          <p:cNvPr id="10249" name="AutoShape 64"/>
          <p:cNvCxnSpPr>
            <a:cxnSpLocks noChangeShapeType="1"/>
            <a:stCxn id="10246" idx="3"/>
            <a:endCxn id="10247" idx="1"/>
          </p:cNvCxnSpPr>
          <p:nvPr/>
        </p:nvCxnSpPr>
        <p:spPr bwMode="auto">
          <a:xfrm>
            <a:off x="2836863" y="3432175"/>
            <a:ext cx="457200" cy="1588"/>
          </a:xfrm>
          <a:prstGeom prst="straightConnector1">
            <a:avLst/>
          </a:prstGeom>
          <a:noFill/>
          <a:ln w="28575">
            <a:solidFill>
              <a:schemeClr val="tx1"/>
            </a:solidFill>
            <a:round/>
            <a:headEnd/>
            <a:tailEnd type="stealth" w="med" len="med"/>
          </a:ln>
        </p:spPr>
      </p:cxnSp>
      <p:cxnSp>
        <p:nvCxnSpPr>
          <p:cNvPr id="10250" name="AutoShape 65"/>
          <p:cNvCxnSpPr>
            <a:cxnSpLocks noChangeShapeType="1"/>
            <a:stCxn id="10247" idx="3"/>
            <a:endCxn id="10245" idx="1"/>
          </p:cNvCxnSpPr>
          <p:nvPr/>
        </p:nvCxnSpPr>
        <p:spPr bwMode="auto">
          <a:xfrm flipV="1">
            <a:off x="4284663" y="3432175"/>
            <a:ext cx="485775" cy="1588"/>
          </a:xfrm>
          <a:prstGeom prst="straightConnector1">
            <a:avLst/>
          </a:prstGeom>
          <a:noFill/>
          <a:ln w="28575">
            <a:solidFill>
              <a:schemeClr val="tx1"/>
            </a:solidFill>
            <a:round/>
            <a:headEnd/>
            <a:tailEnd type="stealth" w="med" len="med"/>
          </a:ln>
        </p:spPr>
      </p:cxnSp>
      <p:cxnSp>
        <p:nvCxnSpPr>
          <p:cNvPr id="10251" name="AutoShape 66"/>
          <p:cNvCxnSpPr>
            <a:cxnSpLocks noChangeShapeType="1"/>
            <a:stCxn id="10245" idx="2"/>
            <a:endCxn id="10254" idx="0"/>
          </p:cNvCxnSpPr>
          <p:nvPr/>
        </p:nvCxnSpPr>
        <p:spPr bwMode="auto">
          <a:xfrm flipH="1">
            <a:off x="5245100" y="3573463"/>
            <a:ext cx="3175" cy="388937"/>
          </a:xfrm>
          <a:prstGeom prst="straightConnector1">
            <a:avLst/>
          </a:prstGeom>
          <a:noFill/>
          <a:ln w="28575">
            <a:solidFill>
              <a:schemeClr val="tx1"/>
            </a:solidFill>
            <a:round/>
            <a:headEnd/>
            <a:tailEnd type="stealth" w="med" len="med"/>
          </a:ln>
        </p:spPr>
      </p:cxnSp>
      <p:cxnSp>
        <p:nvCxnSpPr>
          <p:cNvPr id="10252" name="AutoShape 67"/>
          <p:cNvCxnSpPr>
            <a:cxnSpLocks noChangeShapeType="1"/>
            <a:stCxn id="10254" idx="2"/>
            <a:endCxn id="10248" idx="0"/>
          </p:cNvCxnSpPr>
          <p:nvPr/>
        </p:nvCxnSpPr>
        <p:spPr bwMode="auto">
          <a:xfrm>
            <a:off x="5245100" y="4343400"/>
            <a:ext cx="7938" cy="381000"/>
          </a:xfrm>
          <a:prstGeom prst="straightConnector1">
            <a:avLst/>
          </a:prstGeom>
          <a:noFill/>
          <a:ln w="28575">
            <a:solidFill>
              <a:schemeClr val="tx1"/>
            </a:solidFill>
            <a:round/>
            <a:headEnd/>
            <a:tailEnd type="stealth" w="med" len="med"/>
          </a:ln>
        </p:spPr>
      </p:cxnSp>
      <p:sp>
        <p:nvSpPr>
          <p:cNvPr id="10253" name="Rectangle 68"/>
          <p:cNvSpPr>
            <a:spLocks noChangeArrowheads="1"/>
          </p:cNvSpPr>
          <p:nvPr/>
        </p:nvSpPr>
        <p:spPr bwMode="auto">
          <a:xfrm>
            <a:off x="4905375" y="5410200"/>
            <a:ext cx="685800" cy="284163"/>
          </a:xfrm>
          <a:prstGeom prst="rect">
            <a:avLst/>
          </a:prstGeom>
          <a:noFill/>
          <a:ln w="9525">
            <a:solidFill>
              <a:schemeClr val="tx1"/>
            </a:solidFill>
            <a:miter lim="800000"/>
            <a:headEnd/>
            <a:tailEnd/>
          </a:ln>
        </p:spPr>
        <p:txBody>
          <a:bodyPr lIns="92075" tIns="46038" rIns="92075" bIns="46038">
            <a:spAutoFit/>
          </a:bodyPr>
          <a:lstStyle/>
          <a:p>
            <a:pPr>
              <a:spcBef>
                <a:spcPct val="20000"/>
              </a:spcBef>
            </a:pPr>
            <a:r>
              <a:rPr lang="en-US" sz="1200">
                <a:latin typeface="Arial" charset="0"/>
              </a:rPr>
              <a:t>Events</a:t>
            </a:r>
          </a:p>
        </p:txBody>
      </p:sp>
      <p:sp>
        <p:nvSpPr>
          <p:cNvPr id="10254" name="Rectangle 69"/>
          <p:cNvSpPr>
            <a:spLocks noChangeArrowheads="1"/>
          </p:cNvSpPr>
          <p:nvPr/>
        </p:nvSpPr>
        <p:spPr bwMode="auto">
          <a:xfrm>
            <a:off x="4784725" y="3962400"/>
            <a:ext cx="919163" cy="381000"/>
          </a:xfrm>
          <a:prstGeom prst="rect">
            <a:avLst/>
          </a:prstGeom>
          <a:noFill/>
          <a:ln w="9525">
            <a:noFill/>
            <a:prstDash val="sysDot"/>
            <a:miter lim="800000"/>
            <a:headEnd/>
            <a:tailEnd/>
          </a:ln>
        </p:spPr>
        <p:txBody>
          <a:bodyPr wrap="none" anchor="ctr"/>
          <a:lstStyle/>
          <a:p>
            <a:pPr algn="ctr"/>
            <a:r>
              <a:rPr lang="en-US" sz="1200">
                <a:latin typeface="Arial" charset="0"/>
              </a:rPr>
              <a:t>Use of</a:t>
            </a:r>
          </a:p>
          <a:p>
            <a:pPr algn="ctr"/>
            <a:r>
              <a:rPr lang="en-US" sz="1200">
                <a:latin typeface="Arial" charset="0"/>
              </a:rPr>
              <a:t>information</a:t>
            </a:r>
          </a:p>
        </p:txBody>
      </p:sp>
      <p:cxnSp>
        <p:nvCxnSpPr>
          <p:cNvPr id="10255" name="AutoShape 70"/>
          <p:cNvCxnSpPr>
            <a:cxnSpLocks noChangeShapeType="1"/>
            <a:stCxn id="10248" idx="2"/>
            <a:endCxn id="10253" idx="0"/>
          </p:cNvCxnSpPr>
          <p:nvPr/>
        </p:nvCxnSpPr>
        <p:spPr bwMode="auto">
          <a:xfrm flipH="1">
            <a:off x="5248275" y="5008563"/>
            <a:ext cx="4763" cy="401637"/>
          </a:xfrm>
          <a:prstGeom prst="straightConnector1">
            <a:avLst/>
          </a:prstGeom>
          <a:noFill/>
          <a:ln w="28575">
            <a:solidFill>
              <a:schemeClr val="tx1"/>
            </a:solidFill>
            <a:round/>
            <a:headEnd/>
            <a:tailEnd type="stealth" w="med" len="med"/>
          </a:ln>
        </p:spPr>
      </p:cxnSp>
      <p:sp>
        <p:nvSpPr>
          <p:cNvPr id="10256" name="AutoShape 71"/>
          <p:cNvSpPr>
            <a:spLocks noChangeArrowheads="1"/>
          </p:cNvSpPr>
          <p:nvPr/>
        </p:nvSpPr>
        <p:spPr bwMode="auto">
          <a:xfrm rot="-5400000" flipH="1" flipV="1">
            <a:off x="5841207" y="3860006"/>
            <a:ext cx="228600" cy="585787"/>
          </a:xfrm>
          <a:prstGeom prst="downArrow">
            <a:avLst>
              <a:gd name="adj1" fmla="val 50000"/>
              <a:gd name="adj2" fmla="val 64062"/>
            </a:avLst>
          </a:prstGeom>
          <a:solidFill>
            <a:schemeClr val="accent1"/>
          </a:solidFill>
          <a:ln w="9525">
            <a:solidFill>
              <a:schemeClr val="tx1"/>
            </a:solidFill>
            <a:miter lim="800000"/>
            <a:headEnd/>
            <a:tailEnd/>
          </a:ln>
        </p:spPr>
        <p:txBody>
          <a:bodyPr wrap="none" anchor="ctr"/>
          <a:lstStyle/>
          <a:p>
            <a:endParaRPr lang="id-ID"/>
          </a:p>
        </p:txBody>
      </p:sp>
      <p:sp>
        <p:nvSpPr>
          <p:cNvPr id="10257" name="AutoShape 72"/>
          <p:cNvSpPr>
            <a:spLocks noChangeArrowheads="1"/>
          </p:cNvSpPr>
          <p:nvPr/>
        </p:nvSpPr>
        <p:spPr bwMode="auto">
          <a:xfrm>
            <a:off x="3675063" y="2667000"/>
            <a:ext cx="228600" cy="533400"/>
          </a:xfrm>
          <a:prstGeom prst="down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id-ID"/>
          </a:p>
        </p:txBody>
      </p:sp>
      <p:sp>
        <p:nvSpPr>
          <p:cNvPr id="10258" name="Rectangle 73"/>
          <p:cNvSpPr>
            <a:spLocks noChangeArrowheads="1"/>
          </p:cNvSpPr>
          <p:nvPr/>
        </p:nvSpPr>
        <p:spPr bwMode="auto">
          <a:xfrm rot="5400000">
            <a:off x="5895975" y="3771900"/>
            <a:ext cx="1539875" cy="396875"/>
          </a:xfrm>
          <a:prstGeom prst="rect">
            <a:avLst/>
          </a:prstGeom>
          <a:noFill/>
          <a:ln w="9525">
            <a:noFill/>
            <a:miter lim="800000"/>
            <a:headEnd/>
            <a:tailEnd/>
          </a:ln>
        </p:spPr>
        <p:txBody>
          <a:bodyPr wrap="none">
            <a:spAutoFit/>
          </a:bodyPr>
          <a:lstStyle/>
          <a:p>
            <a:pPr eaLnBrk="1" hangingPunct="1"/>
            <a:r>
              <a:rPr lang="en-US" sz="2000" b="1">
                <a:latin typeface="Arial" charset="0"/>
              </a:rPr>
              <a:t>Knowledge</a:t>
            </a:r>
          </a:p>
        </p:txBody>
      </p:sp>
      <p:sp>
        <p:nvSpPr>
          <p:cNvPr id="10259" name="Line 74"/>
          <p:cNvSpPr>
            <a:spLocks noChangeShapeType="1"/>
          </p:cNvSpPr>
          <p:nvPr/>
        </p:nvSpPr>
        <p:spPr bwMode="auto">
          <a:xfrm flipV="1">
            <a:off x="4437063" y="2667000"/>
            <a:ext cx="0" cy="762000"/>
          </a:xfrm>
          <a:prstGeom prst="line">
            <a:avLst/>
          </a:prstGeom>
          <a:noFill/>
          <a:ln w="9525">
            <a:solidFill>
              <a:schemeClr val="tx1"/>
            </a:solidFill>
            <a:prstDash val="lgDashDot"/>
            <a:round/>
            <a:headEnd/>
            <a:tailEnd type="stealth" w="med" len="med"/>
          </a:ln>
        </p:spPr>
        <p:txBody>
          <a:bodyPr/>
          <a:lstStyle/>
          <a:p>
            <a:endParaRPr lang="id-ID"/>
          </a:p>
        </p:txBody>
      </p:sp>
      <p:sp>
        <p:nvSpPr>
          <p:cNvPr id="10260" name="Line 75"/>
          <p:cNvSpPr>
            <a:spLocks noChangeShapeType="1"/>
          </p:cNvSpPr>
          <p:nvPr/>
        </p:nvSpPr>
        <p:spPr bwMode="auto">
          <a:xfrm flipV="1">
            <a:off x="5257800" y="4495800"/>
            <a:ext cx="990600" cy="0"/>
          </a:xfrm>
          <a:prstGeom prst="line">
            <a:avLst/>
          </a:prstGeom>
          <a:noFill/>
          <a:ln w="9525">
            <a:solidFill>
              <a:schemeClr val="tx1"/>
            </a:solidFill>
            <a:prstDash val="lgDashDot"/>
            <a:round/>
            <a:headEnd/>
            <a:tailEnd type="stealth" w="med" len="med"/>
          </a:ln>
        </p:spPr>
        <p:txBody>
          <a:bodyPr/>
          <a:lstStyle/>
          <a:p>
            <a:endParaRPr lang="id-ID"/>
          </a:p>
        </p:txBody>
      </p:sp>
      <p:sp>
        <p:nvSpPr>
          <p:cNvPr id="10261" name="AutoShape 76"/>
          <p:cNvSpPr>
            <a:spLocks noChangeArrowheads="1"/>
          </p:cNvSpPr>
          <p:nvPr/>
        </p:nvSpPr>
        <p:spPr bwMode="auto">
          <a:xfrm>
            <a:off x="4813300" y="3962400"/>
            <a:ext cx="838200" cy="381000"/>
          </a:xfrm>
          <a:prstGeom prst="roundRect">
            <a:avLst>
              <a:gd name="adj" fmla="val 16667"/>
            </a:avLst>
          </a:prstGeom>
          <a:noFill/>
          <a:ln w="12700">
            <a:solidFill>
              <a:schemeClr val="tx1"/>
            </a:solidFill>
            <a:prstDash val="sysDot"/>
            <a:round/>
            <a:headEnd/>
            <a:tailEnd/>
          </a:ln>
        </p:spPr>
        <p:txBody>
          <a:bodyPr wrap="none" anchor="ctr"/>
          <a:lstStyle/>
          <a:p>
            <a:endParaRPr lang="id-ID"/>
          </a:p>
        </p:txBody>
      </p:sp>
      <p:sp>
        <p:nvSpPr>
          <p:cNvPr id="10262" name="Line 77"/>
          <p:cNvSpPr>
            <a:spLocks noChangeShapeType="1"/>
          </p:cNvSpPr>
          <p:nvPr/>
        </p:nvSpPr>
        <p:spPr bwMode="auto">
          <a:xfrm flipV="1">
            <a:off x="5591175" y="5562600"/>
            <a:ext cx="657225" cy="0"/>
          </a:xfrm>
          <a:prstGeom prst="line">
            <a:avLst/>
          </a:prstGeom>
          <a:noFill/>
          <a:ln w="9525">
            <a:solidFill>
              <a:schemeClr val="tx1"/>
            </a:solidFill>
            <a:prstDash val="lgDashDot"/>
            <a:round/>
            <a:headEnd/>
            <a:tailEnd type="stealth" w="med" len="med"/>
          </a:ln>
        </p:spPr>
        <p:txBody>
          <a:bodyPr/>
          <a:lstStyle/>
          <a:p>
            <a:endParaRPr lang="id-ID"/>
          </a:p>
        </p:txBody>
      </p:sp>
      <p:cxnSp>
        <p:nvCxnSpPr>
          <p:cNvPr id="10263" name="AutoShape 78"/>
          <p:cNvCxnSpPr>
            <a:cxnSpLocks noChangeShapeType="1"/>
            <a:stCxn id="10253" idx="1"/>
            <a:endCxn id="10246" idx="2"/>
          </p:cNvCxnSpPr>
          <p:nvPr/>
        </p:nvCxnSpPr>
        <p:spPr bwMode="auto">
          <a:xfrm rot="10800000">
            <a:off x="2554288" y="3573463"/>
            <a:ext cx="2351087" cy="1979612"/>
          </a:xfrm>
          <a:prstGeom prst="bentConnector2">
            <a:avLst/>
          </a:prstGeom>
          <a:noFill/>
          <a:ln w="28575">
            <a:solidFill>
              <a:schemeClr val="tx1"/>
            </a:solidFill>
            <a:miter lim="800000"/>
            <a:headEnd/>
            <a:tailEnd type="stealth" w="med" len="med"/>
          </a:ln>
        </p:spPr>
      </p:cxnSp>
      <p:sp>
        <p:nvSpPr>
          <p:cNvPr id="10264" name="Line 79"/>
          <p:cNvSpPr>
            <a:spLocks noChangeShapeType="1"/>
          </p:cNvSpPr>
          <p:nvPr/>
        </p:nvSpPr>
        <p:spPr bwMode="auto">
          <a:xfrm flipH="1" flipV="1">
            <a:off x="2562225" y="2667000"/>
            <a:ext cx="0" cy="609600"/>
          </a:xfrm>
          <a:prstGeom prst="line">
            <a:avLst/>
          </a:prstGeom>
          <a:noFill/>
          <a:ln w="9525">
            <a:solidFill>
              <a:schemeClr val="tx1"/>
            </a:solidFill>
            <a:prstDash val="lgDashDot"/>
            <a:round/>
            <a:headEnd/>
            <a:tailEnd type="stealth" w="med" len="med"/>
          </a:ln>
        </p:spPr>
        <p:txBody>
          <a:bodyPr/>
          <a:lstStyle/>
          <a:p>
            <a:endParaRPr lang="id-ID"/>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ightbar">
  <a:themeElements>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Lightbar">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X:Templates:Presentations:Designs:Lightbar</Template>
  <TotalTime>134</TotalTime>
  <Words>1101</Words>
  <Application>Microsoft Office PowerPoint</Application>
  <PresentationFormat>On-screen Show (4:3)</PresentationFormat>
  <Paragraphs>176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Lightbar</vt:lpstr>
      <vt:lpstr>Knowledge Management</vt:lpstr>
      <vt:lpstr>Concepts and Definition</vt:lpstr>
      <vt:lpstr>What is Data &amp; information?</vt:lpstr>
      <vt:lpstr>What is Knowledge?</vt:lpstr>
      <vt:lpstr>Knowledge </vt:lpstr>
      <vt:lpstr>  Data, Information, and Knowledge</vt:lpstr>
      <vt:lpstr>Slide 7</vt:lpstr>
      <vt:lpstr> Data, Information, and Knowledge:Example</vt:lpstr>
      <vt:lpstr>Data, Information, Knowledge and Events </vt:lpstr>
      <vt:lpstr>Subjective View of knowledge</vt:lpstr>
      <vt:lpstr>Objective View of knowledge</vt:lpstr>
      <vt:lpstr>Knowledge Component</vt:lpstr>
      <vt:lpstr>Types of Knowledge</vt:lpstr>
      <vt:lpstr>Procedural and Declarative Knowledge</vt:lpstr>
      <vt:lpstr>Explicit knowledge</vt:lpstr>
      <vt:lpstr>Tacit Knowledge</vt:lpstr>
      <vt:lpstr>General and Specific Knowledge</vt:lpstr>
      <vt:lpstr>Technically and Contextually Specific Knowledge</vt:lpstr>
      <vt:lpstr>Illustrations of the Different Types of Knowledge </vt:lpstr>
      <vt:lpstr>Knowledge and Expertise</vt:lpstr>
      <vt:lpstr>Characteristics of Knowledge</vt:lpstr>
      <vt:lpstr>Knowledge Management </vt:lpstr>
      <vt:lpstr>Knowledge Resources</vt:lpstr>
      <vt:lpstr>Knowledge Management Systems</vt:lpstr>
      <vt:lpstr>Knowledge Management Technologies</vt:lpstr>
      <vt:lpstr>The Knowledge Management System Cycle</vt:lpstr>
      <vt:lpstr>The Knowledge Management System Cycle</vt:lpstr>
      <vt:lpstr>Slide 28</vt:lpstr>
      <vt:lpstr>How KM Impacts People</vt:lpstr>
      <vt:lpstr>How KM Impacts Organizational Processes?</vt:lpstr>
      <vt:lpstr>Impact on Products</vt:lpstr>
      <vt:lpstr>How Knowledge Management Impacts Organizational Performance</vt:lpstr>
      <vt:lpstr>A Summary of Organizational Impacts of Knowledge Management</vt:lpstr>
    </vt:vector>
  </TitlesOfParts>
  <Company>University of Missouri, St. Louis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Irma</dc:creator>
  <cp:lastModifiedBy>User</cp:lastModifiedBy>
  <cp:revision>18</cp:revision>
  <dcterms:created xsi:type="dcterms:W3CDTF">2003-07-30T18:06:30Z</dcterms:created>
  <dcterms:modified xsi:type="dcterms:W3CDTF">2016-09-28T21:40:24Z</dcterms:modified>
</cp:coreProperties>
</file>