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8"/>
  </p:notesMasterIdLst>
  <p:sldIdLst>
    <p:sldId id="316" r:id="rId3"/>
    <p:sldId id="261" r:id="rId4"/>
    <p:sldId id="304" r:id="rId5"/>
    <p:sldId id="264" r:id="rId6"/>
    <p:sldId id="305" r:id="rId7"/>
    <p:sldId id="307" r:id="rId8"/>
    <p:sldId id="308" r:id="rId9"/>
    <p:sldId id="317" r:id="rId10"/>
    <p:sldId id="300" r:id="rId11"/>
    <p:sldId id="312" r:id="rId12"/>
    <p:sldId id="318" r:id="rId13"/>
    <p:sldId id="313" r:id="rId14"/>
    <p:sldId id="319" r:id="rId15"/>
    <p:sldId id="320" r:id="rId16"/>
    <p:sldId id="265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196" autoAdjust="0"/>
  </p:normalViewPr>
  <p:slideViewPr>
    <p:cSldViewPr>
      <p:cViewPr varScale="1">
        <p:scale>
          <a:sx n="91" d="100"/>
          <a:sy n="91" d="100"/>
        </p:scale>
        <p:origin x="644" y="44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89311-B830-475E-80F1-E166C91F26EF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4226-DCFC-4059-B351-D1AEFFD67F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1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ame 3"/>
          <p:cNvSpPr/>
          <p:nvPr userDrawn="1"/>
        </p:nvSpPr>
        <p:spPr>
          <a:xfrm>
            <a:off x="54000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 userDrawn="1"/>
        </p:nvSpPr>
        <p:spPr>
          <a:xfrm>
            <a:off x="327608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601216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371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83054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2587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57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55576" y="466625"/>
            <a:ext cx="7620148" cy="4212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94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9F2EC2D3-607F-4842-8AB5-DAC56E382FA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6120680" cy="4752526"/>
          </a:xfrm>
          <a:custGeom>
            <a:avLst/>
            <a:gdLst>
              <a:gd name="connsiteX0" fmla="*/ 2088232 w 6120680"/>
              <a:gd name="connsiteY0" fmla="*/ 0 h 4752526"/>
              <a:gd name="connsiteX1" fmla="*/ 4032448 w 6120680"/>
              <a:gd name="connsiteY1" fmla="*/ 0 h 4752526"/>
              <a:gd name="connsiteX2" fmla="*/ 4032448 w 6120680"/>
              <a:gd name="connsiteY2" fmla="*/ 4752526 h 4752526"/>
              <a:gd name="connsiteX3" fmla="*/ 2088232 w 6120680"/>
              <a:gd name="connsiteY3" fmla="*/ 4752526 h 4752526"/>
              <a:gd name="connsiteX4" fmla="*/ 0 w 6120680"/>
              <a:gd name="connsiteY4" fmla="*/ 0 h 4752526"/>
              <a:gd name="connsiteX5" fmla="*/ 1944216 w 6120680"/>
              <a:gd name="connsiteY5" fmla="*/ 0 h 4752526"/>
              <a:gd name="connsiteX6" fmla="*/ 1944216 w 6120680"/>
              <a:gd name="connsiteY6" fmla="*/ 4752526 h 4752526"/>
              <a:gd name="connsiteX7" fmla="*/ 0 w 6120680"/>
              <a:gd name="connsiteY7" fmla="*/ 4752526 h 4752526"/>
              <a:gd name="connsiteX8" fmla="*/ 4176464 w 6120680"/>
              <a:gd name="connsiteY8" fmla="*/ 0 h 4752526"/>
              <a:gd name="connsiteX9" fmla="*/ 6120680 w 6120680"/>
              <a:gd name="connsiteY9" fmla="*/ 0 h 4752526"/>
              <a:gd name="connsiteX10" fmla="*/ 6120680 w 6120680"/>
              <a:gd name="connsiteY10" fmla="*/ 4752526 h 4752526"/>
              <a:gd name="connsiteX11" fmla="*/ 4176464 w 6120680"/>
              <a:gd name="connsiteY11" fmla="*/ 4752526 h 475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0680" h="4752526">
                <a:moveTo>
                  <a:pt x="2088232" y="0"/>
                </a:moveTo>
                <a:lnTo>
                  <a:pt x="4032448" y="0"/>
                </a:lnTo>
                <a:lnTo>
                  <a:pt x="4032448" y="4752526"/>
                </a:lnTo>
                <a:lnTo>
                  <a:pt x="2088232" y="4752526"/>
                </a:lnTo>
                <a:close/>
                <a:moveTo>
                  <a:pt x="0" y="0"/>
                </a:moveTo>
                <a:lnTo>
                  <a:pt x="1944216" y="0"/>
                </a:lnTo>
                <a:lnTo>
                  <a:pt x="1944216" y="4752526"/>
                </a:lnTo>
                <a:lnTo>
                  <a:pt x="0" y="4752526"/>
                </a:lnTo>
                <a:close/>
                <a:moveTo>
                  <a:pt x="4176464" y="0"/>
                </a:moveTo>
                <a:lnTo>
                  <a:pt x="6120680" y="0"/>
                </a:lnTo>
                <a:lnTo>
                  <a:pt x="6120680" y="4752526"/>
                </a:lnTo>
                <a:lnTo>
                  <a:pt x="4176464" y="47525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4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79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323528" y="267494"/>
            <a:ext cx="3273112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949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395536" y="1131589"/>
            <a:ext cx="2808312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31932" y="1238201"/>
            <a:ext cx="2563041" cy="3349772"/>
            <a:chOff x="531932" y="1238201"/>
            <a:chExt cx="2563041" cy="3349772"/>
          </a:xfrm>
        </p:grpSpPr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ounded Rectangle 10"/>
          <p:cNvSpPr/>
          <p:nvPr userDrawn="1"/>
        </p:nvSpPr>
        <p:spPr>
          <a:xfrm>
            <a:off x="3419872" y="1143150"/>
            <a:ext cx="5544616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71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5081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52185" y="1599886"/>
            <a:ext cx="1944000" cy="21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514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582135" y="1599886"/>
            <a:ext cx="1944000" cy="21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7893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12085" y="1599886"/>
            <a:ext cx="1944000" cy="21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8272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642034" y="1599886"/>
            <a:ext cx="1944000" cy="21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48651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4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16302" y="1169208"/>
            <a:ext cx="1915817" cy="2986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D9B7425D-12B5-4BD3-AFE0-E211BEC2925B}"/>
              </a:ext>
            </a:extLst>
          </p:cNvPr>
          <p:cNvSpPr/>
          <p:nvPr userDrawn="1"/>
        </p:nvSpPr>
        <p:spPr>
          <a:xfrm>
            <a:off x="3449684" y="771550"/>
            <a:ext cx="2244633" cy="4032448"/>
          </a:xfrm>
          <a:custGeom>
            <a:avLst/>
            <a:gdLst>
              <a:gd name="connsiteX0" fmla="*/ 1074311 w 2244633"/>
              <a:gd name="connsiteY0" fmla="*/ 3650043 h 4032448"/>
              <a:gd name="connsiteX1" fmla="*/ 1170321 w 2244633"/>
              <a:gd name="connsiteY1" fmla="*/ 3650043 h 4032448"/>
              <a:gd name="connsiteX2" fmla="*/ 1194324 w 2244633"/>
              <a:gd name="connsiteY2" fmla="*/ 3674046 h 4032448"/>
              <a:gd name="connsiteX3" fmla="*/ 1194324 w 2244633"/>
              <a:gd name="connsiteY3" fmla="*/ 3770056 h 4032448"/>
              <a:gd name="connsiteX4" fmla="*/ 1170321 w 2244633"/>
              <a:gd name="connsiteY4" fmla="*/ 3794059 h 4032448"/>
              <a:gd name="connsiteX5" fmla="*/ 1074311 w 2244633"/>
              <a:gd name="connsiteY5" fmla="*/ 3794059 h 4032448"/>
              <a:gd name="connsiteX6" fmla="*/ 1050308 w 2244633"/>
              <a:gd name="connsiteY6" fmla="*/ 3770056 h 4032448"/>
              <a:gd name="connsiteX7" fmla="*/ 1050308 w 2244633"/>
              <a:gd name="connsiteY7" fmla="*/ 3674046 h 4032448"/>
              <a:gd name="connsiteX8" fmla="*/ 1074311 w 2244633"/>
              <a:gd name="connsiteY8" fmla="*/ 3650043 h 4032448"/>
              <a:gd name="connsiteX9" fmla="*/ 1122317 w 2244633"/>
              <a:gd name="connsiteY9" fmla="*/ 3550171 h 4032448"/>
              <a:gd name="connsiteX10" fmla="*/ 960590 w 2244633"/>
              <a:gd name="connsiteY10" fmla="*/ 3718057 h 4032448"/>
              <a:gd name="connsiteX11" fmla="*/ 1122317 w 2244633"/>
              <a:gd name="connsiteY11" fmla="*/ 3885942 h 4032448"/>
              <a:gd name="connsiteX12" fmla="*/ 1284043 w 2244633"/>
              <a:gd name="connsiteY12" fmla="*/ 3718057 h 4032448"/>
              <a:gd name="connsiteX13" fmla="*/ 1122317 w 2244633"/>
              <a:gd name="connsiteY13" fmla="*/ 3550171 h 4032448"/>
              <a:gd name="connsiteX14" fmla="*/ 172664 w 2244633"/>
              <a:gd name="connsiteY14" fmla="*/ 402120 h 4032448"/>
              <a:gd name="connsiteX15" fmla="*/ 172664 w 2244633"/>
              <a:gd name="connsiteY15" fmla="*/ 3359577 h 4032448"/>
              <a:gd name="connsiteX16" fmla="*/ 2071969 w 2244633"/>
              <a:gd name="connsiteY16" fmla="*/ 3359577 h 4032448"/>
              <a:gd name="connsiteX17" fmla="*/ 2071969 w 2244633"/>
              <a:gd name="connsiteY17" fmla="*/ 402120 h 4032448"/>
              <a:gd name="connsiteX18" fmla="*/ 863349 w 2244633"/>
              <a:gd name="connsiteY18" fmla="*/ 133260 h 4032448"/>
              <a:gd name="connsiteX19" fmla="*/ 798608 w 2244633"/>
              <a:gd name="connsiteY19" fmla="*/ 200468 h 4032448"/>
              <a:gd name="connsiteX20" fmla="*/ 863349 w 2244633"/>
              <a:gd name="connsiteY20" fmla="*/ 267675 h 4032448"/>
              <a:gd name="connsiteX21" fmla="*/ 1381284 w 2244633"/>
              <a:gd name="connsiteY21" fmla="*/ 267675 h 4032448"/>
              <a:gd name="connsiteX22" fmla="*/ 1446026 w 2244633"/>
              <a:gd name="connsiteY22" fmla="*/ 200468 h 4032448"/>
              <a:gd name="connsiteX23" fmla="*/ 1381284 w 2244633"/>
              <a:gd name="connsiteY23" fmla="*/ 133260 h 4032448"/>
              <a:gd name="connsiteX24" fmla="*/ 631322 w 2244633"/>
              <a:gd name="connsiteY24" fmla="*/ 126821 h 4032448"/>
              <a:gd name="connsiteX25" fmla="*/ 559314 w 2244633"/>
              <a:gd name="connsiteY25" fmla="*/ 198829 h 4032448"/>
              <a:gd name="connsiteX26" fmla="*/ 631322 w 2244633"/>
              <a:gd name="connsiteY26" fmla="*/ 270837 h 4032448"/>
              <a:gd name="connsiteX27" fmla="*/ 703330 w 2244633"/>
              <a:gd name="connsiteY27" fmla="*/ 198829 h 4032448"/>
              <a:gd name="connsiteX28" fmla="*/ 631322 w 2244633"/>
              <a:gd name="connsiteY28" fmla="*/ 126821 h 4032448"/>
              <a:gd name="connsiteX29" fmla="*/ 374113 w 2244633"/>
              <a:gd name="connsiteY29" fmla="*/ 0 h 4032448"/>
              <a:gd name="connsiteX30" fmla="*/ 1870520 w 2244633"/>
              <a:gd name="connsiteY30" fmla="*/ 0 h 4032448"/>
              <a:gd name="connsiteX31" fmla="*/ 2244633 w 2244633"/>
              <a:gd name="connsiteY31" fmla="*/ 388361 h 4032448"/>
              <a:gd name="connsiteX32" fmla="*/ 2244633 w 2244633"/>
              <a:gd name="connsiteY32" fmla="*/ 3644087 h 4032448"/>
              <a:gd name="connsiteX33" fmla="*/ 1870520 w 2244633"/>
              <a:gd name="connsiteY33" fmla="*/ 4032448 h 4032448"/>
              <a:gd name="connsiteX34" fmla="*/ 374113 w 2244633"/>
              <a:gd name="connsiteY34" fmla="*/ 4032448 h 4032448"/>
              <a:gd name="connsiteX35" fmla="*/ 0 w 2244633"/>
              <a:gd name="connsiteY35" fmla="*/ 3644087 h 4032448"/>
              <a:gd name="connsiteX36" fmla="*/ 0 w 2244633"/>
              <a:gd name="connsiteY36" fmla="*/ 388361 h 4032448"/>
              <a:gd name="connsiteX37" fmla="*/ 374113 w 2244633"/>
              <a:gd name="connsiteY37" fmla="*/ 0 h 40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44633" h="4032448">
                <a:moveTo>
                  <a:pt x="1074311" y="3650043"/>
                </a:moveTo>
                <a:lnTo>
                  <a:pt x="1170321" y="3650043"/>
                </a:lnTo>
                <a:cubicBezTo>
                  <a:pt x="1183577" y="3650043"/>
                  <a:pt x="1194324" y="3660790"/>
                  <a:pt x="1194324" y="3674046"/>
                </a:cubicBezTo>
                <a:lnTo>
                  <a:pt x="1194324" y="3770056"/>
                </a:lnTo>
                <a:cubicBezTo>
                  <a:pt x="1194324" y="3783312"/>
                  <a:pt x="1183577" y="3794059"/>
                  <a:pt x="1170321" y="3794059"/>
                </a:cubicBezTo>
                <a:lnTo>
                  <a:pt x="1074311" y="3794059"/>
                </a:lnTo>
                <a:cubicBezTo>
                  <a:pt x="1061055" y="3794059"/>
                  <a:pt x="1050308" y="3783312"/>
                  <a:pt x="1050308" y="3770056"/>
                </a:cubicBezTo>
                <a:lnTo>
                  <a:pt x="1050308" y="3674046"/>
                </a:lnTo>
                <a:cubicBezTo>
                  <a:pt x="1050308" y="3660790"/>
                  <a:pt x="1061055" y="3650043"/>
                  <a:pt x="1074311" y="3650043"/>
                </a:cubicBezTo>
                <a:close/>
                <a:moveTo>
                  <a:pt x="1122317" y="3550171"/>
                </a:moveTo>
                <a:cubicBezTo>
                  <a:pt x="1032998" y="3550171"/>
                  <a:pt x="960590" y="3625336"/>
                  <a:pt x="960590" y="3718057"/>
                </a:cubicBezTo>
                <a:cubicBezTo>
                  <a:pt x="960590" y="3810777"/>
                  <a:pt x="1032998" y="3885942"/>
                  <a:pt x="1122317" y="3885942"/>
                </a:cubicBezTo>
                <a:cubicBezTo>
                  <a:pt x="1211635" y="3885942"/>
                  <a:pt x="1284043" y="3810777"/>
                  <a:pt x="1284043" y="3718057"/>
                </a:cubicBezTo>
                <a:cubicBezTo>
                  <a:pt x="1284043" y="3625336"/>
                  <a:pt x="1211635" y="3550171"/>
                  <a:pt x="1122317" y="3550171"/>
                </a:cubicBezTo>
                <a:close/>
                <a:moveTo>
                  <a:pt x="172664" y="402120"/>
                </a:moveTo>
                <a:lnTo>
                  <a:pt x="172664" y="3359577"/>
                </a:lnTo>
                <a:lnTo>
                  <a:pt x="2071969" y="3359577"/>
                </a:lnTo>
                <a:lnTo>
                  <a:pt x="2071969" y="402120"/>
                </a:lnTo>
                <a:close/>
                <a:moveTo>
                  <a:pt x="863349" y="133260"/>
                </a:moveTo>
                <a:cubicBezTo>
                  <a:pt x="827594" y="133260"/>
                  <a:pt x="798608" y="163350"/>
                  <a:pt x="798608" y="200468"/>
                </a:cubicBezTo>
                <a:cubicBezTo>
                  <a:pt x="798608" y="237585"/>
                  <a:pt x="827594" y="267675"/>
                  <a:pt x="863349" y="267675"/>
                </a:cubicBezTo>
                <a:lnTo>
                  <a:pt x="1381284" y="267675"/>
                </a:lnTo>
                <a:cubicBezTo>
                  <a:pt x="1417040" y="267675"/>
                  <a:pt x="1446026" y="237585"/>
                  <a:pt x="1446026" y="200468"/>
                </a:cubicBezTo>
                <a:cubicBezTo>
                  <a:pt x="1446026" y="163350"/>
                  <a:pt x="1417040" y="133260"/>
                  <a:pt x="1381284" y="133260"/>
                </a:cubicBezTo>
                <a:close/>
                <a:moveTo>
                  <a:pt x="631322" y="126821"/>
                </a:moveTo>
                <a:cubicBezTo>
                  <a:pt x="591553" y="126821"/>
                  <a:pt x="559314" y="159060"/>
                  <a:pt x="559314" y="198829"/>
                </a:cubicBezTo>
                <a:cubicBezTo>
                  <a:pt x="559314" y="238598"/>
                  <a:pt x="591553" y="270837"/>
                  <a:pt x="631322" y="270837"/>
                </a:cubicBezTo>
                <a:cubicBezTo>
                  <a:pt x="671091" y="270837"/>
                  <a:pt x="703330" y="238598"/>
                  <a:pt x="703330" y="198829"/>
                </a:cubicBezTo>
                <a:cubicBezTo>
                  <a:pt x="703330" y="159060"/>
                  <a:pt x="671091" y="126821"/>
                  <a:pt x="631322" y="126821"/>
                </a:cubicBezTo>
                <a:close/>
                <a:moveTo>
                  <a:pt x="374113" y="0"/>
                </a:moveTo>
                <a:lnTo>
                  <a:pt x="1870520" y="0"/>
                </a:lnTo>
                <a:cubicBezTo>
                  <a:pt x="2077136" y="0"/>
                  <a:pt x="2244633" y="173876"/>
                  <a:pt x="2244633" y="388361"/>
                </a:cubicBezTo>
                <a:lnTo>
                  <a:pt x="2244633" y="3644087"/>
                </a:lnTo>
                <a:cubicBezTo>
                  <a:pt x="2244633" y="3858572"/>
                  <a:pt x="2077136" y="4032448"/>
                  <a:pt x="1870520" y="4032448"/>
                </a:cubicBezTo>
                <a:lnTo>
                  <a:pt x="374113" y="4032448"/>
                </a:lnTo>
                <a:cubicBezTo>
                  <a:pt x="167497" y="4032448"/>
                  <a:pt x="0" y="3858572"/>
                  <a:pt x="0" y="3644087"/>
                </a:cubicBezTo>
                <a:lnTo>
                  <a:pt x="0" y="388361"/>
                </a:lnTo>
                <a:cubicBezTo>
                  <a:pt x="0" y="173876"/>
                  <a:pt x="167497" y="0"/>
                  <a:pt x="374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3500" y="1491630"/>
            <a:ext cx="2644455" cy="199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3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045692"/>
            <a:ext cx="9153525" cy="2097807"/>
          </a:xfrm>
          <a:custGeom>
            <a:avLst/>
            <a:gdLst>
              <a:gd name="connsiteX0" fmla="*/ 0 w 9144000"/>
              <a:gd name="connsiteY0" fmla="*/ 0 h 1059582"/>
              <a:gd name="connsiteX1" fmla="*/ 9144000 w 9144000"/>
              <a:gd name="connsiteY1" fmla="*/ 0 h 1059582"/>
              <a:gd name="connsiteX2" fmla="*/ 9144000 w 9144000"/>
              <a:gd name="connsiteY2" fmla="*/ 1059582 h 1059582"/>
              <a:gd name="connsiteX3" fmla="*/ 0 w 9144000"/>
              <a:gd name="connsiteY3" fmla="*/ 1059582 h 1059582"/>
              <a:gd name="connsiteX4" fmla="*/ 0 w 9144000"/>
              <a:gd name="connsiteY4" fmla="*/ 0 h 1059582"/>
              <a:gd name="connsiteX0" fmla="*/ 0 w 9153525"/>
              <a:gd name="connsiteY0" fmla="*/ 1038225 h 2097807"/>
              <a:gd name="connsiteX1" fmla="*/ 9153525 w 9153525"/>
              <a:gd name="connsiteY1" fmla="*/ 0 h 2097807"/>
              <a:gd name="connsiteX2" fmla="*/ 9144000 w 9153525"/>
              <a:gd name="connsiteY2" fmla="*/ 2097807 h 2097807"/>
              <a:gd name="connsiteX3" fmla="*/ 0 w 9153525"/>
              <a:gd name="connsiteY3" fmla="*/ 2097807 h 2097807"/>
              <a:gd name="connsiteX4" fmla="*/ 0 w 9153525"/>
              <a:gd name="connsiteY4" fmla="*/ 1038225 h 20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2097807">
                <a:moveTo>
                  <a:pt x="0" y="1038225"/>
                </a:moveTo>
                <a:lnTo>
                  <a:pt x="9153525" y="0"/>
                </a:lnTo>
                <a:lnTo>
                  <a:pt x="9144000" y="2097807"/>
                </a:lnTo>
                <a:lnTo>
                  <a:pt x="0" y="2097807"/>
                </a:lnTo>
                <a:lnTo>
                  <a:pt x="0" y="1038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4344"/>
            <a:ext cx="3816424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0" y="1374774"/>
            <a:ext cx="3455535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4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59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73" r:id="rId5"/>
    <p:sldLayoutId id="2147483655" r:id="rId6"/>
    <p:sldLayoutId id="2147483665" r:id="rId7"/>
    <p:sldLayoutId id="2147483666" r:id="rId8"/>
    <p:sldLayoutId id="2147483667" r:id="rId9"/>
    <p:sldLayoutId id="2147483674" r:id="rId10"/>
    <p:sldLayoutId id="2147483669" r:id="rId11"/>
    <p:sldLayoutId id="2147483662" r:id="rId12"/>
    <p:sldLayoutId id="2147483672" r:id="rId13"/>
    <p:sldLayoutId id="2147483664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1605449"/>
            <a:ext cx="7726708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endParaRPr lang="en-US" sz="1600" b="1" dirty="0">
              <a:solidFill>
                <a:schemeClr val="bg1"/>
              </a:solidFill>
            </a:endParaRPr>
          </a:p>
          <a:p>
            <a:pPr lvl="0"/>
            <a:r>
              <a:rPr lang="en-US" sz="1600" b="1" dirty="0" smtClean="0">
                <a:solidFill>
                  <a:schemeClr val="bg1"/>
                </a:solidFill>
              </a:rPr>
              <a:t>KELOMPOK 5 :</a:t>
            </a:r>
          </a:p>
          <a:p>
            <a:pPr lvl="0"/>
            <a:endParaRPr lang="en-US" sz="1600" b="1" dirty="0" smtClean="0">
              <a:solidFill>
                <a:schemeClr val="bg1"/>
              </a:solidFill>
            </a:endParaRPr>
          </a:p>
          <a:p>
            <a:pPr marL="342900" lvl="0" indent="-342900">
              <a:buAutoNum type="arabicPeriod"/>
            </a:pPr>
            <a:r>
              <a:rPr lang="en-US" sz="1600" b="1" dirty="0" smtClean="0">
                <a:solidFill>
                  <a:schemeClr val="bg1"/>
                </a:solidFill>
              </a:rPr>
              <a:t>Mufti </a:t>
            </a:r>
            <a:r>
              <a:rPr lang="en-US" sz="1600" b="1" dirty="0" err="1" smtClean="0">
                <a:solidFill>
                  <a:schemeClr val="bg1"/>
                </a:solidFill>
              </a:rPr>
              <a:t>Dishanur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Ghifari</a:t>
            </a:r>
            <a:r>
              <a:rPr lang="en-US" sz="1600" b="1" dirty="0" smtClean="0">
                <a:solidFill>
                  <a:schemeClr val="bg1"/>
                </a:solidFill>
              </a:rPr>
              <a:t> (24060118130090)</a:t>
            </a:r>
          </a:p>
          <a:p>
            <a:pPr marL="342900" lvl="0" indent="-342900">
              <a:buAutoNum type="arabicPeriod"/>
            </a:pPr>
            <a:r>
              <a:rPr lang="en-US" sz="1600" b="1" dirty="0" err="1" smtClean="0">
                <a:solidFill>
                  <a:schemeClr val="bg1"/>
                </a:solidFill>
              </a:rPr>
              <a:t>Tryo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Irtadlo</a:t>
            </a:r>
            <a:r>
              <a:rPr lang="en-US" sz="1600" b="1" dirty="0" smtClean="0">
                <a:solidFill>
                  <a:schemeClr val="bg1"/>
                </a:solidFill>
              </a:rPr>
              <a:t> (24060118130128)</a:t>
            </a:r>
          </a:p>
          <a:p>
            <a:pPr marL="342900" lvl="0" indent="-342900">
              <a:buAutoNum type="arabicPeriod"/>
            </a:pPr>
            <a:r>
              <a:rPr lang="en-US" sz="1600" b="1" dirty="0" err="1" smtClean="0">
                <a:solidFill>
                  <a:schemeClr val="bg1"/>
                </a:solidFill>
              </a:rPr>
              <a:t>Yudha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Kusuma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Triatmaja</a:t>
            </a:r>
            <a:r>
              <a:rPr lang="en-US" sz="1600" b="1" dirty="0" smtClean="0">
                <a:solidFill>
                  <a:schemeClr val="bg1"/>
                </a:solidFill>
              </a:rPr>
              <a:t> (24060118130144)</a:t>
            </a:r>
          </a:p>
          <a:p>
            <a:pPr marL="342900" lvl="0" indent="-342900">
              <a:buAutoNum type="arabicPeriod"/>
            </a:pPr>
            <a:r>
              <a:rPr lang="en-US" sz="1600" b="1" dirty="0" smtClean="0">
                <a:solidFill>
                  <a:schemeClr val="bg1"/>
                </a:solidFill>
              </a:rPr>
              <a:t>Ilham Padlilah Ali (24060118140058)</a:t>
            </a:r>
          </a:p>
        </p:txBody>
      </p:sp>
    </p:spTree>
    <p:extLst>
      <p:ext uri="{BB962C8B-B14F-4D97-AF65-F5344CB8AC3E}">
        <p14:creationId xmlns:p14="http://schemas.microsoft.com/office/powerpoint/2010/main" val="272240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63888" y="2327664"/>
            <a:ext cx="5580112" cy="473576"/>
          </a:xfrm>
        </p:spPr>
        <p:txBody>
          <a:bodyPr/>
          <a:lstStyle/>
          <a:p>
            <a:pPr lvl="0"/>
            <a:r>
              <a:rPr lang="en-US" sz="2000" b="1" dirty="0">
                <a:solidFill>
                  <a:schemeClr val="tx1"/>
                </a:solidFill>
              </a:rPr>
              <a:t>Proses </a:t>
            </a:r>
            <a:r>
              <a:rPr lang="en-US" sz="2000" b="1" dirty="0" err="1">
                <a:solidFill>
                  <a:schemeClr val="tx1"/>
                </a:solidFill>
              </a:rPr>
              <a:t>dan</a:t>
            </a:r>
            <a:r>
              <a:rPr lang="en-US" sz="2000" b="1" dirty="0">
                <a:solidFill>
                  <a:schemeClr val="tx1"/>
                </a:solidFill>
              </a:rPr>
              <a:t> Threads </a:t>
            </a:r>
            <a:r>
              <a:rPr lang="en-US" sz="2000" b="1" dirty="0" err="1">
                <a:solidFill>
                  <a:schemeClr val="tx1"/>
                </a:solidFill>
              </a:rPr>
              <a:t>pada</a:t>
            </a:r>
            <a:r>
              <a:rPr lang="en-US" sz="2000" b="1" dirty="0">
                <a:solidFill>
                  <a:schemeClr val="tx1"/>
                </a:solidFill>
              </a:rPr>
              <a:t> Windows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1661631" y="2221416"/>
            <a:ext cx="686072" cy="6860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23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123478"/>
            <a:ext cx="7200800" cy="4896544"/>
          </a:xfrm>
        </p:spPr>
        <p:txBody>
          <a:bodyPr/>
          <a:lstStyle/>
          <a:p>
            <a:pPr marL="342900" indent="-342900">
              <a:buAutoNum type="alphaUcPeriod"/>
            </a:pPr>
            <a:r>
              <a:rPr lang="en-US" sz="1600" dirty="0" smtClean="0"/>
              <a:t>PROSES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 smtClean="0"/>
              <a:t>Definisi</a:t>
            </a:r>
            <a:r>
              <a:rPr lang="en-US" sz="1600" dirty="0" smtClean="0"/>
              <a:t> :</a:t>
            </a:r>
          </a:p>
          <a:p>
            <a:pPr algn="just"/>
            <a:r>
              <a:rPr lang="en-US" sz="1600" dirty="0"/>
              <a:t>Proses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program yang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dieksekusi</a:t>
            </a:r>
            <a:r>
              <a:rPr lang="en-US" sz="1600" dirty="0"/>
              <a:t>. </a:t>
            </a:r>
            <a:r>
              <a:rPr lang="en-US" sz="1600" dirty="0" err="1"/>
              <a:t>Sedangkan</a:t>
            </a:r>
            <a:r>
              <a:rPr lang="en-US" sz="1600" dirty="0"/>
              <a:t> program </a:t>
            </a:r>
            <a:r>
              <a:rPr lang="en-US" sz="1600" dirty="0" smtClean="0"/>
              <a:t>  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/>
              <a:t>kumpulan</a:t>
            </a:r>
            <a:r>
              <a:rPr lang="en-US" sz="1600" dirty="0"/>
              <a:t> </a:t>
            </a:r>
            <a:r>
              <a:rPr lang="en-US" sz="1600" dirty="0" err="1"/>
              <a:t>instruksi</a:t>
            </a:r>
            <a:r>
              <a:rPr lang="en-US" sz="1600" dirty="0"/>
              <a:t> yang </a:t>
            </a:r>
            <a:r>
              <a:rPr lang="en-US" sz="1600" dirty="0" err="1"/>
              <a:t>ditulis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yang </a:t>
            </a:r>
            <a:r>
              <a:rPr lang="en-US" sz="1600" dirty="0" err="1"/>
              <a:t>dimengerti</a:t>
            </a: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. </a:t>
            </a:r>
            <a:r>
              <a:rPr lang="en-US" sz="1600" dirty="0" err="1"/>
              <a:t>Sebuah</a:t>
            </a:r>
            <a:r>
              <a:rPr lang="en-US" sz="1600" dirty="0"/>
              <a:t> proses </a:t>
            </a:r>
            <a:r>
              <a:rPr lang="en-US" sz="1600" dirty="0" err="1"/>
              <a:t>membutuhkan</a:t>
            </a:r>
            <a:r>
              <a:rPr lang="en-US" sz="1600" dirty="0"/>
              <a:t> </a:t>
            </a:r>
            <a:r>
              <a:rPr lang="en-US" sz="1600" dirty="0" err="1"/>
              <a:t>sejumlah</a:t>
            </a:r>
            <a:r>
              <a:rPr lang="en-US" sz="1600" dirty="0"/>
              <a:t> </a:t>
            </a:r>
            <a:r>
              <a:rPr lang="en-US" sz="1600" dirty="0" err="1"/>
              <a:t>sumber</a:t>
            </a:r>
            <a:r>
              <a:rPr lang="en-US" sz="1600" dirty="0"/>
              <a:t> </a:t>
            </a:r>
            <a:r>
              <a:rPr lang="en-US" sz="1600" dirty="0" err="1"/>
              <a:t>daya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menyelesaikan</a:t>
            </a:r>
            <a:r>
              <a:rPr lang="en-US" sz="1600" dirty="0" smtClean="0"/>
              <a:t> </a:t>
            </a:r>
            <a:r>
              <a:rPr lang="en-US" sz="1600" dirty="0" err="1"/>
              <a:t>tugasnya</a:t>
            </a:r>
            <a:r>
              <a:rPr lang="en-US" sz="1600" dirty="0"/>
              <a:t>. </a:t>
            </a:r>
            <a:r>
              <a:rPr lang="en-US" sz="1600" dirty="0" err="1"/>
              <a:t>Sumber</a:t>
            </a:r>
            <a:r>
              <a:rPr lang="en-US" sz="1600" dirty="0"/>
              <a:t> </a:t>
            </a:r>
            <a:r>
              <a:rPr lang="en-US" sz="1600" dirty="0" err="1"/>
              <a:t>daya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berupa</a:t>
            </a:r>
            <a:r>
              <a:rPr lang="en-US" sz="1600" dirty="0"/>
              <a:t> CPU time, </a:t>
            </a:r>
            <a:r>
              <a:rPr lang="en-US" sz="1600" dirty="0" smtClean="0"/>
              <a:t>     </a:t>
            </a:r>
            <a:r>
              <a:rPr lang="en-US" sz="1600" dirty="0" err="1" smtClean="0"/>
              <a:t>alamat</a:t>
            </a:r>
            <a:r>
              <a:rPr lang="en-US" sz="1600" dirty="0" smtClean="0"/>
              <a:t> </a:t>
            </a:r>
            <a:r>
              <a:rPr lang="en-US" sz="1600" dirty="0" err="1"/>
              <a:t>memori</a:t>
            </a:r>
            <a:r>
              <a:rPr lang="en-US" sz="1600" dirty="0"/>
              <a:t>, </a:t>
            </a:r>
            <a:r>
              <a:rPr lang="en-US" sz="1600" dirty="0" err="1" smtClean="0"/>
              <a:t>berkas-berkas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/>
              <a:t>perangkat-perangkat</a:t>
            </a:r>
            <a:r>
              <a:rPr lang="en-US" sz="1600" dirty="0"/>
              <a:t> I/O.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mengalokasikan</a:t>
            </a:r>
            <a:r>
              <a:rPr lang="en-US" sz="1600" dirty="0"/>
              <a:t> </a:t>
            </a:r>
            <a:r>
              <a:rPr lang="en-US" sz="1600" dirty="0" err="1" smtClean="0"/>
              <a:t>sumberdaya-sumberdaya</a:t>
            </a:r>
            <a:r>
              <a:rPr lang="en-US" sz="1600" dirty="0" smtClean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proses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 smtClean="0"/>
              <a:t>diciptakan</a:t>
            </a:r>
            <a:r>
              <a:rPr lang="en-US" sz="1600" dirty="0" smtClean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diproses</a:t>
            </a:r>
            <a:r>
              <a:rPr lang="en-US" sz="1600" dirty="0"/>
              <a:t>/</a:t>
            </a:r>
            <a:r>
              <a:rPr lang="en-US" sz="1600" dirty="0" err="1"/>
              <a:t>dijalankan</a:t>
            </a:r>
            <a:r>
              <a:rPr lang="en-US" sz="1600" dirty="0"/>
              <a:t>. </a:t>
            </a:r>
            <a:r>
              <a:rPr lang="en-US" sz="1600" dirty="0" err="1"/>
              <a:t>Ketika</a:t>
            </a:r>
            <a:r>
              <a:rPr lang="en-US" sz="1600" dirty="0"/>
              <a:t> proses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berhenti</a:t>
            </a:r>
            <a:r>
              <a:rPr lang="en-US" sz="1600" dirty="0"/>
              <a:t> </a:t>
            </a:r>
            <a:r>
              <a:rPr lang="en-US" sz="1600" dirty="0" err="1"/>
              <a:t>dijalankan</a:t>
            </a:r>
            <a:r>
              <a:rPr lang="en-US" sz="1600" dirty="0"/>
              <a:t>,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mengambil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sumber</a:t>
            </a:r>
            <a:r>
              <a:rPr lang="en-US" sz="1600" dirty="0"/>
              <a:t> </a:t>
            </a:r>
            <a:r>
              <a:rPr lang="en-US" sz="1600" dirty="0" err="1"/>
              <a:t>daya</a:t>
            </a:r>
            <a:r>
              <a:rPr lang="en-US" sz="1600" dirty="0"/>
              <a:t> agar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proses </a:t>
            </a:r>
            <a:r>
              <a:rPr lang="en-US" sz="1600" dirty="0" err="1"/>
              <a:t>lainnya</a:t>
            </a:r>
            <a:r>
              <a:rPr lang="en-US" sz="1600" dirty="0"/>
              <a:t>.</a:t>
            </a:r>
            <a:endParaRPr lang="en-US" sz="1600" dirty="0" smtClean="0"/>
          </a:p>
          <a:p>
            <a:endParaRPr lang="en-US" sz="1600" dirty="0"/>
          </a:p>
          <a:p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54766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</a:t>
            </a:r>
          </a:p>
          <a:p>
            <a:pPr algn="ctr"/>
            <a:r>
              <a:rPr lang="en-US" sz="2800" b="1" dirty="0"/>
              <a:t>R</a:t>
            </a:r>
          </a:p>
          <a:p>
            <a:pPr algn="ctr"/>
            <a:r>
              <a:rPr lang="en-US" sz="2800" b="1" dirty="0"/>
              <a:t>O</a:t>
            </a:r>
            <a:br>
              <a:rPr lang="en-US" sz="2800" b="1" dirty="0"/>
            </a:br>
            <a:r>
              <a:rPr lang="en-US" sz="2800" b="1" dirty="0"/>
              <a:t>S</a:t>
            </a:r>
          </a:p>
          <a:p>
            <a:pPr algn="ctr"/>
            <a:r>
              <a:rPr lang="en-US" sz="2800" b="1" dirty="0"/>
              <a:t>E</a:t>
            </a:r>
          </a:p>
          <a:p>
            <a:pPr algn="ctr"/>
            <a:r>
              <a:rPr lang="en-US" sz="2800" b="1" dirty="0"/>
              <a:t>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846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123478"/>
            <a:ext cx="7200800" cy="4896544"/>
          </a:xfrm>
        </p:spPr>
        <p:txBody>
          <a:bodyPr/>
          <a:lstStyle/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 smtClean="0"/>
              <a:t>Penjadwalan</a:t>
            </a:r>
            <a:r>
              <a:rPr lang="en-US" sz="1600" dirty="0" smtClean="0"/>
              <a:t> </a:t>
            </a:r>
            <a:r>
              <a:rPr lang="en-US" sz="1600" dirty="0" err="1"/>
              <a:t>Pada</a:t>
            </a:r>
            <a:r>
              <a:rPr lang="en-US" sz="1600" dirty="0"/>
              <a:t> Windows</a:t>
            </a:r>
          </a:p>
          <a:p>
            <a:pPr algn="just" fontAlgn="base"/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bertugas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manajemen</a:t>
            </a:r>
            <a:r>
              <a:rPr lang="en-US" sz="1600" dirty="0"/>
              <a:t> proses. </a:t>
            </a:r>
            <a:r>
              <a:rPr lang="en-US" sz="1600" dirty="0" err="1"/>
              <a:t>Sebagian</a:t>
            </a: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besar</a:t>
            </a:r>
            <a:r>
              <a:rPr lang="en-US" sz="1600" dirty="0" smtClean="0"/>
              <a:t> </a:t>
            </a:r>
            <a:r>
              <a:rPr lang="en-US" sz="1600" dirty="0" err="1"/>
              <a:t>pekerjaan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  </a:t>
            </a:r>
            <a:r>
              <a:rPr lang="en-US" sz="1600" dirty="0" err="1"/>
              <a:t>berhubungan</a:t>
            </a:r>
            <a:r>
              <a:rPr lang="en-US" sz="1600" dirty="0"/>
              <a:t>  </a:t>
            </a:r>
            <a:r>
              <a:rPr lang="en-US" sz="1600" dirty="0" err="1"/>
              <a:t>dengan</a:t>
            </a:r>
            <a:r>
              <a:rPr lang="en-US" sz="1600" dirty="0"/>
              <a:t>  </a:t>
            </a:r>
            <a:r>
              <a:rPr lang="en-US" sz="1600" dirty="0" err="1" smtClean="0"/>
              <a:t>proses.Sejak</a:t>
            </a:r>
            <a:r>
              <a:rPr lang="en-US" sz="1600" dirty="0" smtClean="0"/>
              <a:t> </a:t>
            </a:r>
            <a:r>
              <a:rPr lang="en-US" sz="1600" dirty="0" err="1" smtClean="0"/>
              <a:t>penciptaan</a:t>
            </a:r>
            <a:r>
              <a:rPr lang="en-US" sz="1600" dirty="0"/>
              <a:t>  </a:t>
            </a:r>
            <a:r>
              <a:rPr lang="en-US" sz="1600" dirty="0" err="1"/>
              <a:t>hingga</a:t>
            </a:r>
            <a:r>
              <a:rPr lang="en-US" sz="1600" dirty="0"/>
              <a:t>  </a:t>
            </a:r>
            <a:r>
              <a:rPr lang="en-US" sz="1600" dirty="0" err="1"/>
              <a:t>penjadwalan</a:t>
            </a:r>
            <a:r>
              <a:rPr lang="en-US" sz="1600" dirty="0"/>
              <a:t>  proses, 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/>
              <a:t>tanggung</a:t>
            </a:r>
            <a:r>
              <a:rPr lang="en-US" sz="1600" dirty="0"/>
              <a:t> </a:t>
            </a:r>
            <a:r>
              <a:rPr lang="en-US" sz="1600" dirty="0" err="1"/>
              <a:t>jawab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.</a:t>
            </a:r>
          </a:p>
          <a:p>
            <a:pPr algn="just" fontAlgn="base"/>
            <a:r>
              <a:rPr lang="en-US" sz="1600" dirty="0" err="1"/>
              <a:t>Sistem</a:t>
            </a:r>
            <a:r>
              <a:rPr lang="en-US" sz="1600" dirty="0"/>
              <a:t>  </a:t>
            </a:r>
            <a:r>
              <a:rPr lang="en-US" sz="1600" dirty="0" err="1"/>
              <a:t>operasi</a:t>
            </a:r>
            <a:r>
              <a:rPr lang="en-US" sz="1600" dirty="0"/>
              <a:t>  modern(</a:t>
            </a:r>
            <a:r>
              <a:rPr lang="en-US" sz="1600" dirty="0" err="1"/>
              <a:t>saat</a:t>
            </a:r>
            <a:r>
              <a:rPr lang="en-US" sz="1600" dirty="0"/>
              <a:t>  </a:t>
            </a:r>
            <a:r>
              <a:rPr lang="en-US" sz="1600" dirty="0" err="1"/>
              <a:t>sekarang</a:t>
            </a:r>
            <a:r>
              <a:rPr lang="en-US" sz="1600" dirty="0"/>
              <a:t>)  </a:t>
            </a:r>
            <a:r>
              <a:rPr lang="en-US" sz="1600" dirty="0" err="1"/>
              <a:t>sudah</a:t>
            </a:r>
            <a:r>
              <a:rPr lang="en-US" sz="1600" dirty="0"/>
              <a:t>  </a:t>
            </a:r>
            <a:r>
              <a:rPr lang="en-US" sz="1600" dirty="0" err="1"/>
              <a:t>mendukung</a:t>
            </a:r>
            <a:r>
              <a:rPr lang="en-US" sz="1600" dirty="0"/>
              <a:t>  </a:t>
            </a:r>
            <a:r>
              <a:rPr lang="en-US" sz="1600" dirty="0" err="1"/>
              <a:t>adanya</a:t>
            </a:r>
            <a:r>
              <a:rPr lang="en-US" sz="1600" dirty="0"/>
              <a:t>  multitasking  </a:t>
            </a:r>
            <a:r>
              <a:rPr lang="en-US" sz="1600" dirty="0" err="1"/>
              <a:t>dan</a:t>
            </a:r>
            <a:r>
              <a:rPr lang="en-US" sz="1600" dirty="0"/>
              <a:t>  multithreading. Windows  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smtClean="0"/>
              <a:t>   yang </a:t>
            </a:r>
            <a:r>
              <a:rPr lang="en-US" sz="1600" dirty="0" err="1"/>
              <a:t>mendukung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multitasking. </a:t>
            </a:r>
            <a:r>
              <a:rPr lang="en-US" sz="1600" dirty="0" err="1"/>
              <a:t>Setiap</a:t>
            </a:r>
            <a:r>
              <a:rPr lang="en-US" sz="1600" dirty="0"/>
              <a:t> proses </a:t>
            </a:r>
            <a:r>
              <a:rPr lang="en-US" sz="1600" dirty="0" err="1"/>
              <a:t>dalam</a:t>
            </a:r>
            <a:r>
              <a:rPr lang="en-US" sz="1600" dirty="0"/>
              <a:t> windows </a:t>
            </a:r>
            <a:r>
              <a:rPr lang="en-US" sz="1600" dirty="0" err="1"/>
              <a:t>memiliki</a:t>
            </a:r>
            <a:r>
              <a:rPr lang="en-US" sz="1600" dirty="0"/>
              <a:t> minimal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buah</a:t>
            </a:r>
            <a:r>
              <a:rPr lang="en-US" sz="1600" dirty="0"/>
              <a:t> thread </a:t>
            </a:r>
            <a:r>
              <a:rPr lang="en-US" sz="1600" dirty="0" err="1"/>
              <a:t>didalamnya</a:t>
            </a:r>
            <a:r>
              <a:rPr lang="en-US" sz="1600" dirty="0"/>
              <a:t>.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menjelaskan</a:t>
            </a:r>
            <a:r>
              <a:rPr lang="en-US" sz="1600" dirty="0"/>
              <a:t> </a:t>
            </a:r>
            <a:r>
              <a:rPr lang="en-US" sz="1600" dirty="0" smtClean="0"/>
              <a:t>      thread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umum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dijelaskan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, </a:t>
            </a:r>
            <a:r>
              <a:rPr lang="en-US" sz="1600" dirty="0" smtClean="0"/>
              <a:t>    </a:t>
            </a:r>
            <a:r>
              <a:rPr lang="en-US" sz="1600" dirty="0" err="1" smtClean="0"/>
              <a:t>penjadwalan</a:t>
            </a:r>
            <a:r>
              <a:rPr lang="en-US" sz="1600" dirty="0" smtClean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sinkronisasi</a:t>
            </a:r>
            <a:r>
              <a:rPr lang="en-US" sz="1600" dirty="0"/>
              <a:t> thread </a:t>
            </a:r>
            <a:r>
              <a:rPr lang="en-US" sz="1600" dirty="0" err="1"/>
              <a:t>pada</a:t>
            </a:r>
            <a:r>
              <a:rPr lang="en-US" sz="1600" dirty="0"/>
              <a:t> windows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sz="1600" dirty="0"/>
          </a:p>
          <a:p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54766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</a:t>
            </a:r>
          </a:p>
          <a:p>
            <a:pPr algn="ctr"/>
            <a:r>
              <a:rPr lang="en-US" sz="2800" b="1" dirty="0" smtClean="0"/>
              <a:t>R</a:t>
            </a:r>
          </a:p>
          <a:p>
            <a:pPr algn="ctr"/>
            <a:r>
              <a:rPr lang="en-US" sz="2800" b="1" dirty="0" smtClean="0"/>
              <a:t>O</a:t>
            </a:r>
            <a:br>
              <a:rPr lang="en-US" sz="2800" b="1" dirty="0" smtClean="0"/>
            </a:br>
            <a:r>
              <a:rPr lang="en-US" sz="2800" b="1" dirty="0" smtClean="0"/>
              <a:t>S</a:t>
            </a:r>
          </a:p>
          <a:p>
            <a:pPr algn="ctr"/>
            <a:r>
              <a:rPr lang="en-US" sz="2800" b="1" dirty="0" smtClean="0"/>
              <a:t>E</a:t>
            </a:r>
          </a:p>
          <a:p>
            <a:pPr algn="ctr"/>
            <a:r>
              <a:rPr lang="en-US" sz="2800" b="1" dirty="0"/>
              <a:t>S</a:t>
            </a:r>
            <a:endParaRPr lang="en-US" sz="28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085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123478"/>
            <a:ext cx="7200800" cy="4896544"/>
          </a:xfrm>
        </p:spPr>
        <p:txBody>
          <a:bodyPr/>
          <a:lstStyle/>
          <a:p>
            <a:r>
              <a:rPr lang="en-US" sz="1600" dirty="0" smtClean="0"/>
              <a:t>B. THREAD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 smtClean="0"/>
              <a:t>Definisi</a:t>
            </a:r>
            <a:r>
              <a:rPr lang="en-US" sz="1600" dirty="0" smtClean="0"/>
              <a:t> :</a:t>
            </a:r>
          </a:p>
          <a:p>
            <a:pPr algn="just"/>
            <a:r>
              <a:rPr lang="en-US" sz="1600" dirty="0"/>
              <a:t>Threads  </a:t>
            </a:r>
            <a:r>
              <a:rPr lang="en-US" sz="1600" dirty="0" err="1"/>
              <a:t>dapat</a:t>
            </a:r>
            <a:r>
              <a:rPr lang="en-US" sz="1600" dirty="0"/>
              <a:t>  </a:t>
            </a:r>
            <a:r>
              <a:rPr lang="en-US" sz="1600" dirty="0" err="1"/>
              <a:t>didefenisikan</a:t>
            </a:r>
            <a:r>
              <a:rPr lang="en-US" sz="1600" dirty="0"/>
              <a:t>  </a:t>
            </a:r>
            <a:r>
              <a:rPr lang="en-US" sz="1600" dirty="0" err="1"/>
              <a:t>sebagai</a:t>
            </a:r>
            <a:r>
              <a:rPr lang="en-US" sz="1600" dirty="0"/>
              <a:t>  </a:t>
            </a:r>
            <a:r>
              <a:rPr lang="en-US" sz="1600" dirty="0" err="1"/>
              <a:t>suatu</a:t>
            </a:r>
            <a:r>
              <a:rPr lang="en-US" sz="1600" dirty="0"/>
              <a:t>  </a:t>
            </a:r>
            <a:r>
              <a:rPr lang="en-US" sz="1600" dirty="0" err="1"/>
              <a:t>entitas</a:t>
            </a:r>
            <a:r>
              <a:rPr lang="en-US" sz="1600" dirty="0"/>
              <a:t>  </a:t>
            </a:r>
            <a:r>
              <a:rPr lang="en-US" sz="1600" dirty="0" err="1"/>
              <a:t>dari</a:t>
            </a:r>
            <a:r>
              <a:rPr lang="en-US" sz="1600" dirty="0"/>
              <a:t>  process,  yang  mana  </a:t>
            </a:r>
            <a:r>
              <a:rPr lang="en-US" sz="1600" dirty="0" err="1"/>
              <a:t>waktu</a:t>
            </a:r>
            <a:r>
              <a:rPr lang="en-US" sz="1600" dirty="0"/>
              <a:t>  </a:t>
            </a:r>
            <a:r>
              <a:rPr lang="en-US" sz="1600" dirty="0" err="1"/>
              <a:t>eksekusinya</a:t>
            </a:r>
            <a:r>
              <a:rPr lang="en-US" sz="1600" dirty="0"/>
              <a:t> </a:t>
            </a:r>
            <a:r>
              <a:rPr lang="en-US" sz="1600" dirty="0" err="1"/>
              <a:t>dijadwalkan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. </a:t>
            </a:r>
            <a:r>
              <a:rPr lang="en-US" sz="1600" dirty="0" err="1"/>
              <a:t>Komponen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 </a:t>
            </a:r>
            <a:r>
              <a:rPr lang="en-US" sz="1600" dirty="0" smtClean="0"/>
              <a:t>  threads </a:t>
            </a:r>
            <a:r>
              <a:rPr lang="en-US" sz="1600" dirty="0" err="1"/>
              <a:t>adalah</a:t>
            </a:r>
            <a:r>
              <a:rPr lang="en-US" sz="1600" dirty="0"/>
              <a:t> thread ID, program counter, set register </a:t>
            </a:r>
            <a:r>
              <a:rPr lang="en-US" sz="1600" dirty="0" err="1"/>
              <a:t>dan</a:t>
            </a:r>
            <a:r>
              <a:rPr lang="en-US" sz="1600" dirty="0"/>
              <a:t> stack. 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smtClean="0"/>
              <a:t>       threads </a:t>
            </a:r>
            <a:r>
              <a:rPr lang="en-US" sz="1600" dirty="0" err="1"/>
              <a:t>ada</a:t>
            </a:r>
            <a:r>
              <a:rPr lang="en-US" sz="1600" dirty="0"/>
              <a:t> 2 </a:t>
            </a:r>
            <a:r>
              <a:rPr lang="en-US" sz="1600" dirty="0" err="1"/>
              <a:t>yaitu</a:t>
            </a:r>
            <a:r>
              <a:rPr lang="en-US" sz="1600" dirty="0"/>
              <a:t> : Kernel Threads </a:t>
            </a:r>
            <a:r>
              <a:rPr lang="en-US" sz="1600" dirty="0" err="1"/>
              <a:t>dan</a:t>
            </a:r>
            <a:r>
              <a:rPr lang="en-US" sz="1600" dirty="0"/>
              <a:t> User Threads. Kernel threads </a:t>
            </a:r>
            <a:r>
              <a:rPr lang="en-US" sz="1600" dirty="0" err="1"/>
              <a:t>merupakan</a:t>
            </a:r>
            <a:r>
              <a:rPr lang="en-US" sz="1600" dirty="0"/>
              <a:t> threads yang </a:t>
            </a:r>
            <a:r>
              <a:rPr lang="en-US" sz="1600" dirty="0" err="1"/>
              <a:t>dicipatakan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berjalan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kernel level. </a:t>
            </a:r>
            <a:r>
              <a:rPr lang="en-US" sz="1600" dirty="0" err="1"/>
              <a:t>Penjadwalan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manajemen</a:t>
            </a:r>
            <a:r>
              <a:rPr lang="en-US" sz="1600" dirty="0" smtClean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kernel </a:t>
            </a:r>
            <a:r>
              <a:rPr lang="en-US" sz="1600" dirty="0" err="1"/>
              <a:t>pada</a:t>
            </a:r>
            <a:r>
              <a:rPr lang="en-US" sz="1600" dirty="0"/>
              <a:t> kernel level. User  threads </a:t>
            </a:r>
            <a:r>
              <a:rPr lang="en-US" sz="1600" dirty="0" err="1" smtClean="0"/>
              <a:t>merupakan</a:t>
            </a:r>
            <a:r>
              <a:rPr lang="en-US" sz="1600" dirty="0"/>
              <a:t>  threads  yang  </a:t>
            </a:r>
            <a:r>
              <a:rPr lang="en-US" sz="1600" dirty="0" err="1"/>
              <a:t>berjalan</a:t>
            </a:r>
            <a:r>
              <a:rPr lang="en-US" sz="1600" dirty="0"/>
              <a:t>  </a:t>
            </a:r>
            <a:r>
              <a:rPr lang="en-US" sz="1600" dirty="0" err="1"/>
              <a:t>pada</a:t>
            </a:r>
            <a:r>
              <a:rPr lang="en-US" sz="1600" dirty="0"/>
              <a:t>  user  level.  </a:t>
            </a:r>
            <a:r>
              <a:rPr lang="en-US" sz="1600" dirty="0" err="1"/>
              <a:t>Pengaturan</a:t>
            </a:r>
            <a:r>
              <a:rPr lang="en-US" sz="1600" dirty="0"/>
              <a:t>  </a:t>
            </a:r>
            <a:r>
              <a:rPr lang="en-US" sz="1600" dirty="0" err="1"/>
              <a:t>dan</a:t>
            </a:r>
            <a:r>
              <a:rPr lang="en-US" sz="1600" dirty="0"/>
              <a:t>  </a:t>
            </a:r>
            <a:r>
              <a:rPr lang="en-US" sz="1600" dirty="0" err="1" smtClean="0"/>
              <a:t>penjadwalan</a:t>
            </a:r>
            <a:r>
              <a:rPr lang="en-US" sz="1600" dirty="0"/>
              <a:t>  </a:t>
            </a:r>
            <a:r>
              <a:rPr lang="en-US" sz="1600" dirty="0" err="1"/>
              <a:t>dari</a:t>
            </a:r>
            <a:r>
              <a:rPr lang="en-US" sz="1600" dirty="0"/>
              <a:t> threads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sepenuhnya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user level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campur</a:t>
            </a: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tangan</a:t>
            </a:r>
            <a:r>
              <a:rPr lang="en-US" sz="1600" dirty="0" smtClean="0"/>
              <a:t> </a:t>
            </a:r>
            <a:r>
              <a:rPr lang="en-US" sz="1600" dirty="0" err="1"/>
              <a:t>dari</a:t>
            </a:r>
            <a:r>
              <a:rPr lang="en-US" sz="1600" dirty="0"/>
              <a:t> kernel level.</a:t>
            </a:r>
            <a:endParaRPr lang="en-US" sz="1600" dirty="0"/>
          </a:p>
          <a:p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54766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</a:p>
          <a:p>
            <a:pPr algn="ctr"/>
            <a:r>
              <a:rPr lang="en-US" sz="2800" b="1" dirty="0" smtClean="0"/>
              <a:t>H</a:t>
            </a:r>
          </a:p>
          <a:p>
            <a:pPr algn="ctr"/>
            <a:r>
              <a:rPr lang="en-US" sz="2800" b="1" dirty="0" smtClean="0"/>
              <a:t>R</a:t>
            </a:r>
          </a:p>
          <a:p>
            <a:pPr algn="ctr"/>
            <a:r>
              <a:rPr lang="en-US" sz="2800" b="1" dirty="0" smtClean="0"/>
              <a:t>E</a:t>
            </a:r>
          </a:p>
          <a:p>
            <a:pPr algn="ctr"/>
            <a:r>
              <a:rPr lang="en-US" sz="2800" b="1" dirty="0" smtClean="0"/>
              <a:t>A</a:t>
            </a:r>
          </a:p>
          <a:p>
            <a:pPr algn="ctr"/>
            <a:r>
              <a:rPr lang="en-US" sz="2800" b="1" dirty="0"/>
              <a:t>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3138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123478"/>
            <a:ext cx="7200800" cy="4896544"/>
          </a:xfrm>
        </p:spPr>
        <p:txBody>
          <a:bodyPr/>
          <a:lstStyle/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 smtClean="0"/>
              <a:t>Penjadwalan</a:t>
            </a:r>
            <a:r>
              <a:rPr lang="en-US" sz="1600" dirty="0" smtClean="0"/>
              <a:t> Thread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/>
              <a:t>Windows</a:t>
            </a:r>
          </a:p>
          <a:p>
            <a:pPr algn="just" fontAlgn="base"/>
            <a:r>
              <a:rPr lang="en-US" sz="1600" dirty="0" err="1"/>
              <a:t>Jumlah</a:t>
            </a:r>
            <a:r>
              <a:rPr lang="en-US" sz="1600" dirty="0"/>
              <a:t> thread yang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process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. </a:t>
            </a:r>
            <a:r>
              <a:rPr lang="en-US" sz="1600" dirty="0" smtClean="0"/>
              <a:t>Thread–thread </a:t>
            </a:r>
            <a:r>
              <a:rPr lang="en-US" sz="1600" dirty="0"/>
              <a:t>yang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process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dijalankan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</a:t>
            </a:r>
            <a:r>
              <a:rPr lang="en-US" sz="1600" dirty="0" smtClean="0"/>
              <a:t>  process </a:t>
            </a:r>
            <a:r>
              <a:rPr lang="en-US" sz="1600" dirty="0" err="1"/>
              <a:t>tersebut</a:t>
            </a:r>
            <a:r>
              <a:rPr lang="en-US" sz="1600" dirty="0"/>
              <a:t>. </a:t>
            </a:r>
            <a:r>
              <a:rPr lang="en-US" sz="1600" dirty="0" err="1"/>
              <a:t>Tugas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mengatur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 smtClean="0"/>
              <a:t>penjadwalan</a:t>
            </a:r>
            <a:r>
              <a:rPr lang="en-US" sz="1600" dirty="0" smtClean="0"/>
              <a:t> </a:t>
            </a:r>
            <a:r>
              <a:rPr lang="en-US" sz="1600" dirty="0"/>
              <a:t>agar thread – thread yang </a:t>
            </a:r>
            <a:r>
              <a:rPr lang="en-US" sz="1600" dirty="0" err="1"/>
              <a:t>dibutuhkan</a:t>
            </a:r>
            <a:r>
              <a:rPr lang="en-US" sz="1600" dirty="0"/>
              <a:t> </a:t>
            </a:r>
            <a:r>
              <a:rPr lang="en-US" sz="1600" dirty="0" err="1"/>
              <a:t>mendapat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yang </a:t>
            </a:r>
            <a:r>
              <a:rPr lang="en-US" sz="1600" dirty="0" err="1"/>
              <a:t>cukup</a:t>
            </a: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/>
              <a:t>dieksekusi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 smtClean="0"/>
              <a:t>CPU.Windows</a:t>
            </a:r>
            <a:r>
              <a:rPr lang="en-US" sz="1600" dirty="0" smtClean="0"/>
              <a:t> </a:t>
            </a:r>
            <a:r>
              <a:rPr lang="en-US" sz="1600" dirty="0"/>
              <a:t> </a:t>
            </a:r>
            <a:r>
              <a:rPr lang="en-US" sz="1600" dirty="0" err="1"/>
              <a:t>dalam</a:t>
            </a:r>
            <a:r>
              <a:rPr lang="en-US" sz="1600" dirty="0"/>
              <a:t>  </a:t>
            </a:r>
            <a:r>
              <a:rPr lang="en-US" sz="1600" dirty="0" err="1"/>
              <a:t>melakukan</a:t>
            </a:r>
            <a:r>
              <a:rPr lang="en-US" sz="1600" dirty="0"/>
              <a:t>  </a:t>
            </a:r>
            <a:r>
              <a:rPr lang="en-US" sz="1600" dirty="0" err="1" smtClean="0"/>
              <a:t>penjadwalan</a:t>
            </a:r>
            <a:r>
              <a:rPr lang="en-US" sz="1600" dirty="0"/>
              <a:t> </a:t>
            </a:r>
            <a:r>
              <a:rPr lang="en-US" sz="1600" dirty="0" err="1" smtClean="0"/>
              <a:t>threadmemakai</a:t>
            </a:r>
            <a:r>
              <a:rPr lang="en-US" sz="1600" dirty="0"/>
              <a:t>  </a:t>
            </a:r>
            <a:r>
              <a:rPr lang="en-US" sz="1600" dirty="0" err="1" smtClean="0"/>
              <a:t>pendekatan</a:t>
            </a:r>
            <a:r>
              <a:rPr lang="en-US" sz="1600" dirty="0" smtClean="0"/>
              <a:t>.  </a:t>
            </a:r>
            <a:r>
              <a:rPr lang="en-US" sz="1600" dirty="0"/>
              <a:t>Hal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dimaksudkan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memenuhi</a:t>
            </a:r>
            <a:r>
              <a:rPr lang="en-US" sz="1600" dirty="0"/>
              <a:t> </a:t>
            </a:r>
            <a:r>
              <a:rPr lang="en-US" sz="1600" dirty="0" err="1"/>
              <a:t>persyaratan</a:t>
            </a:r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desain</a:t>
            </a:r>
            <a:r>
              <a:rPr lang="en-US" sz="1600" dirty="0" smtClean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multimode:</a:t>
            </a:r>
          </a:p>
          <a:p>
            <a:pPr algn="just" fontAlgn="base"/>
            <a:r>
              <a:rPr lang="en-US" sz="1600" dirty="0"/>
              <a:t>1.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preferensi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pekerjaan</a:t>
            </a:r>
            <a:r>
              <a:rPr lang="en-US" sz="1600" dirty="0"/>
              <a:t> </a:t>
            </a:r>
            <a:r>
              <a:rPr lang="en-US" sz="1600" dirty="0" err="1"/>
              <a:t>pendek</a:t>
            </a:r>
            <a:r>
              <a:rPr lang="en-US" sz="1600" dirty="0"/>
              <a:t>.</a:t>
            </a:r>
          </a:p>
          <a:p>
            <a:pPr algn="just" fontAlgn="base"/>
            <a:r>
              <a:rPr lang="en-US" sz="1600" dirty="0"/>
              <a:t>2.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preferensi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I / O proses </a:t>
            </a:r>
            <a:r>
              <a:rPr lang="en-US" sz="1600" dirty="0" err="1"/>
              <a:t>terikat</a:t>
            </a:r>
            <a:r>
              <a:rPr lang="en-US" sz="1600" dirty="0"/>
              <a:t>.</a:t>
            </a:r>
          </a:p>
          <a:p>
            <a:pPr algn="just" fontAlgn="base"/>
            <a:r>
              <a:rPr lang="en-US" sz="1600" dirty="0"/>
              <a:t>3. </a:t>
            </a:r>
            <a:r>
              <a:rPr lang="en-US" sz="1600" dirty="0" err="1"/>
              <a:t>Cepat</a:t>
            </a:r>
            <a:r>
              <a:rPr lang="en-US" sz="1600" dirty="0"/>
              <a:t> </a:t>
            </a:r>
            <a:r>
              <a:rPr lang="en-US" sz="1600" dirty="0" err="1"/>
              <a:t>menetapkan</a:t>
            </a:r>
            <a:r>
              <a:rPr lang="en-US" sz="1600" dirty="0"/>
              <a:t> </a:t>
            </a:r>
            <a:r>
              <a:rPr lang="en-US" sz="1600" dirty="0" err="1"/>
              <a:t>sifat</a:t>
            </a:r>
            <a:r>
              <a:rPr lang="en-US" sz="1600" dirty="0"/>
              <a:t> proses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jadwal</a:t>
            </a:r>
            <a:r>
              <a:rPr lang="en-US" sz="1600" dirty="0"/>
              <a:t> proses yang </a:t>
            </a:r>
            <a:r>
              <a:rPr lang="en-US" sz="1600" dirty="0" err="1"/>
              <a:t>sesuai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54766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</a:p>
          <a:p>
            <a:pPr algn="ctr"/>
            <a:r>
              <a:rPr lang="en-US" sz="2800" b="1" dirty="0" smtClean="0"/>
              <a:t>H</a:t>
            </a:r>
          </a:p>
          <a:p>
            <a:pPr algn="ctr"/>
            <a:r>
              <a:rPr lang="en-US" sz="2800" b="1" dirty="0" smtClean="0"/>
              <a:t>R</a:t>
            </a:r>
          </a:p>
          <a:p>
            <a:pPr algn="ctr"/>
            <a:r>
              <a:rPr lang="en-US" sz="2800" b="1" dirty="0" smtClean="0"/>
              <a:t>E</a:t>
            </a:r>
          </a:p>
          <a:p>
            <a:pPr algn="ctr"/>
            <a:r>
              <a:rPr lang="en-US" sz="2800" b="1" dirty="0" smtClean="0"/>
              <a:t>A</a:t>
            </a:r>
          </a:p>
          <a:p>
            <a:pPr algn="ctr"/>
            <a:r>
              <a:rPr lang="en-US" sz="2800" b="1" dirty="0"/>
              <a:t>D</a:t>
            </a:r>
            <a:endParaRPr lang="en-US" sz="28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829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283718"/>
            <a:ext cx="9144000" cy="576064"/>
          </a:xfrm>
        </p:spPr>
        <p:txBody>
          <a:bodyPr/>
          <a:lstStyle/>
          <a:p>
            <a:r>
              <a:rPr lang="en-US" altLang="ko-KR" dirty="0" err="1" smtClean="0"/>
              <a:t>Terimakasih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763688" y="978491"/>
            <a:ext cx="648072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cs typeface="Arial" pitchFamily="34" charset="0"/>
              </a:rPr>
              <a:t>IMPLEMENTASI </a:t>
            </a:r>
            <a:r>
              <a:rPr lang="en-US" sz="2400" b="1" dirty="0" smtClean="0">
                <a:solidFill>
                  <a:schemeClr val="bg1"/>
                </a:solidFill>
                <a:cs typeface="Arial" pitchFamily="34" charset="0"/>
              </a:rPr>
              <a:t>/ PROBLEM SOLVING </a:t>
            </a: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cs typeface="Arial" pitchFamily="34" charset="0"/>
              </a:rPr>
              <a:t>WINDOWS</a:t>
            </a:r>
            <a:endParaRPr 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10"/>
          <p:cNvSpPr txBox="1"/>
          <p:nvPr/>
        </p:nvSpPr>
        <p:spPr bwMode="auto">
          <a:xfrm>
            <a:off x="2530977" y="2067694"/>
            <a:ext cx="5175974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 err="1">
                <a:solidFill>
                  <a:schemeClr val="bg1"/>
                </a:solidFill>
              </a:rPr>
              <a:t>Sejarah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Singkat</a:t>
            </a:r>
            <a:r>
              <a:rPr lang="en-US" b="1" dirty="0">
                <a:solidFill>
                  <a:schemeClr val="bg1"/>
                </a:solidFill>
              </a:rPr>
              <a:t> Windows </a:t>
            </a:r>
            <a:r>
              <a:rPr lang="en-US" b="1" dirty="0" err="1">
                <a:solidFill>
                  <a:schemeClr val="bg1"/>
                </a:solidFill>
              </a:rPr>
              <a:t>hingga</a:t>
            </a:r>
            <a:r>
              <a:rPr lang="en-US" b="1" dirty="0">
                <a:solidFill>
                  <a:schemeClr val="bg1"/>
                </a:solidFill>
              </a:rPr>
              <a:t> Windows </a:t>
            </a:r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3" name="TextBox 10"/>
          <p:cNvSpPr txBox="1"/>
          <p:nvPr/>
        </p:nvSpPr>
        <p:spPr bwMode="auto">
          <a:xfrm>
            <a:off x="2530977" y="2742718"/>
            <a:ext cx="490223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 err="1">
                <a:solidFill>
                  <a:schemeClr val="bg1"/>
                </a:solidFill>
              </a:rPr>
              <a:t>Manajemen</a:t>
            </a:r>
            <a:r>
              <a:rPr lang="en-US" b="1" dirty="0">
                <a:solidFill>
                  <a:schemeClr val="bg1"/>
                </a:solidFill>
              </a:rPr>
              <a:t> Memory </a:t>
            </a:r>
            <a:r>
              <a:rPr lang="en-US" b="1" dirty="0" err="1">
                <a:solidFill>
                  <a:schemeClr val="bg1"/>
                </a:solidFill>
              </a:rPr>
              <a:t>pada</a:t>
            </a:r>
            <a:r>
              <a:rPr lang="en-US" b="1" dirty="0">
                <a:solidFill>
                  <a:schemeClr val="bg1"/>
                </a:solidFill>
              </a:rPr>
              <a:t> Windows</a:t>
            </a:r>
          </a:p>
        </p:txBody>
      </p:sp>
      <p:sp>
        <p:nvSpPr>
          <p:cNvPr id="56" name="TextBox 10"/>
          <p:cNvSpPr txBox="1"/>
          <p:nvPr/>
        </p:nvSpPr>
        <p:spPr bwMode="auto">
          <a:xfrm>
            <a:off x="2537197" y="3414070"/>
            <a:ext cx="490223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 smtClean="0">
                <a:solidFill>
                  <a:schemeClr val="bg1"/>
                </a:solidFill>
              </a:rPr>
              <a:t>Proses </a:t>
            </a:r>
            <a:r>
              <a:rPr lang="en-US" b="1" dirty="0" err="1" smtClean="0">
                <a:solidFill>
                  <a:schemeClr val="bg1"/>
                </a:solidFill>
              </a:rPr>
              <a:t>dan</a:t>
            </a:r>
            <a:r>
              <a:rPr lang="en-US" b="1" dirty="0" smtClean="0">
                <a:solidFill>
                  <a:schemeClr val="bg1"/>
                </a:solidFill>
              </a:rPr>
              <a:t> Threads </a:t>
            </a:r>
            <a:r>
              <a:rPr lang="en-US" b="1" dirty="0" err="1" smtClean="0">
                <a:solidFill>
                  <a:schemeClr val="bg1"/>
                </a:solidFill>
              </a:rPr>
              <a:t>pada</a:t>
            </a:r>
            <a:r>
              <a:rPr lang="en-US" b="1" dirty="0" smtClean="0">
                <a:solidFill>
                  <a:schemeClr val="bg1"/>
                </a:solidFill>
              </a:rPr>
              <a:t> Windows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1" name="TextBox 4"/>
          <p:cNvSpPr txBox="1"/>
          <p:nvPr/>
        </p:nvSpPr>
        <p:spPr>
          <a:xfrm>
            <a:off x="1763688" y="2043077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2" name="TextBox 4"/>
          <p:cNvSpPr txBox="1"/>
          <p:nvPr/>
        </p:nvSpPr>
        <p:spPr>
          <a:xfrm>
            <a:off x="1763688" y="2713185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63" name="TextBox 4"/>
          <p:cNvSpPr txBox="1"/>
          <p:nvPr/>
        </p:nvSpPr>
        <p:spPr>
          <a:xfrm>
            <a:off x="1763688" y="33832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2000" b="1" dirty="0" err="1"/>
              <a:t>Sejarah</a:t>
            </a:r>
            <a:r>
              <a:rPr lang="en-US" sz="2000" b="1" dirty="0"/>
              <a:t> </a:t>
            </a:r>
            <a:r>
              <a:rPr lang="en-US" sz="2000" b="1" dirty="0" err="1"/>
              <a:t>Singkat</a:t>
            </a:r>
            <a:r>
              <a:rPr lang="en-US" sz="2000" b="1" dirty="0"/>
              <a:t> Windows </a:t>
            </a:r>
            <a:r>
              <a:rPr lang="en-US" sz="2000" b="1" dirty="0" err="1"/>
              <a:t>hingga</a:t>
            </a:r>
            <a:r>
              <a:rPr lang="en-US" sz="2000" b="1" dirty="0"/>
              <a:t> Windows 8</a:t>
            </a:r>
          </a:p>
        </p:txBody>
      </p:sp>
      <p:pic>
        <p:nvPicPr>
          <p:cNvPr id="24" name="Picture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16" y="771550"/>
            <a:ext cx="6284168" cy="4234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86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63888" y="2327664"/>
            <a:ext cx="5580112" cy="473576"/>
          </a:xfrm>
        </p:spPr>
        <p:txBody>
          <a:bodyPr/>
          <a:lstStyle/>
          <a:p>
            <a:pPr lvl="0" algn="ctr"/>
            <a:r>
              <a:rPr lang="en-US" sz="2000" b="1" dirty="0" err="1" smtClean="0">
                <a:solidFill>
                  <a:schemeClr val="tx1"/>
                </a:solidFill>
              </a:rPr>
              <a:t>Implementasi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Manajemen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Memory </a:t>
            </a:r>
            <a:r>
              <a:rPr lang="en-US" sz="2000" b="1" dirty="0" err="1">
                <a:solidFill>
                  <a:schemeClr val="tx1"/>
                </a:solidFill>
              </a:rPr>
              <a:t>pada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lvl="0" algn="ctr"/>
            <a:r>
              <a:rPr lang="en-US" sz="2000" b="1" dirty="0" smtClean="0">
                <a:solidFill>
                  <a:schemeClr val="tx1"/>
                </a:solidFill>
              </a:rPr>
              <a:t>Windows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1661631" y="2221416"/>
            <a:ext cx="686072" cy="6860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1680" y="123478"/>
            <a:ext cx="7056784" cy="4896544"/>
          </a:xfrm>
        </p:spPr>
        <p:txBody>
          <a:bodyPr/>
          <a:lstStyle/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 smtClean="0"/>
              <a:t>Page-Fault Handling</a:t>
            </a:r>
            <a:endParaRPr lang="en-US" sz="2000" b="1" dirty="0"/>
          </a:p>
          <a:p>
            <a:r>
              <a:rPr lang="en-US" sz="2000" dirty="0" smtClean="0"/>
              <a:t>Cara </a:t>
            </a:r>
            <a:r>
              <a:rPr lang="en-US" sz="2000" dirty="0" err="1" smtClean="0"/>
              <a:t>mengatasi</a:t>
            </a:r>
            <a:r>
              <a:rPr lang="en-US" sz="2000" dirty="0" smtClean="0"/>
              <a:t> Page-Fault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err="1" smtClean="0"/>
              <a:t>Mengecek</a:t>
            </a:r>
            <a:r>
              <a:rPr lang="en-US" sz="2000" dirty="0" smtClean="0"/>
              <a:t> </a:t>
            </a:r>
            <a:r>
              <a:rPr lang="en-US" sz="2000" dirty="0" err="1"/>
              <a:t>tabel</a:t>
            </a:r>
            <a:r>
              <a:rPr lang="en-US" sz="2000" dirty="0"/>
              <a:t> internal (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tersimpan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PCB)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bit </a:t>
            </a:r>
            <a:r>
              <a:rPr lang="en-US" sz="2000" dirty="0" err="1"/>
              <a:t>referensi</a:t>
            </a:r>
            <a:r>
              <a:rPr lang="en-US" sz="2000" dirty="0"/>
              <a:t> valid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smtClean="0"/>
              <a:t>invalid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/>
              <a:t>referensi</a:t>
            </a:r>
            <a:r>
              <a:rPr lang="en-US" sz="2000" dirty="0"/>
              <a:t> invalid, </a:t>
            </a:r>
            <a:r>
              <a:rPr lang="en-US" sz="2000" dirty="0" err="1"/>
              <a:t>maka</a:t>
            </a:r>
            <a:r>
              <a:rPr lang="en-US" sz="2000" dirty="0"/>
              <a:t> proses </a:t>
            </a:r>
            <a:r>
              <a:rPr lang="en-US" sz="2000" dirty="0" err="1"/>
              <a:t>dihentikan</a:t>
            </a:r>
            <a:r>
              <a:rPr lang="en-US" sz="2000" dirty="0" smtClean="0"/>
              <a:t>,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/>
              <a:t>valid </a:t>
            </a:r>
            <a:r>
              <a:rPr lang="en-US" sz="2000" dirty="0" smtClean="0"/>
              <a:t>   </a:t>
            </a:r>
            <a:r>
              <a:rPr lang="en-US" sz="2000" dirty="0" err="1" smtClean="0"/>
              <a:t>tapi</a:t>
            </a:r>
            <a:r>
              <a:rPr lang="en-US" sz="2000" dirty="0" smtClean="0"/>
              <a:t> </a:t>
            </a:r>
            <a:r>
              <a:rPr lang="en-US" sz="2000" dirty="0"/>
              <a:t>proses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dikenali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page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dikenali</a:t>
            </a:r>
            <a:r>
              <a:rPr lang="en-US" sz="2000" dirty="0" smtClean="0"/>
              <a:t>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cari</a:t>
            </a:r>
            <a:r>
              <a:rPr lang="en-US" sz="2000" dirty="0"/>
              <a:t> frame </a:t>
            </a:r>
            <a:r>
              <a:rPr lang="en-US" sz="2000" dirty="0" err="1" smtClean="0"/>
              <a:t>kosong</a:t>
            </a:r>
            <a:endParaRPr lang="en-US" sz="2000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/>
              <a:t>penjadwalan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disk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dirty="0" smtClean="0"/>
              <a:t>       page yang </a:t>
            </a:r>
            <a:r>
              <a:rPr lang="en-US" sz="2000" dirty="0" err="1"/>
              <a:t>diinginkan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lokasi</a:t>
            </a:r>
            <a:r>
              <a:rPr lang="en-US" sz="2000" dirty="0"/>
              <a:t> frame yang </a:t>
            </a:r>
            <a:r>
              <a:rPr lang="en-US" sz="2000" dirty="0" err="1" smtClean="0"/>
              <a:t>baru</a:t>
            </a:r>
            <a:endParaRPr lang="en-US" sz="2000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/>
              <a:t>pembacaan</a:t>
            </a:r>
            <a:r>
              <a:rPr lang="en-US" sz="2000" dirty="0"/>
              <a:t> disk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selesai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internal table </a:t>
            </a:r>
            <a:r>
              <a:rPr lang="en-US" sz="2000" dirty="0" smtClean="0"/>
              <a:t> </a:t>
            </a:r>
            <a:r>
              <a:rPr lang="en-US" sz="2000" dirty="0" err="1" smtClean="0"/>
              <a:t>diperbaiki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ubah</a:t>
            </a:r>
            <a:r>
              <a:rPr lang="en-US" sz="2000" dirty="0"/>
              <a:t> validation bit </a:t>
            </a:r>
            <a:r>
              <a:rPr lang="en-US" sz="2000" dirty="0" err="1"/>
              <a:t>menjadi</a:t>
            </a:r>
            <a:r>
              <a:rPr lang="en-US" sz="2000" dirty="0"/>
              <a:t> “1” yang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smtClean="0"/>
              <a:t>     page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memori</a:t>
            </a:r>
            <a:r>
              <a:rPr lang="en-US" sz="2000" dirty="0" smtClean="0"/>
              <a:t>)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err="1" smtClean="0"/>
              <a:t>Ulangi</a:t>
            </a:r>
            <a:r>
              <a:rPr lang="en-US" sz="2000" dirty="0" smtClean="0"/>
              <a:t> </a:t>
            </a:r>
            <a:r>
              <a:rPr lang="en-US" sz="2000" dirty="0" err="1"/>
              <a:t>instruksinya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endParaRPr lang="en-US" sz="2000" b="1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54766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211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54766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pic>
        <p:nvPicPr>
          <p:cNvPr id="1026" name="Picture 2" descr="http://danielmuliawan.blog.binusian.org/files/2016/01/mekanisme-penanganan-faul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27534"/>
            <a:ext cx="489654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1680" y="123478"/>
            <a:ext cx="7452320" cy="4896544"/>
          </a:xfrm>
        </p:spPr>
        <p:txBody>
          <a:bodyPr/>
          <a:lstStyle/>
          <a:p>
            <a:pPr lvl="0"/>
            <a:r>
              <a:rPr lang="en-US" sz="1800" b="1" dirty="0" smtClean="0"/>
              <a:t>2. The </a:t>
            </a:r>
            <a:r>
              <a:rPr lang="en-US" sz="1800" b="1" dirty="0"/>
              <a:t>Page Replacement Algorithm</a:t>
            </a:r>
            <a:endParaRPr lang="en-US" sz="1800" dirty="0"/>
          </a:p>
          <a:p>
            <a:r>
              <a:rPr lang="en-US" sz="1400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nn-NO" sz="1600" dirty="0"/>
              <a:t>Page Replacement diperlukan pada saat dimana proses dieksekusi perlu frame bebas tambahan </a:t>
            </a:r>
            <a:r>
              <a:rPr lang="nn-NO" sz="1600" dirty="0" smtClean="0"/>
              <a:t>tetapi </a:t>
            </a:r>
            <a:r>
              <a:rPr lang="nn-NO" sz="1600" dirty="0"/>
              <a:t>tidak tersedia frame bebas</a:t>
            </a:r>
            <a:r>
              <a:rPr lang="nn-NO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frame </a:t>
            </a:r>
            <a:r>
              <a:rPr lang="en-US" sz="1600" dirty="0" err="1"/>
              <a:t>meningkat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page fault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menurun</a:t>
            </a:r>
            <a:r>
              <a:rPr lang="en-US" sz="1600" dirty="0"/>
              <a:t>. </a:t>
            </a:r>
            <a:r>
              <a:rPr lang="en-US" sz="1600" dirty="0" err="1"/>
              <a:t>Peningkatan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frame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memori</a:t>
            </a:r>
            <a:r>
              <a:rPr lang="en-US" sz="1600" dirty="0"/>
              <a:t> </a:t>
            </a:r>
            <a:r>
              <a:rPr lang="en-US" sz="1600" dirty="0" err="1"/>
              <a:t>fisik</a:t>
            </a:r>
            <a:r>
              <a:rPr lang="en-US" sz="1600" dirty="0"/>
              <a:t> </a:t>
            </a:r>
            <a:r>
              <a:rPr lang="en-US" sz="1600" dirty="0" err="1" smtClean="0"/>
              <a:t>diperbesar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 smtClean="0"/>
              <a:t>Tujuan</a:t>
            </a:r>
            <a:r>
              <a:rPr lang="en-US" sz="1600" dirty="0" smtClean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Page Replacement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mendapatkan</a:t>
            </a:r>
            <a:r>
              <a:rPr lang="en-US" sz="1600" dirty="0"/>
              <a:t> page fault </a:t>
            </a:r>
            <a:r>
              <a:rPr lang="en-US" sz="1600" dirty="0" err="1" smtClean="0"/>
              <a:t>terendah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 smtClean="0"/>
              <a:t>Pemilihan</a:t>
            </a:r>
            <a:r>
              <a:rPr lang="en-US" sz="1600" dirty="0" smtClean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yang </a:t>
            </a:r>
            <a:r>
              <a:rPr lang="en-US" sz="1600" dirty="0" err="1"/>
              <a:t>kurang</a:t>
            </a:r>
            <a:r>
              <a:rPr lang="en-US" sz="1600" dirty="0"/>
              <a:t> </a:t>
            </a:r>
            <a:r>
              <a:rPr lang="en-US" sz="1600" dirty="0" err="1"/>
              <a:t>tepat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menyebabkan</a:t>
            </a:r>
            <a:r>
              <a:rPr lang="en-US" sz="1600" dirty="0"/>
              <a:t> </a:t>
            </a:r>
            <a:r>
              <a:rPr lang="en-US" sz="1600" dirty="0" err="1"/>
              <a:t>peningkatan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page fault </a:t>
            </a:r>
            <a:r>
              <a:rPr lang="en-US" sz="1600" dirty="0" err="1"/>
              <a:t>sehingga</a:t>
            </a:r>
            <a:r>
              <a:rPr lang="en-US" sz="1600" dirty="0"/>
              <a:t> proses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berjalan</a:t>
            </a:r>
            <a:r>
              <a:rPr lang="en-US" sz="1600" dirty="0"/>
              <a:t> </a:t>
            </a:r>
            <a:r>
              <a:rPr lang="en-US" sz="1600" dirty="0" err="1" smtClean="0"/>
              <a:t>lambat</a:t>
            </a:r>
            <a:r>
              <a:rPr lang="en-US" sz="1600" dirty="0" smtClean="0"/>
              <a:t>.</a:t>
            </a:r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54766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86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1680" y="123478"/>
            <a:ext cx="7452320" cy="4896544"/>
          </a:xfrm>
        </p:spPr>
        <p:txBody>
          <a:bodyPr/>
          <a:lstStyle/>
          <a:p>
            <a:r>
              <a:rPr lang="en-US" sz="2000" dirty="0"/>
              <a:t>Ada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Page Replacement 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a</a:t>
            </a:r>
            <a:r>
              <a:rPr lang="en-US" sz="2000" dirty="0"/>
              <a:t>.  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smtClean="0"/>
              <a:t>FIFO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b</a:t>
            </a:r>
            <a:r>
              <a:rPr lang="en-US" sz="2000" dirty="0"/>
              <a:t>.  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smtClean="0"/>
              <a:t>Optimal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c</a:t>
            </a:r>
            <a:r>
              <a:rPr lang="en-US" sz="2000" dirty="0"/>
              <a:t>.  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smtClean="0"/>
              <a:t>LRU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d</a:t>
            </a:r>
            <a:r>
              <a:rPr lang="en-US" sz="2000" dirty="0"/>
              <a:t>.  </a:t>
            </a:r>
            <a:r>
              <a:rPr lang="en-US" sz="2000" dirty="0" err="1"/>
              <a:t>Algoritma</a:t>
            </a:r>
            <a:r>
              <a:rPr lang="en-US" sz="2000" dirty="0"/>
              <a:t> Clock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54766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87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1756" y="587744"/>
            <a:ext cx="772670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1600" b="1" dirty="0" err="1">
                <a:solidFill>
                  <a:schemeClr val="bg1"/>
                </a:solidFill>
              </a:rPr>
              <a:t>Algoritma</a:t>
            </a:r>
            <a:r>
              <a:rPr lang="en-US" sz="1600" b="1" dirty="0">
                <a:solidFill>
                  <a:schemeClr val="bg1"/>
                </a:solidFill>
              </a:rPr>
              <a:t> FIFO</a:t>
            </a:r>
            <a:r>
              <a:rPr lang="en-US" sz="1600" b="1" dirty="0" smtClean="0">
                <a:solidFill>
                  <a:schemeClr val="bg1"/>
                </a:solidFill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Merupakan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algoritma</a:t>
            </a:r>
            <a:r>
              <a:rPr lang="en-US" sz="1600" dirty="0">
                <a:solidFill>
                  <a:schemeClr val="bg1"/>
                </a:solidFill>
              </a:rPr>
              <a:t> yang paling </a:t>
            </a:r>
            <a:r>
              <a:rPr lang="en-US" sz="1600" dirty="0" err="1" smtClean="0">
                <a:solidFill>
                  <a:schemeClr val="bg1"/>
                </a:solidFill>
              </a:rPr>
              <a:t>sederhana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Jika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suatu</a:t>
            </a:r>
            <a:r>
              <a:rPr lang="en-US" sz="1600" dirty="0">
                <a:solidFill>
                  <a:schemeClr val="bg1"/>
                </a:solidFill>
              </a:rPr>
              <a:t> page yang </a:t>
            </a:r>
            <a:r>
              <a:rPr lang="en-US" sz="1600" dirty="0" err="1">
                <a:solidFill>
                  <a:schemeClr val="bg1"/>
                </a:solidFill>
              </a:rPr>
              <a:t>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ditempatkan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maka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posisi</a:t>
            </a:r>
            <a:r>
              <a:rPr lang="en-US" sz="1600" dirty="0">
                <a:solidFill>
                  <a:schemeClr val="bg1"/>
                </a:solidFill>
              </a:rPr>
              <a:t> page yang paling </a:t>
            </a:r>
            <a:r>
              <a:rPr lang="en-US" sz="1600" dirty="0" smtClean="0">
                <a:solidFill>
                  <a:schemeClr val="bg1"/>
                </a:solidFill>
              </a:rPr>
              <a:t>       lama </a:t>
            </a:r>
            <a:r>
              <a:rPr lang="en-US" sz="1600" dirty="0">
                <a:solidFill>
                  <a:schemeClr val="bg1"/>
                </a:solidFill>
              </a:rPr>
              <a:t>yang </a:t>
            </a:r>
            <a:r>
              <a:rPr lang="en-US" sz="1600" dirty="0" err="1">
                <a:solidFill>
                  <a:schemeClr val="bg1"/>
                </a:solidFill>
              </a:rPr>
              <a:t>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digantikan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19205" y="796024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725" y="894277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1756" y="1691884"/>
            <a:ext cx="7699055" cy="984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1600" b="1" dirty="0" err="1" smtClean="0">
                <a:solidFill>
                  <a:schemeClr val="bg1"/>
                </a:solidFill>
              </a:rPr>
              <a:t>Algoritma</a:t>
            </a:r>
            <a:r>
              <a:rPr lang="en-US" sz="1600" b="1" dirty="0" smtClean="0">
                <a:solidFill>
                  <a:schemeClr val="bg1"/>
                </a:solidFill>
              </a:rPr>
              <a:t> Optimal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Mengganti</a:t>
            </a:r>
            <a:r>
              <a:rPr lang="en-US" sz="1400" dirty="0" smtClean="0">
                <a:solidFill>
                  <a:schemeClr val="bg1"/>
                </a:solidFill>
              </a:rPr>
              <a:t> page yang </a:t>
            </a:r>
            <a:r>
              <a:rPr lang="en-US" sz="1400" dirty="0" err="1" smtClean="0">
                <a:solidFill>
                  <a:schemeClr val="bg1"/>
                </a:solidFill>
              </a:rPr>
              <a:t>tidak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digunakan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dalam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waktu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dekat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Mempunyai</a:t>
            </a:r>
            <a:r>
              <a:rPr lang="en-US" sz="1400" dirty="0" smtClean="0">
                <a:solidFill>
                  <a:schemeClr val="bg1"/>
                </a:solidFill>
              </a:rPr>
              <a:t> rata-rata page fault </a:t>
            </a:r>
            <a:r>
              <a:rPr lang="en-US" sz="1400" dirty="0" err="1" smtClean="0">
                <a:solidFill>
                  <a:schemeClr val="bg1"/>
                </a:solidFill>
              </a:rPr>
              <a:t>terendah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Algoritma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ini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sulit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diimplementasikan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1386" y="1851670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5009" y="1929164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5582" y="2787891"/>
            <a:ext cx="769905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Algoritma</a:t>
            </a:r>
            <a:r>
              <a:rPr lang="en-US" sz="1600" b="1" dirty="0">
                <a:solidFill>
                  <a:schemeClr val="bg1"/>
                </a:solidFill>
              </a:rPr>
              <a:t> LRU (Least Recently Use</a:t>
            </a:r>
            <a:r>
              <a:rPr lang="en-US" sz="1600" b="1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Merupakan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perpaduan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dari</a:t>
            </a:r>
            <a:r>
              <a:rPr lang="en-US" sz="1400" dirty="0">
                <a:solidFill>
                  <a:schemeClr val="bg1"/>
                </a:solidFill>
              </a:rPr>
              <a:t> FIFO </a:t>
            </a:r>
            <a:r>
              <a:rPr lang="en-US" sz="1400" dirty="0" err="1">
                <a:solidFill>
                  <a:schemeClr val="bg1"/>
                </a:solidFill>
              </a:rPr>
              <a:t>dan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optimal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Page </a:t>
            </a:r>
            <a:r>
              <a:rPr lang="en-US" sz="1400" dirty="0">
                <a:solidFill>
                  <a:schemeClr val="bg1"/>
                </a:solidFill>
              </a:rPr>
              <a:t>yang </a:t>
            </a:r>
            <a:r>
              <a:rPr lang="en-US" sz="1400" dirty="0" err="1">
                <a:solidFill>
                  <a:schemeClr val="bg1"/>
                </a:solidFill>
              </a:rPr>
              <a:t>diganti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adalah</a:t>
            </a:r>
            <a:r>
              <a:rPr lang="en-US" sz="1400" dirty="0">
                <a:solidFill>
                  <a:schemeClr val="bg1"/>
                </a:solidFill>
              </a:rPr>
              <a:t> page yang </a:t>
            </a:r>
            <a:r>
              <a:rPr lang="en-US" sz="1400" dirty="0" err="1">
                <a:solidFill>
                  <a:schemeClr val="bg1"/>
                </a:solidFill>
              </a:rPr>
              <a:t>telah</a:t>
            </a:r>
            <a:r>
              <a:rPr lang="en-US" sz="1400" dirty="0">
                <a:solidFill>
                  <a:schemeClr val="bg1"/>
                </a:solidFill>
              </a:rPr>
              <a:t> lama </a:t>
            </a:r>
            <a:r>
              <a:rPr lang="en-US" sz="1400" dirty="0" err="1">
                <a:solidFill>
                  <a:schemeClr val="bg1"/>
                </a:solidFill>
              </a:rPr>
              <a:t>tidak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digunakan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51672" y="2788847"/>
            <a:ext cx="552754" cy="55237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190" y="2880370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1672" y="3795886"/>
            <a:ext cx="552754" cy="55237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190" y="3887409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9408" y="3653940"/>
            <a:ext cx="769905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Algoritma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Algoritma</a:t>
            </a:r>
            <a:r>
              <a:rPr lang="en-US" sz="1400" dirty="0" smtClean="0">
                <a:solidFill>
                  <a:schemeClr val="bg1"/>
                </a:solidFill>
              </a:rPr>
              <a:t> Clock </a:t>
            </a:r>
            <a:r>
              <a:rPr lang="en-US" sz="1400" dirty="0" err="1" smtClean="0">
                <a:solidFill>
                  <a:schemeClr val="bg1"/>
                </a:solidFill>
              </a:rPr>
              <a:t>menggunakan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prinsip</a:t>
            </a:r>
            <a:r>
              <a:rPr lang="en-US" sz="1400" dirty="0" smtClean="0">
                <a:solidFill>
                  <a:schemeClr val="bg1"/>
                </a:solidFill>
              </a:rPr>
              <a:t> Second-Chance </a:t>
            </a:r>
            <a:r>
              <a:rPr lang="en-US" sz="1400" dirty="0" err="1" smtClean="0">
                <a:solidFill>
                  <a:schemeClr val="bg1"/>
                </a:solidFill>
              </a:rPr>
              <a:t>tapi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dengan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antrian</a:t>
            </a:r>
            <a:r>
              <a:rPr lang="en-US" sz="1400" dirty="0" smtClean="0">
                <a:solidFill>
                  <a:schemeClr val="bg1"/>
                </a:solidFill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</a:rPr>
              <a:t>berbentuk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melingkar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Pada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antrian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ini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terdapat</a:t>
            </a:r>
            <a:r>
              <a:rPr lang="en-US" sz="1400" dirty="0" smtClean="0">
                <a:solidFill>
                  <a:schemeClr val="bg1"/>
                </a:solidFill>
              </a:rPr>
              <a:t> pointer yang </a:t>
            </a:r>
            <a:r>
              <a:rPr lang="en-US" sz="1400" dirty="0" err="1" smtClean="0">
                <a:solidFill>
                  <a:schemeClr val="bg1"/>
                </a:solidFill>
              </a:rPr>
              <a:t>menunjuk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halaman</a:t>
            </a:r>
            <a:r>
              <a:rPr lang="en-US" sz="1400" dirty="0" smtClean="0">
                <a:solidFill>
                  <a:schemeClr val="bg1"/>
                </a:solidFill>
              </a:rPr>
              <a:t> yang paling lama </a:t>
            </a:r>
            <a:r>
              <a:rPr lang="en-US" sz="1400" dirty="0" err="1" smtClean="0">
                <a:solidFill>
                  <a:schemeClr val="bg1"/>
                </a:solidFill>
              </a:rPr>
              <a:t>berada</a:t>
            </a:r>
            <a:r>
              <a:rPr lang="en-US" sz="1400" dirty="0" smtClean="0">
                <a:solidFill>
                  <a:schemeClr val="bg1"/>
                </a:solidFill>
              </a:rPr>
              <a:t> di     </a:t>
            </a:r>
            <a:r>
              <a:rPr lang="en-US" sz="1400" dirty="0" err="1" smtClean="0">
                <a:solidFill>
                  <a:schemeClr val="bg1"/>
                </a:solidFill>
              </a:rPr>
              <a:t>antrian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448</Words>
  <Application>Microsoft Office PowerPoint</Application>
  <PresentationFormat>On-screen Show (16:9)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Calibri</vt:lpstr>
      <vt:lpstr>Wingdings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User</cp:lastModifiedBy>
  <cp:revision>120</cp:revision>
  <dcterms:created xsi:type="dcterms:W3CDTF">2016-12-05T23:26:54Z</dcterms:created>
  <dcterms:modified xsi:type="dcterms:W3CDTF">2019-11-19T05:31:03Z</dcterms:modified>
</cp:coreProperties>
</file>