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59" r:id="rId6"/>
    <p:sldId id="260" r:id="rId7"/>
    <p:sldId id="261" r:id="rId8"/>
    <p:sldId id="262" r:id="rId9"/>
    <p:sldId id="263" r:id="rId10"/>
    <p:sldId id="264" r:id="rId11"/>
    <p:sldId id="265" r:id="rId12"/>
    <p:sldId id="277" r:id="rId13"/>
    <p:sldId id="266" r:id="rId14"/>
    <p:sldId id="267" r:id="rId15"/>
    <p:sldId id="278" r:id="rId16"/>
    <p:sldId id="268" r:id="rId17"/>
    <p:sldId id="269" r:id="rId18"/>
    <p:sldId id="270" r:id="rId19"/>
    <p:sldId id="271" r:id="rId20"/>
    <p:sldId id="275" r:id="rId21"/>
    <p:sldId id="272" r:id="rId22"/>
    <p:sldId id="273"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8" autoAdjust="0"/>
    <p:restoredTop sz="94660"/>
  </p:normalViewPr>
  <p:slideViewPr>
    <p:cSldViewPr>
      <p:cViewPr varScale="1">
        <p:scale>
          <a:sx n="65" d="100"/>
          <a:sy n="65" d="100"/>
        </p:scale>
        <p:origin x="71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32ED49E-C89F-41C5-8B3A-170639D8B30E}" type="datetimeFigureOut">
              <a:rPr lang="en-US" smtClean="0"/>
              <a:pPr/>
              <a:t>11/3/2017</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53FDF8E-32E2-4ACB-A66A-D80D3BA9C6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2ED49E-C89F-41C5-8B3A-170639D8B30E}"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FDF8E-32E2-4ACB-A66A-D80D3BA9C6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432ED49E-C89F-41C5-8B3A-170639D8B30E}" type="datetimeFigureOut">
              <a:rPr lang="en-US" smtClean="0"/>
              <a:pPr/>
              <a:t>11/3/2017</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53FDF8E-32E2-4ACB-A66A-D80D3BA9C6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2ED49E-C89F-41C5-8B3A-170639D8B30E}"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FDF8E-32E2-4ACB-A66A-D80D3BA9C6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32ED49E-C89F-41C5-8B3A-170639D8B30E}" type="datetimeFigureOut">
              <a:rPr lang="en-US" smtClean="0"/>
              <a:pPr/>
              <a:t>11/3/2017</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D53FDF8E-32E2-4ACB-A66A-D80D3BA9C6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2ED49E-C89F-41C5-8B3A-170639D8B30E}"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FDF8E-32E2-4ACB-A66A-D80D3BA9C6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32ED49E-C89F-41C5-8B3A-170639D8B30E}" type="datetimeFigureOut">
              <a:rPr lang="en-US" smtClean="0"/>
              <a:pPr/>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3FDF8E-32E2-4ACB-A66A-D80D3BA9C6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32ED49E-C89F-41C5-8B3A-170639D8B30E}" type="datetimeFigureOut">
              <a:rPr lang="en-US" smtClean="0"/>
              <a:pPr/>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FDF8E-32E2-4ACB-A66A-D80D3BA9C6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32ED49E-C89F-41C5-8B3A-170639D8B30E}" type="datetimeFigureOut">
              <a:rPr lang="en-US" smtClean="0"/>
              <a:pPr/>
              <a:t>11/3/2017</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D53FDF8E-32E2-4ACB-A66A-D80D3BA9C6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2ED49E-C89F-41C5-8B3A-170639D8B30E}"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FDF8E-32E2-4ACB-A66A-D80D3BA9C6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432ED49E-C89F-41C5-8B3A-170639D8B30E}"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FDF8E-32E2-4ACB-A66A-D80D3BA9C649}"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32ED49E-C89F-41C5-8B3A-170639D8B30E}" type="datetimeFigureOut">
              <a:rPr lang="en-US" smtClean="0"/>
              <a:pPr/>
              <a:t>11/3/2017</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53FDF8E-32E2-4ACB-A66A-D80D3BA9C6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HYPOTHESIS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Independent-Samples T Test : example</a:t>
            </a:r>
          </a:p>
        </p:txBody>
      </p:sp>
      <p:sp>
        <p:nvSpPr>
          <p:cNvPr id="3" name="Content Placeholder 2"/>
          <p:cNvSpPr>
            <a:spLocks noGrp="1"/>
          </p:cNvSpPr>
          <p:nvPr>
            <p:ph idx="1"/>
          </p:nvPr>
        </p:nvSpPr>
        <p:spPr/>
        <p:txBody>
          <a:bodyPr/>
          <a:lstStyle/>
          <a:p>
            <a:r>
              <a:rPr lang="en-US" dirty="0"/>
              <a:t>Patients with high blood pressure are randomly assigned to a placebo group and a treatment group. The placebo subjects receive an inactive pill, and the treatment subjects receive a new drug that is expected to lower blood pressure. After the subjects are treated for two months, the two-sample t test is used to compare the average blood pressures for the placebo group and the treatment group. Each patient is measured once and belongs to one group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Independent-Samples T Test : statistics</a:t>
            </a:r>
          </a:p>
        </p:txBody>
      </p:sp>
      <p:sp>
        <p:nvSpPr>
          <p:cNvPr id="3" name="Content Placeholder 2"/>
          <p:cNvSpPr>
            <a:spLocks noGrp="1"/>
          </p:cNvSpPr>
          <p:nvPr>
            <p:ph idx="1"/>
          </p:nvPr>
        </p:nvSpPr>
        <p:spPr/>
        <p:txBody>
          <a:bodyPr>
            <a:normAutofit/>
          </a:bodyPr>
          <a:lstStyle/>
          <a:p>
            <a:r>
              <a:rPr lang="en-US" sz="2800" dirty="0"/>
              <a:t>For each variable: sample size, mean, standard deviation, and standard error of the mean. For the difference in means: mean, standard error, and confidence interval (you can specify the confidence level). Tests: </a:t>
            </a:r>
            <a:r>
              <a:rPr lang="en-US" sz="2800" dirty="0" err="1"/>
              <a:t>Levene's</a:t>
            </a:r>
            <a:r>
              <a:rPr lang="en-US" sz="2800" dirty="0"/>
              <a:t> test for equality of variances and both pooled-variances and separate-variances t tests for equality of means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lstStyle/>
          <a:p>
            <a:r>
              <a:rPr lang="en-US" dirty="0" err="1"/>
              <a:t>Terdapat</a:t>
            </a:r>
            <a:r>
              <a:rPr lang="en-US" dirty="0"/>
              <a:t> 16 </a:t>
            </a:r>
            <a:r>
              <a:rPr lang="en-US" dirty="0" err="1"/>
              <a:t>orang</a:t>
            </a:r>
            <a:r>
              <a:rPr lang="en-US" dirty="0"/>
              <a:t> </a:t>
            </a:r>
            <a:r>
              <a:rPr lang="en-US" dirty="0" err="1"/>
              <a:t>penderita</a:t>
            </a:r>
            <a:r>
              <a:rPr lang="en-US" dirty="0"/>
              <a:t> </a:t>
            </a:r>
            <a:r>
              <a:rPr lang="en-US" dirty="0" err="1"/>
              <a:t>diare</a:t>
            </a:r>
            <a:r>
              <a:rPr lang="en-US" dirty="0"/>
              <a:t> yang </a:t>
            </a:r>
            <a:r>
              <a:rPr lang="en-US" dirty="0" err="1"/>
              <a:t>dikelompokkan</a:t>
            </a:r>
            <a:r>
              <a:rPr lang="en-US" dirty="0"/>
              <a:t> </a:t>
            </a:r>
            <a:r>
              <a:rPr lang="en-US" dirty="0" err="1"/>
              <a:t>menjadi</a:t>
            </a:r>
            <a:r>
              <a:rPr lang="en-US" dirty="0"/>
              <a:t> </a:t>
            </a:r>
            <a:r>
              <a:rPr lang="en-US" dirty="0" err="1"/>
              <a:t>dua</a:t>
            </a:r>
            <a:r>
              <a:rPr lang="en-US" dirty="0"/>
              <a:t> group </a:t>
            </a:r>
            <a:r>
              <a:rPr lang="en-US" dirty="0" err="1"/>
              <a:t>secara</a:t>
            </a:r>
            <a:r>
              <a:rPr lang="en-US" dirty="0"/>
              <a:t> random. Group 1 </a:t>
            </a:r>
            <a:r>
              <a:rPr lang="en-US" dirty="0" err="1"/>
              <a:t>diberi</a:t>
            </a:r>
            <a:r>
              <a:rPr lang="en-US" dirty="0"/>
              <a:t> </a:t>
            </a:r>
            <a:r>
              <a:rPr lang="en-US" err="1"/>
              <a:t>obat</a:t>
            </a:r>
            <a:r>
              <a:rPr lang="en-US"/>
              <a:t> </a:t>
            </a:r>
            <a:r>
              <a:rPr lang="id-ID"/>
              <a:t>ENTROSTOP</a:t>
            </a:r>
            <a:r>
              <a:rPr lang="en-US"/>
              <a:t> </a:t>
            </a:r>
            <a:r>
              <a:rPr lang="en-US" dirty="0" err="1"/>
              <a:t>dan</a:t>
            </a:r>
            <a:r>
              <a:rPr lang="en-US" dirty="0"/>
              <a:t> group 2 </a:t>
            </a:r>
            <a:r>
              <a:rPr lang="en-US" dirty="0" err="1"/>
              <a:t>diberi</a:t>
            </a:r>
            <a:r>
              <a:rPr lang="en-US" dirty="0"/>
              <a:t> </a:t>
            </a:r>
            <a:r>
              <a:rPr lang="en-US" dirty="0" err="1"/>
              <a:t>obat</a:t>
            </a:r>
            <a:r>
              <a:rPr lang="en-US" dirty="0"/>
              <a:t> DIAPET </a:t>
            </a:r>
            <a:r>
              <a:rPr lang="en-US" dirty="0" err="1"/>
              <a:t>kemudian</a:t>
            </a:r>
            <a:r>
              <a:rPr lang="en-US" dirty="0"/>
              <a:t> </a:t>
            </a:r>
            <a:r>
              <a:rPr lang="en-US" dirty="0" err="1"/>
              <a:t>diamati</a:t>
            </a:r>
            <a:r>
              <a:rPr lang="en-US" dirty="0"/>
              <a:t> lama </a:t>
            </a:r>
            <a:r>
              <a:rPr lang="en-US" dirty="0" err="1"/>
              <a:t>sembuh</a:t>
            </a:r>
            <a:r>
              <a:rPr lang="en-US" dirty="0"/>
              <a:t> </a:t>
            </a:r>
            <a:r>
              <a:rPr lang="en-US" dirty="0" err="1"/>
              <a:t>dari</a:t>
            </a:r>
            <a:r>
              <a:rPr lang="en-US" dirty="0"/>
              <a:t> </a:t>
            </a:r>
            <a:r>
              <a:rPr lang="en-US" dirty="0" err="1"/>
              <a:t>masing-masing</a:t>
            </a:r>
            <a:r>
              <a:rPr lang="en-US" dirty="0"/>
              <a:t> group. Data </a:t>
            </a:r>
            <a:r>
              <a:rPr lang="en-US" dirty="0" err="1"/>
              <a:t>ada</a:t>
            </a:r>
            <a:r>
              <a:rPr lang="en-US" dirty="0"/>
              <a:t> </a:t>
            </a:r>
            <a:r>
              <a:rPr lang="en-US" dirty="0" err="1"/>
              <a:t>di</a:t>
            </a:r>
            <a:r>
              <a:rPr lang="en-US" dirty="0"/>
              <a:t> SPSS. </a:t>
            </a:r>
            <a:r>
              <a:rPr lang="en-US" dirty="0" err="1"/>
              <a:t>Apakah</a:t>
            </a:r>
            <a:r>
              <a:rPr lang="en-US" dirty="0"/>
              <a:t> </a:t>
            </a:r>
            <a:r>
              <a:rPr lang="en-US" dirty="0" err="1"/>
              <a:t>ada</a:t>
            </a:r>
            <a:r>
              <a:rPr lang="en-US" dirty="0"/>
              <a:t> </a:t>
            </a:r>
            <a:r>
              <a:rPr lang="en-US" dirty="0" err="1"/>
              <a:t>perbedaan</a:t>
            </a:r>
            <a:r>
              <a:rPr lang="en-US" dirty="0"/>
              <a:t> lama </a:t>
            </a:r>
            <a:r>
              <a:rPr lang="en-US" dirty="0" err="1"/>
              <a:t>sembuh</a:t>
            </a:r>
            <a:r>
              <a:rPr lang="en-US" dirty="0"/>
              <a:t> </a:t>
            </a:r>
            <a:r>
              <a:rPr lang="en-US" dirty="0" err="1"/>
              <a:t>dari</a:t>
            </a:r>
            <a:r>
              <a:rPr lang="en-US" dirty="0"/>
              <a:t> </a:t>
            </a:r>
            <a:r>
              <a:rPr lang="en-US" dirty="0" err="1"/>
              <a:t>penderita</a:t>
            </a:r>
            <a:r>
              <a:rPr lang="en-US" dirty="0"/>
              <a:t> </a:t>
            </a:r>
            <a:r>
              <a:rPr lang="en-US" dirty="0" err="1"/>
              <a:t>diare</a:t>
            </a:r>
            <a:r>
              <a:rPr lang="en-US" dirty="0"/>
              <a:t> </a:t>
            </a:r>
            <a:r>
              <a:rPr lang="en-US" dirty="0" err="1"/>
              <a:t>jika</a:t>
            </a:r>
            <a:r>
              <a:rPr lang="en-US" dirty="0"/>
              <a:t> </a:t>
            </a:r>
            <a:r>
              <a:rPr lang="en-US" dirty="0" err="1"/>
              <a:t>diberi</a:t>
            </a:r>
            <a:r>
              <a:rPr lang="en-US" dirty="0"/>
              <a:t> </a:t>
            </a:r>
            <a:r>
              <a:rPr lang="en-US" err="1"/>
              <a:t>obat</a:t>
            </a:r>
            <a:r>
              <a:rPr lang="en-US"/>
              <a:t> </a:t>
            </a:r>
            <a:r>
              <a:rPr lang="id-ID"/>
              <a:t>ENTROSTOP</a:t>
            </a:r>
            <a:r>
              <a:rPr lang="en-US"/>
              <a:t> </a:t>
            </a:r>
            <a:r>
              <a:rPr lang="en-US" dirty="0" err="1"/>
              <a:t>dengan</a:t>
            </a:r>
            <a:r>
              <a:rPr lang="en-US" dirty="0"/>
              <a:t> </a:t>
            </a:r>
            <a:r>
              <a:rPr lang="en-US" dirty="0" err="1"/>
              <a:t>diberi</a:t>
            </a:r>
            <a:r>
              <a:rPr lang="en-US" dirty="0"/>
              <a:t> </a:t>
            </a:r>
            <a:r>
              <a:rPr lang="en-US" dirty="0" err="1"/>
              <a:t>obat</a:t>
            </a:r>
            <a:r>
              <a:rPr lang="en-US" dirty="0"/>
              <a:t> DIAPET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Paired-Samples T Test</a:t>
            </a:r>
          </a:p>
        </p:txBody>
      </p:sp>
      <p:sp>
        <p:nvSpPr>
          <p:cNvPr id="3" name="Content Placeholder 2"/>
          <p:cNvSpPr>
            <a:spLocks noGrp="1"/>
          </p:cNvSpPr>
          <p:nvPr>
            <p:ph idx="1"/>
          </p:nvPr>
        </p:nvSpPr>
        <p:spPr/>
        <p:txBody>
          <a:bodyPr>
            <a:normAutofit/>
          </a:bodyPr>
          <a:lstStyle/>
          <a:p>
            <a:r>
              <a:rPr lang="en-US" sz="3200" dirty="0"/>
              <a:t>The Paired-Samples T Test procedure compares the means of two variables for a single group. The procedure computes the differences between values of the two variables for each case and tests whether the average differs from 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Paired-Samples T Test : example</a:t>
            </a:r>
          </a:p>
        </p:txBody>
      </p:sp>
      <p:sp>
        <p:nvSpPr>
          <p:cNvPr id="3" name="Content Placeholder 2"/>
          <p:cNvSpPr>
            <a:spLocks noGrp="1"/>
          </p:cNvSpPr>
          <p:nvPr>
            <p:ph idx="1"/>
          </p:nvPr>
        </p:nvSpPr>
        <p:spPr/>
        <p:txBody>
          <a:bodyPr>
            <a:normAutofit lnSpcReduction="10000"/>
          </a:bodyPr>
          <a:lstStyle/>
          <a:p>
            <a:r>
              <a:rPr lang="en-US" dirty="0"/>
              <a:t>In a study on high blood pressure, all patients are measured at the beginning of the study, given a treatment, and measured again. Thus, each subject has two measures, often called before and after measures. An alternative design for which this test is used is a matched-pairs or case-control study, in which each record in the data file contains the response for the patient and also for his or her matched control subject. In a blood pressure study, patients and controls might be matched by age (a 75-year-old patient with a 75-year-old control group member).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lstStyle/>
          <a:p>
            <a:r>
              <a:rPr lang="en-US" dirty="0" err="1"/>
              <a:t>Diketahui</a:t>
            </a:r>
            <a:r>
              <a:rPr lang="en-US" dirty="0"/>
              <a:t> data </a:t>
            </a:r>
            <a:r>
              <a:rPr lang="en-US" dirty="0" err="1"/>
              <a:t>kandungan</a:t>
            </a:r>
            <a:r>
              <a:rPr lang="en-US" dirty="0"/>
              <a:t> </a:t>
            </a:r>
            <a:r>
              <a:rPr lang="en-US" dirty="0" err="1"/>
              <a:t>mikroorganisme</a:t>
            </a:r>
            <a:r>
              <a:rPr lang="en-US" dirty="0"/>
              <a:t> (%) </a:t>
            </a:r>
            <a:r>
              <a:rPr lang="en-US" dirty="0" err="1"/>
              <a:t>dari</a:t>
            </a:r>
            <a:r>
              <a:rPr lang="en-US" dirty="0"/>
              <a:t> 8 reservoir </a:t>
            </a:r>
            <a:r>
              <a:rPr lang="en-US" dirty="0" err="1"/>
              <a:t>sebelum</a:t>
            </a:r>
            <a:r>
              <a:rPr lang="en-US" dirty="0"/>
              <a:t> </a:t>
            </a:r>
            <a:r>
              <a:rPr lang="en-US" dirty="0" err="1"/>
              <a:t>dilakukan</a:t>
            </a:r>
            <a:r>
              <a:rPr lang="en-US" dirty="0"/>
              <a:t> </a:t>
            </a:r>
            <a:r>
              <a:rPr lang="en-US" dirty="0" err="1"/>
              <a:t>chlorinasi</a:t>
            </a:r>
            <a:r>
              <a:rPr lang="en-US" dirty="0"/>
              <a:t> (HYPOCHLORITE) </a:t>
            </a:r>
            <a:r>
              <a:rPr lang="en-US" dirty="0" err="1"/>
              <a:t>dengan</a:t>
            </a:r>
            <a:r>
              <a:rPr lang="en-US" dirty="0"/>
              <a:t> </a:t>
            </a:r>
            <a:r>
              <a:rPr lang="en-US" dirty="0" err="1"/>
              <a:t>sesudah</a:t>
            </a:r>
            <a:r>
              <a:rPr lang="en-US" dirty="0"/>
              <a:t> </a:t>
            </a:r>
            <a:r>
              <a:rPr lang="en-US" dirty="0" err="1"/>
              <a:t>dilakukan</a:t>
            </a:r>
            <a:r>
              <a:rPr lang="en-US" dirty="0"/>
              <a:t> </a:t>
            </a:r>
            <a:r>
              <a:rPr lang="en-US" dirty="0" err="1"/>
              <a:t>chlorinasi</a:t>
            </a:r>
            <a:r>
              <a:rPr lang="en-US" dirty="0"/>
              <a:t>. </a:t>
            </a:r>
            <a:r>
              <a:rPr lang="en-US" dirty="0" err="1"/>
              <a:t>Apakah</a:t>
            </a:r>
            <a:r>
              <a:rPr lang="en-US" dirty="0"/>
              <a:t> </a:t>
            </a:r>
            <a:r>
              <a:rPr lang="en-US" dirty="0" err="1"/>
              <a:t>terdapat</a:t>
            </a:r>
            <a:r>
              <a:rPr lang="en-US" dirty="0"/>
              <a:t> </a:t>
            </a:r>
            <a:r>
              <a:rPr lang="en-US" dirty="0" err="1"/>
              <a:t>perbedaan</a:t>
            </a:r>
            <a:r>
              <a:rPr lang="en-US" dirty="0"/>
              <a:t> </a:t>
            </a:r>
            <a:r>
              <a:rPr lang="en-US" dirty="0" err="1"/>
              <a:t>kandungan</a:t>
            </a:r>
            <a:r>
              <a:rPr lang="en-US" dirty="0"/>
              <a:t> </a:t>
            </a:r>
            <a:r>
              <a:rPr lang="en-US" dirty="0" err="1"/>
              <a:t>mikroorganisme</a:t>
            </a:r>
            <a:r>
              <a:rPr lang="en-US" dirty="0"/>
              <a:t> yang </a:t>
            </a:r>
            <a:r>
              <a:rPr lang="en-US" dirty="0" err="1"/>
              <a:t>signifikan</a:t>
            </a:r>
            <a:r>
              <a:rPr lang="en-US" dirty="0"/>
              <a:t> </a:t>
            </a:r>
            <a:r>
              <a:rPr lang="en-US" dirty="0" err="1"/>
              <a:t>antara</a:t>
            </a:r>
            <a:r>
              <a:rPr lang="en-US" dirty="0"/>
              <a:t> </a:t>
            </a:r>
            <a:r>
              <a:rPr lang="en-US" dirty="0" err="1"/>
              <a:t>sebelum</a:t>
            </a:r>
            <a:r>
              <a:rPr lang="en-US" dirty="0"/>
              <a:t> </a:t>
            </a:r>
            <a:r>
              <a:rPr lang="en-US" dirty="0" err="1"/>
              <a:t>dan</a:t>
            </a:r>
            <a:r>
              <a:rPr lang="en-US" dirty="0"/>
              <a:t> </a:t>
            </a:r>
            <a:r>
              <a:rPr lang="en-US" dirty="0" err="1"/>
              <a:t>sesudah</a:t>
            </a:r>
            <a:r>
              <a:rPr lang="en-US" dirty="0"/>
              <a:t> </a:t>
            </a:r>
            <a:r>
              <a:rPr lang="en-US" dirty="0" err="1"/>
              <a:t>chlorinasi</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p:sp>
        <p:nvSpPr>
          <p:cNvPr id="3" name="Content Placeholder 2"/>
          <p:cNvSpPr>
            <a:spLocks noGrp="1"/>
          </p:cNvSpPr>
          <p:nvPr>
            <p:ph idx="1"/>
          </p:nvPr>
        </p:nvSpPr>
        <p:spPr/>
        <p:txBody>
          <a:bodyPr>
            <a:normAutofit/>
          </a:bodyPr>
          <a:lstStyle/>
          <a:p>
            <a:r>
              <a:rPr lang="en-US" sz="3200" dirty="0"/>
              <a:t>The One-Way ANOVA procedure produces a one-way analysis of variance for a quantitative dependent variable by a single factor (independent) variable. Analysis of variance is used to test the hypothesis that several means are equal. This technique is an extension of the two-sample t test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p:sp>
        <p:nvSpPr>
          <p:cNvPr id="3" name="Content Placeholder 2"/>
          <p:cNvSpPr>
            <a:spLocks noGrp="1"/>
          </p:cNvSpPr>
          <p:nvPr>
            <p:ph idx="1"/>
          </p:nvPr>
        </p:nvSpPr>
        <p:spPr/>
        <p:txBody>
          <a:bodyPr/>
          <a:lstStyle/>
          <a:p>
            <a:r>
              <a:rPr lang="en-US" dirty="0"/>
              <a:t>In addition to determining that differences exist among the means, you may want to know which means differ. There are two types of tests for comparing means: a priori contrasts and post hoc tests. Contrasts are tests set up before running the experiment, and post hoc tests are run after the experiment has been conducted. You can also test for trends across categories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 : example</a:t>
            </a:r>
          </a:p>
        </p:txBody>
      </p:sp>
      <p:sp>
        <p:nvSpPr>
          <p:cNvPr id="3" name="Content Placeholder 2"/>
          <p:cNvSpPr>
            <a:spLocks noGrp="1"/>
          </p:cNvSpPr>
          <p:nvPr>
            <p:ph idx="1"/>
          </p:nvPr>
        </p:nvSpPr>
        <p:spPr/>
        <p:txBody>
          <a:bodyPr/>
          <a:lstStyle/>
          <a:p>
            <a:r>
              <a:rPr lang="en-US" dirty="0"/>
              <a:t>Doughnuts absorb fat in various amounts when they are cooked. An experiment is set up involving three types of fat: peanut oil, corn oil, and lard. Peanut oil and corn oil are unsaturated fats, and lard is a saturated fat. Along with determining whether the amount of fat absorbed depends on the type of fat used, you could set up an a priori contrast to determine whether the amount of fat absorption differs for saturated and unsaturated fats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 : statistics</a:t>
            </a:r>
          </a:p>
        </p:txBody>
      </p:sp>
      <p:sp>
        <p:nvSpPr>
          <p:cNvPr id="3" name="Content Placeholder 2"/>
          <p:cNvSpPr>
            <a:spLocks noGrp="1"/>
          </p:cNvSpPr>
          <p:nvPr>
            <p:ph idx="1"/>
          </p:nvPr>
        </p:nvSpPr>
        <p:spPr/>
        <p:txBody>
          <a:bodyPr>
            <a:normAutofit fontScale="85000" lnSpcReduction="10000"/>
          </a:bodyPr>
          <a:lstStyle/>
          <a:p>
            <a:r>
              <a:rPr lang="en-US" dirty="0"/>
              <a:t>For each group: number of cases, mean, standard deviation, standard error of the mean, minimum, maximum, and 95% confidence interval for the mean. </a:t>
            </a:r>
            <a:r>
              <a:rPr lang="en-US" dirty="0" err="1"/>
              <a:t>Levene's</a:t>
            </a:r>
            <a:r>
              <a:rPr lang="en-US" dirty="0"/>
              <a:t> test for homogeneity of variance, analysis-of-variance table and robust tests of the equality of means for each dependent variable, user-specified a priori contrasts, and post hoc range tests and multiple comparisons: </a:t>
            </a:r>
            <a:r>
              <a:rPr lang="en-US" dirty="0" err="1"/>
              <a:t>Bonferroni</a:t>
            </a:r>
            <a:r>
              <a:rPr lang="en-US" dirty="0"/>
              <a:t>, </a:t>
            </a:r>
            <a:r>
              <a:rPr lang="en-US" dirty="0" err="1"/>
              <a:t>Sidak</a:t>
            </a:r>
            <a:r>
              <a:rPr lang="en-US" dirty="0"/>
              <a:t>, </a:t>
            </a:r>
            <a:r>
              <a:rPr lang="en-US" dirty="0" err="1"/>
              <a:t>Tukey's</a:t>
            </a:r>
            <a:r>
              <a:rPr lang="en-US" dirty="0"/>
              <a:t> honestly significant difference, Hochberg's GT2, Gabriel, </a:t>
            </a:r>
            <a:r>
              <a:rPr lang="en-US" dirty="0" err="1"/>
              <a:t>Dunnett</a:t>
            </a:r>
            <a:r>
              <a:rPr lang="en-US" dirty="0"/>
              <a:t>, Ryan-</a:t>
            </a:r>
            <a:r>
              <a:rPr lang="en-US" dirty="0" err="1"/>
              <a:t>Einot</a:t>
            </a:r>
            <a:r>
              <a:rPr lang="en-US" dirty="0"/>
              <a:t>-Gabriel-</a:t>
            </a:r>
            <a:r>
              <a:rPr lang="en-US" dirty="0" err="1"/>
              <a:t>Welsch</a:t>
            </a:r>
            <a:r>
              <a:rPr lang="en-US" dirty="0"/>
              <a:t> F test (R-E-G-W F), Ryan-</a:t>
            </a:r>
            <a:r>
              <a:rPr lang="en-US" dirty="0" err="1"/>
              <a:t>Einot</a:t>
            </a:r>
            <a:r>
              <a:rPr lang="en-US" dirty="0"/>
              <a:t>-Gabriel-</a:t>
            </a:r>
            <a:r>
              <a:rPr lang="en-US" dirty="0" err="1"/>
              <a:t>Welsch</a:t>
            </a:r>
            <a:r>
              <a:rPr lang="en-US" dirty="0"/>
              <a:t> range test (R-E-G-W Q), </a:t>
            </a:r>
            <a:r>
              <a:rPr lang="en-US" dirty="0" err="1"/>
              <a:t>Tamhane's</a:t>
            </a:r>
            <a:r>
              <a:rPr lang="en-US" dirty="0"/>
              <a:t> T2, </a:t>
            </a:r>
            <a:r>
              <a:rPr lang="en-US" dirty="0" err="1"/>
              <a:t>Dunnett's</a:t>
            </a:r>
            <a:r>
              <a:rPr lang="en-US" dirty="0"/>
              <a:t> T3, Games-Howell, </a:t>
            </a:r>
            <a:r>
              <a:rPr lang="en-US" dirty="0" err="1"/>
              <a:t>Dunnett's</a:t>
            </a:r>
            <a:r>
              <a:rPr lang="en-US" dirty="0"/>
              <a:t> C, Duncan's multiple range test, Student-Newman-</a:t>
            </a:r>
            <a:r>
              <a:rPr lang="en-US" dirty="0" err="1"/>
              <a:t>Keuls</a:t>
            </a:r>
            <a:r>
              <a:rPr lang="en-US" dirty="0"/>
              <a:t> (S-N-K), </a:t>
            </a:r>
            <a:r>
              <a:rPr lang="en-US" dirty="0" err="1"/>
              <a:t>Tukey's</a:t>
            </a:r>
            <a:r>
              <a:rPr lang="en-US" dirty="0"/>
              <a:t> b, Waller-Duncan, </a:t>
            </a:r>
            <a:r>
              <a:rPr lang="en-US" dirty="0" err="1"/>
              <a:t>Scheffé</a:t>
            </a:r>
            <a:r>
              <a:rPr lang="en-US" dirty="0"/>
              <a:t>, and least-significant difference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steps of testing hypothesis</a:t>
            </a:r>
          </a:p>
        </p:txBody>
      </p:sp>
      <p:sp>
        <p:nvSpPr>
          <p:cNvPr id="3" name="Content Placeholder 2"/>
          <p:cNvSpPr>
            <a:spLocks noGrp="1"/>
          </p:cNvSpPr>
          <p:nvPr>
            <p:ph idx="1"/>
          </p:nvPr>
        </p:nvSpPr>
        <p:spPr/>
        <p:txBody>
          <a:bodyPr/>
          <a:lstStyle/>
          <a:p>
            <a:r>
              <a:rPr lang="en-US" dirty="0"/>
              <a:t>Determine H</a:t>
            </a:r>
            <a:r>
              <a:rPr lang="en-US" sz="1800" dirty="0"/>
              <a:t>0 </a:t>
            </a:r>
            <a:r>
              <a:rPr lang="en-US" dirty="0"/>
              <a:t>: the natural condition </a:t>
            </a:r>
          </a:p>
          <a:p>
            <a:pPr>
              <a:buNone/>
            </a:pPr>
            <a:r>
              <a:rPr lang="en-US" dirty="0"/>
              <a:t>			 H</a:t>
            </a:r>
            <a:r>
              <a:rPr lang="en-US" sz="1800" dirty="0"/>
              <a:t>1 </a:t>
            </a:r>
            <a:r>
              <a:rPr lang="en-US" dirty="0"/>
              <a:t>: the alternative condition 	</a:t>
            </a:r>
          </a:p>
          <a:p>
            <a:r>
              <a:rPr lang="en-US" dirty="0"/>
              <a:t>Determine the </a:t>
            </a:r>
            <a:r>
              <a:rPr lang="el-GR" dirty="0">
                <a:latin typeface="Times New Roman"/>
                <a:cs typeface="Times New Roman"/>
              </a:rPr>
              <a:t>α</a:t>
            </a:r>
            <a:r>
              <a:rPr lang="en-US" dirty="0">
                <a:latin typeface="Times New Roman"/>
                <a:cs typeface="Times New Roman"/>
              </a:rPr>
              <a:t> = 5% = 0.05</a:t>
            </a:r>
          </a:p>
          <a:p>
            <a:r>
              <a:rPr lang="en-US" dirty="0"/>
              <a:t>Determine the rejected area and accepted area</a:t>
            </a:r>
          </a:p>
          <a:p>
            <a:r>
              <a:rPr lang="en-US" dirty="0"/>
              <a:t>Determine the test of statistics</a:t>
            </a:r>
          </a:p>
          <a:p>
            <a:r>
              <a:rPr lang="en-US" dirty="0"/>
              <a:t>Determine the value of statistics</a:t>
            </a:r>
          </a:p>
          <a:p>
            <a:r>
              <a:rPr lang="en-US" dirty="0"/>
              <a:t>Get the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ANOVA :</a:t>
            </a:r>
          </a:p>
        </p:txBody>
      </p:sp>
      <p:sp>
        <p:nvSpPr>
          <p:cNvPr id="3" name="Content Placeholder 2"/>
          <p:cNvSpPr>
            <a:spLocks noGrp="1"/>
          </p:cNvSpPr>
          <p:nvPr>
            <p:ph idx="1"/>
          </p:nvPr>
        </p:nvSpPr>
        <p:spPr/>
        <p:txBody>
          <a:bodyPr/>
          <a:lstStyle/>
          <a:p>
            <a:pPr>
              <a:buNone/>
            </a:pPr>
            <a:endParaRPr lang="en-US" dirty="0"/>
          </a:p>
          <a:p>
            <a:r>
              <a:rPr lang="en-US" dirty="0"/>
              <a:t>COMPARE SOME MEAN OF UNIVARIAT POPULATION (dependent variable) WITH SOME CATEGORY (FIXED FACTOR)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Two-way </a:t>
            </a:r>
            <a:r>
              <a:rPr lang="en-US" dirty="0" err="1"/>
              <a:t>anova</a:t>
            </a:r>
            <a:r>
              <a:rPr lang="en-US" dirty="0"/>
              <a:t> : </a:t>
            </a:r>
            <a:r>
              <a:rPr lang="en-US" dirty="0" err="1"/>
              <a:t>glm</a:t>
            </a:r>
            <a:r>
              <a:rPr lang="en-US" dirty="0"/>
              <a:t> </a:t>
            </a:r>
            <a:r>
              <a:rPr lang="en-US" dirty="0" err="1"/>
              <a:t>univariat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GLM </a:t>
            </a:r>
            <a:r>
              <a:rPr lang="en-US" dirty="0" err="1"/>
              <a:t>Univariate</a:t>
            </a:r>
            <a:r>
              <a:rPr lang="en-US" dirty="0"/>
              <a:t> procedure provides regression analysis and analysis of variance for one dependent variable by one or more factors and/or variables. The factor variables divide the population into groups. Using this General Linear Model procedure, you can test null hypotheses about the effects of other variables on the means of various groupings of a single dependent variable. You can investigate interactions between factors as well as the effects of individual factors, some of which may be random. In addition, the effects of covariates and covariate interactions with factors can be included. For regression analysis, the independent (predictor) variables are specified as covariates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Two-way </a:t>
            </a:r>
            <a:r>
              <a:rPr lang="en-US" dirty="0" err="1"/>
              <a:t>anova</a:t>
            </a:r>
            <a:r>
              <a:rPr lang="en-US" dirty="0"/>
              <a:t> : </a:t>
            </a:r>
            <a:r>
              <a:rPr lang="en-US" dirty="0" err="1"/>
              <a:t>glm</a:t>
            </a:r>
            <a:r>
              <a:rPr lang="en-US" dirty="0"/>
              <a:t> </a:t>
            </a:r>
            <a:r>
              <a:rPr lang="en-US" dirty="0" err="1"/>
              <a:t>univariat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Both balanced and unbalanced models can be tested. A design is balanced if each cell in the model contains the same number of cases. In addition to testing hypotheses, GLM </a:t>
            </a:r>
            <a:r>
              <a:rPr lang="en-US" dirty="0" err="1"/>
              <a:t>Univariate</a:t>
            </a:r>
            <a:r>
              <a:rPr lang="en-US" dirty="0"/>
              <a:t> produces estimates of parameters. </a:t>
            </a:r>
          </a:p>
          <a:p>
            <a:r>
              <a:rPr lang="en-US" dirty="0"/>
              <a:t>Commonly used a priori contrasts are available to perform hypothesis testing. Additionally, after an overall F test has shown significance, you can use post hoc tests to evaluate differences among specific means. Estimated marginal means give estimates of predicted mean values for the cells in the model, and profile plots (interaction plots) of these means allow you to easily visualize some of the relationships.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r>
              <a:rPr lang="en-US" dirty="0"/>
              <a:t> </a:t>
            </a:r>
            <a:r>
              <a:rPr lang="en-US" dirty="0" err="1"/>
              <a:t>univariat</a:t>
            </a:r>
            <a:r>
              <a:rPr lang="en-US" dirty="0"/>
              <a:t> : Example</a:t>
            </a:r>
          </a:p>
        </p:txBody>
      </p:sp>
      <p:sp>
        <p:nvSpPr>
          <p:cNvPr id="3" name="Content Placeholder 2"/>
          <p:cNvSpPr>
            <a:spLocks noGrp="1"/>
          </p:cNvSpPr>
          <p:nvPr>
            <p:ph idx="1"/>
          </p:nvPr>
        </p:nvSpPr>
        <p:spPr/>
        <p:txBody>
          <a:bodyPr/>
          <a:lstStyle/>
          <a:p>
            <a:r>
              <a:rPr lang="en-US" dirty="0"/>
              <a:t>Data are gathered for individual runners in the Chicago marathon for several years. The time in which each runner finishes is the dependent variable. Other factors include weather (cold, pleasant, or hot), number of months of training, number of previous marathons, and gender. Age is considered a covariate. You might find that gender is a significant effect and that the interaction of gender with weather is significant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SIDE HYPOTHESIS</a:t>
            </a:r>
          </a:p>
        </p:txBody>
      </p:sp>
      <p:sp>
        <p:nvSpPr>
          <p:cNvPr id="3" name="Content Placeholder 2"/>
          <p:cNvSpPr>
            <a:spLocks noGrp="1"/>
          </p:cNvSpPr>
          <p:nvPr>
            <p:ph idx="1"/>
          </p:nvPr>
        </p:nvSpPr>
        <p:spPr/>
        <p:txBody>
          <a:bodyPr/>
          <a:lstStyle/>
          <a:p>
            <a:r>
              <a:rPr lang="en-US" sz="3200" dirty="0"/>
              <a:t>IF THE HYPOTHESIS JUST WANT TO GET THE CONCLUSION TO REJECT OR ACCEPT THE NULL HYPOTHESIS FROM THE ONE SIDE</a:t>
            </a: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a:t>IF THE HYPOTHESIS WANT TO GET THE CONCLUSION TO REJECT OR ACCEPT THE NULL HYPOTHESIS FROM THE TWO SIDE</a:t>
            </a:r>
          </a:p>
        </p:txBody>
      </p:sp>
      <p:sp>
        <p:nvSpPr>
          <p:cNvPr id="4" name="Title 1"/>
          <p:cNvSpPr>
            <a:spLocks noGrp="1"/>
          </p:cNvSpPr>
          <p:nvPr>
            <p:ph type="title"/>
          </p:nvPr>
        </p:nvSpPr>
        <p:spPr/>
        <p:txBody>
          <a:bodyPr/>
          <a:lstStyle/>
          <a:p>
            <a:r>
              <a:rPr lang="en-US" dirty="0"/>
              <a:t>TWO SIDE HYPOTHESIS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One-Sample T Test</a:t>
            </a:r>
          </a:p>
        </p:txBody>
      </p:sp>
      <p:sp>
        <p:nvSpPr>
          <p:cNvPr id="3" name="Content Placeholder 2"/>
          <p:cNvSpPr>
            <a:spLocks noGrp="1"/>
          </p:cNvSpPr>
          <p:nvPr>
            <p:ph idx="1"/>
          </p:nvPr>
        </p:nvSpPr>
        <p:spPr/>
        <p:txBody>
          <a:bodyPr/>
          <a:lstStyle/>
          <a:p>
            <a:r>
              <a:rPr lang="en-US" sz="3200" dirty="0"/>
              <a:t>THE GOAL IS TO COMPARE THE MEAN OF THE DATA WITH A VALUE</a:t>
            </a:r>
          </a:p>
          <a:p>
            <a:r>
              <a:rPr lang="en-US" sz="3200" dirty="0"/>
              <a:t>THE ONE-SAMPLE T TEST PROCEDURE TESTS WHETHER THE MEAN OF A SINGLE VARIABLE DIFFERS FROM A SPECIFIED CONSTANT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One-Sample T Test : EXAMPLE</a:t>
            </a:r>
          </a:p>
        </p:txBody>
      </p:sp>
      <p:sp>
        <p:nvSpPr>
          <p:cNvPr id="3" name="Content Placeholder 2"/>
          <p:cNvSpPr>
            <a:spLocks noGrp="1"/>
          </p:cNvSpPr>
          <p:nvPr>
            <p:ph idx="1"/>
          </p:nvPr>
        </p:nvSpPr>
        <p:spPr/>
        <p:txBody>
          <a:bodyPr>
            <a:normAutofit/>
          </a:bodyPr>
          <a:lstStyle/>
          <a:p>
            <a:r>
              <a:rPr lang="en-US" sz="3200" dirty="0"/>
              <a:t>A researcher might want to test whether the average IQ score for a group of students differs from 100. </a:t>
            </a:r>
          </a:p>
          <a:p>
            <a:r>
              <a:rPr lang="en-US" sz="3200" dirty="0"/>
              <a:t>A cereal manufacturer can take a sample of boxes from the production line and check whether the mean weight of the samples differs from 1.3 pounds at the 95% confidence level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One-Sample T Test : Statistics</a:t>
            </a:r>
          </a:p>
        </p:txBody>
      </p:sp>
      <p:sp>
        <p:nvSpPr>
          <p:cNvPr id="3" name="Content Placeholder 2"/>
          <p:cNvSpPr>
            <a:spLocks noGrp="1"/>
          </p:cNvSpPr>
          <p:nvPr>
            <p:ph idx="1"/>
          </p:nvPr>
        </p:nvSpPr>
        <p:spPr/>
        <p:txBody>
          <a:bodyPr>
            <a:normAutofit/>
          </a:bodyPr>
          <a:lstStyle/>
          <a:p>
            <a:r>
              <a:rPr lang="en-US" sz="3200" dirty="0"/>
              <a:t>For each test variable: mean, standard deviation, and standard error of the mean. The average difference between each data value and the hypothesized test value, a t test that tests that this difference is 0, and a confidence interval for this difference (you can specify the confidence level)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One-Sample T Test procedure :</a:t>
            </a:r>
          </a:p>
        </p:txBody>
      </p:sp>
      <p:sp>
        <p:nvSpPr>
          <p:cNvPr id="3" name="Content Placeholder 2"/>
          <p:cNvSpPr>
            <a:spLocks noGrp="1"/>
          </p:cNvSpPr>
          <p:nvPr>
            <p:ph idx="1"/>
          </p:nvPr>
        </p:nvSpPr>
        <p:spPr/>
        <p:txBody>
          <a:bodyPr/>
          <a:lstStyle/>
          <a:p>
            <a:r>
              <a:rPr lang="en-US" sz="3200" dirty="0"/>
              <a:t>Tests the difference between a sample mean and a known or hypothesized value</a:t>
            </a:r>
          </a:p>
          <a:p>
            <a:r>
              <a:rPr lang="en-US" sz="3200" dirty="0"/>
              <a:t>Allows you to specify the level of confidence for the difference</a:t>
            </a:r>
          </a:p>
          <a:p>
            <a:r>
              <a:rPr lang="en-US" sz="3200" dirty="0"/>
              <a:t>Produces a table of descriptive statistics for each test variable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Independent-Samples T Test</a:t>
            </a:r>
          </a:p>
        </p:txBody>
      </p:sp>
      <p:sp>
        <p:nvSpPr>
          <p:cNvPr id="3" name="Content Placeholder 2"/>
          <p:cNvSpPr>
            <a:spLocks noGrp="1"/>
          </p:cNvSpPr>
          <p:nvPr>
            <p:ph idx="1"/>
          </p:nvPr>
        </p:nvSpPr>
        <p:spPr/>
        <p:txBody>
          <a:bodyPr>
            <a:normAutofit fontScale="92500" lnSpcReduction="20000"/>
          </a:bodyPr>
          <a:lstStyle/>
          <a:p>
            <a:r>
              <a:rPr lang="en-US" b="1" dirty="0"/>
              <a:t>The Independent-Samples T Test procedure compares means for two groups of cases. Ideally, for this test, the subjects should be randomly assigned to two groups, so that any difference in response is due to the treatment (or lack of treatment) and not to other factors. This is not the case if you compare average income for males and females. A person is not randomly assigned to be a male or female. In such situations, you should ensure that differences in other factors are not masking or enhancing a significant difference in means. Differences in average income may be influenced by factors such as education (and not by sex alone)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441</TotalTime>
  <Words>1451</Words>
  <Application>Microsoft Office PowerPoint</Application>
  <PresentationFormat>On-screen Show (4:3)</PresentationFormat>
  <Paragraphs>57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Times New Roman</vt:lpstr>
      <vt:lpstr>Trebuchet MS</vt:lpstr>
      <vt:lpstr>Wingdings</vt:lpstr>
      <vt:lpstr>Wingdings 2</vt:lpstr>
      <vt:lpstr>Opulent</vt:lpstr>
      <vt:lpstr>TESTING HYPOTHESIS</vt:lpstr>
      <vt:lpstr>The steps of testing hypothesis</vt:lpstr>
      <vt:lpstr>ONE SIDE HYPOTHESIS</vt:lpstr>
      <vt:lpstr>TWO SIDE HYPOTHESIS</vt:lpstr>
      <vt:lpstr>One-Sample T Test</vt:lpstr>
      <vt:lpstr>One-Sample T Test : EXAMPLE</vt:lpstr>
      <vt:lpstr>One-Sample T Test : Statistics</vt:lpstr>
      <vt:lpstr>The One-Sample T Test procedure :</vt:lpstr>
      <vt:lpstr>Independent-Samples T Test</vt:lpstr>
      <vt:lpstr>Independent-Samples T Test : example</vt:lpstr>
      <vt:lpstr>Independent-Samples T Test : statistics</vt:lpstr>
      <vt:lpstr>Case study</vt:lpstr>
      <vt:lpstr>Paired-Samples T Test</vt:lpstr>
      <vt:lpstr>Paired-Samples T Test : example</vt:lpstr>
      <vt:lpstr>CASE STUDY</vt:lpstr>
      <vt:lpstr>One-Way ANOVA</vt:lpstr>
      <vt:lpstr>One-Way ANOVA</vt:lpstr>
      <vt:lpstr>One-Way ANOVA : example</vt:lpstr>
      <vt:lpstr>One-Way ANOVA : statistics</vt:lpstr>
      <vt:lpstr>TWO-WAY ANOVA :</vt:lpstr>
      <vt:lpstr>Two-way anova : glm univariat</vt:lpstr>
      <vt:lpstr>Two-way anova : glm univariat</vt:lpstr>
      <vt:lpstr>Glm univariat :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HYPOTHESIS</dc:title>
  <dc:creator>Math 160</dc:creator>
  <cp:lastModifiedBy>ASUS</cp:lastModifiedBy>
  <cp:revision>28</cp:revision>
  <dcterms:created xsi:type="dcterms:W3CDTF">2010-09-21T01:43:38Z</dcterms:created>
  <dcterms:modified xsi:type="dcterms:W3CDTF">2017-11-03T06:31:47Z</dcterms:modified>
</cp:coreProperties>
</file>