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010760-F450-4CE2-B76A-E2F9A0981EC8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277A24-99D5-4295-91CE-A96055C30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UJI KOLMOGOROV-SMIRNOV</a:t>
            </a:r>
            <a:br>
              <a:rPr lang="en-US" dirty="0" smtClean="0"/>
            </a:br>
            <a:r>
              <a:rPr lang="en-US" dirty="0" smtClean="0"/>
              <a:t>SATU SAMPEL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normalitas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 err="1" smtClean="0"/>
              <a:t>tabel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 = 5%, n=18)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5638800" cy="41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2895600" y="5943600"/>
            <a:ext cx="1905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048000" y="4114800"/>
            <a:ext cx="3505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00600" y="57912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231371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r>
              <a:rPr lang="en-US" dirty="0" err="1" smtClean="0"/>
              <a:t>tabel</a:t>
            </a:r>
            <a:r>
              <a:rPr lang="en-US" dirty="0" smtClean="0"/>
              <a:t> = 0,309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D = 0,162 &lt; D </a:t>
            </a:r>
            <a:r>
              <a:rPr lang="en-US" dirty="0" err="1" smtClean="0"/>
              <a:t>tabel</a:t>
            </a:r>
            <a:r>
              <a:rPr lang="en-US" dirty="0" smtClean="0"/>
              <a:t>=0,309 </a:t>
            </a:r>
            <a:r>
              <a:rPr lang="en-US" dirty="0" err="1" smtClean="0"/>
              <a:t>maka</a:t>
            </a:r>
            <a:r>
              <a:rPr lang="en-US" dirty="0" smtClean="0"/>
              <a:t> Ho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 = 5%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berdistribusi</a:t>
            </a:r>
            <a:r>
              <a:rPr lang="en-US" dirty="0" smtClean="0"/>
              <a:t> normal.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Ujilah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data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normal?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5%.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895600"/>
            <a:ext cx="28098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H0: Data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normal</a:t>
            </a:r>
            <a:br>
              <a:rPr lang="en-US" dirty="0" smtClean="0"/>
            </a:br>
            <a:r>
              <a:rPr lang="en-US" dirty="0" smtClean="0"/>
              <a:t>H1: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</a:t>
            </a:r>
            <a:r>
              <a:rPr lang="en-US" dirty="0" err="1" smtClean="0"/>
              <a:t>nomal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= 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1000" y="338051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4724400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797" y="2442091"/>
          <a:ext cx="8534402" cy="2453174"/>
        </p:xfrm>
        <a:graphic>
          <a:graphicData uri="http://schemas.openxmlformats.org/drawingml/2006/table">
            <a:tbl>
              <a:tblPr/>
              <a:tblGrid>
                <a:gridCol w="601103"/>
                <a:gridCol w="1117675"/>
                <a:gridCol w="666848"/>
                <a:gridCol w="1039406"/>
                <a:gridCol w="914176"/>
                <a:gridCol w="513442"/>
                <a:gridCol w="475873"/>
                <a:gridCol w="976791"/>
                <a:gridCol w="1039406"/>
                <a:gridCol w="1189682"/>
              </a:tblGrid>
              <a:tr h="281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usia (Yi)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frekuensi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frek. Kumulatif (fk)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zi=(Yi-rata)/s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F(zi)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fk/N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(fk-fk.sblm)/N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 - h</a:t>
                      </a:r>
                    </a:p>
                  </a:txBody>
                  <a:tcPr marL="6714" marR="6714" marT="6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 - f</a:t>
                      </a:r>
                    </a:p>
                  </a:txBody>
                  <a:tcPr marL="6714" marR="6714" marT="6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 c 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(d)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(e)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(g)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(h)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-1.237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-0.635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0.715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1.772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0.073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2.374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0.047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rata-rata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12.056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maksimum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0.108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1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simpangan baku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1.662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0.236</a:t>
                      </a:r>
                    </a:p>
                  </a:txBody>
                  <a:tcPr marL="6714" marR="6714" marT="67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181600" y="338051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85855" y="338051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 err="1" smtClean="0"/>
              <a:t>tabel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 = 5%, n=18)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57400"/>
            <a:ext cx="4114800" cy="41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2895600" y="5943600"/>
            <a:ext cx="1905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048000" y="4114800"/>
            <a:ext cx="3505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00600" y="57912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231371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r>
              <a:rPr lang="en-US" dirty="0" err="1" smtClean="0"/>
              <a:t>tabel</a:t>
            </a:r>
            <a:r>
              <a:rPr lang="en-US" dirty="0" smtClean="0"/>
              <a:t> = 0,309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Karena</a:t>
            </a:r>
            <a:r>
              <a:rPr lang="en-US" sz="2800" dirty="0" smtClean="0"/>
              <a:t> D = 0,236 &lt; D </a:t>
            </a:r>
            <a:r>
              <a:rPr lang="en-US" sz="2800" dirty="0" err="1" smtClean="0"/>
              <a:t>tabel</a:t>
            </a:r>
            <a:r>
              <a:rPr lang="en-US" sz="2800" dirty="0" smtClean="0"/>
              <a:t>=0,309 </a:t>
            </a:r>
            <a:r>
              <a:rPr lang="en-US" sz="2800" dirty="0" err="1" smtClean="0"/>
              <a:t>maka</a:t>
            </a:r>
            <a:r>
              <a:rPr lang="en-US" sz="2800" dirty="0" smtClean="0"/>
              <a:t> Ho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terima</a:t>
            </a:r>
            <a:r>
              <a:rPr lang="en-US" sz="2800" dirty="0" smtClean="0"/>
              <a:t>. </a:t>
            </a:r>
            <a:r>
              <a:rPr lang="en-US" sz="2800" dirty="0" err="1" smtClean="0"/>
              <a:t>Jadi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l-GR" sz="2800" dirty="0" smtClean="0"/>
              <a:t>α</a:t>
            </a:r>
            <a:r>
              <a:rPr lang="en-US" sz="2800" dirty="0" smtClean="0"/>
              <a:t> = 5%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disimpulkan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data </a:t>
            </a:r>
            <a:r>
              <a:rPr lang="en-US" sz="2800" dirty="0" err="1" smtClean="0"/>
              <a:t>berdistribusi</a:t>
            </a:r>
            <a:r>
              <a:rPr lang="en-US" sz="2800" dirty="0" smtClean="0"/>
              <a:t> normal.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848600" cy="5940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Uji</a:t>
            </a:r>
            <a:r>
              <a:rPr lang="en-US" dirty="0" smtClean="0"/>
              <a:t> 1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kolmogorov</a:t>
            </a:r>
            <a:r>
              <a:rPr lang="en-US" dirty="0" smtClean="0"/>
              <a:t>-Smirnov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yang </a:t>
            </a:r>
            <a:r>
              <a:rPr lang="en-US" dirty="0" err="1" smtClean="0"/>
              <a:t>teramati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(normal, uniform, </a:t>
            </a:r>
            <a:r>
              <a:rPr lang="en-US" dirty="0" err="1" smtClean="0"/>
              <a:t>poisson</a:t>
            </a:r>
            <a:r>
              <a:rPr lang="en-US" dirty="0" smtClean="0"/>
              <a:t>, </a:t>
            </a:r>
            <a:r>
              <a:rPr lang="en-US" dirty="0" err="1" smtClean="0"/>
              <a:t>eksponensial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Kolmogorov</a:t>
            </a:r>
            <a:r>
              <a:rPr lang="en-US" dirty="0" smtClean="0"/>
              <a:t>-Smirnov </a:t>
            </a:r>
            <a:r>
              <a:rPr lang="en-US" dirty="0" err="1" smtClean="0"/>
              <a:t>beranggapan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interval.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uji</a:t>
            </a:r>
            <a:r>
              <a:rPr lang="en-US" sz="2000" dirty="0" smtClean="0"/>
              <a:t> </a:t>
            </a:r>
            <a:r>
              <a:rPr lang="en-US" sz="2000" dirty="0" err="1" smtClean="0"/>
              <a:t>Kolmogorov</a:t>
            </a:r>
            <a:r>
              <a:rPr lang="en-US" sz="2000" dirty="0" smtClean="0"/>
              <a:t>–Smirnov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selisih</a:t>
            </a:r>
            <a:r>
              <a:rPr lang="en-US" sz="2000" dirty="0" smtClean="0"/>
              <a:t> </a:t>
            </a:r>
            <a:r>
              <a:rPr lang="en-US" sz="2000" dirty="0" err="1" smtClean="0"/>
              <a:t>absolut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</a:t>
            </a:r>
            <a:r>
              <a:rPr lang="en-US" sz="2000" dirty="0" err="1" smtClean="0"/>
              <a:t>frekuensi</a:t>
            </a:r>
            <a:r>
              <a:rPr lang="en-US" sz="2000" dirty="0" smtClean="0"/>
              <a:t> </a:t>
            </a:r>
            <a:r>
              <a:rPr lang="en-US" sz="2000" dirty="0" err="1" smtClean="0"/>
              <a:t>kumulatif</a:t>
            </a:r>
            <a:r>
              <a:rPr lang="en-US" sz="2000" dirty="0" smtClean="0"/>
              <a:t> </a:t>
            </a:r>
            <a:r>
              <a:rPr lang="en-US" sz="2000" dirty="0" err="1" smtClean="0"/>
              <a:t>sampel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</a:t>
            </a:r>
            <a:r>
              <a:rPr lang="en-US" sz="2000" dirty="0" err="1" smtClean="0"/>
              <a:t>frekuensi</a:t>
            </a:r>
            <a:r>
              <a:rPr lang="en-US" sz="2000" dirty="0" smtClean="0"/>
              <a:t> </a:t>
            </a:r>
            <a:r>
              <a:rPr lang="en-US" sz="2000" dirty="0" err="1" smtClean="0"/>
              <a:t>kumulatif</a:t>
            </a:r>
            <a:r>
              <a:rPr lang="en-US" sz="2000" dirty="0" smtClean="0"/>
              <a:t> </a:t>
            </a:r>
            <a:r>
              <a:rPr lang="en-US" sz="2000" dirty="0" err="1" smtClean="0"/>
              <a:t>teoritis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kelas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95600"/>
            <a:ext cx="5229225" cy="37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Hipotesis</a:t>
            </a:r>
            <a:r>
              <a:rPr lang="en-US" dirty="0" smtClean="0"/>
              <a:t> yang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(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H0: Data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normal</a:t>
            </a:r>
            <a:br>
              <a:rPr lang="en-US" dirty="0" smtClean="0"/>
            </a:br>
            <a:r>
              <a:rPr lang="en-US" dirty="0" smtClean="0"/>
              <a:t>H1: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</a:t>
            </a:r>
            <a:r>
              <a:rPr lang="en-US" dirty="0" err="1" smtClean="0"/>
              <a:t>nomal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0" y="685800"/>
            <a:ext cx="439189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762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Statistik</a:t>
            </a:r>
            <a:r>
              <a:rPr lang="en-US" sz="3600" dirty="0" smtClean="0"/>
              <a:t> </a:t>
            </a:r>
            <a:r>
              <a:rPr lang="en-US" sz="3600" dirty="0" err="1" smtClean="0"/>
              <a:t>uji</a:t>
            </a:r>
            <a:r>
              <a:rPr lang="en-US" sz="3600" dirty="0" smtClean="0"/>
              <a:t> :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smtClean="0"/>
              <a:t>F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</a:t>
            </a:r>
            <a:r>
              <a:rPr lang="en-US" sz="2000" dirty="0" err="1" smtClean="0"/>
              <a:t>kumulatif</a:t>
            </a:r>
            <a:r>
              <a:rPr lang="en-US" sz="2000" dirty="0" smtClean="0"/>
              <a:t> </a:t>
            </a:r>
            <a:r>
              <a:rPr lang="en-US" sz="2000" dirty="0" err="1" smtClean="0"/>
              <a:t>teoritik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diujikan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/N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distribusi</a:t>
            </a:r>
            <a:r>
              <a:rPr lang="en-US" sz="2000" dirty="0" smtClean="0"/>
              <a:t> </a:t>
            </a:r>
            <a:r>
              <a:rPr lang="en-US" sz="2000" dirty="0" err="1" smtClean="0"/>
              <a:t>kumulatif</a:t>
            </a:r>
            <a:r>
              <a:rPr lang="en-US" sz="2000" dirty="0" smtClean="0"/>
              <a:t> </a:t>
            </a:r>
            <a:r>
              <a:rPr lang="en-US" sz="2000" dirty="0" err="1" smtClean="0"/>
              <a:t>empirik</a:t>
            </a:r>
            <a:r>
              <a:rPr lang="en-US" sz="2000" dirty="0" smtClean="0"/>
              <a:t> (data).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590800"/>
            <a:ext cx="5638801" cy="40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40220" y="2849995"/>
          <a:ext cx="165100" cy="565150"/>
        </p:xfrm>
        <a:graphic>
          <a:graphicData uri="http://schemas.openxmlformats.org/presentationml/2006/ole">
            <p:oleObj spid="_x0000_s1026" name="Equation" r:id="rId5" imgW="16488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62600" y="3380510"/>
          <a:ext cx="165100" cy="292100"/>
        </p:xfrm>
        <a:graphic>
          <a:graphicData uri="http://schemas.openxmlformats.org/presentationml/2006/ole">
            <p:oleObj spid="_x0000_s1027" name="Equation" r:id="rId6" imgW="16488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724400" y="2926195"/>
          <a:ext cx="660400" cy="393700"/>
        </p:xfrm>
        <a:graphic>
          <a:graphicData uri="http://schemas.openxmlformats.org/presentationml/2006/ole">
            <p:oleObj spid="_x0000_s1028" name="Equation" r:id="rId7" imgW="660240" imgH="3934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721930" y="3340100"/>
          <a:ext cx="762000" cy="393700"/>
        </p:xfrm>
        <a:graphic>
          <a:graphicData uri="http://schemas.openxmlformats.org/presentationml/2006/ole">
            <p:oleObj spid="_x0000_s1029" name="Equation" r:id="rId8" imgW="761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Wialayah</a:t>
            </a:r>
            <a:r>
              <a:rPr lang="en-US" sz="2400" dirty="0" smtClean="0"/>
              <a:t> </a:t>
            </a:r>
            <a:r>
              <a:rPr lang="en-US" sz="2400" dirty="0" err="1" smtClean="0"/>
              <a:t>Kritik</a:t>
            </a:r>
            <a:r>
              <a:rPr lang="en-US" sz="2400" dirty="0" smtClean="0"/>
              <a:t>:  D &gt; D </a:t>
            </a:r>
            <a:r>
              <a:rPr lang="en-US" sz="2400" dirty="0" err="1" smtClean="0"/>
              <a:t>tabel</a:t>
            </a:r>
            <a:r>
              <a:rPr lang="en-US" sz="2400" dirty="0" smtClean="0"/>
              <a:t> (</a:t>
            </a:r>
            <a:r>
              <a:rPr lang="el-GR" sz="2400" dirty="0" smtClean="0"/>
              <a:t>α</a:t>
            </a:r>
            <a:r>
              <a:rPr lang="en-US" sz="2400" dirty="0" smtClean="0"/>
              <a:t>,n)</a:t>
            </a:r>
          </a:p>
          <a:p>
            <a:endParaRPr lang="en-US" sz="2400" dirty="0"/>
          </a:p>
          <a:p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kolmogorov-smirnov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2605"/>
            <a:ext cx="5800725" cy="431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Teladan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1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haid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wanita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18 </a:t>
            </a:r>
            <a:r>
              <a:rPr lang="en-US" sz="2400" dirty="0" err="1" smtClean="0"/>
              <a:t>orang</a:t>
            </a:r>
            <a:r>
              <a:rPr lang="en-US" sz="2400" dirty="0" smtClean="0"/>
              <a:t> .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data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populasi</a:t>
            </a:r>
            <a:r>
              <a:rPr lang="en-US" sz="2400" dirty="0" smtClean="0"/>
              <a:t> normal? </a:t>
            </a:r>
            <a:r>
              <a:rPr lang="en-US" sz="2400" dirty="0" err="1" smtClean="0"/>
              <a:t>Ujilah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taraf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5 %.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285994"/>
          <a:ext cx="2819400" cy="4333881"/>
        </p:xfrm>
        <a:graphic>
          <a:graphicData uri="http://schemas.openxmlformats.org/drawingml/2006/table">
            <a:tbl>
              <a:tblPr/>
              <a:tblGrid>
                <a:gridCol w="1809466"/>
                <a:gridCol w="1009934"/>
              </a:tblGrid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usia (Yi)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H0: Data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normal</a:t>
            </a:r>
            <a:br>
              <a:rPr lang="en-US" dirty="0" smtClean="0"/>
            </a:br>
            <a:r>
              <a:rPr lang="en-US" dirty="0" smtClean="0"/>
              <a:t>H1: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</a:t>
            </a:r>
            <a:r>
              <a:rPr lang="en-US" dirty="0" err="1" smtClean="0"/>
              <a:t>nomal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= 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66071" y="1879596"/>
          <a:ext cx="5811858" cy="4064004"/>
        </p:xfrm>
        <a:graphic>
          <a:graphicData uri="http://schemas.openxmlformats.org/drawingml/2006/table">
            <a:tbl>
              <a:tblPr/>
              <a:tblGrid>
                <a:gridCol w="1056701"/>
                <a:gridCol w="589787"/>
                <a:gridCol w="847819"/>
                <a:gridCol w="589787"/>
                <a:gridCol w="589787"/>
                <a:gridCol w="712659"/>
                <a:gridCol w="835531"/>
                <a:gridCol w="589787"/>
              </a:tblGrid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usia (Yi)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zi=(Yi-rata)/s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F(zi)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/N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(i-1)/N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F(zi)-((i-1)/n)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F(zi)-(i/n)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-1.659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-1.436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-1.302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-1.212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-0.944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-0.765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-0.318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0.761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1.113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1.426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0.923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1.471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0.929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-0.015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rata-rata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13.711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maksimum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0.111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simpangan baku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2.237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0.162</a:t>
                      </a:r>
                    </a:p>
                  </a:txBody>
                  <a:tcPr marL="9215" marR="9215" marT="9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34290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4290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34290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574271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</TotalTime>
  <Words>656</Words>
  <Application>Microsoft Office PowerPoint</Application>
  <PresentationFormat>On-screen Show (4:3)</PresentationFormat>
  <Paragraphs>340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Oriel</vt:lpstr>
      <vt:lpstr>Equation</vt:lpstr>
      <vt:lpstr>UJI KOLMOGOROV-SMIRNOV SATU SAMPEL</vt:lpstr>
      <vt:lpstr>Slide 2</vt:lpstr>
      <vt:lpstr>PRINSIP</vt:lpstr>
      <vt:lpstr>HIPOTESIS</vt:lpstr>
      <vt:lpstr>Slide 5</vt:lpstr>
      <vt:lpstr>Slide 6</vt:lpstr>
      <vt:lpstr>Teladan</vt:lpstr>
      <vt:lpstr>Hipotesis</vt:lpstr>
      <vt:lpstr>Perhitungan</vt:lpstr>
      <vt:lpstr>D tabel(α = 5%, n=18)</vt:lpstr>
      <vt:lpstr>Keputusan</vt:lpstr>
      <vt:lpstr>Latihan</vt:lpstr>
      <vt:lpstr>Hipotesis</vt:lpstr>
      <vt:lpstr>Perhitungan</vt:lpstr>
      <vt:lpstr>D tabel(α = 5%, n=18)</vt:lpstr>
      <vt:lpstr>Keputusan</vt:lpstr>
    </vt:vector>
  </TitlesOfParts>
  <Company>Universitas Diponegoro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 KOLMOGOROV-SMIRNOV SATU SAMPEL</dc:title>
  <dc:creator>Statistika</dc:creator>
  <cp:lastModifiedBy>xxx</cp:lastModifiedBy>
  <cp:revision>27</cp:revision>
  <dcterms:created xsi:type="dcterms:W3CDTF">2002-01-03T17:26:57Z</dcterms:created>
  <dcterms:modified xsi:type="dcterms:W3CDTF">2012-12-18T02:54:16Z</dcterms:modified>
</cp:coreProperties>
</file>