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4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2E59C-7B64-481F-B1E9-3AF77C53EF4D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8F11D-A0C0-4C56-A8C7-B8250C9725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9BD18-4D75-4B7D-AB49-38F0A1F50DAD}" type="datetimeFigureOut">
              <a:rPr lang="id-ID" smtClean="0"/>
              <a:pPr/>
              <a:t>12/11/2012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2F5DA-9DBC-4674-AAF2-C031D27823A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4ABD6-C286-43EA-B21C-8010119FC2F8}" type="slidenum">
              <a:rPr lang="id-ID" smtClean="0">
                <a:solidFill>
                  <a:prstClr val="black"/>
                </a:solidFill>
              </a:rPr>
              <a:pPr/>
              <a:t>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478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E65A98F-B93F-49E5-A87C-DD0AB9780FB4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EC1C33-10B9-414B-A8A9-D326078856C2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7355408-50A0-4715-BF2F-0DCE6DBEE3C2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4A26810-660C-4A42-AF66-CC2ABEC22749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92CFED-38FE-4E6E-BE22-3AF09A87959A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8E9EAB2-6204-408C-9053-AD9BF9A0B891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70EC9E7-DAB4-404D-BC21-1FE7A3201FA3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8E6DD8B-5029-4550-9C31-FB1FFF388BE4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18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DDB0C5D-68BD-4E4C-B65D-5725E74CBA97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19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9300" cy="3419475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BA60B3F-24D4-4B9E-B7DB-DFE90AD48EA2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solidFill>
            <a:srgbClr val="FFFFFF"/>
          </a:solidFill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FC2C3B1-F0DC-4E40-B56F-B6CC08DA14B3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0B77C15-19F4-4ED1-B7A8-1EA1223D82F8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solidFill>
            <a:srgbClr val="FFFFFF"/>
          </a:solidFill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6927434-72B1-4C4F-88BC-2B54D140264E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22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solidFill>
            <a:srgbClr val="FFFFFF"/>
          </a:solidFill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45A7E39-B012-45C6-89CA-BB4A5D1FFB30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23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solidFill>
            <a:srgbClr val="FFFFFF"/>
          </a:solidFill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9A71EC4-ECF0-4814-A718-A2A46D08F1AC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24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solidFill>
            <a:srgbClr val="FFFFFF"/>
          </a:solidFill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95C99C8-96A1-4820-90DF-B099B40DA721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25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solidFill>
            <a:srgbClr val="FFFFFF"/>
          </a:solidFill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308543E-F89D-4A0F-9B90-0FA3866004C2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26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solidFill>
            <a:srgbClr val="FFFFFF"/>
          </a:solidFill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FC4BB43-DA00-4991-8761-29F02161C25C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19CE996-D870-415B-A5C2-9A4339C77BE6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AC2C137-8480-4EED-A271-BD24E487C490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78F254D-24B8-462D-A9CA-F655B0DCD67E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42B9C39-E376-4AA2-AC73-CF2C12C07499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3759609-A9A5-425A-88B1-D19508E082C5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4D12000-A788-4AEC-BDD5-9A6F9862C5BD}" type="slidenum">
              <a:rPr lang="en-US" smtClean="0">
                <a:latin typeface="Calibri" pitchFamily="34" charset="0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4EF8079-AB08-4449-892D-1E9CC01379E7}" type="datetime1">
              <a:rPr lang="id-ID" smtClean="0"/>
              <a:t>12/11/2012</a:t>
            </a:fld>
            <a:endParaRPr lang="id-ID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9F1CCB-4845-4818-B6DA-06FA373F5B42}" type="slidenum">
              <a:rPr lang="id-ID" smtClean="0">
                <a:solidFill>
                  <a:srgbClr val="629DD1"/>
                </a:solidFill>
              </a:rPr>
              <a:pPr/>
              <a:t>‹#›</a:t>
            </a:fld>
            <a:endParaRPr lang="id-ID">
              <a:solidFill>
                <a:srgbClr val="629DD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FFA-EF23-422F-87C3-B1672F534C34}" type="datetime1">
              <a:rPr lang="id-ID" smtClean="0"/>
              <a:t>12/11/2012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D21D-D325-4CF7-8B00-A4DD8065AD23}" type="datetime1">
              <a:rPr lang="id-ID" smtClean="0"/>
              <a:t>12/11/2012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066800"/>
            <a:ext cx="42672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KS091201 MD W-01</a:t>
            </a:r>
            <a:endParaRPr lang="en-US" sz="16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AE6C-344E-4E7D-98A4-024A800AC338}" type="datetime1">
              <a:rPr lang="id-ID" smtClean="0"/>
              <a:t>12/11/2012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CFB3-4C53-4936-B613-30A1D96CA941}" type="datetime1">
              <a:rPr lang="id-ID" smtClean="0"/>
              <a:t>12/11/2012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887A-4587-426C-8CB3-4247D0FAB042}" type="datetime1">
              <a:rPr lang="id-ID" smtClean="0"/>
              <a:t>12/11/2012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7571-0AE6-412A-B6AD-634F073FFEF1}" type="datetime1">
              <a:rPr lang="id-ID" smtClean="0"/>
              <a:t>12/11/2012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5117-FEF8-4A3A-82F8-CE383F7E921C}" type="datetime1">
              <a:rPr lang="id-ID" smtClean="0"/>
              <a:t>12/11/2012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AFB-3F86-474E-9DD8-32CEB8A482F1}" type="datetime1">
              <a:rPr lang="id-ID" smtClean="0"/>
              <a:t>12/11/2012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04BB-5BD7-4D1A-BFA6-1CBD5E790125}" type="datetime1">
              <a:rPr lang="id-ID" smtClean="0"/>
              <a:t>12/11/2012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81D-4E99-4F69-86DD-B118E9F31817}" type="datetime1">
              <a:rPr lang="id-ID" smtClean="0"/>
              <a:t>12/11/2012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9C1F0B-1B17-4074-B0A1-3957B714604F}" type="datetime1">
              <a:rPr lang="id-ID" smtClean="0"/>
              <a:t>12/11/2012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id-ID" smtClean="0">
                <a:solidFill>
                  <a:srgbClr val="629DD1"/>
                </a:solidFill>
              </a:rPr>
              <a:t>KS091201 MD W-01</a:t>
            </a:r>
            <a:endParaRPr lang="id-ID">
              <a:solidFill>
                <a:srgbClr val="629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29F1CCB-4845-4818-B6DA-06FA373F5B4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950976"/>
            <a:ext cx="3313355" cy="1702160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COUNTING</a:t>
            </a:r>
            <a:endParaRPr lang="id-ID" sz="32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69160"/>
            <a:ext cx="3309803" cy="1044605"/>
          </a:xfrm>
        </p:spPr>
        <p:txBody>
          <a:bodyPr>
            <a:normAutofit/>
          </a:bodyPr>
          <a:lstStyle/>
          <a:p>
            <a:endParaRPr lang="id-ID" sz="2000" dirty="0" smtClean="0"/>
          </a:p>
          <a:p>
            <a:r>
              <a:rPr lang="id-ID" sz="2000" dirty="0" smtClean="0"/>
              <a:t>Discrete Math Team</a:t>
            </a:r>
            <a:endParaRPr lang="id-ID" sz="2000" dirty="0"/>
          </a:p>
        </p:txBody>
      </p:sp>
      <p:pic>
        <p:nvPicPr>
          <p:cNvPr id="6" name="Picture 5" descr="logo_gif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294" y="0"/>
            <a:ext cx="1604950" cy="9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82263752"/>
              </p:ext>
            </p:extLst>
          </p:nvPr>
        </p:nvGraphicFramePr>
        <p:xfrm>
          <a:off x="1331640" y="98594"/>
          <a:ext cx="1450286" cy="738118"/>
        </p:xfrm>
        <a:graphic>
          <a:graphicData uri="http://schemas.openxmlformats.org/presentationml/2006/ole">
            <p:oleObj spid="_x0000_s3074" name="CorelDRAW" r:id="rId4" imgW="4574880" imgH="2314080" progId="">
              <p:embed/>
            </p:oleObj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4716016" y="332656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29DD1"/>
              </a:buClr>
            </a:pPr>
            <a:r>
              <a:rPr lang="id-ID" sz="2400" dirty="0" smtClean="0">
                <a:solidFill>
                  <a:prstClr val="white">
                    <a:lumMod val="95000"/>
                  </a:prstClr>
                </a:solidFill>
              </a:rPr>
              <a:t>KS091201 MATEMATIKA </a:t>
            </a:r>
            <a:r>
              <a:rPr lang="id-ID" sz="2400" dirty="0">
                <a:solidFill>
                  <a:prstClr val="white">
                    <a:lumMod val="95000"/>
                  </a:prstClr>
                </a:solidFill>
              </a:rPr>
              <a:t>DISKRIT (DISCRETE MATHEMATICS 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>
                <a:solidFill>
                  <a:srgbClr val="629DD1"/>
                </a:solidFill>
              </a:rPr>
              <a:pPr/>
              <a:t>1</a:t>
            </a:fld>
            <a:endParaRPr lang="id-ID">
              <a:solidFill>
                <a:srgbClr val="629DD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9040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More complex counting problems</a:t>
            </a:r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combining the product rule and the sum rule</a:t>
            </a:r>
          </a:p>
          <a:p>
            <a:endParaRPr lang="en-US" smtClean="0"/>
          </a:p>
          <a:p>
            <a:r>
              <a:rPr lang="en-US" smtClean="0"/>
              <a:t>Thus we can solve more interesting and complex problems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857232"/>
            <a:ext cx="7024744" cy="686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Wedding pictures example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12"/>
            <a:ext cx="8115328" cy="5638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300" dirty="0" smtClean="0"/>
              <a:t>Consider a wedding picture of 6 people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 smtClean="0"/>
              <a:t>There are 10 people, including the bride and groom</a:t>
            </a:r>
          </a:p>
          <a:p>
            <a:pPr marL="990600" lvl="1" indent="-533400">
              <a:lnSpc>
                <a:spcPct val="90000"/>
              </a:lnSpc>
            </a:pPr>
            <a:endParaRPr lang="en-US" sz="2200" dirty="0" smtClean="0"/>
          </a:p>
          <a:p>
            <a:pPr marL="609600" indent="-609600">
              <a:lnSpc>
                <a:spcPct val="90000"/>
              </a:lnSpc>
            </a:pPr>
            <a:r>
              <a:rPr lang="en-US" sz="2300" dirty="0" smtClean="0"/>
              <a:t>How many possibilities are there if the bride must be in the picture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 smtClean="0"/>
              <a:t>Product rule: place the bride AND then place the rest of the party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 smtClean="0"/>
              <a:t>First place the bride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 dirty="0" smtClean="0"/>
              <a:t>She can be in one of 6 positions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 smtClean="0"/>
              <a:t>Next, place the other five people via the product rule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 dirty="0" smtClean="0"/>
              <a:t>There are 9 people to choose for the second person, 8 for the third, etc.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 dirty="0" smtClean="0"/>
              <a:t>Total = 9*8*7*6*5 = 15120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 smtClean="0"/>
              <a:t>Product rule yields 6 * 15120 = 90,720 possibilities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86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Wedding pictures example</a:t>
            </a:r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85926"/>
            <a:ext cx="8686800" cy="55626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300" dirty="0" smtClean="0"/>
              <a:t>Consider a wedding picture of 6 people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200" dirty="0" smtClean="0"/>
              <a:t>There are 10 people, including the bride and groom</a:t>
            </a:r>
          </a:p>
          <a:p>
            <a:pPr marL="990600" lvl="1" indent="-533400">
              <a:lnSpc>
                <a:spcPct val="80000"/>
              </a:lnSpc>
            </a:pPr>
            <a:endParaRPr lang="en-US" sz="2200" dirty="0" smtClean="0"/>
          </a:p>
          <a:p>
            <a:pPr marL="609600" indent="-609600">
              <a:lnSpc>
                <a:spcPct val="80000"/>
              </a:lnSpc>
            </a:pPr>
            <a:r>
              <a:rPr lang="en-US" sz="2300" dirty="0" smtClean="0"/>
              <a:t>How many possibilities are there if the bride and groom must both be in the picture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200" dirty="0" smtClean="0"/>
              <a:t>Product rule: place the bride/groom AND then place the rest of the party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200" dirty="0" smtClean="0"/>
              <a:t>First place the bride and groom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 dirty="0" smtClean="0"/>
              <a:t>She can be in one of 6 positions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 dirty="0" smtClean="0"/>
              <a:t>He can be in one 5 remaining positions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 dirty="0" smtClean="0"/>
              <a:t>Total of 30 possibilities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200" dirty="0" smtClean="0"/>
              <a:t>Next, place the other four people via the product rule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 dirty="0" smtClean="0"/>
              <a:t>There are 8 people to choose for the third person, 7 for the fourth, etc.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800" dirty="0" smtClean="0"/>
              <a:t>Total = 8*7*6*5 = 1680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200" dirty="0" smtClean="0"/>
              <a:t>Product rule yields 30 * 1680 = 50,400 possibilities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5439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Wedding pictures example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1612"/>
            <a:ext cx="8686800" cy="5286388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200" dirty="0" smtClean="0"/>
              <a:t>Consider a wedding picture of 6 people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1800" dirty="0" smtClean="0"/>
              <a:t>There are 10 people, including the bride and groom</a:t>
            </a:r>
          </a:p>
          <a:p>
            <a:pPr marL="990600" lvl="1" indent="-533400">
              <a:lnSpc>
                <a:spcPct val="90000"/>
              </a:lnSpc>
            </a:pPr>
            <a:endParaRPr lang="en-US" sz="1800" dirty="0" smtClean="0"/>
          </a:p>
          <a:p>
            <a:pPr marL="609600" indent="-609600">
              <a:lnSpc>
                <a:spcPct val="90000"/>
              </a:lnSpc>
            </a:pPr>
            <a:r>
              <a:rPr lang="en-US" sz="2200" dirty="0" smtClean="0"/>
              <a:t>How many possibilities are there if only one of the bride and groom are in the picture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1800" dirty="0" smtClean="0"/>
              <a:t>Sum rule: place only the bride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600" dirty="0" smtClean="0"/>
              <a:t>Product rule: place the bride AND then place the rest of the party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600" dirty="0" smtClean="0"/>
              <a:t>First place the bride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1400" dirty="0" smtClean="0"/>
              <a:t>She can be in one of 6 positions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600" dirty="0" smtClean="0"/>
              <a:t>Next, place the other five people via the product rule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z="1400" dirty="0" smtClean="0"/>
              <a:t>There are 8 people to choose for the second person, 7 for the third, etc.</a:t>
            </a:r>
          </a:p>
          <a:p>
            <a:pPr marL="2209800" lvl="4" indent="-381000">
              <a:lnSpc>
                <a:spcPct val="90000"/>
              </a:lnSpc>
            </a:pPr>
            <a:r>
              <a:rPr lang="en-US" sz="1400" dirty="0" smtClean="0"/>
              <a:t>We can’t choose the groom!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600" dirty="0" smtClean="0"/>
              <a:t>Total = 8*7*6*5*4 = 6720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600" dirty="0" smtClean="0"/>
              <a:t>Product rule yields 6 * 6720 = 40,320 possibilities</a:t>
            </a:r>
          </a:p>
          <a:p>
            <a:pPr marL="990600" lvl="1" indent="-533400">
              <a:lnSpc>
                <a:spcPct val="90000"/>
              </a:lnSpc>
              <a:buFont typeface="Wingdings" charset="2"/>
              <a:buChar char="l"/>
            </a:pPr>
            <a:r>
              <a:rPr lang="en-US" sz="1800" dirty="0" smtClean="0"/>
              <a:t>OR place only the groom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600" dirty="0" smtClean="0"/>
              <a:t>Same possibilities as for bride: 40,320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1800" dirty="0" smtClean="0"/>
              <a:t>Sum rule yields 40,320 + 40,320 = 80,640 possibilities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785794"/>
            <a:ext cx="7024744" cy="686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Wedding pictures example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12"/>
            <a:ext cx="8686800" cy="4857784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dirty="0" smtClean="0"/>
              <a:t>Consider a wedding picture of 6 people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smtClean="0"/>
              <a:t>There are 10 people, including the bride and groom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/>
              <a:t>Alternative means to get the answer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/>
              <a:t>How many possibilities are there if only one of the bride and groom are in the picture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smtClean="0"/>
              <a:t>Total ways to place the bride (with or without groom): 90,720 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2400" dirty="0" smtClean="0"/>
              <a:t>From part (a)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smtClean="0"/>
              <a:t>Total ways for both the bride and groom: 50,400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2400" dirty="0" smtClean="0"/>
              <a:t>From part (b)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smtClean="0"/>
              <a:t>Total ways to place ONLY the bride: 90,720 – 50,400 = 40,320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smtClean="0"/>
              <a:t>Same number for the groom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smtClean="0"/>
              <a:t>Total = 40,320 + 40,320 = 80,640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The inclusion-exclusion principle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counting the possibilities, we can’t include a given outcome more than once!</a:t>
            </a:r>
          </a:p>
          <a:p>
            <a:endParaRPr lang="en-US" smtClean="0"/>
          </a:p>
          <a:p>
            <a:r>
              <a:rPr lang="en-US" smtClean="0"/>
              <a:t>|A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U </a:t>
            </a:r>
            <a:r>
              <a:rPr lang="en-US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| = |A</a:t>
            </a:r>
            <a:r>
              <a:rPr lang="en-US" baseline="-25000" smtClean="0"/>
              <a:t>1</a:t>
            </a:r>
            <a:r>
              <a:rPr lang="en-US" smtClean="0"/>
              <a:t>| + |A</a:t>
            </a:r>
            <a:r>
              <a:rPr lang="en-US" baseline="-25000" smtClean="0"/>
              <a:t>2</a:t>
            </a:r>
            <a:r>
              <a:rPr lang="en-US" smtClean="0"/>
              <a:t>| - |A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</a:t>
            </a:r>
            <a:r>
              <a:rPr lang="en-US" smtClean="0">
                <a:ea typeface="ヒラギノ角ゴ Pro W3" pitchFamily="-65" charset="-128"/>
                <a:sym typeface="Symbol" pitchFamily="18" charset="2"/>
              </a:rPr>
              <a:t>∩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|</a:t>
            </a:r>
          </a:p>
          <a:p>
            <a:pPr lvl="1"/>
            <a:r>
              <a:rPr lang="en-US" smtClean="0"/>
              <a:t>Let A</a:t>
            </a:r>
            <a:r>
              <a:rPr lang="en-US" baseline="-25000" smtClean="0"/>
              <a:t>1</a:t>
            </a:r>
            <a:r>
              <a:rPr lang="en-US" smtClean="0"/>
              <a:t> have 5 elements, A</a:t>
            </a:r>
            <a:r>
              <a:rPr lang="en-US" baseline="-25000" smtClean="0"/>
              <a:t>2</a:t>
            </a:r>
            <a:r>
              <a:rPr lang="en-US" smtClean="0"/>
              <a:t> have 3 elements, and 1 element be both in A</a:t>
            </a:r>
            <a:r>
              <a:rPr lang="en-US" baseline="-25000" smtClean="0"/>
              <a:t>1</a:t>
            </a:r>
            <a:r>
              <a:rPr lang="en-US" smtClean="0"/>
              <a:t> and A</a:t>
            </a:r>
            <a:r>
              <a:rPr lang="en-US" baseline="-25000" smtClean="0"/>
              <a:t>2</a:t>
            </a:r>
          </a:p>
          <a:p>
            <a:pPr lvl="1"/>
            <a:r>
              <a:rPr lang="en-US" smtClean="0"/>
              <a:t>Total in the union is 5+3-1 = 7, not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Inclusion-exclusion example</a:t>
            </a:r>
          </a:p>
        </p:txBody>
      </p:sp>
      <p:sp>
        <p:nvSpPr>
          <p:cNvPr id="153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 smtClean="0"/>
              <a:t>How may bit strings of length eight start with 1 or end with 00?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Count bit strings that start with 1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Rest of bits can be anything: 2</a:t>
            </a:r>
            <a:r>
              <a:rPr lang="en-US" sz="1800" baseline="30000" smtClean="0"/>
              <a:t>7</a:t>
            </a:r>
            <a:r>
              <a:rPr lang="en-US" sz="1800" smtClean="0"/>
              <a:t> = 128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This is |A</a:t>
            </a:r>
            <a:r>
              <a:rPr lang="en-US" sz="1800" baseline="-25000" smtClean="0"/>
              <a:t>1</a:t>
            </a:r>
            <a:r>
              <a:rPr lang="en-US" sz="1800" smtClean="0"/>
              <a:t>|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Count bit strings that end with 00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Rest of bits can be anything: 2</a:t>
            </a:r>
            <a:r>
              <a:rPr lang="en-US" sz="1800" baseline="30000" smtClean="0"/>
              <a:t>6</a:t>
            </a:r>
            <a:r>
              <a:rPr lang="en-US" sz="1800" smtClean="0"/>
              <a:t> = 64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This is |A</a:t>
            </a:r>
            <a:r>
              <a:rPr lang="en-US" sz="1800" baseline="-25000" smtClean="0"/>
              <a:t>2</a:t>
            </a:r>
            <a:r>
              <a:rPr lang="en-US" sz="1800" smtClean="0"/>
              <a:t>|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Count bit strings that both start with 1 and end with 00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Rest of the bits can be anything: 2</a:t>
            </a:r>
            <a:r>
              <a:rPr lang="en-US" sz="1800" baseline="30000" smtClean="0"/>
              <a:t>5</a:t>
            </a:r>
            <a:r>
              <a:rPr lang="en-US" sz="1800" smtClean="0"/>
              <a:t> = 32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This is This is |A</a:t>
            </a:r>
            <a:r>
              <a:rPr lang="en-US" sz="1800" baseline="-25000" smtClean="0"/>
              <a:t>1</a:t>
            </a:r>
            <a:r>
              <a:rPr lang="en-US" sz="1800" smtClean="0">
                <a:sym typeface="Symbol" pitchFamily="18" charset="2"/>
              </a:rPr>
              <a:t></a:t>
            </a:r>
            <a:r>
              <a:rPr lang="en-US" sz="1800" smtClean="0">
                <a:ea typeface="ヒラギノ角ゴ Pro W3" pitchFamily="-65" charset="-128"/>
                <a:sym typeface="Symbol" pitchFamily="18" charset="2"/>
              </a:rPr>
              <a:t>∩</a:t>
            </a:r>
            <a:r>
              <a:rPr lang="en-US" sz="1800" smtClean="0">
                <a:sym typeface="Symbol" pitchFamily="18" charset="2"/>
              </a:rPr>
              <a:t> </a:t>
            </a:r>
            <a:r>
              <a:rPr lang="en-US" sz="1800" smtClean="0"/>
              <a:t>A</a:t>
            </a:r>
            <a:r>
              <a:rPr lang="en-US" sz="1800" baseline="-25000" smtClean="0"/>
              <a:t>2</a:t>
            </a:r>
            <a:r>
              <a:rPr lang="en-US" sz="1800" smtClean="0"/>
              <a:t>|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Use formula |A</a:t>
            </a:r>
            <a:r>
              <a:rPr lang="en-US" sz="2200" baseline="-25000" smtClean="0"/>
              <a:t>1</a:t>
            </a:r>
            <a:r>
              <a:rPr lang="en-US" sz="2200" smtClean="0">
                <a:sym typeface="Symbol" pitchFamily="18" charset="2"/>
              </a:rPr>
              <a:t>U </a:t>
            </a:r>
            <a:r>
              <a:rPr lang="en-US" sz="2200" smtClean="0"/>
              <a:t>A</a:t>
            </a:r>
            <a:r>
              <a:rPr lang="en-US" sz="2200" baseline="-25000" smtClean="0"/>
              <a:t>2</a:t>
            </a:r>
            <a:r>
              <a:rPr lang="en-US" sz="2200" smtClean="0"/>
              <a:t>| = |A</a:t>
            </a:r>
            <a:r>
              <a:rPr lang="en-US" sz="2200" baseline="-25000" smtClean="0"/>
              <a:t>1</a:t>
            </a:r>
            <a:r>
              <a:rPr lang="en-US" sz="2200" smtClean="0"/>
              <a:t>| + |A</a:t>
            </a:r>
            <a:r>
              <a:rPr lang="en-US" sz="2200" baseline="-25000" smtClean="0"/>
              <a:t>2</a:t>
            </a:r>
            <a:r>
              <a:rPr lang="en-US" sz="2200" smtClean="0"/>
              <a:t>| - |A</a:t>
            </a:r>
            <a:r>
              <a:rPr lang="en-US" sz="2200" baseline="-25000" smtClean="0"/>
              <a:t>1</a:t>
            </a:r>
            <a:r>
              <a:rPr lang="en-US" sz="2200" smtClean="0">
                <a:sym typeface="Symbol" pitchFamily="18" charset="2"/>
              </a:rPr>
              <a:t></a:t>
            </a:r>
            <a:r>
              <a:rPr lang="en-US" sz="2200" smtClean="0">
                <a:ea typeface="ヒラギノ角ゴ Pro W3" pitchFamily="-65" charset="-128"/>
                <a:sym typeface="Symbol" pitchFamily="18" charset="2"/>
              </a:rPr>
              <a:t>∩</a:t>
            </a:r>
            <a:r>
              <a:rPr lang="en-US" sz="2200" smtClean="0">
                <a:sym typeface="Symbol" pitchFamily="18" charset="2"/>
              </a:rPr>
              <a:t> </a:t>
            </a:r>
            <a:r>
              <a:rPr lang="en-US" sz="2200" smtClean="0"/>
              <a:t>A</a:t>
            </a:r>
            <a:r>
              <a:rPr lang="en-US" sz="2200" baseline="-25000" smtClean="0"/>
              <a:t>2</a:t>
            </a:r>
            <a:r>
              <a:rPr lang="en-US" sz="2200" smtClean="0"/>
              <a:t>|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Total is 128 + 64 – 32 = 160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857232"/>
            <a:ext cx="7024744" cy="615386"/>
          </a:xfrm>
        </p:spPr>
        <p:txBody>
          <a:bodyPr>
            <a:noAutofit/>
          </a:bodyPr>
          <a:lstStyle/>
          <a:p>
            <a:r>
              <a:rPr lang="en-US" dirty="0" smtClean="0"/>
              <a:t>Bit string possibilities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643050"/>
            <a:ext cx="8143932" cy="50101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many bit strings of length 10 contain either 5 consecutive 0s or 5 consecutive 1s?</a:t>
            </a:r>
          </a:p>
          <a:p>
            <a:endParaRPr lang="en-US" sz="2500" dirty="0" smtClean="0"/>
          </a:p>
          <a:p>
            <a:r>
              <a:rPr lang="en-US" sz="2500" dirty="0" smtClean="0"/>
              <a:t>Consider 5 consecutive 0s first</a:t>
            </a:r>
          </a:p>
          <a:p>
            <a:r>
              <a:rPr lang="en-US" sz="2500" dirty="0" smtClean="0"/>
              <a:t>Sum rule: the 5 consecutive 0’s can start at position 1, 2, 3, 4, 5, or 6</a:t>
            </a:r>
          </a:p>
          <a:p>
            <a:pPr lvl="1"/>
            <a:r>
              <a:rPr lang="en-US" sz="2200" dirty="0" smtClean="0"/>
              <a:t>Starting at position 1: </a:t>
            </a:r>
            <a:r>
              <a:rPr lang="en-US" sz="1900" dirty="0" smtClean="0"/>
              <a:t>Remaining 5 bits can be anything: 2</a:t>
            </a:r>
            <a:r>
              <a:rPr lang="en-US" sz="1900" baseline="30000" dirty="0" smtClean="0"/>
              <a:t>5</a:t>
            </a:r>
            <a:r>
              <a:rPr lang="en-US" sz="1900" dirty="0" smtClean="0"/>
              <a:t> = 32</a:t>
            </a:r>
          </a:p>
          <a:p>
            <a:pPr lvl="1"/>
            <a:r>
              <a:rPr lang="en-US" sz="2200" dirty="0" smtClean="0"/>
              <a:t>Starting at position 2</a:t>
            </a:r>
          </a:p>
          <a:p>
            <a:pPr lvl="2"/>
            <a:r>
              <a:rPr lang="en-US" sz="1800" dirty="0" smtClean="0"/>
              <a:t>First bit must be a 1: Otherwise, we are including possibilities from the previous case!</a:t>
            </a:r>
          </a:p>
          <a:p>
            <a:pPr lvl="2"/>
            <a:r>
              <a:rPr lang="en-US" sz="1800" dirty="0" smtClean="0"/>
              <a:t>Remaining bits can be anything: 2</a:t>
            </a:r>
            <a:r>
              <a:rPr lang="en-US" sz="1800" baseline="30000" dirty="0" smtClean="0"/>
              <a:t>4</a:t>
            </a:r>
            <a:r>
              <a:rPr lang="en-US" sz="1800" dirty="0" smtClean="0"/>
              <a:t> = 16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857232"/>
            <a:ext cx="7024744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Bit string possibilities (</a:t>
            </a:r>
            <a:r>
              <a:rPr lang="en-US" dirty="0" err="1" smtClean="0"/>
              <a:t>cnt</a:t>
            </a:r>
            <a:r>
              <a:rPr lang="en-US" dirty="0" smtClean="0"/>
              <a:t>.)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26"/>
            <a:ext cx="8686800" cy="4857760"/>
          </a:xfrm>
        </p:spPr>
        <p:txBody>
          <a:bodyPr/>
          <a:lstStyle/>
          <a:p>
            <a:pPr lvl="1"/>
            <a:r>
              <a:rPr lang="en-US" sz="2200" dirty="0" smtClean="0"/>
              <a:t>Starting at position 3</a:t>
            </a:r>
          </a:p>
          <a:p>
            <a:pPr lvl="2"/>
            <a:r>
              <a:rPr lang="en-US" sz="1800" dirty="0" smtClean="0"/>
              <a:t>Second bit must be a 1 (same reason as above)</a:t>
            </a:r>
          </a:p>
          <a:p>
            <a:pPr lvl="2"/>
            <a:r>
              <a:rPr lang="en-US" sz="1800" dirty="0" smtClean="0"/>
              <a:t>First bit and last 3 bits can be anything: 2</a:t>
            </a:r>
            <a:r>
              <a:rPr lang="en-US" sz="1800" baseline="30000" dirty="0" smtClean="0"/>
              <a:t>4</a:t>
            </a:r>
            <a:r>
              <a:rPr lang="en-US" sz="1800" dirty="0" smtClean="0"/>
              <a:t> = 16</a:t>
            </a:r>
          </a:p>
          <a:p>
            <a:pPr lvl="1"/>
            <a:r>
              <a:rPr lang="en-US" sz="2200" dirty="0" smtClean="0"/>
              <a:t>Starting at positions 4 and 5 and 6</a:t>
            </a:r>
          </a:p>
          <a:p>
            <a:pPr lvl="2"/>
            <a:r>
              <a:rPr lang="en-US" sz="1800" dirty="0" smtClean="0"/>
              <a:t>Same as starting at positions 2 or 3: 16 each</a:t>
            </a:r>
          </a:p>
          <a:p>
            <a:pPr lvl="1"/>
            <a:r>
              <a:rPr lang="en-US" sz="2200" dirty="0" smtClean="0"/>
              <a:t>Total = 32 + 16 + 16 + 16 + 16 + 16 = 112</a:t>
            </a:r>
          </a:p>
          <a:p>
            <a:r>
              <a:rPr lang="en-US" sz="2500" dirty="0" smtClean="0"/>
              <a:t>The 5 consecutive 1’s follow the same pattern, and have 112 possibilities</a:t>
            </a:r>
          </a:p>
          <a:p>
            <a:r>
              <a:rPr lang="en-US" sz="2500" dirty="0" smtClean="0"/>
              <a:t>There are two cases counted twice (that we thus need to exclude): 0000011111 and 1111100000</a:t>
            </a:r>
          </a:p>
          <a:p>
            <a:r>
              <a:rPr lang="en-US" sz="2500" dirty="0" smtClean="0"/>
              <a:t>Total = 112 + 112 – 2 = 222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8682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Recap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2000240"/>
            <a:ext cx="6777317" cy="3508977"/>
          </a:xfrm>
        </p:spPr>
        <p:txBody>
          <a:bodyPr>
            <a:normAutofit fontScale="850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000" dirty="0" smtClean="0"/>
              <a:t>Induction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Base case</a:t>
            </a:r>
            <a:r>
              <a:rPr lang="en-US" sz="1800" dirty="0" smtClean="0"/>
              <a:t>: Show that P(1) is true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Inductive hypothesis</a:t>
            </a:r>
            <a:r>
              <a:rPr lang="en-US" sz="1800" dirty="0" smtClean="0"/>
              <a:t>: assume true for </a:t>
            </a:r>
            <a:r>
              <a:rPr lang="en-US" sz="1800" i="1" dirty="0" smtClean="0"/>
              <a:t>k</a:t>
            </a:r>
            <a:endParaRPr lang="en-US" sz="1800" dirty="0" smtClean="0"/>
          </a:p>
          <a:p>
            <a:pPr lvl="1">
              <a:buFont typeface="Times New Roman" pitchFamily="18" charset="0"/>
              <a:buNone/>
            </a:pPr>
            <a:r>
              <a:rPr lang="en-US" sz="1800" dirty="0" smtClean="0">
                <a:solidFill>
                  <a:srgbClr val="00B200"/>
                </a:solidFill>
              </a:rPr>
              <a:t>Inductive step</a:t>
            </a:r>
            <a:r>
              <a:rPr lang="en-US" sz="1800" dirty="0" smtClean="0"/>
              <a:t>: show true for </a:t>
            </a:r>
            <a:r>
              <a:rPr lang="en-US" sz="1800" i="1" dirty="0" smtClean="0"/>
              <a:t>k</a:t>
            </a:r>
            <a:r>
              <a:rPr lang="en-US" sz="1800" dirty="0" smtClean="0"/>
              <a:t>+1</a:t>
            </a: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Strong mathematical induction assumes P(1), P(2), …, P(</a:t>
            </a:r>
            <a:r>
              <a:rPr lang="en-US" sz="2000" i="1" dirty="0" smtClean="0"/>
              <a:t>k</a:t>
            </a:r>
            <a:r>
              <a:rPr lang="en-US" sz="2000" dirty="0" smtClean="0"/>
              <a:t>) are all true, and uses that to show that P(</a:t>
            </a:r>
            <a:r>
              <a:rPr lang="en-US" sz="2000" i="1" dirty="0" smtClean="0"/>
              <a:t>k</a:t>
            </a:r>
            <a:r>
              <a:rPr lang="en-US" sz="2000" dirty="0" smtClean="0"/>
              <a:t>+1) is true.</a:t>
            </a:r>
          </a:p>
          <a:p>
            <a:pPr>
              <a:buFont typeface="Monotype Sorts" charset="2"/>
              <a:buNone/>
            </a:pPr>
            <a:r>
              <a:rPr lang="en-US" sz="2000" dirty="0" smtClean="0"/>
              <a:t>	[P(1)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000" dirty="0" smtClean="0"/>
              <a:t> P(2)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000" dirty="0" smtClean="0"/>
              <a:t> p(3)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000" dirty="0" smtClean="0"/>
              <a:t> …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000" dirty="0" smtClean="0"/>
              <a:t> P(k) ]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000" dirty="0" smtClean="0"/>
              <a:t> P(k+1)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If there are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ways to do task 1, and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ways to do task 2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Then there are </a:t>
            </a:r>
            <a:r>
              <a:rPr lang="en-US" sz="1800" i="1" dirty="0" smtClean="0"/>
              <a:t>n</a:t>
            </a:r>
            <a:r>
              <a:rPr lang="en-US" sz="1800" baseline="-25000" dirty="0" smtClean="0"/>
              <a:t>1</a:t>
            </a:r>
            <a:r>
              <a:rPr lang="en-US" sz="1800" i="1" dirty="0" smtClean="0"/>
              <a:t>n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ways to do both tasks in sequence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If there are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ways to do task 1, and </a:t>
            </a:r>
            <a:r>
              <a:rPr lang="en-US" sz="2000" i="1" dirty="0" smtClean="0"/>
              <a:t>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ways to do task 2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If these tasks can be done at the same time, 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Then there are </a:t>
            </a:r>
            <a:r>
              <a:rPr lang="en-US" sz="1800" i="1" dirty="0" smtClean="0"/>
              <a:t>n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+</a:t>
            </a:r>
            <a:r>
              <a:rPr lang="en-US" sz="1800" i="1" dirty="0" smtClean="0"/>
              <a:t>n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ways to do one of the two tasks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The inclusion-exclusion principle: |A</a:t>
            </a:r>
            <a:r>
              <a:rPr lang="en-US" sz="2000" baseline="-25000" dirty="0" smtClean="0"/>
              <a:t>1</a:t>
            </a:r>
            <a:r>
              <a:rPr lang="en-US" sz="2000" dirty="0" smtClean="0">
                <a:sym typeface="Symbol" pitchFamily="18" charset="2"/>
              </a:rPr>
              <a:t>U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| = |A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|+|A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|-|A</a:t>
            </a:r>
            <a:r>
              <a:rPr lang="en-US" sz="2000" baseline="-25000" dirty="0" smtClean="0"/>
              <a:t>1</a:t>
            </a:r>
            <a:r>
              <a:rPr lang="en-US" sz="2000" dirty="0" smtClean="0">
                <a:sym typeface="Symbol" pitchFamily="18" charset="2"/>
              </a:rPr>
              <a:t>∩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|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75648" y="836712"/>
            <a:ext cx="7024744" cy="648072"/>
          </a:xfrm>
        </p:spPr>
        <p:txBody>
          <a:bodyPr>
            <a:noAutofit/>
          </a:bodyPr>
          <a:lstStyle/>
          <a:p>
            <a:pPr eaLnBrk="1" hangingPunct="1"/>
            <a:r>
              <a:rPr lang="id-ID" b="1" dirty="0">
                <a:solidFill>
                  <a:srgbClr val="0070C0"/>
                </a:solidFill>
              </a:rPr>
              <a:t>O</a:t>
            </a:r>
            <a:r>
              <a:rPr lang="en-US" b="1" dirty="0" err="1" smtClean="0">
                <a:solidFill>
                  <a:srgbClr val="0070C0"/>
                </a:solidFill>
              </a:rPr>
              <a:t>utline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4008" y="137588"/>
            <a:ext cx="2011136" cy="401638"/>
          </a:xfrm>
        </p:spPr>
        <p:txBody>
          <a:bodyPr/>
          <a:lstStyle/>
          <a:p>
            <a:pPr>
              <a:defRPr/>
            </a:pPr>
            <a:fld id="{B961A082-DAC4-4ACE-993A-21AC72852FD3}" type="slidenum">
              <a:rPr lang="en-US" smtClean="0"/>
              <a:pPr>
                <a:defRPr/>
              </a:pPr>
              <a:t>2</a:t>
            </a:fld>
            <a:r>
              <a:rPr lang="id-ID" dirty="0" smtClean="0"/>
              <a:t> </a:t>
            </a:r>
            <a:r>
              <a:rPr lang="id-ID" dirty="0"/>
              <a:t>-- KS091201 </a:t>
            </a:r>
            <a:endParaRPr lang="en-US" dirty="0"/>
          </a:p>
        </p:txBody>
      </p:sp>
      <p:sp>
        <p:nvSpPr>
          <p:cNvPr id="717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/>
          </a:bodyPr>
          <a:lstStyle/>
          <a:p>
            <a:pPr marL="630238" indent="-45561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Font typeface="Wingdings 2" pitchFamily="18" charset="2"/>
              <a:buChar char=""/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</a:pPr>
            <a:r>
              <a:rPr lang="en-US" dirty="0" smtClean="0">
                <a:solidFill>
                  <a:srgbClr val="000000"/>
                </a:solidFill>
                <a:latin typeface="Bodoni MT" pitchFamily="18" charset="0"/>
              </a:rPr>
              <a:t>Product Rule</a:t>
            </a:r>
          </a:p>
          <a:p>
            <a:pPr marL="630238" indent="-45561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Font typeface="Wingdings 2" pitchFamily="18" charset="2"/>
              <a:buChar char=""/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</a:pPr>
            <a:r>
              <a:rPr lang="en-US" dirty="0" smtClean="0">
                <a:solidFill>
                  <a:srgbClr val="000000"/>
                </a:solidFill>
                <a:latin typeface="Bodoni MT" pitchFamily="18" charset="0"/>
              </a:rPr>
              <a:t>The Sum Rule</a:t>
            </a:r>
          </a:p>
          <a:p>
            <a:pPr marL="630238" indent="-455613">
              <a:lnSpc>
                <a:spcPct val="90000"/>
              </a:lnSpc>
              <a:spcBef>
                <a:spcPts val="575"/>
              </a:spcBef>
              <a:buClr>
                <a:srgbClr val="D34817"/>
              </a:buClr>
              <a:buFont typeface="Wingdings 2" pitchFamily="18" charset="2"/>
              <a:buChar char=""/>
              <a:tabLst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  <a:tab pos="9774238" algn="l"/>
              </a:tabLst>
            </a:pPr>
            <a:r>
              <a:rPr lang="en-US" dirty="0" smtClean="0">
                <a:solidFill>
                  <a:srgbClr val="000000"/>
                </a:solidFill>
                <a:latin typeface="Bodoni MT" pitchFamily="18" charset="0"/>
              </a:rPr>
              <a:t>More Complex Counting Problem</a:t>
            </a:r>
          </a:p>
          <a:p>
            <a:pPr marL="628650" indent="-454025">
              <a:lnSpc>
                <a:spcPct val="88000"/>
              </a:lnSpc>
              <a:spcBef>
                <a:spcPts val="575"/>
              </a:spcBef>
              <a:buClr>
                <a:srgbClr val="D34817"/>
              </a:buClr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chemeClr val="tx1"/>
                </a:solidFill>
                <a:latin typeface="Bodoni MT" pitchFamily="18" charset="0"/>
              </a:rPr>
              <a:t>The pigeonhole principle</a:t>
            </a:r>
          </a:p>
          <a:p>
            <a:pPr marL="628650" indent="-454025">
              <a:lnSpc>
                <a:spcPct val="88000"/>
              </a:lnSpc>
              <a:spcBef>
                <a:spcPts val="575"/>
              </a:spcBef>
              <a:buClr>
                <a:srgbClr val="D34817"/>
              </a:buClr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chemeClr val="tx1"/>
                </a:solidFill>
                <a:latin typeface="Bodoni MT" pitchFamily="18" charset="0"/>
              </a:rPr>
              <a:t>Permutation</a:t>
            </a:r>
          </a:p>
          <a:p>
            <a:pPr marL="628650" indent="-454025">
              <a:lnSpc>
                <a:spcPct val="88000"/>
              </a:lnSpc>
              <a:spcBef>
                <a:spcPts val="575"/>
              </a:spcBef>
              <a:buClr>
                <a:srgbClr val="D34817"/>
              </a:buClr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chemeClr val="tx1"/>
                </a:solidFill>
                <a:latin typeface="Bodoni MT" pitchFamily="18" charset="0"/>
              </a:rPr>
              <a:t>Combination</a:t>
            </a:r>
          </a:p>
          <a:p>
            <a:pPr marL="628650" indent="-454025">
              <a:lnSpc>
                <a:spcPct val="88000"/>
              </a:lnSpc>
              <a:spcBef>
                <a:spcPts val="575"/>
              </a:spcBef>
              <a:buClr>
                <a:srgbClr val="D34817"/>
              </a:buClr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chemeClr val="tx1"/>
                </a:solidFill>
                <a:latin typeface="Bodoni MT" pitchFamily="18" charset="0"/>
              </a:rPr>
              <a:t>Corollary</a:t>
            </a:r>
          </a:p>
          <a:p>
            <a:pPr marL="628650" indent="-454025">
              <a:lnSpc>
                <a:spcPct val="88000"/>
              </a:lnSpc>
              <a:spcBef>
                <a:spcPts val="575"/>
              </a:spcBef>
              <a:buClr>
                <a:srgbClr val="D34817"/>
              </a:buClr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chemeClr val="tx1"/>
                </a:solidFill>
                <a:latin typeface="Bodoni MT" pitchFamily="18" charset="0"/>
              </a:rPr>
              <a:t>Combinatorial proof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2050" name="Picture 2" descr="http://vitamincm.com/wp-content/uploads/2008/05/outline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0456" y="4221088"/>
            <a:ext cx="2286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648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23860"/>
            <a:ext cx="8686800" cy="762000"/>
          </a:xfrm>
        </p:spPr>
        <p:txBody>
          <a:bodyPr/>
          <a:lstStyle/>
          <a:p>
            <a:r>
              <a:rPr lang="en-US" dirty="0" smtClean="0"/>
              <a:t>The pigeonhole principle</a:t>
            </a:r>
          </a:p>
        </p:txBody>
      </p:sp>
      <p:sp>
        <p:nvSpPr>
          <p:cNvPr id="155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1285860"/>
            <a:ext cx="5378480" cy="5038740"/>
          </a:xfrm>
        </p:spPr>
        <p:txBody>
          <a:bodyPr/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500" dirty="0" smtClean="0"/>
              <a:t>Suppose a flock of pigeons fly into a set of pigeonholes to roost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500" dirty="0" smtClean="0"/>
              <a:t>If there are more pigeons than pigeonholes, then there must be at least 1 pigeonhole that has more than one pigeon in it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500" dirty="0" smtClean="0"/>
              <a:t>If </a:t>
            </a:r>
            <a:r>
              <a:rPr lang="en-US" sz="2500" i="1" dirty="0" smtClean="0"/>
              <a:t>k</a:t>
            </a:r>
            <a:r>
              <a:rPr lang="en-US" sz="2500" dirty="0" smtClean="0"/>
              <a:t>+1 or more objects are placed into </a:t>
            </a:r>
            <a:r>
              <a:rPr lang="en-US" sz="2500" i="1" dirty="0" smtClean="0"/>
              <a:t>k</a:t>
            </a:r>
            <a:r>
              <a:rPr lang="en-US" sz="2500" dirty="0" smtClean="0"/>
              <a:t> boxes, then there is at least one box containing two or more of the objects</a:t>
            </a:r>
          </a:p>
        </p:txBody>
      </p:sp>
      <p:pic>
        <p:nvPicPr>
          <p:cNvPr id="1551364" name="Picture 4" descr="Pigeons-in-ho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143000"/>
            <a:ext cx="25146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1365" name="Picture 5" descr="injectionspige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3429000"/>
            <a:ext cx="274161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Pigeonhole principle examples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In a group of 367 people, there must be two people with the same birthday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As there are 366 possible birthdays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r>
              <a:rPr lang="en-US" smtClean="0"/>
              <a:t>In a group of 27 English words, at least two words must start with the same letter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As there are only 26 letters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Generalized pigeonhole principle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If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objects are placed into </a:t>
            </a: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boxes, then there is at least one box containing 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/</a:t>
            </a: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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Generalized pigeonhole principle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mtClean="0"/>
              <a:t>Among 100 people, there are at least </a:t>
            </a:r>
          </a:p>
          <a:p>
            <a:pPr>
              <a:buFont typeface="Monotype Sorts" charset="2"/>
              <a:buNone/>
            </a:pPr>
            <a:r>
              <a:rPr lang="en-US" smtClean="0">
                <a:sym typeface="Symbol" pitchFamily="18" charset="2"/>
              </a:rPr>
              <a:t>	100/12 = 9 born on the same month</a:t>
            </a:r>
          </a:p>
          <a:p>
            <a:pPr>
              <a:buFont typeface="Times New Roman" pitchFamily="18" charset="0"/>
              <a:buNone/>
            </a:pPr>
            <a:endParaRPr lang="en-US" smtClean="0"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How many students in a class must there be to ensure that 6 students get the same grade (one of A, B, C, D, or F)?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The “boxes” are the grades.  Thus, </a:t>
            </a:r>
            <a:r>
              <a:rPr lang="en-US" i="1" smtClean="0">
                <a:sym typeface="Symbol" pitchFamily="18" charset="2"/>
              </a:rPr>
              <a:t>k</a:t>
            </a:r>
            <a:r>
              <a:rPr lang="en-US" smtClean="0">
                <a:sym typeface="Symbol" pitchFamily="18" charset="2"/>
              </a:rPr>
              <a:t> = 5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Thus, we set 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/5 = 6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>
                <a:sym typeface="Symbol" pitchFamily="18" charset="2"/>
              </a:rPr>
              <a:t>Lowest possible value for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is 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58262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857364"/>
            <a:ext cx="7901014" cy="4500594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Times New Roman" pitchFamily="18" charset="0"/>
              <a:buNone/>
            </a:pPr>
            <a:r>
              <a:rPr lang="en-US" sz="2300" dirty="0" smtClean="0"/>
              <a:t>A bowl contains 10 red and 10 yellow balls</a:t>
            </a:r>
          </a:p>
          <a:p>
            <a:pPr marL="609600" indent="-609600">
              <a:lnSpc>
                <a:spcPct val="90000"/>
              </a:lnSpc>
              <a:buFont typeface="Times New Roman" pitchFamily="18" charset="0"/>
              <a:buNone/>
            </a:pPr>
            <a:r>
              <a:rPr lang="en-US" sz="2300" dirty="0" smtClean="0"/>
              <a:t>How many balls must be selected to ensure 3 balls of the same color?</a:t>
            </a:r>
          </a:p>
          <a:p>
            <a:pPr marL="990600" lvl="1" indent="-533400"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dirty="0" smtClean="0"/>
              <a:t>One solution: consider the “worst” case</a:t>
            </a:r>
          </a:p>
          <a:p>
            <a:pPr marL="1371600" lvl="2" indent="-457200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dirty="0" smtClean="0"/>
              <a:t>Consider 2 balls of each color</a:t>
            </a:r>
          </a:p>
          <a:p>
            <a:pPr marL="1371600" lvl="2" indent="-457200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dirty="0" smtClean="0"/>
              <a:t>You can’t take another ball without hitting 3, Thus, the answer is 5</a:t>
            </a:r>
          </a:p>
          <a:p>
            <a:pPr marL="990600" lvl="1" indent="-533400"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dirty="0" smtClean="0"/>
              <a:t>Via generalized pigeonhole principle</a:t>
            </a:r>
          </a:p>
          <a:p>
            <a:pPr marL="1371600" lvl="2" indent="-457200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dirty="0" smtClean="0"/>
              <a:t>How many balls are required if there are 2 colors, and one color must have 3 balls?</a:t>
            </a:r>
          </a:p>
          <a:p>
            <a:pPr marL="1371600" lvl="2" indent="-457200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dirty="0" smtClean="0"/>
              <a:t>How many pigeons are required if there are 2 pigeon holes, and one must have 3 pigeons?</a:t>
            </a:r>
          </a:p>
          <a:p>
            <a:pPr marL="1371600" lvl="2" indent="-457200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dirty="0" smtClean="0"/>
              <a:t>number of boxes: </a:t>
            </a:r>
            <a:r>
              <a:rPr lang="en-US" sz="1800" i="1" dirty="0" smtClean="0"/>
              <a:t>k</a:t>
            </a:r>
            <a:r>
              <a:rPr lang="en-US" sz="1800" dirty="0" smtClean="0"/>
              <a:t> = 2, We want </a:t>
            </a:r>
            <a:r>
              <a:rPr lang="en-US" sz="1800" dirty="0" smtClean="0">
                <a:sym typeface="Symbol" pitchFamily="18" charset="2"/>
              </a:rPr>
              <a:t></a:t>
            </a:r>
            <a:r>
              <a:rPr lang="en-US" sz="1800" i="1" dirty="0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/</a:t>
            </a:r>
            <a:r>
              <a:rPr lang="en-US" sz="1800" i="1" dirty="0" smtClean="0">
                <a:sym typeface="Symbol" pitchFamily="18" charset="2"/>
              </a:rPr>
              <a:t>k</a:t>
            </a:r>
            <a:r>
              <a:rPr lang="en-US" sz="1800" dirty="0" smtClean="0">
                <a:sym typeface="Symbol" pitchFamily="18" charset="2"/>
              </a:rPr>
              <a:t> = 3</a:t>
            </a:r>
          </a:p>
          <a:p>
            <a:pPr marL="1371600" lvl="2" indent="-457200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dirty="0" smtClean="0">
                <a:sym typeface="Symbol" pitchFamily="18" charset="2"/>
              </a:rPr>
              <a:t>What is the minimum </a:t>
            </a:r>
            <a:r>
              <a:rPr lang="en-US" sz="1800" i="1" dirty="0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?</a:t>
            </a:r>
          </a:p>
          <a:p>
            <a:pPr marL="1371600" lvl="2" indent="-457200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i="1" dirty="0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 = 5</a:t>
            </a:r>
            <a:endParaRPr lang="en-US" sz="1800" i="1" dirty="0" smtClean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elegant applications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smtClean="0"/>
              <a:t>Show that among any n+1 positive integers not exceeding 2n, there must be an integer that divides one of the other integers.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Let a</a:t>
            </a:r>
            <a:r>
              <a:rPr lang="en-US" baseline="-25000" smtClean="0"/>
              <a:t>1</a:t>
            </a:r>
            <a:r>
              <a:rPr lang="en-US" smtClean="0"/>
              <a:t>, a</a:t>
            </a:r>
            <a:r>
              <a:rPr lang="en-US" baseline="-25000" smtClean="0"/>
              <a:t>2</a:t>
            </a:r>
            <a:r>
              <a:rPr lang="en-US" smtClean="0"/>
              <a:t>, …, a</a:t>
            </a:r>
            <a:r>
              <a:rPr lang="en-US" baseline="-25000" smtClean="0"/>
              <a:t>n+1</a:t>
            </a:r>
            <a:r>
              <a:rPr lang="en-US" smtClean="0"/>
              <a:t> be such integers (increasing).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For any j, a</a:t>
            </a:r>
            <a:r>
              <a:rPr lang="en-US" baseline="-25000" smtClean="0"/>
              <a:t>j</a:t>
            </a:r>
            <a:r>
              <a:rPr lang="en-US" smtClean="0"/>
              <a:t> could be written as 2</a:t>
            </a:r>
            <a:r>
              <a:rPr lang="en-US" baseline="30000" smtClean="0"/>
              <a:t>k</a:t>
            </a:r>
            <a:r>
              <a:rPr lang="en-US" sz="1700" smtClean="0"/>
              <a:t>j</a:t>
            </a:r>
            <a:r>
              <a:rPr lang="en-US" smtClean="0"/>
              <a:t>q</a:t>
            </a:r>
            <a:r>
              <a:rPr lang="en-US" sz="1300" baseline="-25000" smtClean="0"/>
              <a:t>j</a:t>
            </a:r>
            <a:r>
              <a:rPr lang="en-US" smtClean="0"/>
              <a:t> where q</a:t>
            </a:r>
            <a:r>
              <a:rPr lang="en-US" baseline="-25000" smtClean="0"/>
              <a:t>j</a:t>
            </a:r>
            <a:r>
              <a:rPr lang="en-US" smtClean="0"/>
              <a:t> is odd.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The integers q</a:t>
            </a:r>
            <a:r>
              <a:rPr lang="en-US" baseline="-25000" smtClean="0"/>
              <a:t>1</a:t>
            </a:r>
            <a:r>
              <a:rPr lang="en-US" smtClean="0"/>
              <a:t>, q</a:t>
            </a:r>
            <a:r>
              <a:rPr lang="en-US" baseline="-25000" smtClean="0"/>
              <a:t>2</a:t>
            </a:r>
            <a:r>
              <a:rPr lang="en-US" smtClean="0"/>
              <a:t>, …, q</a:t>
            </a:r>
            <a:r>
              <a:rPr lang="en-US" baseline="-25000" smtClean="0"/>
              <a:t>n+1</a:t>
            </a:r>
            <a:r>
              <a:rPr lang="en-US" smtClean="0"/>
              <a:t> are all odd positive integers less than 2n.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Since there are only n odd numbers less than 2n,  q</a:t>
            </a:r>
            <a:r>
              <a:rPr lang="en-US" baseline="-25000" smtClean="0"/>
              <a:t>i</a:t>
            </a:r>
            <a:r>
              <a:rPr lang="en-US" smtClean="0"/>
              <a:t> = q</a:t>
            </a:r>
            <a:r>
              <a:rPr lang="en-US" baseline="-25000" smtClean="0"/>
              <a:t>j</a:t>
            </a:r>
            <a:r>
              <a:rPr lang="en-US" smtClean="0"/>
              <a:t> by the Pigeonhole principle.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Let q be q</a:t>
            </a:r>
            <a:r>
              <a:rPr lang="en-US" baseline="-25000" smtClean="0"/>
              <a:t>i</a:t>
            </a:r>
            <a:r>
              <a:rPr lang="en-US" smtClean="0"/>
              <a:t> = q</a:t>
            </a:r>
            <a:r>
              <a:rPr lang="en-US" baseline="-25000" smtClean="0"/>
              <a:t>j</a:t>
            </a:r>
            <a:r>
              <a:rPr lang="en-US" smtClean="0"/>
              <a:t>. Then a</a:t>
            </a:r>
            <a:r>
              <a:rPr lang="en-US" baseline="-25000" smtClean="0"/>
              <a:t>i</a:t>
            </a:r>
            <a:r>
              <a:rPr lang="en-US" smtClean="0"/>
              <a:t> = 2</a:t>
            </a:r>
            <a:r>
              <a:rPr lang="en-US" baseline="30000" smtClean="0"/>
              <a:t>k</a:t>
            </a:r>
            <a:r>
              <a:rPr lang="en-US" sz="1700" baseline="30000" smtClean="0"/>
              <a:t>i</a:t>
            </a:r>
            <a:r>
              <a:rPr lang="en-US" smtClean="0"/>
              <a:t>q and a</a:t>
            </a:r>
            <a:r>
              <a:rPr lang="en-US" baseline="-25000" smtClean="0"/>
              <a:t>j</a:t>
            </a:r>
            <a:r>
              <a:rPr lang="en-US" smtClean="0"/>
              <a:t> = 2</a:t>
            </a:r>
            <a:r>
              <a:rPr lang="en-US" baseline="30000" smtClean="0"/>
              <a:t>k</a:t>
            </a:r>
            <a:r>
              <a:rPr lang="en-US" sz="1700" baseline="30000" smtClean="0"/>
              <a:t>j</a:t>
            </a:r>
            <a:r>
              <a:rPr lang="en-US" smtClean="0"/>
              <a:t>q. 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If i&lt;j, a</a:t>
            </a:r>
            <a:r>
              <a:rPr lang="en-US" baseline="-25000" smtClean="0"/>
              <a:t>i</a:t>
            </a:r>
            <a:r>
              <a:rPr lang="en-US" smtClean="0"/>
              <a:t> | a</a:t>
            </a:r>
            <a:r>
              <a:rPr lang="en-US" baseline="-25000" smtClean="0"/>
              <a:t>j. </a:t>
            </a:r>
            <a:r>
              <a:rPr lang="en-US" smtClean="0"/>
              <a:t>Otherwise, a</a:t>
            </a:r>
            <a:r>
              <a:rPr lang="en-US" baseline="-25000" smtClean="0"/>
              <a:t>j </a:t>
            </a:r>
            <a:r>
              <a:rPr lang="en-US" smtClean="0"/>
              <a:t>| a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48" y="2643182"/>
            <a:ext cx="4171952" cy="12985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Permutation, Combination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>
                <a:solidFill>
                  <a:srgbClr val="629DD1"/>
                </a:solidFill>
              </a:rPr>
              <a:pPr/>
              <a:t>26</a:t>
            </a:fld>
            <a:endParaRPr lang="id-ID">
              <a:solidFill>
                <a:srgbClr val="629DD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Permutations vs. Combinations</a:t>
            </a:r>
          </a:p>
        </p:txBody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Both are ways to count the possibilities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The difference between them is whether order matters or not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Consider a poker hand: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A</a:t>
            </a:r>
            <a:r>
              <a:rPr lang="en-US" sz="2000" smtClean="0">
                <a:cs typeface="Times New Roman" pitchFamily="18" charset="0"/>
              </a:rPr>
              <a:t>♦, 5♥, 7♣, 10♠, K♠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>
                <a:cs typeface="Times New Roman" pitchFamily="18" charset="0"/>
              </a:rPr>
              <a:t>Is that the same hand as: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>
                <a:cs typeface="Times New Roman" pitchFamily="18" charset="0"/>
              </a:rPr>
              <a:t>K♠, 10♠, 7♣, 5♥, </a:t>
            </a:r>
            <a:r>
              <a:rPr lang="en-US" sz="2000" smtClean="0"/>
              <a:t>A</a:t>
            </a:r>
            <a:r>
              <a:rPr lang="en-US" sz="2000" smtClean="0">
                <a:cs typeface="Times New Roman" pitchFamily="18" charset="0"/>
              </a:rPr>
              <a:t>♦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>
                <a:cs typeface="Times New Roman" pitchFamily="18" charset="0"/>
              </a:rPr>
              <a:t>Does the order the cards are handed out matter?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>
                <a:cs typeface="Times New Roman" pitchFamily="18" charset="0"/>
              </a:rPr>
              <a:t>If yes, then we are dealing with permutations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>
                <a:cs typeface="Times New Roman" pitchFamily="18" charset="0"/>
              </a:rPr>
              <a:t>If no, then we are dealing with combinations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Permutations</a:t>
            </a:r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A permutation is an ordered arrangement of the elements of some set </a:t>
            </a:r>
            <a:r>
              <a:rPr lang="en-US" sz="2400" i="1" smtClean="0"/>
              <a:t>S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Let </a:t>
            </a:r>
            <a:r>
              <a:rPr lang="en-US" sz="2000" i="1" smtClean="0"/>
              <a:t>S</a:t>
            </a:r>
            <a:r>
              <a:rPr lang="en-US" sz="2000" smtClean="0"/>
              <a:t> = {a, b, c}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c, b, a is a permutation of S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b, c, a is a </a:t>
            </a:r>
            <a:r>
              <a:rPr lang="en-US" sz="2000" i="1" smtClean="0"/>
              <a:t>different </a:t>
            </a:r>
            <a:r>
              <a:rPr lang="en-US" sz="2000" smtClean="0"/>
              <a:t>permutation of S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An </a:t>
            </a:r>
            <a:r>
              <a:rPr lang="en-US" sz="2400" i="1" smtClean="0"/>
              <a:t>r</a:t>
            </a:r>
            <a:r>
              <a:rPr lang="en-US" sz="2400" smtClean="0"/>
              <a:t>-permutation is an ordered arrangement of </a:t>
            </a:r>
            <a:r>
              <a:rPr lang="en-US" sz="2400" i="1" smtClean="0"/>
              <a:t>r</a:t>
            </a:r>
            <a:r>
              <a:rPr lang="en-US" sz="2400" smtClean="0"/>
              <a:t> elements of the set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A</a:t>
            </a:r>
            <a:r>
              <a:rPr lang="en-US" sz="2000" smtClean="0">
                <a:cs typeface="Times New Roman" pitchFamily="18" charset="0"/>
              </a:rPr>
              <a:t>♦, 5♥, 7♣, 10♠, K♠ is a 5-permutation of the set of cards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The notation for the number of </a:t>
            </a:r>
            <a:r>
              <a:rPr lang="en-US" sz="2400" i="1" smtClean="0"/>
              <a:t>r</a:t>
            </a:r>
            <a:r>
              <a:rPr lang="en-US" sz="2400" smtClean="0"/>
              <a:t>-permutations: </a:t>
            </a:r>
            <a:r>
              <a:rPr lang="en-US" sz="2400" i="1" smtClean="0"/>
              <a:t>P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,</a:t>
            </a:r>
            <a:r>
              <a:rPr lang="en-US" sz="2400" i="1" smtClean="0"/>
              <a:t>r</a:t>
            </a:r>
            <a:r>
              <a:rPr lang="en-US" sz="2400" smtClean="0"/>
              <a:t>)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The poker hand is one of P(52,5) permutations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Permutations</a:t>
            </a:r>
          </a:p>
        </p:txBody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2214554"/>
            <a:ext cx="8215338" cy="378619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dirty="0" smtClean="0"/>
              <a:t>Number of poker hands (5 cards):</a:t>
            </a:r>
          </a:p>
          <a:p>
            <a:pPr lvl="1">
              <a:buFont typeface="Times New Roman" pitchFamily="18" charset="0"/>
              <a:buNone/>
            </a:pPr>
            <a:r>
              <a:rPr lang="en-US" sz="1800" i="1" dirty="0" smtClean="0"/>
              <a:t>P</a:t>
            </a:r>
            <a:r>
              <a:rPr lang="en-US" sz="1800" dirty="0" smtClean="0"/>
              <a:t>(52,5) = 52*51*50*49*48 = 311,875,200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Number of (initial) blackjack hands (2 cards):</a:t>
            </a:r>
          </a:p>
          <a:p>
            <a:pPr lvl="1">
              <a:buFont typeface="Times New Roman" pitchFamily="18" charset="0"/>
              <a:buNone/>
            </a:pPr>
            <a:r>
              <a:rPr lang="en-US" sz="1800" i="1" dirty="0" smtClean="0"/>
              <a:t>P</a:t>
            </a:r>
            <a:r>
              <a:rPr lang="en-US" sz="1800" dirty="0" smtClean="0"/>
              <a:t>(52,2) = 52*51 = 2,652</a:t>
            </a:r>
          </a:p>
          <a:p>
            <a:pPr>
              <a:buFont typeface="Times New Roman" pitchFamily="18" charset="0"/>
              <a:buNone/>
            </a:pPr>
            <a:r>
              <a:rPr lang="en-US" sz="2000" i="1" dirty="0" smtClean="0"/>
              <a:t>r</a:t>
            </a:r>
            <a:r>
              <a:rPr lang="en-US" sz="2000" dirty="0" smtClean="0"/>
              <a:t>-permutation notation: </a:t>
            </a:r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err="1" smtClean="0"/>
              <a:t>n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r</a:t>
            </a:r>
            <a:r>
              <a:rPr lang="en-US" sz="2000" dirty="0" smtClean="0"/>
              <a:t>)</a:t>
            </a:r>
          </a:p>
          <a:p>
            <a:pPr lvl="1">
              <a:buFont typeface="Times New Roman" pitchFamily="18" charset="0"/>
              <a:buNone/>
            </a:pPr>
            <a:r>
              <a:rPr lang="en-US" sz="1800" dirty="0" smtClean="0"/>
              <a:t>The poker hand is one of P(52,5) permutations</a:t>
            </a:r>
          </a:p>
          <a:p>
            <a:pPr>
              <a:buFont typeface="Times New Roman" pitchFamily="18" charset="0"/>
              <a:buNone/>
            </a:pPr>
            <a:r>
              <a:rPr lang="en-US" sz="2300" dirty="0" smtClean="0"/>
              <a:t>P(n, r) = n (n-1)(n-2)…(n-r+1)</a:t>
            </a:r>
          </a:p>
          <a:p>
            <a:pPr>
              <a:buFont typeface="Monotype Sorts" charset="2"/>
              <a:buNone/>
            </a:pPr>
            <a:r>
              <a:rPr lang="en-US" sz="2300" dirty="0" smtClean="0"/>
              <a:t>		    = n! / (n-r)!</a:t>
            </a:r>
          </a:p>
          <a:p>
            <a:pPr>
              <a:buFont typeface="Monotype Sorts" charset="2"/>
              <a:buNone/>
            </a:pPr>
            <a:r>
              <a:rPr lang="en-US" sz="2300" dirty="0" smtClean="0"/>
              <a:t>		    = </a:t>
            </a:r>
            <a:r>
              <a:rPr lang="en-US" sz="2300" dirty="0" smtClean="0">
                <a:latin typeface="Symbol" pitchFamily="18" charset="2"/>
                <a:sym typeface="Symbol" pitchFamily="18" charset="2"/>
              </a:rPr>
              <a:t></a:t>
            </a:r>
            <a:r>
              <a:rPr lang="en-US" sz="2300" baseline="30000" dirty="0" err="1" smtClean="0"/>
              <a:t>n</a:t>
            </a:r>
            <a:r>
              <a:rPr lang="en-US" sz="2300" baseline="-25000" dirty="0" err="1" smtClean="0"/>
              <a:t>i</a:t>
            </a:r>
            <a:r>
              <a:rPr lang="en-US" sz="2300" baseline="-25000" dirty="0" smtClean="0"/>
              <a:t>=n-r+1</a:t>
            </a:r>
            <a:r>
              <a:rPr lang="en-US" sz="2300" dirty="0" smtClean="0"/>
              <a:t> </a:t>
            </a:r>
            <a:r>
              <a:rPr lang="en-US" sz="2300" dirty="0" err="1" smtClean="0"/>
              <a:t>i</a:t>
            </a:r>
            <a:endParaRPr lang="en-US" sz="23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29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61538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Recap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857364"/>
            <a:ext cx="6777317" cy="350897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Induction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Base case</a:t>
            </a:r>
            <a:r>
              <a:rPr lang="en-US" sz="2800" dirty="0" smtClean="0"/>
              <a:t>: Show that P(1) is true</a:t>
            </a:r>
          </a:p>
          <a:p>
            <a:pPr lvl="1"/>
            <a:r>
              <a:rPr lang="en-US" sz="2800" dirty="0" smtClean="0">
                <a:solidFill>
                  <a:srgbClr val="0000FF"/>
                </a:solidFill>
              </a:rPr>
              <a:t>Inductive hypothesis</a:t>
            </a:r>
            <a:r>
              <a:rPr lang="en-US" sz="2800" dirty="0" smtClean="0"/>
              <a:t>: assume true for </a:t>
            </a:r>
            <a:r>
              <a:rPr lang="en-US" sz="2800" i="1" dirty="0" smtClean="0"/>
              <a:t>k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00B200"/>
                </a:solidFill>
              </a:rPr>
              <a:t>Inductive step</a:t>
            </a:r>
            <a:r>
              <a:rPr lang="en-US" sz="2800" dirty="0" smtClean="0"/>
              <a:t>: show true for </a:t>
            </a:r>
            <a:r>
              <a:rPr lang="en-US" sz="2800" i="1" dirty="0" smtClean="0"/>
              <a:t>k</a:t>
            </a:r>
            <a:r>
              <a:rPr lang="en-US" sz="2800" dirty="0" smtClean="0"/>
              <a:t>+1</a:t>
            </a:r>
          </a:p>
          <a:p>
            <a:endParaRPr lang="en-US" sz="2800" dirty="0" smtClean="0"/>
          </a:p>
          <a:p>
            <a:r>
              <a:rPr lang="en-US" sz="2800" dirty="0" smtClean="0"/>
              <a:t>Strong mathematical induction assumes P(1), P(2), …, P(</a:t>
            </a:r>
            <a:r>
              <a:rPr lang="en-US" sz="2800" i="1" dirty="0" smtClean="0"/>
              <a:t>k</a:t>
            </a:r>
            <a:r>
              <a:rPr lang="en-US" sz="2800" dirty="0" smtClean="0"/>
              <a:t>) are all true, and uses that to show that P(</a:t>
            </a:r>
            <a:r>
              <a:rPr lang="en-US" sz="2800" i="1" dirty="0" smtClean="0"/>
              <a:t>k</a:t>
            </a:r>
            <a:r>
              <a:rPr lang="en-US" sz="2800" dirty="0" smtClean="0"/>
              <a:t>+1) is true.</a:t>
            </a:r>
          </a:p>
          <a:p>
            <a:pPr>
              <a:buFont typeface="Monotype Sorts" charset="2"/>
              <a:buNone/>
            </a:pPr>
            <a:r>
              <a:rPr lang="en-US" sz="2800" dirty="0" smtClean="0"/>
              <a:t>	[P(1)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800" dirty="0" smtClean="0"/>
              <a:t> P(2)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800" dirty="0" smtClean="0"/>
              <a:t> p(3)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800" dirty="0" smtClean="0"/>
              <a:t> …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</a:t>
            </a:r>
            <a:r>
              <a:rPr lang="en-US" sz="2800" dirty="0" smtClean="0"/>
              <a:t> P(k) ]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800" dirty="0" smtClean="0"/>
              <a:t> P(k+1)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r</a:t>
            </a:r>
            <a:r>
              <a:rPr lang="en-US" smtClean="0"/>
              <a:t>-permutations example</a:t>
            </a:r>
          </a:p>
        </p:txBody>
      </p:sp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How many ways are there for 5 people in this class to give presentations?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r>
              <a:rPr lang="en-US" smtClean="0"/>
              <a:t>There are 27 students in the class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P(27,5) = 27*26*25*24*23 = 9,687,600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Note that the order they go in does matter in this example!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30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Permutation formula proof</a:t>
            </a:r>
          </a:p>
        </p:txBody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There are </a:t>
            </a:r>
            <a:r>
              <a:rPr lang="en-US" i="1" smtClean="0"/>
              <a:t>n</a:t>
            </a:r>
            <a:r>
              <a:rPr lang="en-US" smtClean="0"/>
              <a:t> ways to choose the first element</a:t>
            </a:r>
          </a:p>
          <a:p>
            <a:pPr lvl="1">
              <a:buFont typeface="Times New Roman" pitchFamily="18" charset="0"/>
              <a:buNone/>
            </a:pPr>
            <a:r>
              <a:rPr lang="en-US" i="1" smtClean="0"/>
              <a:t>n</a:t>
            </a:r>
            <a:r>
              <a:rPr lang="en-US" smtClean="0"/>
              <a:t>-1 ways to choose the second</a:t>
            </a:r>
          </a:p>
          <a:p>
            <a:pPr lvl="1">
              <a:buFont typeface="Times New Roman" pitchFamily="18" charset="0"/>
              <a:buNone/>
            </a:pPr>
            <a:r>
              <a:rPr lang="en-US" i="1" smtClean="0"/>
              <a:t>n</a:t>
            </a:r>
            <a:r>
              <a:rPr lang="en-US" smtClean="0"/>
              <a:t>-2 ways to choose the third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…</a:t>
            </a:r>
          </a:p>
          <a:p>
            <a:pPr lvl="1">
              <a:buFont typeface="Times New Roman" pitchFamily="18" charset="0"/>
              <a:buNone/>
            </a:pPr>
            <a:r>
              <a:rPr lang="en-US" i="1" smtClean="0"/>
              <a:t>n</a:t>
            </a:r>
            <a:r>
              <a:rPr lang="en-US" smtClean="0"/>
              <a:t>-</a:t>
            </a:r>
            <a:r>
              <a:rPr lang="en-US" i="1" smtClean="0"/>
              <a:t>r</a:t>
            </a:r>
            <a:r>
              <a:rPr lang="en-US" smtClean="0"/>
              <a:t>+1 ways to choose the </a:t>
            </a:r>
            <a:r>
              <a:rPr lang="en-US" i="1" smtClean="0"/>
              <a:t>r</a:t>
            </a:r>
            <a:r>
              <a:rPr lang="en-US" baseline="30000" smtClean="0"/>
              <a:t>th</a:t>
            </a:r>
            <a:r>
              <a:rPr lang="en-US" smtClean="0"/>
              <a:t> element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r>
              <a:rPr lang="en-US" smtClean="0"/>
              <a:t>By the product rule, that gives us: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,</a:t>
            </a:r>
            <a:r>
              <a:rPr lang="en-US" i="1" smtClean="0"/>
              <a:t>r</a:t>
            </a:r>
            <a:r>
              <a:rPr lang="en-US" smtClean="0"/>
              <a:t>) = </a:t>
            </a:r>
            <a:r>
              <a:rPr lang="en-US" i="1" smtClean="0"/>
              <a:t>n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-1)(</a:t>
            </a:r>
            <a:r>
              <a:rPr lang="en-US" i="1" smtClean="0"/>
              <a:t>n</a:t>
            </a:r>
            <a:r>
              <a:rPr lang="en-US" smtClean="0"/>
              <a:t>-2)…(</a:t>
            </a:r>
            <a:r>
              <a:rPr lang="en-US" i="1" smtClean="0"/>
              <a:t>n</a:t>
            </a:r>
            <a:r>
              <a:rPr lang="en-US" smtClean="0"/>
              <a:t>-</a:t>
            </a:r>
            <a:r>
              <a:rPr lang="en-US" i="1" smtClean="0"/>
              <a:t>r</a:t>
            </a:r>
            <a:r>
              <a:rPr lang="en-US" smtClean="0"/>
              <a:t>+1)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31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How many permutations of {a, b, c, d, e, f, g} end with a?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Note that the set has 7 elements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2400" smtClean="0"/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The last character must be a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smtClean="0"/>
              <a:t>The rest can be in any order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Thus, we want a 6-permutation on the set {b, c, d, e, f, g} 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P(6,6) = 6! = 720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2400" smtClean="0"/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Why is it not P(7,6)?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32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Combinations</a:t>
            </a:r>
          </a:p>
        </p:txBody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smtClean="0"/>
              <a:t>What if order </a:t>
            </a:r>
            <a:r>
              <a:rPr lang="en-US" sz="2400" i="1" smtClean="0"/>
              <a:t>doesn’t</a:t>
            </a:r>
            <a:r>
              <a:rPr lang="en-US" sz="2400" smtClean="0"/>
              <a:t> matter?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In poker, the following two hands are equivalent: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/>
              <a:t>A</a:t>
            </a:r>
            <a:r>
              <a:rPr lang="en-US" sz="2000" smtClean="0">
                <a:cs typeface="Times New Roman" pitchFamily="18" charset="0"/>
              </a:rPr>
              <a:t>♦, 5♥, 7♣, 10♠, K♠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>
                <a:cs typeface="Times New Roman" pitchFamily="18" charset="0"/>
              </a:rPr>
              <a:t>K♠, 10♠, 7♣, 5♥, </a:t>
            </a:r>
            <a:r>
              <a:rPr lang="en-US" sz="2000" smtClean="0"/>
              <a:t>A</a:t>
            </a:r>
            <a:r>
              <a:rPr lang="en-US" sz="2000" smtClean="0">
                <a:cs typeface="Times New Roman" pitchFamily="18" charset="0"/>
              </a:rPr>
              <a:t>♦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The number of </a:t>
            </a:r>
            <a:r>
              <a:rPr lang="en-US" sz="2400" i="1" smtClean="0"/>
              <a:t>r</a:t>
            </a:r>
            <a:r>
              <a:rPr lang="en-US" sz="2400" smtClean="0"/>
              <a:t>-combinations of a set with </a:t>
            </a:r>
            <a:r>
              <a:rPr lang="en-US" sz="2400" i="1" smtClean="0"/>
              <a:t>n</a:t>
            </a:r>
            <a:r>
              <a:rPr lang="en-US" sz="2400" smtClean="0"/>
              <a:t> elements, where </a:t>
            </a:r>
            <a:r>
              <a:rPr lang="en-US" sz="2400" i="1" smtClean="0"/>
              <a:t>n</a:t>
            </a:r>
            <a:r>
              <a:rPr lang="en-US" sz="2400" smtClean="0"/>
              <a:t> is non-negative and 0≤</a:t>
            </a:r>
            <a:r>
              <a:rPr lang="en-US" sz="2400" i="1" smtClean="0"/>
              <a:t>r</a:t>
            </a:r>
            <a:r>
              <a:rPr lang="en-US" sz="2400" smtClean="0"/>
              <a:t>≤</a:t>
            </a:r>
            <a:r>
              <a:rPr lang="en-US" sz="2400" i="1" smtClean="0"/>
              <a:t>n</a:t>
            </a:r>
            <a:r>
              <a:rPr lang="en-US" sz="2400" smtClean="0"/>
              <a:t> is:</a:t>
            </a:r>
          </a:p>
          <a:p>
            <a:pPr>
              <a:buFont typeface="Monotype Sorts" charset="2"/>
              <a:buNone/>
            </a:pPr>
            <a:r>
              <a:rPr lang="en-US" sz="2400" smtClean="0"/>
              <a:t>	C(n, r) = n! / (r! (n-r)!)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33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Combinations example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How many different poker hands are there (5 cards)?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C(52, 5) = 2,598,960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r>
              <a:rPr lang="en-US" smtClean="0"/>
              <a:t>How many different (initial) blackjack hands are there?</a:t>
            </a:r>
          </a:p>
          <a:p>
            <a:pPr lvl="1">
              <a:buFont typeface="Times New Roman" pitchFamily="18" charset="0"/>
              <a:buNone/>
            </a:pPr>
            <a:r>
              <a:rPr lang="en-US" smtClean="0"/>
              <a:t>C(52, 2) = 1,326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34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Combination formula proof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2400" smtClean="0"/>
              <a:t>Let </a:t>
            </a:r>
            <a:r>
              <a:rPr lang="en-US" sz="2400" i="1" smtClean="0"/>
              <a:t>C</a:t>
            </a:r>
            <a:r>
              <a:rPr lang="en-US" sz="2400" smtClean="0"/>
              <a:t>(52,5) be the number of ways to generate unordered poker hands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The number of ordered poker hands is </a:t>
            </a:r>
            <a:r>
              <a:rPr lang="en-US" sz="2400" i="1" smtClean="0"/>
              <a:t>P</a:t>
            </a:r>
            <a:r>
              <a:rPr lang="en-US" sz="2400" smtClean="0"/>
              <a:t>(52,5) = 311,875,200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The number of ways to order a single poker hand is </a:t>
            </a:r>
            <a:r>
              <a:rPr lang="en-US" sz="2400" i="1" smtClean="0"/>
              <a:t>P</a:t>
            </a:r>
            <a:r>
              <a:rPr lang="en-US" sz="2400" smtClean="0"/>
              <a:t>(5,5) = 5! = 120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The total number of unordered poker hands is the total number of ordered hands divided by the number of ways to order each hand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Thus, </a:t>
            </a:r>
            <a:r>
              <a:rPr lang="en-US" sz="2400" i="1" smtClean="0"/>
              <a:t>C</a:t>
            </a:r>
            <a:r>
              <a:rPr lang="en-US" sz="2400" smtClean="0"/>
              <a:t>(52,5) = </a:t>
            </a:r>
            <a:r>
              <a:rPr lang="en-US" sz="2400" i="1" smtClean="0"/>
              <a:t>P</a:t>
            </a:r>
            <a:r>
              <a:rPr lang="en-US" sz="2400" smtClean="0"/>
              <a:t>(52,5)/</a:t>
            </a:r>
            <a:r>
              <a:rPr lang="en-US" sz="2400" i="1" smtClean="0"/>
              <a:t>P</a:t>
            </a:r>
            <a:r>
              <a:rPr lang="en-US" sz="2400" smtClean="0"/>
              <a:t>(5,5)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35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Combination formula proof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Let </a:t>
            </a:r>
            <a:r>
              <a:rPr lang="en-US" sz="2400" i="1" smtClean="0"/>
              <a:t>C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,</a:t>
            </a:r>
            <a:r>
              <a:rPr lang="en-US" sz="2400" i="1" smtClean="0"/>
              <a:t>r</a:t>
            </a:r>
            <a:r>
              <a:rPr lang="en-US" sz="2400" smtClean="0"/>
              <a:t>) be the number of ways to generate unordered combinations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The number of ordered combinations (i.e. </a:t>
            </a:r>
            <a:r>
              <a:rPr lang="en-US" sz="2400" i="1" smtClean="0"/>
              <a:t>r</a:t>
            </a:r>
            <a:r>
              <a:rPr lang="en-US" sz="2400" smtClean="0"/>
              <a:t>-permutations) is </a:t>
            </a:r>
            <a:r>
              <a:rPr lang="en-US" sz="2400" i="1" smtClean="0"/>
              <a:t>P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,</a:t>
            </a:r>
            <a:r>
              <a:rPr lang="en-US" sz="2400" i="1" smtClean="0"/>
              <a:t>r</a:t>
            </a:r>
            <a:r>
              <a:rPr lang="en-US" sz="2400" smtClean="0"/>
              <a:t>)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The number of ways to order a single one of those </a:t>
            </a:r>
            <a:r>
              <a:rPr lang="en-US" sz="2400" i="1" smtClean="0"/>
              <a:t>r</a:t>
            </a:r>
            <a:r>
              <a:rPr lang="en-US" sz="2400" smtClean="0"/>
              <a:t>-permutations </a:t>
            </a:r>
            <a:r>
              <a:rPr lang="en-US" sz="2400" i="1" smtClean="0"/>
              <a:t>P</a:t>
            </a:r>
            <a:r>
              <a:rPr lang="en-US" sz="2400" smtClean="0"/>
              <a:t>(</a:t>
            </a:r>
            <a:r>
              <a:rPr lang="en-US" sz="2400" i="1" smtClean="0"/>
              <a:t>r,r</a:t>
            </a:r>
            <a:r>
              <a:rPr lang="en-US" sz="2400" smtClean="0"/>
              <a:t>) 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The total number of unordered combinations is the total number of ordered combinations (i.e. </a:t>
            </a:r>
            <a:r>
              <a:rPr lang="en-US" sz="2400" i="1" smtClean="0"/>
              <a:t>r</a:t>
            </a:r>
            <a:r>
              <a:rPr lang="en-US" sz="2400" smtClean="0"/>
              <a:t>-permutations) divided by the number of ways to order each combination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smtClean="0"/>
              <a:t>Thus, </a:t>
            </a:r>
            <a:r>
              <a:rPr lang="en-US" sz="2400" i="1" smtClean="0"/>
              <a:t>C</a:t>
            </a:r>
            <a:r>
              <a:rPr lang="en-US" sz="2400" smtClean="0"/>
              <a:t>(</a:t>
            </a:r>
            <a:r>
              <a:rPr lang="en-US" sz="2400" i="1" smtClean="0"/>
              <a:t>n,r</a:t>
            </a:r>
            <a:r>
              <a:rPr lang="en-US" sz="2400" smtClean="0"/>
              <a:t>) = </a:t>
            </a:r>
            <a:r>
              <a:rPr lang="en-US" sz="2400" i="1" smtClean="0"/>
              <a:t>P</a:t>
            </a:r>
            <a:r>
              <a:rPr lang="en-US" sz="2400" smtClean="0"/>
              <a:t>(</a:t>
            </a:r>
            <a:r>
              <a:rPr lang="en-US" sz="2400" i="1" smtClean="0"/>
              <a:t>n,r</a:t>
            </a:r>
            <a:r>
              <a:rPr lang="en-US" sz="2400" smtClean="0"/>
              <a:t>)/</a:t>
            </a:r>
            <a:r>
              <a:rPr lang="en-US" sz="2400" i="1" smtClean="0"/>
              <a:t>P</a:t>
            </a:r>
            <a:r>
              <a:rPr lang="en-US" sz="2400" smtClean="0"/>
              <a:t>(</a:t>
            </a:r>
            <a:r>
              <a:rPr lang="en-US" sz="2400" i="1" smtClean="0"/>
              <a:t>r,r</a:t>
            </a:r>
            <a:r>
              <a:rPr lang="en-US" sz="24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36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Combination formula proof</a:t>
            </a:r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r>
              <a:rPr lang="en-US" smtClean="0"/>
              <a:t>Note that the textbook explains it slightly differently, but it is same proof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52600" y="2286000"/>
          <a:ext cx="5054600" cy="838200"/>
        </p:xfrm>
        <a:graphic>
          <a:graphicData uri="http://schemas.openxmlformats.org/presentationml/2006/ole">
            <p:oleObj spid="_x0000_s18434" name="Equation" r:id="rId3" imgW="2527200" imgH="41904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37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 typeface="Times New Roman" pitchFamily="18" charset="0"/>
              <a:buNone/>
            </a:pPr>
            <a:r>
              <a:rPr lang="en-US" sz="2900" smtClean="0"/>
              <a:t>How many bit strings of length 10 contain:</a:t>
            </a:r>
          </a:p>
          <a:p>
            <a:pPr marL="990600" lvl="1" indent="-5334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exactly four 1’s?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Find the positions of the four 1’s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Does the order of these positions matter? Nope!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Positions 2, 3, 5, 7 is the same as positions 7, 5, 3, 2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Thus, the answer is </a:t>
            </a:r>
            <a:r>
              <a:rPr lang="en-US" i="1" smtClean="0"/>
              <a:t>C</a:t>
            </a:r>
            <a:r>
              <a:rPr lang="en-US" smtClean="0"/>
              <a:t>(10,4) = 210</a:t>
            </a:r>
          </a:p>
          <a:p>
            <a:pPr marL="990600" lvl="1" indent="-5334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at most four 1’s?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There can be 0, 1, 2, 3, or 4 occurrences of 1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Thus, the answer is: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i="1" smtClean="0"/>
              <a:t>C</a:t>
            </a:r>
            <a:r>
              <a:rPr lang="en-US" smtClean="0"/>
              <a:t>(10,0) + </a:t>
            </a:r>
            <a:r>
              <a:rPr lang="en-US" i="1" smtClean="0"/>
              <a:t>C</a:t>
            </a:r>
            <a:r>
              <a:rPr lang="en-US" smtClean="0"/>
              <a:t>(10,1) + </a:t>
            </a:r>
            <a:r>
              <a:rPr lang="en-US" i="1" smtClean="0"/>
              <a:t>C</a:t>
            </a:r>
            <a:r>
              <a:rPr lang="en-US" smtClean="0"/>
              <a:t>(10,2) + </a:t>
            </a:r>
            <a:r>
              <a:rPr lang="en-US" i="1" smtClean="0"/>
              <a:t>C</a:t>
            </a:r>
            <a:r>
              <a:rPr lang="en-US" smtClean="0"/>
              <a:t>(10,3) + </a:t>
            </a:r>
            <a:r>
              <a:rPr lang="en-US" i="1" smtClean="0"/>
              <a:t>C</a:t>
            </a:r>
            <a:r>
              <a:rPr lang="en-US" smtClean="0"/>
              <a:t>(10,4)</a:t>
            </a:r>
          </a:p>
          <a:p>
            <a:pPr marL="1371600" lvl="2" indent="-457200">
              <a:lnSpc>
                <a:spcPct val="80000"/>
              </a:lnSpc>
              <a:buFont typeface="Webdings" charset="2"/>
              <a:buNone/>
            </a:pPr>
            <a:r>
              <a:rPr lang="en-US" smtClean="0"/>
              <a:t>	= 1+10+45+120+210</a:t>
            </a:r>
          </a:p>
          <a:p>
            <a:pPr marL="1371600" lvl="2" indent="-457200">
              <a:lnSpc>
                <a:spcPct val="80000"/>
              </a:lnSpc>
              <a:buFont typeface="Webdings" charset="2"/>
              <a:buNone/>
            </a:pPr>
            <a:r>
              <a:rPr lang="en-US" smtClean="0"/>
              <a:t>	= 386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38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Font typeface="Times New Roman" pitchFamily="18" charset="0"/>
              <a:buNone/>
            </a:pPr>
            <a:r>
              <a:rPr lang="en-US" sz="2900" smtClean="0"/>
              <a:t>How many bit strings of length 10 contain:</a:t>
            </a:r>
          </a:p>
          <a:p>
            <a:pPr marL="990600" lvl="1" indent="-5334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at least four 1’s?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There can be 4, 5, 6, 7, 8, 9, or 10 occurrences of 1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Thus, the answer is: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i="1" smtClean="0"/>
              <a:t>C</a:t>
            </a:r>
            <a:r>
              <a:rPr lang="en-US" smtClean="0"/>
              <a:t>(10,4) + </a:t>
            </a:r>
            <a:r>
              <a:rPr lang="en-US" i="1" smtClean="0"/>
              <a:t>C</a:t>
            </a:r>
            <a:r>
              <a:rPr lang="en-US" smtClean="0"/>
              <a:t>(10,5) + </a:t>
            </a:r>
            <a:r>
              <a:rPr lang="en-US" i="1" smtClean="0"/>
              <a:t>C</a:t>
            </a:r>
            <a:r>
              <a:rPr lang="en-US" smtClean="0"/>
              <a:t>(10,6) + </a:t>
            </a:r>
            <a:r>
              <a:rPr lang="en-US" i="1" smtClean="0"/>
              <a:t>C</a:t>
            </a:r>
            <a:r>
              <a:rPr lang="en-US" smtClean="0"/>
              <a:t>(10,7) + </a:t>
            </a:r>
            <a:r>
              <a:rPr lang="en-US" i="1" smtClean="0"/>
              <a:t>C</a:t>
            </a:r>
            <a:r>
              <a:rPr lang="en-US" smtClean="0"/>
              <a:t>(10,8) + </a:t>
            </a:r>
            <a:r>
              <a:rPr lang="en-US" i="1" smtClean="0"/>
              <a:t>C</a:t>
            </a:r>
            <a:r>
              <a:rPr lang="en-US" smtClean="0"/>
              <a:t>(10,9) + </a:t>
            </a:r>
            <a:r>
              <a:rPr lang="en-US" i="1" smtClean="0"/>
              <a:t>C</a:t>
            </a:r>
            <a:r>
              <a:rPr lang="en-US" smtClean="0"/>
              <a:t>(10,10)</a:t>
            </a:r>
          </a:p>
          <a:p>
            <a:pPr marL="1371600" lvl="2" indent="-457200">
              <a:lnSpc>
                <a:spcPct val="80000"/>
              </a:lnSpc>
              <a:buFont typeface="Webdings" charset="2"/>
              <a:buNone/>
            </a:pPr>
            <a:r>
              <a:rPr lang="en-US" smtClean="0"/>
              <a:t>	= 210+252+210+120+45+10+1</a:t>
            </a:r>
          </a:p>
          <a:p>
            <a:pPr marL="1371600" lvl="2" indent="-457200">
              <a:lnSpc>
                <a:spcPct val="80000"/>
              </a:lnSpc>
              <a:buFont typeface="Webdings" charset="2"/>
              <a:buNone/>
            </a:pPr>
            <a:r>
              <a:rPr lang="en-US" smtClean="0"/>
              <a:t>	= 848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Alternative answer: subtract from 2</a:t>
            </a:r>
            <a:r>
              <a:rPr lang="en-US" baseline="30000" smtClean="0"/>
              <a:t>10</a:t>
            </a:r>
            <a:r>
              <a:rPr lang="en-US" smtClean="0"/>
              <a:t> the number of strings with 0, 1, 2, or 3 occurrences of 1</a:t>
            </a:r>
          </a:p>
          <a:p>
            <a:pPr marL="990600" lvl="1" indent="-5334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an equal number of 1’s and 0’s?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Thus, there must be five 0’s and five 1’s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Find the positions of the five 1’s</a:t>
            </a:r>
          </a:p>
          <a:p>
            <a:pPr marL="1371600" lvl="2" indent="-457200">
              <a:lnSpc>
                <a:spcPct val="80000"/>
              </a:lnSpc>
              <a:buFont typeface="Times New Roman" pitchFamily="18" charset="0"/>
              <a:buNone/>
            </a:pPr>
            <a:r>
              <a:rPr lang="en-US" smtClean="0"/>
              <a:t>Thus, the answer is </a:t>
            </a:r>
            <a:r>
              <a:rPr lang="en-US" i="1" smtClean="0"/>
              <a:t>C</a:t>
            </a:r>
            <a:r>
              <a:rPr lang="en-US" smtClean="0"/>
              <a:t>(10,5) = 252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39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741912"/>
            <a:ext cx="7024744" cy="758262"/>
          </a:xfrm>
        </p:spPr>
        <p:txBody>
          <a:bodyPr/>
          <a:lstStyle/>
          <a:p>
            <a:r>
              <a:rPr lang="en-US" dirty="0" smtClean="0"/>
              <a:t>The product rule</a:t>
            </a: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785926"/>
            <a:ext cx="7215238" cy="321471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If there are </a:t>
            </a:r>
            <a:r>
              <a:rPr lang="en-US" sz="2800" i="1" dirty="0" smtClean="0"/>
              <a:t>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ways to do task 1, and </a:t>
            </a:r>
            <a:r>
              <a:rPr lang="en-US" sz="2800" i="1" dirty="0" smtClean="0"/>
              <a:t>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ways to do task 2</a:t>
            </a:r>
          </a:p>
          <a:p>
            <a:pPr lvl="1"/>
            <a:r>
              <a:rPr lang="en-US" sz="2800" dirty="0" smtClean="0"/>
              <a:t>Then there are </a:t>
            </a:r>
            <a:r>
              <a:rPr lang="en-US" sz="2800" i="1" dirty="0" smtClean="0"/>
              <a:t>n</a:t>
            </a:r>
            <a:r>
              <a:rPr lang="en-US" sz="2800" baseline="-25000" dirty="0" smtClean="0"/>
              <a:t>1</a:t>
            </a:r>
            <a:r>
              <a:rPr lang="en-US" sz="2800" i="1" dirty="0" smtClean="0"/>
              <a:t>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ways to do both tasks in sequence</a:t>
            </a:r>
          </a:p>
          <a:p>
            <a:pPr lvl="1"/>
            <a:r>
              <a:rPr lang="en-US" sz="2800" dirty="0" smtClean="0"/>
              <a:t>This applies when doing the “procedure” is made up of separate tasks</a:t>
            </a:r>
          </a:p>
          <a:p>
            <a:pPr lvl="1"/>
            <a:r>
              <a:rPr lang="en-US" sz="2800" dirty="0" smtClean="0"/>
              <a:t>We must make one choice AND a second choice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4414" y="4857760"/>
            <a:ext cx="6399213" cy="1216025"/>
            <a:chOff x="1440" y="2976"/>
            <a:chExt cx="2016" cy="384"/>
          </a:xfrm>
        </p:grpSpPr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1536" y="316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Oval 6"/>
            <p:cNvSpPr>
              <a:spLocks noChangeArrowheads="1"/>
            </p:cNvSpPr>
            <p:nvPr/>
          </p:nvSpPr>
          <p:spPr bwMode="auto">
            <a:xfrm>
              <a:off x="2400" y="3120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Oval 7"/>
            <p:cNvSpPr>
              <a:spLocks noChangeArrowheads="1"/>
            </p:cNvSpPr>
            <p:nvPr/>
          </p:nvSpPr>
          <p:spPr bwMode="auto">
            <a:xfrm>
              <a:off x="1440" y="3120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Freeform 8"/>
            <p:cNvSpPr>
              <a:spLocks/>
            </p:cNvSpPr>
            <p:nvPr/>
          </p:nvSpPr>
          <p:spPr bwMode="auto">
            <a:xfrm>
              <a:off x="1536" y="2976"/>
              <a:ext cx="864" cy="192"/>
            </a:xfrm>
            <a:custGeom>
              <a:avLst/>
              <a:gdLst>
                <a:gd name="T0" fmla="*/ 0 w 864"/>
                <a:gd name="T1" fmla="*/ 192 h 192"/>
                <a:gd name="T2" fmla="*/ 432 w 864"/>
                <a:gd name="T3" fmla="*/ 0 h 192"/>
                <a:gd name="T4" fmla="*/ 864 w 864"/>
                <a:gd name="T5" fmla="*/ 192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0" y="192"/>
                  </a:moveTo>
                  <a:cubicBezTo>
                    <a:pt x="144" y="96"/>
                    <a:pt x="288" y="0"/>
                    <a:pt x="432" y="0"/>
                  </a:cubicBezTo>
                  <a:cubicBezTo>
                    <a:pt x="576" y="0"/>
                    <a:pt x="752" y="144"/>
                    <a:pt x="864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9"/>
            <p:cNvSpPr>
              <a:spLocks/>
            </p:cNvSpPr>
            <p:nvPr/>
          </p:nvSpPr>
          <p:spPr bwMode="auto">
            <a:xfrm>
              <a:off x="1536" y="3168"/>
              <a:ext cx="864" cy="192"/>
            </a:xfrm>
            <a:custGeom>
              <a:avLst/>
              <a:gdLst>
                <a:gd name="T0" fmla="*/ 0 w 864"/>
                <a:gd name="T1" fmla="*/ 0 h 192"/>
                <a:gd name="T2" fmla="*/ 432 w 864"/>
                <a:gd name="T3" fmla="*/ 192 h 192"/>
                <a:gd name="T4" fmla="*/ 864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0" y="0"/>
                  </a:moveTo>
                  <a:cubicBezTo>
                    <a:pt x="144" y="96"/>
                    <a:pt x="288" y="192"/>
                    <a:pt x="432" y="192"/>
                  </a:cubicBezTo>
                  <a:cubicBezTo>
                    <a:pt x="576" y="192"/>
                    <a:pt x="752" y="40"/>
                    <a:pt x="86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2496" y="316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Freeform 11"/>
            <p:cNvSpPr>
              <a:spLocks/>
            </p:cNvSpPr>
            <p:nvPr/>
          </p:nvSpPr>
          <p:spPr bwMode="auto">
            <a:xfrm>
              <a:off x="2496" y="2976"/>
              <a:ext cx="864" cy="192"/>
            </a:xfrm>
            <a:custGeom>
              <a:avLst/>
              <a:gdLst>
                <a:gd name="T0" fmla="*/ 0 w 864"/>
                <a:gd name="T1" fmla="*/ 192 h 192"/>
                <a:gd name="T2" fmla="*/ 432 w 864"/>
                <a:gd name="T3" fmla="*/ 0 h 192"/>
                <a:gd name="T4" fmla="*/ 864 w 864"/>
                <a:gd name="T5" fmla="*/ 192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0" y="192"/>
                  </a:moveTo>
                  <a:cubicBezTo>
                    <a:pt x="144" y="96"/>
                    <a:pt x="288" y="0"/>
                    <a:pt x="432" y="0"/>
                  </a:cubicBezTo>
                  <a:cubicBezTo>
                    <a:pt x="576" y="0"/>
                    <a:pt x="752" y="144"/>
                    <a:pt x="864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Freeform 12"/>
            <p:cNvSpPr>
              <a:spLocks/>
            </p:cNvSpPr>
            <p:nvPr/>
          </p:nvSpPr>
          <p:spPr bwMode="auto">
            <a:xfrm>
              <a:off x="2496" y="3168"/>
              <a:ext cx="864" cy="192"/>
            </a:xfrm>
            <a:custGeom>
              <a:avLst/>
              <a:gdLst>
                <a:gd name="T0" fmla="*/ 0 w 864"/>
                <a:gd name="T1" fmla="*/ 0 h 192"/>
                <a:gd name="T2" fmla="*/ 432 w 864"/>
                <a:gd name="T3" fmla="*/ 192 h 192"/>
                <a:gd name="T4" fmla="*/ 864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0" y="0"/>
                  </a:moveTo>
                  <a:cubicBezTo>
                    <a:pt x="144" y="96"/>
                    <a:pt x="288" y="192"/>
                    <a:pt x="432" y="192"/>
                  </a:cubicBezTo>
                  <a:cubicBezTo>
                    <a:pt x="576" y="192"/>
                    <a:pt x="752" y="40"/>
                    <a:pt x="86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Freeform 13"/>
            <p:cNvSpPr>
              <a:spLocks/>
            </p:cNvSpPr>
            <p:nvPr/>
          </p:nvSpPr>
          <p:spPr bwMode="auto">
            <a:xfrm>
              <a:off x="2496" y="3168"/>
              <a:ext cx="864" cy="96"/>
            </a:xfrm>
            <a:custGeom>
              <a:avLst/>
              <a:gdLst>
                <a:gd name="T0" fmla="*/ 0 w 864"/>
                <a:gd name="T1" fmla="*/ 0 h 96"/>
                <a:gd name="T2" fmla="*/ 432 w 864"/>
                <a:gd name="T3" fmla="*/ 96 h 96"/>
                <a:gd name="T4" fmla="*/ 864 w 864"/>
                <a:gd name="T5" fmla="*/ 0 h 96"/>
                <a:gd name="T6" fmla="*/ 0 60000 65536"/>
                <a:gd name="T7" fmla="*/ 0 60000 65536"/>
                <a:gd name="T8" fmla="*/ 0 60000 65536"/>
                <a:gd name="T9" fmla="*/ 0 w 864"/>
                <a:gd name="T10" fmla="*/ 0 h 96"/>
                <a:gd name="T11" fmla="*/ 864 w 86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96">
                  <a:moveTo>
                    <a:pt x="0" y="0"/>
                  </a:moveTo>
                  <a:cubicBezTo>
                    <a:pt x="144" y="48"/>
                    <a:pt x="288" y="96"/>
                    <a:pt x="432" y="96"/>
                  </a:cubicBezTo>
                  <a:cubicBezTo>
                    <a:pt x="576" y="96"/>
                    <a:pt x="752" y="24"/>
                    <a:pt x="86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Freeform 14"/>
            <p:cNvSpPr>
              <a:spLocks/>
            </p:cNvSpPr>
            <p:nvPr/>
          </p:nvSpPr>
          <p:spPr bwMode="auto">
            <a:xfrm>
              <a:off x="2496" y="3072"/>
              <a:ext cx="864" cy="96"/>
            </a:xfrm>
            <a:custGeom>
              <a:avLst/>
              <a:gdLst>
                <a:gd name="T0" fmla="*/ 0 w 864"/>
                <a:gd name="T1" fmla="*/ 96 h 96"/>
                <a:gd name="T2" fmla="*/ 432 w 864"/>
                <a:gd name="T3" fmla="*/ 0 h 96"/>
                <a:gd name="T4" fmla="*/ 864 w 864"/>
                <a:gd name="T5" fmla="*/ 96 h 96"/>
                <a:gd name="T6" fmla="*/ 0 60000 65536"/>
                <a:gd name="T7" fmla="*/ 0 60000 65536"/>
                <a:gd name="T8" fmla="*/ 0 60000 65536"/>
                <a:gd name="T9" fmla="*/ 0 w 864"/>
                <a:gd name="T10" fmla="*/ 0 h 96"/>
                <a:gd name="T11" fmla="*/ 864 w 86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96">
                  <a:moveTo>
                    <a:pt x="0" y="96"/>
                  </a:moveTo>
                  <a:cubicBezTo>
                    <a:pt x="144" y="48"/>
                    <a:pt x="288" y="0"/>
                    <a:pt x="432" y="0"/>
                  </a:cubicBezTo>
                  <a:cubicBezTo>
                    <a:pt x="576" y="0"/>
                    <a:pt x="752" y="64"/>
                    <a:pt x="864" y="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Oval 15"/>
            <p:cNvSpPr>
              <a:spLocks noChangeArrowheads="1"/>
            </p:cNvSpPr>
            <p:nvPr/>
          </p:nvSpPr>
          <p:spPr bwMode="auto">
            <a:xfrm>
              <a:off x="3360" y="3120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Corollary 1</a:t>
            </a:r>
          </a:p>
        </p:txBody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mtClean="0"/>
              <a:t>Let </a:t>
            </a:r>
            <a:r>
              <a:rPr lang="en-US" i="1" smtClean="0"/>
              <a:t>n</a:t>
            </a:r>
            <a:r>
              <a:rPr lang="en-US" smtClean="0"/>
              <a:t> and </a:t>
            </a:r>
            <a:r>
              <a:rPr lang="en-US" i="1" smtClean="0"/>
              <a:t>r</a:t>
            </a:r>
            <a:r>
              <a:rPr lang="en-US" smtClean="0"/>
              <a:t> be non-negative integers with </a:t>
            </a:r>
            <a:br>
              <a:rPr lang="en-US" smtClean="0"/>
            </a:br>
            <a:r>
              <a:rPr lang="en-US" i="1" smtClean="0"/>
              <a:t>r</a:t>
            </a:r>
            <a:r>
              <a:rPr lang="en-US" smtClean="0"/>
              <a:t> ≤ </a:t>
            </a:r>
            <a:r>
              <a:rPr lang="en-US" i="1" smtClean="0"/>
              <a:t>n</a:t>
            </a:r>
            <a:r>
              <a:rPr lang="en-US" smtClean="0"/>
              <a:t>.  Then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,</a:t>
            </a:r>
            <a:r>
              <a:rPr lang="en-US" i="1" smtClean="0"/>
              <a:t>r</a:t>
            </a:r>
            <a:r>
              <a:rPr lang="en-US" smtClean="0"/>
              <a:t>) =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,</a:t>
            </a:r>
            <a:r>
              <a:rPr lang="en-US" i="1" smtClean="0"/>
              <a:t>n-r</a:t>
            </a:r>
            <a:r>
              <a:rPr lang="en-US" smtClean="0"/>
              <a:t>)</a:t>
            </a:r>
          </a:p>
          <a:p>
            <a:pPr>
              <a:buFont typeface="Times New Roman" pitchFamily="18" charset="0"/>
              <a:buNone/>
            </a:pPr>
            <a:endParaRPr lang="en-US" smtClean="0"/>
          </a:p>
          <a:p>
            <a:pPr>
              <a:buFont typeface="Times New Roman" pitchFamily="18" charset="0"/>
              <a:buNone/>
            </a:pPr>
            <a:r>
              <a:rPr lang="en-US" smtClean="0"/>
              <a:t>Proof:</a:t>
            </a:r>
          </a:p>
          <a:p>
            <a:pPr lvl="1">
              <a:buFont typeface="Times New Roman" pitchFamily="18" charset="0"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40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Corollary example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smtClean="0"/>
              <a:t>There are C(52,5) ways to pick a 5-card poker hand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There are C(52,47) ways to pick a 47-card hand</a:t>
            </a:r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P(52,5) = 2,598,960 = P(52,47)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400" smtClean="0"/>
              <a:t>When dealing 47 cards, you are picking 5 cards to not deal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/>
              <a:t>As opposed to picking 5 card to deal</a:t>
            </a:r>
          </a:p>
          <a:p>
            <a:pPr lvl="1">
              <a:buFont typeface="Times New Roman" pitchFamily="18" charset="0"/>
              <a:buNone/>
            </a:pPr>
            <a:r>
              <a:rPr lang="en-US" sz="2000" smtClean="0"/>
              <a:t>Again, the order the cards are dealt in does matter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41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proof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500" smtClean="0"/>
              <a:t>A </a:t>
            </a:r>
            <a:r>
              <a:rPr lang="en-US" sz="2500" i="1" smtClean="0"/>
              <a:t>combinatorial proof</a:t>
            </a:r>
            <a:r>
              <a:rPr lang="en-US" sz="2500" smtClean="0"/>
              <a:t> is a proof that uses counting arguments to prove a theorem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900" smtClean="0"/>
              <a:t>Rather than some other method such as algebraic techniques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endParaRPr lang="en-US" sz="1800" smtClean="0"/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500" smtClean="0"/>
              <a:t>Essentially, show that both sides of the proof manage to count the same objects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endParaRPr lang="en-US" sz="1800" smtClean="0"/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500" smtClean="0"/>
              <a:t>Most of the questions in this section are phrased as, “find out how many possibilities there are if …”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900" smtClean="0"/>
              <a:t>Instead, we could phrase each question as a theorem: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900" smtClean="0"/>
              <a:t>“Prove there are </a:t>
            </a:r>
            <a:r>
              <a:rPr lang="en-US" sz="1900" i="1" smtClean="0"/>
              <a:t>x</a:t>
            </a:r>
            <a:r>
              <a:rPr lang="en-US" sz="1900" smtClean="0"/>
              <a:t> possibilities if …”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900" smtClean="0"/>
              <a:t>The same answer could be modified to be a combinatorial proof to the theorem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42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928670"/>
            <a:ext cx="7024744" cy="6153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492" y="1571612"/>
            <a:ext cx="6777317" cy="4261017"/>
          </a:xfrm>
        </p:spPr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dirty="0" smtClean="0"/>
              <a:t>How many ways are there to sit 6 people around a circular table, where </a:t>
            </a:r>
            <a:r>
              <a:rPr lang="en-US" sz="1800" dirty="0" err="1" smtClean="0"/>
              <a:t>seatings</a:t>
            </a:r>
            <a:r>
              <a:rPr lang="en-US" sz="1800" dirty="0" smtClean="0"/>
              <a:t> are considered to be the same if they can be obtained from each other by rotating the table?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First, place the first person in the north-most chair</a:t>
            </a:r>
          </a:p>
          <a:p>
            <a:pPr lvl="1">
              <a:buFont typeface="Times New Roman" pitchFamily="18" charset="0"/>
              <a:buNone/>
            </a:pPr>
            <a:r>
              <a:rPr lang="en-US" sz="1700" dirty="0" smtClean="0"/>
              <a:t>Only one possibility</a:t>
            </a:r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Then place the other 5 people</a:t>
            </a:r>
          </a:p>
          <a:p>
            <a:pPr lvl="1">
              <a:buFont typeface="Times New Roman" pitchFamily="18" charset="0"/>
              <a:buNone/>
            </a:pPr>
            <a:r>
              <a:rPr lang="en-US" sz="1700" dirty="0" smtClean="0"/>
              <a:t>There are P(5,5) = 5! = 120 ways to do that</a:t>
            </a:r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By the product rule, we get 1*120 =120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Alternative means to answer this:</a:t>
            </a:r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There are P(6,6)=720 ways to seat the 6 people around the table</a:t>
            </a:r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For each seating, there are 6 “rotations” of the seating</a:t>
            </a:r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Thus, the final answer is 720/6 = 120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43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785794"/>
            <a:ext cx="7024744" cy="686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571612"/>
            <a:ext cx="8686800" cy="5286388"/>
          </a:xfrm>
        </p:spPr>
        <p:txBody>
          <a:bodyPr/>
          <a:lstStyle/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200" dirty="0" smtClean="0"/>
              <a:t>How many ways are there for 4 horses to finish if ties are allowed?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200" dirty="0" smtClean="0"/>
              <a:t>Solution by cases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dirty="0" smtClean="0"/>
              <a:t>No ties: The number of permutations is P(4,4) = 4! = 24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dirty="0" smtClean="0"/>
              <a:t>Two horses tie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There are </a:t>
            </a:r>
            <a:r>
              <a:rPr lang="en-US" sz="1600" i="1" dirty="0" smtClean="0"/>
              <a:t>C</a:t>
            </a:r>
            <a:r>
              <a:rPr lang="en-US" sz="1600" dirty="0" smtClean="0"/>
              <a:t>(4,2) = 6 ways to choose the two horses that tie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There are </a:t>
            </a:r>
            <a:r>
              <a:rPr lang="en-US" sz="1600" i="1" dirty="0" smtClean="0"/>
              <a:t>P</a:t>
            </a:r>
            <a:r>
              <a:rPr lang="en-US" sz="1600" dirty="0" smtClean="0"/>
              <a:t>(3,3) = 6 ways for the “groups” to finish</a:t>
            </a:r>
          </a:p>
          <a:p>
            <a:pPr lvl="3">
              <a:lnSpc>
                <a:spcPct val="80000"/>
              </a:lnSpc>
              <a:buFont typeface="Times New Roman" pitchFamily="18" charset="0"/>
              <a:buNone/>
            </a:pPr>
            <a:r>
              <a:rPr lang="en-US" sz="1400" dirty="0" smtClean="0"/>
              <a:t>A “group” is either a single horse or the two tying horses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By the product rule, there are 6*6 = 36 possibilities for this case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dirty="0" smtClean="0"/>
              <a:t>Two groups of two horses tie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There are </a:t>
            </a:r>
            <a:r>
              <a:rPr lang="en-US" sz="1600" i="1" dirty="0" smtClean="0"/>
              <a:t>C</a:t>
            </a:r>
            <a:r>
              <a:rPr lang="en-US" sz="1600" dirty="0" smtClean="0"/>
              <a:t>(4,2) = 6 ways to choose the two winning horses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The other two horses tie for second place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dirty="0" smtClean="0"/>
              <a:t>Three horses tie with each other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There are </a:t>
            </a:r>
            <a:r>
              <a:rPr lang="en-US" sz="1600" i="1" dirty="0" smtClean="0"/>
              <a:t>C</a:t>
            </a:r>
            <a:r>
              <a:rPr lang="en-US" sz="1600" dirty="0" smtClean="0"/>
              <a:t>(4,3) = 4 ways to choose the two horses that tie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There are </a:t>
            </a:r>
            <a:r>
              <a:rPr lang="en-US" sz="1600" i="1" dirty="0" smtClean="0"/>
              <a:t>P</a:t>
            </a:r>
            <a:r>
              <a:rPr lang="en-US" sz="1600" dirty="0" smtClean="0"/>
              <a:t>(2,2) = 2 ways for the “groups” to finish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By the product rule, there are 4*2 = 8 possibilities for this case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dirty="0" smtClean="0"/>
              <a:t>All four horses tie</a:t>
            </a:r>
          </a:p>
          <a:p>
            <a:pPr lvl="2"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There is only one combination for this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sz="1800" dirty="0" smtClean="0"/>
              <a:t>By the sum rule, the total is 24+36+6+8+1 = 75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44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rule example</a:t>
            </a: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18 math majors and 325 CS majors</a:t>
            </a:r>
          </a:p>
          <a:p>
            <a:r>
              <a:rPr lang="en-US" smtClean="0"/>
              <a:t>How many ways are there to pick one math major </a:t>
            </a:r>
            <a:r>
              <a:rPr lang="en-US" smtClean="0">
                <a:solidFill>
                  <a:srgbClr val="FFCC00"/>
                </a:solidFill>
              </a:rPr>
              <a:t>and</a:t>
            </a:r>
            <a:r>
              <a:rPr lang="en-US" smtClean="0"/>
              <a:t> one CS major?</a:t>
            </a:r>
          </a:p>
          <a:p>
            <a:endParaRPr lang="en-US" smtClean="0"/>
          </a:p>
          <a:p>
            <a:r>
              <a:rPr lang="en-US" smtClean="0"/>
              <a:t>Total is 18 * 325 = 5850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rule example</a:t>
            </a:r>
          </a:p>
        </p:txBody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300" smtClean="0"/>
              <a:t>How many strings of 4 decimal digits…</a:t>
            </a:r>
          </a:p>
          <a:p>
            <a:pPr marL="609600" indent="-609600">
              <a:lnSpc>
                <a:spcPct val="140000"/>
              </a:lnSpc>
            </a:pPr>
            <a:r>
              <a:rPr lang="en-US" sz="2300" smtClean="0"/>
              <a:t>Do not contain the same digit twice?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smtClean="0"/>
              <a:t>We want to chose a digit, then another that is not the same, then another…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 smtClean="0"/>
              <a:t>First digit: 10 possibilities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 smtClean="0"/>
              <a:t>Second digit: 9 possibilities (all but first digit)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 smtClean="0"/>
              <a:t>Third digit: 8 possibilities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 smtClean="0"/>
              <a:t>Fourth digit: 7 possibilities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smtClean="0"/>
              <a:t>Total = 10*9*8*7 = 5040</a:t>
            </a:r>
          </a:p>
          <a:p>
            <a:pPr marL="609600" indent="-609600">
              <a:lnSpc>
                <a:spcPct val="130000"/>
              </a:lnSpc>
            </a:pPr>
            <a:r>
              <a:rPr lang="en-US" sz="2300" smtClean="0"/>
              <a:t>End with an even digit?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smtClean="0"/>
              <a:t>First three digits have 10 possibilities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smtClean="0"/>
              <a:t>Last digit has 5 possibilities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smtClean="0"/>
              <a:t>Total = 10*10*10*5 = 5000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58262"/>
          </a:xfrm>
        </p:spPr>
        <p:txBody>
          <a:bodyPr/>
          <a:lstStyle/>
          <a:p>
            <a:r>
              <a:rPr lang="en-US" dirty="0" smtClean="0"/>
              <a:t>The sum rule</a:t>
            </a: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928802"/>
            <a:ext cx="7543824" cy="35321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there are </a:t>
            </a:r>
            <a:r>
              <a:rPr lang="en-US" sz="2800" i="1" dirty="0" smtClean="0"/>
              <a:t>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ways to do task 1, and </a:t>
            </a:r>
            <a:r>
              <a:rPr lang="en-US" sz="2800" i="1" dirty="0" smtClean="0"/>
              <a:t>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ways to do task 2</a:t>
            </a:r>
          </a:p>
          <a:p>
            <a:pPr lvl="1"/>
            <a:r>
              <a:rPr lang="en-US" sz="2800" dirty="0" smtClean="0"/>
              <a:t>If these tasks can be done at the same time, then…</a:t>
            </a:r>
          </a:p>
          <a:p>
            <a:pPr lvl="1"/>
            <a:r>
              <a:rPr lang="en-US" sz="2800" dirty="0" smtClean="0"/>
              <a:t>Then there are </a:t>
            </a:r>
            <a:r>
              <a:rPr lang="en-US" sz="2800" i="1" dirty="0" smtClean="0"/>
              <a:t>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</a:t>
            </a:r>
            <a:r>
              <a:rPr lang="en-US" sz="2800" i="1" dirty="0" smtClean="0"/>
              <a:t>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ways to do one of the two tasks</a:t>
            </a:r>
          </a:p>
          <a:p>
            <a:pPr lvl="1"/>
            <a:r>
              <a:rPr lang="en-US" sz="2800" dirty="0" smtClean="0"/>
              <a:t>We must make one choice OR a second choice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3505200"/>
            <a:ext cx="3351213" cy="1216025"/>
            <a:chOff x="2736" y="3024"/>
            <a:chExt cx="2111" cy="766"/>
          </a:xfrm>
        </p:grpSpPr>
        <p:sp>
          <p:nvSpPr>
            <p:cNvPr id="12295" name="Oval 5"/>
            <p:cNvSpPr>
              <a:spLocks noChangeArrowheads="1"/>
            </p:cNvSpPr>
            <p:nvPr/>
          </p:nvSpPr>
          <p:spPr bwMode="auto">
            <a:xfrm>
              <a:off x="2736" y="3311"/>
              <a:ext cx="191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2927" y="3407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7"/>
            <p:cNvSpPr>
              <a:spLocks/>
            </p:cNvSpPr>
            <p:nvPr/>
          </p:nvSpPr>
          <p:spPr bwMode="auto">
            <a:xfrm>
              <a:off x="2927" y="3024"/>
              <a:ext cx="1728" cy="383"/>
            </a:xfrm>
            <a:custGeom>
              <a:avLst/>
              <a:gdLst>
                <a:gd name="T0" fmla="*/ 0 w 864"/>
                <a:gd name="T1" fmla="*/ 1524 h 192"/>
                <a:gd name="T2" fmla="*/ 3456 w 864"/>
                <a:gd name="T3" fmla="*/ 0 h 192"/>
                <a:gd name="T4" fmla="*/ 6912 w 864"/>
                <a:gd name="T5" fmla="*/ 1524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0" y="192"/>
                  </a:moveTo>
                  <a:cubicBezTo>
                    <a:pt x="144" y="96"/>
                    <a:pt x="288" y="0"/>
                    <a:pt x="432" y="0"/>
                  </a:cubicBezTo>
                  <a:cubicBezTo>
                    <a:pt x="576" y="0"/>
                    <a:pt x="752" y="144"/>
                    <a:pt x="864" y="192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8"/>
            <p:cNvSpPr>
              <a:spLocks/>
            </p:cNvSpPr>
            <p:nvPr/>
          </p:nvSpPr>
          <p:spPr bwMode="auto">
            <a:xfrm>
              <a:off x="2927" y="3407"/>
              <a:ext cx="1728" cy="383"/>
            </a:xfrm>
            <a:custGeom>
              <a:avLst/>
              <a:gdLst>
                <a:gd name="T0" fmla="*/ 0 w 864"/>
                <a:gd name="T1" fmla="*/ 0 h 192"/>
                <a:gd name="T2" fmla="*/ 3456 w 864"/>
                <a:gd name="T3" fmla="*/ 1524 h 192"/>
                <a:gd name="T4" fmla="*/ 6912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0" y="0"/>
                  </a:moveTo>
                  <a:cubicBezTo>
                    <a:pt x="144" y="96"/>
                    <a:pt x="288" y="192"/>
                    <a:pt x="432" y="192"/>
                  </a:cubicBezTo>
                  <a:cubicBezTo>
                    <a:pt x="576" y="192"/>
                    <a:pt x="752" y="40"/>
                    <a:pt x="86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9"/>
            <p:cNvSpPr>
              <a:spLocks/>
            </p:cNvSpPr>
            <p:nvPr/>
          </p:nvSpPr>
          <p:spPr bwMode="auto">
            <a:xfrm>
              <a:off x="2927" y="3407"/>
              <a:ext cx="1728" cy="192"/>
            </a:xfrm>
            <a:custGeom>
              <a:avLst/>
              <a:gdLst>
                <a:gd name="T0" fmla="*/ 0 w 864"/>
                <a:gd name="T1" fmla="*/ 0 h 96"/>
                <a:gd name="T2" fmla="*/ 3456 w 864"/>
                <a:gd name="T3" fmla="*/ 768 h 96"/>
                <a:gd name="T4" fmla="*/ 6912 w 864"/>
                <a:gd name="T5" fmla="*/ 0 h 96"/>
                <a:gd name="T6" fmla="*/ 0 60000 65536"/>
                <a:gd name="T7" fmla="*/ 0 60000 65536"/>
                <a:gd name="T8" fmla="*/ 0 60000 65536"/>
                <a:gd name="T9" fmla="*/ 0 w 864"/>
                <a:gd name="T10" fmla="*/ 0 h 96"/>
                <a:gd name="T11" fmla="*/ 864 w 86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96">
                  <a:moveTo>
                    <a:pt x="0" y="0"/>
                  </a:moveTo>
                  <a:cubicBezTo>
                    <a:pt x="144" y="48"/>
                    <a:pt x="288" y="96"/>
                    <a:pt x="432" y="96"/>
                  </a:cubicBezTo>
                  <a:cubicBezTo>
                    <a:pt x="576" y="96"/>
                    <a:pt x="752" y="24"/>
                    <a:pt x="86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0"/>
            <p:cNvSpPr>
              <a:spLocks/>
            </p:cNvSpPr>
            <p:nvPr/>
          </p:nvSpPr>
          <p:spPr bwMode="auto">
            <a:xfrm>
              <a:off x="2927" y="3216"/>
              <a:ext cx="1728" cy="191"/>
            </a:xfrm>
            <a:custGeom>
              <a:avLst/>
              <a:gdLst>
                <a:gd name="T0" fmla="*/ 0 w 864"/>
                <a:gd name="T1" fmla="*/ 756 h 96"/>
                <a:gd name="T2" fmla="*/ 3456 w 864"/>
                <a:gd name="T3" fmla="*/ 0 h 96"/>
                <a:gd name="T4" fmla="*/ 6912 w 864"/>
                <a:gd name="T5" fmla="*/ 756 h 96"/>
                <a:gd name="T6" fmla="*/ 0 60000 65536"/>
                <a:gd name="T7" fmla="*/ 0 60000 65536"/>
                <a:gd name="T8" fmla="*/ 0 60000 65536"/>
                <a:gd name="T9" fmla="*/ 0 w 864"/>
                <a:gd name="T10" fmla="*/ 0 h 96"/>
                <a:gd name="T11" fmla="*/ 864 w 86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96">
                  <a:moveTo>
                    <a:pt x="0" y="96"/>
                  </a:moveTo>
                  <a:cubicBezTo>
                    <a:pt x="144" y="48"/>
                    <a:pt x="288" y="0"/>
                    <a:pt x="432" y="0"/>
                  </a:cubicBezTo>
                  <a:cubicBezTo>
                    <a:pt x="576" y="0"/>
                    <a:pt x="752" y="64"/>
                    <a:pt x="864" y="96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Oval 11"/>
            <p:cNvSpPr>
              <a:spLocks noChangeArrowheads="1"/>
            </p:cNvSpPr>
            <p:nvPr/>
          </p:nvSpPr>
          <p:spPr bwMode="auto">
            <a:xfrm>
              <a:off x="4655" y="3311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rule example</a:t>
            </a: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18 math majors and 325 CS majors</a:t>
            </a:r>
          </a:p>
          <a:p>
            <a:r>
              <a:rPr lang="en-US" smtClean="0"/>
              <a:t>How many ways are there to pick one math major </a:t>
            </a:r>
            <a:r>
              <a:rPr lang="en-US" smtClean="0">
                <a:solidFill>
                  <a:srgbClr val="FFCC00"/>
                </a:solidFill>
              </a:rPr>
              <a:t>or</a:t>
            </a:r>
            <a:r>
              <a:rPr lang="en-US" smtClean="0"/>
              <a:t> one CS major?</a:t>
            </a:r>
          </a:p>
          <a:p>
            <a:r>
              <a:rPr lang="en-US" smtClean="0"/>
              <a:t>Total is 18 + 325 = 343</a:t>
            </a:r>
          </a:p>
          <a:p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rule example</a:t>
            </a:r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900" smtClean="0"/>
              <a:t>How many strings of 4 decimal digits…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mtClean="0"/>
              <a:t>Have exactly three digits that are 9s?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mtClean="0"/>
              <a:t>The string can have: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mtClean="0"/>
              <a:t>The non-9 as the first digit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mtClean="0"/>
              <a:t>OR the non-9 as the second digit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mtClean="0"/>
              <a:t>OR the non-9 as the third digit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mtClean="0"/>
              <a:t>OR the non-9 as the fourth digit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smtClean="0"/>
              <a:t>Thus, we use the sum rule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mtClean="0"/>
              <a:t>For each of those cases, there are 9 possibilities for the non-9 digit (any number other than 9)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mtClean="0"/>
              <a:t>Thus, the answer is 9+9+9+9 = 36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1CCB-4845-4818-B6DA-06FA373F5B42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3149</Words>
  <Application>Microsoft Office PowerPoint</Application>
  <PresentationFormat>On-screen Show (4:3)</PresentationFormat>
  <Paragraphs>452</Paragraphs>
  <Slides>44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Austin</vt:lpstr>
      <vt:lpstr>CorelDRAW</vt:lpstr>
      <vt:lpstr>Equation</vt:lpstr>
      <vt:lpstr>COUNTING</vt:lpstr>
      <vt:lpstr>Outline</vt:lpstr>
      <vt:lpstr>Recap</vt:lpstr>
      <vt:lpstr>The product rule</vt:lpstr>
      <vt:lpstr>Product rule example</vt:lpstr>
      <vt:lpstr>Product rule example</vt:lpstr>
      <vt:lpstr>The sum rule</vt:lpstr>
      <vt:lpstr>Sum rule example</vt:lpstr>
      <vt:lpstr>Sum rule example</vt:lpstr>
      <vt:lpstr>More complex counting problems</vt:lpstr>
      <vt:lpstr>Wedding pictures example</vt:lpstr>
      <vt:lpstr>Wedding pictures example</vt:lpstr>
      <vt:lpstr>Wedding pictures example</vt:lpstr>
      <vt:lpstr>Wedding pictures example</vt:lpstr>
      <vt:lpstr>The inclusion-exclusion principle</vt:lpstr>
      <vt:lpstr>Inclusion-exclusion example</vt:lpstr>
      <vt:lpstr>Bit string possibilities</vt:lpstr>
      <vt:lpstr>Bit string possibilities (cnt.)</vt:lpstr>
      <vt:lpstr>Recap</vt:lpstr>
      <vt:lpstr>The pigeonhole principle</vt:lpstr>
      <vt:lpstr>Pigeonhole principle examples</vt:lpstr>
      <vt:lpstr>Generalized pigeonhole principle</vt:lpstr>
      <vt:lpstr>Generalized pigeonhole principle</vt:lpstr>
      <vt:lpstr>Example</vt:lpstr>
      <vt:lpstr>More elegant applications</vt:lpstr>
      <vt:lpstr>    Permutation, Combination</vt:lpstr>
      <vt:lpstr>Permutations vs. Combinations</vt:lpstr>
      <vt:lpstr>Permutations</vt:lpstr>
      <vt:lpstr>Permutations</vt:lpstr>
      <vt:lpstr>r-permutations example</vt:lpstr>
      <vt:lpstr>Permutation formula proof</vt:lpstr>
      <vt:lpstr>Example</vt:lpstr>
      <vt:lpstr>Combinations</vt:lpstr>
      <vt:lpstr>Combinations example</vt:lpstr>
      <vt:lpstr>Combination formula proof</vt:lpstr>
      <vt:lpstr>Combination formula proof</vt:lpstr>
      <vt:lpstr>Combination formula proof</vt:lpstr>
      <vt:lpstr>Examples</vt:lpstr>
      <vt:lpstr>Examples</vt:lpstr>
      <vt:lpstr>Corollary 1</vt:lpstr>
      <vt:lpstr>Corollary example</vt:lpstr>
      <vt:lpstr>Combinatorial proof</vt:lpstr>
      <vt:lpstr>Example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&amp; PROPOSITIONAL EQUIVALENCE</dc:title>
  <dc:creator>IS Net</dc:creator>
  <cp:lastModifiedBy>Amalia</cp:lastModifiedBy>
  <cp:revision>6</cp:revision>
  <dcterms:created xsi:type="dcterms:W3CDTF">2012-11-09T06:58:44Z</dcterms:created>
  <dcterms:modified xsi:type="dcterms:W3CDTF">2012-11-12T07:19:45Z</dcterms:modified>
</cp:coreProperties>
</file>