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32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4" r:id="rId18"/>
    <p:sldId id="345" r:id="rId19"/>
    <p:sldId id="346" r:id="rId20"/>
    <p:sldId id="349" r:id="rId21"/>
    <p:sldId id="351" r:id="rId22"/>
    <p:sldId id="352" r:id="rId23"/>
    <p:sldId id="353" r:id="rId24"/>
    <p:sldId id="354" r:id="rId25"/>
    <p:sldId id="355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2FA"/>
    <a:srgbClr val="F37D07"/>
    <a:srgbClr val="99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761" autoAdjust="0"/>
  </p:normalViewPr>
  <p:slideViewPr>
    <p:cSldViewPr>
      <p:cViewPr>
        <p:scale>
          <a:sx n="70" d="100"/>
          <a:sy n="70" d="100"/>
        </p:scale>
        <p:origin x="-13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28734-2A8F-455D-85F5-5364AE37D8CE}" type="datetimeFigureOut">
              <a:rPr lang="id-ID" smtClean="0"/>
              <a:pPr/>
              <a:t>14/11/2012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C3616-EDFD-4A8F-890D-887405940F3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62791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260CA-F32F-4B1C-B3E4-5157CE91F45F}" type="datetimeFigureOut">
              <a:rPr lang="id-ID" smtClean="0"/>
              <a:pPr/>
              <a:t>14/11/2012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4ABD6-C286-43EA-B21C-8010119FC2F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4218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478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C139C44-08BC-4FFB-9AAD-80AA8FBBC79A}" type="datetime1">
              <a:rPr lang="id-ID" smtClean="0"/>
              <a:t>14/11/2012</a:t>
            </a:fld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d-ID" smtClean="0"/>
              <a:t>KS091201 MD W-01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11F7-0609-41B3-8FA9-1A5BEDE4BCF2}" type="datetime1">
              <a:rPr lang="id-ID" smtClean="0"/>
              <a:t>14/11/2012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KS091201 MD W-01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8FBE-FA8B-4304-9FF1-C86A37A4AA58}" type="datetime1">
              <a:rPr lang="id-ID" smtClean="0"/>
              <a:t>14/11/2012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KS091201 MD W-01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5578-9374-4456-89E5-05B6E2A15A75}" type="datetime1">
              <a:rPr lang="id-ID" smtClean="0"/>
              <a:t>14/11/2012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KS091201 MD W-01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DC2-435F-4E9F-9030-A77BD83D7D38}" type="datetime1">
              <a:rPr lang="id-ID" smtClean="0"/>
              <a:t>14/11/2012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KS091201 MD W-01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2718-E703-4156-9D65-A18ABA28126F}" type="datetime1">
              <a:rPr lang="id-ID" smtClean="0"/>
              <a:t>14/11/2012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KS091201 MD W-01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4F5B-6020-412F-8A2D-FD535448A215}" type="datetime1">
              <a:rPr lang="id-ID" smtClean="0"/>
              <a:t>14/11/2012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KS091201 MD W-01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993-5EFC-4739-9BDF-2AAC74D54D00}" type="datetime1">
              <a:rPr lang="id-ID" smtClean="0"/>
              <a:t>14/11/2012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KS091201 MD W-01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38D8-4006-45F3-AA85-2653089A70DA}" type="datetime1">
              <a:rPr lang="id-ID" smtClean="0"/>
              <a:t>14/11/2012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KS091201 MD W-01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F035-F5CB-4550-B98F-7ABF9F63696E}" type="datetime1">
              <a:rPr lang="id-ID" smtClean="0"/>
              <a:t>14/11/2012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id-ID" smtClean="0"/>
              <a:t>KS091201 MD W-01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A051-73EC-4CC2-BBB4-191611D122B0}" type="datetime1">
              <a:rPr lang="id-ID" smtClean="0"/>
              <a:t>14/11/2012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id-ID" smtClean="0"/>
              <a:t>KS091201 MD W-01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34E74B0-17A3-41BA-ABEB-1AABA896F85B}" type="datetime1">
              <a:rPr lang="id-ID" smtClean="0"/>
              <a:t>14/11/2012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id-ID" smtClean="0"/>
              <a:t>KS091201 MD W-01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852936"/>
            <a:ext cx="3672408" cy="1918184"/>
          </a:xfrm>
        </p:spPr>
        <p:txBody>
          <a:bodyPr anchor="ctr">
            <a:noAutofit/>
          </a:bodyPr>
          <a:lstStyle/>
          <a:p>
            <a:pPr algn="ctr"/>
            <a:r>
              <a:rPr lang="id-ID" b="1" dirty="0" smtClean="0">
                <a:solidFill>
                  <a:schemeClr val="accent2"/>
                </a:solidFill>
              </a:rPr>
              <a:t>The Fundamentals: Algorithm</a:t>
            </a:r>
            <a:endParaRPr lang="id-ID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5048691"/>
            <a:ext cx="3309803" cy="1260629"/>
          </a:xfrm>
        </p:spPr>
        <p:txBody>
          <a:bodyPr>
            <a:normAutofit/>
          </a:bodyPr>
          <a:lstStyle/>
          <a:p>
            <a:endParaRPr lang="id-ID" sz="2000" dirty="0" smtClean="0"/>
          </a:p>
          <a:p>
            <a:r>
              <a:rPr lang="id-ID" sz="2000" dirty="0" smtClean="0"/>
              <a:t>Discrete Math Team</a:t>
            </a:r>
            <a:endParaRPr lang="id-ID" sz="2000" dirty="0"/>
          </a:p>
        </p:txBody>
      </p:sp>
      <p:pic>
        <p:nvPicPr>
          <p:cNvPr id="6" name="Picture 5" descr="logo_gif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294" y="0"/>
            <a:ext cx="1604950" cy="96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263752"/>
              </p:ext>
            </p:extLst>
          </p:nvPr>
        </p:nvGraphicFramePr>
        <p:xfrm>
          <a:off x="1331640" y="98594"/>
          <a:ext cx="1450286" cy="738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CorelDRAW" r:id="rId4" imgW="4574880" imgH="2314080" progId="CorelDraw.Graphic.13">
                  <p:embed/>
                </p:oleObj>
              </mc:Choice>
              <mc:Fallback>
                <p:oleObj name="CorelDRAW" r:id="rId4" imgW="4574880" imgH="2314080" progId="CorelDraw.Graphic.1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98594"/>
                        <a:ext cx="1450286" cy="738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4716016" y="332656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</a:rPr>
              <a:t>KS091201 MATEMATIKA </a:t>
            </a:r>
            <a:r>
              <a:rPr lang="id-ID" sz="2400" dirty="0">
                <a:solidFill>
                  <a:schemeClr val="bg1">
                    <a:lumMod val="95000"/>
                  </a:schemeClr>
                </a:solidFill>
              </a:rPr>
              <a:t>DISKRIT (DISCRETE MATHEMATICS )</a:t>
            </a:r>
          </a:p>
        </p:txBody>
      </p:sp>
      <p:sp>
        <p:nvSpPr>
          <p:cNvPr id="4" name="AutoShape 41" descr="http://www.criticalthinkeracademy.com/wp-content/uploads/2011/07/prop-logi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AutoShape 95" descr="http://moneypress.com/wp-content/uploads/True-or-False-with-hand-300x30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AutoShape 97" descr="http://moneypress.com/wp-content/uploads/True-or-False-with-hand-300x30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AutoShape 142" descr="data:image/jpeg;base64,/9j/4AAQSkZJRgABAQEAYABgAAD/4QAWRXhpZgAASUkqAAgAAAAAAAAAAAD/2wBDAAgGBgcGBQgHBwcJCQgKDBQNDAsLDBkSEw8UHRofHh0aHBwgJC4nICIsIxwcKDcpLDAxNDQ0Hyc5PTgyPC4zNDL/2wBDAQkJCQwLDBgNDRgyIRwhMjIyMjIyMjIyMjIyMjIyMjIyMjIyMjIyMjIyMjIyMjIyMjIyMjIyMjIyMjIyMjIyMjL/wAARCADbAT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m7u7ewtJbq6lWKCJdzux4Ark18Va3q2ZND0VFtD9y5v5Cgk9wg5x70eKV/tfxTpOhyc2iRte3EfaTB2oD7ZzW+AAAAMAVtGKSuzNtt2RjfbfGf8Azx0H/v5N/hR9t8Z/88dB/wC/k3+FbNFO67Cs+5jfbfGf/PHQf+/k3+FH23xn/wA8dB/7+Tf4Vs0UXXYLPuY323xn/wA8dB/7+Tf4UfbfGf8Azx0H/v5N/hWzVdr60Q4a6gU+8gFS5xjvYpQk9rmd9t8Z/wDPHQf+/k3+FH23xn/zx0H/AL+Tf4VqxXEM2fKmjkx/dYGpKalF7JCcWt2Y323xn/zx0H/v5N/hR9t8Z/8APHQf+/k3+FbNFO67Cs+5jfbfGf8Azx0H/v5N/hR9t8Z/88dB/wC/k3+FbNFF12Cz7mN9t8Z/88dB/wC/k3+FH23xn/zx0H/v5N/hWzRRddgs+5jfbfGf/PHQf+/k3+FH23xn/wA8dB/7+Tf4Vs0UXXYLPuY323xn/wA8dB/7+Tf4UfbfGf8Azx0H/v5N/hWzRRddgs+5jfbfGf8Azx0H/v5N/hR9t8Z/88dB/wC/k3+FbNFF12Cz7mN9t8Z/88dB/wC/k3+FH23xn/zx0H/v5N/hWzRRddgs+5jfbfGf/PHQf+/k3+FH23xn/wA8dB/7+Tf4Vs0UXXYLPuY323xn/wA8dB/7+Tf4UfbfGf8Azx0H/v5N/hWzRRddgs+5jfbfGf8Azx0H/v5N/hR9t8Z/88dB/wC/k3+FbNFF12Cz7mN9t8Z/88dB/wC/k3+FH23xn/zx0H/v5N/hWzRRddgs+5jfbfGf/PHQf+/k3+FH23xn/wA8dB/7+Tf4Vs0UXXYLPuY323xn/wA8dB/7+Tf4UfbfGf8Azx0H/v5N/hWzRRddgs+5gvr/AIp07Mt9olrd24+8bCY71HqFYZb6Cuj0jV7LXNPS9sZd8THBBGGRu6sOxFRVztsv9jfEGFIPlt9ZhfzIx082Mbt34g/zpOKktFqCbTO1ooorE1ORvP8Akpqf9gY/+jhW3WJef8lNT/sDH/0cK263eyMluwoooqRhWVfa1HB8sBRz3fOQPp61T1rV9rPawnCrxIw7n0H9a5S5vCxPPFeBmObOm3So79X/AJHt4DK/apVKu3Y1bzWXlY7nLexPH5dKzpNRZjy1ZjSMx602vnJ1JzfNJ3Z9FTw9OmrRRoG6ywbOGHQjqK1LPxPe2ZAlP2qEdVY/MPo3+Nc3mnq5FaUMTVoS5qcrCrYWlWjyzjc9P0/UrXU7fzraTcOjKRhlPoRVuvK7W9uNPulu7R9so4IP3XHoR6V6PpWpw6tYJdQkDPyumclG7qf8+lfW5fmEcVGz0kt1/kfKY/ASwsrrWLLtFFFeiecFFFFABRRRQAUUUUAFFFFABRRRQAUUUUAFFISAMk4FNyNu+UYHZD/WmlcidRQV2PUM/KjA/vNwPwpG2KPmlOfYAVSuNQJJCmqD3Dsetaql3OKeJk9jWLL2uH/Jf8Kia7liOWRZE9Y+CPwPX86zPNb1p6zHvVezRCr1F1NiG4iuELxOGAOD2IPoR2qSsF9wkE0D+XMOhHQ+xHcVqWV8l2pBGyZfvoT09x6ispQcTtpVlU06lqiiioNgrB1H/kefC3+9df8Aoqt6sHUf+R58Lf711/6Kqo9fR/kKX+R2NFFFYGpyN5/yU1P+wMf/AEcK26xLz/kpqf8AYGP/AKOFbdbvZGS3YVla5qRsbURxnE0uQDnlR3b/AD61qEhVLMQABkk9q8+1TUGvbuWc/dJwgz0UdP8AH6mvLzTF/V6Pu/FLRf5npZbhPrFbXZblO5n7A1RJLHJp0jbmplfGH2KSSsgoorX0HTrLUbiVbyW4UIuVjt4Wd2/IHAHHX1rSlTdWShHcmpUVOLk+hkUV1es+Frez0L+0rb7XEVILw3W3dgkAfd6Hnp/KuRlk8qMvjOMcfjV1cNUpVFTktX+pjHF0pUpVr+7G9/luSZq5o2qtouqpcFsW0mEuBz93s2B3HX6ZHesn7W3/ADy/8eprXJYEGIf99VtQhXo1FUitV5o8+vmmArU3TlJ2f92X+R7OCGUMpBBGQR3pa4Hw54rnh05bFrRZmtxhWM207Ow6Hp0/AVs/8JTcf9A1f/Aj/wCxr7KnXjOKl3Pjp4qjCTjfbyf+R0tFc1/wlNx/0DV/8CP/ALGj/hKbj/oGr/4Ef/Y1ftIkfXaHf8H/AJHS0VzX/CU3H/QNX/wI/wDsaP8AhKbj/oGr/wCBH/2NHtIh9dod/wAH/kdLRXNf8JTcf9A1f/Aj/wCxo/4Sm4/6Bq/+BH/2NHtIh9dod/wf+R0tFc1/wlNx/wBA1f8AwI/+xo/4Sm4/6Bq/+BH/ANjR7SIfXaHf8H/kdLRXNf8ACU3H/QNX/wACP/saP+EpuP8AoGr/AOBH/wBjR7SIfXaHf8H/AJHS0VzX/CU3H/QNX/wI/wDsajl8VXBXYNOVS3GRcdB3/ho9pEHjqCV7/g/8jpN4Ylz/AKtfu+59az7q6LkgGsSfxROVCjT1UAYx5/8A9jVB9cunljZbZFQElxvyWHoOBit41IRPNqYyE3dv8GbpJJ5oqOCdLmBJozlGGRXifxHh8THUNNutbvIRaSagVtLGAcIoIw7HuxHucZOMdK1lNK3mb04qezPcKKB0FFWQKDiopRIkiXFu+yaPoezDupHcH/6/UCpKKTVxptO6Nqyu4721SePIDdVPVT3BqxXNWFz/AGfqYQ4EF2wVv9mTop/Hp/3zXS1zSVnY9SnPnjcKwdR/5Hnwt/vXX/oqt6sHUf8AkefC3+9df+iqI9fR/kVL/I7GiiisDU5G8/5Kan/YGP8A6OFbdYl5/wAlNT/sDH/0cK263eyMluzH8S3f2bSWjU4edvLHPOOp/Tj8a4Od+1dB4quzLqogBO23TGP9puT+m2uZkOWr4vN6/tcS4raOn+Z9jlND2eGUnvLX/IZRRRXmHphXQ+GvEFvo8N3BcxTbJxxJBjepxjvj1rnqK1o1p0Zc8NzKtRjWg4T2OqvfEWmy+G59Lt4rzezZWSYhix3hiWOep5rlHRXUqwyDS0VVbETqyUpbpW08iKeGp04Sha6le99b33Ivs0P939TSfZof7v6mpqKj21T+Z/eZ/wBn4P8A59R/8BX+QaaltBrVo06FrdpPLkAcrw3Gc+xwfwr0f/hGtJ/59m/7/P8A/FV5jcRiSJlI4Iwa9S8P351LQLK6di0jRBZGIxl1+Vv/AB4Gvo8lre0jKnPVrU+eznLsPTlGpCmknpsiP/hGtJ/59m/7/P8A/FUf8I1pP/Ps3/f5/wD4qtaivc5I9jw/q9H+RfcjJ/4RrSf+fZv+/wA//wAVR/wjWk/8+zf9/n/+KrWoo5I9g+r0f5F9yMn/AIRrSf8An2b/AL/P/wDFUf8ACNaT/wA+zf8Af5//AIqtaijkj2D6vR/kX3Iyf+Ea0n/n2b/v8/8A8VR/wjWk/wDPs3/f5/8A4qtaijkj2D6vR/kX3Iyf+Ea0n/n2b/v8/wD8VR/wjWk/8+zf9/n/APiq1qKOSPYPq9H+RfcjJ/4RrSf+fZv+/wA//wAVVI6FpTGSQWx252r++fnHf73r/St65kMVu7r97GF+p4FZsmI4ljXoowK1p04vWxy4qlSSUVFfcjHk0XTt3EDf9/X/AMagfQrRpI2TfGqk71Dk7x6cnitQ8mitvZw7HH7Gn/KhFUKoVQAoGAB0Fcd4/wDCV/4qXShYzW0f2S582Tz2YZHHTAPPFdlRTcU9/wCrG0ZOLugHSiiiqJCiiigCteQCe3dCSMjgjqD6j3roNLuzfadDOx+cjbJgY+cHDcemQfwrGcZFP0CUQahdWmMCUeeuF7jCtk/98frWVVaXOrCztLl7nQ1g6j/yPPhb/euv/RVb1YOo/wDI8+Fv966/9FVlHr6P8jtl/kdjRRRWBqcjef8AJTU/7Ax/9HCtusS8/wCSmp/2Bj/6OFat5MbexuJx1jjZ/wAhmtpO0U32M4q7sec6hc/a765uOcSSErn+6OB+gFZ55NSdIlHoKir87nNzm5vqz9BpwUIKK6BRRRUlBXX+CbG2vYtQFxbwylVXaZUDbc7vXpXIV1HhHV7DS474X0xjEoUKAhJbGc9B713Zc4Kvepa1nv6HHmCm8PJQvfTb1RWvPDSw6N/adnfpdwqcSYjK45xxnrz9K5ydGeFlXGTjrXX3Wq6XY+FX0rT7l7qSZsszRlNoyD3+mOK5SpxKp06sXStsm7O6v1/q5FKM8RRnTrXs7razs/l+hQ8mROkbD/dP+FG+RP45F/3h/jV+il9bb+KN/wCvO5539gRh/BqOP9eXKUPtDkffVvwrp/CXiCexsZrQWyzokpcfvdpUN2AxzyCevesSRFYfMoP1FanhCytbzWbm1njcq0HmKUdk2lWA7Ef3u/pXo5ZXi66UFZs8/Msux1Og2qvMl3v+vN+Z1yeKbc8S2d1H7gKw/Q5/SrMfiPSn4N15Z/6axsn6kCqz+FrY5MV5dR+xZWH6jP61Wfwxdr/qr6J/QPCQfzDf0r6S9RHznNjI9E/69Ub8F9Z3X/HvdQS/9c5A38qsVxc/hzUMHzLO0n/3JMk/99KP51X+w6haDi01CD/rg5P6Ixo9pJboPrlWPx0/z/y/U7yiuE/ti+tSFbUriL/ZuIxz/wB9Ln9atw+JNS4w9nOv+4QfzDEfpTVVFRzCm9Gn+H+Z2FFc3H4pmB/facMesU2f0IFWY/FNk3+thu4f96Ld/wCgE1XtI9zZYui/tfobdFZsfiDSZP8Al+hTPaU+Wf8Ax7FXop4Z13QypIvqjAj9KaaexrGpCXwtMrX7ZeCPHVi5/Af/AF6oztk1Yu33XxHZEA/E9f6VTkOWrqpq0TgxDvUYyiiirMQooooAKKKKACiiigBD0qvG5ttXs5gDgyeWwHcNx/Mg/hVms7VA4tJGjyHUblI9RyP1qZK6Lg+WSZ2dYOo/8jz4W/3rr/0VW6jK6K6kFWGQR3FYWo/8jz4W/wB66/8ARVc8evo/yPUl/kdjRRRWBqcjef8AJTU/7Ax/9HCrHiFynh+9IOMx7fz4/rVe8/5Kan/YGP8A6OFP8UNt8OXR/wBwf+PrRinahJ/3X+Q8Mr14rzX5nn7fdqKpH6VHX5+ffBRRRQAUUUUAFFFFABRRRQAjdK0vCMgj8WQDP+sikT9N3/stZp6Vb8MnHjDTucZMg+v7t67cudsVD1OLMFfDT9D1OiiivuD4kKKKKAAjIwelU5tJ064O6Wxtnb+8Yhn86uUUNJ7ilGMtJK5kP4Z0xvuRSxH/AKZzOB+WcfpVV/CqY/c6hcKfSRVYfoAf1roaKnkj2MXhaL+z92n5HKyeGtQUfu7m2m9nRo/6tVGXw7fo2W02KUj+KGRc/gW2mu4oqXSiYywFKXdf153PN2F7BNJhdQiwcfKXYDH0yKYNXukfH28E/wB2VFz/ACBrr85lnz/z1f8AmagkRXyrqGHoRmt1RaWkjzJ4ZqT5ZGAmtXg5aO3lH+zlP8alg1qRrwefGsVuwC8Nu2tnrnA46Cr76VYSZJtIQT3Vdp/MVXg0SCK5eRiXj3ZjiYkheB1yTnmny1U1qRyV01qalFUda1A6Tod/qIiMptbd5gg/i2qTj9K8Wj+Ifi2HT4/EMviDRZ7dpTnRwUEwUsRjaF3ADqDuJxjOa1lUUXZnoQoymro93oqrpt9HqemWt/CCI7mJZVB6gMM/1q1VtWdjIKKKKACq10MxsParNQXH3DSGbWhvv0Kx9VhVD9QMH+VUNR/5Hnwt/vXX/oqrHhs50KHnPzyj/wAiNVfUf+R58Lf711/6KrmW7+f5Hq7xXyOxooorA2ORvP8Akpqf9gY/+jhTvFYz4buuM8xn/wAfWm3n/JTU/wCwMf8A0cKn8RJ5nh6+GM4jLflz/SjFK9CS/uv8h4Z2rxfmvzPOW6UynZyoptfn598FFFFABRRRQAUUUUAFFFFACHpVvwwu7xhpx/umQ/8AkNh/WqjdK0fB6eb4thx/yzhkkP04X/2YV25cr4mHqcWYO2Gn6HptFFFfcHxIUUUUAFFQT3trajNxcww/9dJAv86pSeI9KjOBdiQ/9MkaT/0EGk5JbsiVWnH4pJfM1KKwZPFNsCRFaXUnuVVR+pz+lVpPE942fKsYU9C8xY/kAP51PtImLxlFdfzOnorip/EeodJL61g/3IwD/wCPE1B9r1C75FzqU+e8Kso/NABU+1XQxeYQvaKf4G7uAecsQAJn/wDQjVKXU7GNiGu4c+gcE/kKwBpd3NLJmwdiHPzTMuRz7kmrCaLe9CbeIexLf0FdCqza0iebKvVlJ2j/AF+BffXLIfc82T/diI/U4FVo9dIuZGmhK2pI2k43LwM5AJyM56c05NBY/wCtvG/7Zxhf55qSHRI4bxJfOeSNQCEfBy2ev/1qP3zfYn/aG10NC5WV7SZYPL84owTzVyu7HG4cZHrXgV3oet38dxosHgBNP1G7nHn30Ik8gKDuwpYlUGccq2DjGOlfQVFaypqTuz0adVwVkUtHsP7K0Wx08Pv+zQJDu9dqgZ/SrtFFat3dzEKKKKQBUFx901PVa5PyGgZq+Gs/2FDkY/eS/wDoxqr6j/yPPhb/AHrr/wBFVa8OjGhwe5c/+PtVXUf+R58Lf711/wCiq5lu/n+R6i+FfI7Giiiuc3ORvP8Akpqf9gY/+jhWpe24urG4tz0liZPzGKy7z/kpqf8AYGP/AKOFbdbSV4pPsZxdndHkMTbolPqKWrF/AbTVby2Ix5czYH+yTkfoRVevzypBwm4Poz9ApzU4KS6hRRRUFhRRXZ+CY40sdSu441kvIl/dgjJHBPH1NdGGoe3nyXto39xhia/sKbna5gDQro6CdY8yH7ODjbk7/vbemMdfesuu+vLq4vfhzLcXOPNkILMFC7v3o5wK8+mLLCxU4IGa1xeHjTnCMOqT17s56GKk6VSpUXwt7dkh9BOOtUN0j/xSt9M/0oEEjHPlH6sRS+qpfFKx539uTn/BouX3/on+ZZkmjAxvXPsa0/CGoQWOrXVzJHLJiEIBGuTy2e+MfdrDaBwOSo+nNdZ4Q8PLfaXJdvdyxiSUqBEF5C8dwe+a9DLKMPbpwd2jzsyxuYzoNOmop/f+L/Q3ZPFLn/U6c5/67Shf/Qd1VJfEmpHkCzgX/aVnP55FasfhjTlH7z7RMf8AbmYfouBVuLRdMhIKWFsGH8RjBP5nmvpOWb3Z877LFy+KVv68l+pyR1u+uGKjU5HP9y3Rf6An9aT7LqF5wbbUp89pmZQfwcgV3YAUYUAAdhS0eyvuw+ouXxzb/rzbOKg8Oah1jsbWD/rpIAf/AB0GryeGLxsebfQp6hIS36kj+VdPRTVKJpHAUV3f9eVjBj8LW4wZby6k9gVUfoM/rVqPw5pUfJtBIf8Apq7Sf+hE1qUVXJHsbLDUV9lfmQQWVrajFvbQw/8AXOML/Kp6KKo2SSVkYU42ajcr2LAj/vkVGetT6koTUlb/AJ6R/wAif8RUDV1Qfuo8ysrVGJRRRVGQUUUUAFFFFABRRRQAVSvW2xMfarp6Vl6l+8i8kNhpWEakerHA/U0mUld2Op0eMw6LZRn7wgTd9cDP61naj/yPPhb/AHrr/wBFVuqoVQqjAAwBWFqP/I8+Fv8Aeuv/AEVXNHr6P8j1XsvkdjRRRWBqcjef8lNT/sDH/wBHCtusS8/5Kan/AGBj/wCjhW3W72Rkt2cB4ytjb66lwFwlzEDn1ZeD+m2sGu/8X2Ru9BeRAS9swmHPYcN+hJ/CvPlO4V8ZnFD2eJcuktT7DKK3tMOo9Y6DqKKK8s9QKt2GpXmmTGWznaJyMHABBHuDxVSiqjKUHzRdmKUYyXLJXRp3XiHVb21ltri7MkMpy6lF55B6446DpWZRRTnUnN3m7+pMKcIK0Fb0CiimucCoLK1y+1CQCT2AGc16voNj/ZuhWdoRhkjBcYx8x5b9Sa830LTzq3iC2gK5hjbzpeuNq9vxOB+Nes19RkdDlhKq+uh8xndbmnGmumoUUUV7p4YUUUUAFFFFABRRRQAUUUUAZmtR/uYpx/yzfB+h4/niqOcitu7g+02ksOcFlIB9D2P51z0Dl4huBVuhU9QfSt6T0scOKjaSkS0UUVqcoUUUUAFFFFABRRRQA1zhaqWifadetIuyEzMPZRx/48VqeZsKaseGod73d6c/MwiTPoOSR9Scf8BrOo7I3oR5po6CsHUf+R58Lf711/6KrerB1H/kefC3+9df+iqxj19H+R6Ev8jsaKKKwNTkbz/kpqf9gY/+jhW3WJef8lNT/sDH/wBHCtut3sjJbsRgGUqRkEYIryvVrA6Tq81n/wAswd8Xuh6d+3I59K9VrC8U6KdV08SQrm7gy0eD94d1/H+deZmmE+sUfd+Jar/I9LLMV9Xre98L0Z5/RUUb5FS18W1Y+yTuFX9K0e71idorVVwoy8jnCoPc1QrrfBuq2lpHd2d1JFEZuUeYfIeCMNXVg6VOrVUajsv60OfF1KlOi5U1dmRqHh67sLJb0S29zbE4MttJvVT054FZNdpq+pJb6A9n9p0lmn48iwhJUc9d27A7dRXF0YunTp1EqfZfeThKtSpBufcri7QjIV8fSo5btSPutStbogwHfj3q7oGgtrmpiLLi1i+aeQY49FHuf8a3o0aNaahBas8KtWzalT56jWnobXhC9t9JtZ557W5ee5YEMijAQDgcn1JP4j0ro/8AhKrX/nzvf++F/wDiqB4UtAMC7vMf76//ABNH/CK2v/P5e/8Afa//ABNfV0qUqUFCOyPl6tTHVZucrXfoH/CVWv8Az53v/fC//FUf8JVa/wDPne/98L/8VR/witr/AM/l7/32v/xNH/CK2v8Az+Xv/fa//E1p+8M/9s8vwD/hKrX/AJ873/vhf/iqP+Eqtf8Anzvf++F/+Ko/4RW1/wCfy9/77X/4mj/hFbX/AJ/L3/vtf/iaP3gf7Z5fgH/CVWv/AD53v/fC/wDxVH/CVWv/AD53v/fC/wDxVH/CK2v/AD+Xv/fa/wDxNH/CK2v/AD+Xv/fa/wDxNH7wP9s8vwD/AISq1/5873/vhf8A4qj/AISq1/5873/vhf8A4qj/AIRW1/5/L3/vtf8A4mj/AIRW1/5/L3/vtf8A4mj94H+2eX4B/wAJVa/8+d7/AN8L/wDFUf8ACVWv/Pne/wDfC/8AxVH/AAitr/z+Xv8A32v/AMTR/wAIra/8/l7/AN9r/wDE0fvA/wBs8vwD/hKrX/nzvf8Avhf/AIqsa51u3S+kdba5WOU7gCijB79/x/Gtn/hFbX/n8vf++1/+JqG78IwSW7eXd3RkXlN7LjP4LVRdRMipDFzjZ/oZf9vwf8+9z/3yv+NNl19PKbybWYyfwhwAPx5pkWjQOObi5BHBBZeD+VOm0FfJbyLmbzf4d5G38cCtn7ax57+sWNG0u47yHenBHDKeqmvBPHs1jJ461ePxJd388aJ/xL0sZY2WI4HyupPyjI5HB79xXvVnZx2UOxPmc8u56sf89q831H4f+KrLxDqt/wCF9as7e31Qlp0uV+YEkkqPkbjk88Hn2zRUjOSV/M9LCS5U+d2ehv8AwumvZ/Alm99eLdSbm2N5okKpnhWIJ5HoeRwOMYrsq5jwH4TPg/w79gkuBPcSSGaZlGFDEAYXvgY6nr7dK6eupmUrczsFITgZpagmkAFIRUvZW27IxukchUX1J4ArrLC1FlYQWwOfLQAn1Pc/icmsHQrM3d6b+T/VQkrEP7zdCfw6fUn0rpq56krs78PDljd9QrB1H/kefC3+9df+iq3qwdR/5Hnwt/vXX/oqpj19H+RvL/I7GiiisDU5G8/5Kan/AGBj/wCjhW3WHeHHxNjz30cgf9/q3K3eyMluwoooqRnF+KvDTb31PT48k8zwr3/2gPX1FchHKGGQa9jrmNc8HwX7tc2LLb3THLA/cf6jsfevBzHKvaN1aO/Vf5Hu5fmns0qVbboziAQaWnXum6hpjlbu1kQD+MDKn8RxVUS5r5ydKcHaSsz6KFWE1eLuixmo3kA6UxFlmcJGjOx6BRkmt7TfBuoXpD3X+iw99w+c/QdvxrWhhKtZ2grmVbFUqKvN2MfT9OutZvVtbUc9Xc9EX1NeoaTpVvo9glpbA7QdzMersepNP0/TLTS7fyLSERr1Y9Sx9Se9W6+swGAjhY3esmfK47HSxMrLSKCiiivQPPCiiigAooooAKKKKACiiigAooooAKKKKAMTV7NopDeQqSp/1qjt/tf41TjkDAHNdORkYNYN9pMkDtNZrujPLRDqv0/wraE+jOSvRv70SPrRVWO4B+vcGphKK2OMkoqMyrUTz8daAJZJAoqpHBJqV0LaJioPMkgGdg/x9Kkt7a41GQpCMIPvSN0H+J9q6SxsYbC3EUI92Y9WPqaynO2iOijRcnd7EsEEdtAkMS7UQYAqSiisDvCsHUf+R58Lf711/wCiq3qwdRP/ABXXhYd83X/oqqj19H+Qpf5HY0UUVganI+MIJ7C+0/xJbxPKtnuiu40GSYW6sP8AdPP/AOqtSzvLa/tUubSZJoXGVdDkVU8T6zfQXVno2kiMahehmMsgysMY6tjufSsG0+H9vau8q6zqcU8hy7WkiwBvwC10RScVzGLbUtDsKK5r/hDv+pj8Q/8Agd/9jR/wh3/Ux+If/A7/AOxotHuF32Olormv+EO/6mPxD/4Hf/Y0f8Id/wBTH4h/8Dv/ALGi0e4XfY6XrVV9NsZDl7K2Y+rRKf6Vif8ACHf9TH4h/wDA7/7Gj/hDv+pj8Q/+B3/2NS4Qlv8AkUpzjsdBFbwQDEMMcY6fIoH8qlrmv+EO/wCpj8Q/+B3/ANjR/wAId/1MfiH/AMDv/saajFaJicpPVo6Wiua/4Q7/AKmPxD/4Hf8A2NH/AAh3/Ux+If8AwO/+xp2j3Fd9jpaK5r/hDv8AqY/EP/gd/wDY0f8ACHf9TH4h/wDA7/7Gi0e4XfY6Wiua/wCEO/6mPxD/AOB3/wBjR/wh3/Ux+If/AAO/+xotHuF32Olormv+EO/6mPxD/wCB3/2NH/CHf9TH4h/8Dv8A7Gi0e4XfY6Wiua/4Q7/qY/EP/gd/9jR/wh3/AFMfiH/wO/8AsaLR7hd9jpaK5r/hDv8AqY/EP/gd/wDY0f8ACHf9TH4h/wDA7/7Gi0e4XfY6Wiua/wCEO/6mPxD/AOB3/wBjR/wh3/Ux+If/AAO/+xotHuF32Olormv+EO/6mPxD/wCB3/2NH/CHf9TH4h/8Dv8A7Gi0e4XfY6Wiua/4Q7/qY/EP/gd/9jR/wh3/AFMfiH/wO/8AsaLR7hd9jZutLtbslnTa5/jTg/8A16z30GVT+6uQR6OtVv8AhDv+pj8Q/wDgd/8AY0f8Id/1MfiH/wADv/sapNLqZypqW8ScaHck/NNGB7ZNWodCt0IMztKfToKzv+EO/wCpj8Q/+B3/ANjR/wAId/1MfiH/AMDv/saG79RRpRX2To0RY0CIoVR0CjAFOrmv+EO/6mPxD/4Hf/Y0f8Id/wBTH4h/8Dv/ALGptHua3fY6Wiua/wCEO/6mPxD/AOB3/wBjR/wh3/Ux+If/AAO/+xotHuF32OjkkSGNpJXVEUZZmOAB7mue0InxF4tbW4wf7NsI2t7WQjHmyN99h7Y4qpeeAbe+i2XGt6zPjlRPcCRQfoVrR8PX9/pOsR+G9SeOeJ4i9jcpGEyq9UZRxkD0oaSi+V6hdtq52FFFFc5scdd8/FJQecaLkex86t6sG74+KS++i4H/AH+rerd7L0MluwoooqRhRRRQAUUUUAFQ3dzHZWc91McRQxtI59gMn+VTVFdW0d5aTWsy7opkaNx6gjBpO9tBq19TndLOta3pEGsjVWtJLmMTQWaQxtCqkZQOSu9jjGSrL7YquNV1TX/DFlq2kXRs73zNj2rBGhkkV8MjEqWxlSAVI655qxpY1rRNIg0YaU13JbRiGC8SaNYWUDCFwW3qcYyFVvbNRQ6ffeGdD0zTrDTJ9VdZvNuZYpIogCWLMwDsMkk8D06kd7dubTa/9fh3J6a7kz6lP4h0GG60zUZ9LuUuEhuYxHG7xPvCvGwdTgjJwRjseRxWf4m/4SDStLv9STX7mNVnhjtoVggICEojFiYySSSx4IA447Vpanol3/bNtq2lgRvPJEmoW7kYkjVgQ/BxvXGM85GRzgUnje2v7/QGsdP0+a7llkjbMbxqECurHO9l6gHGM/hQrXT8/wDIGivqN7q3hmGdpb99TN3NBbaf9pjjQpK5KkN5aruA4bpnHHvUmr3GqeGNMfWJdUl1CGFlN1BNFGihCQGMexQQRnIDFsgY681d13S5vEGiQbIzaXsM0d3Atxg7JEbIDbCRg8gkE9e9U9Xt9T8T6Y+jzaXNp8MxUXU80sbqUBBYRhGJJOMAsFwDnqMUvzv+Gn/BG7F/xPNcxeF729sb2W1mggedJIlRt2FJAIdWGDx6H3rn9LvLvWIbQ6V4wmvLtFgmu4Qtq6BGYb1ysYKtjdjnPFdB4nhuZfC97ZWNlLdTTwPAkcTIu3KkAkuyjA49T7U/QIXXTLVrrT5bS7igS3YSshYhQO6MwxnOOc011/rv/wAAT6fP9P8Agmf4afUZdV1lLzV7u7is7r7PFHLHCox5aNuOyNTnLEdcY7VLBY6nt1RZPEV++yTbC3k24MYCq3/PPBOSRyOh6Z5qG3j1TQ9a1aRdKm1C0v51uI3tZYgyHYqFXWR1/u5BBP4VoSNf2+k3tyuntcXkzF0tIpUB6BVBZiAOACeuOcbsDKd+W67fjoNb2fcz9D1S9vrebRdTuTb61DCHFxCq/v4z92ZFYEdeGGCAfYioZdU1HS9F0azN/wDbdX1SVI0uJ4VCpkbnbYm0YVQcDOckZNWLrS7zWNEsrlbZ9M1uyAe281lba4GCrFCQY26EZ6c4BFNv9Ev7zSdDuoViTVtMaOYRSNhHOzbJGWGcZBOCM8gU3a/zRMb2X9f18y2bHXLOe3MGryXsBc/aFuoog+NhxsKKoHzYyCD9RyDhtF4htdb0LTLrxPes95BM9y8dvbAB0VT8mYjgZJ65ro7a61DUJoxJplzp0UZ3SG4ljLSeir5btxnqSR0AwcnGXq0WoyeNdIvINIuprSzSZJJkkhAPmBQCA0gbAwc8fTNC31/rQbWl1/WpTvk8QWcmg20/iC6Wa6u3tZ3igtwHULI6uAYzhiFX29s81pS6heap4judEsrt7SKxhjkublERpWd87VXcCoGBkkqeuBjrUfiVNRl1fRZLPSLu7isrr7RLJFJCoIMbptAeRTnLA9MY71JNYXmmeI7nW7Kza7ivoI47q2jdFlV0ztZdxCnhsEFh0BGelJeY+/8AXX/IS3v7yHXpvDl3eSO8lp9otb5UQS4ztYMMbCwJBB2gEHpxzFomr3sV82i6zcF55hJJYXm1VM6AnKkABfMT0AwRg461Nb2F5Nrs3iS7s5EkjtDb2tiroZcZ3MWO7YGJAAG4gAdecBkWnXHiHw59l1TT7jSryOTzIX82ORopASVdGQnp74zyOlHTX5i66f1p/maOgwX0NrMb7VJr9zPIqtJFGmxVYgDCKMnAGSe/p0rVrN0GPUItHiXVFiW+3yGXyvuElycjnoRg/jWlQ9xoKKKKQBRRRQAUUUUAFc/qX/I/eFf+3v8A9FCugrn9S/5H7wp/29/+ihVR6+j/ACFL/L8zs6KKKwNTmPFGlX7XtnrmkRrNe2YZHt2bb50R6gHsQeRVAeK5lAEnhjxCH7hbLcM+xzzXbUVoqmlmiHDW6ZxP/CWSf9Cx4j/8AP8A69H/AAlkn/QseI//AAA/+vXbUU/aLsLkfc4n/hLJP+hY8R/+AH/16P8AhLJP+hY8R/8AgB/9eu2oo9ouwcj7nE/8JZJ/0LHiP/wA/wDr0f8ACWSf9Cx4j/8AAD/69dtRR7Rdg5H3OJ/4SyT/AKFjxH/4Af8A16P+Esk/6FjxH/4Af/XrtqKPaLsHI+5xP/CWSf8AQseI/wDwA/8Ar0f8JZJ/0LHiP/wA/wDr121FHtF2Dkfc4n/hLJP+hY8R/wDgB/8AXo/4SyT/AKFjxH/4Af8A167aij2i7ByPucT/AMJZJ/0LHiP/AMAP/r0f8JZJ/wBCx4j/APAD/wCvXbUUe0XYOR9zif8AhLJP+hY8R/8AgB/9ej/hLJP+hY8R/wDgB/8AXrtqKPaLsHI+5xP/AAlkn/QseI//AAA/+vR/wlkn/QseI/8AwA/+vXbUUe0XYOR9zif+Esk/6FjxH/4Af/Xo/wCEsk/6FjxH/wCAH/167aij2i7ByPucT/wlkn/QseI//AD/AOvR/wAJZJ/0LHiP/wAAP/r121FHtF2Dkfc4n/hLJP8AoWPEf/gB/wDXo/4SyT/oWPEf/gB/9eu2oo9ouwcj7nE/8JZJ/wBCx4j/APAD/wCvR/wlkn/QseI//AD/AOvXbUUe0XYOR9zif+Esk/6FjxH/AOAH/wBej/hLJP8AoWPEf/gB/wDXrtqKPaLsHI+5xP8Awlkn/QseI/8AwA/+vR/wlkn/AELHiP8A8AP/AK9dtRR7Rdg5H3OJ/wCEsk/6FjxH/wCAH/16P+Esk/6FjxH/AOAH/wBeu2oo9ouwcj7nE/8ACWSf9Cx4j/8AAD/69H/CWSf9Cx4j/wDAD/69dtRR7Rdg5H3OJ/4SyT/oWfEf/gB/9eptE0/U9V8QJr2qWrWUNvG0dnaucv8ANwzv6ZHGP8nsKKTqaaIah3YUUUVmWf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AutoShape 147" descr="data:image/jpeg;base64,/9j/4AAQSkZJRgABAQEAYABgAAD/4QAWRXhpZgAASUkqAAgAAAAAAAAAAAD/2wBDAAgGBgcGBQgHBwcJCQgKDBQNDAsLDBkSEw8UHRofHh0aHBwgJC4nICIsIxwcKDcpLDAxNDQ0Hyc5PTgyPC4zNDL/2wBDAQkJCQwLDBgNDRgyIRwhMjIyMjIyMjIyMjIyMjIyMjIyMjIyMjIyMjIyMjIyMjIyMjIyMjIyMjIyMjIyMjIyMjL/wAARCADaAT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LVtVtNF06W+vZNkMY7clj2AHcmuYS/8AF2sjz4Psmj2rcxpLGZZiPVgeB9OtO8QL/aXjnSdOlG63tLd75kPRm3bFJ+h5/Gt+topRSfUzbbZifYvFP/Q0Rf8AgtT/AOKo+xeKf+hoi/8ABan/AMVW3RT5vJfchWMT7F4p/wChoi/8Fqf/ABVH2LxT/wBDRF/4LU/+Krboo5vJfcgsYn2LxT/0NEX/AILU/wDiqPsXin/oaIv/AAWp/wDFVqTXlvASJJQGHVRyfyFUZNftYzjy5j9Av+Nc9TGUabtOST+RtDDVZ6xi395D9i8U/wDQ0Rf+C1P/AIqj7F4p/wChoi/8Fqf/ABVTR+ItPdtru8We7rx+YzWnHIksYkjdXQ9GU5Bq6eIp1dabT9LE1KE6fxpr7zG+xeKf+hoi/wDBan/xVH2LxT/0NEX/AILU/wDiq26K15vJfcjOxifYvFP/AENEX/gtT/4qj7F4p/6GiL/wWp/8VW3RRzeS+5BYxPsXin/oaIv/AAWp/wDFUfYvFP8A0NEX/gtT/wCKrboo5vJfcgsYn2LxT/0NEX/gtT/4qj7F4p/6GiL/AMFqf/FVt0Uc3kvuQWMT7F4p/wChoi/8Fqf/ABVH2LxT/wBDRF/4LU/+Krboo5vJfcgsYn2LxT/0NEX/AILU/wDiqPsXin/oaIv/AAWp/wDFVt0Uc3kvuQWMT7F4p/6GiL/wWp/8VR9i8U/9DRF/4LU/+Krboo5vJfcgsYn2LxT/ANDRF/4LU/8AiqPsXin/AKGiL/wWp/8AFVt0Uc3kvuQWMT7F4p/6GiL/AMFqf/FUfYvFP/Q0Rf8AgtT/AOKrboo5vJfcgsYn2LxT/wBDRF/4LU/+Ko+xeKf+hoi/8Fqf/FVt0Uc3kvuQWMT7F4p/6GiL/wAFqf8AxVH2LxT/ANDRF/4LU/8Aiq26KObyX3ILGJ9i8U/9DRF/4LU/+Ko+xeKf+hoi/wDBan/xVbdFHN5L7kFjE+xeKf8AoaIv/Ban/wAVR9i8U/8AQ0Rf+C1P/iq26KObyX3ILHPu/jLTyZo72x1VF5aGSHyWYf7JBxn61vaDr1tr9k00SPDNE3lz28ow8T+h/oadXPFf7O+IunSw/KuqQSwzqOhaNdyt9ccUNKS21C7iztKKKKwNTkbz/kpqf9gY/wDo4Vt1iXn/ACU1P+wMf/Rwrbrd7IyW7CiikJCgkkADkk1JQkkiQxtJIwVFGSTXOahrpfiItHHjp0J+vp+FVNY1c3MpCN+4U/IP73ua5ye5LE818xmWaylJ0qLsu/f/AIB9Fl+VqyqVVr2L0+psxODgVSa8Ynqaqkk9aSvBbb3PdjCMdkWvtRPU1Nbahc2cnm2kzRP3HVW+o71n0oYiqhOUJc0HZhOnGceWSuj0HRPEUOqH7PKBDeAZKZ4cdyp/p296268kYnKujMjoQyupwVI6EGu/8N68mr2xhlbF7CB5injeP749j39D+GfrMszL6wvZ1Pi/M+WzLLvq79pT+H8jcooor1zyAooooAKKKKACiiigAooooAKKKKACiiigAoJA6012CLk/TA700uIRvfBfsP7vtTSuZ1KqgtSQKduZDsHp3qKS4t1GNob68/zrPuLxnJwaqF2bqa2VNdThnWnI02nt2/5Yp/3yKZ5rJzDIR/sucis7J9acHIq+RGanJO6Zp29+ksnkyDypewJ4b6H+lXKwJAsybWGatadfv5v2S5OXOfKk/vD0PuB+dYzhbVHbRr83uy3NWiiiszpCsHUf+R58Lf711/6KrerB1H/kefC3+9df+iqqPX0f5Cl/kdjRRRWBqcjef8lNT/sDH/0cK26xLz/kpqf9gY/+jhW3W72Rkt2Fc/4k1Hy0FlG/LDMuP7vYfj/nrW5POltbyTyHCRqWb6CvOry6kuJZJpGJeRixyent9B0rxs4xfsaPJHeX5dT18pwvtqvPLaP5la4mJPWqlKx3Gkr5E+t2ClVSzBVBLE4AHU0lamjau2jyyyxW0Uk7gLHJIM+X6kfUH1rSjCM5qM3ZEVHKMW4q7IL/AEm+0sRfbYDF5oJTLA5xj0PHXvVKu1+IJy2nE/3X/wDZa4eVisTsvUKSK2xdBUsQ6UNl3ObD4lzw3t5ro3p5XH0+1vJtNvob6DJeJslA2N691P1H5de1Zv2iT/nr+gpDO5/5a/oK0p4arTmpxeq9f8jyKnEGDqRcJRdn/h/+SPZ7W5ivbSK5gbdFKodT7Gpq8r0LXr20iayS+MUS5eMbFI5PI5Hrz+JrZ/4SC+/6C3/kJP8ACvr6WIU4KTPk6mPowm4pP8P8zu6K4T/hIL7/AKC3/kJP8KP+Egvv+gt/5CT/AAq/bRM/7Spdn+H+Z3dFcJ/wkF9/0Fv/ACEn+FH/AAkF9/0Fv/ISf4Ue2iH9pUuz/D/M7uiuE/4SC+/6C3/kJP8ACj/hIL7/AKC3/kJP8KPbRD+0qXZ/h/md3RXCf8JBff8AQW/8hJ/hR/wkF9/0Fv8AyEn+FHtoh/aVLs/w/wAzu6K4T/hIL7/oLf8AkJP8KP8AhIL7/oLf+Qk/wo9tEP7Spdn+H+Z3dFcJ/wAJBff9Bb/yEn+FMk8QX5Xb/av3uD+7QcflR7WIPM6SV7P8P8zt/NBzMfujIQevv/nt9azrm4Lsea5OXX70gL/aWQOg8pP8KqNqVxLNHI18WePLKAAPzAHNbRrwXQ8+eOjN3a/I62ioraSSW2jeWMxuwyUPavNPiFd65/wnnh7TNH1a4sDdoUJRzs5YgsU6MQM9f0reU7Wstzrpx59b20ueoUVm6Dpk+j6Lb2NzqE+oTxg77qdiXkJJPck98AZ7VpVoSGcVHcQrPEVJIPUMDgqR0IPY1JRQBp6VffbLYrIw+0xYWVc8+zY9DjP5jtV+uWWb+z9QivM4j/1c3+4e/wCBwfpn1rqa5ZRsz0qNTnjcKwdR/wCR58Lf711/6KrerB1H/kefC3+9df8AoqiPX0f5Gkv8jsaKKKwNTkbz/kpqf9gY/wDo4Vt1iXn/ACU1P+wMf/Rwrbrd7IyW7MDxXdeVYRWwJBnfJ/3V5P67a4id8nFbfiW5M2tzLkbYVWMY+mT+px+Fc+5y1fE5rW9ripdlp93/AAT7TK6PssNHu9fv/wCANooorzj0ApQcEH0pKkhgmuZRFBE8sh6IilifwFON76bibSV2aGsa7da2YPtMcKeSCF8sEZzjrkn0rLqe4srqz2/abaaDdnb5sZXOPTNQVdWU5zcqm5FKMIwUaewUUUVmaC2t5/ZmqWt/0EEm5uM/IeG/QmvXAQQCDkGvHZl3IRXo/hG7N34Xsi2N0SeQwB/uHaCfcgA/jX0uRVrqVJ+p85nlGzjVXobdFFFfQHz4UUUUAFFFFABRRRQAUUUUAFUHkDSyS88fux+BOf1/pVq4l8m3kkAyVHAPc9h+dZrfu4VTOcDrWtJa3OXFTslEglbc1V5LeKaSOSRAzRHKE9j61IeTRWzVzhaT3CsLU/CljqviPTdcnluVudP/ANUiMoRuc/MCCfyIrdooaTafYabV/MKKKKYgooooAinQSRsrDIIwa09AuHn0tY5CWkt2MLHBGcfd+vylcn1zVBhkUmjyfZ9akiJwtxF0/wBpT/gT+VZVFpc6cNK07dzpKwdR/wCR58Lf711/6KrerB1H/kefC3+9df8Aoqso9fR/kd0v8jsaKKKwNTkbz/kpqf8AYGP/AKOFbdYl5/yU1P8AsDH/ANHCtHU5fI0q8lzjZC7fkprWb5Y3fYzirysu55xc3BuZpbhjzK7P+ZzVQ9akPEYHoKir87lJyk5PqfoUYqMVFdAooopDCtrw9quoWE7wabaxTT3GB8yFmGPTBGB3rFrc8P8AiCLQvOf7CJ5ZMDf5u3C+nQ104SSjVTlPlXc58VFypNKPM+x0HiK8e38LLY6rPHPqcpDbVA+T5s5OMY44z3964Ouj1PxLY6hazxjQ7eKeX/luGUsDnOfug/rXOVpj6satXmi7qy7/AI33fmZYClKlTalGzbv0/C2yKxuiGYCPIBIzuo+1t/zy/wDHqkNvESSV5JyeTR9mh/u/qalTw/8AK/6+Z5ssPnF3arH8P/kCFrliP9X/AOPV0HhHXZtPgvLdLQTKZRLzJtwSMehz92sNraLH3f1NavhGytbrX5La4jLRtbs4Adh8wZfQ+hNd+W1aSxCVNWb/AK7s8/McLmroN1KiaXp/8gjqv+EpuP8AoGr/AOBH/wBjR/wlNx/0DV/8CP8A7Gr/APwjWk/8+zf9/n/+Ko/4RrSf+fZv+/z/APxVfTWqd/6+4+b9njP51/X/AG6UP+EpuP8AoGr/AOBH/wBjR/wlNx/0DV/8CP8A7Gr/APwjWk/8+zf9/n/+Ko/4RrSf+fZv+/z/APxVFqnf+vuD2eM/nX9f9ulD/hKbj/oGr/4Ef/Y0f8JTcf8AQNX/AMCP/sav/wDCNaT/AM+zf9/n/wDiqP8AhGtJ/wCfZv8Av8//AMVRap3/AK+4PZ4z+df1/wBulD/hKbj/AKBq/wDgR/8AY0f8JTcf9A1f/Aj/AOxq/wD8I1pP/Ps3/f5//iqP+Ea0n/n2b/v8/wD8VRap3/r7g9njP51/X/bpQ/4Sm4/6Bq/+BH/2NH/CU3H/AEDV/wDAj/7Gr/8AwjWk/wDPs3/f5/8A4qj/AIRrSf8An2b/AL/P/wDFUWqd/wCvuD2eM/nX9f8AbpkXfie4kjVP7PVQWBP7/Occ/wB36VUl8QzN/wAuKj/tt/8AY1p3eg6Yt2qLbkAJuP71+5+vtVWTRNOB4gb/AL+v/jW0I1baP+vuOKtHEudnJf18ij/b03/Pkv8A3+/+xpG12cowWzUNjg+b0P5Vc/sTT/8Ang3/AH8b/GkfQ7BkYLEykjAPmNx+tXy1u/8AX3GXJiP5v6+4XTNQN2nlTAC4Rctjow9RXOar8S9I0y+vbWOx1S/Fj/x9TWVuHjhPPDMWGOn09+tdVY2UdjAEQlnP33PVjXj/AIl0qaDxPrF5a+H/ABRp+oyI32e70WUyw3DHJ3PhQVyQpKgn6dyOU4pXO7Cw5o2qbnr+naha6rp0F/ZSiW2nQPG4GMg+3arVYPgyLWYfCljHr7s+oqpEhdgzYydu4jqcYyfzreroZD3CiiigQh6VTmka2u7W5U48uZdxxnCk4b/x0mrtUNSjMlpKg6lSBSkroqDtJM7GsHUf+R58Lf711/6KrZtZxc2kM46Sxq4/EZrG1H/kefC3+9df+iq5o9fR/kerL/I7GiiisDU5G8/5Kan/AGBj/wCjhU3iRtvh68PqoH5kCobz/kpqf9gY/wDo4U7xU23w3dH3jH5utGKdqEn/AHX+RWFV68V/eX5nAP8AdqKpH6VHX5+fehRRRQAUUUUAFFFFABRRRQAjdK0PCj7PFtoMffSRf/HSf6VnnpVrw0QPGOmA92kA/wC/T125e7YmHqceYK+Gn6HqlFFFfcHxAUUUUAFFFFABRRRQAUUUUAZN027UJf8AZVV/r/Wqr/eqe4P+n3P1X/0EVXb71dUPhR5dX+IxKKKKozCiiuV1Xx/ouk+J7bQp5lE0gzLO0qLFAME4dieG4HGP4hzScktyoxctjqqKQEMAQQQeQRS0yQooooAKr3I/dt9KsVBP900DNjQXL6HaZOdieX/3ydv9Kpaj/wAjz4W/3rr/ANFVZ8N/8gOHjHzy/wDoxqraj/yPPhb/AHrr/wBFVzLd/P8AI9X7K+R2NFFFc5scjef8lNT/ALAx/wDRwp/ikZ8N3f8AwA/+PrTLz/kpqf8AYGP/AKOFWtfTf4fvx6QM35DP9KeJXNRkv7r/ACHh3y1ovzR5s3SmUoOVFJX58ffBRRRQAUUUUAFFFFABRRRQAjdKueFxu8X2B/u+Yf8AyGw/rVJulanguIy+Kg2Dtit3fPvlVx+p/Ku7LVfFQ9ThzF2w0/Q9Looor7c+KCiiigAooooAKKKKACiiigDEn/5CN1/vL/6CtQt1qe6G3Upx/e2n9AP6VA3WuqGyPLq/xGJRRRVGYV4t420jQh8YdNXVEjisL2DzbxpZmRWbDgEtkbfuqOCK9pqlf6Rpmq+X/aOnWl55edn2iBZNueuNwOOgqJw5reRrSqcl/NFtAojUJjYANuDninUiqEUKoAUDAAHAFLVmQUUUUAFQXH3TU9Vrk4Q/SgZq+GhjQof+ukp/8iNVfUf+R58Lf711/wCiqt+HwRodtnvuYfQsSP51U1H/AJHnwt/vXX/oquZbv5/keovhXyOxooornNzkbz/kpqf9gY/+jhWxNEs8EkT/AHXUqfoRise8/wCSmp/2Bj/6OFbdbPZehmt2eQx7ggVxhhwR70tXdYt/smvX0PbzS4+jfN/XFUq/Pa1N06koPoz7+jUVSnGa6oKKKKzNArR0aLTJL7Oq3DRWyjOFViXPpwDgVnVo6LBptze+Tqc0sMTDCyIwADe+QePetsPrVVkn67fMyr/w3v8ALf5HSajoujT+G59Rs7WexaPlDMSPMHGOCTwc8VxVeh3l9p9n4eura61W31MMuyCNAm5ePlHy+mM7q85lBaJ1XqVIFdmYwpqrFQstFfb8baHBgqlRUpyd5WvbfXTZX1H0VQ+zyf8APL9RR9nk/wCeX6isPq9P+dfh/mcf9sYr/oGl/wCTf/IFyQ4FdF8PoS+o6jcEfKkaRg+pJJP/AKCPzrjnhdRzHj8RXQ6Dol5caWtzHp5lSV2KuXUdDt6E57V6WWYeMa6nF3t/XmedmWb4iVHklQav/i/+RR6dRXCf8I/ff9An/wAip/jR/wAI/ff9An/yKn+NfR+0l2PnfrlX/n0/x/yO7orhP+Efvv8AoE/+RU/xo/4R++/6BP8A5FT/ABo9pLsH1yr/AM+n+P8Akd3RXCf8I/ff9An/AMip/jR/wj99/wBAn/yKn+NHtJdg+uVf+fT/AB/yO7orhP8AhH77/oE/+RU/xo/4R++/6BP/AJFT/Gj2kuwfXKv/AD6f4/5Hd0Vwn/CP33/QJ/8AIqf40f8ACP33/QJ/8ip/jR7SXYPrlX/n0/x/yOi1FdupK39+ID8if8RVdutc1e6HeQ+U76bsBbb/AKxDkkZ9faof7Hu/+gf/AORF/wAa2hWlb4f6+44a2Iqc7bg/x/yOqqN5oo5I0dwrSHCA9zXMf2Rdf9A//wAiL/jTGsJoZY0ayZXkJCYYHn8Dx9ap1pfy/wBfcZPETX2Pz/yOuoqG3SWO1RJpPMlC/Mw7mvGfDGv6pL8OPF11c6vePcQNiGWS5YvHkYG0k5HPpWs6nKm7bK5306bmr+aX33/yPbKK5T4a3dzf+ANMuby4muJ3Em6WZy7NiRgMk8ngV1datWdiGrNoKKKKQgqjfuEgdieACaungVm30ZuSlsBnz3WPrjgnBP60noioq7sdVpkQg0mziAxsgRcfRRWZqP8AyPPhb/euv/RVb1YOo/8AI8+Fv966/wDRVc0evo/yPVe33HY0UUVganI3n/JTU/7Ax/8ARwrbrEvP+Smp/wBgY/8Ao4Vt1u9kZLdnD+N7No762vh9yRPJb2YZI/ME/wDfNc1XpHiLTzqWiTwoMyqPMj6feXnH48j8a80jcMoNfH51Q9niOdbS/M+tyav7ShyPeP5D6KKK8g9cKKKKACiiigAoNFMc4FAFa4LPiNOXchVHqTwK9g06zXT9NtrRMYhjVOO5A5NedeEdOOpeIVmb/U2WJW92P3R+YJ/CvTq+ryShyUnUfU+Wzmvz1VTXQKKKK9o8UKKKKACiiigAooooAKKKKAKeqRGbTpQoJZQHUDqSDn+lZCNuQH2ro+tcyE+z3Ett2jbA/wB3qP0Irak+hyYqO0iSiiitjiCuDm+EXhifUry9dbvddB/3fmLsiZ+rINucjJxkkD04GO8oqXCL1aLjOUfhZmeH9DtvDmiW+k2bzPBBu2tMQWOWLHJAA6n0rTooqm7kt31CiiigQ1zhar6bEbrX4eu23VpWx0zjaAfzz/wGnzuFU1d8Mw/6NPeMOZ5MKcYO1cgfrurOo9DfDxvM3KwdR/5Hnwt/vXX/AKKrerB1H/kefC3+9df+iqxj19H+R6Ev8jsaKKKwNTkbz/kpqf8AYGP/AKOFbdYl5/yU1P8AsDH/ANHCtut3sjJbsK818T6adM1p3VSLe5zIh7Bv4h19efxr0qs/WdKj1jTZLVyFf70b4zsYdD/ntXBmGE+s0XFbrVHdgMV9WrKT2ejPMQc0tMdJba4kt7hDHNGdrKexpwOa+IlFxdmfaxkpK6FooopDCiiigAJwKqzyHHAJPYAZJqSWTArd8H6CdSvBqVyoNpA/7tSP9Y47/Qfz+hrqwmGliKihE5cXiY0Kbmzq/CujnR9GRJR/pMx82b2J6L+AwPrk9626KK+5pwjTioR2R8TObnJyluwoooqiAooooAKKKKACiiigAooooAKx9ag2NHeL2wkn0zwfzOPxrYpksSTRNHIMowwRTTs7kzjzxaOfU5FLUJR7W4e2lPzJ0P8AeXsalBzXUnc8ppp2YtFFFMQUUUUAFIxwKWqtxMFU5PFAyvc77maK1iz5kzhBjt6n8Bk/hXYW8EdrbxwRLtjjUKo9hWJ4ds9+7UpOsgKwj0TufxI/Ie9b9c05XZ6NCnyxu+oVg6j/AMjz4W/3rr/0VW9WDqP/ACPPhb/euv8A0VSj19H+RrL/ACOxooorA1ORvP8Akpqf9gY/+jhW3WHfkR/Ey3LcCXSWRfciXJ/Styt3sjJbsKKKKkZg+I/DiaxEJoSI72MYVj0cf3T/AI9q87kWW2ne3uI2imQ4ZGHIr2Ks7VdEstYhCXUfzj7sqcMv4/0rycwyuOI9+GkvzPWwGZyw/uT1j+R5iHBpcj1rbvvBOpWzsbORLqPsCdr/AK8frWW+iauhw2nXOf8AZjJ/lXzdTA4im7Siz6KnjqFRXjJFcsBUTy1qW3hjWLpgPsrRj+9L8oH9a6TTPBFtARJqEn2hxz5a8J+Pc/pW2HyzEVX8Nl5mNfMqFJb3fkc54f8ADk2tziWYPHYofmfoZD/dX/GvS4IIraBIYY1jiQbVVRgAU9VCqFUAKBgADgClr6nCYOGGhyx36s+YxeLniZ80tuiCiiius5AooooAKKKKACiiigAooooAKKKKACiiigCjqVh9tiDIQs6fcY9/Y1hRykMUdSrrwynqDXV1R1DTI70B1Plzr0cDr7GtITtoznrUefVbmUGBparSrPZvsuIyvOA38J+hpVnBHWt07nC007MsUE4qAz1E85PA5NFxWJZZgBTLCxk1S5DMMWiN85P8f+yP61YtNHmuyHud0UPXb0Zv8K6KONIY1jjUKijAUdBWU59EddGh9qQ4AAAAYA6CiiisTsCsHUf+R58Lf711/wCiq3qwNQbd498MIOSounb2Hl4H61Uevo/yFL/I7KiiisDU53xXo13fpaajpZUapp7l4QxwJFIwyH6j/Izms+w8Y6TdAx3Vwun3cfEtvdny2Q9xk8GrPjK8uidN0azna3l1OZkeVDh1iUZfb6HGKZa+E9BtIRGmlWsmBy00YkY+5LZrojbkXMYyvze6Tf8ACRaH/wBBnTv/AAKT/Gj/AISLQ/8AoM6d/wCBSf40f8I7of8A0BtO/wDAVP8ACj/hHdD/AOgNp3/gKn+FHuB7wf8ACRaH/wBBnTv/AAKT/Gj/AISLQ/8AoM6d/wCBSf40f8I7of8A0BtO/wDAVP8ACj/hHdD/AOgNp3/gKn+FHuB7wf8ACRaH/wBBnTv/AAKT/Gj/AISLQ/8AoM6d/wCBSf40f8I7of8A0BtO/wDAVP8ACj/hHdD/AOgNp3/gKn+FHuB7wf8ACRaH/wBBnTv/AAKT/Gj/AISLQ/8AoM6d/wCBSf40f8I7of8A0BtO/wDAVP8ACj/hHdD/AOgNp3/gKn+FHuB7wf8ACRaH/wBBnTv/AAKT/Gj/AISLQ/8AoM6d/wCBSf40f8I7of8A0BtO/wDAVP8ACj/hHdD/AOgNp3/gKn+FHuB7wf8ACRaH/wBBnTv/AAKT/Gj/AISLQ/8AoM6d/wCBSf40f8I7of8A0BtO/wDAVP8ACj/hHdD/AOgNp3/gKn+FHuB7wf8ACRaH/wBBnTv/AAKT/Gj/AISLQ/8AoM6d/wCBSf40f8I7of8A0BtO/wDAVP8ACj/hHdD/AOgNp3/gKn+FHuB7wf8ACRaH/wBBnTv/AAKT/Gj/AISLQ/8AoM6d/wCBSf40f8I7of8A0BtO/wDAVP8ACj/hHdD/AOgNp3/gKn+FHuB7wf8ACRaH/wBBnTv/AAKT/Gj/AISLQ/8AoM6d/wCBSf40f8I7of8A0BtO/wDAVP8ACj/hHdD/AOgNp3/gKn+FHuB7wf8ACRaH/wBBnTv/AAKT/Gj/AISLQ/8AoM6d/wCBSf40f8I7of8A0BtO/wDAVP8ACj/hHdD/AOgNp3/gKn+FHuB7wf8ACRaH/wBBnTv/AAKT/Gj/AISLQ/8AoM6d/wCBSf40f8I7of8A0BtO/wDAVP8ACj/hHdD/AOgNp3/gKn+FHuB7wf8ACRaH/wBBnTv/AAKT/Gj/AISLQ/8AoM6d/wCBSf40f8I7of8A0BtO/wDAVP8ACj/hHdD/AOgNp3/gKn+FHuB7wf8ACRaH/wBBnTv/AAKT/Gj/AISLQ/8AoM6d/wCBSf40f8I7of8A0BtO/wDAVP8ACj/hHdD/AOgNp3/gKn+FHuB7wj+INBkUq+r6aynqDcoR/OqMl14WkORqmnof9i7Qf1q//wAI7of/AEBtO/8AAVP8KP8AhHdD/wCgNp3/AICp/hTTiu4nFvdIzRN4YB51qzPsbyP/ABq3Bq3hu35i1TTAf732lCfzzU//AAjuh/8AQG07/wABU/wo/wCEd0P/AKA2nf8AgKn+FDcX3EoW2SD/AISLQ/8AoM6d/wCBSf40f8JFof8A0GdO/wDApP8AGj/hHdD/AOgNp3/gKn+FH/CO6H/0BtO/8BU/wpe4V7wf8JFof/QZ07/wKT/Gj/hItD/6DOnf+BSf40f8I7of/QG07/wFT/Cj/hHdD/6A2nf+Aqf4Ue4HvFa98YaBYwGVtTt5j2S3cSMx9ML/AFpfCtlc6jqM3ibUEEbzR+TZwbgfJizkk4/iJ/KrB8OaGQQdG0/n0tk/wrHezTwl4g0y50wmGx1C5W0uLTcShZvuuB2PFPRpqO4ap3Z31FFFcxsch4m/5Hfwn/2+f+ixW5WH4p/d+MPCs7cRh7mMn/aaMAD9K3K3+zH+urMur/roFFFFSMKKKKACuV1zRZBrK6xokUUWrwxFztAUXa5AMch75AGCehArqqyTYat/wkP24anb/YfL8v7IbM7sdSfM39c+2Mds801umD2M2yj0PxDq+n69HYxNdpDKpaWMCWF1ZAVYdmU5Htk461U8L2Fn4p0hta1q0hvbq4nl2C5QP9nRXKqiA/cwFGcck8k1uwaDBa+I5tYt5GjNxCUmgH3HfI/eY7NhcH1wPTmBNDvdPmn/ALG1GG2triVpnguLYzBHY5YxkOu3JycHcM9MdKd1/XqBi6Np8PiIXen6wpvoNF1SRIftI3+YNnyh853bQ5HOc4BNVvCnhbR7qK9uBp9tDc2etzPBNHEFZAj8LkY+XGRjp+Vdfp2kR6RpsltZOfNdnlaecbzJK3JdwMZyewx6DFVPDmiXuiLeJc39vdJc3D3OI7VoiructyZGyPQfqaIu33fjp/kJq6+f4a/5lHVnOqeN7LQbnJ05bF7yWHotw28IFb+8oySV6HjOaiu4ofDvivQ7bTIEt7LUjLBPaQrtiyE3Bwo4DcEEgcg89BW3qmj/AG66tr62uDa6hahhDNt3qVbG5HXI3KcDjIPAwRUdtoszalHqep3Ud1fQxtHAYoTFFEG+8QpZjuOACSx4HAHOUtl/Xf8A4Yb3/r+vMwfIHg++udTsYQmiSTFb61hQBbfAAE6KOgHRwO3PY1bTwl4f1D+0hHY2ohurqKWVokGJVCo4GR/CSMkDg5PrmtTSdO1O1+1rqmo21/HO5cKln5WzPVfvtlcevPqTT9C0SLQbae1t5pHt3mMkSOSfJUgAIDn7oxx6DA7U09vJf5Ca3/r5nIWHhHQtR1/xVZNpdnGsckAgaOBVMJ8sHKYAxzycde9aWkW1v4n1XXJtYto7yOzvTZ21tcIHjiVFUlghyNzFj83XHHStLR9D1HTtb1HULnUbWdb4q0kUdm0ZUqu1cMZG4x14/KpZtFuYNSub/SL2K0luypuI54DNE7AYDhQ6FWwACc4IHTPNF/y/HT/IdtH6lHw/PJa+J9b0NWdrO1WGe2DEnyg4OYwT/CCuQO2cDgCsDWrDToPH99IPC0OqE6WJ2iSCE/vPMbLtvIyTjGRk122laRFpjXM5kae8u3ElzOwALsBgAAdFA4A/Mk5JoLoepr4sfWv7TtPLeEW5g+xNnygxYfN5v3ueuMe1JbrX+rA/hfy/NHO674V0Wz0SCWLTLMLc6payhPIXEW94ldVz0U7eR05rptb0HSL3TrS3udNtJYbeaFYUaJcRjzFGFHYEDBHQjiret6RHremNZyTSwHeksc0WN0bowZWGeDyBwait7DVXkj/tPU7aeKNg4S2tDDvYdNxaR8jODgbeQOcZBaf53/L/ACFa33GTrOgmHVY9U0G3ht9Ut4CwRFCLdICoMT4HIIAAJ+6QO1S2Ueh+IdX0/Xo7GJrtIZVLSxgSwurICrDsynI9snHWtE2Grf8ACQ/bhqdv9h8vy/shszux1J8zf1z7Yx2zzRBoMFr4jm1i3kaM3EJSaAfcd8j95js2FwfXA9ORPRX8/wBQa3t/X9f10MLw1ZWfim2u9Z1izhu5pLyVIUuVEgt40bYFQHhT8uSRgknnoMXR4N0eQxm7QaitoJxEl4fO2GRg5yWzkjgAnnFWE0G8067updF1CC2hu5TNLb3NqZkWQ9WTa6Fc9SCSM9Mc50TZzw6a1vaXKi4OT59xH5mWJySyqVznngEAfQYqXfl07foVa717nG+CfCujXXhfRNQbTrUXCxSCVhCv75W3KVf+8OnXPT3qrZSReGfh7r+q6XZ28F4l1dRrJHCoIAnZVzgchQeAeBiut8P6Lf6F4eXS/t9tO8Klbeb7Kyhc5PzL5h3cnsV/rUOkeGprTSr7TNTura+s7t5XZI7ZojmRmZwSZGyPm46Eepq5O7ZMVa10V77wzp9p4euLm2jEeqRWzSLqQ5uC4XO5pPvNkjkE4I4xjiqj2P8AwlGkaFrUKx2WtyW6zRXaoNytsJ2sepjOSCvoT3rUfw/qE9idKutYEullPKYfZ9ty8f8AdaXdt5HBIQHHcHmrF1pepf2hYPp2o2tpY2i7fsrWZk3jGPvbxjA6YH1z0pX1ev8AwNxW0t/T2MqP+y/Fb6dNqelwDU7G6MVxbzKGaCTy2OPdTww7Hg9Rx11ZNxoME3iG01mORobiFWSVV+7Ou0hQw9VJJB9yO/GtSbK6hRRRSAKKKKACuc8Wf63w7/2Grb/2aujrnPFfzXHh1Byx1m3bHsN2TVw3FLY7aiiiuc1MvXtDg1/TTazO0UiuJIZ0+9E46MKwV0/xzAojS60K4VeBLMsqu3uQvFdjR3q4zaViJRTdzj/snjv18OfnPR9k8d+vhz8567Cin7V9kHIu5x/2Tx36+HPzno+yeO/Xw5+c9dhRR7V9kHIu5x/2Tx36+HPzno+yeO/Xw5+c9dhRR7V9kHIu5x/2Tx36+HPzno+yeO/Xw5+c9dhRR7V9kHIu5x/2Tx36+HPzno+yeO/Xw5+c9dhRR7V9kHIu5x/2Tx36+HPzno+yeO/Xw5+c9dhRR7V9kHIu5x/2Tx36+HPzno+yeO/Xw5+c9dhRR7V9kHIu5x/2Tx36+HPzno+yeO/Xw5+c9dhRR7V9kHIu5x/2Tx36+HPzno+yeO/Xw5+c9dhRR7V9kHIu5x/2Tx36+HPzno+yeO/Xw5+c9dhRR7V9kHIu5x/2Tx36+HPzno+yeO/Xw5+c9dhRR7V9kHIu5x/2Tx36+HPzno+yeO/Xw5+c9dhRR7V9kHIu5x/2Tx36+HPzno+yeO/Xw5+c9dhRR7V9kHIu5x/2Tx36+HPzno+yeO/Xw5+c9dhRR7V9kHIu5x/2Tx36+HPzno+yeO/Xw5+c9dhRR7V9kHIu5x/2Tx36+HPzno+yeO/Xw5+c9dhRR7V9kHIu5x/2Tx36+HPzno+yeO/Xw5+c9dhRR7V9kHIu5x/2Tx36+HPznqxpXhm+bV01fX7uG5uoQRbwQKRDDnqRnkn3P+GOoopOq9g5ELRSUVBVz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090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64704"/>
            <a:ext cx="7272926" cy="648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Algorithm 2: Linear search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344816" cy="45365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Given a list, find a specific element in the list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List does NOT have to be sorted!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procedure</a:t>
            </a:r>
            <a:r>
              <a:rPr lang="en-US" sz="2400" dirty="0"/>
              <a:t> </a:t>
            </a:r>
            <a:r>
              <a:rPr lang="en-US" sz="2400" dirty="0" err="1" smtClean="0"/>
              <a:t>linear_search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: integer;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: integers)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 err="1"/>
              <a:t>i</a:t>
            </a:r>
            <a:r>
              <a:rPr lang="en-US" sz="2400" dirty="0"/>
              <a:t> := 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while</a:t>
            </a:r>
            <a:r>
              <a:rPr lang="en-US" sz="2400" dirty="0"/>
              <a:t> ( </a:t>
            </a:r>
            <a:r>
              <a:rPr lang="en-US" sz="2400" i="1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latin typeface="Verdana" pitchFamily="34" charset="0"/>
              </a:rPr>
              <a:t>≤ </a:t>
            </a:r>
            <a:r>
              <a:rPr lang="en-US" sz="2400" i="1" dirty="0"/>
              <a:t>n</a:t>
            </a:r>
            <a:r>
              <a:rPr lang="en-US" sz="2400" dirty="0"/>
              <a:t> and </a:t>
            </a:r>
            <a:r>
              <a:rPr lang="en-US" sz="2400" i="1" dirty="0"/>
              <a:t>x</a:t>
            </a:r>
            <a:r>
              <a:rPr lang="en-US" sz="2400" dirty="0"/>
              <a:t> ≠ 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)</a:t>
            </a:r>
            <a:endParaRPr lang="en-US" sz="24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r>
              <a:rPr lang="en-US" sz="2400" dirty="0"/>
              <a:t> + 1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latin typeface="Verdana" pitchFamily="34" charset="0"/>
              </a:rPr>
              <a:t>≤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dirty="0" err="1"/>
              <a:t>i</a:t>
            </a:r>
            <a:endParaRPr lang="en-US" sz="24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else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  <a:r>
              <a:rPr lang="en-US" sz="2400" dirty="0"/>
              <a:t> := 0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{</a:t>
            </a:r>
            <a:r>
              <a:rPr lang="en-US" sz="2400" i="1" dirty="0"/>
              <a:t>location</a:t>
            </a:r>
            <a:r>
              <a:rPr lang="en-US" sz="2400" dirty="0"/>
              <a:t> is the subscript of the term that equals </a:t>
            </a:r>
            <a:r>
              <a:rPr lang="en-US" sz="2400" i="1" dirty="0"/>
              <a:t>x</a:t>
            </a:r>
            <a:r>
              <a:rPr lang="en-US" sz="2400" dirty="0"/>
              <a:t>, or it is 0 if </a:t>
            </a:r>
            <a:r>
              <a:rPr lang="en-US" sz="2400" i="1" dirty="0"/>
              <a:t>x</a:t>
            </a:r>
            <a:r>
              <a:rPr lang="en-US" sz="2400" dirty="0"/>
              <a:t> is not found}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84" name="Rectangle 96"/>
          <p:cNvSpPr>
            <a:spLocks noChangeArrowheads="1"/>
          </p:cNvSpPr>
          <p:nvPr/>
        </p:nvSpPr>
        <p:spPr bwMode="auto">
          <a:xfrm>
            <a:off x="827584" y="1111096"/>
            <a:ext cx="770485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/>
              <a:t>procedure</a:t>
            </a:r>
            <a:r>
              <a:rPr lang="en-US" sz="2400" b="0" dirty="0"/>
              <a:t> </a:t>
            </a:r>
            <a:r>
              <a:rPr lang="en-US" sz="2400" b="0" dirty="0" err="1"/>
              <a:t>linear_search</a:t>
            </a:r>
            <a:r>
              <a:rPr lang="en-US" sz="2400" b="0" dirty="0"/>
              <a:t> (</a:t>
            </a:r>
            <a:r>
              <a:rPr lang="en-US" sz="2400" b="0" i="1" dirty="0"/>
              <a:t>x</a:t>
            </a:r>
            <a:r>
              <a:rPr lang="en-US" sz="2400" b="0" dirty="0"/>
              <a:t>: integer; </a:t>
            </a:r>
            <a:r>
              <a:rPr lang="en-US" sz="2400" b="0" i="1" dirty="0"/>
              <a:t>a</a:t>
            </a:r>
            <a:r>
              <a:rPr lang="en-US" sz="2400" b="0" baseline="-25000" dirty="0"/>
              <a:t>1</a:t>
            </a:r>
            <a:r>
              <a:rPr lang="en-US" sz="2400" b="0" dirty="0"/>
              <a:t>, </a:t>
            </a:r>
            <a:r>
              <a:rPr lang="en-US" sz="2400" b="0" i="1" dirty="0"/>
              <a:t>a</a:t>
            </a:r>
            <a:r>
              <a:rPr lang="en-US" sz="2400" b="0" baseline="-25000" dirty="0"/>
              <a:t>2</a:t>
            </a:r>
            <a:r>
              <a:rPr lang="en-US" sz="2400" b="0" dirty="0"/>
              <a:t>, …, </a:t>
            </a:r>
            <a:r>
              <a:rPr lang="en-US" sz="2400" b="0" i="1" dirty="0"/>
              <a:t>a</a:t>
            </a:r>
            <a:r>
              <a:rPr lang="en-US" sz="2400" b="0" i="1" baseline="-25000" dirty="0"/>
              <a:t>n</a:t>
            </a:r>
            <a:r>
              <a:rPr lang="en-US" sz="2400" b="0" dirty="0"/>
              <a:t>: integers)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b="0" i="1" dirty="0" err="1"/>
              <a:t>i</a:t>
            </a:r>
            <a:r>
              <a:rPr lang="en-US" sz="2400" b="0" dirty="0"/>
              <a:t> := 1</a:t>
            </a:r>
            <a:endParaRPr lang="en-US" sz="2400" b="0" baseline="-25000" dirty="0"/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/>
              <a:t>while</a:t>
            </a:r>
            <a:r>
              <a:rPr lang="en-US" sz="2400" b="0" dirty="0"/>
              <a:t> ( </a:t>
            </a:r>
            <a:r>
              <a:rPr lang="en-US" sz="2400" b="0" i="1" dirty="0" err="1"/>
              <a:t>i</a:t>
            </a:r>
            <a:r>
              <a:rPr lang="en-US" sz="2400" b="0" dirty="0"/>
              <a:t> </a:t>
            </a:r>
            <a:r>
              <a:rPr lang="en-US" sz="2400" b="0" dirty="0">
                <a:latin typeface="Verdana" pitchFamily="34" charset="0"/>
              </a:rPr>
              <a:t>≤ </a:t>
            </a:r>
            <a:r>
              <a:rPr lang="en-US" sz="2400" b="0" i="1" dirty="0"/>
              <a:t>n</a:t>
            </a:r>
            <a:r>
              <a:rPr lang="en-US" sz="2400" b="0" dirty="0"/>
              <a:t> and </a:t>
            </a:r>
            <a:r>
              <a:rPr lang="en-US" sz="2400" b="0" i="1" dirty="0"/>
              <a:t>x</a:t>
            </a:r>
            <a:r>
              <a:rPr lang="en-US" sz="2400" b="0" dirty="0"/>
              <a:t> ≠ </a:t>
            </a:r>
            <a:r>
              <a:rPr lang="en-US" sz="2400" b="0" i="1" dirty="0" err="1"/>
              <a:t>a</a:t>
            </a:r>
            <a:r>
              <a:rPr lang="en-US" sz="2400" b="0" i="1" baseline="-25000" dirty="0" err="1"/>
              <a:t>i</a:t>
            </a:r>
            <a:r>
              <a:rPr lang="en-US" sz="2400" b="0" dirty="0"/>
              <a:t> )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b="0" i="1" dirty="0"/>
              <a:t>	</a:t>
            </a:r>
            <a:r>
              <a:rPr lang="en-US" sz="2400" b="0" i="1" dirty="0" err="1"/>
              <a:t>i</a:t>
            </a:r>
            <a:r>
              <a:rPr lang="en-US" sz="2400" b="0" dirty="0"/>
              <a:t> := </a:t>
            </a:r>
            <a:r>
              <a:rPr lang="en-US" sz="2400" b="0" i="1" dirty="0" err="1"/>
              <a:t>i</a:t>
            </a:r>
            <a:r>
              <a:rPr lang="en-US" sz="2400" b="0" dirty="0"/>
              <a:t> + 1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/>
              <a:t>if</a:t>
            </a:r>
            <a:r>
              <a:rPr lang="en-US" sz="2400" b="0" dirty="0"/>
              <a:t> </a:t>
            </a:r>
            <a:r>
              <a:rPr lang="en-US" sz="2400" b="0" i="1" dirty="0" err="1"/>
              <a:t>i</a:t>
            </a:r>
            <a:r>
              <a:rPr lang="en-US" sz="2400" b="0" dirty="0"/>
              <a:t> </a:t>
            </a:r>
            <a:r>
              <a:rPr lang="en-US" sz="2400" b="0" dirty="0">
                <a:latin typeface="Verdana" pitchFamily="34" charset="0"/>
              </a:rPr>
              <a:t>≤</a:t>
            </a:r>
            <a:r>
              <a:rPr lang="en-US" sz="2400" b="0" dirty="0"/>
              <a:t> </a:t>
            </a:r>
            <a:r>
              <a:rPr lang="en-US" sz="2400" b="0" i="1" dirty="0"/>
              <a:t>n</a:t>
            </a:r>
            <a:r>
              <a:rPr lang="en-US" sz="2400" b="0" dirty="0"/>
              <a:t> </a:t>
            </a:r>
            <a:r>
              <a:rPr lang="en-US" sz="2400" dirty="0"/>
              <a:t>then</a:t>
            </a:r>
            <a:r>
              <a:rPr lang="en-US" sz="2400" b="0" dirty="0"/>
              <a:t> </a:t>
            </a:r>
            <a:r>
              <a:rPr lang="en-US" sz="2400" b="0" i="1" dirty="0"/>
              <a:t>location</a:t>
            </a:r>
            <a:r>
              <a:rPr lang="en-US" sz="2400" b="0" dirty="0"/>
              <a:t> := </a:t>
            </a:r>
            <a:r>
              <a:rPr lang="en-US" sz="2400" b="0" dirty="0" err="1"/>
              <a:t>i</a:t>
            </a:r>
            <a:endParaRPr lang="en-US" sz="2400" b="0" dirty="0"/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/>
              <a:t>else</a:t>
            </a:r>
            <a:r>
              <a:rPr lang="en-US" sz="2400" b="0" dirty="0"/>
              <a:t> </a:t>
            </a:r>
            <a:r>
              <a:rPr lang="en-US" sz="2400" b="0" i="1" dirty="0"/>
              <a:t>location</a:t>
            </a:r>
            <a:r>
              <a:rPr lang="en-US" sz="2400" b="0" dirty="0"/>
              <a:t> := 0</a:t>
            </a:r>
          </a:p>
        </p:txBody>
      </p:sp>
      <p:sp>
        <p:nvSpPr>
          <p:cNvPr id="89180" name="Rectangle 92"/>
          <p:cNvSpPr>
            <a:spLocks noChangeArrowheads="1"/>
          </p:cNvSpPr>
          <p:nvPr/>
        </p:nvSpPr>
        <p:spPr bwMode="auto">
          <a:xfrm>
            <a:off x="825117" y="1484784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612FA"/>
                </a:solidFill>
              </a:rPr>
              <a:t> </a:t>
            </a:r>
            <a:endParaRPr lang="en-US" sz="2400" b="0" dirty="0">
              <a:solidFill>
                <a:srgbClr val="0612FA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b="0" i="1" dirty="0" err="1">
                <a:solidFill>
                  <a:srgbClr val="0612FA"/>
                </a:solidFill>
              </a:rPr>
              <a:t>i</a:t>
            </a:r>
            <a:r>
              <a:rPr lang="en-US" sz="2400" b="0" dirty="0">
                <a:solidFill>
                  <a:srgbClr val="0612FA"/>
                </a:solidFill>
              </a:rPr>
              <a:t> := 1</a:t>
            </a:r>
            <a:endParaRPr lang="en-US" sz="2400" b="0" baseline="-25000" dirty="0">
              <a:solidFill>
                <a:srgbClr val="0612FA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612FA"/>
                </a:solidFill>
              </a:rPr>
              <a:t>while</a:t>
            </a:r>
            <a:r>
              <a:rPr lang="en-US" sz="2400" b="0" dirty="0">
                <a:solidFill>
                  <a:srgbClr val="0612FA"/>
                </a:solidFill>
              </a:rPr>
              <a:t> ( </a:t>
            </a:r>
            <a:r>
              <a:rPr lang="en-US" sz="2400" b="0" i="1" dirty="0" err="1">
                <a:solidFill>
                  <a:srgbClr val="0612FA"/>
                </a:solidFill>
              </a:rPr>
              <a:t>i</a:t>
            </a:r>
            <a:r>
              <a:rPr lang="en-US" sz="2400" b="0" dirty="0">
                <a:solidFill>
                  <a:srgbClr val="0612FA"/>
                </a:solidFill>
              </a:rPr>
              <a:t> </a:t>
            </a:r>
            <a:r>
              <a:rPr lang="en-US" sz="2400" b="0" dirty="0">
                <a:solidFill>
                  <a:srgbClr val="0612FA"/>
                </a:solidFill>
                <a:latin typeface="Verdana" pitchFamily="34" charset="0"/>
              </a:rPr>
              <a:t>≤ </a:t>
            </a:r>
            <a:r>
              <a:rPr lang="en-US" sz="2400" b="0" i="1" dirty="0">
                <a:solidFill>
                  <a:srgbClr val="0612FA"/>
                </a:solidFill>
              </a:rPr>
              <a:t>n</a:t>
            </a:r>
            <a:r>
              <a:rPr lang="en-US" sz="2400" b="0" dirty="0">
                <a:solidFill>
                  <a:srgbClr val="0612FA"/>
                </a:solidFill>
              </a:rPr>
              <a:t> and </a:t>
            </a:r>
            <a:r>
              <a:rPr lang="en-US" sz="2400" b="0" i="1" dirty="0">
                <a:solidFill>
                  <a:srgbClr val="0612FA"/>
                </a:solidFill>
              </a:rPr>
              <a:t>x</a:t>
            </a:r>
            <a:r>
              <a:rPr lang="en-US" sz="2400" b="0" dirty="0">
                <a:solidFill>
                  <a:srgbClr val="0612FA"/>
                </a:solidFill>
              </a:rPr>
              <a:t> ≠ </a:t>
            </a:r>
            <a:r>
              <a:rPr lang="en-US" sz="2400" b="0" i="1" dirty="0" err="1">
                <a:solidFill>
                  <a:srgbClr val="0612FA"/>
                </a:solidFill>
              </a:rPr>
              <a:t>a</a:t>
            </a:r>
            <a:r>
              <a:rPr lang="en-US" sz="2400" b="0" i="1" baseline="-25000" dirty="0" err="1">
                <a:solidFill>
                  <a:srgbClr val="0612FA"/>
                </a:solidFill>
              </a:rPr>
              <a:t>i</a:t>
            </a:r>
            <a:r>
              <a:rPr lang="en-US" sz="2400" b="0" dirty="0">
                <a:solidFill>
                  <a:srgbClr val="0612FA"/>
                </a:solidFill>
              </a:rPr>
              <a:t> )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b="0" i="1" dirty="0">
                <a:solidFill>
                  <a:srgbClr val="0612FA"/>
                </a:solidFill>
              </a:rPr>
              <a:t>	</a:t>
            </a:r>
            <a:r>
              <a:rPr lang="en-US" sz="2400" b="0" i="1" dirty="0" err="1">
                <a:solidFill>
                  <a:srgbClr val="0612FA"/>
                </a:solidFill>
              </a:rPr>
              <a:t>i</a:t>
            </a:r>
            <a:r>
              <a:rPr lang="en-US" sz="2400" b="0" dirty="0">
                <a:solidFill>
                  <a:srgbClr val="0612FA"/>
                </a:solidFill>
              </a:rPr>
              <a:t> := </a:t>
            </a:r>
            <a:r>
              <a:rPr lang="en-US" sz="2400" b="0" i="1" dirty="0" err="1">
                <a:solidFill>
                  <a:srgbClr val="0612FA"/>
                </a:solidFill>
              </a:rPr>
              <a:t>i</a:t>
            </a:r>
            <a:r>
              <a:rPr lang="en-US" sz="2400" b="0" dirty="0">
                <a:solidFill>
                  <a:srgbClr val="0612FA"/>
                </a:solidFill>
              </a:rPr>
              <a:t> + 1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612FA"/>
                </a:solidFill>
              </a:rPr>
              <a:t>if</a:t>
            </a:r>
            <a:r>
              <a:rPr lang="en-US" sz="2400" b="0" dirty="0">
                <a:solidFill>
                  <a:srgbClr val="0612FA"/>
                </a:solidFill>
              </a:rPr>
              <a:t> </a:t>
            </a:r>
            <a:r>
              <a:rPr lang="en-US" sz="2400" b="0" i="1" dirty="0" err="1">
                <a:solidFill>
                  <a:srgbClr val="0612FA"/>
                </a:solidFill>
              </a:rPr>
              <a:t>i</a:t>
            </a:r>
            <a:r>
              <a:rPr lang="en-US" sz="2400" b="0" dirty="0">
                <a:solidFill>
                  <a:srgbClr val="0612FA"/>
                </a:solidFill>
              </a:rPr>
              <a:t> </a:t>
            </a:r>
            <a:r>
              <a:rPr lang="en-US" sz="2400" b="0" dirty="0">
                <a:solidFill>
                  <a:srgbClr val="0612FA"/>
                </a:solidFill>
                <a:latin typeface="Verdana" pitchFamily="34" charset="0"/>
              </a:rPr>
              <a:t>≤</a:t>
            </a:r>
            <a:r>
              <a:rPr lang="en-US" sz="2400" b="0" dirty="0">
                <a:solidFill>
                  <a:srgbClr val="0612FA"/>
                </a:solidFill>
              </a:rPr>
              <a:t> </a:t>
            </a:r>
            <a:r>
              <a:rPr lang="en-US" sz="2400" b="0" i="1" dirty="0">
                <a:solidFill>
                  <a:srgbClr val="0612FA"/>
                </a:solidFill>
              </a:rPr>
              <a:t>n</a:t>
            </a:r>
            <a:r>
              <a:rPr lang="en-US" sz="2400" b="0" dirty="0">
                <a:solidFill>
                  <a:srgbClr val="0612FA"/>
                </a:solidFill>
              </a:rPr>
              <a:t> </a:t>
            </a:r>
            <a:r>
              <a:rPr lang="en-US" sz="2400" dirty="0">
                <a:solidFill>
                  <a:srgbClr val="0612FA"/>
                </a:solidFill>
              </a:rPr>
              <a:t>then</a:t>
            </a:r>
            <a:r>
              <a:rPr lang="en-US" sz="2400" b="0" dirty="0">
                <a:solidFill>
                  <a:srgbClr val="0612FA"/>
                </a:solidFill>
              </a:rPr>
              <a:t> </a:t>
            </a:r>
            <a:r>
              <a:rPr lang="en-US" sz="2400" b="0" i="1" dirty="0">
                <a:solidFill>
                  <a:srgbClr val="0612FA"/>
                </a:solidFill>
              </a:rPr>
              <a:t>location</a:t>
            </a:r>
            <a:r>
              <a:rPr lang="en-US" sz="2400" b="0" dirty="0">
                <a:solidFill>
                  <a:srgbClr val="0612FA"/>
                </a:solidFill>
              </a:rPr>
              <a:t> := </a:t>
            </a:r>
            <a:r>
              <a:rPr lang="en-US" sz="2400" b="0" dirty="0" err="1" smtClean="0">
                <a:solidFill>
                  <a:srgbClr val="0612FA"/>
                </a:solidFill>
              </a:rPr>
              <a:t>i</a:t>
            </a:r>
            <a:endParaRPr lang="en-US" sz="2400" b="0" dirty="0">
              <a:solidFill>
                <a:srgbClr val="0612FA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xfrm>
            <a:off x="899592" y="476672"/>
            <a:ext cx="7560840" cy="720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Algorithm 2: Linear search, take 1</a:t>
            </a:r>
          </a:p>
        </p:txBody>
      </p:sp>
      <p:graphicFrame>
        <p:nvGraphicFramePr>
          <p:cNvPr id="89092" name="Group 4"/>
          <p:cNvGraphicFramePr>
            <a:graphicFrameLocks noGrp="1"/>
          </p:cNvGraphicFramePr>
          <p:nvPr/>
        </p:nvGraphicFramePr>
        <p:xfrm>
          <a:off x="1371600" y="4572000"/>
          <a:ext cx="6629400" cy="609600"/>
        </p:xfrm>
        <a:graphic>
          <a:graphicData uri="http://schemas.openxmlformats.org/drawingml/2006/table">
            <a:tbl>
              <a:tblPr/>
              <a:tblGrid>
                <a:gridCol w="663575"/>
                <a:gridCol w="661988"/>
                <a:gridCol w="663575"/>
                <a:gridCol w="661987"/>
                <a:gridCol w="663575"/>
                <a:gridCol w="663575"/>
                <a:gridCol w="661988"/>
                <a:gridCol w="663575"/>
                <a:gridCol w="661987"/>
                <a:gridCol w="6635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116" name="Group 28"/>
          <p:cNvGraphicFramePr>
            <a:graphicFrameLocks noGrp="1"/>
          </p:cNvGraphicFramePr>
          <p:nvPr/>
        </p:nvGraphicFramePr>
        <p:xfrm>
          <a:off x="1371600" y="4038600"/>
          <a:ext cx="6629400" cy="609600"/>
        </p:xfrm>
        <a:graphic>
          <a:graphicData uri="http://schemas.openxmlformats.org/drawingml/2006/table">
            <a:tbl>
              <a:tblPr/>
              <a:tblGrid>
                <a:gridCol w="663575"/>
                <a:gridCol w="661988"/>
                <a:gridCol w="663575"/>
                <a:gridCol w="661987"/>
                <a:gridCol w="663575"/>
                <a:gridCol w="663575"/>
                <a:gridCol w="661988"/>
                <a:gridCol w="663575"/>
                <a:gridCol w="661987"/>
                <a:gridCol w="6635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147" name="Group 59"/>
          <p:cNvGraphicFramePr>
            <a:graphicFrameLocks noGrp="1"/>
          </p:cNvGraphicFramePr>
          <p:nvPr/>
        </p:nvGraphicFramePr>
        <p:xfrm>
          <a:off x="4343400" y="6019800"/>
          <a:ext cx="914400" cy="518160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153" name="Group 65"/>
          <p:cNvGraphicFramePr>
            <a:graphicFrameLocks noGrp="1"/>
          </p:cNvGraphicFramePr>
          <p:nvPr/>
        </p:nvGraphicFramePr>
        <p:xfrm>
          <a:off x="3733800" y="6019800"/>
          <a:ext cx="533400" cy="51816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160" name="Line 72"/>
          <p:cNvSpPr>
            <a:spLocks noChangeShapeType="1"/>
          </p:cNvSpPr>
          <p:nvPr/>
        </p:nvSpPr>
        <p:spPr bwMode="auto">
          <a:xfrm flipH="1" flipV="1">
            <a:off x="3124200" y="5181600"/>
            <a:ext cx="16764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89161" name="Line 73"/>
          <p:cNvSpPr>
            <a:spLocks noChangeShapeType="1"/>
          </p:cNvSpPr>
          <p:nvPr/>
        </p:nvSpPr>
        <p:spPr bwMode="auto">
          <a:xfrm flipV="1">
            <a:off x="4800600" y="5181600"/>
            <a:ext cx="15240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89162" name="Line 74"/>
          <p:cNvSpPr>
            <a:spLocks noChangeShapeType="1"/>
          </p:cNvSpPr>
          <p:nvPr/>
        </p:nvSpPr>
        <p:spPr bwMode="auto">
          <a:xfrm flipH="1" flipV="1">
            <a:off x="2438400" y="5181600"/>
            <a:ext cx="23622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89164" name="Line 76"/>
          <p:cNvSpPr>
            <a:spLocks noChangeShapeType="1"/>
          </p:cNvSpPr>
          <p:nvPr/>
        </p:nvSpPr>
        <p:spPr bwMode="auto">
          <a:xfrm flipH="1" flipV="1">
            <a:off x="3733800" y="5181600"/>
            <a:ext cx="10668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89165" name="Line 77"/>
          <p:cNvSpPr>
            <a:spLocks noChangeShapeType="1"/>
          </p:cNvSpPr>
          <p:nvPr/>
        </p:nvSpPr>
        <p:spPr bwMode="auto">
          <a:xfrm flipV="1">
            <a:off x="4800600" y="5181600"/>
            <a:ext cx="8382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89166" name="Line 78"/>
          <p:cNvSpPr>
            <a:spLocks noChangeShapeType="1"/>
          </p:cNvSpPr>
          <p:nvPr/>
        </p:nvSpPr>
        <p:spPr bwMode="auto">
          <a:xfrm flipH="1" flipV="1">
            <a:off x="4343400" y="5181600"/>
            <a:ext cx="4572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89167" name="Line 79"/>
          <p:cNvSpPr>
            <a:spLocks noChangeShapeType="1"/>
          </p:cNvSpPr>
          <p:nvPr/>
        </p:nvSpPr>
        <p:spPr bwMode="auto">
          <a:xfrm flipV="1">
            <a:off x="4800600" y="5181600"/>
            <a:ext cx="2286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89168" name="Text Box 80"/>
          <p:cNvSpPr txBox="1">
            <a:spLocks noChangeArrowheads="1"/>
          </p:cNvSpPr>
          <p:nvPr/>
        </p:nvSpPr>
        <p:spPr bwMode="auto">
          <a:xfrm>
            <a:off x="45720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2</a:t>
            </a:r>
          </a:p>
        </p:txBody>
      </p:sp>
      <p:sp>
        <p:nvSpPr>
          <p:cNvPr id="89169" name="Text Box 81"/>
          <p:cNvSpPr txBox="1">
            <a:spLocks noChangeArrowheads="1"/>
          </p:cNvSpPr>
          <p:nvPr/>
        </p:nvSpPr>
        <p:spPr bwMode="auto">
          <a:xfrm>
            <a:off x="45720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3</a:t>
            </a:r>
          </a:p>
        </p:txBody>
      </p:sp>
      <p:sp>
        <p:nvSpPr>
          <p:cNvPr id="89170" name="Text Box 82"/>
          <p:cNvSpPr txBox="1">
            <a:spLocks noChangeArrowheads="1"/>
          </p:cNvSpPr>
          <p:nvPr/>
        </p:nvSpPr>
        <p:spPr bwMode="auto">
          <a:xfrm>
            <a:off x="45720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4</a:t>
            </a:r>
          </a:p>
        </p:txBody>
      </p:sp>
      <p:sp>
        <p:nvSpPr>
          <p:cNvPr id="89171" name="Text Box 83"/>
          <p:cNvSpPr txBox="1">
            <a:spLocks noChangeArrowheads="1"/>
          </p:cNvSpPr>
          <p:nvPr/>
        </p:nvSpPr>
        <p:spPr bwMode="auto">
          <a:xfrm>
            <a:off x="45720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5</a:t>
            </a:r>
          </a:p>
        </p:txBody>
      </p:sp>
      <p:sp>
        <p:nvSpPr>
          <p:cNvPr id="89172" name="Text Box 84"/>
          <p:cNvSpPr txBox="1">
            <a:spLocks noChangeArrowheads="1"/>
          </p:cNvSpPr>
          <p:nvPr/>
        </p:nvSpPr>
        <p:spPr bwMode="auto">
          <a:xfrm>
            <a:off x="45720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6</a:t>
            </a:r>
          </a:p>
        </p:txBody>
      </p:sp>
      <p:sp>
        <p:nvSpPr>
          <p:cNvPr id="89173" name="Text Box 85"/>
          <p:cNvSpPr txBox="1">
            <a:spLocks noChangeArrowheads="1"/>
          </p:cNvSpPr>
          <p:nvPr/>
        </p:nvSpPr>
        <p:spPr bwMode="auto">
          <a:xfrm>
            <a:off x="45720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7</a:t>
            </a:r>
          </a:p>
        </p:txBody>
      </p:sp>
      <p:sp>
        <p:nvSpPr>
          <p:cNvPr id="89174" name="Text Box 86"/>
          <p:cNvSpPr txBox="1">
            <a:spLocks noChangeArrowheads="1"/>
          </p:cNvSpPr>
          <p:nvPr/>
        </p:nvSpPr>
        <p:spPr bwMode="auto">
          <a:xfrm>
            <a:off x="45720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8</a:t>
            </a:r>
          </a:p>
        </p:txBody>
      </p:sp>
      <p:sp>
        <p:nvSpPr>
          <p:cNvPr id="89181" name="Text Box 93"/>
          <p:cNvSpPr txBox="1">
            <a:spLocks noChangeArrowheads="1"/>
          </p:cNvSpPr>
          <p:nvPr/>
        </p:nvSpPr>
        <p:spPr bwMode="auto">
          <a:xfrm>
            <a:off x="45720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 dirty="0"/>
              <a:t>1</a:t>
            </a:r>
          </a:p>
        </p:txBody>
      </p:sp>
      <p:sp>
        <p:nvSpPr>
          <p:cNvPr id="89182" name="Line 94"/>
          <p:cNvSpPr>
            <a:spLocks noChangeShapeType="1"/>
          </p:cNvSpPr>
          <p:nvPr/>
        </p:nvSpPr>
        <p:spPr bwMode="auto">
          <a:xfrm flipH="1" flipV="1">
            <a:off x="1676400" y="5181600"/>
            <a:ext cx="30480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7239000" y="2514600"/>
            <a:ext cx="1295400" cy="533400"/>
            <a:chOff x="4848" y="2064"/>
            <a:chExt cx="816" cy="336"/>
          </a:xfrm>
        </p:grpSpPr>
        <p:sp>
          <p:nvSpPr>
            <p:cNvPr id="89186" name="Rectangle 98"/>
            <p:cNvSpPr>
              <a:spLocks noChangeArrowheads="1"/>
            </p:cNvSpPr>
            <p:nvPr/>
          </p:nvSpPr>
          <p:spPr bwMode="auto">
            <a:xfrm>
              <a:off x="5088" y="2064"/>
              <a:ext cx="57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id-ID" sz="2800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9187" name="Line 99"/>
            <p:cNvSpPr>
              <a:spLocks noChangeShapeType="1"/>
            </p:cNvSpPr>
            <p:nvPr/>
          </p:nvSpPr>
          <p:spPr bwMode="auto">
            <a:xfrm>
              <a:off x="5088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89188" name="Line 100"/>
            <p:cNvSpPr>
              <a:spLocks noChangeShapeType="1"/>
            </p:cNvSpPr>
            <p:nvPr/>
          </p:nvSpPr>
          <p:spPr bwMode="auto">
            <a:xfrm>
              <a:off x="5088" y="24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89189" name="Line 101"/>
            <p:cNvSpPr>
              <a:spLocks noChangeShapeType="1"/>
            </p:cNvSpPr>
            <p:nvPr/>
          </p:nvSpPr>
          <p:spPr bwMode="auto">
            <a:xfrm>
              <a:off x="5088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89190" name="Line 102"/>
            <p:cNvSpPr>
              <a:spLocks noChangeShapeType="1"/>
            </p:cNvSpPr>
            <p:nvPr/>
          </p:nvSpPr>
          <p:spPr bwMode="auto">
            <a:xfrm>
              <a:off x="5664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89191" name="Rectangle 103"/>
            <p:cNvSpPr>
              <a:spLocks noChangeArrowheads="1"/>
            </p:cNvSpPr>
            <p:nvPr/>
          </p:nvSpPr>
          <p:spPr bwMode="auto">
            <a:xfrm>
              <a:off x="4848" y="2064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 dirty="0"/>
                <a:t>x</a:t>
              </a:r>
            </a:p>
          </p:txBody>
        </p:sp>
        <p:sp>
          <p:nvSpPr>
            <p:cNvPr id="89192" name="Line 104"/>
            <p:cNvSpPr>
              <a:spLocks noChangeShapeType="1"/>
            </p:cNvSpPr>
            <p:nvPr/>
          </p:nvSpPr>
          <p:spPr bwMode="auto">
            <a:xfrm>
              <a:off x="4848" y="206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89193" name="Line 105"/>
            <p:cNvSpPr>
              <a:spLocks noChangeShapeType="1"/>
            </p:cNvSpPr>
            <p:nvPr/>
          </p:nvSpPr>
          <p:spPr bwMode="auto">
            <a:xfrm>
              <a:off x="4848" y="2390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89194" name="Line 106"/>
            <p:cNvSpPr>
              <a:spLocks noChangeShapeType="1"/>
            </p:cNvSpPr>
            <p:nvPr/>
          </p:nvSpPr>
          <p:spPr bwMode="auto">
            <a:xfrm>
              <a:off x="4848" y="2064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89195" name="Line 107"/>
            <p:cNvSpPr>
              <a:spLocks noChangeShapeType="1"/>
            </p:cNvSpPr>
            <p:nvPr/>
          </p:nvSpPr>
          <p:spPr bwMode="auto">
            <a:xfrm>
              <a:off x="5088" y="2064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89196" name="Text Box 108"/>
            <p:cNvSpPr txBox="1">
              <a:spLocks noChangeArrowheads="1"/>
            </p:cNvSpPr>
            <p:nvPr/>
          </p:nvSpPr>
          <p:spPr bwMode="auto">
            <a:xfrm>
              <a:off x="5232" y="2064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 b="0"/>
                <a:t>3</a:t>
              </a:r>
            </a:p>
          </p:txBody>
        </p:sp>
      </p:grp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5943600" y="3276600"/>
            <a:ext cx="2590800" cy="533400"/>
            <a:chOff x="3744" y="2064"/>
            <a:chExt cx="1632" cy="336"/>
          </a:xfrm>
        </p:grpSpPr>
        <p:sp>
          <p:nvSpPr>
            <p:cNvPr id="89198" name="Rectangle 110"/>
            <p:cNvSpPr>
              <a:spLocks noChangeArrowheads="1"/>
            </p:cNvSpPr>
            <p:nvPr/>
          </p:nvSpPr>
          <p:spPr bwMode="auto">
            <a:xfrm>
              <a:off x="4800" y="2064"/>
              <a:ext cx="57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id-ID" sz="2800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9199" name="Line 111"/>
            <p:cNvSpPr>
              <a:spLocks noChangeShapeType="1"/>
            </p:cNvSpPr>
            <p:nvPr/>
          </p:nvSpPr>
          <p:spPr bwMode="auto">
            <a:xfrm>
              <a:off x="4800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89200" name="Line 112"/>
            <p:cNvSpPr>
              <a:spLocks noChangeShapeType="1"/>
            </p:cNvSpPr>
            <p:nvPr/>
          </p:nvSpPr>
          <p:spPr bwMode="auto">
            <a:xfrm>
              <a:off x="4800" y="24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89201" name="Line 113"/>
            <p:cNvSpPr>
              <a:spLocks noChangeShapeType="1"/>
            </p:cNvSpPr>
            <p:nvPr/>
          </p:nvSpPr>
          <p:spPr bwMode="auto">
            <a:xfrm>
              <a:off x="4800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89202" name="Line 114"/>
            <p:cNvSpPr>
              <a:spLocks noChangeShapeType="1"/>
            </p:cNvSpPr>
            <p:nvPr/>
          </p:nvSpPr>
          <p:spPr bwMode="auto">
            <a:xfrm>
              <a:off x="5376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89203" name="Rectangle 115"/>
            <p:cNvSpPr>
              <a:spLocks noChangeArrowheads="1"/>
            </p:cNvSpPr>
            <p:nvPr/>
          </p:nvSpPr>
          <p:spPr bwMode="auto">
            <a:xfrm>
              <a:off x="3744" y="2064"/>
              <a:ext cx="105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 dirty="0"/>
                <a:t>location</a:t>
              </a:r>
            </a:p>
          </p:txBody>
        </p:sp>
        <p:sp>
          <p:nvSpPr>
            <p:cNvPr id="89204" name="Line 116"/>
            <p:cNvSpPr>
              <a:spLocks noChangeShapeType="1"/>
            </p:cNvSpPr>
            <p:nvPr/>
          </p:nvSpPr>
          <p:spPr bwMode="auto">
            <a:xfrm>
              <a:off x="4560" y="206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89205" name="Line 117"/>
            <p:cNvSpPr>
              <a:spLocks noChangeShapeType="1"/>
            </p:cNvSpPr>
            <p:nvPr/>
          </p:nvSpPr>
          <p:spPr bwMode="auto">
            <a:xfrm>
              <a:off x="4560" y="2390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89206" name="Line 118"/>
            <p:cNvSpPr>
              <a:spLocks noChangeShapeType="1"/>
            </p:cNvSpPr>
            <p:nvPr/>
          </p:nvSpPr>
          <p:spPr bwMode="auto">
            <a:xfrm>
              <a:off x="4560" y="2064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89207" name="Line 119"/>
            <p:cNvSpPr>
              <a:spLocks noChangeShapeType="1"/>
            </p:cNvSpPr>
            <p:nvPr/>
          </p:nvSpPr>
          <p:spPr bwMode="auto">
            <a:xfrm>
              <a:off x="4800" y="2064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89208" name="Text Box 120"/>
            <p:cNvSpPr txBox="1">
              <a:spLocks noChangeArrowheads="1"/>
            </p:cNvSpPr>
            <p:nvPr/>
          </p:nvSpPr>
          <p:spPr bwMode="auto">
            <a:xfrm>
              <a:off x="4944" y="2064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 b="0"/>
                <a:t>8</a:t>
              </a:r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89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60" grpId="0" animBg="1"/>
      <p:bldP spid="89160" grpId="1" animBg="1"/>
      <p:bldP spid="89161" grpId="0" animBg="1"/>
      <p:bldP spid="89162" grpId="0" animBg="1"/>
      <p:bldP spid="89162" grpId="1" animBg="1"/>
      <p:bldP spid="89164" grpId="0" animBg="1"/>
      <p:bldP spid="89164" grpId="1" animBg="1"/>
      <p:bldP spid="89165" grpId="0" animBg="1"/>
      <p:bldP spid="89165" grpId="1" animBg="1"/>
      <p:bldP spid="89166" grpId="0" animBg="1"/>
      <p:bldP spid="89166" grpId="1" animBg="1"/>
      <p:bldP spid="89167" grpId="0" animBg="1"/>
      <p:bldP spid="89167" grpId="1" animBg="1"/>
      <p:bldP spid="89168" grpId="0"/>
      <p:bldP spid="89168" grpId="1"/>
      <p:bldP spid="89169" grpId="0"/>
      <p:bldP spid="89169" grpId="1"/>
      <p:bldP spid="89170" grpId="0"/>
      <p:bldP spid="89170" grpId="1"/>
      <p:bldP spid="89171" grpId="0"/>
      <p:bldP spid="89171" grpId="1"/>
      <p:bldP spid="89172" grpId="0"/>
      <p:bldP spid="89172" grpId="1"/>
      <p:bldP spid="89173" grpId="0"/>
      <p:bldP spid="89173" grpId="1"/>
      <p:bldP spid="89174" grpId="0"/>
      <p:bldP spid="89181" grpId="0"/>
      <p:bldP spid="89181" grpId="1"/>
      <p:bldP spid="89182" grpId="0" animBg="1"/>
      <p:bldP spid="8918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685800" y="1196752"/>
            <a:ext cx="784664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/>
              <a:t>procedure</a:t>
            </a:r>
            <a:r>
              <a:rPr lang="en-US" sz="2400" b="0" dirty="0"/>
              <a:t> </a:t>
            </a:r>
            <a:r>
              <a:rPr lang="en-US" sz="2400" b="0" dirty="0" err="1"/>
              <a:t>linear_search</a:t>
            </a:r>
            <a:r>
              <a:rPr lang="en-US" sz="2400" b="0" dirty="0"/>
              <a:t> (</a:t>
            </a:r>
            <a:r>
              <a:rPr lang="en-US" sz="2400" b="0" i="1" dirty="0"/>
              <a:t>x</a:t>
            </a:r>
            <a:r>
              <a:rPr lang="en-US" sz="2400" b="0" dirty="0"/>
              <a:t>: integer; </a:t>
            </a:r>
            <a:r>
              <a:rPr lang="en-US" sz="2400" b="0" i="1" dirty="0"/>
              <a:t>a</a:t>
            </a:r>
            <a:r>
              <a:rPr lang="en-US" sz="2400" b="0" baseline="-25000" dirty="0"/>
              <a:t>1</a:t>
            </a:r>
            <a:r>
              <a:rPr lang="en-US" sz="2400" b="0" dirty="0"/>
              <a:t>, </a:t>
            </a:r>
            <a:r>
              <a:rPr lang="en-US" sz="2400" b="0" i="1" dirty="0"/>
              <a:t>a</a:t>
            </a:r>
            <a:r>
              <a:rPr lang="en-US" sz="2400" b="0" baseline="-25000" dirty="0"/>
              <a:t>2</a:t>
            </a:r>
            <a:r>
              <a:rPr lang="en-US" sz="2400" b="0" dirty="0"/>
              <a:t>, …, </a:t>
            </a:r>
            <a:r>
              <a:rPr lang="en-US" sz="2400" b="0" i="1" dirty="0"/>
              <a:t>a</a:t>
            </a:r>
            <a:r>
              <a:rPr lang="en-US" sz="2400" b="0" i="1" baseline="-25000" dirty="0"/>
              <a:t>n</a:t>
            </a:r>
            <a:r>
              <a:rPr lang="en-US" sz="2400" b="0" dirty="0"/>
              <a:t>: integers)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b="0" i="1" dirty="0" err="1"/>
              <a:t>i</a:t>
            </a:r>
            <a:r>
              <a:rPr lang="en-US" sz="2400" b="0" dirty="0"/>
              <a:t> := 1</a:t>
            </a:r>
            <a:endParaRPr lang="en-US" sz="2400" b="0" baseline="-25000" dirty="0"/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/>
              <a:t>while</a:t>
            </a:r>
            <a:r>
              <a:rPr lang="en-US" sz="2400" b="0" dirty="0"/>
              <a:t> ( </a:t>
            </a:r>
            <a:r>
              <a:rPr lang="en-US" sz="2400" b="0" i="1" dirty="0" err="1"/>
              <a:t>i</a:t>
            </a:r>
            <a:r>
              <a:rPr lang="en-US" sz="2400" b="0" dirty="0"/>
              <a:t> </a:t>
            </a:r>
            <a:r>
              <a:rPr lang="en-US" sz="2400" b="0" dirty="0">
                <a:latin typeface="Verdana" pitchFamily="34" charset="0"/>
              </a:rPr>
              <a:t>≤ </a:t>
            </a:r>
            <a:r>
              <a:rPr lang="en-US" sz="2400" b="0" i="1" dirty="0"/>
              <a:t>n</a:t>
            </a:r>
            <a:r>
              <a:rPr lang="en-US" sz="2400" b="0" dirty="0"/>
              <a:t> and </a:t>
            </a:r>
            <a:r>
              <a:rPr lang="en-US" sz="2400" b="0" i="1" dirty="0"/>
              <a:t>x</a:t>
            </a:r>
            <a:r>
              <a:rPr lang="en-US" sz="2400" b="0" dirty="0"/>
              <a:t> ≠ </a:t>
            </a:r>
            <a:r>
              <a:rPr lang="en-US" sz="2400" b="0" i="1" dirty="0" err="1"/>
              <a:t>a</a:t>
            </a:r>
            <a:r>
              <a:rPr lang="en-US" sz="2400" b="0" i="1" baseline="-25000" dirty="0" err="1"/>
              <a:t>i</a:t>
            </a:r>
            <a:r>
              <a:rPr lang="en-US" sz="2400" b="0" dirty="0"/>
              <a:t> )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b="0" i="1" dirty="0"/>
              <a:t>	</a:t>
            </a:r>
            <a:r>
              <a:rPr lang="en-US" sz="2400" b="0" i="1" dirty="0" err="1"/>
              <a:t>i</a:t>
            </a:r>
            <a:r>
              <a:rPr lang="en-US" sz="2400" b="0" dirty="0"/>
              <a:t> := </a:t>
            </a:r>
            <a:r>
              <a:rPr lang="en-US" sz="2400" b="0" i="1" dirty="0" err="1"/>
              <a:t>i</a:t>
            </a:r>
            <a:r>
              <a:rPr lang="en-US" sz="2400" b="0" dirty="0"/>
              <a:t> + 1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/>
              <a:t>if</a:t>
            </a:r>
            <a:r>
              <a:rPr lang="en-US" sz="2400" b="0" dirty="0"/>
              <a:t> </a:t>
            </a:r>
            <a:r>
              <a:rPr lang="en-US" sz="2400" b="0" i="1" dirty="0" err="1"/>
              <a:t>i</a:t>
            </a:r>
            <a:r>
              <a:rPr lang="en-US" sz="2400" b="0" dirty="0"/>
              <a:t> </a:t>
            </a:r>
            <a:r>
              <a:rPr lang="en-US" sz="2400" b="0" dirty="0">
                <a:latin typeface="Verdana" pitchFamily="34" charset="0"/>
              </a:rPr>
              <a:t>≤</a:t>
            </a:r>
            <a:r>
              <a:rPr lang="en-US" sz="2400" b="0" dirty="0"/>
              <a:t> </a:t>
            </a:r>
            <a:r>
              <a:rPr lang="en-US" sz="2400" b="0" i="1" dirty="0"/>
              <a:t>n</a:t>
            </a:r>
            <a:r>
              <a:rPr lang="en-US" sz="2400" b="0" dirty="0"/>
              <a:t> </a:t>
            </a:r>
            <a:r>
              <a:rPr lang="en-US" sz="2400" dirty="0"/>
              <a:t>then</a:t>
            </a:r>
            <a:r>
              <a:rPr lang="en-US" sz="2400" b="0" dirty="0"/>
              <a:t> </a:t>
            </a:r>
            <a:r>
              <a:rPr lang="en-US" sz="2400" b="0" i="1" dirty="0"/>
              <a:t>location</a:t>
            </a:r>
            <a:r>
              <a:rPr lang="en-US" sz="2400" b="0" dirty="0"/>
              <a:t> := </a:t>
            </a:r>
            <a:r>
              <a:rPr lang="en-US" sz="2400" b="0" dirty="0" err="1"/>
              <a:t>i</a:t>
            </a:r>
            <a:endParaRPr lang="en-US" sz="2400" b="0" dirty="0"/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/>
              <a:t>else</a:t>
            </a:r>
            <a:r>
              <a:rPr lang="en-US" sz="2400" b="0" dirty="0"/>
              <a:t> </a:t>
            </a:r>
            <a:r>
              <a:rPr lang="en-US" sz="2400" b="0" i="1" dirty="0"/>
              <a:t>location</a:t>
            </a:r>
            <a:r>
              <a:rPr lang="en-US" sz="2400" b="0" dirty="0"/>
              <a:t> := 0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683568" y="156211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612FA"/>
                </a:solidFill>
              </a:rPr>
              <a:t> </a:t>
            </a:r>
            <a:endParaRPr lang="en-US" sz="2400" b="0" dirty="0">
              <a:solidFill>
                <a:srgbClr val="0612FA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b="0" i="1" dirty="0" err="1">
                <a:solidFill>
                  <a:srgbClr val="0612FA"/>
                </a:solidFill>
              </a:rPr>
              <a:t>i</a:t>
            </a:r>
            <a:r>
              <a:rPr lang="en-US" sz="2400" b="0" dirty="0">
                <a:solidFill>
                  <a:srgbClr val="0612FA"/>
                </a:solidFill>
              </a:rPr>
              <a:t> := 1</a:t>
            </a:r>
            <a:endParaRPr lang="en-US" sz="2400" b="0" baseline="-25000" dirty="0">
              <a:solidFill>
                <a:srgbClr val="0612FA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612FA"/>
                </a:solidFill>
              </a:rPr>
              <a:t>while</a:t>
            </a:r>
            <a:r>
              <a:rPr lang="en-US" sz="2400" b="0" dirty="0">
                <a:solidFill>
                  <a:srgbClr val="0612FA"/>
                </a:solidFill>
              </a:rPr>
              <a:t> ( </a:t>
            </a:r>
            <a:r>
              <a:rPr lang="en-US" sz="2400" b="0" i="1" dirty="0" err="1">
                <a:solidFill>
                  <a:srgbClr val="0612FA"/>
                </a:solidFill>
              </a:rPr>
              <a:t>i</a:t>
            </a:r>
            <a:r>
              <a:rPr lang="en-US" sz="2400" b="0" dirty="0">
                <a:solidFill>
                  <a:srgbClr val="0612FA"/>
                </a:solidFill>
              </a:rPr>
              <a:t> </a:t>
            </a:r>
            <a:r>
              <a:rPr lang="en-US" sz="2400" b="0" dirty="0">
                <a:solidFill>
                  <a:srgbClr val="0612FA"/>
                </a:solidFill>
                <a:latin typeface="Verdana" pitchFamily="34" charset="0"/>
              </a:rPr>
              <a:t>≤ </a:t>
            </a:r>
            <a:r>
              <a:rPr lang="en-US" sz="2400" b="0" i="1" dirty="0">
                <a:solidFill>
                  <a:srgbClr val="0612FA"/>
                </a:solidFill>
              </a:rPr>
              <a:t>n</a:t>
            </a:r>
            <a:r>
              <a:rPr lang="en-US" sz="2400" b="0" dirty="0">
                <a:solidFill>
                  <a:srgbClr val="0612FA"/>
                </a:solidFill>
              </a:rPr>
              <a:t> and </a:t>
            </a:r>
            <a:r>
              <a:rPr lang="en-US" sz="2400" b="0" i="1" dirty="0">
                <a:solidFill>
                  <a:srgbClr val="0612FA"/>
                </a:solidFill>
              </a:rPr>
              <a:t>x</a:t>
            </a:r>
            <a:r>
              <a:rPr lang="en-US" sz="2400" b="0" dirty="0">
                <a:solidFill>
                  <a:srgbClr val="0612FA"/>
                </a:solidFill>
              </a:rPr>
              <a:t> ≠ </a:t>
            </a:r>
            <a:r>
              <a:rPr lang="en-US" sz="2400" b="0" i="1" dirty="0" err="1">
                <a:solidFill>
                  <a:srgbClr val="0612FA"/>
                </a:solidFill>
              </a:rPr>
              <a:t>a</a:t>
            </a:r>
            <a:r>
              <a:rPr lang="en-US" sz="2400" b="0" i="1" baseline="-25000" dirty="0" err="1">
                <a:solidFill>
                  <a:srgbClr val="0612FA"/>
                </a:solidFill>
              </a:rPr>
              <a:t>i</a:t>
            </a:r>
            <a:r>
              <a:rPr lang="en-US" sz="2400" b="0" dirty="0">
                <a:solidFill>
                  <a:srgbClr val="0612FA"/>
                </a:solidFill>
              </a:rPr>
              <a:t> )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b="0" i="1" dirty="0">
                <a:solidFill>
                  <a:srgbClr val="0612FA"/>
                </a:solidFill>
              </a:rPr>
              <a:t>	</a:t>
            </a:r>
            <a:r>
              <a:rPr lang="en-US" sz="2400" b="0" i="1" dirty="0" err="1">
                <a:solidFill>
                  <a:srgbClr val="0612FA"/>
                </a:solidFill>
              </a:rPr>
              <a:t>i</a:t>
            </a:r>
            <a:r>
              <a:rPr lang="en-US" sz="2400" b="0" dirty="0">
                <a:solidFill>
                  <a:srgbClr val="0612FA"/>
                </a:solidFill>
              </a:rPr>
              <a:t> := </a:t>
            </a:r>
            <a:r>
              <a:rPr lang="en-US" sz="2400" b="0" i="1" dirty="0" err="1">
                <a:solidFill>
                  <a:srgbClr val="0612FA"/>
                </a:solidFill>
              </a:rPr>
              <a:t>i</a:t>
            </a:r>
            <a:r>
              <a:rPr lang="en-US" sz="2400" b="0" dirty="0">
                <a:solidFill>
                  <a:srgbClr val="0612FA"/>
                </a:solidFill>
              </a:rPr>
              <a:t> + 1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612FA"/>
                </a:solidFill>
              </a:rPr>
              <a:t>if</a:t>
            </a:r>
            <a:r>
              <a:rPr lang="en-US" sz="2400" b="0" dirty="0">
                <a:solidFill>
                  <a:srgbClr val="0612FA"/>
                </a:solidFill>
              </a:rPr>
              <a:t> </a:t>
            </a:r>
            <a:r>
              <a:rPr lang="en-US" sz="2400" b="0" i="1" dirty="0" err="1">
                <a:solidFill>
                  <a:srgbClr val="0612FA"/>
                </a:solidFill>
              </a:rPr>
              <a:t>i</a:t>
            </a:r>
            <a:r>
              <a:rPr lang="en-US" sz="2400" b="0" dirty="0">
                <a:solidFill>
                  <a:srgbClr val="0612FA"/>
                </a:solidFill>
              </a:rPr>
              <a:t> </a:t>
            </a:r>
            <a:r>
              <a:rPr lang="en-US" sz="2400" b="0" dirty="0">
                <a:solidFill>
                  <a:srgbClr val="0612FA"/>
                </a:solidFill>
                <a:latin typeface="Verdana" pitchFamily="34" charset="0"/>
              </a:rPr>
              <a:t>≤</a:t>
            </a:r>
            <a:r>
              <a:rPr lang="en-US" sz="2400" b="0" dirty="0">
                <a:solidFill>
                  <a:srgbClr val="0612FA"/>
                </a:solidFill>
              </a:rPr>
              <a:t> </a:t>
            </a:r>
            <a:r>
              <a:rPr lang="en-US" sz="2400" b="0" i="1" dirty="0">
                <a:solidFill>
                  <a:srgbClr val="0612FA"/>
                </a:solidFill>
              </a:rPr>
              <a:t>n</a:t>
            </a:r>
            <a:r>
              <a:rPr lang="en-US" sz="2400" b="0" dirty="0">
                <a:solidFill>
                  <a:srgbClr val="0612FA"/>
                </a:solidFill>
              </a:rPr>
              <a:t> </a:t>
            </a:r>
            <a:r>
              <a:rPr lang="en-US" sz="2400" dirty="0">
                <a:solidFill>
                  <a:srgbClr val="0612FA"/>
                </a:solidFill>
              </a:rPr>
              <a:t>then</a:t>
            </a:r>
            <a:r>
              <a:rPr lang="en-US" sz="2400" b="0" dirty="0">
                <a:solidFill>
                  <a:srgbClr val="0612FA"/>
                </a:solidFill>
              </a:rPr>
              <a:t> </a:t>
            </a:r>
            <a:r>
              <a:rPr lang="en-US" sz="2400" b="0" i="1" dirty="0">
                <a:solidFill>
                  <a:srgbClr val="0612FA"/>
                </a:solidFill>
              </a:rPr>
              <a:t>location</a:t>
            </a:r>
            <a:r>
              <a:rPr lang="en-US" sz="2400" b="0" dirty="0">
                <a:solidFill>
                  <a:srgbClr val="0612FA"/>
                </a:solidFill>
              </a:rPr>
              <a:t> := </a:t>
            </a:r>
            <a:r>
              <a:rPr lang="en-US" sz="2400" b="0" dirty="0" err="1">
                <a:solidFill>
                  <a:srgbClr val="0612FA"/>
                </a:solidFill>
              </a:rPr>
              <a:t>i</a:t>
            </a:r>
            <a:endParaRPr lang="en-US" sz="2400" b="0" dirty="0">
              <a:solidFill>
                <a:srgbClr val="0612FA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612FA"/>
                </a:solidFill>
              </a:rPr>
              <a:t>else</a:t>
            </a:r>
            <a:r>
              <a:rPr lang="en-US" sz="2400" b="0" dirty="0">
                <a:solidFill>
                  <a:srgbClr val="0612FA"/>
                </a:solidFill>
              </a:rPr>
              <a:t> </a:t>
            </a:r>
            <a:r>
              <a:rPr lang="en-US" sz="2400" b="0" i="1" dirty="0">
                <a:solidFill>
                  <a:srgbClr val="0612FA"/>
                </a:solidFill>
              </a:rPr>
              <a:t>location</a:t>
            </a:r>
            <a:r>
              <a:rPr lang="en-US" sz="2400" b="0" dirty="0">
                <a:solidFill>
                  <a:srgbClr val="0612FA"/>
                </a:solidFill>
              </a:rPr>
              <a:t> := 0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>
          <a:xfrm>
            <a:off x="1043490" y="476672"/>
            <a:ext cx="7200918" cy="7451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Algorithm 2: Linear search, take 2</a:t>
            </a:r>
          </a:p>
        </p:txBody>
      </p:sp>
      <p:graphicFrame>
        <p:nvGraphicFramePr>
          <p:cNvPr id="91141" name="Group 5"/>
          <p:cNvGraphicFramePr>
            <a:graphicFrameLocks noGrp="1"/>
          </p:cNvGraphicFramePr>
          <p:nvPr/>
        </p:nvGraphicFramePr>
        <p:xfrm>
          <a:off x="1371600" y="4572000"/>
          <a:ext cx="6629400" cy="609600"/>
        </p:xfrm>
        <a:graphic>
          <a:graphicData uri="http://schemas.openxmlformats.org/drawingml/2006/table">
            <a:tbl>
              <a:tblPr/>
              <a:tblGrid>
                <a:gridCol w="663575"/>
                <a:gridCol w="661988"/>
                <a:gridCol w="663575"/>
                <a:gridCol w="661987"/>
                <a:gridCol w="663575"/>
                <a:gridCol w="663575"/>
                <a:gridCol w="661988"/>
                <a:gridCol w="663575"/>
                <a:gridCol w="661987"/>
                <a:gridCol w="6635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165" name="Group 29"/>
          <p:cNvGraphicFramePr>
            <a:graphicFrameLocks noGrp="1"/>
          </p:cNvGraphicFramePr>
          <p:nvPr/>
        </p:nvGraphicFramePr>
        <p:xfrm>
          <a:off x="1371600" y="4038600"/>
          <a:ext cx="6629400" cy="609600"/>
        </p:xfrm>
        <a:graphic>
          <a:graphicData uri="http://schemas.openxmlformats.org/drawingml/2006/table">
            <a:tbl>
              <a:tblPr/>
              <a:tblGrid>
                <a:gridCol w="663575"/>
                <a:gridCol w="661988"/>
                <a:gridCol w="663575"/>
                <a:gridCol w="661987"/>
                <a:gridCol w="663575"/>
                <a:gridCol w="663575"/>
                <a:gridCol w="661988"/>
                <a:gridCol w="663575"/>
                <a:gridCol w="661987"/>
                <a:gridCol w="6635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184" name="Group 48"/>
          <p:cNvGraphicFramePr>
            <a:graphicFrameLocks noGrp="1"/>
          </p:cNvGraphicFramePr>
          <p:nvPr/>
        </p:nvGraphicFramePr>
        <p:xfrm>
          <a:off x="4343400" y="6019800"/>
          <a:ext cx="914400" cy="518160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190" name="Group 54"/>
          <p:cNvGraphicFramePr>
            <a:graphicFrameLocks noGrp="1"/>
          </p:cNvGraphicFramePr>
          <p:nvPr/>
        </p:nvGraphicFramePr>
        <p:xfrm>
          <a:off x="3733800" y="6019800"/>
          <a:ext cx="533400" cy="51816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196" name="Line 60"/>
          <p:cNvSpPr>
            <a:spLocks noChangeShapeType="1"/>
          </p:cNvSpPr>
          <p:nvPr/>
        </p:nvSpPr>
        <p:spPr bwMode="auto">
          <a:xfrm flipV="1">
            <a:off x="4800600" y="5181600"/>
            <a:ext cx="28194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1197" name="Line 61"/>
          <p:cNvSpPr>
            <a:spLocks noChangeShapeType="1"/>
          </p:cNvSpPr>
          <p:nvPr/>
        </p:nvSpPr>
        <p:spPr bwMode="auto">
          <a:xfrm flipH="1" flipV="1">
            <a:off x="3124200" y="5181600"/>
            <a:ext cx="16764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1198" name="Line 62"/>
          <p:cNvSpPr>
            <a:spLocks noChangeShapeType="1"/>
          </p:cNvSpPr>
          <p:nvPr/>
        </p:nvSpPr>
        <p:spPr bwMode="auto">
          <a:xfrm flipV="1">
            <a:off x="4800600" y="5181600"/>
            <a:ext cx="15240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1199" name="Line 63"/>
          <p:cNvSpPr>
            <a:spLocks noChangeShapeType="1"/>
          </p:cNvSpPr>
          <p:nvPr/>
        </p:nvSpPr>
        <p:spPr bwMode="auto">
          <a:xfrm flipH="1" flipV="1">
            <a:off x="2438400" y="5181600"/>
            <a:ext cx="23622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1200" name="Line 64"/>
          <p:cNvSpPr>
            <a:spLocks noChangeShapeType="1"/>
          </p:cNvSpPr>
          <p:nvPr/>
        </p:nvSpPr>
        <p:spPr bwMode="auto">
          <a:xfrm flipV="1">
            <a:off x="4800600" y="5181600"/>
            <a:ext cx="22098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1201" name="Line 65"/>
          <p:cNvSpPr>
            <a:spLocks noChangeShapeType="1"/>
          </p:cNvSpPr>
          <p:nvPr/>
        </p:nvSpPr>
        <p:spPr bwMode="auto">
          <a:xfrm flipH="1" flipV="1">
            <a:off x="3733800" y="5181600"/>
            <a:ext cx="10668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1202" name="Line 66"/>
          <p:cNvSpPr>
            <a:spLocks noChangeShapeType="1"/>
          </p:cNvSpPr>
          <p:nvPr/>
        </p:nvSpPr>
        <p:spPr bwMode="auto">
          <a:xfrm flipV="1">
            <a:off x="4800600" y="5181600"/>
            <a:ext cx="8382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1203" name="Line 67"/>
          <p:cNvSpPr>
            <a:spLocks noChangeShapeType="1"/>
          </p:cNvSpPr>
          <p:nvPr/>
        </p:nvSpPr>
        <p:spPr bwMode="auto">
          <a:xfrm flipH="1" flipV="1">
            <a:off x="4343400" y="5181600"/>
            <a:ext cx="4572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1204" name="Line 68"/>
          <p:cNvSpPr>
            <a:spLocks noChangeShapeType="1"/>
          </p:cNvSpPr>
          <p:nvPr/>
        </p:nvSpPr>
        <p:spPr bwMode="auto">
          <a:xfrm flipV="1">
            <a:off x="4800600" y="5181600"/>
            <a:ext cx="2286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1205" name="Text Box 69"/>
          <p:cNvSpPr txBox="1">
            <a:spLocks noChangeArrowheads="1"/>
          </p:cNvSpPr>
          <p:nvPr/>
        </p:nvSpPr>
        <p:spPr bwMode="auto">
          <a:xfrm>
            <a:off x="45720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2</a:t>
            </a:r>
          </a:p>
        </p:txBody>
      </p:sp>
      <p:sp>
        <p:nvSpPr>
          <p:cNvPr id="91206" name="Text Box 70"/>
          <p:cNvSpPr txBox="1">
            <a:spLocks noChangeArrowheads="1"/>
          </p:cNvSpPr>
          <p:nvPr/>
        </p:nvSpPr>
        <p:spPr bwMode="auto">
          <a:xfrm>
            <a:off x="45720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3</a:t>
            </a:r>
          </a:p>
        </p:txBody>
      </p:sp>
      <p:sp>
        <p:nvSpPr>
          <p:cNvPr id="91207" name="Text Box 71"/>
          <p:cNvSpPr txBox="1">
            <a:spLocks noChangeArrowheads="1"/>
          </p:cNvSpPr>
          <p:nvPr/>
        </p:nvSpPr>
        <p:spPr bwMode="auto">
          <a:xfrm>
            <a:off x="45720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4</a:t>
            </a:r>
          </a:p>
        </p:txBody>
      </p:sp>
      <p:sp>
        <p:nvSpPr>
          <p:cNvPr id="91208" name="Text Box 72"/>
          <p:cNvSpPr txBox="1">
            <a:spLocks noChangeArrowheads="1"/>
          </p:cNvSpPr>
          <p:nvPr/>
        </p:nvSpPr>
        <p:spPr bwMode="auto">
          <a:xfrm>
            <a:off x="45720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5</a:t>
            </a:r>
          </a:p>
        </p:txBody>
      </p:sp>
      <p:sp>
        <p:nvSpPr>
          <p:cNvPr id="91209" name="Text Box 73"/>
          <p:cNvSpPr txBox="1">
            <a:spLocks noChangeArrowheads="1"/>
          </p:cNvSpPr>
          <p:nvPr/>
        </p:nvSpPr>
        <p:spPr bwMode="auto">
          <a:xfrm>
            <a:off x="45720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6</a:t>
            </a:r>
          </a:p>
        </p:txBody>
      </p:sp>
      <p:sp>
        <p:nvSpPr>
          <p:cNvPr id="91210" name="Text Box 74"/>
          <p:cNvSpPr txBox="1">
            <a:spLocks noChangeArrowheads="1"/>
          </p:cNvSpPr>
          <p:nvPr/>
        </p:nvSpPr>
        <p:spPr bwMode="auto">
          <a:xfrm>
            <a:off x="45720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7</a:t>
            </a:r>
          </a:p>
        </p:txBody>
      </p:sp>
      <p:sp>
        <p:nvSpPr>
          <p:cNvPr id="91211" name="Text Box 75"/>
          <p:cNvSpPr txBox="1">
            <a:spLocks noChangeArrowheads="1"/>
          </p:cNvSpPr>
          <p:nvPr/>
        </p:nvSpPr>
        <p:spPr bwMode="auto">
          <a:xfrm>
            <a:off x="45720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8</a:t>
            </a:r>
          </a:p>
        </p:txBody>
      </p:sp>
      <p:sp>
        <p:nvSpPr>
          <p:cNvPr id="91212" name="Text Box 76"/>
          <p:cNvSpPr txBox="1">
            <a:spLocks noChangeArrowheads="1"/>
          </p:cNvSpPr>
          <p:nvPr/>
        </p:nvSpPr>
        <p:spPr bwMode="auto">
          <a:xfrm>
            <a:off x="45720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9</a:t>
            </a:r>
          </a:p>
        </p:txBody>
      </p:sp>
      <p:sp>
        <p:nvSpPr>
          <p:cNvPr id="91213" name="Text Box 77"/>
          <p:cNvSpPr txBox="1">
            <a:spLocks noChangeArrowheads="1"/>
          </p:cNvSpPr>
          <p:nvPr/>
        </p:nvSpPr>
        <p:spPr bwMode="auto">
          <a:xfrm>
            <a:off x="4572000" y="6019800"/>
            <a:ext cx="58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10</a:t>
            </a:r>
          </a:p>
        </p:txBody>
      </p:sp>
      <p:sp>
        <p:nvSpPr>
          <p:cNvPr id="91214" name="Text Box 78"/>
          <p:cNvSpPr txBox="1">
            <a:spLocks noChangeArrowheads="1"/>
          </p:cNvSpPr>
          <p:nvPr/>
        </p:nvSpPr>
        <p:spPr bwMode="auto">
          <a:xfrm>
            <a:off x="4572000" y="601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1</a:t>
            </a:r>
          </a:p>
        </p:txBody>
      </p:sp>
      <p:sp>
        <p:nvSpPr>
          <p:cNvPr id="91215" name="Line 79"/>
          <p:cNvSpPr>
            <a:spLocks noChangeShapeType="1"/>
          </p:cNvSpPr>
          <p:nvPr/>
        </p:nvSpPr>
        <p:spPr bwMode="auto">
          <a:xfrm flipH="1" flipV="1">
            <a:off x="1676400" y="5181600"/>
            <a:ext cx="30480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7239000" y="2514600"/>
            <a:ext cx="1295400" cy="533400"/>
            <a:chOff x="4848" y="2064"/>
            <a:chExt cx="816" cy="336"/>
          </a:xfrm>
        </p:grpSpPr>
        <p:sp>
          <p:nvSpPr>
            <p:cNvPr id="91217" name="Rectangle 81"/>
            <p:cNvSpPr>
              <a:spLocks noChangeArrowheads="1"/>
            </p:cNvSpPr>
            <p:nvPr/>
          </p:nvSpPr>
          <p:spPr bwMode="auto">
            <a:xfrm>
              <a:off x="5088" y="2064"/>
              <a:ext cx="57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id-ID" sz="2800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218" name="Line 82"/>
            <p:cNvSpPr>
              <a:spLocks noChangeShapeType="1"/>
            </p:cNvSpPr>
            <p:nvPr/>
          </p:nvSpPr>
          <p:spPr bwMode="auto">
            <a:xfrm>
              <a:off x="5088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1219" name="Line 83"/>
            <p:cNvSpPr>
              <a:spLocks noChangeShapeType="1"/>
            </p:cNvSpPr>
            <p:nvPr/>
          </p:nvSpPr>
          <p:spPr bwMode="auto">
            <a:xfrm>
              <a:off x="5088" y="24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1220" name="Line 84"/>
            <p:cNvSpPr>
              <a:spLocks noChangeShapeType="1"/>
            </p:cNvSpPr>
            <p:nvPr/>
          </p:nvSpPr>
          <p:spPr bwMode="auto">
            <a:xfrm>
              <a:off x="5088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1221" name="Line 85"/>
            <p:cNvSpPr>
              <a:spLocks noChangeShapeType="1"/>
            </p:cNvSpPr>
            <p:nvPr/>
          </p:nvSpPr>
          <p:spPr bwMode="auto">
            <a:xfrm>
              <a:off x="5664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1222" name="Rectangle 86"/>
            <p:cNvSpPr>
              <a:spLocks noChangeArrowheads="1"/>
            </p:cNvSpPr>
            <p:nvPr/>
          </p:nvSpPr>
          <p:spPr bwMode="auto">
            <a:xfrm>
              <a:off x="4848" y="2064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 dirty="0"/>
                <a:t>x</a:t>
              </a:r>
            </a:p>
          </p:txBody>
        </p:sp>
        <p:sp>
          <p:nvSpPr>
            <p:cNvPr id="91223" name="Line 87"/>
            <p:cNvSpPr>
              <a:spLocks noChangeShapeType="1"/>
            </p:cNvSpPr>
            <p:nvPr/>
          </p:nvSpPr>
          <p:spPr bwMode="auto">
            <a:xfrm>
              <a:off x="4848" y="206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1224" name="Line 88"/>
            <p:cNvSpPr>
              <a:spLocks noChangeShapeType="1"/>
            </p:cNvSpPr>
            <p:nvPr/>
          </p:nvSpPr>
          <p:spPr bwMode="auto">
            <a:xfrm>
              <a:off x="4848" y="2390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1225" name="Line 89"/>
            <p:cNvSpPr>
              <a:spLocks noChangeShapeType="1"/>
            </p:cNvSpPr>
            <p:nvPr/>
          </p:nvSpPr>
          <p:spPr bwMode="auto">
            <a:xfrm>
              <a:off x="4848" y="2064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1226" name="Line 90"/>
            <p:cNvSpPr>
              <a:spLocks noChangeShapeType="1"/>
            </p:cNvSpPr>
            <p:nvPr/>
          </p:nvSpPr>
          <p:spPr bwMode="auto">
            <a:xfrm>
              <a:off x="5088" y="2064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1227" name="Text Box 91"/>
            <p:cNvSpPr txBox="1">
              <a:spLocks noChangeArrowheads="1"/>
            </p:cNvSpPr>
            <p:nvPr/>
          </p:nvSpPr>
          <p:spPr bwMode="auto">
            <a:xfrm>
              <a:off x="5232" y="2064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 b="0"/>
                <a:t>11</a:t>
              </a:r>
            </a:p>
          </p:txBody>
        </p:sp>
      </p:grp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5943600" y="3276600"/>
            <a:ext cx="2590800" cy="533400"/>
            <a:chOff x="3744" y="2064"/>
            <a:chExt cx="1632" cy="336"/>
          </a:xfrm>
        </p:grpSpPr>
        <p:sp>
          <p:nvSpPr>
            <p:cNvPr id="91242" name="Rectangle 106"/>
            <p:cNvSpPr>
              <a:spLocks noChangeArrowheads="1"/>
            </p:cNvSpPr>
            <p:nvPr/>
          </p:nvSpPr>
          <p:spPr bwMode="auto">
            <a:xfrm>
              <a:off x="4800" y="2064"/>
              <a:ext cx="57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id-ID" sz="2800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243" name="Line 107"/>
            <p:cNvSpPr>
              <a:spLocks noChangeShapeType="1"/>
            </p:cNvSpPr>
            <p:nvPr/>
          </p:nvSpPr>
          <p:spPr bwMode="auto">
            <a:xfrm>
              <a:off x="4800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1244" name="Line 108"/>
            <p:cNvSpPr>
              <a:spLocks noChangeShapeType="1"/>
            </p:cNvSpPr>
            <p:nvPr/>
          </p:nvSpPr>
          <p:spPr bwMode="auto">
            <a:xfrm>
              <a:off x="4800" y="24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1245" name="Line 109"/>
            <p:cNvSpPr>
              <a:spLocks noChangeShapeType="1"/>
            </p:cNvSpPr>
            <p:nvPr/>
          </p:nvSpPr>
          <p:spPr bwMode="auto">
            <a:xfrm>
              <a:off x="4800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1246" name="Line 110"/>
            <p:cNvSpPr>
              <a:spLocks noChangeShapeType="1"/>
            </p:cNvSpPr>
            <p:nvPr/>
          </p:nvSpPr>
          <p:spPr bwMode="auto">
            <a:xfrm>
              <a:off x="5376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1247" name="Rectangle 111"/>
            <p:cNvSpPr>
              <a:spLocks noChangeArrowheads="1"/>
            </p:cNvSpPr>
            <p:nvPr/>
          </p:nvSpPr>
          <p:spPr bwMode="auto">
            <a:xfrm>
              <a:off x="3744" y="2064"/>
              <a:ext cx="105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 dirty="0"/>
                <a:t>location</a:t>
              </a:r>
            </a:p>
          </p:txBody>
        </p:sp>
        <p:sp>
          <p:nvSpPr>
            <p:cNvPr id="91248" name="Line 112"/>
            <p:cNvSpPr>
              <a:spLocks noChangeShapeType="1"/>
            </p:cNvSpPr>
            <p:nvPr/>
          </p:nvSpPr>
          <p:spPr bwMode="auto">
            <a:xfrm>
              <a:off x="4560" y="206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1249" name="Line 113"/>
            <p:cNvSpPr>
              <a:spLocks noChangeShapeType="1"/>
            </p:cNvSpPr>
            <p:nvPr/>
          </p:nvSpPr>
          <p:spPr bwMode="auto">
            <a:xfrm>
              <a:off x="4560" y="2390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1250" name="Line 114"/>
            <p:cNvSpPr>
              <a:spLocks noChangeShapeType="1"/>
            </p:cNvSpPr>
            <p:nvPr/>
          </p:nvSpPr>
          <p:spPr bwMode="auto">
            <a:xfrm>
              <a:off x="4560" y="2064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1251" name="Line 115"/>
            <p:cNvSpPr>
              <a:spLocks noChangeShapeType="1"/>
            </p:cNvSpPr>
            <p:nvPr/>
          </p:nvSpPr>
          <p:spPr bwMode="auto">
            <a:xfrm>
              <a:off x="4800" y="2064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1252" name="Text Box 116"/>
            <p:cNvSpPr txBox="1">
              <a:spLocks noChangeArrowheads="1"/>
            </p:cNvSpPr>
            <p:nvPr/>
          </p:nvSpPr>
          <p:spPr bwMode="auto">
            <a:xfrm>
              <a:off x="4944" y="2064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 b="0"/>
                <a:t>0</a:t>
              </a:r>
            </a:p>
          </p:txBody>
        </p:sp>
      </p:grpSp>
      <p:sp>
        <p:nvSpPr>
          <p:cNvPr id="91253" name="Line 117"/>
          <p:cNvSpPr>
            <a:spLocks noChangeShapeType="1"/>
          </p:cNvSpPr>
          <p:nvPr/>
        </p:nvSpPr>
        <p:spPr bwMode="auto">
          <a:xfrm flipV="1">
            <a:off x="4724400" y="5257800"/>
            <a:ext cx="3733800" cy="7620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1254" name="Text Box 118"/>
          <p:cNvSpPr txBox="1">
            <a:spLocks noChangeArrowheads="1"/>
          </p:cNvSpPr>
          <p:nvPr/>
        </p:nvSpPr>
        <p:spPr bwMode="auto">
          <a:xfrm>
            <a:off x="4572000" y="6019800"/>
            <a:ext cx="58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 dirty="0"/>
              <a:t>11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91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96" grpId="0" animBg="1"/>
      <p:bldP spid="91196" grpId="1" animBg="1"/>
      <p:bldP spid="91197" grpId="0" animBg="1"/>
      <p:bldP spid="91197" grpId="1" animBg="1"/>
      <p:bldP spid="91198" grpId="0" animBg="1"/>
      <p:bldP spid="91198" grpId="1" animBg="1"/>
      <p:bldP spid="91199" grpId="0" animBg="1"/>
      <p:bldP spid="91199" grpId="1" animBg="1"/>
      <p:bldP spid="91200" grpId="0" animBg="1"/>
      <p:bldP spid="91200" grpId="1" animBg="1"/>
      <p:bldP spid="91201" grpId="0" animBg="1"/>
      <p:bldP spid="91201" grpId="1" animBg="1"/>
      <p:bldP spid="91202" grpId="0" animBg="1"/>
      <p:bldP spid="91202" grpId="1" animBg="1"/>
      <p:bldP spid="91203" grpId="0" animBg="1"/>
      <p:bldP spid="91203" grpId="1" animBg="1"/>
      <p:bldP spid="91204" grpId="0" animBg="1"/>
      <p:bldP spid="91204" grpId="1" animBg="1"/>
      <p:bldP spid="91205" grpId="0"/>
      <p:bldP spid="91205" grpId="1"/>
      <p:bldP spid="91206" grpId="0"/>
      <p:bldP spid="91206" grpId="1"/>
      <p:bldP spid="91207" grpId="0"/>
      <p:bldP spid="91207" grpId="1"/>
      <p:bldP spid="91208" grpId="0"/>
      <p:bldP spid="91208" grpId="1"/>
      <p:bldP spid="91209" grpId="0"/>
      <p:bldP spid="91209" grpId="1"/>
      <p:bldP spid="91210" grpId="0"/>
      <p:bldP spid="91210" grpId="1"/>
      <p:bldP spid="91211" grpId="0"/>
      <p:bldP spid="91211" grpId="1"/>
      <p:bldP spid="91212" grpId="0"/>
      <p:bldP spid="91212" grpId="1"/>
      <p:bldP spid="91213" grpId="0"/>
      <p:bldP spid="91213" grpId="1"/>
      <p:bldP spid="91214" grpId="0"/>
      <p:bldP spid="91214" grpId="1"/>
      <p:bldP spid="91215" grpId="0" animBg="1"/>
      <p:bldP spid="91215" grpId="1" animBg="1"/>
      <p:bldP spid="91253" grpId="0" animBg="1"/>
      <p:bldP spid="912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64704"/>
            <a:ext cx="7200918" cy="864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Linear search running time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long does this take?</a:t>
            </a:r>
          </a:p>
          <a:p>
            <a:endParaRPr lang="en-US"/>
          </a:p>
          <a:p>
            <a:r>
              <a:rPr lang="en-US"/>
              <a:t>If the list has </a:t>
            </a:r>
            <a:r>
              <a:rPr lang="en-US" i="1"/>
              <a:t>n</a:t>
            </a:r>
            <a:r>
              <a:rPr lang="en-US"/>
              <a:t> elements, worst case scenario is that it takes </a:t>
            </a:r>
            <a:r>
              <a:rPr lang="en-US" i="1"/>
              <a:t>n</a:t>
            </a:r>
            <a:r>
              <a:rPr lang="en-US"/>
              <a:t> “steps”</a:t>
            </a:r>
          </a:p>
          <a:p>
            <a:pPr lvl="1"/>
            <a:r>
              <a:rPr lang="en-US"/>
              <a:t>Here, a step is considered a single step through the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64704"/>
            <a:ext cx="7024744" cy="720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Algorithm 3: Binary search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628800"/>
            <a:ext cx="7200916" cy="46805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Given a list, find a specific element in the list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List MUST be sorted!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Each time it iterates through, it cuts the list in half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procedure</a:t>
            </a:r>
            <a:r>
              <a:rPr lang="en-US" sz="1800" dirty="0"/>
              <a:t> </a:t>
            </a:r>
            <a:r>
              <a:rPr lang="en-US" sz="1800" dirty="0" err="1"/>
              <a:t>binary_search</a:t>
            </a:r>
            <a:r>
              <a:rPr lang="en-US" sz="1800" dirty="0"/>
              <a:t> (</a:t>
            </a:r>
            <a:r>
              <a:rPr lang="en-US" sz="1800" i="1" dirty="0"/>
              <a:t>x</a:t>
            </a:r>
            <a:r>
              <a:rPr lang="en-US" sz="1800" dirty="0"/>
              <a:t>: integer; </a:t>
            </a:r>
            <a:r>
              <a:rPr lang="en-US" sz="1800" i="1" dirty="0"/>
              <a:t>a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i="1" dirty="0"/>
              <a:t>a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i="1" dirty="0"/>
              <a:t>a</a:t>
            </a:r>
            <a:r>
              <a:rPr lang="en-US" sz="1800" i="1" baseline="-25000" dirty="0"/>
              <a:t>n</a:t>
            </a:r>
            <a:r>
              <a:rPr lang="en-US" sz="1800" dirty="0"/>
              <a:t>: increasing integers)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dirty="0" err="1"/>
              <a:t>i</a:t>
            </a:r>
            <a:r>
              <a:rPr lang="en-US" sz="1800" dirty="0"/>
              <a:t> := 1	{ </a:t>
            </a:r>
            <a:r>
              <a:rPr lang="en-US" sz="1800" i="1" dirty="0" err="1"/>
              <a:t>i</a:t>
            </a:r>
            <a:r>
              <a:rPr lang="en-US" sz="1800" dirty="0"/>
              <a:t> is left endpoint of search interval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dirty="0"/>
              <a:t>j</a:t>
            </a:r>
            <a:r>
              <a:rPr lang="en-US" sz="1800" dirty="0"/>
              <a:t> := </a:t>
            </a:r>
            <a:r>
              <a:rPr lang="en-US" sz="1800" i="1" dirty="0"/>
              <a:t>n</a:t>
            </a:r>
            <a:r>
              <a:rPr lang="en-US" sz="1800" dirty="0"/>
              <a:t>	{ </a:t>
            </a:r>
            <a:r>
              <a:rPr lang="en-US" sz="1800" i="1" dirty="0"/>
              <a:t>j</a:t>
            </a:r>
            <a:r>
              <a:rPr lang="en-US" sz="1800" dirty="0"/>
              <a:t> is right endpoint of search interval }</a:t>
            </a:r>
            <a:endParaRPr lang="en-US" sz="1800" i="1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i="1" dirty="0" err="1"/>
              <a:t>i</a:t>
            </a:r>
            <a:r>
              <a:rPr lang="en-US" sz="1800" dirty="0"/>
              <a:t> &lt; </a:t>
            </a:r>
            <a:r>
              <a:rPr lang="en-US" sz="1800" i="1" dirty="0"/>
              <a:t>j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begin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m := </a:t>
            </a:r>
            <a:r>
              <a:rPr lang="en-US" sz="1800" dirty="0">
                <a:sym typeface="Symbol" pitchFamily="18" charset="2"/>
              </a:rPr>
              <a:t>(</a:t>
            </a:r>
            <a:r>
              <a:rPr lang="en-US" sz="1800" i="1" dirty="0" err="1">
                <a:sym typeface="Symbol" pitchFamily="18" charset="2"/>
              </a:rPr>
              <a:t>i</a:t>
            </a:r>
            <a:r>
              <a:rPr lang="en-US" sz="1800" dirty="0" err="1">
                <a:sym typeface="Symbol" pitchFamily="18" charset="2"/>
              </a:rPr>
              <a:t>+</a:t>
            </a:r>
            <a:r>
              <a:rPr lang="en-US" sz="1800" i="1" dirty="0" err="1">
                <a:sym typeface="Symbol" pitchFamily="18" charset="2"/>
              </a:rPr>
              <a:t>j</a:t>
            </a:r>
            <a:r>
              <a:rPr lang="en-US" sz="1800" dirty="0">
                <a:sym typeface="Symbol" pitchFamily="18" charset="2"/>
              </a:rPr>
              <a:t>)/2		{ </a:t>
            </a:r>
            <a:r>
              <a:rPr lang="en-US" sz="1800" i="1" dirty="0">
                <a:sym typeface="Symbol" pitchFamily="18" charset="2"/>
              </a:rPr>
              <a:t>m</a:t>
            </a:r>
            <a:r>
              <a:rPr lang="en-US" sz="1800" dirty="0">
                <a:sym typeface="Symbol" pitchFamily="18" charset="2"/>
              </a:rPr>
              <a:t> is the point in the middle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if </a:t>
            </a:r>
            <a:r>
              <a:rPr lang="en-US" sz="1800" dirty="0">
                <a:sym typeface="Symbol" pitchFamily="18" charset="2"/>
              </a:rPr>
              <a:t>x &gt; </a:t>
            </a:r>
            <a:r>
              <a:rPr lang="en-US" sz="1800" i="1" dirty="0">
                <a:sym typeface="Symbol" pitchFamily="18" charset="2"/>
              </a:rPr>
              <a:t>a</a:t>
            </a:r>
            <a:r>
              <a:rPr lang="en-US" sz="1800" i="1" baseline="-25000" dirty="0">
                <a:sym typeface="Symbol" pitchFamily="18" charset="2"/>
              </a:rPr>
              <a:t>m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b="1" dirty="0">
                <a:sym typeface="Symbol" pitchFamily="18" charset="2"/>
              </a:rPr>
              <a:t>then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i="1" dirty="0" err="1">
                <a:sym typeface="Symbol" pitchFamily="18" charset="2"/>
              </a:rPr>
              <a:t>i</a:t>
            </a:r>
            <a:r>
              <a:rPr lang="en-US" sz="1800" dirty="0">
                <a:sym typeface="Symbol" pitchFamily="18" charset="2"/>
              </a:rPr>
              <a:t> := </a:t>
            </a:r>
            <a:r>
              <a:rPr lang="en-US" sz="1800" i="1" dirty="0">
                <a:sym typeface="Symbol" pitchFamily="18" charset="2"/>
              </a:rPr>
              <a:t>m</a:t>
            </a:r>
            <a:r>
              <a:rPr lang="en-US" sz="1800" dirty="0">
                <a:sym typeface="Symbol" pitchFamily="18" charset="2"/>
              </a:rPr>
              <a:t>+1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b="1" dirty="0"/>
              <a:t>else</a:t>
            </a:r>
            <a:r>
              <a:rPr lang="en-US" sz="1800" dirty="0"/>
              <a:t> </a:t>
            </a:r>
            <a:r>
              <a:rPr lang="en-US" sz="1800" i="1" dirty="0"/>
              <a:t>j </a:t>
            </a:r>
            <a:r>
              <a:rPr lang="en-US" sz="1800" dirty="0"/>
              <a:t>:= </a:t>
            </a:r>
            <a:r>
              <a:rPr lang="en-US" sz="1800" i="1" dirty="0"/>
              <a:t>m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end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if</a:t>
            </a:r>
            <a:r>
              <a:rPr lang="en-US" sz="1800" dirty="0"/>
              <a:t> </a:t>
            </a:r>
            <a:r>
              <a:rPr lang="en-US" sz="1800" i="1" dirty="0"/>
              <a:t>x</a:t>
            </a:r>
            <a:r>
              <a:rPr lang="en-US" sz="1800" dirty="0"/>
              <a:t> = </a:t>
            </a:r>
            <a:r>
              <a:rPr lang="en-US" sz="1800" i="1" dirty="0" err="1"/>
              <a:t>a</a:t>
            </a:r>
            <a:r>
              <a:rPr lang="en-US" sz="1800" i="1" baseline="-25000" dirty="0" err="1"/>
              <a:t>i</a:t>
            </a:r>
            <a:r>
              <a:rPr lang="en-US" sz="1800" dirty="0"/>
              <a:t> </a:t>
            </a:r>
            <a:r>
              <a:rPr lang="en-US" sz="1800" b="1" dirty="0"/>
              <a:t>then</a:t>
            </a:r>
            <a:r>
              <a:rPr lang="en-US" sz="1800" dirty="0"/>
              <a:t> </a:t>
            </a:r>
            <a:r>
              <a:rPr lang="en-US" sz="1800" i="1" dirty="0"/>
              <a:t>location</a:t>
            </a:r>
            <a:r>
              <a:rPr lang="en-US" sz="1800" dirty="0"/>
              <a:t> := </a:t>
            </a:r>
            <a:r>
              <a:rPr lang="en-US" sz="1800" i="1" dirty="0" err="1"/>
              <a:t>i</a:t>
            </a:r>
            <a:endParaRPr lang="en-US" sz="1800" i="1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else</a:t>
            </a:r>
            <a:r>
              <a:rPr lang="en-US" sz="1800" dirty="0"/>
              <a:t> </a:t>
            </a:r>
            <a:r>
              <a:rPr lang="en-US" sz="1800" i="1" dirty="0"/>
              <a:t>location</a:t>
            </a:r>
            <a:r>
              <a:rPr lang="en-US" sz="1800" dirty="0"/>
              <a:t> := 0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{</a:t>
            </a:r>
            <a:r>
              <a:rPr lang="en-US" sz="1800" i="1" dirty="0"/>
              <a:t>location</a:t>
            </a:r>
            <a:r>
              <a:rPr lang="en-US" sz="1800" dirty="0"/>
              <a:t> is the subscript of the term that equals x, or it is 0 if x is not found}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7848872" cy="648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Algorithm 3: Binary search, take 1</a:t>
            </a:r>
          </a:p>
        </p:txBody>
      </p:sp>
      <p:graphicFrame>
        <p:nvGraphicFramePr>
          <p:cNvPr id="95237" name="Group 5"/>
          <p:cNvGraphicFramePr>
            <a:graphicFrameLocks noGrp="1"/>
          </p:cNvGraphicFramePr>
          <p:nvPr/>
        </p:nvGraphicFramePr>
        <p:xfrm>
          <a:off x="1371600" y="4572000"/>
          <a:ext cx="6629400" cy="609600"/>
        </p:xfrm>
        <a:graphic>
          <a:graphicData uri="http://schemas.openxmlformats.org/drawingml/2006/table">
            <a:tbl>
              <a:tblPr/>
              <a:tblGrid>
                <a:gridCol w="663575"/>
                <a:gridCol w="661988"/>
                <a:gridCol w="663575"/>
                <a:gridCol w="661987"/>
                <a:gridCol w="663575"/>
                <a:gridCol w="663575"/>
                <a:gridCol w="661988"/>
                <a:gridCol w="663575"/>
                <a:gridCol w="661987"/>
                <a:gridCol w="6635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261" name="Group 29"/>
          <p:cNvGraphicFramePr>
            <a:graphicFrameLocks noGrp="1"/>
          </p:cNvGraphicFramePr>
          <p:nvPr/>
        </p:nvGraphicFramePr>
        <p:xfrm>
          <a:off x="1371600" y="4038600"/>
          <a:ext cx="6629400" cy="609600"/>
        </p:xfrm>
        <a:graphic>
          <a:graphicData uri="http://schemas.openxmlformats.org/drawingml/2006/table">
            <a:tbl>
              <a:tblPr/>
              <a:tblGrid>
                <a:gridCol w="663575"/>
                <a:gridCol w="661988"/>
                <a:gridCol w="663575"/>
                <a:gridCol w="661987"/>
                <a:gridCol w="663575"/>
                <a:gridCol w="663575"/>
                <a:gridCol w="661988"/>
                <a:gridCol w="663575"/>
                <a:gridCol w="661987"/>
                <a:gridCol w="6635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1143000" y="5867400"/>
            <a:ext cx="1524000" cy="517525"/>
            <a:chOff x="1008" y="3696"/>
            <a:chExt cx="960" cy="326"/>
          </a:xfrm>
        </p:grpSpPr>
        <p:sp>
          <p:nvSpPr>
            <p:cNvPr id="95281" name="Rectangle 49"/>
            <p:cNvSpPr>
              <a:spLocks noChangeArrowheads="1"/>
            </p:cNvSpPr>
            <p:nvPr/>
          </p:nvSpPr>
          <p:spPr bwMode="auto">
            <a:xfrm>
              <a:off x="1392" y="3696"/>
              <a:ext cx="5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id-ID" sz="2800" b="0"/>
            </a:p>
          </p:txBody>
        </p:sp>
        <p:sp>
          <p:nvSpPr>
            <p:cNvPr id="95282" name="Line 50"/>
            <p:cNvSpPr>
              <a:spLocks noChangeShapeType="1"/>
            </p:cNvSpPr>
            <p:nvPr/>
          </p:nvSpPr>
          <p:spPr bwMode="auto">
            <a:xfrm>
              <a:off x="1392" y="3696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283" name="Line 51"/>
            <p:cNvSpPr>
              <a:spLocks noChangeShapeType="1"/>
            </p:cNvSpPr>
            <p:nvPr/>
          </p:nvSpPr>
          <p:spPr bwMode="auto">
            <a:xfrm>
              <a:off x="1392" y="402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284" name="Line 52"/>
            <p:cNvSpPr>
              <a:spLocks noChangeShapeType="1"/>
            </p:cNvSpPr>
            <p:nvPr/>
          </p:nvSpPr>
          <p:spPr bwMode="auto">
            <a:xfrm>
              <a:off x="1392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285" name="Line 53"/>
            <p:cNvSpPr>
              <a:spLocks noChangeShapeType="1"/>
            </p:cNvSpPr>
            <p:nvPr/>
          </p:nvSpPr>
          <p:spPr bwMode="auto">
            <a:xfrm>
              <a:off x="1968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287" name="Rectangle 55"/>
            <p:cNvSpPr>
              <a:spLocks noChangeArrowheads="1"/>
            </p:cNvSpPr>
            <p:nvPr/>
          </p:nvSpPr>
          <p:spPr bwMode="auto">
            <a:xfrm>
              <a:off x="1008" y="3696"/>
              <a:ext cx="3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/>
                <a:t>i</a:t>
              </a:r>
            </a:p>
          </p:txBody>
        </p:sp>
        <p:sp>
          <p:nvSpPr>
            <p:cNvPr id="95288" name="Line 56"/>
            <p:cNvSpPr>
              <a:spLocks noChangeShapeType="1"/>
            </p:cNvSpPr>
            <p:nvPr/>
          </p:nvSpPr>
          <p:spPr bwMode="auto">
            <a:xfrm>
              <a:off x="1008" y="3696"/>
              <a:ext cx="33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289" name="Line 57"/>
            <p:cNvSpPr>
              <a:spLocks noChangeShapeType="1"/>
            </p:cNvSpPr>
            <p:nvPr/>
          </p:nvSpPr>
          <p:spPr bwMode="auto">
            <a:xfrm>
              <a:off x="1008" y="4022"/>
              <a:ext cx="33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290" name="Line 58"/>
            <p:cNvSpPr>
              <a:spLocks noChangeShapeType="1"/>
            </p:cNvSpPr>
            <p:nvPr/>
          </p:nvSpPr>
          <p:spPr bwMode="auto">
            <a:xfrm>
              <a:off x="1008" y="3696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291" name="Line 59"/>
            <p:cNvSpPr>
              <a:spLocks noChangeShapeType="1"/>
            </p:cNvSpPr>
            <p:nvPr/>
          </p:nvSpPr>
          <p:spPr bwMode="auto">
            <a:xfrm>
              <a:off x="1344" y="3696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6477000" y="5867400"/>
            <a:ext cx="1524000" cy="517525"/>
            <a:chOff x="1008" y="3696"/>
            <a:chExt cx="960" cy="326"/>
          </a:xfrm>
        </p:grpSpPr>
        <p:sp>
          <p:nvSpPr>
            <p:cNvPr id="95340" name="Rectangle 108"/>
            <p:cNvSpPr>
              <a:spLocks noChangeArrowheads="1"/>
            </p:cNvSpPr>
            <p:nvPr/>
          </p:nvSpPr>
          <p:spPr bwMode="auto">
            <a:xfrm>
              <a:off x="1392" y="3696"/>
              <a:ext cx="5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id-ID" sz="2800" b="0"/>
            </a:p>
          </p:txBody>
        </p:sp>
        <p:sp>
          <p:nvSpPr>
            <p:cNvPr id="95341" name="Line 109"/>
            <p:cNvSpPr>
              <a:spLocks noChangeShapeType="1"/>
            </p:cNvSpPr>
            <p:nvPr/>
          </p:nvSpPr>
          <p:spPr bwMode="auto">
            <a:xfrm>
              <a:off x="1392" y="3696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42" name="Line 110"/>
            <p:cNvSpPr>
              <a:spLocks noChangeShapeType="1"/>
            </p:cNvSpPr>
            <p:nvPr/>
          </p:nvSpPr>
          <p:spPr bwMode="auto">
            <a:xfrm>
              <a:off x="1392" y="402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43" name="Line 111"/>
            <p:cNvSpPr>
              <a:spLocks noChangeShapeType="1"/>
            </p:cNvSpPr>
            <p:nvPr/>
          </p:nvSpPr>
          <p:spPr bwMode="auto">
            <a:xfrm>
              <a:off x="1392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44" name="Line 112"/>
            <p:cNvSpPr>
              <a:spLocks noChangeShapeType="1"/>
            </p:cNvSpPr>
            <p:nvPr/>
          </p:nvSpPr>
          <p:spPr bwMode="auto">
            <a:xfrm>
              <a:off x="1968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45" name="Rectangle 113"/>
            <p:cNvSpPr>
              <a:spLocks noChangeArrowheads="1"/>
            </p:cNvSpPr>
            <p:nvPr/>
          </p:nvSpPr>
          <p:spPr bwMode="auto">
            <a:xfrm>
              <a:off x="1008" y="3696"/>
              <a:ext cx="3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/>
                <a:t>j</a:t>
              </a:r>
            </a:p>
          </p:txBody>
        </p:sp>
        <p:sp>
          <p:nvSpPr>
            <p:cNvPr id="95346" name="Line 114"/>
            <p:cNvSpPr>
              <a:spLocks noChangeShapeType="1"/>
            </p:cNvSpPr>
            <p:nvPr/>
          </p:nvSpPr>
          <p:spPr bwMode="auto">
            <a:xfrm>
              <a:off x="1008" y="3696"/>
              <a:ext cx="33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47" name="Line 115"/>
            <p:cNvSpPr>
              <a:spLocks noChangeShapeType="1"/>
            </p:cNvSpPr>
            <p:nvPr/>
          </p:nvSpPr>
          <p:spPr bwMode="auto">
            <a:xfrm>
              <a:off x="1008" y="4022"/>
              <a:ext cx="33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48" name="Line 116"/>
            <p:cNvSpPr>
              <a:spLocks noChangeShapeType="1"/>
            </p:cNvSpPr>
            <p:nvPr/>
          </p:nvSpPr>
          <p:spPr bwMode="auto">
            <a:xfrm>
              <a:off x="1008" y="3696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49" name="Line 117"/>
            <p:cNvSpPr>
              <a:spLocks noChangeShapeType="1"/>
            </p:cNvSpPr>
            <p:nvPr/>
          </p:nvSpPr>
          <p:spPr bwMode="auto">
            <a:xfrm>
              <a:off x="1344" y="3696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" name="Group 118"/>
          <p:cNvGrpSpPr>
            <a:grpSpLocks/>
          </p:cNvGrpSpPr>
          <p:nvPr/>
        </p:nvGrpSpPr>
        <p:grpSpPr bwMode="auto">
          <a:xfrm>
            <a:off x="3886200" y="5867400"/>
            <a:ext cx="1524000" cy="517525"/>
            <a:chOff x="1008" y="3696"/>
            <a:chExt cx="960" cy="326"/>
          </a:xfrm>
        </p:grpSpPr>
        <p:sp>
          <p:nvSpPr>
            <p:cNvPr id="95351" name="Rectangle 119"/>
            <p:cNvSpPr>
              <a:spLocks noChangeArrowheads="1"/>
            </p:cNvSpPr>
            <p:nvPr/>
          </p:nvSpPr>
          <p:spPr bwMode="auto">
            <a:xfrm>
              <a:off x="1392" y="3696"/>
              <a:ext cx="5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id-ID" sz="2800" b="0"/>
            </a:p>
          </p:txBody>
        </p:sp>
        <p:sp>
          <p:nvSpPr>
            <p:cNvPr id="95352" name="Line 120"/>
            <p:cNvSpPr>
              <a:spLocks noChangeShapeType="1"/>
            </p:cNvSpPr>
            <p:nvPr/>
          </p:nvSpPr>
          <p:spPr bwMode="auto">
            <a:xfrm>
              <a:off x="1392" y="3696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53" name="Line 121"/>
            <p:cNvSpPr>
              <a:spLocks noChangeShapeType="1"/>
            </p:cNvSpPr>
            <p:nvPr/>
          </p:nvSpPr>
          <p:spPr bwMode="auto">
            <a:xfrm>
              <a:off x="1392" y="402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54" name="Line 122"/>
            <p:cNvSpPr>
              <a:spLocks noChangeShapeType="1"/>
            </p:cNvSpPr>
            <p:nvPr/>
          </p:nvSpPr>
          <p:spPr bwMode="auto">
            <a:xfrm>
              <a:off x="1392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55" name="Line 123"/>
            <p:cNvSpPr>
              <a:spLocks noChangeShapeType="1"/>
            </p:cNvSpPr>
            <p:nvPr/>
          </p:nvSpPr>
          <p:spPr bwMode="auto">
            <a:xfrm>
              <a:off x="1968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56" name="Rectangle 124"/>
            <p:cNvSpPr>
              <a:spLocks noChangeArrowheads="1"/>
            </p:cNvSpPr>
            <p:nvPr/>
          </p:nvSpPr>
          <p:spPr bwMode="auto">
            <a:xfrm>
              <a:off x="1008" y="3696"/>
              <a:ext cx="3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/>
                <a:t>m</a:t>
              </a:r>
            </a:p>
          </p:txBody>
        </p:sp>
        <p:sp>
          <p:nvSpPr>
            <p:cNvPr id="95357" name="Line 125"/>
            <p:cNvSpPr>
              <a:spLocks noChangeShapeType="1"/>
            </p:cNvSpPr>
            <p:nvPr/>
          </p:nvSpPr>
          <p:spPr bwMode="auto">
            <a:xfrm>
              <a:off x="1008" y="3696"/>
              <a:ext cx="33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58" name="Line 126"/>
            <p:cNvSpPr>
              <a:spLocks noChangeShapeType="1"/>
            </p:cNvSpPr>
            <p:nvPr/>
          </p:nvSpPr>
          <p:spPr bwMode="auto">
            <a:xfrm>
              <a:off x="1008" y="4022"/>
              <a:ext cx="33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59" name="Line 127"/>
            <p:cNvSpPr>
              <a:spLocks noChangeShapeType="1"/>
            </p:cNvSpPr>
            <p:nvPr/>
          </p:nvSpPr>
          <p:spPr bwMode="auto">
            <a:xfrm>
              <a:off x="1008" y="3696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60" name="Line 128"/>
            <p:cNvSpPr>
              <a:spLocks noChangeShapeType="1"/>
            </p:cNvSpPr>
            <p:nvPr/>
          </p:nvSpPr>
          <p:spPr bwMode="auto">
            <a:xfrm>
              <a:off x="1344" y="3696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5" name="Group 130"/>
          <p:cNvGrpSpPr>
            <a:grpSpLocks/>
          </p:cNvGrpSpPr>
          <p:nvPr/>
        </p:nvGrpSpPr>
        <p:grpSpPr bwMode="auto">
          <a:xfrm>
            <a:off x="395288" y="1371600"/>
            <a:ext cx="8367713" cy="2438400"/>
            <a:chOff x="297" y="768"/>
            <a:chExt cx="5271" cy="1536"/>
          </a:xfrm>
        </p:grpSpPr>
        <p:sp>
          <p:nvSpPr>
            <p:cNvPr id="95363" name="Rectangle 131"/>
            <p:cNvSpPr>
              <a:spLocks noChangeArrowheads="1"/>
            </p:cNvSpPr>
            <p:nvPr/>
          </p:nvSpPr>
          <p:spPr bwMode="auto">
            <a:xfrm>
              <a:off x="768" y="1312"/>
              <a:ext cx="91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b="0" i="1" dirty="0" err="1"/>
                <a:t>i</a:t>
              </a:r>
              <a:r>
                <a:rPr lang="en-US" b="0" dirty="0"/>
                <a:t> := 1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b="0" i="1" dirty="0"/>
                <a:t>j</a:t>
              </a:r>
              <a:r>
                <a:rPr lang="en-US" b="0" dirty="0"/>
                <a:t> := </a:t>
              </a:r>
              <a:r>
                <a:rPr lang="en-US" b="0" i="1" dirty="0"/>
                <a:t>n</a:t>
              </a:r>
            </a:p>
          </p:txBody>
        </p:sp>
        <p:sp>
          <p:nvSpPr>
            <p:cNvPr id="95364" name="Rectangle 132"/>
            <p:cNvSpPr>
              <a:spLocks noChangeArrowheads="1"/>
            </p:cNvSpPr>
            <p:nvPr/>
          </p:nvSpPr>
          <p:spPr bwMode="auto">
            <a:xfrm>
              <a:off x="297" y="768"/>
              <a:ext cx="5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1900" dirty="0"/>
                <a:t>procedure</a:t>
              </a:r>
              <a:r>
                <a:rPr lang="en-US" sz="1900" b="0" dirty="0"/>
                <a:t> </a:t>
              </a:r>
              <a:r>
                <a:rPr lang="en-US" sz="1900" b="0" dirty="0" err="1"/>
                <a:t>binary_search</a:t>
              </a:r>
              <a:r>
                <a:rPr lang="en-US" sz="1900" b="0" dirty="0"/>
                <a:t> (</a:t>
              </a:r>
              <a:r>
                <a:rPr lang="en-US" sz="1900" b="0" i="1" dirty="0"/>
                <a:t>x</a:t>
              </a:r>
              <a:r>
                <a:rPr lang="en-US" sz="1900" b="0" dirty="0"/>
                <a:t>: integer; </a:t>
              </a:r>
              <a:r>
                <a:rPr lang="en-US" sz="1900" b="0" i="1" dirty="0"/>
                <a:t>a</a:t>
              </a:r>
              <a:r>
                <a:rPr lang="en-US" sz="1900" b="0" baseline="-25000" dirty="0"/>
                <a:t>1</a:t>
              </a:r>
              <a:r>
                <a:rPr lang="en-US" sz="1900" b="0" dirty="0"/>
                <a:t>, </a:t>
              </a:r>
              <a:r>
                <a:rPr lang="en-US" sz="1900" b="0" i="1" dirty="0"/>
                <a:t>a</a:t>
              </a:r>
              <a:r>
                <a:rPr lang="en-US" sz="1900" b="0" baseline="-25000" dirty="0"/>
                <a:t>2</a:t>
              </a:r>
              <a:r>
                <a:rPr lang="en-US" sz="1900" b="0" dirty="0"/>
                <a:t>, …, </a:t>
              </a:r>
              <a:r>
                <a:rPr lang="en-US" sz="1900" b="0" i="1" dirty="0"/>
                <a:t>a</a:t>
              </a:r>
              <a:r>
                <a:rPr lang="en-US" sz="1900" b="0" i="1" baseline="-25000" dirty="0"/>
                <a:t>n</a:t>
              </a:r>
              <a:r>
                <a:rPr lang="en-US" sz="1900" b="0" dirty="0"/>
                <a:t>: increasing integers)</a:t>
              </a:r>
            </a:p>
          </p:txBody>
        </p:sp>
        <p:sp>
          <p:nvSpPr>
            <p:cNvPr id="95365" name="Rectangle 133"/>
            <p:cNvSpPr>
              <a:spLocks noChangeArrowheads="1"/>
            </p:cNvSpPr>
            <p:nvPr/>
          </p:nvSpPr>
          <p:spPr bwMode="auto">
            <a:xfrm>
              <a:off x="1824" y="1056"/>
              <a:ext cx="1872" cy="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dirty="0"/>
                <a:t>while</a:t>
              </a:r>
              <a:r>
                <a:rPr lang="en-US" b="0" dirty="0"/>
                <a:t> </a:t>
              </a:r>
              <a:r>
                <a:rPr lang="en-US" b="0" i="1" dirty="0" err="1"/>
                <a:t>i</a:t>
              </a:r>
              <a:r>
                <a:rPr lang="en-US" b="0" dirty="0"/>
                <a:t> &lt; </a:t>
              </a:r>
              <a:r>
                <a:rPr lang="en-US" b="0" i="1" dirty="0"/>
                <a:t>j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dirty="0"/>
                <a:t>begin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b="0" dirty="0"/>
                <a:t>	m := </a:t>
              </a:r>
              <a:r>
                <a:rPr lang="en-US" b="0" dirty="0">
                  <a:sym typeface="Symbol" pitchFamily="18" charset="2"/>
                </a:rPr>
                <a:t>(</a:t>
              </a:r>
              <a:r>
                <a:rPr lang="en-US" b="0" i="1" dirty="0" err="1">
                  <a:sym typeface="Symbol" pitchFamily="18" charset="2"/>
                </a:rPr>
                <a:t>i</a:t>
              </a:r>
              <a:r>
                <a:rPr lang="en-US" b="0" dirty="0" err="1">
                  <a:sym typeface="Symbol" pitchFamily="18" charset="2"/>
                </a:rPr>
                <a:t>+</a:t>
              </a:r>
              <a:r>
                <a:rPr lang="en-US" b="0" i="1" dirty="0" err="1">
                  <a:sym typeface="Symbol" pitchFamily="18" charset="2"/>
                </a:rPr>
                <a:t>j</a:t>
              </a:r>
              <a:r>
                <a:rPr lang="en-US" b="0" dirty="0">
                  <a:sym typeface="Symbol" pitchFamily="18" charset="2"/>
                </a:rPr>
                <a:t>)/2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b="0" dirty="0">
                  <a:sym typeface="Symbol" pitchFamily="18" charset="2"/>
                </a:rPr>
                <a:t>	</a:t>
              </a:r>
              <a:r>
                <a:rPr lang="en-US" dirty="0">
                  <a:sym typeface="Symbol" pitchFamily="18" charset="2"/>
                </a:rPr>
                <a:t>if </a:t>
              </a:r>
              <a:r>
                <a:rPr lang="en-US" b="0" dirty="0">
                  <a:sym typeface="Symbol" pitchFamily="18" charset="2"/>
                </a:rPr>
                <a:t>x &gt; </a:t>
              </a:r>
              <a:r>
                <a:rPr lang="en-US" b="0" i="1" dirty="0">
                  <a:sym typeface="Symbol" pitchFamily="18" charset="2"/>
                </a:rPr>
                <a:t>a</a:t>
              </a:r>
              <a:r>
                <a:rPr lang="en-US" b="0" i="1" baseline="-25000" dirty="0">
                  <a:sym typeface="Symbol" pitchFamily="18" charset="2"/>
                </a:rPr>
                <a:t>m</a:t>
              </a:r>
              <a:r>
                <a:rPr lang="en-US" b="0" dirty="0">
                  <a:sym typeface="Symbol" pitchFamily="18" charset="2"/>
                </a:rPr>
                <a:t> </a:t>
              </a:r>
              <a:r>
                <a:rPr lang="en-US" dirty="0">
                  <a:sym typeface="Symbol" pitchFamily="18" charset="2"/>
                </a:rPr>
                <a:t>then</a:t>
              </a:r>
              <a:r>
                <a:rPr lang="en-US" b="0" dirty="0">
                  <a:sym typeface="Symbol" pitchFamily="18" charset="2"/>
                </a:rPr>
                <a:t> </a:t>
              </a:r>
              <a:r>
                <a:rPr lang="en-US" b="0" i="1" dirty="0" err="1">
                  <a:sym typeface="Symbol" pitchFamily="18" charset="2"/>
                </a:rPr>
                <a:t>i</a:t>
              </a:r>
              <a:r>
                <a:rPr lang="en-US" b="0" dirty="0">
                  <a:sym typeface="Symbol" pitchFamily="18" charset="2"/>
                </a:rPr>
                <a:t> := </a:t>
              </a:r>
              <a:r>
                <a:rPr lang="en-US" b="0" i="1" dirty="0">
                  <a:sym typeface="Symbol" pitchFamily="18" charset="2"/>
                </a:rPr>
                <a:t>m</a:t>
              </a:r>
              <a:r>
                <a:rPr lang="en-US" b="0" dirty="0">
                  <a:sym typeface="Symbol" pitchFamily="18" charset="2"/>
                </a:rPr>
                <a:t>+1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b="0" dirty="0"/>
                <a:t>	</a:t>
              </a:r>
              <a:r>
                <a:rPr lang="en-US" dirty="0"/>
                <a:t>else</a:t>
              </a:r>
              <a:r>
                <a:rPr lang="en-US" b="0" dirty="0"/>
                <a:t> </a:t>
              </a:r>
              <a:r>
                <a:rPr lang="en-US" b="0" i="1" dirty="0"/>
                <a:t>j </a:t>
              </a:r>
              <a:r>
                <a:rPr lang="en-US" b="0" dirty="0"/>
                <a:t>:= </a:t>
              </a:r>
              <a:r>
                <a:rPr lang="en-US" b="0" i="1" dirty="0"/>
                <a:t>m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dirty="0"/>
                <a:t>end</a:t>
              </a:r>
            </a:p>
          </p:txBody>
        </p:sp>
        <p:sp>
          <p:nvSpPr>
            <p:cNvPr id="95366" name="Rectangle 134"/>
            <p:cNvSpPr>
              <a:spLocks noChangeArrowheads="1"/>
            </p:cNvSpPr>
            <p:nvPr/>
          </p:nvSpPr>
          <p:spPr bwMode="auto">
            <a:xfrm>
              <a:off x="3696" y="1056"/>
              <a:ext cx="1872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dirty="0"/>
                <a:t>if</a:t>
              </a:r>
              <a:r>
                <a:rPr lang="en-US" b="0" dirty="0"/>
                <a:t> </a:t>
              </a:r>
              <a:r>
                <a:rPr lang="en-US" b="0" i="1" dirty="0"/>
                <a:t>x</a:t>
              </a:r>
              <a:r>
                <a:rPr lang="en-US" b="0" dirty="0"/>
                <a:t> = </a:t>
              </a:r>
              <a:r>
                <a:rPr lang="en-US" b="0" i="1" dirty="0" err="1"/>
                <a:t>a</a:t>
              </a:r>
              <a:r>
                <a:rPr lang="en-US" b="0" i="1" baseline="-25000" dirty="0" err="1"/>
                <a:t>i</a:t>
              </a:r>
              <a:r>
                <a:rPr lang="en-US" b="0" dirty="0"/>
                <a:t> </a:t>
              </a:r>
              <a:r>
                <a:rPr lang="en-US" dirty="0"/>
                <a:t>then</a:t>
              </a:r>
              <a:r>
                <a:rPr lang="en-US" b="0" dirty="0"/>
                <a:t> </a:t>
              </a:r>
              <a:r>
                <a:rPr lang="en-US" b="0" i="1" dirty="0"/>
                <a:t>location</a:t>
              </a:r>
              <a:r>
                <a:rPr lang="en-US" b="0" dirty="0"/>
                <a:t> := </a:t>
              </a:r>
              <a:r>
                <a:rPr lang="en-US" b="0" i="1" dirty="0" err="1"/>
                <a:t>i</a:t>
              </a:r>
              <a:endParaRPr lang="en-US" b="0" i="1" dirty="0"/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dirty="0"/>
                <a:t>else</a:t>
              </a:r>
              <a:r>
                <a:rPr lang="en-US" b="0" dirty="0"/>
                <a:t> </a:t>
              </a:r>
              <a:r>
                <a:rPr lang="en-US" b="0" i="1" dirty="0"/>
                <a:t>location</a:t>
              </a:r>
              <a:r>
                <a:rPr lang="en-US" b="0" dirty="0"/>
                <a:t> := 0</a:t>
              </a:r>
            </a:p>
          </p:txBody>
        </p:sp>
      </p:grpSp>
      <p:sp>
        <p:nvSpPr>
          <p:cNvPr id="95368" name="Rectangle 136"/>
          <p:cNvSpPr>
            <a:spLocks noChangeArrowheads="1"/>
          </p:cNvSpPr>
          <p:nvPr/>
        </p:nvSpPr>
        <p:spPr bwMode="auto">
          <a:xfrm>
            <a:off x="1143000" y="2234952"/>
            <a:ext cx="144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b="0" i="1" dirty="0" err="1">
                <a:solidFill>
                  <a:srgbClr val="0070C0"/>
                </a:solidFill>
              </a:rPr>
              <a:t>i</a:t>
            </a:r>
            <a:r>
              <a:rPr lang="en-US" b="0" dirty="0">
                <a:solidFill>
                  <a:srgbClr val="0070C0"/>
                </a:solidFill>
              </a:rPr>
              <a:t> := 1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b="0" i="1" dirty="0">
                <a:solidFill>
                  <a:srgbClr val="0070C0"/>
                </a:solidFill>
              </a:rPr>
              <a:t>j</a:t>
            </a:r>
            <a:r>
              <a:rPr lang="en-US" b="0" dirty="0">
                <a:solidFill>
                  <a:srgbClr val="0070C0"/>
                </a:solidFill>
              </a:rPr>
              <a:t> := </a:t>
            </a:r>
            <a:r>
              <a:rPr lang="en-US" b="0" i="1" dirty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95370" name="Rectangle 138"/>
          <p:cNvSpPr>
            <a:spLocks noChangeArrowheads="1"/>
          </p:cNvSpPr>
          <p:nvPr/>
        </p:nvSpPr>
        <p:spPr bwMode="auto">
          <a:xfrm>
            <a:off x="2829083" y="1822912"/>
            <a:ext cx="2971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while </a:t>
            </a:r>
            <a:r>
              <a:rPr lang="en-US" i="1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&lt; </a:t>
            </a:r>
            <a:r>
              <a:rPr lang="en-US" i="1" dirty="0">
                <a:solidFill>
                  <a:srgbClr val="0070C0"/>
                </a:solidFill>
              </a:rPr>
              <a:t>j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begin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m :=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(</a:t>
            </a:r>
            <a:r>
              <a:rPr lang="en-US" i="1" dirty="0" err="1">
                <a:solidFill>
                  <a:srgbClr val="0070C0"/>
                </a:solidFill>
                <a:sym typeface="Symbol" pitchFamily="18" charset="2"/>
              </a:rPr>
              <a:t>i</a:t>
            </a:r>
            <a:r>
              <a:rPr lang="en-US" dirty="0" err="1">
                <a:solidFill>
                  <a:srgbClr val="0070C0"/>
                </a:solidFill>
                <a:sym typeface="Symbol" pitchFamily="18" charset="2"/>
              </a:rPr>
              <a:t>+</a:t>
            </a:r>
            <a:r>
              <a:rPr lang="en-US" i="1" dirty="0" err="1">
                <a:solidFill>
                  <a:srgbClr val="0070C0"/>
                </a:solidFill>
                <a:sym typeface="Symbol" pitchFamily="18" charset="2"/>
              </a:rPr>
              <a:t>j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)/2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	if x &gt; </a:t>
            </a:r>
            <a:r>
              <a:rPr lang="en-US" i="1" dirty="0">
                <a:solidFill>
                  <a:srgbClr val="0070C0"/>
                </a:solidFill>
                <a:sym typeface="Symbol" pitchFamily="18" charset="2"/>
              </a:rPr>
              <a:t>a</a:t>
            </a:r>
            <a:r>
              <a:rPr lang="en-US" i="1" baseline="-25000" dirty="0">
                <a:solidFill>
                  <a:srgbClr val="0070C0"/>
                </a:solidFill>
                <a:sym typeface="Symbol" pitchFamily="18" charset="2"/>
              </a:rPr>
              <a:t>m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 then </a:t>
            </a:r>
            <a:r>
              <a:rPr lang="en-US" i="1" dirty="0" err="1">
                <a:solidFill>
                  <a:srgbClr val="0070C0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 := </a:t>
            </a:r>
            <a:r>
              <a:rPr lang="en-US" i="1" dirty="0">
                <a:solidFill>
                  <a:srgbClr val="0070C0"/>
                </a:solidFill>
                <a:sym typeface="Symbol" pitchFamily="18" charset="2"/>
              </a:rPr>
              <a:t>m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+1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else </a:t>
            </a:r>
            <a:r>
              <a:rPr lang="en-US" i="1" dirty="0">
                <a:solidFill>
                  <a:srgbClr val="0070C0"/>
                </a:solidFill>
              </a:rPr>
              <a:t>j </a:t>
            </a:r>
            <a:r>
              <a:rPr lang="en-US" dirty="0">
                <a:solidFill>
                  <a:srgbClr val="0070C0"/>
                </a:solidFill>
              </a:rPr>
              <a:t>:= </a:t>
            </a:r>
            <a:r>
              <a:rPr lang="en-US" i="1" dirty="0">
                <a:solidFill>
                  <a:srgbClr val="0070C0"/>
                </a:solidFill>
              </a:rPr>
              <a:t>m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end</a:t>
            </a:r>
          </a:p>
        </p:txBody>
      </p:sp>
      <p:sp>
        <p:nvSpPr>
          <p:cNvPr id="95371" name="Rectangle 139"/>
          <p:cNvSpPr>
            <a:spLocks noChangeArrowheads="1"/>
          </p:cNvSpPr>
          <p:nvPr/>
        </p:nvSpPr>
        <p:spPr bwMode="auto">
          <a:xfrm>
            <a:off x="5791200" y="1828428"/>
            <a:ext cx="297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i="1" dirty="0">
                <a:solidFill>
                  <a:srgbClr val="0070C0"/>
                </a:solidFill>
              </a:rPr>
              <a:t>x</a:t>
            </a:r>
            <a:r>
              <a:rPr lang="en-US" b="0" dirty="0">
                <a:solidFill>
                  <a:srgbClr val="0070C0"/>
                </a:solidFill>
              </a:rPr>
              <a:t> = </a:t>
            </a:r>
            <a:r>
              <a:rPr lang="en-US" b="0" i="1" dirty="0" err="1">
                <a:solidFill>
                  <a:srgbClr val="0070C0"/>
                </a:solidFill>
              </a:rPr>
              <a:t>a</a:t>
            </a:r>
            <a:r>
              <a:rPr lang="en-US" b="0" i="1" baseline="-25000" dirty="0" err="1">
                <a:solidFill>
                  <a:srgbClr val="0070C0"/>
                </a:solidFill>
              </a:rPr>
              <a:t>i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i="1" dirty="0">
                <a:solidFill>
                  <a:srgbClr val="0070C0"/>
                </a:solidFill>
              </a:rPr>
              <a:t>location</a:t>
            </a:r>
            <a:r>
              <a:rPr lang="en-US" b="0" dirty="0">
                <a:solidFill>
                  <a:srgbClr val="0070C0"/>
                </a:solidFill>
              </a:rPr>
              <a:t> := </a:t>
            </a:r>
            <a:r>
              <a:rPr lang="en-US" b="0" i="1" dirty="0" err="1">
                <a:solidFill>
                  <a:srgbClr val="0070C0"/>
                </a:solidFill>
              </a:rPr>
              <a:t>i</a:t>
            </a:r>
            <a:endParaRPr lang="en-US" b="0" i="1" dirty="0">
              <a:solidFill>
                <a:srgbClr val="0070C0"/>
              </a:solidFill>
            </a:endParaRPr>
          </a:p>
        </p:txBody>
      </p:sp>
      <p:sp>
        <p:nvSpPr>
          <p:cNvPr id="95372" name="Text Box 140"/>
          <p:cNvSpPr txBox="1">
            <a:spLocks noChangeArrowheads="1"/>
          </p:cNvSpPr>
          <p:nvPr/>
        </p:nvSpPr>
        <p:spPr bwMode="auto">
          <a:xfrm>
            <a:off x="1981200" y="5867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1</a:t>
            </a:r>
          </a:p>
        </p:txBody>
      </p: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7391400" y="2743200"/>
            <a:ext cx="1295400" cy="533400"/>
            <a:chOff x="4848" y="2064"/>
            <a:chExt cx="816" cy="336"/>
          </a:xfrm>
        </p:grpSpPr>
        <p:sp>
          <p:nvSpPr>
            <p:cNvPr id="95374" name="Rectangle 142"/>
            <p:cNvSpPr>
              <a:spLocks noChangeArrowheads="1"/>
            </p:cNvSpPr>
            <p:nvPr/>
          </p:nvSpPr>
          <p:spPr bwMode="auto">
            <a:xfrm>
              <a:off x="5088" y="2064"/>
              <a:ext cx="57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id-ID" sz="2800" b="0"/>
            </a:p>
          </p:txBody>
        </p:sp>
        <p:sp>
          <p:nvSpPr>
            <p:cNvPr id="95375" name="Line 143"/>
            <p:cNvSpPr>
              <a:spLocks noChangeShapeType="1"/>
            </p:cNvSpPr>
            <p:nvPr/>
          </p:nvSpPr>
          <p:spPr bwMode="auto">
            <a:xfrm>
              <a:off x="5088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76" name="Line 144"/>
            <p:cNvSpPr>
              <a:spLocks noChangeShapeType="1"/>
            </p:cNvSpPr>
            <p:nvPr/>
          </p:nvSpPr>
          <p:spPr bwMode="auto">
            <a:xfrm>
              <a:off x="5088" y="24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77" name="Line 145"/>
            <p:cNvSpPr>
              <a:spLocks noChangeShapeType="1"/>
            </p:cNvSpPr>
            <p:nvPr/>
          </p:nvSpPr>
          <p:spPr bwMode="auto">
            <a:xfrm>
              <a:off x="5088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78" name="Line 146"/>
            <p:cNvSpPr>
              <a:spLocks noChangeShapeType="1"/>
            </p:cNvSpPr>
            <p:nvPr/>
          </p:nvSpPr>
          <p:spPr bwMode="auto">
            <a:xfrm>
              <a:off x="5664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79" name="Rectangle 147"/>
            <p:cNvSpPr>
              <a:spLocks noChangeArrowheads="1"/>
            </p:cNvSpPr>
            <p:nvPr/>
          </p:nvSpPr>
          <p:spPr bwMode="auto">
            <a:xfrm>
              <a:off x="4848" y="2064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/>
                <a:t>x</a:t>
              </a:r>
            </a:p>
          </p:txBody>
        </p:sp>
        <p:sp>
          <p:nvSpPr>
            <p:cNvPr id="95380" name="Line 148"/>
            <p:cNvSpPr>
              <a:spLocks noChangeShapeType="1"/>
            </p:cNvSpPr>
            <p:nvPr/>
          </p:nvSpPr>
          <p:spPr bwMode="auto">
            <a:xfrm>
              <a:off x="4848" y="206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81" name="Line 149"/>
            <p:cNvSpPr>
              <a:spLocks noChangeShapeType="1"/>
            </p:cNvSpPr>
            <p:nvPr/>
          </p:nvSpPr>
          <p:spPr bwMode="auto">
            <a:xfrm>
              <a:off x="4848" y="2390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82" name="Line 150"/>
            <p:cNvSpPr>
              <a:spLocks noChangeShapeType="1"/>
            </p:cNvSpPr>
            <p:nvPr/>
          </p:nvSpPr>
          <p:spPr bwMode="auto">
            <a:xfrm>
              <a:off x="4848" y="2064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83" name="Line 151"/>
            <p:cNvSpPr>
              <a:spLocks noChangeShapeType="1"/>
            </p:cNvSpPr>
            <p:nvPr/>
          </p:nvSpPr>
          <p:spPr bwMode="auto">
            <a:xfrm>
              <a:off x="5088" y="2064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384" name="Text Box 152"/>
            <p:cNvSpPr txBox="1">
              <a:spLocks noChangeArrowheads="1"/>
            </p:cNvSpPr>
            <p:nvPr/>
          </p:nvSpPr>
          <p:spPr bwMode="auto">
            <a:xfrm>
              <a:off x="5232" y="2064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 b="0"/>
                <a:t>14</a:t>
              </a:r>
            </a:p>
          </p:txBody>
        </p:sp>
      </p:grpSp>
      <p:sp>
        <p:nvSpPr>
          <p:cNvPr id="95385" name="Line 153"/>
          <p:cNvSpPr>
            <a:spLocks noChangeShapeType="1"/>
          </p:cNvSpPr>
          <p:nvPr/>
        </p:nvSpPr>
        <p:spPr bwMode="auto">
          <a:xfrm flipH="1" flipV="1">
            <a:off x="1752600" y="5181600"/>
            <a:ext cx="45720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5386" name="Text Box 154"/>
          <p:cNvSpPr txBox="1">
            <a:spLocks noChangeArrowheads="1"/>
          </p:cNvSpPr>
          <p:nvPr/>
        </p:nvSpPr>
        <p:spPr bwMode="auto">
          <a:xfrm>
            <a:off x="7239000" y="5867400"/>
            <a:ext cx="58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10</a:t>
            </a:r>
          </a:p>
        </p:txBody>
      </p:sp>
      <p:sp>
        <p:nvSpPr>
          <p:cNvPr id="95388" name="Line 156"/>
          <p:cNvSpPr>
            <a:spLocks noChangeShapeType="1"/>
          </p:cNvSpPr>
          <p:nvPr/>
        </p:nvSpPr>
        <p:spPr bwMode="auto">
          <a:xfrm flipV="1">
            <a:off x="7620000" y="5181600"/>
            <a:ext cx="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5389" name="Text Box 157"/>
          <p:cNvSpPr txBox="1">
            <a:spLocks noChangeArrowheads="1"/>
          </p:cNvSpPr>
          <p:nvPr/>
        </p:nvSpPr>
        <p:spPr bwMode="auto">
          <a:xfrm>
            <a:off x="4724400" y="5867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5</a:t>
            </a:r>
          </a:p>
        </p:txBody>
      </p:sp>
      <p:sp>
        <p:nvSpPr>
          <p:cNvPr id="95390" name="Line 158"/>
          <p:cNvSpPr>
            <a:spLocks noChangeShapeType="1"/>
          </p:cNvSpPr>
          <p:nvPr/>
        </p:nvSpPr>
        <p:spPr bwMode="auto">
          <a:xfrm flipH="1" flipV="1">
            <a:off x="4419600" y="5181600"/>
            <a:ext cx="60960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5391" name="Text Box 159"/>
          <p:cNvSpPr txBox="1">
            <a:spLocks noChangeArrowheads="1"/>
          </p:cNvSpPr>
          <p:nvPr/>
        </p:nvSpPr>
        <p:spPr bwMode="auto">
          <a:xfrm>
            <a:off x="1981200" y="5867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6</a:t>
            </a:r>
          </a:p>
        </p:txBody>
      </p:sp>
      <p:sp>
        <p:nvSpPr>
          <p:cNvPr id="95392" name="Line 160"/>
          <p:cNvSpPr>
            <a:spLocks noChangeShapeType="1"/>
          </p:cNvSpPr>
          <p:nvPr/>
        </p:nvSpPr>
        <p:spPr bwMode="auto">
          <a:xfrm flipV="1">
            <a:off x="2209800" y="5181600"/>
            <a:ext cx="281940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5393" name="Text Box 161"/>
          <p:cNvSpPr txBox="1">
            <a:spLocks noChangeArrowheads="1"/>
          </p:cNvSpPr>
          <p:nvPr/>
        </p:nvSpPr>
        <p:spPr bwMode="auto">
          <a:xfrm>
            <a:off x="4724400" y="5867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8</a:t>
            </a:r>
          </a:p>
        </p:txBody>
      </p:sp>
      <p:sp>
        <p:nvSpPr>
          <p:cNvPr id="95394" name="Line 162"/>
          <p:cNvSpPr>
            <a:spLocks noChangeShapeType="1"/>
          </p:cNvSpPr>
          <p:nvPr/>
        </p:nvSpPr>
        <p:spPr bwMode="auto">
          <a:xfrm flipV="1">
            <a:off x="5029200" y="5181600"/>
            <a:ext cx="129540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5395" name="Text Box 163"/>
          <p:cNvSpPr txBox="1">
            <a:spLocks noChangeArrowheads="1"/>
          </p:cNvSpPr>
          <p:nvPr/>
        </p:nvSpPr>
        <p:spPr bwMode="auto">
          <a:xfrm>
            <a:off x="7239000" y="5867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8</a:t>
            </a:r>
          </a:p>
        </p:txBody>
      </p:sp>
      <p:sp>
        <p:nvSpPr>
          <p:cNvPr id="95396" name="Line 164"/>
          <p:cNvSpPr>
            <a:spLocks noChangeShapeType="1"/>
          </p:cNvSpPr>
          <p:nvPr/>
        </p:nvSpPr>
        <p:spPr bwMode="auto">
          <a:xfrm flipH="1" flipV="1">
            <a:off x="6324600" y="5181600"/>
            <a:ext cx="129540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5397" name="Text Box 165"/>
          <p:cNvSpPr txBox="1">
            <a:spLocks noChangeArrowheads="1"/>
          </p:cNvSpPr>
          <p:nvPr/>
        </p:nvSpPr>
        <p:spPr bwMode="auto">
          <a:xfrm>
            <a:off x="4724400" y="5867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7</a:t>
            </a:r>
          </a:p>
        </p:txBody>
      </p:sp>
      <p:sp>
        <p:nvSpPr>
          <p:cNvPr id="95398" name="Line 166"/>
          <p:cNvSpPr>
            <a:spLocks noChangeShapeType="1"/>
          </p:cNvSpPr>
          <p:nvPr/>
        </p:nvSpPr>
        <p:spPr bwMode="auto">
          <a:xfrm flipV="1">
            <a:off x="5029200" y="5181600"/>
            <a:ext cx="60960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5399" name="Text Box 167"/>
          <p:cNvSpPr txBox="1">
            <a:spLocks noChangeArrowheads="1"/>
          </p:cNvSpPr>
          <p:nvPr/>
        </p:nvSpPr>
        <p:spPr bwMode="auto">
          <a:xfrm>
            <a:off x="7239000" y="5867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7</a:t>
            </a:r>
          </a:p>
        </p:txBody>
      </p:sp>
      <p:sp>
        <p:nvSpPr>
          <p:cNvPr id="95400" name="Line 168"/>
          <p:cNvSpPr>
            <a:spLocks noChangeShapeType="1"/>
          </p:cNvSpPr>
          <p:nvPr/>
        </p:nvSpPr>
        <p:spPr bwMode="auto">
          <a:xfrm flipH="1" flipV="1">
            <a:off x="5638800" y="5181600"/>
            <a:ext cx="198120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5401" name="Text Box 169"/>
          <p:cNvSpPr txBox="1">
            <a:spLocks noChangeArrowheads="1"/>
          </p:cNvSpPr>
          <p:nvPr/>
        </p:nvSpPr>
        <p:spPr bwMode="auto">
          <a:xfrm>
            <a:off x="4724400" y="5867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6</a:t>
            </a:r>
          </a:p>
        </p:txBody>
      </p:sp>
      <p:sp>
        <p:nvSpPr>
          <p:cNvPr id="95402" name="Line 170"/>
          <p:cNvSpPr>
            <a:spLocks noChangeShapeType="1"/>
          </p:cNvSpPr>
          <p:nvPr/>
        </p:nvSpPr>
        <p:spPr bwMode="auto">
          <a:xfrm flipV="1">
            <a:off x="5029200" y="5181600"/>
            <a:ext cx="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5403" name="Line 171"/>
          <p:cNvSpPr>
            <a:spLocks noChangeShapeType="1"/>
          </p:cNvSpPr>
          <p:nvPr/>
        </p:nvSpPr>
        <p:spPr bwMode="auto">
          <a:xfrm flipV="1">
            <a:off x="2209800" y="5181600"/>
            <a:ext cx="342900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5404" name="Text Box 172"/>
          <p:cNvSpPr txBox="1">
            <a:spLocks noChangeArrowheads="1"/>
          </p:cNvSpPr>
          <p:nvPr/>
        </p:nvSpPr>
        <p:spPr bwMode="auto">
          <a:xfrm>
            <a:off x="1981200" y="5867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7</a:t>
            </a:r>
          </a:p>
        </p:txBody>
      </p:sp>
      <p:grpSp>
        <p:nvGrpSpPr>
          <p:cNvPr id="7" name="Group 173"/>
          <p:cNvGrpSpPr>
            <a:grpSpLocks/>
          </p:cNvGrpSpPr>
          <p:nvPr/>
        </p:nvGrpSpPr>
        <p:grpSpPr bwMode="auto">
          <a:xfrm>
            <a:off x="6096000" y="3429000"/>
            <a:ext cx="2590800" cy="533400"/>
            <a:chOff x="3744" y="2064"/>
            <a:chExt cx="1632" cy="336"/>
          </a:xfrm>
        </p:grpSpPr>
        <p:sp>
          <p:nvSpPr>
            <p:cNvPr id="95406" name="Rectangle 174"/>
            <p:cNvSpPr>
              <a:spLocks noChangeArrowheads="1"/>
            </p:cNvSpPr>
            <p:nvPr/>
          </p:nvSpPr>
          <p:spPr bwMode="auto">
            <a:xfrm>
              <a:off x="4800" y="2064"/>
              <a:ext cx="57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id-ID" sz="2800" b="0"/>
            </a:p>
          </p:txBody>
        </p:sp>
        <p:sp>
          <p:nvSpPr>
            <p:cNvPr id="95407" name="Line 175"/>
            <p:cNvSpPr>
              <a:spLocks noChangeShapeType="1"/>
            </p:cNvSpPr>
            <p:nvPr/>
          </p:nvSpPr>
          <p:spPr bwMode="auto">
            <a:xfrm>
              <a:off x="4800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408" name="Line 176"/>
            <p:cNvSpPr>
              <a:spLocks noChangeShapeType="1"/>
            </p:cNvSpPr>
            <p:nvPr/>
          </p:nvSpPr>
          <p:spPr bwMode="auto">
            <a:xfrm>
              <a:off x="4800" y="24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409" name="Line 177"/>
            <p:cNvSpPr>
              <a:spLocks noChangeShapeType="1"/>
            </p:cNvSpPr>
            <p:nvPr/>
          </p:nvSpPr>
          <p:spPr bwMode="auto">
            <a:xfrm>
              <a:off x="4800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410" name="Line 178"/>
            <p:cNvSpPr>
              <a:spLocks noChangeShapeType="1"/>
            </p:cNvSpPr>
            <p:nvPr/>
          </p:nvSpPr>
          <p:spPr bwMode="auto">
            <a:xfrm>
              <a:off x="5376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411" name="Rectangle 179"/>
            <p:cNvSpPr>
              <a:spLocks noChangeArrowheads="1"/>
            </p:cNvSpPr>
            <p:nvPr/>
          </p:nvSpPr>
          <p:spPr bwMode="auto">
            <a:xfrm>
              <a:off x="3744" y="2064"/>
              <a:ext cx="105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 dirty="0"/>
                <a:t>location</a:t>
              </a:r>
            </a:p>
          </p:txBody>
        </p:sp>
        <p:sp>
          <p:nvSpPr>
            <p:cNvPr id="95412" name="Line 180"/>
            <p:cNvSpPr>
              <a:spLocks noChangeShapeType="1"/>
            </p:cNvSpPr>
            <p:nvPr/>
          </p:nvSpPr>
          <p:spPr bwMode="auto">
            <a:xfrm>
              <a:off x="4560" y="206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413" name="Line 181"/>
            <p:cNvSpPr>
              <a:spLocks noChangeShapeType="1"/>
            </p:cNvSpPr>
            <p:nvPr/>
          </p:nvSpPr>
          <p:spPr bwMode="auto">
            <a:xfrm>
              <a:off x="4560" y="2390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414" name="Line 182"/>
            <p:cNvSpPr>
              <a:spLocks noChangeShapeType="1"/>
            </p:cNvSpPr>
            <p:nvPr/>
          </p:nvSpPr>
          <p:spPr bwMode="auto">
            <a:xfrm>
              <a:off x="4560" y="2064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415" name="Line 183"/>
            <p:cNvSpPr>
              <a:spLocks noChangeShapeType="1"/>
            </p:cNvSpPr>
            <p:nvPr/>
          </p:nvSpPr>
          <p:spPr bwMode="auto">
            <a:xfrm>
              <a:off x="4800" y="2064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5416" name="Text Box 184"/>
            <p:cNvSpPr txBox="1">
              <a:spLocks noChangeArrowheads="1"/>
            </p:cNvSpPr>
            <p:nvPr/>
          </p:nvSpPr>
          <p:spPr bwMode="auto">
            <a:xfrm>
              <a:off x="4944" y="2064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 b="0"/>
                <a:t>7</a:t>
              </a:r>
            </a:p>
          </p:txBody>
        </p:sp>
      </p:grp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72" grpId="0"/>
      <p:bldP spid="95372" grpId="1"/>
      <p:bldP spid="95385" grpId="0" animBg="1"/>
      <p:bldP spid="95385" grpId="1" animBg="1"/>
      <p:bldP spid="95386" grpId="0"/>
      <p:bldP spid="95386" grpId="1"/>
      <p:bldP spid="95388" grpId="0" animBg="1"/>
      <p:bldP spid="95388" grpId="1" animBg="1"/>
      <p:bldP spid="95389" grpId="0"/>
      <p:bldP spid="95389" grpId="1"/>
      <p:bldP spid="95390" grpId="0" animBg="1"/>
      <p:bldP spid="95390" grpId="1" animBg="1"/>
      <p:bldP spid="95391" grpId="0"/>
      <p:bldP spid="95391" grpId="1"/>
      <p:bldP spid="95392" grpId="0" animBg="1"/>
      <p:bldP spid="95392" grpId="1" animBg="1"/>
      <p:bldP spid="95393" grpId="0"/>
      <p:bldP spid="95393" grpId="1"/>
      <p:bldP spid="95394" grpId="0" animBg="1"/>
      <p:bldP spid="95394" grpId="1" animBg="1"/>
      <p:bldP spid="95395" grpId="0"/>
      <p:bldP spid="95395" grpId="1"/>
      <p:bldP spid="95396" grpId="0" animBg="1"/>
      <p:bldP spid="95396" grpId="1" animBg="1"/>
      <p:bldP spid="95397" grpId="0"/>
      <p:bldP spid="95397" grpId="1"/>
      <p:bldP spid="95398" grpId="0" animBg="1"/>
      <p:bldP spid="95398" grpId="1" animBg="1"/>
      <p:bldP spid="95399" grpId="0"/>
      <p:bldP spid="95400" grpId="0" animBg="1"/>
      <p:bldP spid="95401" grpId="0"/>
      <p:bldP spid="95401" grpId="1"/>
      <p:bldP spid="95402" grpId="0" animBg="1"/>
      <p:bldP spid="95402" grpId="1" animBg="1"/>
      <p:bldP spid="95403" grpId="0" animBg="1"/>
      <p:bldP spid="9540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7704856" cy="57606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Algorithm 3: Binary search, take 2</a:t>
            </a:r>
          </a:p>
        </p:txBody>
      </p:sp>
      <p:graphicFrame>
        <p:nvGraphicFramePr>
          <p:cNvPr id="97283" name="Group 3"/>
          <p:cNvGraphicFramePr>
            <a:graphicFrameLocks noGrp="1"/>
          </p:cNvGraphicFramePr>
          <p:nvPr/>
        </p:nvGraphicFramePr>
        <p:xfrm>
          <a:off x="1371600" y="4572000"/>
          <a:ext cx="6629400" cy="609600"/>
        </p:xfrm>
        <a:graphic>
          <a:graphicData uri="http://schemas.openxmlformats.org/drawingml/2006/table">
            <a:tbl>
              <a:tblPr/>
              <a:tblGrid>
                <a:gridCol w="663575"/>
                <a:gridCol w="661988"/>
                <a:gridCol w="663575"/>
                <a:gridCol w="661987"/>
                <a:gridCol w="663575"/>
                <a:gridCol w="663575"/>
                <a:gridCol w="661988"/>
                <a:gridCol w="663575"/>
                <a:gridCol w="661987"/>
                <a:gridCol w="6635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307" name="Group 27"/>
          <p:cNvGraphicFramePr>
            <a:graphicFrameLocks noGrp="1"/>
          </p:cNvGraphicFramePr>
          <p:nvPr/>
        </p:nvGraphicFramePr>
        <p:xfrm>
          <a:off x="1371600" y="4038600"/>
          <a:ext cx="6629400" cy="609600"/>
        </p:xfrm>
        <a:graphic>
          <a:graphicData uri="http://schemas.openxmlformats.org/drawingml/2006/table">
            <a:tbl>
              <a:tblPr/>
              <a:tblGrid>
                <a:gridCol w="663575"/>
                <a:gridCol w="661988"/>
                <a:gridCol w="663575"/>
                <a:gridCol w="661987"/>
                <a:gridCol w="663575"/>
                <a:gridCol w="663575"/>
                <a:gridCol w="661988"/>
                <a:gridCol w="663575"/>
                <a:gridCol w="661987"/>
                <a:gridCol w="6635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143000" y="5867400"/>
            <a:ext cx="1524000" cy="517525"/>
            <a:chOff x="1008" y="3696"/>
            <a:chExt cx="960" cy="326"/>
          </a:xfrm>
        </p:grpSpPr>
        <p:sp>
          <p:nvSpPr>
            <p:cNvPr id="97327" name="Rectangle 47"/>
            <p:cNvSpPr>
              <a:spLocks noChangeArrowheads="1"/>
            </p:cNvSpPr>
            <p:nvPr/>
          </p:nvSpPr>
          <p:spPr bwMode="auto">
            <a:xfrm>
              <a:off x="1392" y="3696"/>
              <a:ext cx="5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id-ID" sz="2800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7328" name="Line 48"/>
            <p:cNvSpPr>
              <a:spLocks noChangeShapeType="1"/>
            </p:cNvSpPr>
            <p:nvPr/>
          </p:nvSpPr>
          <p:spPr bwMode="auto">
            <a:xfrm>
              <a:off x="1392" y="3696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29" name="Line 49"/>
            <p:cNvSpPr>
              <a:spLocks noChangeShapeType="1"/>
            </p:cNvSpPr>
            <p:nvPr/>
          </p:nvSpPr>
          <p:spPr bwMode="auto">
            <a:xfrm>
              <a:off x="1392" y="402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30" name="Line 50"/>
            <p:cNvSpPr>
              <a:spLocks noChangeShapeType="1"/>
            </p:cNvSpPr>
            <p:nvPr/>
          </p:nvSpPr>
          <p:spPr bwMode="auto">
            <a:xfrm>
              <a:off x="1392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31" name="Line 51"/>
            <p:cNvSpPr>
              <a:spLocks noChangeShapeType="1"/>
            </p:cNvSpPr>
            <p:nvPr/>
          </p:nvSpPr>
          <p:spPr bwMode="auto">
            <a:xfrm>
              <a:off x="1968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32" name="Rectangle 52"/>
            <p:cNvSpPr>
              <a:spLocks noChangeArrowheads="1"/>
            </p:cNvSpPr>
            <p:nvPr/>
          </p:nvSpPr>
          <p:spPr bwMode="auto">
            <a:xfrm>
              <a:off x="1008" y="3696"/>
              <a:ext cx="3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 dirty="0" err="1"/>
                <a:t>i</a:t>
              </a:r>
              <a:endParaRPr lang="en-US" sz="2800" b="0" i="1" dirty="0"/>
            </a:p>
          </p:txBody>
        </p:sp>
        <p:sp>
          <p:nvSpPr>
            <p:cNvPr id="97333" name="Line 53"/>
            <p:cNvSpPr>
              <a:spLocks noChangeShapeType="1"/>
            </p:cNvSpPr>
            <p:nvPr/>
          </p:nvSpPr>
          <p:spPr bwMode="auto">
            <a:xfrm>
              <a:off x="1008" y="3696"/>
              <a:ext cx="33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34" name="Line 54"/>
            <p:cNvSpPr>
              <a:spLocks noChangeShapeType="1"/>
            </p:cNvSpPr>
            <p:nvPr/>
          </p:nvSpPr>
          <p:spPr bwMode="auto">
            <a:xfrm>
              <a:off x="1008" y="4022"/>
              <a:ext cx="33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35" name="Line 55"/>
            <p:cNvSpPr>
              <a:spLocks noChangeShapeType="1"/>
            </p:cNvSpPr>
            <p:nvPr/>
          </p:nvSpPr>
          <p:spPr bwMode="auto">
            <a:xfrm>
              <a:off x="1008" y="3696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36" name="Line 56"/>
            <p:cNvSpPr>
              <a:spLocks noChangeShapeType="1"/>
            </p:cNvSpPr>
            <p:nvPr/>
          </p:nvSpPr>
          <p:spPr bwMode="auto">
            <a:xfrm>
              <a:off x="1344" y="3696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6477000" y="5867400"/>
            <a:ext cx="1524000" cy="517525"/>
            <a:chOff x="1008" y="3696"/>
            <a:chExt cx="960" cy="326"/>
          </a:xfrm>
        </p:grpSpPr>
        <p:sp>
          <p:nvSpPr>
            <p:cNvPr id="97338" name="Rectangle 58"/>
            <p:cNvSpPr>
              <a:spLocks noChangeArrowheads="1"/>
            </p:cNvSpPr>
            <p:nvPr/>
          </p:nvSpPr>
          <p:spPr bwMode="auto">
            <a:xfrm>
              <a:off x="1392" y="3696"/>
              <a:ext cx="5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id-ID" sz="2800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7339" name="Line 59"/>
            <p:cNvSpPr>
              <a:spLocks noChangeShapeType="1"/>
            </p:cNvSpPr>
            <p:nvPr/>
          </p:nvSpPr>
          <p:spPr bwMode="auto">
            <a:xfrm>
              <a:off x="1392" y="3696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40" name="Line 60"/>
            <p:cNvSpPr>
              <a:spLocks noChangeShapeType="1"/>
            </p:cNvSpPr>
            <p:nvPr/>
          </p:nvSpPr>
          <p:spPr bwMode="auto">
            <a:xfrm>
              <a:off x="1392" y="402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41" name="Line 61"/>
            <p:cNvSpPr>
              <a:spLocks noChangeShapeType="1"/>
            </p:cNvSpPr>
            <p:nvPr/>
          </p:nvSpPr>
          <p:spPr bwMode="auto">
            <a:xfrm>
              <a:off x="1392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42" name="Line 62"/>
            <p:cNvSpPr>
              <a:spLocks noChangeShapeType="1"/>
            </p:cNvSpPr>
            <p:nvPr/>
          </p:nvSpPr>
          <p:spPr bwMode="auto">
            <a:xfrm>
              <a:off x="1968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43" name="Rectangle 63"/>
            <p:cNvSpPr>
              <a:spLocks noChangeArrowheads="1"/>
            </p:cNvSpPr>
            <p:nvPr/>
          </p:nvSpPr>
          <p:spPr bwMode="auto">
            <a:xfrm>
              <a:off x="1008" y="3696"/>
              <a:ext cx="3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 dirty="0"/>
                <a:t>j</a:t>
              </a:r>
            </a:p>
          </p:txBody>
        </p:sp>
        <p:sp>
          <p:nvSpPr>
            <p:cNvPr id="97344" name="Line 64"/>
            <p:cNvSpPr>
              <a:spLocks noChangeShapeType="1"/>
            </p:cNvSpPr>
            <p:nvPr/>
          </p:nvSpPr>
          <p:spPr bwMode="auto">
            <a:xfrm>
              <a:off x="1008" y="3696"/>
              <a:ext cx="33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45" name="Line 65"/>
            <p:cNvSpPr>
              <a:spLocks noChangeShapeType="1"/>
            </p:cNvSpPr>
            <p:nvPr/>
          </p:nvSpPr>
          <p:spPr bwMode="auto">
            <a:xfrm>
              <a:off x="1008" y="4022"/>
              <a:ext cx="33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46" name="Line 66"/>
            <p:cNvSpPr>
              <a:spLocks noChangeShapeType="1"/>
            </p:cNvSpPr>
            <p:nvPr/>
          </p:nvSpPr>
          <p:spPr bwMode="auto">
            <a:xfrm>
              <a:off x="1008" y="3696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47" name="Line 67"/>
            <p:cNvSpPr>
              <a:spLocks noChangeShapeType="1"/>
            </p:cNvSpPr>
            <p:nvPr/>
          </p:nvSpPr>
          <p:spPr bwMode="auto">
            <a:xfrm>
              <a:off x="1344" y="3696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3886200" y="5867400"/>
            <a:ext cx="1524000" cy="517525"/>
            <a:chOff x="1008" y="3696"/>
            <a:chExt cx="960" cy="326"/>
          </a:xfrm>
        </p:grpSpPr>
        <p:sp>
          <p:nvSpPr>
            <p:cNvPr id="97349" name="Rectangle 69"/>
            <p:cNvSpPr>
              <a:spLocks noChangeArrowheads="1"/>
            </p:cNvSpPr>
            <p:nvPr/>
          </p:nvSpPr>
          <p:spPr bwMode="auto">
            <a:xfrm>
              <a:off x="1392" y="3696"/>
              <a:ext cx="5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id-ID" sz="2800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7350" name="Line 70"/>
            <p:cNvSpPr>
              <a:spLocks noChangeShapeType="1"/>
            </p:cNvSpPr>
            <p:nvPr/>
          </p:nvSpPr>
          <p:spPr bwMode="auto">
            <a:xfrm>
              <a:off x="1392" y="3696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51" name="Line 71"/>
            <p:cNvSpPr>
              <a:spLocks noChangeShapeType="1"/>
            </p:cNvSpPr>
            <p:nvPr/>
          </p:nvSpPr>
          <p:spPr bwMode="auto">
            <a:xfrm>
              <a:off x="1392" y="402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52" name="Line 72"/>
            <p:cNvSpPr>
              <a:spLocks noChangeShapeType="1"/>
            </p:cNvSpPr>
            <p:nvPr/>
          </p:nvSpPr>
          <p:spPr bwMode="auto">
            <a:xfrm>
              <a:off x="1392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53" name="Line 73"/>
            <p:cNvSpPr>
              <a:spLocks noChangeShapeType="1"/>
            </p:cNvSpPr>
            <p:nvPr/>
          </p:nvSpPr>
          <p:spPr bwMode="auto">
            <a:xfrm>
              <a:off x="1968" y="36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54" name="Rectangle 74"/>
            <p:cNvSpPr>
              <a:spLocks noChangeArrowheads="1"/>
            </p:cNvSpPr>
            <p:nvPr/>
          </p:nvSpPr>
          <p:spPr bwMode="auto">
            <a:xfrm>
              <a:off x="1008" y="3696"/>
              <a:ext cx="3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 dirty="0"/>
                <a:t>m</a:t>
              </a:r>
            </a:p>
          </p:txBody>
        </p:sp>
        <p:sp>
          <p:nvSpPr>
            <p:cNvPr id="97355" name="Line 75"/>
            <p:cNvSpPr>
              <a:spLocks noChangeShapeType="1"/>
            </p:cNvSpPr>
            <p:nvPr/>
          </p:nvSpPr>
          <p:spPr bwMode="auto">
            <a:xfrm>
              <a:off x="1008" y="3696"/>
              <a:ext cx="33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56" name="Line 76"/>
            <p:cNvSpPr>
              <a:spLocks noChangeShapeType="1"/>
            </p:cNvSpPr>
            <p:nvPr/>
          </p:nvSpPr>
          <p:spPr bwMode="auto">
            <a:xfrm>
              <a:off x="1008" y="4022"/>
              <a:ext cx="33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57" name="Line 77"/>
            <p:cNvSpPr>
              <a:spLocks noChangeShapeType="1"/>
            </p:cNvSpPr>
            <p:nvPr/>
          </p:nvSpPr>
          <p:spPr bwMode="auto">
            <a:xfrm>
              <a:off x="1008" y="3696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358" name="Line 78"/>
            <p:cNvSpPr>
              <a:spLocks noChangeShapeType="1"/>
            </p:cNvSpPr>
            <p:nvPr/>
          </p:nvSpPr>
          <p:spPr bwMode="auto">
            <a:xfrm>
              <a:off x="1344" y="3696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442913" y="1316038"/>
            <a:ext cx="8320088" cy="2493963"/>
            <a:chOff x="327" y="733"/>
            <a:chExt cx="5241" cy="1571"/>
          </a:xfrm>
        </p:grpSpPr>
        <p:sp>
          <p:nvSpPr>
            <p:cNvPr id="97360" name="Rectangle 80"/>
            <p:cNvSpPr>
              <a:spLocks noChangeArrowheads="1"/>
            </p:cNvSpPr>
            <p:nvPr/>
          </p:nvSpPr>
          <p:spPr bwMode="auto">
            <a:xfrm>
              <a:off x="768" y="1214"/>
              <a:ext cx="91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b="0" i="1" dirty="0" err="1"/>
                <a:t>i</a:t>
              </a:r>
              <a:r>
                <a:rPr lang="en-US" b="0" dirty="0"/>
                <a:t> := 1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b="0" i="1" dirty="0"/>
                <a:t>j</a:t>
              </a:r>
              <a:r>
                <a:rPr lang="en-US" b="0" dirty="0"/>
                <a:t> := </a:t>
              </a:r>
              <a:r>
                <a:rPr lang="en-US" b="0" i="1" dirty="0"/>
                <a:t>n</a:t>
              </a:r>
            </a:p>
          </p:txBody>
        </p:sp>
        <p:sp>
          <p:nvSpPr>
            <p:cNvPr id="97361" name="Rectangle 81"/>
            <p:cNvSpPr>
              <a:spLocks noChangeArrowheads="1"/>
            </p:cNvSpPr>
            <p:nvPr/>
          </p:nvSpPr>
          <p:spPr bwMode="auto">
            <a:xfrm>
              <a:off x="327" y="733"/>
              <a:ext cx="5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000" dirty="0"/>
                <a:t>procedure</a:t>
              </a:r>
              <a:r>
                <a:rPr lang="en-US" sz="2000" b="0" dirty="0"/>
                <a:t> </a:t>
              </a:r>
              <a:r>
                <a:rPr lang="en-US" sz="2000" b="0" dirty="0" err="1"/>
                <a:t>binary_search</a:t>
              </a:r>
              <a:r>
                <a:rPr lang="en-US" sz="2000" b="0" dirty="0"/>
                <a:t> (</a:t>
              </a:r>
              <a:r>
                <a:rPr lang="en-US" sz="2000" b="0" i="1" dirty="0"/>
                <a:t>x</a:t>
              </a:r>
              <a:r>
                <a:rPr lang="en-US" sz="2000" b="0" dirty="0"/>
                <a:t>: integer; </a:t>
              </a:r>
              <a:r>
                <a:rPr lang="en-US" sz="2000" b="0" i="1" dirty="0"/>
                <a:t>a</a:t>
              </a:r>
              <a:r>
                <a:rPr lang="en-US" sz="2000" b="0" baseline="-25000" dirty="0"/>
                <a:t>1</a:t>
              </a:r>
              <a:r>
                <a:rPr lang="en-US" sz="2000" b="0" dirty="0"/>
                <a:t>, </a:t>
              </a:r>
              <a:r>
                <a:rPr lang="en-US" sz="2000" b="0" i="1" dirty="0"/>
                <a:t>a</a:t>
              </a:r>
              <a:r>
                <a:rPr lang="en-US" sz="2000" b="0" baseline="-25000" dirty="0"/>
                <a:t>2</a:t>
              </a:r>
              <a:r>
                <a:rPr lang="en-US" sz="2000" b="0" dirty="0"/>
                <a:t>, …, </a:t>
              </a:r>
              <a:r>
                <a:rPr lang="en-US" sz="2000" b="0" i="1" dirty="0"/>
                <a:t>a</a:t>
              </a:r>
              <a:r>
                <a:rPr lang="en-US" sz="2000" b="0" i="1" baseline="-25000" dirty="0"/>
                <a:t>n</a:t>
              </a:r>
              <a:r>
                <a:rPr lang="en-US" sz="2000" b="0" dirty="0"/>
                <a:t>: increasing integers)</a:t>
              </a:r>
            </a:p>
          </p:txBody>
        </p:sp>
        <p:sp>
          <p:nvSpPr>
            <p:cNvPr id="97362" name="Rectangle 82"/>
            <p:cNvSpPr>
              <a:spLocks noChangeArrowheads="1"/>
            </p:cNvSpPr>
            <p:nvPr/>
          </p:nvSpPr>
          <p:spPr bwMode="auto">
            <a:xfrm>
              <a:off x="1824" y="1056"/>
              <a:ext cx="1872" cy="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dirty="0"/>
                <a:t>while</a:t>
              </a:r>
              <a:r>
                <a:rPr lang="en-US" b="0" dirty="0"/>
                <a:t> </a:t>
              </a:r>
              <a:r>
                <a:rPr lang="en-US" b="0" i="1" dirty="0" err="1"/>
                <a:t>i</a:t>
              </a:r>
              <a:r>
                <a:rPr lang="en-US" b="0" dirty="0"/>
                <a:t> &lt; </a:t>
              </a:r>
              <a:r>
                <a:rPr lang="en-US" b="0" i="1" dirty="0"/>
                <a:t>j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dirty="0"/>
                <a:t>begin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b="0" dirty="0"/>
                <a:t>	m := </a:t>
              </a:r>
              <a:r>
                <a:rPr lang="en-US" b="0" dirty="0">
                  <a:sym typeface="Symbol" pitchFamily="18" charset="2"/>
                </a:rPr>
                <a:t>(</a:t>
              </a:r>
              <a:r>
                <a:rPr lang="en-US" b="0" i="1" dirty="0" err="1">
                  <a:sym typeface="Symbol" pitchFamily="18" charset="2"/>
                </a:rPr>
                <a:t>i</a:t>
              </a:r>
              <a:r>
                <a:rPr lang="en-US" b="0" dirty="0" err="1">
                  <a:sym typeface="Symbol" pitchFamily="18" charset="2"/>
                </a:rPr>
                <a:t>+</a:t>
              </a:r>
              <a:r>
                <a:rPr lang="en-US" b="0" i="1" dirty="0" err="1">
                  <a:sym typeface="Symbol" pitchFamily="18" charset="2"/>
                </a:rPr>
                <a:t>j</a:t>
              </a:r>
              <a:r>
                <a:rPr lang="en-US" b="0" dirty="0">
                  <a:sym typeface="Symbol" pitchFamily="18" charset="2"/>
                </a:rPr>
                <a:t>)/2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b="0" dirty="0">
                  <a:sym typeface="Symbol" pitchFamily="18" charset="2"/>
                </a:rPr>
                <a:t>	</a:t>
              </a:r>
              <a:r>
                <a:rPr lang="en-US" dirty="0">
                  <a:sym typeface="Symbol" pitchFamily="18" charset="2"/>
                </a:rPr>
                <a:t>if </a:t>
              </a:r>
              <a:r>
                <a:rPr lang="en-US" b="0" dirty="0">
                  <a:sym typeface="Symbol" pitchFamily="18" charset="2"/>
                </a:rPr>
                <a:t>x &gt; </a:t>
              </a:r>
              <a:r>
                <a:rPr lang="en-US" b="0" i="1" dirty="0">
                  <a:sym typeface="Symbol" pitchFamily="18" charset="2"/>
                </a:rPr>
                <a:t>a</a:t>
              </a:r>
              <a:r>
                <a:rPr lang="en-US" b="0" i="1" baseline="-25000" dirty="0">
                  <a:sym typeface="Symbol" pitchFamily="18" charset="2"/>
                </a:rPr>
                <a:t>m</a:t>
              </a:r>
              <a:r>
                <a:rPr lang="en-US" b="0" dirty="0">
                  <a:sym typeface="Symbol" pitchFamily="18" charset="2"/>
                </a:rPr>
                <a:t> </a:t>
              </a:r>
              <a:r>
                <a:rPr lang="en-US" dirty="0">
                  <a:sym typeface="Symbol" pitchFamily="18" charset="2"/>
                </a:rPr>
                <a:t>then</a:t>
              </a:r>
              <a:r>
                <a:rPr lang="en-US" b="0" dirty="0">
                  <a:sym typeface="Symbol" pitchFamily="18" charset="2"/>
                </a:rPr>
                <a:t> </a:t>
              </a:r>
              <a:r>
                <a:rPr lang="en-US" b="0" i="1" dirty="0" err="1">
                  <a:sym typeface="Symbol" pitchFamily="18" charset="2"/>
                </a:rPr>
                <a:t>i</a:t>
              </a:r>
              <a:r>
                <a:rPr lang="en-US" b="0" dirty="0">
                  <a:sym typeface="Symbol" pitchFamily="18" charset="2"/>
                </a:rPr>
                <a:t> := </a:t>
              </a:r>
              <a:r>
                <a:rPr lang="en-US" b="0" i="1" dirty="0">
                  <a:sym typeface="Symbol" pitchFamily="18" charset="2"/>
                </a:rPr>
                <a:t>m</a:t>
              </a:r>
              <a:r>
                <a:rPr lang="en-US" b="0" dirty="0">
                  <a:sym typeface="Symbol" pitchFamily="18" charset="2"/>
                </a:rPr>
                <a:t>+1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b="0" dirty="0"/>
                <a:t>	</a:t>
              </a:r>
              <a:r>
                <a:rPr lang="en-US" dirty="0"/>
                <a:t>else</a:t>
              </a:r>
              <a:r>
                <a:rPr lang="en-US" b="0" dirty="0"/>
                <a:t> </a:t>
              </a:r>
              <a:r>
                <a:rPr lang="en-US" b="0" i="1" dirty="0"/>
                <a:t>j </a:t>
              </a:r>
              <a:r>
                <a:rPr lang="en-US" b="0" dirty="0"/>
                <a:t>:= </a:t>
              </a:r>
              <a:r>
                <a:rPr lang="en-US" b="0" i="1" dirty="0"/>
                <a:t>m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dirty="0"/>
                <a:t>end</a:t>
              </a:r>
            </a:p>
          </p:txBody>
        </p:sp>
        <p:sp>
          <p:nvSpPr>
            <p:cNvPr id="97363" name="Rectangle 83"/>
            <p:cNvSpPr>
              <a:spLocks noChangeArrowheads="1"/>
            </p:cNvSpPr>
            <p:nvPr/>
          </p:nvSpPr>
          <p:spPr bwMode="auto">
            <a:xfrm>
              <a:off x="3696" y="1056"/>
              <a:ext cx="1872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dirty="0"/>
                <a:t>if</a:t>
              </a:r>
              <a:r>
                <a:rPr lang="en-US" b="0" dirty="0"/>
                <a:t> </a:t>
              </a:r>
              <a:r>
                <a:rPr lang="en-US" b="0" i="1" dirty="0"/>
                <a:t>x</a:t>
              </a:r>
              <a:r>
                <a:rPr lang="en-US" b="0" dirty="0"/>
                <a:t> = </a:t>
              </a:r>
              <a:r>
                <a:rPr lang="en-US" b="0" i="1" dirty="0" err="1"/>
                <a:t>a</a:t>
              </a:r>
              <a:r>
                <a:rPr lang="en-US" b="0" i="1" baseline="-25000" dirty="0" err="1"/>
                <a:t>i</a:t>
              </a:r>
              <a:r>
                <a:rPr lang="en-US" b="0" dirty="0"/>
                <a:t> </a:t>
              </a:r>
              <a:r>
                <a:rPr lang="en-US" dirty="0"/>
                <a:t>then</a:t>
              </a:r>
              <a:r>
                <a:rPr lang="en-US" b="0" dirty="0"/>
                <a:t> </a:t>
              </a:r>
              <a:r>
                <a:rPr lang="en-US" b="0" i="1" dirty="0"/>
                <a:t>location</a:t>
              </a:r>
              <a:r>
                <a:rPr lang="en-US" b="0" dirty="0"/>
                <a:t> := </a:t>
              </a:r>
              <a:r>
                <a:rPr lang="en-US" b="0" i="1" dirty="0" err="1"/>
                <a:t>i</a:t>
              </a:r>
              <a:endParaRPr lang="en-US" b="0" i="1" dirty="0"/>
            </a:p>
            <a:p>
              <a:pPr marL="342900" indent="-342900"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dirty="0"/>
                <a:t>else</a:t>
              </a:r>
              <a:r>
                <a:rPr lang="en-US" b="0" dirty="0"/>
                <a:t> </a:t>
              </a:r>
              <a:r>
                <a:rPr lang="en-US" b="0" i="1" dirty="0"/>
                <a:t>location</a:t>
              </a:r>
              <a:r>
                <a:rPr lang="en-US" b="0" dirty="0"/>
                <a:t> := 0</a:t>
              </a:r>
            </a:p>
          </p:txBody>
        </p:sp>
      </p:grpSp>
      <p:sp>
        <p:nvSpPr>
          <p:cNvPr id="97364" name="Rectangle 84"/>
          <p:cNvSpPr>
            <a:spLocks noChangeArrowheads="1"/>
          </p:cNvSpPr>
          <p:nvPr/>
        </p:nvSpPr>
        <p:spPr bwMode="auto">
          <a:xfrm>
            <a:off x="1143000" y="2077288"/>
            <a:ext cx="144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b="0" i="1" dirty="0" err="1">
                <a:solidFill>
                  <a:srgbClr val="0070C0"/>
                </a:solidFill>
              </a:rPr>
              <a:t>i</a:t>
            </a:r>
            <a:r>
              <a:rPr lang="en-US" b="0" dirty="0">
                <a:solidFill>
                  <a:srgbClr val="0070C0"/>
                </a:solidFill>
              </a:rPr>
              <a:t> := 1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b="0" i="1" dirty="0">
                <a:solidFill>
                  <a:srgbClr val="0070C0"/>
                </a:solidFill>
              </a:rPr>
              <a:t>j</a:t>
            </a:r>
            <a:r>
              <a:rPr lang="en-US" b="0" dirty="0">
                <a:solidFill>
                  <a:srgbClr val="0070C0"/>
                </a:solidFill>
              </a:rPr>
              <a:t> := </a:t>
            </a:r>
            <a:r>
              <a:rPr lang="en-US" b="0" i="1" dirty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97365" name="Rectangle 85"/>
          <p:cNvSpPr>
            <a:spLocks noChangeArrowheads="1"/>
          </p:cNvSpPr>
          <p:nvPr/>
        </p:nvSpPr>
        <p:spPr bwMode="auto">
          <a:xfrm>
            <a:off x="2819400" y="1825774"/>
            <a:ext cx="2971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i="1" dirty="0" err="1">
                <a:solidFill>
                  <a:srgbClr val="0070C0"/>
                </a:solidFill>
              </a:rPr>
              <a:t>i</a:t>
            </a:r>
            <a:r>
              <a:rPr lang="en-US" b="0" dirty="0">
                <a:solidFill>
                  <a:srgbClr val="0070C0"/>
                </a:solidFill>
              </a:rPr>
              <a:t> &lt; </a:t>
            </a:r>
            <a:r>
              <a:rPr lang="en-US" b="0" i="1" dirty="0">
                <a:solidFill>
                  <a:srgbClr val="0070C0"/>
                </a:solidFill>
              </a:rPr>
              <a:t>j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begin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b="0" dirty="0">
                <a:solidFill>
                  <a:srgbClr val="0070C0"/>
                </a:solidFill>
              </a:rPr>
              <a:t>	m := </a:t>
            </a:r>
            <a:r>
              <a:rPr lang="en-US" b="0" dirty="0">
                <a:solidFill>
                  <a:srgbClr val="0070C0"/>
                </a:solidFill>
                <a:sym typeface="Symbol" pitchFamily="18" charset="2"/>
              </a:rPr>
              <a:t>(</a:t>
            </a:r>
            <a:r>
              <a:rPr lang="en-US" b="0" i="1" dirty="0" err="1">
                <a:solidFill>
                  <a:srgbClr val="0070C0"/>
                </a:solidFill>
                <a:sym typeface="Symbol" pitchFamily="18" charset="2"/>
              </a:rPr>
              <a:t>i</a:t>
            </a:r>
            <a:r>
              <a:rPr lang="en-US" b="0" dirty="0" err="1">
                <a:solidFill>
                  <a:srgbClr val="0070C0"/>
                </a:solidFill>
                <a:sym typeface="Symbol" pitchFamily="18" charset="2"/>
              </a:rPr>
              <a:t>+</a:t>
            </a:r>
            <a:r>
              <a:rPr lang="en-US" b="0" i="1" dirty="0" err="1">
                <a:solidFill>
                  <a:srgbClr val="0070C0"/>
                </a:solidFill>
                <a:sym typeface="Symbol" pitchFamily="18" charset="2"/>
              </a:rPr>
              <a:t>j</a:t>
            </a:r>
            <a:r>
              <a:rPr lang="en-US" b="0" dirty="0">
                <a:solidFill>
                  <a:srgbClr val="0070C0"/>
                </a:solidFill>
                <a:sym typeface="Symbol" pitchFamily="18" charset="2"/>
              </a:rPr>
              <a:t>)/2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b="0" dirty="0">
                <a:solidFill>
                  <a:srgbClr val="0070C0"/>
                </a:solidFill>
                <a:sym typeface="Symbol" pitchFamily="18" charset="2"/>
              </a:rPr>
              <a:t>	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if </a:t>
            </a:r>
            <a:r>
              <a:rPr lang="en-US" b="0" dirty="0">
                <a:solidFill>
                  <a:srgbClr val="0070C0"/>
                </a:solidFill>
                <a:sym typeface="Symbol" pitchFamily="18" charset="2"/>
              </a:rPr>
              <a:t>x &gt; </a:t>
            </a:r>
            <a:r>
              <a:rPr lang="en-US" b="0" i="1" dirty="0">
                <a:solidFill>
                  <a:srgbClr val="0070C0"/>
                </a:solidFill>
                <a:sym typeface="Symbol" pitchFamily="18" charset="2"/>
              </a:rPr>
              <a:t>a</a:t>
            </a:r>
            <a:r>
              <a:rPr lang="en-US" b="0" i="1" baseline="-25000" dirty="0">
                <a:solidFill>
                  <a:srgbClr val="0070C0"/>
                </a:solidFill>
                <a:sym typeface="Symbol" pitchFamily="18" charset="2"/>
              </a:rPr>
              <a:t>m</a:t>
            </a:r>
            <a:r>
              <a:rPr lang="en-US" b="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then</a:t>
            </a:r>
            <a:r>
              <a:rPr lang="en-US" b="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b="0" i="1" dirty="0" err="1">
                <a:solidFill>
                  <a:srgbClr val="0070C0"/>
                </a:solidFill>
                <a:sym typeface="Symbol" pitchFamily="18" charset="2"/>
              </a:rPr>
              <a:t>i</a:t>
            </a:r>
            <a:r>
              <a:rPr lang="en-US" b="0" dirty="0">
                <a:solidFill>
                  <a:srgbClr val="0070C0"/>
                </a:solidFill>
                <a:sym typeface="Symbol" pitchFamily="18" charset="2"/>
              </a:rPr>
              <a:t> := </a:t>
            </a:r>
            <a:r>
              <a:rPr lang="en-US" b="0" i="1" dirty="0">
                <a:solidFill>
                  <a:srgbClr val="0070C0"/>
                </a:solidFill>
                <a:sym typeface="Symbol" pitchFamily="18" charset="2"/>
              </a:rPr>
              <a:t>m</a:t>
            </a:r>
            <a:r>
              <a:rPr lang="en-US" b="0" dirty="0">
                <a:solidFill>
                  <a:srgbClr val="0070C0"/>
                </a:solidFill>
                <a:sym typeface="Symbol" pitchFamily="18" charset="2"/>
              </a:rPr>
              <a:t>+1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b="0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i="1" dirty="0">
                <a:solidFill>
                  <a:srgbClr val="0070C0"/>
                </a:solidFill>
              </a:rPr>
              <a:t>j </a:t>
            </a:r>
            <a:r>
              <a:rPr lang="en-US" b="0" dirty="0">
                <a:solidFill>
                  <a:srgbClr val="0070C0"/>
                </a:solidFill>
              </a:rPr>
              <a:t>:= </a:t>
            </a:r>
            <a:r>
              <a:rPr lang="en-US" b="0" i="1" dirty="0">
                <a:solidFill>
                  <a:srgbClr val="0070C0"/>
                </a:solidFill>
              </a:rPr>
              <a:t>m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end</a:t>
            </a:r>
          </a:p>
        </p:txBody>
      </p:sp>
      <p:sp>
        <p:nvSpPr>
          <p:cNvPr id="97366" name="Rectangle 86"/>
          <p:cNvSpPr>
            <a:spLocks noChangeArrowheads="1"/>
          </p:cNvSpPr>
          <p:nvPr/>
        </p:nvSpPr>
        <p:spPr bwMode="auto">
          <a:xfrm>
            <a:off x="5791200" y="1827218"/>
            <a:ext cx="297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i="1" dirty="0">
                <a:solidFill>
                  <a:srgbClr val="0070C0"/>
                </a:solidFill>
              </a:rPr>
              <a:t>x</a:t>
            </a:r>
            <a:r>
              <a:rPr lang="en-US" b="0" dirty="0">
                <a:solidFill>
                  <a:srgbClr val="0070C0"/>
                </a:solidFill>
              </a:rPr>
              <a:t> = </a:t>
            </a:r>
            <a:r>
              <a:rPr lang="en-US" b="0" i="1" dirty="0" err="1">
                <a:solidFill>
                  <a:srgbClr val="0070C0"/>
                </a:solidFill>
              </a:rPr>
              <a:t>a</a:t>
            </a:r>
            <a:r>
              <a:rPr lang="en-US" b="0" i="1" baseline="-25000" dirty="0" err="1">
                <a:solidFill>
                  <a:srgbClr val="0070C0"/>
                </a:solidFill>
              </a:rPr>
              <a:t>i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i="1" dirty="0">
                <a:solidFill>
                  <a:srgbClr val="0070C0"/>
                </a:solidFill>
              </a:rPr>
              <a:t>location</a:t>
            </a:r>
            <a:r>
              <a:rPr lang="en-US" b="0" dirty="0">
                <a:solidFill>
                  <a:srgbClr val="0070C0"/>
                </a:solidFill>
              </a:rPr>
              <a:t> := </a:t>
            </a:r>
            <a:r>
              <a:rPr lang="en-US" b="0" i="1" dirty="0">
                <a:solidFill>
                  <a:srgbClr val="0070C0"/>
                </a:solidFill>
              </a:rPr>
              <a:t>I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i="1" dirty="0">
                <a:solidFill>
                  <a:srgbClr val="0070C0"/>
                </a:solidFill>
              </a:rPr>
              <a:t>location</a:t>
            </a:r>
            <a:r>
              <a:rPr lang="en-US" b="0" dirty="0">
                <a:solidFill>
                  <a:srgbClr val="0070C0"/>
                </a:solidFill>
              </a:rPr>
              <a:t> := 0</a:t>
            </a:r>
            <a:endParaRPr lang="en-US" b="0" i="1" dirty="0">
              <a:solidFill>
                <a:srgbClr val="0070C0"/>
              </a:solidFill>
            </a:endParaRPr>
          </a:p>
        </p:txBody>
      </p:sp>
      <p:sp>
        <p:nvSpPr>
          <p:cNvPr id="97367" name="Text Box 87"/>
          <p:cNvSpPr txBox="1">
            <a:spLocks noChangeArrowheads="1"/>
          </p:cNvSpPr>
          <p:nvPr/>
        </p:nvSpPr>
        <p:spPr bwMode="auto">
          <a:xfrm>
            <a:off x="1981200" y="5867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1</a:t>
            </a: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7391400" y="2743200"/>
            <a:ext cx="1295400" cy="533400"/>
            <a:chOff x="4848" y="2064"/>
            <a:chExt cx="816" cy="336"/>
          </a:xfrm>
        </p:grpSpPr>
        <p:sp>
          <p:nvSpPr>
            <p:cNvPr id="97369" name="Rectangle 89"/>
            <p:cNvSpPr>
              <a:spLocks noChangeArrowheads="1"/>
            </p:cNvSpPr>
            <p:nvPr/>
          </p:nvSpPr>
          <p:spPr bwMode="auto">
            <a:xfrm>
              <a:off x="5088" y="2064"/>
              <a:ext cx="57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id-ID" sz="2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370" name="Line 90"/>
            <p:cNvSpPr>
              <a:spLocks noChangeShapeType="1"/>
            </p:cNvSpPr>
            <p:nvPr/>
          </p:nvSpPr>
          <p:spPr bwMode="auto">
            <a:xfrm>
              <a:off x="5088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371" name="Line 91"/>
            <p:cNvSpPr>
              <a:spLocks noChangeShapeType="1"/>
            </p:cNvSpPr>
            <p:nvPr/>
          </p:nvSpPr>
          <p:spPr bwMode="auto">
            <a:xfrm>
              <a:off x="5088" y="24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372" name="Line 92"/>
            <p:cNvSpPr>
              <a:spLocks noChangeShapeType="1"/>
            </p:cNvSpPr>
            <p:nvPr/>
          </p:nvSpPr>
          <p:spPr bwMode="auto">
            <a:xfrm>
              <a:off x="5088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373" name="Line 93"/>
            <p:cNvSpPr>
              <a:spLocks noChangeShapeType="1"/>
            </p:cNvSpPr>
            <p:nvPr/>
          </p:nvSpPr>
          <p:spPr bwMode="auto">
            <a:xfrm>
              <a:off x="5664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374" name="Rectangle 94"/>
            <p:cNvSpPr>
              <a:spLocks noChangeArrowheads="1"/>
            </p:cNvSpPr>
            <p:nvPr/>
          </p:nvSpPr>
          <p:spPr bwMode="auto">
            <a:xfrm>
              <a:off x="4848" y="2064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 dirty="0"/>
                <a:t>x</a:t>
              </a:r>
            </a:p>
          </p:txBody>
        </p:sp>
        <p:sp>
          <p:nvSpPr>
            <p:cNvPr id="97375" name="Line 95"/>
            <p:cNvSpPr>
              <a:spLocks noChangeShapeType="1"/>
            </p:cNvSpPr>
            <p:nvPr/>
          </p:nvSpPr>
          <p:spPr bwMode="auto">
            <a:xfrm>
              <a:off x="4848" y="206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376" name="Line 96"/>
            <p:cNvSpPr>
              <a:spLocks noChangeShapeType="1"/>
            </p:cNvSpPr>
            <p:nvPr/>
          </p:nvSpPr>
          <p:spPr bwMode="auto">
            <a:xfrm>
              <a:off x="4848" y="2390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377" name="Line 97"/>
            <p:cNvSpPr>
              <a:spLocks noChangeShapeType="1"/>
            </p:cNvSpPr>
            <p:nvPr/>
          </p:nvSpPr>
          <p:spPr bwMode="auto">
            <a:xfrm>
              <a:off x="4848" y="2064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378" name="Line 98"/>
            <p:cNvSpPr>
              <a:spLocks noChangeShapeType="1"/>
            </p:cNvSpPr>
            <p:nvPr/>
          </p:nvSpPr>
          <p:spPr bwMode="auto">
            <a:xfrm>
              <a:off x="5088" y="2064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379" name="Text Box 99"/>
            <p:cNvSpPr txBox="1">
              <a:spLocks noChangeArrowheads="1"/>
            </p:cNvSpPr>
            <p:nvPr/>
          </p:nvSpPr>
          <p:spPr bwMode="auto">
            <a:xfrm>
              <a:off x="5232" y="2064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</a:p>
          </p:txBody>
        </p:sp>
      </p:grpSp>
      <p:sp>
        <p:nvSpPr>
          <p:cNvPr id="97380" name="Line 100"/>
          <p:cNvSpPr>
            <a:spLocks noChangeShapeType="1"/>
          </p:cNvSpPr>
          <p:nvPr/>
        </p:nvSpPr>
        <p:spPr bwMode="auto">
          <a:xfrm flipH="1" flipV="1">
            <a:off x="1752600" y="5181600"/>
            <a:ext cx="45720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7381" name="Text Box 101"/>
          <p:cNvSpPr txBox="1">
            <a:spLocks noChangeArrowheads="1"/>
          </p:cNvSpPr>
          <p:nvPr/>
        </p:nvSpPr>
        <p:spPr bwMode="auto">
          <a:xfrm>
            <a:off x="7239000" y="5867400"/>
            <a:ext cx="58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10</a:t>
            </a:r>
          </a:p>
        </p:txBody>
      </p:sp>
      <p:sp>
        <p:nvSpPr>
          <p:cNvPr id="97382" name="Line 102"/>
          <p:cNvSpPr>
            <a:spLocks noChangeShapeType="1"/>
          </p:cNvSpPr>
          <p:nvPr/>
        </p:nvSpPr>
        <p:spPr bwMode="auto">
          <a:xfrm flipV="1">
            <a:off x="7620000" y="5181600"/>
            <a:ext cx="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7383" name="Text Box 103"/>
          <p:cNvSpPr txBox="1">
            <a:spLocks noChangeArrowheads="1"/>
          </p:cNvSpPr>
          <p:nvPr/>
        </p:nvSpPr>
        <p:spPr bwMode="auto">
          <a:xfrm>
            <a:off x="4724400" y="5867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5</a:t>
            </a:r>
          </a:p>
        </p:txBody>
      </p:sp>
      <p:sp>
        <p:nvSpPr>
          <p:cNvPr id="97384" name="Line 104"/>
          <p:cNvSpPr>
            <a:spLocks noChangeShapeType="1"/>
          </p:cNvSpPr>
          <p:nvPr/>
        </p:nvSpPr>
        <p:spPr bwMode="auto">
          <a:xfrm flipH="1" flipV="1">
            <a:off x="4419600" y="5181600"/>
            <a:ext cx="60960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7385" name="Text Box 105"/>
          <p:cNvSpPr txBox="1">
            <a:spLocks noChangeArrowheads="1"/>
          </p:cNvSpPr>
          <p:nvPr/>
        </p:nvSpPr>
        <p:spPr bwMode="auto">
          <a:xfrm>
            <a:off x="1981200" y="5867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6</a:t>
            </a:r>
          </a:p>
        </p:txBody>
      </p:sp>
      <p:sp>
        <p:nvSpPr>
          <p:cNvPr id="97386" name="Line 106"/>
          <p:cNvSpPr>
            <a:spLocks noChangeShapeType="1"/>
          </p:cNvSpPr>
          <p:nvPr/>
        </p:nvSpPr>
        <p:spPr bwMode="auto">
          <a:xfrm flipV="1">
            <a:off x="2209800" y="5181600"/>
            <a:ext cx="281940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7387" name="Text Box 107"/>
          <p:cNvSpPr txBox="1">
            <a:spLocks noChangeArrowheads="1"/>
          </p:cNvSpPr>
          <p:nvPr/>
        </p:nvSpPr>
        <p:spPr bwMode="auto">
          <a:xfrm>
            <a:off x="4724400" y="5867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8</a:t>
            </a:r>
          </a:p>
        </p:txBody>
      </p:sp>
      <p:sp>
        <p:nvSpPr>
          <p:cNvPr id="97388" name="Line 108"/>
          <p:cNvSpPr>
            <a:spLocks noChangeShapeType="1"/>
          </p:cNvSpPr>
          <p:nvPr/>
        </p:nvSpPr>
        <p:spPr bwMode="auto">
          <a:xfrm flipV="1">
            <a:off x="5029200" y="5181600"/>
            <a:ext cx="129540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7389" name="Text Box 109"/>
          <p:cNvSpPr txBox="1">
            <a:spLocks noChangeArrowheads="1"/>
          </p:cNvSpPr>
          <p:nvPr/>
        </p:nvSpPr>
        <p:spPr bwMode="auto">
          <a:xfrm>
            <a:off x="7239000" y="5867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8</a:t>
            </a:r>
          </a:p>
        </p:txBody>
      </p:sp>
      <p:sp>
        <p:nvSpPr>
          <p:cNvPr id="97390" name="Line 110"/>
          <p:cNvSpPr>
            <a:spLocks noChangeShapeType="1"/>
          </p:cNvSpPr>
          <p:nvPr/>
        </p:nvSpPr>
        <p:spPr bwMode="auto">
          <a:xfrm flipH="1" flipV="1">
            <a:off x="6324600" y="5181600"/>
            <a:ext cx="129540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7391" name="Text Box 111"/>
          <p:cNvSpPr txBox="1">
            <a:spLocks noChangeArrowheads="1"/>
          </p:cNvSpPr>
          <p:nvPr/>
        </p:nvSpPr>
        <p:spPr bwMode="auto">
          <a:xfrm>
            <a:off x="4724400" y="5867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7</a:t>
            </a:r>
          </a:p>
        </p:txBody>
      </p:sp>
      <p:sp>
        <p:nvSpPr>
          <p:cNvPr id="97392" name="Line 112"/>
          <p:cNvSpPr>
            <a:spLocks noChangeShapeType="1"/>
          </p:cNvSpPr>
          <p:nvPr/>
        </p:nvSpPr>
        <p:spPr bwMode="auto">
          <a:xfrm flipV="1">
            <a:off x="5029200" y="5181600"/>
            <a:ext cx="60960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grpSp>
        <p:nvGrpSpPr>
          <p:cNvPr id="7" name="Group 119"/>
          <p:cNvGrpSpPr>
            <a:grpSpLocks/>
          </p:cNvGrpSpPr>
          <p:nvPr/>
        </p:nvGrpSpPr>
        <p:grpSpPr bwMode="auto">
          <a:xfrm>
            <a:off x="6096000" y="3429000"/>
            <a:ext cx="2590800" cy="533400"/>
            <a:chOff x="3744" y="2064"/>
            <a:chExt cx="1632" cy="336"/>
          </a:xfrm>
        </p:grpSpPr>
        <p:sp>
          <p:nvSpPr>
            <p:cNvPr id="97400" name="Rectangle 120"/>
            <p:cNvSpPr>
              <a:spLocks noChangeArrowheads="1"/>
            </p:cNvSpPr>
            <p:nvPr/>
          </p:nvSpPr>
          <p:spPr bwMode="auto">
            <a:xfrm>
              <a:off x="4800" y="2064"/>
              <a:ext cx="57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id-ID" sz="2800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7401" name="Line 121"/>
            <p:cNvSpPr>
              <a:spLocks noChangeShapeType="1"/>
            </p:cNvSpPr>
            <p:nvPr/>
          </p:nvSpPr>
          <p:spPr bwMode="auto">
            <a:xfrm>
              <a:off x="4800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402" name="Line 122"/>
            <p:cNvSpPr>
              <a:spLocks noChangeShapeType="1"/>
            </p:cNvSpPr>
            <p:nvPr/>
          </p:nvSpPr>
          <p:spPr bwMode="auto">
            <a:xfrm>
              <a:off x="4800" y="24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403" name="Line 123"/>
            <p:cNvSpPr>
              <a:spLocks noChangeShapeType="1"/>
            </p:cNvSpPr>
            <p:nvPr/>
          </p:nvSpPr>
          <p:spPr bwMode="auto">
            <a:xfrm>
              <a:off x="4800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404" name="Line 124"/>
            <p:cNvSpPr>
              <a:spLocks noChangeShapeType="1"/>
            </p:cNvSpPr>
            <p:nvPr/>
          </p:nvSpPr>
          <p:spPr bwMode="auto">
            <a:xfrm>
              <a:off x="5376" y="2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405" name="Rectangle 125"/>
            <p:cNvSpPr>
              <a:spLocks noChangeArrowheads="1"/>
            </p:cNvSpPr>
            <p:nvPr/>
          </p:nvSpPr>
          <p:spPr bwMode="auto">
            <a:xfrm>
              <a:off x="3744" y="2064"/>
              <a:ext cx="105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800" b="0" i="1" dirty="0"/>
                <a:t>location</a:t>
              </a:r>
            </a:p>
          </p:txBody>
        </p:sp>
        <p:sp>
          <p:nvSpPr>
            <p:cNvPr id="97406" name="Line 126"/>
            <p:cNvSpPr>
              <a:spLocks noChangeShapeType="1"/>
            </p:cNvSpPr>
            <p:nvPr/>
          </p:nvSpPr>
          <p:spPr bwMode="auto">
            <a:xfrm>
              <a:off x="4560" y="2064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407" name="Line 127"/>
            <p:cNvSpPr>
              <a:spLocks noChangeShapeType="1"/>
            </p:cNvSpPr>
            <p:nvPr/>
          </p:nvSpPr>
          <p:spPr bwMode="auto">
            <a:xfrm>
              <a:off x="4560" y="2390"/>
              <a:ext cx="2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408" name="Line 128"/>
            <p:cNvSpPr>
              <a:spLocks noChangeShapeType="1"/>
            </p:cNvSpPr>
            <p:nvPr/>
          </p:nvSpPr>
          <p:spPr bwMode="auto">
            <a:xfrm>
              <a:off x="4560" y="2064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409" name="Line 129"/>
            <p:cNvSpPr>
              <a:spLocks noChangeShapeType="1"/>
            </p:cNvSpPr>
            <p:nvPr/>
          </p:nvSpPr>
          <p:spPr bwMode="auto">
            <a:xfrm>
              <a:off x="4800" y="2064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97410" name="Text Box 130"/>
            <p:cNvSpPr txBox="1">
              <a:spLocks noChangeArrowheads="1"/>
            </p:cNvSpPr>
            <p:nvPr/>
          </p:nvSpPr>
          <p:spPr bwMode="auto">
            <a:xfrm>
              <a:off x="4944" y="2064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 b="0"/>
                <a:t>0</a:t>
              </a:r>
            </a:p>
          </p:txBody>
        </p:sp>
      </p:grpSp>
      <p:sp>
        <p:nvSpPr>
          <p:cNvPr id="97411" name="Line 131"/>
          <p:cNvSpPr>
            <a:spLocks noChangeShapeType="1"/>
          </p:cNvSpPr>
          <p:nvPr/>
        </p:nvSpPr>
        <p:spPr bwMode="auto">
          <a:xfrm flipV="1">
            <a:off x="2209800" y="5181600"/>
            <a:ext cx="4114800" cy="6858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7412" name="Text Box 132"/>
          <p:cNvSpPr txBox="1">
            <a:spLocks noChangeArrowheads="1"/>
          </p:cNvSpPr>
          <p:nvPr/>
        </p:nvSpPr>
        <p:spPr bwMode="auto">
          <a:xfrm>
            <a:off x="1981200" y="5867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8</a:t>
            </a: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16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67" grpId="0"/>
      <p:bldP spid="97367" grpId="1"/>
      <p:bldP spid="97380" grpId="0" animBg="1"/>
      <p:bldP spid="97380" grpId="1" animBg="1"/>
      <p:bldP spid="97381" grpId="0"/>
      <p:bldP spid="97381" grpId="1"/>
      <p:bldP spid="97382" grpId="0" animBg="1"/>
      <p:bldP spid="97382" grpId="1" animBg="1"/>
      <p:bldP spid="97383" grpId="0"/>
      <p:bldP spid="97383" grpId="1"/>
      <p:bldP spid="97384" grpId="0" animBg="1"/>
      <p:bldP spid="97384" grpId="1" animBg="1"/>
      <p:bldP spid="97385" grpId="0"/>
      <p:bldP spid="97385" grpId="1"/>
      <p:bldP spid="97386" grpId="0" animBg="1"/>
      <p:bldP spid="97386" grpId="1" animBg="1"/>
      <p:bldP spid="97387" grpId="0"/>
      <p:bldP spid="97387" grpId="1"/>
      <p:bldP spid="97388" grpId="0" animBg="1"/>
      <p:bldP spid="97388" grpId="1" animBg="1"/>
      <p:bldP spid="97389" grpId="0"/>
      <p:bldP spid="97390" grpId="0" animBg="1"/>
      <p:bldP spid="97391" grpId="0"/>
      <p:bldP spid="97391" grpId="1"/>
      <p:bldP spid="97392" grpId="0" animBg="1"/>
      <p:bldP spid="97392" grpId="1" animBg="1"/>
      <p:bldP spid="97411" grpId="0" animBg="1"/>
      <p:bldP spid="974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64704"/>
            <a:ext cx="7272926" cy="864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Binary search running time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916832"/>
            <a:ext cx="7056900" cy="417646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How long does this take (worst case)?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If the list has 8 elements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It takes 3 steps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If the list has 16 elements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It takes 4 steps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If the list has 64 elements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It takes 6 steps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If the list has </a:t>
            </a:r>
            <a:r>
              <a:rPr lang="en-US" sz="2800" i="1" dirty="0"/>
              <a:t>n</a:t>
            </a:r>
            <a:r>
              <a:rPr lang="en-US" sz="2800" dirty="0"/>
              <a:t> elements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It takes log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17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64704"/>
            <a:ext cx="7024744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Sorting algorithms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list, put it into some order</a:t>
            </a:r>
          </a:p>
          <a:p>
            <a:pPr lvl="1"/>
            <a:r>
              <a:rPr lang="en-US" dirty="0"/>
              <a:t>Numerical, lexicographic, etc.</a:t>
            </a:r>
          </a:p>
          <a:p>
            <a:endParaRPr lang="en-US" dirty="0"/>
          </a:p>
          <a:p>
            <a:r>
              <a:rPr lang="en-US" dirty="0"/>
              <a:t>We will see two types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Insertion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18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64704"/>
            <a:ext cx="7024744" cy="817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Algorithm 4: Bubble sort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817459"/>
            <a:ext cx="7272924" cy="434784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One of the most simple sorting algorithms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one of the least efficient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It takes successive elements and “bubbles” them up the list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procedure</a:t>
            </a:r>
            <a:r>
              <a:rPr lang="en-US" sz="2400" dirty="0"/>
              <a:t> </a:t>
            </a:r>
            <a:r>
              <a:rPr lang="en-US" sz="2400" dirty="0" err="1"/>
              <a:t>bubble_sort</a:t>
            </a:r>
            <a:r>
              <a:rPr lang="en-US" sz="2400" dirty="0"/>
              <a:t> (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for </a:t>
            </a:r>
            <a:r>
              <a:rPr lang="en-US" sz="2400" i="1" dirty="0" err="1"/>
              <a:t>i</a:t>
            </a:r>
            <a:r>
              <a:rPr lang="en-US" sz="2400" dirty="0"/>
              <a:t> := 1 </a:t>
            </a:r>
            <a:r>
              <a:rPr lang="en-US" sz="2400" b="1" dirty="0"/>
              <a:t>to </a:t>
            </a:r>
            <a:r>
              <a:rPr lang="en-US" sz="2400" i="1" dirty="0"/>
              <a:t>n</a:t>
            </a:r>
            <a:r>
              <a:rPr lang="en-US" sz="2400" dirty="0"/>
              <a:t>-1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i="1" dirty="0"/>
              <a:t>j</a:t>
            </a:r>
            <a:r>
              <a:rPr lang="en-US" sz="2400" dirty="0"/>
              <a:t> := 1 </a:t>
            </a:r>
            <a:r>
              <a:rPr lang="en-US" sz="2400" b="1" dirty="0"/>
              <a:t>to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-</a:t>
            </a:r>
            <a:r>
              <a:rPr lang="en-US" sz="2400" i="1" dirty="0" err="1"/>
              <a:t>i</a:t>
            </a:r>
            <a:endParaRPr lang="en-US" sz="24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i="1" dirty="0" smtClean="0"/>
              <a:t>a</a:t>
            </a:r>
            <a:r>
              <a:rPr lang="id-ID" sz="2400" i="1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/>
              <a:t>&gt; </a:t>
            </a:r>
            <a:r>
              <a:rPr lang="en-US" sz="2400" i="1" dirty="0"/>
              <a:t>a</a:t>
            </a:r>
            <a:r>
              <a:rPr lang="en-US" sz="2400" i="1" baseline="-25000" dirty="0"/>
              <a:t>j</a:t>
            </a:r>
            <a:r>
              <a:rPr lang="en-US" sz="2400" dirty="0"/>
              <a:t>+1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	</a:t>
            </a:r>
            <a:r>
              <a:rPr lang="en-US" sz="2400" b="1" dirty="0"/>
              <a:t>then </a:t>
            </a:r>
            <a:r>
              <a:rPr lang="en-US" sz="2400" dirty="0"/>
              <a:t>interchange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j</a:t>
            </a:r>
            <a:r>
              <a:rPr lang="en-US" sz="2400" dirty="0"/>
              <a:t> and </a:t>
            </a:r>
            <a:r>
              <a:rPr lang="en-US" sz="2400" i="1" dirty="0"/>
              <a:t>a</a:t>
            </a:r>
            <a:r>
              <a:rPr lang="en-US" sz="2400" i="1" baseline="-25000" dirty="0"/>
              <a:t>j</a:t>
            </a:r>
            <a:r>
              <a:rPr lang="en-US" sz="2400" dirty="0"/>
              <a:t>+1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{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 …, 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 are in increasing order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19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vitamincm.com/wp-content/uploads/2008/05/outline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583" y="725182"/>
            <a:ext cx="1485873" cy="147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75648" y="620688"/>
            <a:ext cx="7024744" cy="648072"/>
          </a:xfrm>
        </p:spPr>
        <p:txBody>
          <a:bodyPr>
            <a:noAutofit/>
          </a:bodyPr>
          <a:lstStyle/>
          <a:p>
            <a:pPr eaLnBrk="1" hangingPunct="1"/>
            <a:r>
              <a:rPr lang="id-ID" b="1" dirty="0">
                <a:solidFill>
                  <a:srgbClr val="0070C0"/>
                </a:solidFill>
              </a:rPr>
              <a:t>O</a:t>
            </a:r>
            <a:r>
              <a:rPr lang="en-US" b="1" dirty="0" err="1" smtClean="0">
                <a:solidFill>
                  <a:srgbClr val="0070C0"/>
                </a:solidFill>
              </a:rPr>
              <a:t>utline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sz="quarter" idx="1"/>
          </p:nvPr>
        </p:nvSpPr>
        <p:spPr>
          <a:xfrm>
            <a:off x="1043492" y="1340768"/>
            <a:ext cx="7272924" cy="4896544"/>
          </a:xfrm>
        </p:spPr>
        <p:txBody>
          <a:bodyPr>
            <a:normAutofit/>
          </a:bodyPr>
          <a:lstStyle/>
          <a:p>
            <a:pPr marL="638175" indent="-457200"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>
                <a:ea typeface="Gulim" pitchFamily="34" charset="-127"/>
              </a:rPr>
              <a:t>What Algorithm Is.</a:t>
            </a:r>
          </a:p>
          <a:p>
            <a:pPr marL="638175" indent="-457200"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>
                <a:ea typeface="Gulim" pitchFamily="34" charset="-127"/>
              </a:rPr>
              <a:t>Algorithm 1 : Maximum element</a:t>
            </a:r>
          </a:p>
          <a:p>
            <a:pPr marL="638175" indent="-457200"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>
                <a:ea typeface="Gulim" pitchFamily="34" charset="-127"/>
              </a:rPr>
              <a:t>Algorithm 2 : Linier Search</a:t>
            </a:r>
          </a:p>
          <a:p>
            <a:pPr marL="638175" indent="-457200"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>
                <a:ea typeface="Gulim" pitchFamily="34" charset="-127"/>
              </a:rPr>
              <a:t>Algorithm 3 : Binary Search</a:t>
            </a:r>
            <a:endParaRPr lang="id-ID" altLang="ko-KR" dirty="0" smtClean="0">
              <a:ea typeface="Gulim" pitchFamily="34" charset="-127"/>
            </a:endParaRPr>
          </a:p>
          <a:p>
            <a:pPr marL="638175" indent="-457200">
              <a:spcBef>
                <a:spcPts val="0"/>
              </a:spcBef>
              <a:spcAft>
                <a:spcPts val="600"/>
              </a:spcAft>
            </a:pPr>
            <a:r>
              <a:rPr lang="id-ID" altLang="ko-KR" dirty="0" smtClean="0">
                <a:ea typeface="Gulim" pitchFamily="34" charset="-127"/>
              </a:rPr>
              <a:t>Sorting Algorithm</a:t>
            </a:r>
            <a:endParaRPr lang="en-US" altLang="ko-KR" dirty="0" smtClean="0">
              <a:ea typeface="Gulim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648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64704"/>
            <a:ext cx="7024744" cy="864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Bubble sort running time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772816"/>
            <a:ext cx="7200916" cy="44644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Bubble sort algorithm: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/>
              <a:t>for </a:t>
            </a:r>
            <a:r>
              <a:rPr lang="en-US" sz="1800" i="1" dirty="0" err="1"/>
              <a:t>i</a:t>
            </a:r>
            <a:r>
              <a:rPr lang="en-US" sz="1800" dirty="0"/>
              <a:t> := 1 </a:t>
            </a:r>
            <a:r>
              <a:rPr lang="en-US" sz="1800" b="1" dirty="0"/>
              <a:t>to </a:t>
            </a:r>
            <a:r>
              <a:rPr lang="en-US" sz="1800" i="1" dirty="0"/>
              <a:t>n</a:t>
            </a:r>
            <a:r>
              <a:rPr lang="en-US" sz="1800" dirty="0"/>
              <a:t>-1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i="1" dirty="0"/>
              <a:t>j</a:t>
            </a:r>
            <a:r>
              <a:rPr lang="en-US" sz="1800" dirty="0"/>
              <a:t> := 1 </a:t>
            </a:r>
            <a:r>
              <a:rPr lang="en-US" sz="1800" b="1" dirty="0"/>
              <a:t>to</a:t>
            </a:r>
            <a:r>
              <a:rPr lang="en-US" sz="1800" dirty="0"/>
              <a:t> </a:t>
            </a:r>
            <a:r>
              <a:rPr lang="en-US" sz="1800" i="1" dirty="0"/>
              <a:t>n</a:t>
            </a:r>
            <a:r>
              <a:rPr lang="en-US" sz="1800" dirty="0"/>
              <a:t>-</a:t>
            </a:r>
            <a:r>
              <a:rPr lang="en-US" sz="1800" i="1" dirty="0" err="1"/>
              <a:t>i</a:t>
            </a:r>
            <a:endParaRPr lang="en-US" sz="1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	</a:t>
            </a:r>
            <a:r>
              <a:rPr lang="en-US" sz="1800" b="1" dirty="0"/>
              <a:t>if</a:t>
            </a:r>
            <a:r>
              <a:rPr lang="en-US" sz="1800" dirty="0"/>
              <a:t> </a:t>
            </a:r>
            <a:r>
              <a:rPr lang="en-US" sz="1800" i="1" dirty="0" err="1"/>
              <a:t>a</a:t>
            </a:r>
            <a:r>
              <a:rPr lang="en-US" sz="1800" i="1" baseline="-25000" dirty="0" err="1"/>
              <a:t>j</a:t>
            </a:r>
            <a:r>
              <a:rPr lang="en-US" sz="1800" dirty="0"/>
              <a:t> &gt; </a:t>
            </a:r>
            <a:r>
              <a:rPr lang="en-US" sz="1800" i="1" dirty="0"/>
              <a:t>a</a:t>
            </a:r>
            <a:r>
              <a:rPr lang="en-US" sz="1800" i="1" baseline="-25000" dirty="0"/>
              <a:t>j</a:t>
            </a:r>
            <a:r>
              <a:rPr lang="en-US" sz="1800" dirty="0"/>
              <a:t>+1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		</a:t>
            </a:r>
            <a:r>
              <a:rPr lang="en-US" sz="1800" b="1" dirty="0"/>
              <a:t>then </a:t>
            </a:r>
            <a:r>
              <a:rPr lang="en-US" sz="1800" dirty="0"/>
              <a:t>interchange </a:t>
            </a:r>
            <a:r>
              <a:rPr lang="en-US" sz="1800" i="1" dirty="0" err="1"/>
              <a:t>a</a:t>
            </a:r>
            <a:r>
              <a:rPr lang="en-US" sz="1800" i="1" baseline="-25000" dirty="0" err="1"/>
              <a:t>j</a:t>
            </a:r>
            <a:r>
              <a:rPr lang="en-US" sz="1800" dirty="0"/>
              <a:t> and </a:t>
            </a:r>
            <a:r>
              <a:rPr lang="en-US" sz="1800" i="1" dirty="0"/>
              <a:t>a</a:t>
            </a:r>
            <a:r>
              <a:rPr lang="en-US" sz="1800" i="1" baseline="-25000" dirty="0"/>
              <a:t>j</a:t>
            </a:r>
            <a:r>
              <a:rPr lang="en-US" sz="1800" dirty="0"/>
              <a:t>+1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Outer for loop does n-1 iterations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Inner for loop does </a:t>
            </a:r>
          </a:p>
          <a:p>
            <a:pPr lvl="1">
              <a:lnSpc>
                <a:spcPct val="90000"/>
              </a:lnSpc>
            </a:pPr>
            <a:r>
              <a:rPr lang="en-US" sz="1800" i="1" dirty="0"/>
              <a:t>n</a:t>
            </a:r>
            <a:r>
              <a:rPr lang="en-US" sz="1800" dirty="0"/>
              <a:t>-1 iterations the first time</a:t>
            </a:r>
          </a:p>
          <a:p>
            <a:pPr lvl="1">
              <a:lnSpc>
                <a:spcPct val="90000"/>
              </a:lnSpc>
            </a:pPr>
            <a:r>
              <a:rPr lang="en-US" sz="1800" i="1" dirty="0"/>
              <a:t>n</a:t>
            </a:r>
            <a:r>
              <a:rPr lang="en-US" sz="1800" dirty="0"/>
              <a:t>-2 iterations the second time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…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1 iteration the last time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Total: (</a:t>
            </a:r>
            <a:r>
              <a:rPr lang="en-US" sz="2000" i="1" dirty="0"/>
              <a:t>n</a:t>
            </a:r>
            <a:r>
              <a:rPr lang="en-US" sz="2000" dirty="0"/>
              <a:t>-1) + (</a:t>
            </a:r>
            <a:r>
              <a:rPr lang="en-US" sz="2000" i="1" dirty="0"/>
              <a:t>n</a:t>
            </a:r>
            <a:r>
              <a:rPr lang="en-US" sz="2000" dirty="0"/>
              <a:t>-2) + (</a:t>
            </a:r>
            <a:r>
              <a:rPr lang="en-US" sz="2000" i="1" dirty="0"/>
              <a:t>n</a:t>
            </a:r>
            <a:r>
              <a:rPr lang="en-US" sz="2000" dirty="0"/>
              <a:t>-3) + … + 2 + 1 = (</a:t>
            </a:r>
            <a:r>
              <a:rPr lang="en-US" sz="2000" i="1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-</a:t>
            </a:r>
            <a:r>
              <a:rPr lang="en-US" sz="2000" i="1" dirty="0"/>
              <a:t>n</a:t>
            </a:r>
            <a:r>
              <a:rPr lang="en-US" sz="2000" dirty="0"/>
              <a:t>)/2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We can say that’s “about” </a:t>
            </a:r>
            <a:r>
              <a:rPr lang="en-US" sz="1800" i="1" dirty="0"/>
              <a:t>n</a:t>
            </a:r>
            <a:r>
              <a:rPr lang="en-US" sz="1800" baseline="30000" dirty="0"/>
              <a:t>2</a:t>
            </a:r>
            <a:r>
              <a:rPr lang="en-US" sz="1800" dirty="0"/>
              <a:t>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20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64704"/>
            <a:ext cx="7024744" cy="7451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Algorithm 5: Insertion sort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628800"/>
            <a:ext cx="7128908" cy="4203829"/>
          </a:xfrm>
        </p:spPr>
        <p:txBody>
          <a:bodyPr>
            <a:normAutofit fontScale="92500" lnSpcReduction="10000"/>
          </a:bodyPr>
          <a:lstStyle/>
          <a:p>
            <a:pPr marL="381000" indent="-381000">
              <a:lnSpc>
                <a:spcPct val="80000"/>
              </a:lnSpc>
            </a:pPr>
            <a:r>
              <a:rPr lang="en-US" sz="2000"/>
              <a:t>Another simple (and inefficient) algorithm</a:t>
            </a:r>
          </a:p>
          <a:p>
            <a:pPr marL="381000" indent="-381000">
              <a:lnSpc>
                <a:spcPct val="80000"/>
              </a:lnSpc>
            </a:pPr>
            <a:r>
              <a:rPr lang="en-US" sz="2000"/>
              <a:t>It starts with a list with one element, and inserts new elements into their proper place in the sorted part of the list</a:t>
            </a:r>
          </a:p>
          <a:p>
            <a:pPr marL="381000" indent="-381000">
              <a:lnSpc>
                <a:spcPct val="80000"/>
              </a:lnSpc>
            </a:pPr>
            <a:endParaRPr lang="en-US" sz="2000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procedure</a:t>
            </a:r>
            <a:r>
              <a:rPr lang="en-US" sz="2000"/>
              <a:t> insertion_sort (</a:t>
            </a:r>
            <a:r>
              <a:rPr lang="en-US" sz="2000" i="1"/>
              <a:t>a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a</a:t>
            </a:r>
            <a:r>
              <a:rPr lang="en-US" sz="2000" baseline="-25000"/>
              <a:t>2</a:t>
            </a:r>
            <a:r>
              <a:rPr lang="en-US" sz="2000"/>
              <a:t>, …, </a:t>
            </a:r>
            <a:r>
              <a:rPr lang="en-US" sz="2000" i="1"/>
              <a:t>a</a:t>
            </a:r>
            <a:r>
              <a:rPr lang="en-US" sz="2000" i="1" baseline="-25000"/>
              <a:t>n</a:t>
            </a:r>
            <a:r>
              <a:rPr lang="en-US" sz="2000"/>
              <a:t>)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000" b="1"/>
              <a:t>for</a:t>
            </a:r>
            <a:r>
              <a:rPr lang="en-US" sz="2000"/>
              <a:t> </a:t>
            </a:r>
            <a:r>
              <a:rPr lang="en-US" sz="2000" i="1"/>
              <a:t>j</a:t>
            </a:r>
            <a:r>
              <a:rPr lang="en-US" sz="2000"/>
              <a:t> := 2 </a:t>
            </a:r>
            <a:r>
              <a:rPr lang="en-US" sz="2000" b="1"/>
              <a:t>to</a:t>
            </a:r>
            <a:r>
              <a:rPr lang="en-US" sz="2000"/>
              <a:t> </a:t>
            </a:r>
            <a:r>
              <a:rPr lang="en-US" sz="2000" i="1"/>
              <a:t>n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000" b="1"/>
              <a:t>begin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</a:t>
            </a:r>
            <a:r>
              <a:rPr lang="en-US" sz="2000" i="1"/>
              <a:t>i</a:t>
            </a:r>
            <a:r>
              <a:rPr lang="en-US" sz="2000"/>
              <a:t> := 1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</a:t>
            </a:r>
            <a:r>
              <a:rPr lang="en-US" sz="2000" b="1"/>
              <a:t>while</a:t>
            </a:r>
            <a:r>
              <a:rPr lang="en-US" sz="2000"/>
              <a:t> </a:t>
            </a:r>
            <a:r>
              <a:rPr lang="en-US" sz="2000" i="1"/>
              <a:t>a</a:t>
            </a:r>
            <a:r>
              <a:rPr lang="en-US" sz="2000" i="1" baseline="-25000"/>
              <a:t>j</a:t>
            </a:r>
            <a:r>
              <a:rPr lang="en-US" sz="2000"/>
              <a:t> &gt; </a:t>
            </a:r>
            <a:r>
              <a:rPr lang="en-US" sz="2000" i="1"/>
              <a:t>a</a:t>
            </a:r>
            <a:r>
              <a:rPr lang="en-US" sz="2000" i="1" baseline="-25000"/>
              <a:t>i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	</a:t>
            </a:r>
            <a:r>
              <a:rPr lang="en-US" sz="2000" i="1"/>
              <a:t>i</a:t>
            </a:r>
            <a:r>
              <a:rPr lang="en-US" sz="2000"/>
              <a:t> := </a:t>
            </a:r>
            <a:r>
              <a:rPr lang="en-US" sz="2000" i="1"/>
              <a:t>i</a:t>
            </a:r>
            <a:r>
              <a:rPr lang="en-US" sz="2000"/>
              <a:t> +1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</a:t>
            </a:r>
            <a:r>
              <a:rPr lang="en-US" sz="2000" i="1"/>
              <a:t>m</a:t>
            </a:r>
            <a:r>
              <a:rPr lang="en-US" sz="2000"/>
              <a:t> := </a:t>
            </a:r>
            <a:r>
              <a:rPr lang="en-US" sz="2000" i="1"/>
              <a:t>a</a:t>
            </a:r>
            <a:r>
              <a:rPr lang="en-US" sz="2000" i="1" baseline="-25000"/>
              <a:t>j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</a:t>
            </a:r>
            <a:r>
              <a:rPr lang="en-US" sz="2000" b="1"/>
              <a:t>for</a:t>
            </a:r>
            <a:r>
              <a:rPr lang="en-US" sz="2000"/>
              <a:t> </a:t>
            </a:r>
            <a:r>
              <a:rPr lang="en-US" sz="2000" i="1"/>
              <a:t>k</a:t>
            </a:r>
            <a:r>
              <a:rPr lang="en-US" sz="2000"/>
              <a:t> := 0 </a:t>
            </a:r>
            <a:r>
              <a:rPr lang="en-US" sz="2000" b="1"/>
              <a:t>to</a:t>
            </a:r>
            <a:r>
              <a:rPr lang="en-US" sz="2000"/>
              <a:t> </a:t>
            </a:r>
            <a:r>
              <a:rPr lang="en-US" sz="2000" i="1"/>
              <a:t>j</a:t>
            </a:r>
            <a:r>
              <a:rPr lang="en-US" sz="2000"/>
              <a:t>-</a:t>
            </a:r>
            <a:r>
              <a:rPr lang="en-US" sz="2000" i="1"/>
              <a:t>i</a:t>
            </a:r>
            <a:r>
              <a:rPr lang="en-US" sz="2000"/>
              <a:t>-1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	</a:t>
            </a:r>
            <a:r>
              <a:rPr lang="en-US" sz="2000" i="1"/>
              <a:t>a</a:t>
            </a:r>
            <a:r>
              <a:rPr lang="en-US" sz="2000" i="1" baseline="-25000"/>
              <a:t>j</a:t>
            </a:r>
            <a:r>
              <a:rPr lang="en-US" sz="2000" baseline="-25000"/>
              <a:t>-</a:t>
            </a:r>
            <a:r>
              <a:rPr lang="en-US" sz="2000" i="1" baseline="-25000"/>
              <a:t>k</a:t>
            </a:r>
            <a:r>
              <a:rPr lang="en-US" sz="2000"/>
              <a:t> := </a:t>
            </a:r>
            <a:r>
              <a:rPr lang="en-US" sz="2000" i="1"/>
              <a:t>a</a:t>
            </a:r>
            <a:r>
              <a:rPr lang="en-US" sz="2000" i="1" baseline="-25000"/>
              <a:t>j</a:t>
            </a:r>
            <a:r>
              <a:rPr lang="en-US" sz="2000" baseline="-25000"/>
              <a:t>-</a:t>
            </a:r>
            <a:r>
              <a:rPr lang="en-US" sz="2000" i="1" baseline="-25000"/>
              <a:t>k</a:t>
            </a:r>
            <a:r>
              <a:rPr lang="en-US" sz="2000" baseline="-25000"/>
              <a:t>-1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</a:t>
            </a:r>
            <a:r>
              <a:rPr lang="en-US" sz="2000" i="1"/>
              <a:t>a</a:t>
            </a:r>
            <a:r>
              <a:rPr lang="en-US" sz="2000" i="1" baseline="-25000"/>
              <a:t>i</a:t>
            </a:r>
            <a:r>
              <a:rPr lang="en-US" sz="2000"/>
              <a:t> := </a:t>
            </a:r>
            <a:r>
              <a:rPr lang="en-US" sz="2000" i="1"/>
              <a:t>m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000" b="1"/>
              <a:t>end</a:t>
            </a:r>
            <a:r>
              <a:rPr lang="en-US" sz="2000"/>
              <a:t> { </a:t>
            </a:r>
            <a:r>
              <a:rPr lang="en-US" sz="2000" i="1"/>
              <a:t>a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a</a:t>
            </a:r>
            <a:r>
              <a:rPr lang="en-US" sz="2000" baseline="-25000"/>
              <a:t>2</a:t>
            </a:r>
            <a:r>
              <a:rPr lang="en-US" sz="2000"/>
              <a:t>, …, </a:t>
            </a:r>
            <a:r>
              <a:rPr lang="en-US" sz="2000" i="1"/>
              <a:t>a</a:t>
            </a:r>
            <a:r>
              <a:rPr lang="en-US" sz="2000" i="1" baseline="-25000"/>
              <a:t>n</a:t>
            </a:r>
            <a:r>
              <a:rPr lang="en-US" sz="2000"/>
              <a:t> are sorted }</a:t>
            </a:r>
            <a:endParaRPr lang="en-US" sz="2800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3047330" y="2990279"/>
            <a:ext cx="40449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take successive elements in the list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913584" y="3645024"/>
            <a:ext cx="4114800" cy="64135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find where that element should be in the sorted portion of the list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4499992" y="4509120"/>
            <a:ext cx="4248472" cy="915988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move all elements in the sorted portion of the list that are greater than the current element up by one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707454" y="5879013"/>
            <a:ext cx="8113018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put the current element into it’s proper place in the sorted portion of the list</a:t>
            </a:r>
          </a:p>
        </p:txBody>
      </p:sp>
      <p:sp>
        <p:nvSpPr>
          <p:cNvPr id="106505" name="Freeform 9"/>
          <p:cNvSpPr>
            <a:spLocks/>
          </p:cNvSpPr>
          <p:nvPr/>
        </p:nvSpPr>
        <p:spPr bwMode="auto">
          <a:xfrm>
            <a:off x="989112" y="5229200"/>
            <a:ext cx="990600" cy="723900"/>
          </a:xfrm>
          <a:custGeom>
            <a:avLst/>
            <a:gdLst/>
            <a:ahLst/>
            <a:cxnLst>
              <a:cxn ang="0">
                <a:pos x="0" y="456"/>
              </a:cxn>
              <a:cxn ang="0">
                <a:pos x="144" y="72"/>
              </a:cxn>
              <a:cxn ang="0">
                <a:pos x="624" y="24"/>
              </a:cxn>
            </a:cxnLst>
            <a:rect l="0" t="0" r="r" b="b"/>
            <a:pathLst>
              <a:path w="624" h="456">
                <a:moveTo>
                  <a:pt x="0" y="456"/>
                </a:moveTo>
                <a:cubicBezTo>
                  <a:pt x="20" y="300"/>
                  <a:pt x="40" y="144"/>
                  <a:pt x="144" y="72"/>
                </a:cubicBezTo>
                <a:cubicBezTo>
                  <a:pt x="248" y="0"/>
                  <a:pt x="448" y="32"/>
                  <a:pt x="624" y="24"/>
                </a:cubicBezTo>
              </a:path>
            </a:pathLst>
          </a:custGeom>
          <a:noFill/>
          <a:ln w="25400" cap="flat" cmpd="sng">
            <a:solidFill>
              <a:srgbClr val="0612FA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21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/>
      <p:bldP spid="106502" grpId="0"/>
      <p:bldP spid="106503" grpId="0"/>
      <p:bldP spid="106504" grpId="0"/>
      <p:bldP spid="10650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476672"/>
            <a:ext cx="7200918" cy="8640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Insertion sort running time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9944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i="1" dirty="0"/>
              <a:t>j</a:t>
            </a:r>
            <a:r>
              <a:rPr lang="en-US" sz="2000" dirty="0"/>
              <a:t> := 2 </a:t>
            </a:r>
            <a:r>
              <a:rPr lang="en-US" sz="2000" b="1" dirty="0"/>
              <a:t>to</a:t>
            </a:r>
            <a:r>
              <a:rPr lang="en-US" sz="2000" dirty="0"/>
              <a:t> </a:t>
            </a:r>
            <a:r>
              <a:rPr lang="en-US" sz="2000" i="1" dirty="0"/>
              <a:t>n </a:t>
            </a:r>
            <a:r>
              <a:rPr lang="en-US" sz="2000" b="1" dirty="0"/>
              <a:t>begin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i="1" dirty="0" err="1"/>
              <a:t>i</a:t>
            </a:r>
            <a:r>
              <a:rPr lang="en-US" sz="2000" dirty="0"/>
              <a:t> :=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b="1" dirty="0"/>
              <a:t>while</a:t>
            </a:r>
            <a:r>
              <a:rPr lang="en-US" sz="2000" dirty="0"/>
              <a:t> </a:t>
            </a:r>
            <a:r>
              <a:rPr lang="en-US" sz="2000" i="1" dirty="0" err="1"/>
              <a:t>a</a:t>
            </a:r>
            <a:r>
              <a:rPr lang="en-US" sz="2000" i="1" baseline="-25000" dirty="0" err="1"/>
              <a:t>j</a:t>
            </a:r>
            <a:r>
              <a:rPr lang="en-US" sz="2000" dirty="0"/>
              <a:t> &gt; </a:t>
            </a:r>
            <a:r>
              <a:rPr lang="en-US" sz="2000" i="1" dirty="0" err="1"/>
              <a:t>a</a:t>
            </a:r>
            <a:r>
              <a:rPr lang="en-US" sz="2000" i="1" baseline="-25000" dirty="0" err="1"/>
              <a:t>i</a:t>
            </a:r>
            <a:endParaRPr lang="en-US" sz="2000" i="1" baseline="-25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	</a:t>
            </a:r>
            <a:r>
              <a:rPr lang="en-US" sz="2000" i="1" dirty="0" err="1"/>
              <a:t>i</a:t>
            </a:r>
            <a:r>
              <a:rPr lang="en-US" sz="2000" dirty="0"/>
              <a:t> := </a:t>
            </a:r>
            <a:r>
              <a:rPr lang="en-US" sz="2000" i="1" dirty="0" err="1"/>
              <a:t>i</a:t>
            </a:r>
            <a:r>
              <a:rPr lang="en-US" sz="2000" dirty="0"/>
              <a:t> +1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i="1" dirty="0"/>
              <a:t>m</a:t>
            </a:r>
            <a:r>
              <a:rPr lang="en-US" sz="2000" dirty="0"/>
              <a:t> := </a:t>
            </a:r>
            <a:r>
              <a:rPr lang="en-US" sz="2000" i="1" dirty="0" err="1"/>
              <a:t>a</a:t>
            </a:r>
            <a:r>
              <a:rPr lang="en-US" sz="2000" i="1" baseline="-25000" dirty="0" err="1"/>
              <a:t>j</a:t>
            </a:r>
            <a:endParaRPr lang="en-US" sz="2000" i="1" baseline="-25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i="1" dirty="0"/>
              <a:t>k</a:t>
            </a:r>
            <a:r>
              <a:rPr lang="en-US" sz="2000" dirty="0"/>
              <a:t> := 0 </a:t>
            </a:r>
            <a:r>
              <a:rPr lang="en-US" sz="2000" b="1" dirty="0"/>
              <a:t>to</a:t>
            </a:r>
            <a:r>
              <a:rPr lang="en-US" sz="2000" dirty="0"/>
              <a:t> </a:t>
            </a:r>
            <a:r>
              <a:rPr lang="en-US" sz="2000" i="1" dirty="0"/>
              <a:t>j</a:t>
            </a:r>
            <a:r>
              <a:rPr lang="en-US" sz="2000" dirty="0"/>
              <a:t>-</a:t>
            </a:r>
            <a:r>
              <a:rPr lang="en-US" sz="2000" i="1" dirty="0"/>
              <a:t>i</a:t>
            </a:r>
            <a:r>
              <a:rPr lang="en-US" sz="2000" dirty="0"/>
              <a:t>-1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	</a:t>
            </a:r>
            <a:r>
              <a:rPr lang="en-US" sz="2000" i="1" dirty="0" err="1"/>
              <a:t>a</a:t>
            </a:r>
            <a:r>
              <a:rPr lang="en-US" sz="2000" i="1" baseline="-25000" dirty="0" err="1"/>
              <a:t>j</a:t>
            </a:r>
            <a:r>
              <a:rPr lang="en-US" sz="2000" baseline="-25000" dirty="0"/>
              <a:t>-</a:t>
            </a:r>
            <a:r>
              <a:rPr lang="en-US" sz="2000" i="1" baseline="-25000" dirty="0"/>
              <a:t>k</a:t>
            </a:r>
            <a:r>
              <a:rPr lang="en-US" sz="2000" dirty="0"/>
              <a:t> := </a:t>
            </a:r>
            <a:r>
              <a:rPr lang="en-US" sz="2000" i="1" dirty="0"/>
              <a:t>a</a:t>
            </a:r>
            <a:r>
              <a:rPr lang="en-US" sz="2000" i="1" baseline="-25000" dirty="0"/>
              <a:t>j</a:t>
            </a:r>
            <a:r>
              <a:rPr lang="en-US" sz="2000" baseline="-25000" dirty="0"/>
              <a:t>-</a:t>
            </a:r>
            <a:r>
              <a:rPr lang="en-US" sz="2000" i="1" baseline="-25000" dirty="0"/>
              <a:t>k</a:t>
            </a:r>
            <a:r>
              <a:rPr lang="en-US" sz="2000" baseline="-25000" dirty="0"/>
              <a:t>-1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i="1" dirty="0" err="1"/>
              <a:t>a</a:t>
            </a:r>
            <a:r>
              <a:rPr lang="en-US" sz="2000" i="1" baseline="-25000" dirty="0" err="1"/>
              <a:t>i</a:t>
            </a:r>
            <a:r>
              <a:rPr lang="en-US" sz="2000" dirty="0"/>
              <a:t> := </a:t>
            </a:r>
            <a:r>
              <a:rPr lang="en-US" sz="2000" i="1" dirty="0"/>
              <a:t>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/>
              <a:t>end</a:t>
            </a:r>
            <a:r>
              <a:rPr lang="en-US" sz="2000" dirty="0"/>
              <a:t> { </a:t>
            </a:r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a</a:t>
            </a:r>
            <a:r>
              <a:rPr lang="en-US" sz="2000" baseline="-25000" dirty="0"/>
              <a:t>2</a:t>
            </a:r>
            <a:r>
              <a:rPr lang="en-US" sz="2000" dirty="0"/>
              <a:t>, …, 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dirty="0"/>
              <a:t> are sorted }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Outer </a:t>
            </a:r>
            <a:r>
              <a:rPr lang="en-US" sz="2000" dirty="0"/>
              <a:t>for loop runs </a:t>
            </a:r>
            <a:r>
              <a:rPr lang="en-US" sz="2000" i="1" dirty="0"/>
              <a:t>n</a:t>
            </a:r>
            <a:r>
              <a:rPr lang="en-US" sz="2000" dirty="0"/>
              <a:t>-1 times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In the inner for loop: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Worst case is when the while keeps </a:t>
            </a:r>
            <a:r>
              <a:rPr lang="en-US" sz="1800" i="1" dirty="0" err="1"/>
              <a:t>i</a:t>
            </a:r>
            <a:r>
              <a:rPr lang="en-US" sz="1800" dirty="0"/>
              <a:t> at 1, and the for loop runs lots of times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If </a:t>
            </a:r>
            <a:r>
              <a:rPr lang="en-US" sz="1800" i="1" dirty="0" err="1"/>
              <a:t>i</a:t>
            </a:r>
            <a:r>
              <a:rPr lang="en-US" sz="1800" dirty="0"/>
              <a:t> is 1, the inner for loop runs 1 time (</a:t>
            </a:r>
            <a:r>
              <a:rPr lang="en-US" sz="1800" i="1" dirty="0"/>
              <a:t>k</a:t>
            </a:r>
            <a:r>
              <a:rPr lang="en-US" sz="1800" dirty="0"/>
              <a:t> goes from 0 to 0) on the first iteration, 1 time on the second, up to </a:t>
            </a:r>
            <a:r>
              <a:rPr lang="en-US" sz="1800" i="1" dirty="0"/>
              <a:t>n</a:t>
            </a:r>
            <a:r>
              <a:rPr lang="en-US" sz="1800" dirty="0"/>
              <a:t>-2 times on the last iteration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Total is 1 + 2 + … + </a:t>
            </a:r>
            <a:r>
              <a:rPr lang="en-US" sz="2000" i="1" dirty="0"/>
              <a:t>n</a:t>
            </a:r>
            <a:r>
              <a:rPr lang="en-US" sz="2000" dirty="0"/>
              <a:t>-2 = (</a:t>
            </a:r>
            <a:r>
              <a:rPr lang="en-US" sz="2000" i="1" dirty="0"/>
              <a:t>n</a:t>
            </a:r>
            <a:r>
              <a:rPr lang="en-US" sz="2000" dirty="0"/>
              <a:t>-1)(</a:t>
            </a:r>
            <a:r>
              <a:rPr lang="en-US" sz="2000" i="1" dirty="0"/>
              <a:t>n</a:t>
            </a:r>
            <a:r>
              <a:rPr lang="en-US" sz="2000" dirty="0"/>
              <a:t>-2)/2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We can say that’s “about” </a:t>
            </a:r>
            <a:r>
              <a:rPr lang="en-US" sz="1800" i="1" dirty="0"/>
              <a:t>n</a:t>
            </a:r>
            <a:r>
              <a:rPr lang="en-US" sz="1800" baseline="30000" dirty="0"/>
              <a:t>2</a:t>
            </a:r>
            <a:r>
              <a:rPr lang="en-US" sz="1800" dirty="0"/>
              <a:t>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22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836712"/>
            <a:ext cx="7272926" cy="864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Comparison of running times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916832"/>
            <a:ext cx="7200916" cy="43204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Searches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Linear: </a:t>
            </a:r>
            <a:r>
              <a:rPr lang="en-US" sz="2400" i="1" dirty="0"/>
              <a:t>n</a:t>
            </a:r>
            <a:r>
              <a:rPr lang="en-US" sz="2400" dirty="0"/>
              <a:t> steps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Binary: log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steps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Binary search is about as fast as you can get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Sorts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Bubble: 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steps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Insertion: 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steps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There are other, more efficient, sorting techniques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In principle, the fastest are heap sort, quick sort, and merge sort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These each take </a:t>
            </a:r>
            <a:r>
              <a:rPr lang="en-US" sz="2000" i="1" dirty="0" smtClean="0"/>
              <a:t>n</a:t>
            </a:r>
            <a:r>
              <a:rPr lang="en-US" sz="2000" dirty="0" smtClean="0"/>
              <a:t> </a:t>
            </a:r>
            <a:r>
              <a:rPr lang="en-US" sz="2000" dirty="0"/>
              <a:t>* log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steps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In practice, quick sort is the fastest, followed by merge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23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7920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7200916" cy="4392488"/>
          </a:xfrm>
        </p:spPr>
        <p:txBody>
          <a:bodyPr/>
          <a:lstStyle/>
          <a:p>
            <a:r>
              <a:rPr lang="id-ID" dirty="0" smtClean="0"/>
              <a:t>Describe an algorithm that takes as input a list of </a:t>
            </a:r>
            <a:r>
              <a:rPr lang="id-ID" i="1" dirty="0" smtClean="0"/>
              <a:t>n </a:t>
            </a:r>
            <a:r>
              <a:rPr lang="id-ID" dirty="0" smtClean="0"/>
              <a:t>integers in nondecreasing order and produces the list of all values that occur more than one.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24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7920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Answer 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7200916" cy="4392488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id-ID" b="1" dirty="0" smtClean="0"/>
              <a:t>procedure</a:t>
            </a:r>
            <a:r>
              <a:rPr lang="id-ID" dirty="0" smtClean="0"/>
              <a:t> </a:t>
            </a:r>
            <a:r>
              <a:rPr lang="id-ID" i="1" dirty="0" smtClean="0"/>
              <a:t>duplicates</a:t>
            </a:r>
            <a:r>
              <a:rPr lang="id-ID" dirty="0" smtClean="0"/>
              <a:t> (</a:t>
            </a:r>
            <a:r>
              <a:rPr lang="id-ID" i="1" dirty="0" smtClean="0"/>
              <a:t>a</a:t>
            </a:r>
            <a:r>
              <a:rPr lang="id-ID" i="1" baseline="-25000" dirty="0" smtClean="0"/>
              <a:t>1</a:t>
            </a:r>
            <a:r>
              <a:rPr lang="id-ID" i="1" dirty="0" smtClean="0"/>
              <a:t>, a</a:t>
            </a:r>
            <a:r>
              <a:rPr lang="id-ID" i="1" baseline="-25000" dirty="0"/>
              <a:t>2</a:t>
            </a:r>
            <a:r>
              <a:rPr lang="id-ID" i="1" dirty="0" smtClean="0"/>
              <a:t>, ..., a</a:t>
            </a:r>
            <a:r>
              <a:rPr lang="id-ID" i="1" baseline="-25000" dirty="0"/>
              <a:t>n</a:t>
            </a:r>
            <a:r>
              <a:rPr lang="id-ID" dirty="0" smtClean="0"/>
              <a:t>: integers in nondecreasing order)</a:t>
            </a:r>
          </a:p>
          <a:p>
            <a:pPr marL="68580" indent="0">
              <a:buNone/>
            </a:pPr>
            <a:r>
              <a:rPr lang="id-ID" i="1" dirty="0" smtClean="0"/>
              <a:t>k</a:t>
            </a:r>
            <a:r>
              <a:rPr lang="id-ID" dirty="0" smtClean="0"/>
              <a:t> := 0 (this count the duplicates)</a:t>
            </a:r>
          </a:p>
          <a:p>
            <a:pPr marL="68580" indent="0">
              <a:buNone/>
            </a:pPr>
            <a:r>
              <a:rPr lang="id-ID" i="1" dirty="0" smtClean="0"/>
              <a:t>j</a:t>
            </a:r>
            <a:r>
              <a:rPr lang="id-ID" dirty="0" smtClean="0"/>
              <a:t> := 2</a:t>
            </a:r>
          </a:p>
          <a:p>
            <a:pPr marL="68580" indent="0">
              <a:buNone/>
            </a:pPr>
            <a:r>
              <a:rPr lang="id-ID" b="1" dirty="0" smtClean="0"/>
              <a:t>while</a:t>
            </a:r>
            <a:r>
              <a:rPr lang="id-ID" dirty="0" smtClean="0"/>
              <a:t> </a:t>
            </a:r>
            <a:r>
              <a:rPr lang="id-ID" i="1" dirty="0" smtClean="0"/>
              <a:t>j</a:t>
            </a:r>
            <a:r>
              <a:rPr lang="id-ID" dirty="0" smtClean="0"/>
              <a:t> ≤ </a:t>
            </a:r>
            <a:r>
              <a:rPr lang="id-ID" i="1" dirty="0" smtClean="0"/>
              <a:t>n</a:t>
            </a:r>
          </a:p>
          <a:p>
            <a:pPr marL="68580" indent="0">
              <a:buNone/>
            </a:pPr>
            <a:r>
              <a:rPr lang="id-ID" b="1" dirty="0" smtClean="0"/>
              <a:t>begin</a:t>
            </a:r>
          </a:p>
          <a:p>
            <a:pPr marL="68580" indent="0">
              <a:buNone/>
            </a:pPr>
            <a:r>
              <a:rPr lang="id-ID" dirty="0" smtClean="0"/>
              <a:t>	</a:t>
            </a:r>
            <a:r>
              <a:rPr lang="id-ID" b="1" dirty="0" smtClean="0"/>
              <a:t>if</a:t>
            </a:r>
            <a:r>
              <a:rPr lang="id-ID" dirty="0" smtClean="0"/>
              <a:t> </a:t>
            </a:r>
            <a:r>
              <a:rPr lang="id-ID" i="1" dirty="0" smtClean="0"/>
              <a:t>a</a:t>
            </a:r>
            <a:r>
              <a:rPr lang="id-ID" i="1" baseline="-25000" dirty="0" smtClean="0"/>
              <a:t>j</a:t>
            </a:r>
            <a:r>
              <a:rPr lang="id-ID" dirty="0" smtClean="0"/>
              <a:t> = </a:t>
            </a:r>
            <a:r>
              <a:rPr lang="id-ID" i="1" dirty="0" smtClean="0"/>
              <a:t>a</a:t>
            </a:r>
            <a:r>
              <a:rPr lang="id-ID" i="1" baseline="-25000" dirty="0" smtClean="0"/>
              <a:t>j-1</a:t>
            </a:r>
            <a:r>
              <a:rPr lang="id-ID" dirty="0" smtClean="0"/>
              <a:t> </a:t>
            </a:r>
            <a:r>
              <a:rPr lang="id-ID" b="1" dirty="0" smtClean="0"/>
              <a:t>then</a:t>
            </a:r>
          </a:p>
          <a:p>
            <a:pPr marL="68580" indent="0">
              <a:buNone/>
            </a:pPr>
            <a:r>
              <a:rPr lang="id-ID" dirty="0"/>
              <a:t>	</a:t>
            </a:r>
            <a:r>
              <a:rPr lang="id-ID" b="1" dirty="0" smtClean="0"/>
              <a:t>begin</a:t>
            </a:r>
          </a:p>
          <a:p>
            <a:pPr marL="68580" indent="0">
              <a:buNone/>
            </a:pPr>
            <a:r>
              <a:rPr lang="id-ID" b="1" dirty="0" smtClean="0"/>
              <a:t>		</a:t>
            </a:r>
            <a:r>
              <a:rPr lang="id-ID" i="1" dirty="0" smtClean="0"/>
              <a:t>k</a:t>
            </a:r>
            <a:r>
              <a:rPr lang="id-ID" dirty="0" smtClean="0"/>
              <a:t> := </a:t>
            </a:r>
            <a:r>
              <a:rPr lang="id-ID" i="1" dirty="0" smtClean="0"/>
              <a:t>k</a:t>
            </a:r>
            <a:r>
              <a:rPr lang="id-ID" dirty="0" smtClean="0"/>
              <a:t> +1</a:t>
            </a:r>
          </a:p>
          <a:p>
            <a:pPr marL="68580" indent="0">
              <a:buNone/>
            </a:pPr>
            <a:r>
              <a:rPr lang="id-ID" b="1" dirty="0"/>
              <a:t>	</a:t>
            </a:r>
            <a:r>
              <a:rPr lang="id-ID" b="1" dirty="0" smtClean="0"/>
              <a:t>	</a:t>
            </a:r>
            <a:r>
              <a:rPr lang="id-ID" i="1" dirty="0" smtClean="0"/>
              <a:t>c</a:t>
            </a:r>
            <a:r>
              <a:rPr lang="id-ID" i="1" baseline="-25000" dirty="0" smtClean="0"/>
              <a:t>k</a:t>
            </a:r>
            <a:r>
              <a:rPr lang="id-ID" dirty="0" smtClean="0"/>
              <a:t> := </a:t>
            </a:r>
            <a:r>
              <a:rPr lang="id-ID" i="1" dirty="0" smtClean="0"/>
              <a:t>a</a:t>
            </a:r>
            <a:r>
              <a:rPr lang="id-ID" i="1" baseline="-25000" dirty="0" smtClean="0"/>
              <a:t>j</a:t>
            </a:r>
          </a:p>
          <a:p>
            <a:pPr marL="68580" indent="0">
              <a:buNone/>
            </a:pPr>
            <a:r>
              <a:rPr lang="id-ID" baseline="-25000" dirty="0"/>
              <a:t>	</a:t>
            </a:r>
            <a:r>
              <a:rPr lang="id-ID" baseline="-25000" dirty="0" smtClean="0"/>
              <a:t>	</a:t>
            </a:r>
            <a:r>
              <a:rPr lang="id-ID" b="1" dirty="0" smtClean="0"/>
              <a:t>while</a:t>
            </a:r>
            <a:r>
              <a:rPr lang="id-ID" dirty="0" smtClean="0"/>
              <a:t> (</a:t>
            </a:r>
            <a:r>
              <a:rPr lang="id-ID" i="1" dirty="0" smtClean="0"/>
              <a:t>j</a:t>
            </a:r>
            <a:r>
              <a:rPr lang="id-ID" dirty="0" smtClean="0"/>
              <a:t> </a:t>
            </a:r>
            <a:r>
              <a:rPr lang="id-ID" dirty="0"/>
              <a:t>≤ </a:t>
            </a:r>
            <a:r>
              <a:rPr lang="id-ID" i="1" dirty="0" smtClean="0"/>
              <a:t>n </a:t>
            </a:r>
            <a:r>
              <a:rPr lang="id-ID" dirty="0" smtClean="0"/>
              <a:t>and</a:t>
            </a:r>
            <a:r>
              <a:rPr lang="id-ID" i="1" dirty="0" smtClean="0"/>
              <a:t> a</a:t>
            </a:r>
            <a:r>
              <a:rPr lang="id-ID" i="1" baseline="-25000" dirty="0" smtClean="0"/>
              <a:t>j</a:t>
            </a:r>
            <a:r>
              <a:rPr lang="id-ID" dirty="0"/>
              <a:t> := </a:t>
            </a:r>
            <a:r>
              <a:rPr lang="id-ID" i="1" dirty="0" smtClean="0"/>
              <a:t>c</a:t>
            </a:r>
            <a:r>
              <a:rPr lang="id-ID" i="1" baseline="-25000" dirty="0" smtClean="0"/>
              <a:t>k</a:t>
            </a:r>
            <a:r>
              <a:rPr lang="id-ID" dirty="0" smtClean="0"/>
              <a:t>)</a:t>
            </a:r>
          </a:p>
          <a:p>
            <a:pPr marL="68580" indent="0">
              <a:buNone/>
            </a:pPr>
            <a:r>
              <a:rPr lang="id-ID" baseline="-25000" dirty="0"/>
              <a:t>	</a:t>
            </a:r>
            <a:r>
              <a:rPr lang="id-ID" baseline="-25000" dirty="0" smtClean="0"/>
              <a:t>		</a:t>
            </a:r>
            <a:r>
              <a:rPr lang="id-ID" i="1" dirty="0" smtClean="0"/>
              <a:t>j</a:t>
            </a:r>
            <a:r>
              <a:rPr lang="id-ID" dirty="0" smtClean="0"/>
              <a:t> := </a:t>
            </a:r>
            <a:r>
              <a:rPr lang="id-ID" i="1" dirty="0" smtClean="0"/>
              <a:t>j</a:t>
            </a:r>
            <a:r>
              <a:rPr lang="id-ID" dirty="0" smtClean="0"/>
              <a:t> +1</a:t>
            </a:r>
          </a:p>
          <a:p>
            <a:pPr marL="68580" indent="0">
              <a:buNone/>
            </a:pPr>
            <a:r>
              <a:rPr lang="id-ID" baseline="-25000" dirty="0"/>
              <a:t>	</a:t>
            </a:r>
            <a:r>
              <a:rPr lang="id-ID" b="1" dirty="0" smtClean="0"/>
              <a:t>end</a:t>
            </a:r>
          </a:p>
          <a:p>
            <a:pPr marL="68580" indent="0">
              <a:buNone/>
            </a:pPr>
            <a:r>
              <a:rPr lang="id-ID" baseline="-25000" dirty="0" smtClean="0"/>
              <a:t>	</a:t>
            </a:r>
            <a:r>
              <a:rPr lang="id-ID" i="1" dirty="0"/>
              <a:t>j</a:t>
            </a:r>
            <a:r>
              <a:rPr lang="id-ID" dirty="0"/>
              <a:t> := j +1</a:t>
            </a:r>
          </a:p>
          <a:p>
            <a:pPr marL="68580" indent="0">
              <a:buNone/>
            </a:pPr>
            <a:r>
              <a:rPr lang="id-ID" b="1" dirty="0" smtClean="0"/>
              <a:t>end </a:t>
            </a:r>
            <a:r>
              <a:rPr lang="id-ID" dirty="0" smtClean="0"/>
              <a:t>{</a:t>
            </a:r>
            <a:r>
              <a:rPr lang="id-ID" i="1" dirty="0" smtClean="0"/>
              <a:t>c</a:t>
            </a:r>
            <a:r>
              <a:rPr lang="id-ID" sz="2500" i="1" baseline="-25000" dirty="0"/>
              <a:t>1</a:t>
            </a:r>
            <a:r>
              <a:rPr lang="id-ID" i="1" dirty="0" smtClean="0"/>
              <a:t>, c</a:t>
            </a:r>
            <a:r>
              <a:rPr lang="id-ID" sz="2500" i="1" baseline="-25000" dirty="0"/>
              <a:t>2</a:t>
            </a:r>
            <a:r>
              <a:rPr lang="id-ID" i="1" dirty="0" smtClean="0"/>
              <a:t>, ... , c</a:t>
            </a:r>
            <a:r>
              <a:rPr lang="id-ID" sz="2500" i="1" baseline="-25000" dirty="0"/>
              <a:t>k</a:t>
            </a:r>
            <a:r>
              <a:rPr lang="id-ID" i="1" dirty="0" smtClean="0"/>
              <a:t> </a:t>
            </a:r>
            <a:r>
              <a:rPr lang="id-ID" dirty="0" smtClean="0"/>
              <a:t>is the desired list}</a:t>
            </a:r>
            <a:endParaRPr lang="id-ID" baseline="-25000" dirty="0" smtClean="0"/>
          </a:p>
          <a:p>
            <a:pPr marL="68580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636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64704"/>
            <a:ext cx="7024744" cy="7920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What is an algorithm?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772816"/>
            <a:ext cx="7128908" cy="4392488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An algorithm is “a finite set of precise instructions for performing a computation or for solving a problem”</a:t>
            </a:r>
          </a:p>
          <a:p>
            <a:pPr lvl="1"/>
            <a:r>
              <a:rPr lang="en-US" sz="2400" dirty="0"/>
              <a:t>A program is one type of algorithm</a:t>
            </a:r>
          </a:p>
          <a:p>
            <a:pPr lvl="2"/>
            <a:r>
              <a:rPr lang="en-US" sz="2000" dirty="0"/>
              <a:t>All programs are algorithms</a:t>
            </a:r>
          </a:p>
          <a:p>
            <a:pPr lvl="2"/>
            <a:r>
              <a:rPr lang="en-US" sz="2000" dirty="0"/>
              <a:t>Not all algorithms are programs!</a:t>
            </a:r>
          </a:p>
          <a:p>
            <a:pPr lvl="1"/>
            <a:r>
              <a:rPr lang="en-US" sz="2400" dirty="0"/>
              <a:t>Directions to somebody’s house is an algorithm</a:t>
            </a:r>
          </a:p>
          <a:p>
            <a:pPr lvl="1"/>
            <a:r>
              <a:rPr lang="en-US" sz="2400" dirty="0"/>
              <a:t>A recipe for cooking a cake is an algorithm</a:t>
            </a:r>
          </a:p>
          <a:p>
            <a:pPr lvl="1"/>
            <a:r>
              <a:rPr lang="en-US" sz="2400" dirty="0"/>
              <a:t>The steps to compute the cosine of 90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US" sz="2400" dirty="0">
                <a:cs typeface="Times New Roman" pitchFamily="18" charset="0"/>
              </a:rPr>
              <a:t> is an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692696"/>
            <a:ext cx="7272926" cy="7920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Algorithm 1: Maximum element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916832"/>
            <a:ext cx="7128908" cy="3915797"/>
          </a:xfrm>
        </p:spPr>
        <p:txBody>
          <a:bodyPr/>
          <a:lstStyle/>
          <a:p>
            <a:r>
              <a:rPr lang="en-US" dirty="0"/>
              <a:t>Given a list, how do we find the maximum element in the list?</a:t>
            </a:r>
          </a:p>
          <a:p>
            <a:endParaRPr lang="en-US" dirty="0"/>
          </a:p>
          <a:p>
            <a:r>
              <a:rPr lang="en-US" dirty="0"/>
              <a:t>To express the algorithm, we’ll use </a:t>
            </a:r>
            <a:r>
              <a:rPr lang="en-US" dirty="0" err="1"/>
              <a:t>pseudocode</a:t>
            </a:r>
            <a:endParaRPr lang="en-US" dirty="0"/>
          </a:p>
          <a:p>
            <a:pPr lvl="1"/>
            <a:r>
              <a:rPr lang="en-US" dirty="0" err="1"/>
              <a:t>Pseudocode</a:t>
            </a:r>
            <a:r>
              <a:rPr lang="en-US" dirty="0"/>
              <a:t> is </a:t>
            </a:r>
            <a:r>
              <a:rPr lang="en-US" dirty="0" err="1"/>
              <a:t>kinda</a:t>
            </a:r>
            <a:r>
              <a:rPr lang="en-US" dirty="0"/>
              <a:t> like a programming language, but not really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64704"/>
            <a:ext cx="7272926" cy="864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Algorithm 1: Maximum element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2060848"/>
            <a:ext cx="7200916" cy="3960440"/>
          </a:xfrm>
        </p:spPr>
        <p:txBody>
          <a:bodyPr>
            <a:normAutofit/>
          </a:bodyPr>
          <a:lstStyle/>
          <a:p>
            <a:r>
              <a:rPr lang="en-US" dirty="0"/>
              <a:t>Algorithm for finding the maximum element in a list:</a:t>
            </a:r>
          </a:p>
          <a:p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/>
              <a:t>procedure</a:t>
            </a:r>
            <a:r>
              <a:rPr lang="en-US" dirty="0"/>
              <a:t> max 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: integers)</a:t>
            </a:r>
          </a:p>
          <a:p>
            <a:pPr lvl="1">
              <a:buFont typeface="Wingdings" pitchFamily="2" charset="2"/>
              <a:buNone/>
            </a:pPr>
            <a:r>
              <a:rPr lang="en-US" i="1" dirty="0"/>
              <a:t>max</a:t>
            </a:r>
            <a:r>
              <a:rPr lang="en-US" dirty="0"/>
              <a:t> :=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</a:p>
          <a:p>
            <a:pPr lvl="1">
              <a:buFont typeface="Wingdings" pitchFamily="2" charset="2"/>
              <a:buNone/>
            </a:pP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:= 2 </a:t>
            </a:r>
            <a:r>
              <a:rPr lang="en-US" b="1" dirty="0"/>
              <a:t>to</a:t>
            </a:r>
            <a:r>
              <a:rPr lang="en-US" dirty="0"/>
              <a:t> 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max &lt;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i="1" dirty="0"/>
              <a:t>max</a:t>
            </a:r>
            <a:r>
              <a:rPr lang="en-US" dirty="0"/>
              <a:t> :=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endParaRPr lang="en-US" i="1" baseline="-25000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{</a:t>
            </a:r>
            <a:r>
              <a:rPr lang="en-US" i="1" dirty="0"/>
              <a:t>max</a:t>
            </a:r>
            <a:r>
              <a:rPr lang="en-US" dirty="0"/>
              <a:t> is the largest element}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64704"/>
            <a:ext cx="7344934" cy="648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Algorithm 1: Maximum element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9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procedure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max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…,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integers)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2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max &lt;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5" name="Rectangle 157"/>
          <p:cNvSpPr>
            <a:spLocks noChangeArrowheads="1"/>
          </p:cNvSpPr>
          <p:nvPr/>
        </p:nvSpPr>
        <p:spPr bwMode="auto">
          <a:xfrm>
            <a:off x="365067" y="1598357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sz="2400" dirty="0">
                <a:solidFill>
                  <a:srgbClr val="0612FA"/>
                </a:solidFill>
              </a:rPr>
              <a:t> </a:t>
            </a:r>
            <a:endParaRPr lang="en-US" sz="2400" b="0" dirty="0">
              <a:solidFill>
                <a:srgbClr val="0612FA"/>
              </a:solidFill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sz="2400" b="0" i="1" dirty="0">
                <a:solidFill>
                  <a:srgbClr val="0612FA"/>
                </a:solidFill>
              </a:rPr>
              <a:t>max</a:t>
            </a:r>
            <a:r>
              <a:rPr lang="en-US" sz="2400" b="0" dirty="0">
                <a:solidFill>
                  <a:srgbClr val="0612FA"/>
                </a:solidFill>
              </a:rPr>
              <a:t> := </a:t>
            </a:r>
            <a:r>
              <a:rPr lang="en-US" sz="2400" b="0" i="1" dirty="0">
                <a:solidFill>
                  <a:srgbClr val="0612FA"/>
                </a:solidFill>
              </a:rPr>
              <a:t>a</a:t>
            </a:r>
            <a:r>
              <a:rPr lang="en-US" sz="2400" b="0" baseline="-25000" dirty="0">
                <a:solidFill>
                  <a:srgbClr val="0612FA"/>
                </a:solidFill>
              </a:rPr>
              <a:t>1</a:t>
            </a:r>
          </a:p>
          <a:p>
            <a:pPr marL="742950" lvl="1" indent="-28575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sz="2400" b="1" dirty="0">
                <a:solidFill>
                  <a:srgbClr val="0612FA"/>
                </a:solidFill>
              </a:rPr>
              <a:t>for</a:t>
            </a:r>
            <a:r>
              <a:rPr lang="en-US" sz="2400" b="0" dirty="0">
                <a:solidFill>
                  <a:srgbClr val="0612FA"/>
                </a:solidFill>
              </a:rPr>
              <a:t> </a:t>
            </a:r>
            <a:r>
              <a:rPr lang="en-US" sz="2400" b="0" i="1" dirty="0" err="1">
                <a:solidFill>
                  <a:srgbClr val="0612FA"/>
                </a:solidFill>
              </a:rPr>
              <a:t>i</a:t>
            </a:r>
            <a:r>
              <a:rPr lang="en-US" sz="2400" b="0" dirty="0">
                <a:solidFill>
                  <a:srgbClr val="0612FA"/>
                </a:solidFill>
              </a:rPr>
              <a:t> := 2 </a:t>
            </a:r>
            <a:r>
              <a:rPr lang="en-US" sz="2400" b="1" dirty="0">
                <a:solidFill>
                  <a:srgbClr val="0612FA"/>
                </a:solidFill>
              </a:rPr>
              <a:t>to </a:t>
            </a:r>
            <a:r>
              <a:rPr lang="en-US" sz="2400" b="0" dirty="0">
                <a:solidFill>
                  <a:srgbClr val="0612FA"/>
                </a:solidFill>
              </a:rPr>
              <a:t>n</a:t>
            </a:r>
          </a:p>
          <a:p>
            <a:pPr marL="742950" lvl="1" indent="-28575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sz="2400" b="0" dirty="0">
                <a:solidFill>
                  <a:srgbClr val="0612FA"/>
                </a:solidFill>
              </a:rPr>
              <a:t>	</a:t>
            </a:r>
            <a:r>
              <a:rPr lang="en-US" sz="2400" b="1" dirty="0" smtClean="0">
                <a:solidFill>
                  <a:srgbClr val="0612FA"/>
                </a:solidFill>
              </a:rPr>
              <a:t>if</a:t>
            </a:r>
            <a:r>
              <a:rPr lang="en-US" sz="2400" b="0" dirty="0" smtClean="0">
                <a:solidFill>
                  <a:srgbClr val="0612FA"/>
                </a:solidFill>
              </a:rPr>
              <a:t> max </a:t>
            </a:r>
            <a:r>
              <a:rPr lang="en-US" sz="2400" b="0" dirty="0">
                <a:solidFill>
                  <a:srgbClr val="0612FA"/>
                </a:solidFill>
              </a:rPr>
              <a:t>&lt; </a:t>
            </a:r>
            <a:r>
              <a:rPr lang="en-US" sz="2400" b="0" i="1" dirty="0" err="1">
                <a:solidFill>
                  <a:srgbClr val="0612FA"/>
                </a:solidFill>
              </a:rPr>
              <a:t>a</a:t>
            </a:r>
            <a:r>
              <a:rPr lang="en-US" sz="2400" b="0" i="1" baseline="-25000" dirty="0" err="1">
                <a:solidFill>
                  <a:srgbClr val="0612FA"/>
                </a:solidFill>
              </a:rPr>
              <a:t>i</a:t>
            </a:r>
            <a:r>
              <a:rPr lang="en-US" sz="2400" b="0" dirty="0">
                <a:solidFill>
                  <a:srgbClr val="0612FA"/>
                </a:solidFill>
              </a:rPr>
              <a:t> </a:t>
            </a:r>
            <a:r>
              <a:rPr lang="en-US" sz="2400" b="1" dirty="0">
                <a:solidFill>
                  <a:srgbClr val="0612FA"/>
                </a:solidFill>
              </a:rPr>
              <a:t>then</a:t>
            </a:r>
            <a:r>
              <a:rPr lang="en-US" sz="2400" b="0" dirty="0">
                <a:solidFill>
                  <a:srgbClr val="0612FA"/>
                </a:solidFill>
              </a:rPr>
              <a:t> </a:t>
            </a:r>
            <a:r>
              <a:rPr lang="en-US" sz="2400" b="0" i="1" dirty="0">
                <a:solidFill>
                  <a:srgbClr val="0612FA"/>
                </a:solidFill>
              </a:rPr>
              <a:t>max</a:t>
            </a:r>
            <a:r>
              <a:rPr lang="en-US" sz="2400" b="0" dirty="0">
                <a:solidFill>
                  <a:srgbClr val="0612FA"/>
                </a:solidFill>
              </a:rPr>
              <a:t> := </a:t>
            </a:r>
            <a:r>
              <a:rPr lang="en-US" sz="2400" b="0" i="1" dirty="0" err="1">
                <a:solidFill>
                  <a:srgbClr val="0612FA"/>
                </a:solidFill>
              </a:rPr>
              <a:t>a</a:t>
            </a:r>
            <a:r>
              <a:rPr lang="en-US" sz="2400" b="0" i="1" baseline="-25000" dirty="0" err="1">
                <a:solidFill>
                  <a:srgbClr val="0612FA"/>
                </a:solidFill>
              </a:rPr>
              <a:t>i</a:t>
            </a:r>
            <a:endParaRPr lang="en-US" sz="2400" b="0" i="1" baseline="-25000" dirty="0">
              <a:solidFill>
                <a:srgbClr val="0612FA"/>
              </a:solidFill>
            </a:endParaRPr>
          </a:p>
        </p:txBody>
      </p:sp>
      <p:graphicFrame>
        <p:nvGraphicFramePr>
          <p:cNvPr id="96" name="Group 28"/>
          <p:cNvGraphicFramePr>
            <a:graphicFrameLocks noGrp="1"/>
          </p:cNvGraphicFramePr>
          <p:nvPr/>
        </p:nvGraphicFramePr>
        <p:xfrm>
          <a:off x="1371600" y="4394448"/>
          <a:ext cx="6629400" cy="609600"/>
        </p:xfrm>
        <a:graphic>
          <a:graphicData uri="http://schemas.openxmlformats.org/drawingml/2006/table">
            <a:tbl>
              <a:tblPr/>
              <a:tblGrid>
                <a:gridCol w="663575"/>
                <a:gridCol w="661988"/>
                <a:gridCol w="663575"/>
                <a:gridCol w="661987"/>
                <a:gridCol w="663575"/>
                <a:gridCol w="663575"/>
                <a:gridCol w="661988"/>
                <a:gridCol w="663575"/>
                <a:gridCol w="661987"/>
                <a:gridCol w="6635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Group 101"/>
          <p:cNvGraphicFramePr>
            <a:graphicFrameLocks noGrp="1"/>
          </p:cNvGraphicFramePr>
          <p:nvPr/>
        </p:nvGraphicFramePr>
        <p:xfrm>
          <a:off x="1371600" y="3861048"/>
          <a:ext cx="6629400" cy="609600"/>
        </p:xfrm>
        <a:graphic>
          <a:graphicData uri="http://schemas.openxmlformats.org/drawingml/2006/table">
            <a:tbl>
              <a:tblPr/>
              <a:tblGrid>
                <a:gridCol w="663575"/>
                <a:gridCol w="661988"/>
                <a:gridCol w="663575"/>
                <a:gridCol w="661987"/>
                <a:gridCol w="663575"/>
                <a:gridCol w="663575"/>
                <a:gridCol w="661988"/>
                <a:gridCol w="663575"/>
                <a:gridCol w="661987"/>
                <a:gridCol w="6635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" name="Group 159"/>
          <p:cNvGraphicFramePr>
            <a:graphicFrameLocks noGrp="1"/>
          </p:cNvGraphicFramePr>
          <p:nvPr/>
        </p:nvGraphicFramePr>
        <p:xfrm>
          <a:off x="7924800" y="3124200"/>
          <a:ext cx="914400" cy="533400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" name="Group 158"/>
          <p:cNvGraphicFramePr>
            <a:graphicFrameLocks noGrp="1"/>
          </p:cNvGraphicFramePr>
          <p:nvPr/>
        </p:nvGraphicFramePr>
        <p:xfrm>
          <a:off x="7010400" y="3124200"/>
          <a:ext cx="990600" cy="51816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" name="Group 122"/>
          <p:cNvGraphicFramePr>
            <a:graphicFrameLocks noGrp="1"/>
          </p:cNvGraphicFramePr>
          <p:nvPr/>
        </p:nvGraphicFramePr>
        <p:xfrm>
          <a:off x="4343400" y="5842248"/>
          <a:ext cx="914400" cy="518160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id-ID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" name="Group 128"/>
          <p:cNvGraphicFramePr>
            <a:graphicFrameLocks noGrp="1"/>
          </p:cNvGraphicFramePr>
          <p:nvPr/>
        </p:nvGraphicFramePr>
        <p:xfrm>
          <a:off x="3733800" y="5842248"/>
          <a:ext cx="533400" cy="51816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Line 135"/>
          <p:cNvSpPr>
            <a:spLocks noChangeShapeType="1"/>
          </p:cNvSpPr>
          <p:nvPr/>
        </p:nvSpPr>
        <p:spPr bwMode="auto">
          <a:xfrm flipV="1">
            <a:off x="4800600" y="5004048"/>
            <a:ext cx="28194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103" name="Line 136"/>
          <p:cNvSpPr>
            <a:spLocks noChangeShapeType="1"/>
          </p:cNvSpPr>
          <p:nvPr/>
        </p:nvSpPr>
        <p:spPr bwMode="auto">
          <a:xfrm flipH="1" flipV="1">
            <a:off x="3124200" y="5004048"/>
            <a:ext cx="16764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104" name="Line 137"/>
          <p:cNvSpPr>
            <a:spLocks noChangeShapeType="1"/>
          </p:cNvSpPr>
          <p:nvPr/>
        </p:nvSpPr>
        <p:spPr bwMode="auto">
          <a:xfrm flipV="1">
            <a:off x="4800600" y="5004048"/>
            <a:ext cx="15240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105" name="Line 138"/>
          <p:cNvSpPr>
            <a:spLocks noChangeShapeType="1"/>
          </p:cNvSpPr>
          <p:nvPr/>
        </p:nvSpPr>
        <p:spPr bwMode="auto">
          <a:xfrm flipH="1" flipV="1">
            <a:off x="2438400" y="5004048"/>
            <a:ext cx="23622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106" name="Line 139"/>
          <p:cNvSpPr>
            <a:spLocks noChangeShapeType="1"/>
          </p:cNvSpPr>
          <p:nvPr/>
        </p:nvSpPr>
        <p:spPr bwMode="auto">
          <a:xfrm flipV="1">
            <a:off x="4800600" y="5004048"/>
            <a:ext cx="22098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107" name="Line 140"/>
          <p:cNvSpPr>
            <a:spLocks noChangeShapeType="1"/>
          </p:cNvSpPr>
          <p:nvPr/>
        </p:nvSpPr>
        <p:spPr bwMode="auto">
          <a:xfrm flipH="1" flipV="1">
            <a:off x="3733800" y="5004048"/>
            <a:ext cx="10668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108" name="Line 141"/>
          <p:cNvSpPr>
            <a:spLocks noChangeShapeType="1"/>
          </p:cNvSpPr>
          <p:nvPr/>
        </p:nvSpPr>
        <p:spPr bwMode="auto">
          <a:xfrm flipV="1">
            <a:off x="4800600" y="5004048"/>
            <a:ext cx="8382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109" name="Line 142"/>
          <p:cNvSpPr>
            <a:spLocks noChangeShapeType="1"/>
          </p:cNvSpPr>
          <p:nvPr/>
        </p:nvSpPr>
        <p:spPr bwMode="auto">
          <a:xfrm flipH="1" flipV="1">
            <a:off x="4343400" y="5004048"/>
            <a:ext cx="4572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110" name="Line 143"/>
          <p:cNvSpPr>
            <a:spLocks noChangeShapeType="1"/>
          </p:cNvSpPr>
          <p:nvPr/>
        </p:nvSpPr>
        <p:spPr bwMode="auto">
          <a:xfrm flipV="1">
            <a:off x="4800600" y="5004048"/>
            <a:ext cx="228600" cy="838200"/>
          </a:xfrm>
          <a:prstGeom prst="line">
            <a:avLst/>
          </a:prstGeom>
          <a:noFill/>
          <a:ln w="25400">
            <a:solidFill>
              <a:srgbClr val="0612FA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111" name="Text Box 145"/>
          <p:cNvSpPr txBox="1">
            <a:spLocks noChangeArrowheads="1"/>
          </p:cNvSpPr>
          <p:nvPr/>
        </p:nvSpPr>
        <p:spPr bwMode="auto">
          <a:xfrm>
            <a:off x="4572000" y="5842248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2</a:t>
            </a:r>
          </a:p>
        </p:txBody>
      </p:sp>
      <p:sp>
        <p:nvSpPr>
          <p:cNvPr id="112" name="Text Box 146"/>
          <p:cNvSpPr txBox="1">
            <a:spLocks noChangeArrowheads="1"/>
          </p:cNvSpPr>
          <p:nvPr/>
        </p:nvSpPr>
        <p:spPr bwMode="auto">
          <a:xfrm>
            <a:off x="4572000" y="5842248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3</a:t>
            </a:r>
          </a:p>
        </p:txBody>
      </p:sp>
      <p:sp>
        <p:nvSpPr>
          <p:cNvPr id="113" name="Text Box 147"/>
          <p:cNvSpPr txBox="1">
            <a:spLocks noChangeArrowheads="1"/>
          </p:cNvSpPr>
          <p:nvPr/>
        </p:nvSpPr>
        <p:spPr bwMode="auto">
          <a:xfrm>
            <a:off x="4572000" y="5842248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4</a:t>
            </a:r>
          </a:p>
        </p:txBody>
      </p:sp>
      <p:sp>
        <p:nvSpPr>
          <p:cNvPr id="114" name="Text Box 148"/>
          <p:cNvSpPr txBox="1">
            <a:spLocks noChangeArrowheads="1"/>
          </p:cNvSpPr>
          <p:nvPr/>
        </p:nvSpPr>
        <p:spPr bwMode="auto">
          <a:xfrm>
            <a:off x="4572000" y="5842248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5</a:t>
            </a:r>
          </a:p>
        </p:txBody>
      </p:sp>
      <p:sp>
        <p:nvSpPr>
          <p:cNvPr id="115" name="Text Box 149"/>
          <p:cNvSpPr txBox="1">
            <a:spLocks noChangeArrowheads="1"/>
          </p:cNvSpPr>
          <p:nvPr/>
        </p:nvSpPr>
        <p:spPr bwMode="auto">
          <a:xfrm>
            <a:off x="4572000" y="5842248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6</a:t>
            </a:r>
          </a:p>
        </p:txBody>
      </p:sp>
      <p:sp>
        <p:nvSpPr>
          <p:cNvPr id="116" name="Text Box 150"/>
          <p:cNvSpPr txBox="1">
            <a:spLocks noChangeArrowheads="1"/>
          </p:cNvSpPr>
          <p:nvPr/>
        </p:nvSpPr>
        <p:spPr bwMode="auto">
          <a:xfrm>
            <a:off x="4572000" y="5842248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7</a:t>
            </a:r>
          </a:p>
        </p:txBody>
      </p:sp>
      <p:sp>
        <p:nvSpPr>
          <p:cNvPr id="117" name="Text Box 151"/>
          <p:cNvSpPr txBox="1">
            <a:spLocks noChangeArrowheads="1"/>
          </p:cNvSpPr>
          <p:nvPr/>
        </p:nvSpPr>
        <p:spPr bwMode="auto">
          <a:xfrm>
            <a:off x="4572000" y="5842248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8</a:t>
            </a:r>
          </a:p>
        </p:txBody>
      </p:sp>
      <p:sp>
        <p:nvSpPr>
          <p:cNvPr id="118" name="Text Box 152"/>
          <p:cNvSpPr txBox="1">
            <a:spLocks noChangeArrowheads="1"/>
          </p:cNvSpPr>
          <p:nvPr/>
        </p:nvSpPr>
        <p:spPr bwMode="auto">
          <a:xfrm>
            <a:off x="4572000" y="5842248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9</a:t>
            </a:r>
          </a:p>
        </p:txBody>
      </p:sp>
      <p:sp>
        <p:nvSpPr>
          <p:cNvPr id="119" name="Text Box 153"/>
          <p:cNvSpPr txBox="1">
            <a:spLocks noChangeArrowheads="1"/>
          </p:cNvSpPr>
          <p:nvPr/>
        </p:nvSpPr>
        <p:spPr bwMode="auto">
          <a:xfrm>
            <a:off x="4572000" y="5842248"/>
            <a:ext cx="58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 dirty="0"/>
              <a:t>10</a:t>
            </a:r>
          </a:p>
        </p:txBody>
      </p:sp>
      <p:sp>
        <p:nvSpPr>
          <p:cNvPr id="120" name="Text Box 154"/>
          <p:cNvSpPr txBox="1">
            <a:spLocks noChangeArrowheads="1"/>
          </p:cNvSpPr>
          <p:nvPr/>
        </p:nvSpPr>
        <p:spPr bwMode="auto">
          <a:xfrm>
            <a:off x="8153400" y="31242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4</a:t>
            </a:r>
          </a:p>
        </p:txBody>
      </p:sp>
      <p:sp>
        <p:nvSpPr>
          <p:cNvPr id="121" name="Text Box 155"/>
          <p:cNvSpPr txBox="1">
            <a:spLocks noChangeArrowheads="1"/>
          </p:cNvSpPr>
          <p:nvPr/>
        </p:nvSpPr>
        <p:spPr bwMode="auto">
          <a:xfrm>
            <a:off x="8153400" y="31242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7</a:t>
            </a:r>
          </a:p>
        </p:txBody>
      </p:sp>
      <p:sp>
        <p:nvSpPr>
          <p:cNvPr id="122" name="Text Box 156"/>
          <p:cNvSpPr txBox="1">
            <a:spLocks noChangeArrowheads="1"/>
          </p:cNvSpPr>
          <p:nvPr/>
        </p:nvSpPr>
        <p:spPr bwMode="auto">
          <a:xfrm>
            <a:off x="8153400" y="31242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9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64704"/>
            <a:ext cx="7416942" cy="7920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Maximum element running time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844824"/>
            <a:ext cx="7128908" cy="3987805"/>
          </a:xfrm>
        </p:spPr>
        <p:txBody>
          <a:bodyPr/>
          <a:lstStyle/>
          <a:p>
            <a:r>
              <a:rPr lang="en-US" dirty="0"/>
              <a:t>How long does this take?</a:t>
            </a:r>
          </a:p>
          <a:p>
            <a:endParaRPr lang="en-US" dirty="0"/>
          </a:p>
          <a:p>
            <a:r>
              <a:rPr lang="en-US" dirty="0"/>
              <a:t>If the list has </a:t>
            </a:r>
            <a:r>
              <a:rPr lang="en-US" i="1" dirty="0"/>
              <a:t>n</a:t>
            </a:r>
            <a:r>
              <a:rPr lang="en-US" dirty="0"/>
              <a:t> elements, worst case scenario is that it takes </a:t>
            </a:r>
            <a:r>
              <a:rPr lang="en-US" i="1" dirty="0"/>
              <a:t>n</a:t>
            </a:r>
            <a:r>
              <a:rPr lang="en-US" dirty="0"/>
              <a:t> “steps”</a:t>
            </a:r>
          </a:p>
          <a:p>
            <a:pPr lvl="1"/>
            <a:r>
              <a:rPr lang="en-US" dirty="0"/>
              <a:t>Here, a step is considered a single step through the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39632"/>
            <a:ext cx="7272926" cy="7451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Properties of algorithms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772816"/>
            <a:ext cx="7272924" cy="446449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Algorithms generally share a set of properties: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Input</a:t>
            </a:r>
            <a:r>
              <a:rPr lang="en-US" sz="2400" dirty="0"/>
              <a:t>: what the algorithm takes in as input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Output</a:t>
            </a:r>
            <a:r>
              <a:rPr lang="en-US" sz="2400" dirty="0"/>
              <a:t>: what the algorithm produces as output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Definiteness</a:t>
            </a:r>
            <a:r>
              <a:rPr lang="en-US" sz="2400" dirty="0"/>
              <a:t>: the steps are defined precisely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Correctness</a:t>
            </a:r>
            <a:r>
              <a:rPr lang="en-US" sz="2400" dirty="0"/>
              <a:t>: should produce the correct output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Finiteness</a:t>
            </a:r>
            <a:r>
              <a:rPr lang="en-US" sz="2400" dirty="0"/>
              <a:t>: the steps required should be finite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Effectiveness</a:t>
            </a:r>
            <a:r>
              <a:rPr lang="en-US" sz="2400" dirty="0"/>
              <a:t>: each step must be able to be performed in a finite amount of time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Generality</a:t>
            </a:r>
            <a:r>
              <a:rPr lang="en-US" sz="2400" dirty="0"/>
              <a:t>: the algorithm </a:t>
            </a:r>
            <a:r>
              <a:rPr lang="en-US" sz="2400" i="1" dirty="0"/>
              <a:t>should</a:t>
            </a:r>
            <a:r>
              <a:rPr lang="en-US" sz="2400" dirty="0"/>
              <a:t> be applicable to all problems of a similar 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64704"/>
            <a:ext cx="7200918" cy="7451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Searching algorithms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916832"/>
            <a:ext cx="7200916" cy="3915797"/>
          </a:xfrm>
        </p:spPr>
        <p:txBody>
          <a:bodyPr>
            <a:normAutofit/>
          </a:bodyPr>
          <a:lstStyle/>
          <a:p>
            <a:r>
              <a:rPr lang="en-US" sz="2800" dirty="0"/>
              <a:t>Given a list, find a specific element in the list</a:t>
            </a:r>
          </a:p>
          <a:p>
            <a:endParaRPr lang="en-US" sz="2800" dirty="0"/>
          </a:p>
          <a:p>
            <a:r>
              <a:rPr lang="en-US" sz="2800" dirty="0"/>
              <a:t>We will see two types</a:t>
            </a:r>
          </a:p>
          <a:p>
            <a:pPr lvl="1"/>
            <a:r>
              <a:rPr lang="en-US" sz="2400" dirty="0"/>
              <a:t>Linear search</a:t>
            </a:r>
          </a:p>
          <a:p>
            <a:pPr lvl="2"/>
            <a:r>
              <a:rPr lang="en-US" sz="2400" dirty="0"/>
              <a:t>a.k.a. sequential search</a:t>
            </a:r>
          </a:p>
          <a:p>
            <a:pPr lvl="1"/>
            <a:r>
              <a:rPr lang="en-US" sz="2400" dirty="0"/>
              <a:t>Binary 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6357</TotalTime>
  <Words>1334</Words>
  <Application>Microsoft Office PowerPoint</Application>
  <PresentationFormat>On-screen Show (4:3)</PresentationFormat>
  <Paragraphs>475</Paragraphs>
  <Slides>25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Austin</vt:lpstr>
      <vt:lpstr>CorelDRAW</vt:lpstr>
      <vt:lpstr>The Fundamentals: Algorithm</vt:lpstr>
      <vt:lpstr>Outline</vt:lpstr>
      <vt:lpstr>What is an algorithm?</vt:lpstr>
      <vt:lpstr>Algorithm 1: Maximum element</vt:lpstr>
      <vt:lpstr>Algorithm 1: Maximum element</vt:lpstr>
      <vt:lpstr>Algorithm 1: Maximum element</vt:lpstr>
      <vt:lpstr>Maximum element running time</vt:lpstr>
      <vt:lpstr>Properties of algorithms</vt:lpstr>
      <vt:lpstr>Searching algorithms</vt:lpstr>
      <vt:lpstr>Algorithm 2: Linear search</vt:lpstr>
      <vt:lpstr>Algorithm 2: Linear search, take 1</vt:lpstr>
      <vt:lpstr>Algorithm 2: Linear search, take 2</vt:lpstr>
      <vt:lpstr>Linear search running time</vt:lpstr>
      <vt:lpstr>Algorithm 3: Binary search</vt:lpstr>
      <vt:lpstr>Algorithm 3: Binary search, take 1</vt:lpstr>
      <vt:lpstr>Algorithm 3: Binary search, take 2</vt:lpstr>
      <vt:lpstr>Binary search running time</vt:lpstr>
      <vt:lpstr>Sorting algorithms</vt:lpstr>
      <vt:lpstr>Algorithm 4: Bubble sort</vt:lpstr>
      <vt:lpstr>Bubble sort running time</vt:lpstr>
      <vt:lpstr>Algorithm 5: Insertion sort</vt:lpstr>
      <vt:lpstr>Insertion sort running time</vt:lpstr>
      <vt:lpstr>Comparison of running times</vt:lpstr>
      <vt:lpstr>Example</vt:lpstr>
      <vt:lpstr>Answer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Tyas Mahfuz</dc:creator>
  <cp:lastModifiedBy>IS Net</cp:lastModifiedBy>
  <cp:revision>343</cp:revision>
  <dcterms:created xsi:type="dcterms:W3CDTF">2012-09-01T07:26:27Z</dcterms:created>
  <dcterms:modified xsi:type="dcterms:W3CDTF">2012-11-14T04:36:04Z</dcterms:modified>
</cp:coreProperties>
</file>