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7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5.xml" ContentType="application/vnd.openxmlformats-officedocument.presentationml.slide+xml"/>
  <Override PartName="/ppt/slides/slide31.xml" ContentType="application/vnd.openxmlformats-officedocument.presentationml.slide+xml"/>
  <Override PartName="/ppt/slides/slide23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9" r:id="rId3"/>
    <p:sldId id="303" r:id="rId4"/>
    <p:sldId id="274" r:id="rId5"/>
    <p:sldId id="275" r:id="rId6"/>
    <p:sldId id="276" r:id="rId7"/>
    <p:sldId id="277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261" r:id="rId3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788E"/>
    <a:srgbClr val="422C16"/>
    <a:srgbClr val="321900"/>
    <a:srgbClr val="003300"/>
    <a:srgbClr val="5F5F5F"/>
    <a:srgbClr val="1C1C1C"/>
    <a:srgbClr val="80008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9" autoAdjust="0"/>
    <p:restoredTop sz="93159" autoAdjust="0"/>
  </p:normalViewPr>
  <p:slideViewPr>
    <p:cSldViewPr>
      <p:cViewPr varScale="1">
        <p:scale>
          <a:sx n="106" d="100"/>
          <a:sy n="106" d="100"/>
        </p:scale>
        <p:origin x="16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35C5A-FA04-4194-80BA-8D4C092CFA6C}" type="datetimeFigureOut">
              <a:rPr lang="en-US" smtClean="0"/>
              <a:pPr/>
              <a:t>8/24/20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59CB4-2833-4BA4-8A2F-A2C69BA96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CA6D4-211F-46D1-8B33-D8F7D67EDE3E}" type="datetimeFigureOut">
              <a:rPr lang="en-US" smtClean="0"/>
              <a:pPr/>
              <a:t>8/24/20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57194-6D9D-47E6-BD35-3BF655FFC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57194-6D9D-47E6-BD35-3BF655FFCB6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60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11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98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07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90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33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2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72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21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75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96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386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312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105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218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744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994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557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12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678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580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FDFFF6B-F57E-4DC9-A2B4-B11DF1726F9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64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08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16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10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73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45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Bookman Old Style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159C19-8A91-4F5B-84DE-C49C15B5875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7EEDBF-1B77-4F6A-80C4-3005423850B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302263-320A-44F9-BD02-DF69054CCCE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ookman Old Style" pitchFamily="18" charset="0"/>
              </a:defRPr>
            </a:lvl1pPr>
            <a:lvl2pPr>
              <a:defRPr>
                <a:latin typeface="Bookman Old Style" pitchFamily="18" charset="0"/>
              </a:defRPr>
            </a:lvl2pPr>
            <a:lvl3pPr>
              <a:defRPr>
                <a:latin typeface="Bookman Old Style" pitchFamily="18" charset="0"/>
              </a:defRPr>
            </a:lvl3pPr>
            <a:lvl4pPr>
              <a:defRPr>
                <a:latin typeface="Bookman Old Style" pitchFamily="18" charset="0"/>
              </a:defRPr>
            </a:lvl4pPr>
            <a:lvl5pPr>
              <a:defRPr>
                <a:latin typeface="Bookman Old Style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AE543-B0D4-4385-B929-BFEB44FCDE9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Bookman Old Style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Bookman Old Style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EFB34-B90A-47BB-81F5-C4B8FFC1A68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FBF52-E633-420E-A705-BCF79448B64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A1FF4F-E14B-400C-900C-D2B4AF0F08D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94C671-5D0A-4FCD-81EA-34B3EBF2FDD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7180F-0061-4227-8F8C-4EF8B31C751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79761-77D7-4AF9-A4C2-AE6120E6875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C83CC-6465-4E23-B4C9-9A0428C6C15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7C5419B-E927-4B6F-B96A-29F94CBCBB23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Rectangle 129"/>
          <p:cNvSpPr>
            <a:spLocks noGrp="1" noChangeArrowheads="1"/>
          </p:cNvSpPr>
          <p:nvPr>
            <p:ph type="subTitle" idx="1"/>
          </p:nvPr>
        </p:nvSpPr>
        <p:spPr>
          <a:xfrm>
            <a:off x="6143636" y="5622462"/>
            <a:ext cx="2646343" cy="363558"/>
          </a:xfrm>
        </p:spPr>
        <p:txBody>
          <a:bodyPr/>
          <a:lstStyle/>
          <a:p>
            <a:pPr algn="r"/>
            <a:r>
              <a:rPr lang="es-UY" sz="1600" b="1" dirty="0" err="1">
                <a:solidFill>
                  <a:srgbClr val="FF0000"/>
                </a:solidFill>
                <a:latin typeface="Bookman Old Style" pitchFamily="18" charset="0"/>
              </a:rPr>
              <a:t>Nurdin</a:t>
            </a:r>
            <a:r>
              <a:rPr lang="es-UY" sz="1600" b="1" dirty="0">
                <a:solidFill>
                  <a:srgbClr val="FF0000"/>
                </a:solidFill>
                <a:latin typeface="Bookman Old Style" pitchFamily="18" charset="0"/>
              </a:rPr>
              <a:t> </a:t>
            </a:r>
            <a:r>
              <a:rPr lang="es-UY" sz="1600" b="1" dirty="0" err="1">
                <a:solidFill>
                  <a:srgbClr val="FF0000"/>
                </a:solidFill>
                <a:latin typeface="Bookman Old Style" pitchFamily="18" charset="0"/>
              </a:rPr>
              <a:t>Bahtiar</a:t>
            </a:r>
            <a:r>
              <a:rPr lang="es-UY" sz="1600" b="1" dirty="0">
                <a:solidFill>
                  <a:srgbClr val="FF0000"/>
                </a:solidFill>
                <a:latin typeface="Bookman Old Style" pitchFamily="18" charset="0"/>
              </a:rPr>
              <a:t>, MT</a:t>
            </a:r>
            <a:endParaRPr lang="es-E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174" name="Rectangle 126"/>
          <p:cNvSpPr>
            <a:spLocks noChangeArrowheads="1"/>
          </p:cNvSpPr>
          <p:nvPr/>
        </p:nvSpPr>
        <p:spPr bwMode="auto">
          <a:xfrm>
            <a:off x="1285852" y="1000109"/>
            <a:ext cx="7462861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es-UY" sz="36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Struktur Diskrit</a:t>
            </a:r>
            <a:endParaRPr lang="es-E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4" name="Rectangle 126">
            <a:extLst>
              <a:ext uri="{FF2B5EF4-FFF2-40B4-BE49-F238E27FC236}">
                <a16:creationId xmlns:a16="http://schemas.microsoft.com/office/drawing/2014/main" id="{1041B770-4A5C-8540-A4A1-931E2D3E7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118" y="3645024"/>
            <a:ext cx="746286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es-UY" sz="2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Teori Dasar</a:t>
            </a:r>
            <a:endParaRPr lang="es-E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1.1. Logika Proposisi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ZYSong18030;中易宋体18030;SimSun;方正" charset="0"/>
              <a:cs typeface="ZYSong18030;中易宋体18030;SimSun;方正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Definisi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3</a:t>
            </a:r>
            <a:endParaRPr lang="en-ID" b="1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Dimisalkan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proposisi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Disjungsi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dilambangkan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artinya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proposisi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“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”. </a:t>
            </a: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Disjungsi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bernilai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salah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keduanya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bernilai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salah,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selain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itu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nilainya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benar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21C244-7A5D-4D49-A2C8-3C7EA877C05A}"/>
              </a:ext>
            </a:extLst>
          </p:cNvPr>
          <p:cNvSpPr/>
          <p:nvPr/>
        </p:nvSpPr>
        <p:spPr>
          <a:xfrm>
            <a:off x="899592" y="5363924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Tabel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1.3.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Tabel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kebenaran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disjungsi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 </a:t>
            </a:r>
            <a:endParaRPr lang="en-US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3F056-B089-8245-BAA5-BAB3CF78C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644794"/>
            <a:ext cx="3240360" cy="165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195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1.1. Logika Proposisi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ZYSong18030;中易宋体18030;SimSun;方正" charset="0"/>
              <a:cs typeface="ZYSong18030;中易宋体18030;SimSun;方正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Contoh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6</a:t>
            </a:r>
            <a:endParaRPr lang="en-ID" b="1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Apa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disjungsi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proposisi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proposisi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5?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Pembahasan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Disjungsi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q)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proposisi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1162050" algn="just"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Komputer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Rebecca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paling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16GB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ruang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kosong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hard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disknya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prosesor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komputer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Rebecca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berjalan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cepat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Ghz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”.</a:t>
            </a: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Proposisi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bernilai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benar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komputer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Rebecca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minimal 16 GB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ruang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kosong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hard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disknya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prosesornya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berjalan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cepat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Ghz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kedua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kondisi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bernilai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benar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Proposisi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bernilai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salah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kedua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kondisi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bernilai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komputer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Rebecca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kurang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16 GB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ruang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kosong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hard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disknya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prosesornya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berjalan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Ghz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lambat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6058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1.1. Logika Proposisi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ZYSong18030;中易宋体18030;SimSun;方正" charset="0"/>
              <a:cs typeface="ZYSong18030;中易宋体18030;SimSun;方正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Definisi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4</a:t>
            </a:r>
            <a:endParaRPr lang="en-ID" b="1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Dimisalkan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proposisi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Exclusive or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dilambangkan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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berarti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proposisi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bernilai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benar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salah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bernilai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benar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selain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itu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bernilai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salah.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21C244-7A5D-4D49-A2C8-3C7EA877C05A}"/>
              </a:ext>
            </a:extLst>
          </p:cNvPr>
          <p:cNvSpPr/>
          <p:nvPr/>
        </p:nvSpPr>
        <p:spPr>
          <a:xfrm>
            <a:off x="899592" y="5157192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Tabel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1.4.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Tabel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kebenaran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p </a:t>
            </a:r>
            <a:r>
              <a:rPr lang="en-US" dirty="0">
                <a:latin typeface="Bookman Old Style" panose="02050604050505020204" pitchFamily="18" charset="0"/>
                <a:sym typeface="Symbol" pitchFamily="2" charset="2"/>
              </a:rPr>
              <a:t></a:t>
            </a:r>
            <a:r>
              <a:rPr lang="en-US" i="1" dirty="0">
                <a:latin typeface="Bookman Old Style" panose="02050604050505020204" pitchFamily="18" charset="0"/>
              </a:rPr>
              <a:t> q</a:t>
            </a:r>
            <a:r>
              <a:rPr lang="en-US" dirty="0">
                <a:latin typeface="Bookman Old Style" panose="02050604050505020204" pitchFamily="18" charset="0"/>
              </a:rPr>
              <a:t> (exclusive or)</a:t>
            </a:r>
            <a:r>
              <a:rPr lang="en-ID" dirty="0">
                <a:effectLst/>
                <a:latin typeface="Bookman Old Style" panose="02050604050505020204" pitchFamily="18" charset="0"/>
              </a:rPr>
              <a:t> </a:t>
            </a:r>
            <a:endParaRPr lang="en-US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A03923-789D-B445-99B0-4B3323A12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237362"/>
            <a:ext cx="3312368" cy="170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463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1.1. Logika Proposisi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ZYSong18030;中易宋体18030;SimSun;方正" charset="0"/>
              <a:cs typeface="ZYSong18030;中易宋体18030;SimSun;方正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Penggunaan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kata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hubung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“or”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disjungsi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sesuai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salah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dua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cara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penggunaan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kata “or”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bahasa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Inggris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Suatu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disjungsi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bernilai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benar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dua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proposisi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bernilai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benar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</a:p>
          <a:p>
            <a:pPr marL="45085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inclusive or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kalimat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berikut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1112838" algn="just"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“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Siswa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telah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mengambil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kalkulus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atau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aljabar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dapat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mengambil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kelas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”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hal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berarti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siswa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mengambil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keduanya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kalkulus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aljabar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mengambil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kelas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serta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siswa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hanya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mengambil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salah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satunya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juga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mengikuti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kelas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29911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1.1. Logika Proposisi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ZYSong18030;中易宋体18030;SimSun;方正" charset="0"/>
              <a:cs typeface="ZYSong18030;中易宋体18030;SimSun;方正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samping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itu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juga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exclusive or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berikut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1209675" algn="just"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“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Siswa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telah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mengambil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kalkulus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atau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aljabar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tetapi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tidak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keduanya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dapat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mendaftar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kelas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”.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hal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berarti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siswa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mengambil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keduanya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kalkulus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aljabar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mengambil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kelas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Hanya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mengambil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salah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satunya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saja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mengambil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kelas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halnya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menu di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restoran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 </a:t>
            </a:r>
          </a:p>
          <a:p>
            <a:pPr marL="1209675" algn="just"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“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Sup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atau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salad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datang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dengan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hidangan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utama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”, </a:t>
            </a: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berarti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pelanggan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restoran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bisa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mendapatkan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sup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salad,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tetapi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keduanya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Karena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eksklusif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inklusif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83938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1.1. Logika Proposisi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ZYSong18030;中易宋体18030;SimSun;方正" charset="0"/>
              <a:cs typeface="ZYSong18030;中易宋体18030;SimSun;方正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Definisi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5</a:t>
            </a:r>
            <a:endParaRPr lang="en-ID" b="1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Misalkan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proposisi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Pernyataan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kondisional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proposisi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berarti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”. </a:t>
            </a: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Pernyataan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kondisional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bernilai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salah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apabila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benar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salah,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selain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itu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bernilai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benar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pernyataan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kondisional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disebut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hypothesis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antecedent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premise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sedangkan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disebut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conclusion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consequence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Pernyataan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kondisional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juga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disebut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implication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21C244-7A5D-4D49-A2C8-3C7EA877C05A}"/>
              </a:ext>
            </a:extLst>
          </p:cNvPr>
          <p:cNvSpPr/>
          <p:nvPr/>
        </p:nvSpPr>
        <p:spPr>
          <a:xfrm>
            <a:off x="4572000" y="5065893"/>
            <a:ext cx="3816424" cy="667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Tabel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1.5.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Tabel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kebenaran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pernyataan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kondisional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 </a:t>
            </a:r>
            <a:endParaRPr lang="en-US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7591B-A24D-E344-AAE7-A82F421B7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4651296"/>
            <a:ext cx="3384376" cy="173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090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1.1. Logika Proposisi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ZYSong18030;中易宋体18030;SimSun;方正" charset="0"/>
              <a:cs typeface="ZYSong18030;中易宋体18030;SimSun;方正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Contoh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7</a:t>
            </a:r>
            <a:endParaRPr lang="en-ID" b="1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Misalkan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kalimat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“Maria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mempelajari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matematika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diskrit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kalimat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“Maria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mendapatkan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pekerjaan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baik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”.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Ungkapkan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pernyataan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kedua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kalimat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Pembahasan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1077913" algn="just"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“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Jika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Maria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mempelajari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matematika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diskrit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maka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ia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akan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mendapatkan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pekerjaan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baik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”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juga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bentuk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kalimat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lain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berikut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1077913" algn="just"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“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Maria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akan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mendapat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pekerjaan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baik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jika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ia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mempelajari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matematika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diskrit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”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1077913" algn="just"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“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Agar Maria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mendapatkan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pekerjaan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baik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cukup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dengan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ia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mempelajari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matematika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diskrit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”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1077913" algn="just"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“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Maria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akan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mendapatkan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pekerjaan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baik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kecuali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ia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tidak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belajar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matematika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diskrit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”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3955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1.1. Logika Proposisi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ZYSong18030;中易宋体18030;SimSun;方正" charset="0"/>
              <a:cs typeface="ZYSong18030;中易宋体18030;SimSun;方正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Definisi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6</a:t>
            </a:r>
            <a:endParaRPr lang="en-ID" b="1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Misalkan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proposisi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Pernyataan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biconditional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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proposisi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berarti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“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hanya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”. </a:t>
            </a: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Pernyataan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biconditional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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bernilai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benar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kesamaan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kebenaran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selain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itu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bernilai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salah.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Pernyataan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biconditional juga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disebut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bi-implication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20CB0B-50F9-6A4C-B8F5-27E8D00E72CB}"/>
              </a:ext>
            </a:extLst>
          </p:cNvPr>
          <p:cNvSpPr/>
          <p:nvPr/>
        </p:nvSpPr>
        <p:spPr>
          <a:xfrm>
            <a:off x="899592" y="5445224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1.6.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kebenaran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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pernyataan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biconditional)</a:t>
            </a:r>
            <a:r>
              <a:rPr lang="en-ID" dirty="0">
                <a:effectLst/>
              </a:rPr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113D98-1D41-C341-AF72-01781F71E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649871"/>
            <a:ext cx="3240360" cy="16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321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1.1. Logika Proposisi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ZYSong18030;中易宋体18030;SimSun;方正" charset="0"/>
              <a:cs typeface="ZYSong18030;中易宋体18030;SimSun;方正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Contoh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8</a:t>
            </a:r>
            <a:endParaRPr lang="en-ID" b="1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Misalkan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kalimat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“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Anda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dapat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melakukan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penerbangan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”,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kalimat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“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Anda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membeli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tiket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”.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p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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q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kalimat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1162050" algn="just"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“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Anda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dapat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melakukan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penerbangan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jika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hanya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jika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Anda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membeli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tiket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.”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Pernyataan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bernilai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benar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keduanya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benar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keduanya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salah,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Anda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membeli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tiket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penerbangan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Anda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membeli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tiket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Anda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penerbangan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Pernyataan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bernilai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salah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kebenaran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berlawanan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Anda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membeli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tiket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tetapi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Anda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penerbangan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misalnya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mendapat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perjalanan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gratis)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Anda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membeli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tiket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tetapi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penerbangan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7930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1.1. Logika Proposisi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ZYSong18030;中易宋体18030;SimSun;方正" charset="0"/>
              <a:cs typeface="ZYSong18030;中易宋体18030;SimSun;方正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Contoh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9</a:t>
            </a:r>
            <a:endParaRPr lang="en-ID" b="1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Buatlah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tabel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kebenaran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berdasarkan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gabungan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proposisi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berikut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ctr"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)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(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)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Pembahasan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Karena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tabel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kebenaran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melibatkan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dua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variabel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proposisional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terdapat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empat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baris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tabel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kebenaran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masing-masing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pasangan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kebenaran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TT, TF, FT,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FF. </a:t>
            </a: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Dua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kolom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pertama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kebenaran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Kolom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ketiga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kebenaran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Kolom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keempat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kebenaran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Kolom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kelima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kebenaran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Kolom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terakhir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berisi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kebenaran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(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)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(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). </a:t>
            </a: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Hasilnya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dilihat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Tabel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1.7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berikut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3238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Bahan Kuliah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ZYSong18030;中易宋体18030;SimSun;方正" charset="0"/>
              <a:cs typeface="ZYSong18030;中易宋体18030;SimSun;方正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just">
              <a:spcBef>
                <a:spcPts val="120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1.1. Logika Proposisi</a:t>
            </a:r>
          </a:p>
          <a:p>
            <a:pPr marL="11113" algn="just">
              <a:spcBef>
                <a:spcPts val="120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1.2. Presedensi Operator Logika</a:t>
            </a:r>
          </a:p>
          <a:p>
            <a:pPr marL="11113" algn="just">
              <a:spcBef>
                <a:spcPts val="120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1.3. Logika dan Operasi Bit</a:t>
            </a:r>
          </a:p>
          <a:p>
            <a:pPr marL="11113" algn="just">
              <a:spcBef>
                <a:spcPts val="120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1.4. Soal-soal Latihan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1.1. Logika Proposisi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ZYSong18030;中易宋体18030;SimSun;方正" charset="0"/>
              <a:cs typeface="ZYSong18030;中易宋体18030;SimSun;方正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9263EA-A148-4848-B498-802A9AA2C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197561"/>
            <a:ext cx="7634066" cy="15364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358D74A-7F7D-7943-AA05-E113C0D88977}"/>
              </a:ext>
            </a:extLst>
          </p:cNvPr>
          <p:cNvSpPr/>
          <p:nvPr/>
        </p:nvSpPr>
        <p:spPr>
          <a:xfrm>
            <a:off x="1042372" y="3733977"/>
            <a:ext cx="691276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1.7.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kebenaran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513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1.2. Presedensi Operator Logika</a:t>
            </a:r>
            <a:r>
              <a:rPr lang="en-ID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buFont typeface="Wingdings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Kita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membuat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proposisi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gabungan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operator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negasi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operator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logika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didefinisikan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sejauh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umumnya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tanda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kurung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menentukan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urutan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di mana operator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logika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proposisi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gabungan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diterapkan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(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∨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) ∧ ( ¬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)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konjungsi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∨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¬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mengurangi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jumlah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tanda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kurung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ditetapkan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operator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negasi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diterapkan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sebelum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semua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operator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logika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lainnya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berarti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¬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∧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konjungsi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¬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Bookman Old Style" panose="02050604050505020204" pitchFamily="18" charset="0"/>
              </a:rPr>
              <a:t>( ¬</a:t>
            </a:r>
            <a:r>
              <a:rPr lang="en-US" i="1" dirty="0">
                <a:latin typeface="Bookman Old Style" panose="02050604050505020204" pitchFamily="18" charset="0"/>
              </a:rPr>
              <a:t>p </a:t>
            </a:r>
            <a:r>
              <a:rPr lang="en-US" dirty="0">
                <a:latin typeface="Bookman Old Style" panose="02050604050505020204" pitchFamily="18" charset="0"/>
              </a:rPr>
              <a:t>) ∧ </a:t>
            </a:r>
            <a:r>
              <a:rPr lang="en-US" i="1" dirty="0">
                <a:latin typeface="Bookman Old Style" panose="02050604050505020204" pitchFamily="18" charset="0"/>
              </a:rPr>
              <a:t>q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bukan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negasi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konjungsi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p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q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yaitu</a:t>
            </a:r>
            <a:r>
              <a:rPr lang="en-US" dirty="0">
                <a:latin typeface="Bookman Old Style" panose="02050604050505020204" pitchFamily="18" charset="0"/>
              </a:rPr>
              <a:t> ¬ (</a:t>
            </a:r>
            <a:r>
              <a:rPr lang="en-US" i="1" dirty="0">
                <a:latin typeface="Bookman Old Style" panose="02050604050505020204" pitchFamily="18" charset="0"/>
              </a:rPr>
              <a:t>p</a:t>
            </a:r>
            <a:r>
              <a:rPr lang="en-US" dirty="0">
                <a:latin typeface="Bookman Old Style" panose="02050604050505020204" pitchFamily="18" charset="0"/>
              </a:rPr>
              <a:t> ∧ </a:t>
            </a:r>
            <a:r>
              <a:rPr lang="en-US" i="1" dirty="0">
                <a:latin typeface="Bookman Old Style" panose="02050604050505020204" pitchFamily="18" charset="0"/>
              </a:rPr>
              <a:t>q</a:t>
            </a:r>
            <a:r>
              <a:rPr lang="en-US" dirty="0">
                <a:latin typeface="Bookman Old Style" panose="02050604050505020204" pitchFamily="18" charset="0"/>
              </a:rPr>
              <a:t>).</a:t>
            </a:r>
          </a:p>
          <a:p>
            <a:pPr marL="450850" indent="-450850" algn="just">
              <a:buFont typeface="Wingdings" pitchFamily="2" charset="2"/>
              <a:buChar char="q"/>
            </a:pPr>
            <a:endParaRPr lang="en-ID" dirty="0">
              <a:latin typeface="Bookman Old Style" panose="02050604050505020204" pitchFamily="18" charset="0"/>
            </a:endParaRPr>
          </a:p>
          <a:p>
            <a:pPr marL="450850" indent="-450850" algn="just">
              <a:buFont typeface="Wingdings" pitchFamily="2" charset="2"/>
              <a:buChar char="q"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Aturan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umum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lain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operator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konjungsi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diutamakan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atas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operator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disjungsi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sehingga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∧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∨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berarti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(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∧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) ∨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∧ (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∨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). Karena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aturannya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mungkin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sulit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diingat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kami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terus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tanda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kurung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sehingga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urutan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operator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disjungsi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konjungsi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jelas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7268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1.2. Presedensi Operator Logika</a:t>
            </a:r>
            <a:r>
              <a:rPr lang="en-ID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buFont typeface="Wingdings" pitchFamily="2" charset="2"/>
              <a:buChar char="q"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Akhirnya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itu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aturan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diterima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operator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kondisional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biconditional →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↔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rendah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daripada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operator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konjungsi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disjungsi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∧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∨. Oleh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sebab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itu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∨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→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(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∨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) →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</a:p>
          <a:p>
            <a:pPr marL="450850" indent="-450850" algn="just">
              <a:spcBef>
                <a:spcPts val="1200"/>
              </a:spcBef>
              <a:buFont typeface="Wingdings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Kita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tanda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kurung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ketika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susunan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operator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kondisional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operator biconditional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bermasalah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meskipun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operator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kondisional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diutamakan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daripada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operator biconditional.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Tabel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1.8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menampilkan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tingkat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preseden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operator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logika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¬, ∧, ∨, →,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↔.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496EB8-D1EF-714A-851C-AC576DDB1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4353238"/>
            <a:ext cx="2880320" cy="20280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05E34C7-D9EB-4A42-9656-63AF51392C4A}"/>
              </a:ext>
            </a:extLst>
          </p:cNvPr>
          <p:cNvSpPr/>
          <p:nvPr/>
        </p:nvSpPr>
        <p:spPr>
          <a:xfrm>
            <a:off x="4031468" y="5044117"/>
            <a:ext cx="4716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1.8.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preseden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operator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logika</a:t>
            </a:r>
            <a:r>
              <a:rPr lang="en-ID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821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1.3. Logika dan Operasi Bit</a:t>
            </a:r>
            <a:r>
              <a:rPr lang="en-ID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buFont typeface="Wingdings" pitchFamily="2" charset="2"/>
              <a:buChar char="q"/>
            </a:pP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Komputer merepresentasikan informasi menggunakan bit. Bit adalah simbol dengan dua nilai yang mungkin, yaitu, 0 (nol) dan 1 (satu). Arti kata bit ini berasal dari digit biner, karena nol dan satu adalah digit yang digunakan dalam representasi bilangan biner. Ahli statistik John Tukey memperkenalkan terminologi ini pada tahun 1946. </a:t>
            </a:r>
            <a:endParaRPr lang="en-ID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indent="-450850" algn="just">
              <a:buFont typeface="Wingdings" pitchFamily="2" charset="2"/>
              <a:buChar char="q"/>
            </a:pP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Suatu bit dapat digunakan untuk merepresentasikan nilai kebenaran, karena ada dua nilai kebenaran, yaitu, benar dan salah. Seperti yang biasa dilakukan, kita akan menggunakan bit 1 untuk mewakili true dan bit 0 untuk mewakili false. Yaitu, 1 mewakili T (true), 0 mewakili F (salah). Suatu variabel disebut variabel Boolean jika nilainya benar atau salah. Oleh sebab itu, variabel Boolean dapat diwakili menggunakan bit.</a:t>
            </a:r>
            <a:endParaRPr lang="en-ID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6F0C1E-53DD-F347-A241-B26D1BB5C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5238762"/>
            <a:ext cx="2334009" cy="107055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F3CFF10-02AA-F642-BC3D-E962EAB86184}"/>
              </a:ext>
            </a:extLst>
          </p:cNvPr>
          <p:cNvSpPr/>
          <p:nvPr/>
        </p:nvSpPr>
        <p:spPr>
          <a:xfrm>
            <a:off x="3419872" y="5354582"/>
            <a:ext cx="4997264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1.9. Nilai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Kebenaran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Bit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0285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Definisi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7</a:t>
            </a:r>
            <a:endParaRPr lang="en-ID" b="1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Bit string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rangkaian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nol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suatu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bit. Panjang string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jumlah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bit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Contoh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10</a:t>
            </a:r>
            <a:endParaRPr lang="en-ID" b="1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1 0101 0011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bit string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panjang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sembilan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Kita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memperpanjang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bit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string bit. Kita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mendefinisikan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bitwise OR, bitwise AND,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bitwise XOR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dua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panjang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string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bit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masing-masing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OR, AND,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XOR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bit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sesuai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dua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string,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masing-masing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Kita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gunakan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simbol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∨, ∧,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⊕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merepresentasikan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bitwise OR, bitwise AND,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bitwise XOR,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masing-masing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Penggambaran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bitwise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bit string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11.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579F39C-A83D-1743-BEC0-647867753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1.3. Logika dan Operasi Bit</a:t>
            </a:r>
            <a:r>
              <a:rPr lang="en-ID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95330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Contoh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11</a:t>
            </a:r>
            <a:endParaRPr lang="en-ID" b="1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Temukan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bitwise OR, bitwise AND,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bitwise XOR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bit string 01 1011 0110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11 0001 1101. (agar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mudah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dibaca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string bit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dibagi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beberapa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blok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empat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bit.)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Pembahasan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Bitwise OR, bitwise AND,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bitwise XOR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diperoleh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mengambil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OR, AND,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XOR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bit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sesuai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masing-masing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Hasilnya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berikut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579F39C-A83D-1743-BEC0-647867753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1.3. Logika dan Operasi Bit</a:t>
            </a:r>
            <a:r>
              <a:rPr lang="en-ID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81B9CA-13E7-BA40-A019-388054F0D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472" y="4782210"/>
            <a:ext cx="4489624" cy="138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307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</a:rPr>
              <a:t>1.1	</a:t>
            </a:r>
            <a:r>
              <a:rPr lang="en-US" dirty="0" err="1">
                <a:latin typeface="Bookman Old Style" panose="02050604050505020204" pitchFamily="18" charset="0"/>
              </a:rPr>
              <a:t>Manakah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kalimat-kalimat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berikut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ini</a:t>
            </a:r>
            <a:r>
              <a:rPr lang="en-US" dirty="0">
                <a:latin typeface="Bookman Old Style" panose="02050604050505020204" pitchFamily="18" charset="0"/>
              </a:rPr>
              <a:t> yang </a:t>
            </a:r>
            <a:r>
              <a:rPr lang="en-US" dirty="0" err="1">
                <a:latin typeface="Bookman Old Style" panose="02050604050505020204" pitchFamily="18" charset="0"/>
              </a:rPr>
              <a:t>merupakan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proposisi</a:t>
            </a:r>
            <a:r>
              <a:rPr lang="en-US" dirty="0">
                <a:latin typeface="Bookman Old Style" panose="02050604050505020204" pitchFamily="18" charset="0"/>
              </a:rPr>
              <a:t>? Serta </a:t>
            </a:r>
            <a:r>
              <a:rPr lang="en-US" dirty="0" err="1">
                <a:latin typeface="Bookman Old Style" panose="02050604050505020204" pitchFamily="18" charset="0"/>
              </a:rPr>
              <a:t>tentukan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nilai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kebenarannya</a:t>
            </a:r>
            <a:r>
              <a:rPr lang="en-US" dirty="0">
                <a:latin typeface="Bookman Old Style" panose="02050604050505020204" pitchFamily="18" charset="0"/>
              </a:rPr>
              <a:t>!</a:t>
            </a:r>
          </a:p>
          <a:p>
            <a:pPr marL="450850" lvl="0" algn="just"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a)  Boston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ibu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kota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negara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Massachusetts.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lvl="0" algn="just"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b)  Miami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ibu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kota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negara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Florida.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lvl="0" algn="just"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c)  2 + 3 = 5.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lvl="0" algn="just"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d)  5 + 7 = 10.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lvl="0" algn="just"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e)  x + 2 = 11.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lvl="1" indent="-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</a:rPr>
              <a:t>1.2	</a:t>
            </a:r>
            <a:r>
              <a:rPr lang="en-US" dirty="0" err="1">
                <a:latin typeface="Bookman Old Style" panose="02050604050505020204" pitchFamily="18" charset="0"/>
              </a:rPr>
              <a:t>Manakah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kalimat-kalimat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berikut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ini</a:t>
            </a:r>
            <a:r>
              <a:rPr lang="en-US" dirty="0">
                <a:latin typeface="Bookman Old Style" panose="02050604050505020204" pitchFamily="18" charset="0"/>
              </a:rPr>
              <a:t> yang </a:t>
            </a:r>
            <a:r>
              <a:rPr lang="en-US" dirty="0" err="1">
                <a:latin typeface="Bookman Old Style" panose="02050604050505020204" pitchFamily="18" charset="0"/>
              </a:rPr>
              <a:t>merupakan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proposisi</a:t>
            </a:r>
            <a:r>
              <a:rPr lang="en-US" dirty="0">
                <a:latin typeface="Bookman Old Style" panose="02050604050505020204" pitchFamily="18" charset="0"/>
              </a:rPr>
              <a:t>? Serta </a:t>
            </a:r>
            <a:r>
              <a:rPr lang="en-US" dirty="0" err="1">
                <a:latin typeface="Bookman Old Style" panose="02050604050505020204" pitchFamily="18" charset="0"/>
              </a:rPr>
              <a:t>tentukan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nilai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kebenarannya</a:t>
            </a:r>
            <a:r>
              <a:rPr lang="en-US" dirty="0">
                <a:latin typeface="Bookman Old Style" panose="02050604050505020204" pitchFamily="18" charset="0"/>
              </a:rPr>
              <a:t>!</a:t>
            </a:r>
            <a:endParaRPr lang="en-ID" dirty="0">
              <a:latin typeface="Bookman Old Style" panose="02050604050505020204" pitchFamily="18" charset="0"/>
            </a:endParaRPr>
          </a:p>
          <a:p>
            <a:pPr marL="793750" indent="-342900" algn="just">
              <a:spcBef>
                <a:spcPts val="60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lewat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793750" indent="-342900" algn="just">
              <a:spcBef>
                <a:spcPts val="60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Pukul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berapa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sekarang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?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793750" indent="-342900" algn="just">
              <a:spcBef>
                <a:spcPts val="60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lalat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hitam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di Maine.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793750" indent="-342900" algn="just">
              <a:spcBef>
                <a:spcPts val="60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 + x = 5.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793750" indent="-342900" algn="just">
              <a:spcBef>
                <a:spcPts val="60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Bulan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terbuat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keju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hijau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793750" indent="-342900" algn="just">
              <a:spcBef>
                <a:spcPts val="60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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100.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579F39C-A83D-1743-BEC0-647867753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1.4. Soal-soal Latihan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00185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</a:pPr>
            <a:r>
              <a:rPr lang="en-US">
                <a:latin typeface="Bookman Old Style" panose="02050604050505020204" pitchFamily="18" charset="0"/>
              </a:rPr>
              <a:t>1.3	Tentukan negasi dari masing-masing proposisi berikut ini:</a:t>
            </a:r>
            <a:r>
              <a:rPr lang="en-ID">
                <a:effectLst/>
                <a:latin typeface="Bookman Old Style" panose="02050604050505020204" pitchFamily="18" charset="0"/>
              </a:rPr>
              <a:t> </a:t>
            </a:r>
          </a:p>
          <a:p>
            <a:pPr marL="450850" algn="just">
              <a:spcBef>
                <a:spcPts val="60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a)  Mei memiliki MP3 player.</a:t>
            </a:r>
            <a:endParaRPr lang="en-ID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60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b)  Tidak ada polusi di New Jersey.</a:t>
            </a:r>
            <a:endParaRPr lang="en-ID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60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c)  2 + 1 = 3.</a:t>
            </a:r>
            <a:endParaRPr lang="en-ID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60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d)  Musim panas di Maine terasa panas dan cerah.</a:t>
            </a:r>
            <a:endParaRPr lang="en-ID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lvl="1" indent="-450850" algn="just">
              <a:spcBef>
                <a:spcPts val="1200"/>
              </a:spcBef>
              <a:spcAft>
                <a:spcPts val="0"/>
              </a:spcAft>
            </a:pPr>
            <a:r>
              <a:rPr lang="en-US">
                <a:latin typeface="Bookman Old Style" panose="02050604050505020204" pitchFamily="18" charset="0"/>
              </a:rPr>
              <a:t>1.4. Tentukan negasi dari masing-masing proposisi berikut ini:</a:t>
            </a:r>
            <a:endParaRPr lang="en-ID">
              <a:latin typeface="Bookman Old Style" panose="02050604050505020204" pitchFamily="18" charset="0"/>
            </a:endParaRPr>
          </a:p>
          <a:p>
            <a:pPr marL="450850" lvl="0" algn="just">
              <a:spcBef>
                <a:spcPts val="60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a)  Jennifer dan Teja adalah teman.</a:t>
            </a:r>
            <a:endParaRPr lang="en-ID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lvl="0" algn="just">
              <a:spcBef>
                <a:spcPts val="60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b)  Terdapat 13 item dalam selusin roti.</a:t>
            </a:r>
            <a:endParaRPr lang="en-ID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lvl="0" algn="just">
              <a:spcBef>
                <a:spcPts val="60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c)  Abby mengirim lebih dari 100 pesan setiap harinya.</a:t>
            </a:r>
            <a:endParaRPr lang="en-ID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lvl="0" algn="just">
              <a:spcBef>
                <a:spcPts val="60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d)  121 adalah bilangan persegi sempurna.</a:t>
            </a:r>
            <a:endParaRPr lang="en-ID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579F39C-A83D-1743-BEC0-647867753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1.4. Soal-soal Latihan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2564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just">
              <a:spcBef>
                <a:spcPts val="600"/>
              </a:spcBef>
              <a:spcAft>
                <a:spcPts val="0"/>
              </a:spcAft>
            </a:pPr>
            <a:r>
              <a:rPr lang="en-US">
                <a:latin typeface="Bookman Old Style" panose="02050604050505020204" pitchFamily="18" charset="0"/>
              </a:rPr>
              <a:t>1.5. Misalkan p, q, dan r adalah proposisi:</a:t>
            </a:r>
            <a:endParaRPr lang="en-ID">
              <a:latin typeface="Bookman Old Style" panose="020506040505050202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	p : Anda sedang flu</a:t>
            </a:r>
            <a:endParaRPr lang="en-ID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	q : Anda melewatkan ujian akhir.</a:t>
            </a:r>
            <a:endParaRPr lang="en-ID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	r : Anda berhasil lulus.</a:t>
            </a:r>
            <a:endParaRPr lang="en-ID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60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Ekspresikan masing-masing proposisi berikut ini:</a:t>
            </a:r>
            <a:endParaRPr lang="en-ID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98475" lvl="2"/>
            <a:r>
              <a:rPr lang="en-US">
                <a:latin typeface="Bookman Old Style" panose="02050604050505020204" pitchFamily="18" charset="0"/>
              </a:rPr>
              <a:t>a)  </a:t>
            </a:r>
            <a:r>
              <a:rPr lang="en-US" i="1">
                <a:latin typeface="Bookman Old Style" panose="02050604050505020204" pitchFamily="18" charset="0"/>
              </a:rPr>
              <a:t>p</a:t>
            </a:r>
            <a:r>
              <a:rPr lang="en-US">
                <a:latin typeface="Bookman Old Style" panose="02050604050505020204" pitchFamily="18" charset="0"/>
              </a:rPr>
              <a:t> </a:t>
            </a:r>
            <a:r>
              <a:rPr lang="en-US">
                <a:latin typeface="Bookman Old Style" panose="02050604050505020204" pitchFamily="18" charset="0"/>
                <a:sym typeface="Symbol" pitchFamily="2" charset="2"/>
              </a:rPr>
              <a:t></a:t>
            </a:r>
            <a:r>
              <a:rPr lang="en-US">
                <a:latin typeface="Bookman Old Style" panose="02050604050505020204" pitchFamily="18" charset="0"/>
              </a:rPr>
              <a:t> </a:t>
            </a:r>
            <a:r>
              <a:rPr lang="en-US" i="1">
                <a:latin typeface="Bookman Old Style" panose="02050604050505020204" pitchFamily="18" charset="0"/>
              </a:rPr>
              <a:t>q</a:t>
            </a:r>
            <a:endParaRPr lang="en-ID" sz="2800">
              <a:latin typeface="Bookman Old Style" panose="02050604050505020204" pitchFamily="18" charset="0"/>
            </a:endParaRPr>
          </a:p>
          <a:p>
            <a:pPr marL="498475" lvl="2"/>
            <a:r>
              <a:rPr lang="en-US">
                <a:latin typeface="Bookman Old Style" panose="02050604050505020204" pitchFamily="18" charset="0"/>
                <a:sym typeface="Symbol" pitchFamily="2" charset="2"/>
              </a:rPr>
              <a:t>b)  </a:t>
            </a:r>
            <a:r>
              <a:rPr lang="en-US">
                <a:latin typeface="Bookman Old Style" panose="02050604050505020204" pitchFamily="18" charset="0"/>
              </a:rPr>
              <a:t> </a:t>
            </a:r>
            <a:r>
              <a:rPr lang="en-US" i="1">
                <a:latin typeface="Bookman Old Style" panose="02050604050505020204" pitchFamily="18" charset="0"/>
              </a:rPr>
              <a:t>q</a:t>
            </a:r>
            <a:r>
              <a:rPr lang="en-US">
                <a:latin typeface="Bookman Old Style" panose="02050604050505020204" pitchFamily="18" charset="0"/>
              </a:rPr>
              <a:t> </a:t>
            </a:r>
            <a:r>
              <a:rPr lang="en-US">
                <a:latin typeface="Bookman Old Style" panose="02050604050505020204" pitchFamily="18" charset="0"/>
                <a:sym typeface="Symbol" pitchFamily="2" charset="2"/>
              </a:rPr>
              <a:t></a:t>
            </a:r>
            <a:r>
              <a:rPr lang="en-US">
                <a:latin typeface="Bookman Old Style" panose="02050604050505020204" pitchFamily="18" charset="0"/>
              </a:rPr>
              <a:t> </a:t>
            </a:r>
            <a:r>
              <a:rPr lang="en-US" i="1">
                <a:latin typeface="Bookman Old Style" panose="02050604050505020204" pitchFamily="18" charset="0"/>
              </a:rPr>
              <a:t>r</a:t>
            </a:r>
            <a:endParaRPr lang="en-ID" sz="2800">
              <a:latin typeface="Bookman Old Style" panose="02050604050505020204" pitchFamily="18" charset="0"/>
            </a:endParaRPr>
          </a:p>
          <a:p>
            <a:pPr marL="498475" lvl="2"/>
            <a:r>
              <a:rPr lang="en-US">
                <a:latin typeface="Bookman Old Style" panose="02050604050505020204" pitchFamily="18" charset="0"/>
              </a:rPr>
              <a:t>c)  </a:t>
            </a:r>
            <a:r>
              <a:rPr lang="en-US" i="1">
                <a:latin typeface="Bookman Old Style" panose="02050604050505020204" pitchFamily="18" charset="0"/>
              </a:rPr>
              <a:t>q</a:t>
            </a:r>
            <a:r>
              <a:rPr lang="en-US">
                <a:latin typeface="Bookman Old Style" panose="02050604050505020204" pitchFamily="18" charset="0"/>
              </a:rPr>
              <a:t> </a:t>
            </a:r>
            <a:r>
              <a:rPr lang="en-US">
                <a:latin typeface="Bookman Old Style" panose="02050604050505020204" pitchFamily="18" charset="0"/>
                <a:sym typeface="Symbol" pitchFamily="2" charset="2"/>
              </a:rPr>
              <a:t></a:t>
            </a:r>
            <a:r>
              <a:rPr lang="en-US">
                <a:latin typeface="Bookman Old Style" panose="02050604050505020204" pitchFamily="18" charset="0"/>
              </a:rPr>
              <a:t> </a:t>
            </a:r>
            <a:r>
              <a:rPr lang="en-US">
                <a:latin typeface="Bookman Old Style" panose="02050604050505020204" pitchFamily="18" charset="0"/>
                <a:sym typeface="Symbol" pitchFamily="2" charset="2"/>
              </a:rPr>
              <a:t></a:t>
            </a:r>
            <a:r>
              <a:rPr lang="en-US">
                <a:latin typeface="Bookman Old Style" panose="02050604050505020204" pitchFamily="18" charset="0"/>
              </a:rPr>
              <a:t> </a:t>
            </a:r>
            <a:r>
              <a:rPr lang="en-US" i="1">
                <a:latin typeface="Bookman Old Style" panose="02050604050505020204" pitchFamily="18" charset="0"/>
              </a:rPr>
              <a:t>r</a:t>
            </a:r>
            <a:endParaRPr lang="en-ID" sz="2800">
              <a:latin typeface="Bookman Old Style" panose="02050604050505020204" pitchFamily="18" charset="0"/>
            </a:endParaRPr>
          </a:p>
          <a:p>
            <a:pPr marL="498475" lvl="2"/>
            <a:r>
              <a:rPr lang="en-US">
                <a:latin typeface="Bookman Old Style" panose="02050604050505020204" pitchFamily="18" charset="0"/>
              </a:rPr>
              <a:t>d)  </a:t>
            </a:r>
            <a:r>
              <a:rPr lang="en-US" i="1">
                <a:latin typeface="Bookman Old Style" panose="02050604050505020204" pitchFamily="18" charset="0"/>
              </a:rPr>
              <a:t>p</a:t>
            </a:r>
            <a:r>
              <a:rPr lang="en-US">
                <a:latin typeface="Bookman Old Style" panose="02050604050505020204" pitchFamily="18" charset="0"/>
              </a:rPr>
              <a:t> </a:t>
            </a:r>
            <a:r>
              <a:rPr lang="en-US">
                <a:latin typeface="Bookman Old Style" panose="02050604050505020204" pitchFamily="18" charset="0"/>
                <a:sym typeface="Symbol" pitchFamily="2" charset="2"/>
              </a:rPr>
              <a:t></a:t>
            </a:r>
            <a:r>
              <a:rPr lang="en-US">
                <a:latin typeface="Bookman Old Style" panose="02050604050505020204" pitchFamily="18" charset="0"/>
              </a:rPr>
              <a:t> </a:t>
            </a:r>
            <a:r>
              <a:rPr lang="en-US" i="1">
                <a:latin typeface="Bookman Old Style" panose="02050604050505020204" pitchFamily="18" charset="0"/>
              </a:rPr>
              <a:t>q</a:t>
            </a:r>
            <a:r>
              <a:rPr lang="en-US">
                <a:latin typeface="Bookman Old Style" panose="02050604050505020204" pitchFamily="18" charset="0"/>
              </a:rPr>
              <a:t> </a:t>
            </a:r>
            <a:r>
              <a:rPr lang="en-US">
                <a:latin typeface="Bookman Old Style" panose="02050604050505020204" pitchFamily="18" charset="0"/>
                <a:sym typeface="Symbol" pitchFamily="2" charset="2"/>
              </a:rPr>
              <a:t></a:t>
            </a:r>
            <a:r>
              <a:rPr lang="en-US">
                <a:latin typeface="Bookman Old Style" panose="02050604050505020204" pitchFamily="18" charset="0"/>
              </a:rPr>
              <a:t> </a:t>
            </a:r>
            <a:r>
              <a:rPr lang="en-US" i="1">
                <a:latin typeface="Bookman Old Style" panose="02050604050505020204" pitchFamily="18" charset="0"/>
              </a:rPr>
              <a:t>r</a:t>
            </a:r>
            <a:endParaRPr lang="en-ID" sz="2800">
              <a:latin typeface="Bookman Old Style" panose="02050604050505020204" pitchFamily="18" charset="0"/>
            </a:endParaRPr>
          </a:p>
          <a:p>
            <a:pPr marL="498475" lvl="2"/>
            <a:r>
              <a:rPr lang="en-US">
                <a:latin typeface="Bookman Old Style" panose="02050604050505020204" pitchFamily="18" charset="0"/>
              </a:rPr>
              <a:t>e)  ( </a:t>
            </a:r>
            <a:r>
              <a:rPr lang="en-US" i="1">
                <a:latin typeface="Bookman Old Style" panose="02050604050505020204" pitchFamily="18" charset="0"/>
              </a:rPr>
              <a:t>p</a:t>
            </a:r>
            <a:r>
              <a:rPr lang="en-US">
                <a:latin typeface="Bookman Old Style" panose="02050604050505020204" pitchFamily="18" charset="0"/>
              </a:rPr>
              <a:t> </a:t>
            </a:r>
            <a:r>
              <a:rPr lang="en-US">
                <a:latin typeface="Bookman Old Style" panose="02050604050505020204" pitchFamily="18" charset="0"/>
                <a:sym typeface="Symbol" pitchFamily="2" charset="2"/>
              </a:rPr>
              <a:t></a:t>
            </a:r>
            <a:r>
              <a:rPr lang="en-US">
                <a:latin typeface="Bookman Old Style" panose="02050604050505020204" pitchFamily="18" charset="0"/>
              </a:rPr>
              <a:t> </a:t>
            </a:r>
            <a:r>
              <a:rPr lang="en-US">
                <a:latin typeface="Bookman Old Style" panose="02050604050505020204" pitchFamily="18" charset="0"/>
                <a:sym typeface="Symbol" pitchFamily="2" charset="2"/>
              </a:rPr>
              <a:t></a:t>
            </a:r>
            <a:r>
              <a:rPr lang="en-US">
                <a:latin typeface="Bookman Old Style" panose="02050604050505020204" pitchFamily="18" charset="0"/>
              </a:rPr>
              <a:t> </a:t>
            </a:r>
            <a:r>
              <a:rPr lang="en-US" i="1">
                <a:latin typeface="Bookman Old Style" panose="02050604050505020204" pitchFamily="18" charset="0"/>
              </a:rPr>
              <a:t>r</a:t>
            </a:r>
            <a:r>
              <a:rPr lang="en-US">
                <a:latin typeface="Bookman Old Style" panose="02050604050505020204" pitchFamily="18" charset="0"/>
              </a:rPr>
              <a:t> ) </a:t>
            </a:r>
            <a:r>
              <a:rPr lang="en-US">
                <a:latin typeface="Bookman Old Style" panose="02050604050505020204" pitchFamily="18" charset="0"/>
                <a:sym typeface="Symbol" pitchFamily="2" charset="2"/>
              </a:rPr>
              <a:t></a:t>
            </a:r>
            <a:r>
              <a:rPr lang="en-US">
                <a:latin typeface="Bookman Old Style" panose="02050604050505020204" pitchFamily="18" charset="0"/>
              </a:rPr>
              <a:t> ( </a:t>
            </a:r>
            <a:r>
              <a:rPr lang="en-US" i="1">
                <a:latin typeface="Bookman Old Style" panose="02050604050505020204" pitchFamily="18" charset="0"/>
              </a:rPr>
              <a:t>q</a:t>
            </a:r>
            <a:r>
              <a:rPr lang="en-US">
                <a:latin typeface="Bookman Old Style" panose="02050604050505020204" pitchFamily="18" charset="0"/>
              </a:rPr>
              <a:t> </a:t>
            </a:r>
            <a:r>
              <a:rPr lang="en-US">
                <a:latin typeface="Bookman Old Style" panose="02050604050505020204" pitchFamily="18" charset="0"/>
                <a:sym typeface="Symbol" pitchFamily="2" charset="2"/>
              </a:rPr>
              <a:t></a:t>
            </a:r>
            <a:r>
              <a:rPr lang="en-US">
                <a:latin typeface="Bookman Old Style" panose="02050604050505020204" pitchFamily="18" charset="0"/>
              </a:rPr>
              <a:t> </a:t>
            </a:r>
            <a:r>
              <a:rPr lang="en-US">
                <a:latin typeface="Bookman Old Style" panose="02050604050505020204" pitchFamily="18" charset="0"/>
                <a:sym typeface="Symbol" pitchFamily="2" charset="2"/>
              </a:rPr>
              <a:t></a:t>
            </a:r>
            <a:r>
              <a:rPr lang="en-US">
                <a:latin typeface="Bookman Old Style" panose="02050604050505020204" pitchFamily="18" charset="0"/>
              </a:rPr>
              <a:t> </a:t>
            </a:r>
            <a:r>
              <a:rPr lang="en-US" i="1">
                <a:latin typeface="Bookman Old Style" panose="02050604050505020204" pitchFamily="18" charset="0"/>
              </a:rPr>
              <a:t>r</a:t>
            </a:r>
            <a:r>
              <a:rPr lang="en-US">
                <a:latin typeface="Bookman Old Style" panose="02050604050505020204" pitchFamily="18" charset="0"/>
              </a:rPr>
              <a:t> )</a:t>
            </a:r>
            <a:endParaRPr lang="en-ID" sz="2800">
              <a:latin typeface="Bookman Old Style" panose="020506040505050202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579F39C-A83D-1743-BEC0-647867753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1.4. Soal-soal Latihan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19227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just"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</a:rPr>
              <a:t>1.6. </a:t>
            </a:r>
            <a:r>
              <a:rPr lang="en-US" dirty="0" err="1">
                <a:latin typeface="Bookman Old Style" panose="02050604050505020204" pitchFamily="18" charset="0"/>
              </a:rPr>
              <a:t>Misalkan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p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q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adalah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proposisi</a:t>
            </a:r>
            <a:r>
              <a:rPr lang="en-US" dirty="0">
                <a:latin typeface="Bookman Old Style" panose="02050604050505020204" pitchFamily="18" charset="0"/>
              </a:rPr>
              <a:t>:</a:t>
            </a:r>
            <a:endParaRPr lang="en-ID" dirty="0">
              <a:latin typeface="Bookman Old Style" panose="020506040505050202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Bookman Old Style" panose="02050604050505020204" pitchFamily="18" charset="0"/>
              </a:rPr>
              <a:t>Anda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berkendara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lebih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65 mil per jam.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Bookman Old Style" panose="02050604050505020204" pitchFamily="18" charset="0"/>
              </a:rPr>
              <a:t>Anda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mendapatkan</a:t>
            </a:r>
            <a:r>
              <a:rPr lang="en-US" dirty="0">
                <a:latin typeface="Bookman Old Style" panose="02050604050505020204" pitchFamily="18" charset="0"/>
              </a:rPr>
              <a:t> speeding ticket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6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Tulislah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proposisi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serta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logical connective (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termasuk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negasi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):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793750" lvl="0" indent="-342900" algn="just">
              <a:spcBef>
                <a:spcPts val="60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Anda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berkendara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65 mil per jam.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79375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Anda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berkendara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65 mil per jam,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tetapi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Anda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mendapat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speeding ticket.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79375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Anda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mendapatkan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speeding ticket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berkendara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65 mil per jam.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79375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Anda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berkendara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65 mil per jam,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Anda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mendapat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speeding ticket.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79375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Berkendara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65 mil per jam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sudah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cukup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mendapatkan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speeding ticket.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79375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Anda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mendapat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speeding ticket,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tetapi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Anda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berkendara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65 mil per jam.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79375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Kapan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saja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Anda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mendapat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speeding ticket,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Anda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berkendara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65 mil per jam.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579F39C-A83D-1743-BEC0-647867753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1.4. Soal-soal Latihan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02647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1.1. Logika Proposisi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ZYSong18030;中易宋体18030;SimSun;方正" charset="0"/>
              <a:cs typeface="ZYSong18030;中易宋体18030;SimSun;方正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Proposisi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kalimat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deklaratif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kalimat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menyatakan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fakta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benar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salah,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tetapi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keduanya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Contoh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</a:t>
            </a:r>
            <a:endParaRPr lang="en-ID" b="1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Semua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kalimat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deklaratif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berikut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proposisi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79375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Washington, D.C.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ibu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kota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Amerika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Serikat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79375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Toronto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ibu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kota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Kanada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79375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 + 1 = 2.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79375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 + 2 = 3.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Proposisi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benar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sedangkan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4 salah. </a:t>
            </a: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Beberapa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kalimat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proposisi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ditunjukkan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2.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745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lvl="1" indent="-450850" algn="just">
              <a:spcBef>
                <a:spcPts val="1200"/>
              </a:spcBef>
              <a:spcAft>
                <a:spcPts val="0"/>
              </a:spcAft>
            </a:pPr>
            <a:r>
              <a:rPr lang="en-US">
                <a:latin typeface="Bookman Old Style" panose="02050604050505020204" pitchFamily="18" charset="0"/>
              </a:rPr>
              <a:t>1.7 Temukan hasil dari operasi OR, AND, dan XOR dari setiap pasangan bit string berikut: </a:t>
            </a:r>
            <a:endParaRPr lang="en-ID">
              <a:latin typeface="Bookman Old Style" panose="02050604050505020204" pitchFamily="18" charset="0"/>
            </a:endParaRPr>
          </a:p>
          <a:p>
            <a:pPr marL="806450" lvl="0" indent="-331788" algn="just">
              <a:spcBef>
                <a:spcPts val="60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101 1110, 010 0001</a:t>
            </a:r>
            <a:endParaRPr lang="en-ID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06450" lvl="0" indent="-331788" algn="just">
              <a:spcBef>
                <a:spcPts val="60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1111 0000, 1010 1010</a:t>
            </a:r>
            <a:endParaRPr lang="en-ID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06450" lvl="0" indent="-331788" algn="just">
              <a:spcBef>
                <a:spcPts val="60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00 0111 0001, 10 0100 1000</a:t>
            </a:r>
            <a:endParaRPr lang="en-ID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06450" lvl="0" indent="-331788" algn="just">
              <a:spcBef>
                <a:spcPts val="60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11 1111 1111, 00 0000 0000</a:t>
            </a:r>
            <a:endParaRPr lang="en-ID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579F39C-A83D-1743-BEC0-647867753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1.4. Soal-soal Latihan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BBF312-4ADB-2449-BB34-959FC22ECCDD}"/>
              </a:ext>
            </a:extLst>
          </p:cNvPr>
          <p:cNvSpPr/>
          <p:nvPr/>
        </p:nvSpPr>
        <p:spPr>
          <a:xfrm>
            <a:off x="428596" y="3645024"/>
            <a:ext cx="839187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lvl="1" indent="-450850" algn="just">
              <a:spcBef>
                <a:spcPts val="1200"/>
              </a:spcBef>
              <a:spcAft>
                <a:spcPts val="0"/>
              </a:spcAft>
            </a:pPr>
            <a:r>
              <a:rPr lang="en-US">
                <a:latin typeface="Bookman Old Style" panose="02050604050505020204" pitchFamily="18" charset="0"/>
              </a:rPr>
              <a:t>1.8 Evaluasi masing-masing ekspresi berikut:</a:t>
            </a:r>
            <a:endParaRPr lang="en-ID">
              <a:latin typeface="Bookman Old Style" panose="02050604050505020204" pitchFamily="18" charset="0"/>
            </a:endParaRPr>
          </a:p>
          <a:p>
            <a:pPr marL="806450" indent="-331788" algn="just">
              <a:spcBef>
                <a:spcPts val="60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1 1000 </a:t>
            </a: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( 0 1011 </a:t>
            </a: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1 1011 )</a:t>
            </a:r>
            <a:endParaRPr lang="en-ID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06450" indent="-331788" algn="just">
              <a:spcBef>
                <a:spcPts val="60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( 0 1111 </a:t>
            </a: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1 0101 ) </a:t>
            </a: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0 1000</a:t>
            </a:r>
            <a:endParaRPr lang="en-ID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06450" indent="-331788" algn="just">
              <a:spcBef>
                <a:spcPts val="60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( 0 1010 </a:t>
            </a: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</a:t>
            </a: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1 1011 ) </a:t>
            </a: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</a:t>
            </a: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0 1000</a:t>
            </a:r>
            <a:endParaRPr lang="en-ID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06450" indent="-331788" algn="just">
              <a:spcBef>
                <a:spcPts val="60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( 1 1011 </a:t>
            </a: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0 1010 ) </a:t>
            </a: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( 1 0001 </a:t>
            </a: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1 1011 )</a:t>
            </a:r>
            <a:endParaRPr lang="en-ID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966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3221619"/>
            <a:ext cx="7809120" cy="898654"/>
          </a:xfrm>
        </p:spPr>
        <p:txBody>
          <a:bodyPr tIns="10058"/>
          <a:lstStyle/>
          <a:p>
            <a:pPr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of 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1.1. Logika Proposisi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ZYSong18030;中易宋体18030;SimSun;方正" charset="0"/>
              <a:cs typeface="ZYSong18030;中易宋体18030;SimSun;方正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Contoh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2</a:t>
            </a:r>
            <a:endParaRPr lang="en-ID" b="1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Perhatikan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kalimat-kalimat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berikut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79375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Pukul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berapa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sekarang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?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79375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Baca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seksama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79375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 + 1 = 2.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79375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 + y = z.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Kalimat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proposisi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karena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kalimat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deklaratif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menyatakan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fakta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). </a:t>
            </a: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Kalimat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proposisi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karena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menyatakan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benar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salah.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4238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1.1. Logika Proposisi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ZYSong18030;中易宋体18030;SimSun;方正" charset="0"/>
              <a:cs typeface="ZYSong18030;中易宋体18030;SimSun;方正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/>
              <p:nvPr/>
            </p:nvSpPr>
            <p:spPr>
              <a:xfrm>
                <a:off x="428596" y="1484784"/>
                <a:ext cx="8391876" cy="22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0850" indent="-450850" algn="just">
                  <a:spcBef>
                    <a:spcPts val="1200"/>
                  </a:spcBef>
                  <a:spcAft>
                    <a:spcPts val="0"/>
                  </a:spcAft>
                  <a:buFont typeface="Wingdings" pitchFamily="2" charset="2"/>
                  <a:buChar char="q"/>
                </a:pPr>
                <a:r>
                  <a:rPr lang="en-US" b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Definisi 1</a:t>
                </a:r>
                <a:endParaRPr lang="en-ID" b="1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450850" algn="just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Misalkan 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adalah proposisi. Negasi dari 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dilambangkan dengan 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  <a:sym typeface="Symbol" pitchFamily="2" charset="2"/>
                  </a:rPr>
                  <a:t>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(juga dilambangkan dengan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), adalah pernyataan:</a:t>
                </a:r>
                <a:endParaRPr lang="en-ID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450850" algn="ctr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“tidak benar bahwa 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”</a:t>
                </a:r>
                <a:endParaRPr lang="en-ID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450850" algn="just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Proposisi 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  <a:sym typeface="Symbol" pitchFamily="2" charset="2"/>
                  </a:rPr>
                  <a:t>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dibaca “bukan 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” atau “tidak 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”. Nilai kebenaran dari negasi 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adalah lawan dari nilai kebenaran 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6" y="1484784"/>
                <a:ext cx="8391876" cy="2215991"/>
              </a:xfrm>
              <a:prstGeom prst="rect">
                <a:avLst/>
              </a:prstGeom>
              <a:blipFill>
                <a:blip r:embed="rId4"/>
                <a:stretch>
                  <a:fillRect l="-453" t="-1143" r="-453" b="-3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A1B2915-B7D1-3B4A-871F-FC102A0D3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3904208"/>
            <a:ext cx="2304256" cy="12012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406DEA2-0A48-3247-940E-B6E13CDA2FEB}"/>
              </a:ext>
            </a:extLst>
          </p:cNvPr>
          <p:cNvSpPr/>
          <p:nvPr/>
        </p:nvSpPr>
        <p:spPr>
          <a:xfrm>
            <a:off x="899592" y="5097378"/>
            <a:ext cx="77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 1.1. Tabel kebenaran dari </a:t>
            </a:r>
            <a:r>
              <a:rPr lang="en-US" altLang="en-US" b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negasi</a:t>
            </a:r>
            <a:r>
              <a:rPr lang="en-US" altLang="en-US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suatu proposisi</a:t>
            </a:r>
            <a:endParaRPr lang="en-US" altLang="en-US" sz="4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2727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1.1. Logika Proposisi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ZYSong18030;中易宋体18030;SimSun;方正" charset="0"/>
              <a:cs typeface="ZYSong18030;中易宋体18030;SimSun;方正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Contoh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3</a:t>
            </a:r>
            <a:endParaRPr lang="en-ID" b="1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Carilah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negasi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proposisi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 </a:t>
            </a: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	“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Komputer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Michael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Linux”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Pembahasan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 </a:t>
            </a: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Negasinya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 </a:t>
            </a: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	“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benar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komputer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Michael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Linux”.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disederhanakan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 </a:t>
            </a: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	“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Komputer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Michael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Linux”.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053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1.1. Logika Proposisi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ZYSong18030;中易宋体18030;SimSun;方正" charset="0"/>
              <a:cs typeface="ZYSong18030;中易宋体18030;SimSun;方正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Contoh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4</a:t>
            </a:r>
            <a:endParaRPr lang="en-ID" b="1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Carilah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negasi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proposisi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 </a:t>
            </a:r>
          </a:p>
          <a:p>
            <a:pPr marL="1031875" algn="just"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“Smartphone Vandana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memori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minimal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sebesar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32GB”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Pembahasan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Negasinya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 </a:t>
            </a:r>
          </a:p>
          <a:p>
            <a:pPr marL="1031875" algn="just"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benar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smartphone Vandana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memori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minimal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sebesar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32GB”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disederhanakan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 </a:t>
            </a:r>
          </a:p>
          <a:p>
            <a:pPr marL="1031875" algn="just"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“Smartphone Vandana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memori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minimal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sebesar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32GB”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disederhanakan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lagi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 </a:t>
            </a:r>
          </a:p>
          <a:p>
            <a:pPr marL="1031875" algn="just"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“Smartphone Vandana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memori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kurang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32GB”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80784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1.1. Logika Proposisi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ZYSong18030;中易宋体18030;SimSun;方正" charset="0"/>
              <a:cs typeface="ZYSong18030;中易宋体18030;SimSun;方正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Definisi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2</a:t>
            </a:r>
            <a:endParaRPr lang="en-ID" b="1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Dimisalkan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proposisi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Konjungsi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dilambangkan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artinya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proposisi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“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”. </a:t>
            </a: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Konjungsi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bernilai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benar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keduanya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bernilai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benar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selain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itu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nilainya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salah.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B4A6A7-091D-CF49-8DA3-E16DF9D22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679993"/>
            <a:ext cx="3312368" cy="16932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721C244-7A5D-4D49-A2C8-3C7EA877C05A}"/>
              </a:ext>
            </a:extLst>
          </p:cNvPr>
          <p:cNvSpPr/>
          <p:nvPr/>
        </p:nvSpPr>
        <p:spPr>
          <a:xfrm>
            <a:off x="899592" y="5507940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 1.2. Tabel kebenaran dari </a:t>
            </a:r>
            <a:r>
              <a:rPr lang="en-US" sz="1800" i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 </a:t>
            </a: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sz="1800" i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</a:t>
            </a:r>
            <a:r>
              <a:rPr lang="en-US" b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(konjungsi)</a:t>
            </a:r>
            <a:r>
              <a:rPr lang="en-ID">
                <a:effectLst/>
              </a:rPr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31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1.1. Logika Proposisi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ZYSong18030;中易宋体18030;SimSun;方正" charset="0"/>
              <a:cs typeface="ZYSong18030;中易宋体18030;SimSun;方正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Contoh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5</a:t>
            </a:r>
            <a:endParaRPr lang="en-ID" b="1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Carilah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konjungsi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proposisi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proposisi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 </a:t>
            </a:r>
          </a:p>
          <a:p>
            <a:pPr marL="1077913" algn="just"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Komputer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Rebecca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16 GB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ruang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kosong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hard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disknya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” </a:t>
            </a: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proposisi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 </a:t>
            </a:r>
          </a:p>
          <a:p>
            <a:pPr marL="1077913" algn="just"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Prosesor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komputer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Rebecca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berjalan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cepat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Ghz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”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Pembahasan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Komputer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Rebecca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16 GB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ruang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kosong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hard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disknya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prosesornya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berjalan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cepat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Ghz.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9123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BE36A84930284A934EDF17E88D6FD4" ma:contentTypeVersion="0" ma:contentTypeDescription="Create a new document." ma:contentTypeScope="" ma:versionID="23daf42f55ed79d4b37362e54cf5cb6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EA7A73-9FA3-4F44-9932-FEBEFCAAED91}"/>
</file>

<file path=customXml/itemProps2.xml><?xml version="1.0" encoding="utf-8"?>
<ds:datastoreItem xmlns:ds="http://schemas.openxmlformats.org/officeDocument/2006/customXml" ds:itemID="{E3F5F415-C01A-4D72-A49B-F4FFDCF772E8}"/>
</file>

<file path=customXml/itemProps3.xml><?xml version="1.0" encoding="utf-8"?>
<ds:datastoreItem xmlns:ds="http://schemas.openxmlformats.org/officeDocument/2006/customXml" ds:itemID="{CDD18793-1242-4C61-8F99-28DFFDAF889A}"/>
</file>

<file path=docProps/app.xml><?xml version="1.0" encoding="utf-8"?>
<Properties xmlns="http://schemas.openxmlformats.org/officeDocument/2006/extended-properties" xmlns:vt="http://schemas.openxmlformats.org/officeDocument/2006/docPropsVTypes">
  <TotalTime>19972</TotalTime>
  <Words>2693</Words>
  <Application>Microsoft Macintosh PowerPoint</Application>
  <PresentationFormat>On-screen Show (4:3)</PresentationFormat>
  <Paragraphs>246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Bookman Old Style</vt:lpstr>
      <vt:lpstr>Calibri</vt:lpstr>
      <vt:lpstr>Cambria Math</vt:lpstr>
      <vt:lpstr>Symbol</vt:lpstr>
      <vt:lpstr>Times New Roman</vt:lpstr>
      <vt:lpstr>Wingdings</vt:lpstr>
      <vt:lpstr>ZYSong18030;中易宋体18030;SimSun;方正</vt:lpstr>
      <vt:lpstr>Diseño predeterminado</vt:lpstr>
      <vt:lpstr>PowerPoint Presentation</vt:lpstr>
      <vt:lpstr>Bahan Kuliah</vt:lpstr>
      <vt:lpstr>1.1. Logika Proposisi</vt:lpstr>
      <vt:lpstr>1.1. Logika Proposisi</vt:lpstr>
      <vt:lpstr>1.1. Logika Proposisi</vt:lpstr>
      <vt:lpstr>1.1. Logika Proposisi</vt:lpstr>
      <vt:lpstr>1.1. Logika Proposisi</vt:lpstr>
      <vt:lpstr>1.1. Logika Proposisi</vt:lpstr>
      <vt:lpstr>1.1. Logika Proposisi</vt:lpstr>
      <vt:lpstr>1.1. Logika Proposisi</vt:lpstr>
      <vt:lpstr>1.1. Logika Proposisi</vt:lpstr>
      <vt:lpstr>1.1. Logika Proposisi</vt:lpstr>
      <vt:lpstr>1.1. Logika Proposisi</vt:lpstr>
      <vt:lpstr>1.1. Logika Proposisi</vt:lpstr>
      <vt:lpstr>1.1. Logika Proposisi</vt:lpstr>
      <vt:lpstr>1.1. Logika Proposisi</vt:lpstr>
      <vt:lpstr>1.1. Logika Proposisi</vt:lpstr>
      <vt:lpstr>1.1. Logika Proposisi</vt:lpstr>
      <vt:lpstr>1.1. Logika Proposisi</vt:lpstr>
      <vt:lpstr>1.1. Logika Proposisi</vt:lpstr>
      <vt:lpstr>1.2. Presedensi Operator Logika </vt:lpstr>
      <vt:lpstr>1.2. Presedensi Operator Logika </vt:lpstr>
      <vt:lpstr>1.3. Logika dan Operasi Bit </vt:lpstr>
      <vt:lpstr>1.3. Logika dan Operasi Bit </vt:lpstr>
      <vt:lpstr>1.3. Logika dan Operasi Bit </vt:lpstr>
      <vt:lpstr>1.4. Soal-soal Latihan</vt:lpstr>
      <vt:lpstr>1.4. Soal-soal Latihan</vt:lpstr>
      <vt:lpstr>1.4. Soal-soal Latihan</vt:lpstr>
      <vt:lpstr>1.4. Soal-soal Latihan</vt:lpstr>
      <vt:lpstr>1.4. Soal-soal Latihan</vt:lpstr>
      <vt:lpstr>End of File</vt:lpstr>
    </vt:vector>
  </TitlesOfParts>
  <Company>Toshiba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Nurdin Bahtiar</cp:lastModifiedBy>
  <cp:revision>798</cp:revision>
  <dcterms:created xsi:type="dcterms:W3CDTF">2010-05-23T14:28:12Z</dcterms:created>
  <dcterms:modified xsi:type="dcterms:W3CDTF">2020-08-24T00:08:34Z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0x0101006EBE36A84930284A934EDF17E88D6FD4</vt:lpwstr>
  </property>
</Properties>
</file>