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9" r:id="rId3"/>
    <p:sldId id="262" r:id="rId4"/>
    <p:sldId id="263" r:id="rId5"/>
    <p:sldId id="264" r:id="rId6"/>
    <p:sldId id="265" r:id="rId7"/>
    <p:sldId id="266" r:id="rId8"/>
    <p:sldId id="267" r:id="rId9"/>
    <p:sldId id="261" r:id="rId10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788E"/>
    <a:srgbClr val="422C16"/>
    <a:srgbClr val="321900"/>
    <a:srgbClr val="003300"/>
    <a:srgbClr val="5F5F5F"/>
    <a:srgbClr val="1C1C1C"/>
    <a:srgbClr val="800080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2" autoAdjust="0"/>
    <p:restoredTop sz="93159" autoAdjust="0"/>
  </p:normalViewPr>
  <p:slideViewPr>
    <p:cSldViewPr>
      <p:cViewPr>
        <p:scale>
          <a:sx n="110" d="100"/>
          <a:sy n="110" d="100"/>
        </p:scale>
        <p:origin x="1744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35C5A-FA04-4194-80BA-8D4C092CFA6C}" type="datetimeFigureOut">
              <a:rPr lang="en-US" smtClean="0"/>
              <a:pPr/>
              <a:t>9/25/20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F59CB4-2833-4BA4-8A2F-A2C69BA96E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CA6D4-211F-46D1-8B33-D8F7D67EDE3E}" type="datetimeFigureOut">
              <a:rPr lang="en-US" smtClean="0"/>
              <a:pPr/>
              <a:t>9/25/20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57194-6D9D-47E6-BD35-3BF655FFCB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57194-6D9D-47E6-BD35-3BF655FFCB6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C4C47D3-61AB-45CD-803D-2828C5D61DA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21162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1392" y="4350019"/>
            <a:ext cx="4740978" cy="3512328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C4C47D3-61AB-45CD-803D-2828C5D61DA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21162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1392" y="4350019"/>
            <a:ext cx="4740978" cy="3512328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84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C4C47D3-61AB-45CD-803D-2828C5D61DA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21162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1392" y="4350019"/>
            <a:ext cx="4740978" cy="3512328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57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C4C47D3-61AB-45CD-803D-2828C5D61DA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21162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1392" y="4350019"/>
            <a:ext cx="4740978" cy="3512328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44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C4C47D3-61AB-45CD-803D-2828C5D61DA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21162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1392" y="4350019"/>
            <a:ext cx="4740978" cy="3512328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32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C4C47D3-61AB-45CD-803D-2828C5D61DA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21162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1392" y="4350019"/>
            <a:ext cx="4740978" cy="3512328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87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C4C47D3-61AB-45CD-803D-2828C5D61DA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21162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1392" y="4350019"/>
            <a:ext cx="4740978" cy="3512328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036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FDFFF6B-F57E-4DC9-A2B4-B11DF1726F9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33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21162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33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1392" y="4350019"/>
            <a:ext cx="4740978" cy="3512328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Bookman Old Style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Bookman Old Style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159C19-8A91-4F5B-84DE-C49C15B5875E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7EEDBF-1B77-4F6A-80C4-3005423850BD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302263-320A-44F9-BD02-DF69054CCCED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ookman Old Style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ookman Old Style" pitchFamily="18" charset="0"/>
              </a:defRPr>
            </a:lvl1pPr>
            <a:lvl2pPr>
              <a:defRPr>
                <a:latin typeface="Bookman Old Style" pitchFamily="18" charset="0"/>
              </a:defRPr>
            </a:lvl2pPr>
            <a:lvl3pPr>
              <a:defRPr>
                <a:latin typeface="Bookman Old Style" pitchFamily="18" charset="0"/>
              </a:defRPr>
            </a:lvl3pPr>
            <a:lvl4pPr>
              <a:defRPr>
                <a:latin typeface="Bookman Old Style" pitchFamily="18" charset="0"/>
              </a:defRPr>
            </a:lvl4pPr>
            <a:lvl5pPr>
              <a:defRPr>
                <a:latin typeface="Bookman Old Style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DAE543-B0D4-4385-B929-BFEB44FCDE9F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Bookman Old Style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Bookman Old Style" pitchFamily="18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7EFB34-B90A-47BB-81F5-C4B8FFC1A68E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AFBF52-E633-420E-A705-BCF79448B647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A1FF4F-E14B-400C-900C-D2B4AF0F08D3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94C671-5D0A-4FCD-81EA-34B3EBF2FDD3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D7180F-0061-4227-8F8C-4EF8B31C751B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79761-77D7-4AF9-A4C2-AE6120E6875C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3C83CC-6465-4E23-B4C9-9A0428C6C151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7C5419B-E927-4B6F-B96A-29F94CBCBB23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Rectangle 129"/>
          <p:cNvSpPr>
            <a:spLocks noGrp="1" noChangeArrowheads="1"/>
          </p:cNvSpPr>
          <p:nvPr>
            <p:ph type="subTitle" idx="1"/>
          </p:nvPr>
        </p:nvSpPr>
        <p:spPr>
          <a:xfrm>
            <a:off x="6143636" y="5622462"/>
            <a:ext cx="2646343" cy="363558"/>
          </a:xfrm>
        </p:spPr>
        <p:txBody>
          <a:bodyPr/>
          <a:lstStyle/>
          <a:p>
            <a:pPr algn="r"/>
            <a:r>
              <a:rPr lang="es-UY" sz="1600" b="1" dirty="0" err="1">
                <a:solidFill>
                  <a:srgbClr val="FF0000"/>
                </a:solidFill>
                <a:latin typeface="Bookman Old Style" pitchFamily="18" charset="0"/>
              </a:rPr>
              <a:t>Nurdin</a:t>
            </a:r>
            <a:r>
              <a:rPr lang="es-UY" sz="1600" b="1" dirty="0">
                <a:solidFill>
                  <a:srgbClr val="FF0000"/>
                </a:solidFill>
                <a:latin typeface="Bookman Old Style" pitchFamily="18" charset="0"/>
              </a:rPr>
              <a:t> </a:t>
            </a:r>
            <a:r>
              <a:rPr lang="es-UY" sz="1600" b="1" dirty="0" err="1">
                <a:solidFill>
                  <a:srgbClr val="FF0000"/>
                </a:solidFill>
                <a:latin typeface="Bookman Old Style" pitchFamily="18" charset="0"/>
              </a:rPr>
              <a:t>Bahtiar</a:t>
            </a:r>
            <a:r>
              <a:rPr lang="es-UY" sz="1600" b="1" dirty="0">
                <a:solidFill>
                  <a:srgbClr val="FF0000"/>
                </a:solidFill>
                <a:latin typeface="Bookman Old Style" pitchFamily="18" charset="0"/>
              </a:rPr>
              <a:t>, MT</a:t>
            </a:r>
            <a:endParaRPr lang="es-ES" sz="16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2174" name="Rectangle 126"/>
          <p:cNvSpPr>
            <a:spLocks noChangeArrowheads="1"/>
          </p:cNvSpPr>
          <p:nvPr/>
        </p:nvSpPr>
        <p:spPr bwMode="auto">
          <a:xfrm>
            <a:off x="1285852" y="1000109"/>
            <a:ext cx="7462861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/>
            <a:r>
              <a:rPr lang="es-UY" sz="36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Struktur Diskrit</a:t>
            </a:r>
            <a:endParaRPr lang="es-ES" sz="3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4" name="Rectangle 126">
            <a:extLst>
              <a:ext uri="{FF2B5EF4-FFF2-40B4-BE49-F238E27FC236}">
                <a16:creationId xmlns:a16="http://schemas.microsoft.com/office/drawing/2014/main" id="{1041B770-4A5C-8540-A4A1-931E2D3E7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7118" y="3645024"/>
            <a:ext cx="7462861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/>
            <a:r>
              <a:rPr lang="es-UY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Himpunan (Latihan)</a:t>
            </a:r>
            <a:endParaRPr lang="es-ES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140320" cy="829527"/>
          </a:xfrm>
        </p:spPr>
        <p:txBody>
          <a:bodyPr lIns="82945" tIns="50616" rIns="82945" bIns="41473"/>
          <a:lstStyle/>
          <a:p>
            <a:pPr algn="l">
              <a:lnSpc>
                <a:spcPct val="98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32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Latihan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855D9B-4231-AF41-8ECA-F2399FA469FB}"/>
              </a:ext>
            </a:extLst>
          </p:cNvPr>
          <p:cNvSpPr/>
          <p:nvPr/>
        </p:nvSpPr>
        <p:spPr>
          <a:xfrm>
            <a:off x="428596" y="1484784"/>
            <a:ext cx="831986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indent="-450850" algn="just">
              <a:spcBef>
                <a:spcPts val="120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2.1	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Buatlah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 daftar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anggota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dari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himpunan-himpunan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berikut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450850" algn="just">
              <a:spcBef>
                <a:spcPts val="60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a)  A = {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|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bilangan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real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sehingga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x</a:t>
            </a:r>
            <a:r>
              <a:rPr lang="en-US" baseline="300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= 1}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50850" algn="just">
              <a:spcBef>
                <a:spcPts val="60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b)  B = {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|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bilangan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bulat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positif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kurang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12}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806450" indent="-355600">
              <a:spcBef>
                <a:spcPts val="60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c)  C = {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|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kuadrat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bilangan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bulat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&lt; 100}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50850" algn="just">
              <a:spcBef>
                <a:spcPts val="60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d)  D = {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|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bilangan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bulat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sehingga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x</a:t>
            </a:r>
            <a:r>
              <a:rPr lang="en-US" baseline="300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= 2}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2766EC1-7F55-B14E-B0D6-76DA5241EE99}"/>
                  </a:ext>
                </a:extLst>
              </p:cNvPr>
              <p:cNvSpPr/>
              <p:nvPr/>
            </p:nvSpPr>
            <p:spPr>
              <a:xfrm>
                <a:off x="428596" y="3501008"/>
                <a:ext cx="8391876" cy="18120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0850" indent="-450850" algn="just">
                  <a:spcBef>
                    <a:spcPts val="1200"/>
                  </a:spcBef>
                  <a:spcAft>
                    <a:spcPts val="0"/>
                  </a:spcAft>
                  <a:defRPr/>
                </a:pP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Jawab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:</a:t>
                </a:r>
              </a:p>
              <a:p>
                <a:pPr marL="450850" algn="just">
                  <a:spcBef>
                    <a:spcPts val="60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a)  A = </a:t>
                </a:r>
                <a:r>
                  <a:rPr lang="en-ID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{1, </a:t>
                </a:r>
                <a:r>
                  <a:rPr lang="en-ID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  <a:sym typeface="Symbol" pitchFamily="2" charset="2"/>
                  </a:rPr>
                  <a:t></a:t>
                </a:r>
                <a:r>
                  <a:rPr lang="en-ID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1}						</a:t>
                </a:r>
              </a:p>
              <a:p>
                <a:pPr marL="450850" algn="just">
                  <a:spcBef>
                    <a:spcPts val="600"/>
                  </a:spcBef>
                  <a:spcAft>
                    <a:spcPts val="0"/>
                  </a:spcAft>
                  <a:defRPr/>
                </a:pPr>
                <a:r>
                  <a:rPr lang="en-ID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b)  B = {1, 2, 3, 4, 5, 6, 7, 8, 9, 10, 11}</a:t>
                </a:r>
              </a:p>
              <a:p>
                <a:pPr marL="450850" algn="just">
                  <a:spcBef>
                    <a:spcPts val="600"/>
                  </a:spcBef>
                  <a:spcAft>
                    <a:spcPts val="0"/>
                  </a:spcAft>
                  <a:defRPr/>
                </a:pPr>
                <a:r>
                  <a:rPr lang="en-ID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c)  C = {0, 1, 4, 9, 16, 25, 36, 49, 64, 81}		</a:t>
                </a:r>
              </a:p>
              <a:p>
                <a:pPr marL="450850" algn="just">
                  <a:spcBef>
                    <a:spcPts val="600"/>
                  </a:spcBef>
                  <a:spcAft>
                    <a:spcPts val="0"/>
                  </a:spcAft>
                  <a:defRPr/>
                </a:pPr>
                <a:r>
                  <a:rPr lang="en-ID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d)  D =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karena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u="sng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D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bukan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bilangan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bulat</a:t>
                </a:r>
                <a:endParaRPr lang="en-ID" dirty="0">
                  <a:solidFill>
                    <a:srgbClr val="000000"/>
                  </a:solidFill>
                  <a:latin typeface="Bookman Old Style" panose="0205060405050502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2766EC1-7F55-B14E-B0D6-76DA5241EE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96" y="3501008"/>
                <a:ext cx="8391876" cy="1812099"/>
              </a:xfrm>
              <a:prstGeom prst="rect">
                <a:avLst/>
              </a:prstGeom>
              <a:blipFill>
                <a:blip r:embed="rId4"/>
                <a:stretch>
                  <a:fillRect l="-604" t="-2113" b="-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140320" cy="829527"/>
          </a:xfrm>
        </p:spPr>
        <p:txBody>
          <a:bodyPr lIns="82945" tIns="50616" rIns="82945" bIns="41473"/>
          <a:lstStyle/>
          <a:p>
            <a:pPr algn="l">
              <a:lnSpc>
                <a:spcPct val="98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32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Latihan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4855D9B-4231-AF41-8ECA-F2399FA469FB}"/>
                  </a:ext>
                </a:extLst>
              </p:cNvPr>
              <p:cNvSpPr/>
              <p:nvPr/>
            </p:nvSpPr>
            <p:spPr>
              <a:xfrm>
                <a:off x="428596" y="1484784"/>
                <a:ext cx="8607900" cy="17851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0850" indent="-450850" algn="just">
                  <a:spcBef>
                    <a:spcPts val="120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2.2	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Tentukan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apakah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masing-masing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pasangan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himpunan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berikut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ini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sama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:</a:t>
                </a:r>
                <a:r>
                  <a:rPr lang="en-ID" dirty="0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 </a:t>
                </a:r>
              </a:p>
              <a:p>
                <a:pPr marL="450850" algn="just">
                  <a:spcBef>
                    <a:spcPts val="120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a)  {1, 3, 3, 3, 5, 5, 5, 5, 5} dan {5, 3, 1}</a:t>
                </a:r>
                <a:r>
                  <a:rPr lang="en-ID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793750" indent="-342900" algn="just">
                  <a:spcBef>
                    <a:spcPts val="600"/>
                  </a:spcBef>
                  <a:spcAft>
                    <a:spcPts val="0"/>
                  </a:spcAft>
                  <a:buAutoNum type="alphaLcParenR" startAt="2"/>
                  <a:defRPr/>
                </a:pP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{{1}} dan {1, {1}}</a:t>
                </a:r>
                <a:r>
                  <a:rPr lang="en-ID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793750" indent="-342900" algn="just">
                  <a:spcBef>
                    <a:spcPts val="600"/>
                  </a:spcBef>
                  <a:spcAft>
                    <a:spcPts val="0"/>
                  </a:spcAft>
                  <a:buAutoNum type="alphaLcParenR" startAt="2"/>
                  <a:defRPr/>
                </a:pPr>
                <a14:m>
                  <m:oMath xmlns:m="http://schemas.openxmlformats.org/officeDocument/2006/math"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dan {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en-ID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4855D9B-4231-AF41-8ECA-F2399FA469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96" y="1484784"/>
                <a:ext cx="8607900" cy="1785104"/>
              </a:xfrm>
              <a:prstGeom prst="rect">
                <a:avLst/>
              </a:prstGeom>
              <a:blipFill>
                <a:blip r:embed="rId4"/>
                <a:stretch>
                  <a:fillRect l="-589" t="-1418" r="-442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22766EC1-7F55-B14E-B0D6-76DA5241EE99}"/>
              </a:ext>
            </a:extLst>
          </p:cNvPr>
          <p:cNvSpPr/>
          <p:nvPr/>
        </p:nvSpPr>
        <p:spPr>
          <a:xfrm>
            <a:off x="428596" y="3501008"/>
            <a:ext cx="8391876" cy="2262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indent="-450850" algn="just">
              <a:spcBef>
                <a:spcPts val="120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Jawab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806450" indent="-355600"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a)	</a:t>
            </a:r>
            <a:r>
              <a:rPr lang="en-ID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Ya</a:t>
            </a:r>
            <a:r>
              <a:rPr lang="en-ID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 </a:t>
            </a:r>
            <a:r>
              <a:rPr lang="en-ID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Urutan</a:t>
            </a:r>
            <a:r>
              <a:rPr lang="en-ID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dan</a:t>
            </a:r>
            <a:r>
              <a:rPr lang="en-ID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pengulangan</a:t>
            </a:r>
            <a:r>
              <a:rPr lang="en-ID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tidak</a:t>
            </a:r>
            <a:r>
              <a:rPr lang="en-ID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menjadi</a:t>
            </a:r>
            <a:r>
              <a:rPr lang="en-ID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masalah</a:t>
            </a:r>
            <a:r>
              <a:rPr lang="en-ID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</a:p>
          <a:p>
            <a:pPr marL="806450" indent="-355600">
              <a:spcBef>
                <a:spcPts val="600"/>
              </a:spcBef>
            </a:pPr>
            <a:r>
              <a:rPr lang="en-ID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b)	</a:t>
            </a:r>
            <a:r>
              <a:rPr lang="en-ID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Tidak</a:t>
            </a:r>
            <a:r>
              <a:rPr lang="en-ID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 </a:t>
            </a:r>
            <a:r>
              <a:rPr lang="en-ID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Himpunan</a:t>
            </a:r>
            <a:r>
              <a:rPr lang="en-ID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pertama</a:t>
            </a:r>
            <a:r>
              <a:rPr lang="en-ID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memiliki</a:t>
            </a:r>
            <a:r>
              <a:rPr lang="en-ID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satu</a:t>
            </a:r>
            <a:r>
              <a:rPr lang="en-ID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elemen</a:t>
            </a:r>
            <a:r>
              <a:rPr lang="en-ID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sedangkan</a:t>
            </a:r>
            <a:r>
              <a:rPr lang="en-ID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himpunan</a:t>
            </a:r>
            <a:r>
              <a:rPr lang="en-ID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kedua</a:t>
            </a:r>
            <a:r>
              <a:rPr lang="en-ID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memiliki</a:t>
            </a:r>
            <a:r>
              <a:rPr lang="en-ID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dua</a:t>
            </a:r>
            <a:r>
              <a:rPr lang="en-ID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elemen</a:t>
            </a:r>
            <a:r>
              <a:rPr lang="en-ID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</a:p>
          <a:p>
            <a:pPr marL="806450" indent="-355600">
              <a:spcBef>
                <a:spcPts val="600"/>
              </a:spcBef>
            </a:pPr>
            <a:r>
              <a:rPr lang="en-ID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c)	</a:t>
            </a:r>
            <a:r>
              <a:rPr lang="en-ID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Tidak</a:t>
            </a:r>
            <a:r>
              <a:rPr lang="en-ID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 </a:t>
            </a:r>
            <a:r>
              <a:rPr lang="en-ID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Himpunan</a:t>
            </a:r>
            <a:r>
              <a:rPr lang="en-ID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pertama</a:t>
            </a:r>
            <a:r>
              <a:rPr lang="en-ID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tidak</a:t>
            </a:r>
            <a:r>
              <a:rPr lang="en-ID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memiliki</a:t>
            </a:r>
            <a:r>
              <a:rPr lang="en-ID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elemen</a:t>
            </a:r>
            <a:r>
              <a:rPr lang="en-ID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sedangkan</a:t>
            </a:r>
            <a:r>
              <a:rPr lang="en-ID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himpunan</a:t>
            </a:r>
            <a:r>
              <a:rPr lang="en-ID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kedua</a:t>
            </a:r>
            <a:r>
              <a:rPr lang="en-ID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memiliki</a:t>
            </a:r>
            <a:r>
              <a:rPr lang="en-ID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satu</a:t>
            </a:r>
            <a:r>
              <a:rPr lang="en-ID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elemen</a:t>
            </a:r>
            <a:r>
              <a:rPr lang="en-ID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yaitu</a:t>
            </a:r>
            <a:r>
              <a:rPr lang="en-ID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elemen</a:t>
            </a:r>
            <a:r>
              <a:rPr lang="en-ID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himpunan</a:t>
            </a:r>
            <a:r>
              <a:rPr lang="en-ID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kosong</a:t>
            </a:r>
            <a:r>
              <a:rPr lang="en-ID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664579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140320" cy="829527"/>
          </a:xfrm>
        </p:spPr>
        <p:txBody>
          <a:bodyPr lIns="82945" tIns="50616" rIns="82945" bIns="41473"/>
          <a:lstStyle/>
          <a:p>
            <a:pPr algn="l">
              <a:lnSpc>
                <a:spcPct val="98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32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Latihan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4855D9B-4231-AF41-8ECA-F2399FA469FB}"/>
                  </a:ext>
                </a:extLst>
              </p:cNvPr>
              <p:cNvSpPr/>
              <p:nvPr/>
            </p:nvSpPr>
            <p:spPr>
              <a:xfrm>
                <a:off x="428596" y="1484784"/>
                <a:ext cx="8607900" cy="12311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0850" indent="-450850" algn="just">
                  <a:spcBef>
                    <a:spcPts val="120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2.3	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Tentukan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apakah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masing-masing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pernyataan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ini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benar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atau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 salah:</a:t>
                </a:r>
                <a:r>
                  <a:rPr lang="en-ID" dirty="0"/>
                  <a:t> </a:t>
                </a:r>
                <a:endParaRPr lang="en-ID" dirty="0">
                  <a:solidFill>
                    <a:srgbClr val="000000"/>
                  </a:solidFill>
                  <a:latin typeface="Bookman Old Style" panose="02050604050505020204" pitchFamily="18" charset="0"/>
                </a:endParaRPr>
              </a:p>
              <a:p>
                <a:pPr marL="450850" algn="just">
                  <a:spcBef>
                    <a:spcPts val="120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a) 0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		b)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∈{0}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	c)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{0}⊂∅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	d)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∅⊂{0}</m:t>
                    </m:r>
                  </m:oMath>
                </a14:m>
                <a:endParaRPr lang="en-ID" dirty="0">
                  <a:solidFill>
                    <a:srgbClr val="000000"/>
                  </a:solidFill>
                  <a:latin typeface="Bookman Old Style" panose="02050604050505020204" pitchFamily="18" charset="0"/>
                  <a:cs typeface="Times New Roman" panose="02020603050405020304" pitchFamily="18" charset="0"/>
                </a:endParaRPr>
              </a:p>
              <a:p>
                <a:pPr marL="450850" algn="just">
                  <a:spcBef>
                    <a:spcPts val="120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e)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{0}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∈{0}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		f)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D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⊂{0}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	g)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{∅}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⊆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{∅}</m:t>
                    </m:r>
                  </m:oMath>
                </a14:m>
                <a:endParaRPr lang="en-ID" dirty="0">
                  <a:solidFill>
                    <a:srgbClr val="000000"/>
                  </a:solidFill>
                  <a:latin typeface="Bookman Old Style" panose="0205060405050502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4855D9B-4231-AF41-8ECA-F2399FA469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96" y="1484784"/>
                <a:ext cx="8607900" cy="1231106"/>
              </a:xfrm>
              <a:prstGeom prst="rect">
                <a:avLst/>
              </a:prstGeom>
              <a:blipFill>
                <a:blip r:embed="rId4"/>
                <a:stretch>
                  <a:fillRect l="-589" t="-2041" b="-5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22766EC1-7F55-B14E-B0D6-76DA5241EE99}"/>
              </a:ext>
            </a:extLst>
          </p:cNvPr>
          <p:cNvSpPr/>
          <p:nvPr/>
        </p:nvSpPr>
        <p:spPr>
          <a:xfrm>
            <a:off x="428596" y="2780928"/>
            <a:ext cx="8391876" cy="386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indent="-450850" algn="just">
              <a:spcBef>
                <a:spcPts val="120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Jawab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806450" indent="-355600">
              <a:spcBef>
                <a:spcPts val="600"/>
              </a:spcBef>
              <a:buAutoNum type="alphaLcParenR"/>
            </a:pPr>
            <a:r>
              <a:rPr lang="en-ID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Salah. </a:t>
            </a:r>
            <a:r>
              <a:rPr lang="en-ID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Himpunan</a:t>
            </a:r>
            <a:r>
              <a:rPr lang="en-ID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kosong</a:t>
            </a:r>
            <a:r>
              <a:rPr lang="en-ID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tidak</a:t>
            </a:r>
            <a:r>
              <a:rPr lang="en-ID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memiliki</a:t>
            </a:r>
            <a:r>
              <a:rPr lang="en-ID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elemen</a:t>
            </a:r>
            <a:r>
              <a:rPr lang="en-ID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</a:p>
          <a:p>
            <a:pPr marL="806450" indent="-355600">
              <a:spcBef>
                <a:spcPts val="600"/>
              </a:spcBef>
              <a:buAutoNum type="alphaLcParenR"/>
            </a:pPr>
            <a:r>
              <a:rPr lang="en-ID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Salah. </a:t>
            </a:r>
            <a:r>
              <a:rPr lang="en-ID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Himpunan</a:t>
            </a:r>
            <a:r>
              <a:rPr lang="en-ID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sisi</a:t>
            </a:r>
            <a:r>
              <a:rPr lang="en-ID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kanan</a:t>
            </a:r>
            <a:r>
              <a:rPr lang="en-ID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hanya</a:t>
            </a:r>
            <a:r>
              <a:rPr lang="en-ID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memiliki</a:t>
            </a:r>
            <a:r>
              <a:rPr lang="en-ID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satu</a:t>
            </a:r>
            <a:r>
              <a:rPr lang="en-ID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elemen</a:t>
            </a:r>
            <a:r>
              <a:rPr lang="en-ID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en-ID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yaitu</a:t>
            </a:r>
            <a:r>
              <a:rPr lang="en-ID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angka</a:t>
            </a:r>
            <a:r>
              <a:rPr lang="en-ID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0, </a:t>
            </a:r>
            <a:r>
              <a:rPr lang="en-ID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bukan</a:t>
            </a:r>
            <a:r>
              <a:rPr lang="en-ID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himpunan</a:t>
            </a:r>
            <a:r>
              <a:rPr lang="en-ID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kosong</a:t>
            </a:r>
            <a:r>
              <a:rPr lang="en-ID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</a:p>
          <a:p>
            <a:pPr marL="806450" indent="-355600">
              <a:spcBef>
                <a:spcPts val="600"/>
              </a:spcBef>
              <a:buAutoNum type="alphaLcParenR"/>
            </a:pPr>
            <a:r>
              <a:rPr lang="en-ID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Salah. </a:t>
            </a:r>
            <a:r>
              <a:rPr lang="en-ID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Himpunan</a:t>
            </a:r>
            <a:r>
              <a:rPr lang="en-ID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kosong</a:t>
            </a:r>
            <a:r>
              <a:rPr lang="en-ID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tidak</a:t>
            </a:r>
            <a:r>
              <a:rPr lang="en-ID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memiliki</a:t>
            </a:r>
            <a:r>
              <a:rPr lang="en-ID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subset.</a:t>
            </a:r>
          </a:p>
          <a:p>
            <a:pPr marL="806450" indent="-355600">
              <a:spcBef>
                <a:spcPts val="600"/>
              </a:spcBef>
              <a:buAutoNum type="alphaLcParenR"/>
            </a:pPr>
            <a:r>
              <a:rPr lang="en-ID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Benar</a:t>
            </a:r>
            <a:r>
              <a:rPr lang="en-ID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 </a:t>
            </a:r>
            <a:r>
              <a:rPr lang="en-ID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Semua</a:t>
            </a:r>
            <a:r>
              <a:rPr lang="en-ID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elemen</a:t>
            </a:r>
            <a:r>
              <a:rPr lang="en-ID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dari</a:t>
            </a:r>
            <a:r>
              <a:rPr lang="en-ID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himpunan</a:t>
            </a:r>
            <a:r>
              <a:rPr lang="en-ID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di </a:t>
            </a:r>
            <a:r>
              <a:rPr lang="en-ID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sisi</a:t>
            </a:r>
            <a:r>
              <a:rPr lang="en-ID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kiri</a:t>
            </a:r>
            <a:r>
              <a:rPr lang="en-ID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adalah</a:t>
            </a:r>
            <a:r>
              <a:rPr lang="en-ID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elemen</a:t>
            </a:r>
            <a:r>
              <a:rPr lang="en-ID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dari</a:t>
            </a:r>
            <a:r>
              <a:rPr lang="en-ID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himpunan</a:t>
            </a:r>
            <a:r>
              <a:rPr lang="en-ID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di </a:t>
            </a:r>
            <a:r>
              <a:rPr lang="en-ID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sisi</a:t>
            </a:r>
            <a:r>
              <a:rPr lang="en-ID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kanan</a:t>
            </a:r>
            <a:r>
              <a:rPr lang="en-ID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en-ID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dan</a:t>
            </a:r>
            <a:r>
              <a:rPr lang="en-ID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himpunan</a:t>
            </a:r>
            <a:r>
              <a:rPr lang="en-ID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di </a:t>
            </a:r>
            <a:r>
              <a:rPr lang="en-ID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sisi</a:t>
            </a:r>
            <a:r>
              <a:rPr lang="en-ID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kanan</a:t>
            </a:r>
            <a:r>
              <a:rPr lang="en-ID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mengandung</a:t>
            </a:r>
            <a:r>
              <a:rPr lang="en-ID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elemen</a:t>
            </a:r>
            <a:r>
              <a:rPr lang="en-ID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en-ID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yaitu</a:t>
            </a:r>
            <a:r>
              <a:rPr lang="en-ID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angka</a:t>
            </a:r>
            <a:r>
              <a:rPr lang="en-ID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0, yang </a:t>
            </a:r>
            <a:r>
              <a:rPr lang="en-ID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tidak</a:t>
            </a:r>
            <a:r>
              <a:rPr lang="en-ID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terkandung</a:t>
            </a:r>
            <a:r>
              <a:rPr lang="en-ID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himpunan</a:t>
            </a:r>
            <a:r>
              <a:rPr lang="en-ID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di </a:t>
            </a:r>
            <a:r>
              <a:rPr lang="en-ID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sisi</a:t>
            </a:r>
            <a:r>
              <a:rPr lang="en-ID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kiri</a:t>
            </a:r>
            <a:r>
              <a:rPr lang="en-ID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</a:p>
          <a:p>
            <a:pPr marL="806450" indent="-355600">
              <a:spcBef>
                <a:spcPts val="600"/>
              </a:spcBef>
              <a:buAutoNum type="alphaLcParenR"/>
            </a:pPr>
            <a:r>
              <a:rPr lang="en-ID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Salah. </a:t>
            </a:r>
            <a:r>
              <a:rPr lang="en-ID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Himpunan</a:t>
            </a:r>
            <a:r>
              <a:rPr lang="en-ID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di </a:t>
            </a:r>
            <a:r>
              <a:rPr lang="en-ID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sisi</a:t>
            </a:r>
            <a:r>
              <a:rPr lang="en-ID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kanan</a:t>
            </a:r>
            <a:r>
              <a:rPr lang="en-ID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hanya</a:t>
            </a:r>
            <a:r>
              <a:rPr lang="en-ID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memiliki</a:t>
            </a:r>
            <a:r>
              <a:rPr lang="en-ID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satu</a:t>
            </a:r>
            <a:r>
              <a:rPr lang="en-ID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elemen</a:t>
            </a:r>
            <a:r>
              <a:rPr lang="en-ID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en-ID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yaitu</a:t>
            </a:r>
            <a:r>
              <a:rPr lang="en-ID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angka</a:t>
            </a:r>
            <a:r>
              <a:rPr lang="en-ID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0, </a:t>
            </a:r>
            <a:r>
              <a:rPr lang="en-ID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bukan</a:t>
            </a:r>
            <a:r>
              <a:rPr lang="en-ID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himpunan</a:t>
            </a:r>
            <a:r>
              <a:rPr lang="en-ID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yang </a:t>
            </a:r>
            <a:r>
              <a:rPr lang="en-ID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berisi</a:t>
            </a:r>
            <a:r>
              <a:rPr lang="en-ID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angka</a:t>
            </a:r>
            <a:r>
              <a:rPr lang="en-ID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0</a:t>
            </a:r>
          </a:p>
          <a:p>
            <a:pPr marL="806450" indent="-355600">
              <a:spcBef>
                <a:spcPts val="600"/>
              </a:spcBef>
              <a:buAutoNum type="alphaLcParenR"/>
            </a:pPr>
            <a:r>
              <a:rPr lang="en-ID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Salah. </a:t>
            </a:r>
            <a:r>
              <a:rPr lang="en-ID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Suatu</a:t>
            </a:r>
            <a:r>
              <a:rPr lang="en-ID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himpunan</a:t>
            </a:r>
            <a:r>
              <a:rPr lang="en-ID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dapat</a:t>
            </a:r>
            <a:r>
              <a:rPr lang="en-ID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menjadi</a:t>
            </a:r>
            <a:r>
              <a:rPr lang="en-ID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subset </a:t>
            </a:r>
            <a:r>
              <a:rPr lang="en-ID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dari</a:t>
            </a:r>
            <a:r>
              <a:rPr lang="en-ID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himpunan</a:t>
            </a:r>
            <a:r>
              <a:rPr lang="en-ID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lainnya</a:t>
            </a:r>
            <a:r>
              <a:rPr lang="en-ID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en-ID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tetapi</a:t>
            </a:r>
            <a:r>
              <a:rPr lang="en-ID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tidak</a:t>
            </a:r>
            <a:r>
              <a:rPr lang="en-ID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bisa</a:t>
            </a:r>
            <a:r>
              <a:rPr lang="en-ID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dengan</a:t>
            </a:r>
            <a:r>
              <a:rPr lang="en-ID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himpunan</a:t>
            </a:r>
            <a:r>
              <a:rPr lang="en-ID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yang </a:t>
            </a:r>
            <a:r>
              <a:rPr lang="en-ID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sama</a:t>
            </a:r>
            <a:r>
              <a:rPr lang="en-ID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 </a:t>
            </a:r>
          </a:p>
          <a:p>
            <a:pPr marL="806450" indent="-355600">
              <a:spcBef>
                <a:spcPts val="600"/>
              </a:spcBef>
              <a:buFontTx/>
              <a:buAutoNum type="alphaLcParenR"/>
            </a:pPr>
            <a:r>
              <a:rPr lang="en-ID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Benar</a:t>
            </a:r>
            <a:r>
              <a:rPr lang="en-ID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 </a:t>
            </a:r>
            <a:r>
              <a:rPr lang="en-ID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Setiap</a:t>
            </a:r>
            <a:r>
              <a:rPr lang="en-ID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himpunan</a:t>
            </a:r>
            <a:r>
              <a:rPr lang="en-ID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adalah</a:t>
            </a:r>
            <a:r>
              <a:rPr lang="en-ID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subset </a:t>
            </a:r>
            <a:r>
              <a:rPr lang="en-ID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dari</a:t>
            </a:r>
            <a:r>
              <a:rPr lang="en-ID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dirinya</a:t>
            </a:r>
            <a:r>
              <a:rPr lang="en-ID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sendiri</a:t>
            </a:r>
            <a:r>
              <a:rPr lang="en-ID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61961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140320" cy="829527"/>
          </a:xfrm>
        </p:spPr>
        <p:txBody>
          <a:bodyPr lIns="82945" tIns="50616" rIns="82945" bIns="41473"/>
          <a:lstStyle/>
          <a:p>
            <a:pPr algn="l">
              <a:lnSpc>
                <a:spcPct val="98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32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Latihan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4855D9B-4231-AF41-8ECA-F2399FA469FB}"/>
                  </a:ext>
                </a:extLst>
              </p:cNvPr>
              <p:cNvSpPr/>
              <p:nvPr/>
            </p:nvSpPr>
            <p:spPr>
              <a:xfrm>
                <a:off x="428596" y="1484784"/>
                <a:ext cx="8607900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0850" indent="-450850" algn="just">
                  <a:spcBef>
                    <a:spcPts val="120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2.4	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Tentukan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apakah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masing-masing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pernyataan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ini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benar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atau</a:t>
                </a: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 salah:</a:t>
                </a:r>
                <a:r>
                  <a:rPr lang="en-ID" dirty="0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 </a:t>
                </a:r>
              </a:p>
              <a:p>
                <a:pPr marL="450850" algn="just">
                  <a:spcBef>
                    <a:spcPts val="60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a)  x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{x}		b) {x}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⊆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{x}		c) {x}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 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{x}</a:t>
                </a:r>
                <a:endParaRPr lang="en-ID" dirty="0">
                  <a:solidFill>
                    <a:srgbClr val="000000"/>
                  </a:solidFill>
                  <a:latin typeface="Bookman Old Style" panose="02050604050505020204" pitchFamily="18" charset="0"/>
                  <a:cs typeface="Times New Roman" panose="02020603050405020304" pitchFamily="18" charset="0"/>
                </a:endParaRPr>
              </a:p>
              <a:p>
                <a:pPr marL="450850" algn="just">
                  <a:spcBef>
                    <a:spcPts val="60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d) {x}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 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{{x}}		e)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⊆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{x}		f) 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∅∈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{x}</a:t>
                </a:r>
                <a:r>
                  <a:rPr lang="en-ID" dirty="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4855D9B-4231-AF41-8ECA-F2399FA469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96" y="1484784"/>
                <a:ext cx="8607900" cy="1077218"/>
              </a:xfrm>
              <a:prstGeom prst="rect">
                <a:avLst/>
              </a:prstGeom>
              <a:blipFill>
                <a:blip r:embed="rId4"/>
                <a:stretch>
                  <a:fillRect l="-589" t="-2326" b="-5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22766EC1-7F55-B14E-B0D6-76DA5241EE99}"/>
              </a:ext>
            </a:extLst>
          </p:cNvPr>
          <p:cNvSpPr/>
          <p:nvPr/>
        </p:nvSpPr>
        <p:spPr>
          <a:xfrm>
            <a:off x="428596" y="2708920"/>
            <a:ext cx="8391876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indent="-450850" algn="just">
              <a:spcBef>
                <a:spcPts val="120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Jawab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806450" indent="-355600">
              <a:spcBef>
                <a:spcPts val="600"/>
              </a:spcBef>
              <a:buAutoNum type="alphaLcParenR"/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Benar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</a:t>
            </a:r>
            <a:r>
              <a:rPr lang="en-ID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x </a:t>
            </a:r>
            <a:r>
              <a:rPr lang="en-ID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adalah</a:t>
            </a:r>
            <a:r>
              <a:rPr lang="en-ID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satu-satunya</a:t>
            </a:r>
            <a:r>
              <a:rPr lang="en-ID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elemen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806450" indent="-355600">
              <a:spcBef>
                <a:spcPts val="600"/>
              </a:spcBef>
              <a:buAutoNum type="alphaLcParenR"/>
            </a:pPr>
            <a:r>
              <a:rPr lang="en-ID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Benar</a:t>
            </a:r>
            <a:r>
              <a:rPr lang="en-ID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setiap</a:t>
            </a:r>
            <a:r>
              <a:rPr lang="en-ID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himpunan</a:t>
            </a:r>
            <a:r>
              <a:rPr lang="en-ID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adalah</a:t>
            </a:r>
            <a:r>
              <a:rPr lang="en-ID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subset/</a:t>
            </a:r>
            <a:r>
              <a:rPr lang="en-ID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bagian</a:t>
            </a:r>
            <a:r>
              <a:rPr lang="en-ID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dari</a:t>
            </a:r>
            <a:r>
              <a:rPr lang="en-ID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dirinya</a:t>
            </a:r>
            <a:r>
              <a:rPr lang="en-ID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sendiri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806450" indent="-355600">
              <a:spcBef>
                <a:spcPts val="600"/>
              </a:spcBef>
              <a:buAutoNum type="alphaLcParenR"/>
            </a:pPr>
            <a:r>
              <a:rPr lang="en-ID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Salah, </a:t>
            </a:r>
            <a:r>
              <a:rPr lang="en-ID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satu-satunya</a:t>
            </a:r>
            <a:r>
              <a:rPr lang="en-ID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elemen</a:t>
            </a:r>
            <a:r>
              <a:rPr lang="en-ID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dari</a:t>
            </a:r>
            <a:r>
              <a:rPr lang="en-ID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{x} </a:t>
            </a:r>
            <a:r>
              <a:rPr lang="en-ID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adalah</a:t>
            </a:r>
            <a:r>
              <a:rPr lang="en-ID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huruf</a:t>
            </a:r>
            <a:r>
              <a:rPr lang="en-ID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bukan</a:t>
            </a:r>
            <a:r>
              <a:rPr lang="en-ID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suatu</a:t>
            </a:r>
            <a:r>
              <a:rPr lang="en-ID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himpunan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806450" indent="-355600">
              <a:spcBef>
                <a:spcPts val="600"/>
              </a:spcBef>
              <a:buAutoNum type="alphaLcParenR"/>
            </a:pPr>
            <a:r>
              <a:rPr lang="en-ID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Benar</a:t>
            </a:r>
            <a:r>
              <a:rPr lang="en-ID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{x} </a:t>
            </a:r>
            <a:r>
              <a:rPr lang="en-ID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adalah</a:t>
            </a:r>
            <a:r>
              <a:rPr lang="en-ID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satu-satunya</a:t>
            </a:r>
            <a:r>
              <a:rPr lang="en-ID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elemen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806450" indent="-355600">
              <a:spcBef>
                <a:spcPts val="600"/>
              </a:spcBef>
              <a:buAutoNum type="alphaLcParenR"/>
            </a:pPr>
            <a:r>
              <a:rPr lang="en-ID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Benar</a:t>
            </a:r>
            <a:r>
              <a:rPr lang="en-ID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himpunan</a:t>
            </a:r>
            <a:r>
              <a:rPr lang="en-ID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kosong</a:t>
            </a:r>
            <a:r>
              <a:rPr lang="en-ID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adalah</a:t>
            </a:r>
            <a:r>
              <a:rPr lang="en-ID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subset/</a:t>
            </a:r>
            <a:r>
              <a:rPr lang="en-ID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bagian</a:t>
            </a:r>
            <a:r>
              <a:rPr lang="en-ID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dari</a:t>
            </a:r>
            <a:r>
              <a:rPr lang="en-ID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semua</a:t>
            </a:r>
            <a:r>
              <a:rPr lang="en-ID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himpunan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806450" indent="-355600">
              <a:spcBef>
                <a:spcPts val="600"/>
              </a:spcBef>
              <a:buAutoNum type="alphaLcParenR"/>
            </a:pPr>
            <a:r>
              <a:rPr lang="en-ID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Salah, </a:t>
            </a:r>
            <a:r>
              <a:rPr lang="en-ID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satu-satunya</a:t>
            </a:r>
            <a:r>
              <a:rPr lang="en-ID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elemen</a:t>
            </a:r>
            <a:r>
              <a:rPr lang="en-ID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dari</a:t>
            </a:r>
            <a:r>
              <a:rPr lang="en-ID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{x} </a:t>
            </a:r>
            <a:r>
              <a:rPr lang="en-ID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adalah</a:t>
            </a:r>
            <a:r>
              <a:rPr lang="en-ID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huruf</a:t>
            </a:r>
            <a:r>
              <a:rPr lang="en-ID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bukan</a:t>
            </a:r>
            <a:r>
              <a:rPr lang="en-ID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suatu</a:t>
            </a:r>
            <a:r>
              <a:rPr lang="en-ID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himpunan</a:t>
            </a:r>
            <a:r>
              <a:rPr lang="en-ID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768669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140320" cy="829527"/>
          </a:xfrm>
        </p:spPr>
        <p:txBody>
          <a:bodyPr lIns="82945" tIns="50616" rIns="82945" bIns="41473"/>
          <a:lstStyle/>
          <a:p>
            <a:pPr algn="l">
              <a:lnSpc>
                <a:spcPct val="98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32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Latihan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855D9B-4231-AF41-8ECA-F2399FA469FB}"/>
              </a:ext>
            </a:extLst>
          </p:cNvPr>
          <p:cNvSpPr/>
          <p:nvPr/>
        </p:nvSpPr>
        <p:spPr>
          <a:xfrm>
            <a:off x="428596" y="1484784"/>
            <a:ext cx="86079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indent="-450850" algn="just">
              <a:spcBef>
                <a:spcPts val="120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2.5	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Gambarkan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 Diagram Venn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untuk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mengilustrasikan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himpunan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nama-nama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bulan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dalam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setahun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dalam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bahasa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Inggris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) yang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tidak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mengandung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huruf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 R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dalam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himpunan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tersebut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!</a:t>
            </a:r>
            <a:r>
              <a:rPr lang="en-ID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766EC1-7F55-B14E-B0D6-76DA5241EE99}"/>
              </a:ext>
            </a:extLst>
          </p:cNvPr>
          <p:cNvSpPr/>
          <p:nvPr/>
        </p:nvSpPr>
        <p:spPr>
          <a:xfrm>
            <a:off x="428596" y="2627620"/>
            <a:ext cx="83918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indent="-450850" algn="just">
              <a:spcBef>
                <a:spcPts val="120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Jawab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C65258-0E7E-844F-A716-CE2FB471A7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0706" y="3212976"/>
            <a:ext cx="4356100" cy="1917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445C36-98FB-9B46-A9C4-D690DC1767D6}"/>
              </a:ext>
            </a:extLst>
          </p:cNvPr>
          <p:cNvSpPr txBox="1"/>
          <p:nvPr/>
        </p:nvSpPr>
        <p:spPr>
          <a:xfrm>
            <a:off x="2006930" y="269569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461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140320" cy="829527"/>
          </a:xfrm>
        </p:spPr>
        <p:txBody>
          <a:bodyPr lIns="82945" tIns="50616" rIns="82945" bIns="41473"/>
          <a:lstStyle/>
          <a:p>
            <a:pPr algn="l">
              <a:lnSpc>
                <a:spcPct val="98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32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Latihan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855D9B-4231-AF41-8ECA-F2399FA469FB}"/>
              </a:ext>
            </a:extLst>
          </p:cNvPr>
          <p:cNvSpPr/>
          <p:nvPr/>
        </p:nvSpPr>
        <p:spPr>
          <a:xfrm>
            <a:off x="428596" y="1484784"/>
            <a:ext cx="86079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indent="-450850" algn="just">
              <a:spcBef>
                <a:spcPts val="120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2.6	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Tentukan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apakah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masing-masing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himpunan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ini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b="1" i="1" u="sng" dirty="0">
                <a:solidFill>
                  <a:srgbClr val="000000"/>
                </a:solidFill>
                <a:latin typeface="Bookman Old Style" panose="02050604050505020204" pitchFamily="18" charset="0"/>
              </a:rPr>
              <a:t>finite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, </a:t>
            </a:r>
            <a:r>
              <a:rPr lang="en-US" b="1" i="1" u="sng" dirty="0">
                <a:solidFill>
                  <a:srgbClr val="000000"/>
                </a:solidFill>
                <a:latin typeface="Bookman Old Style" panose="02050604050505020204" pitchFamily="18" charset="0"/>
              </a:rPr>
              <a:t>countably infinite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atau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b="1" i="1" u="sng" dirty="0">
                <a:solidFill>
                  <a:srgbClr val="000000"/>
                </a:solidFill>
                <a:latin typeface="Bookman Old Style" panose="02050604050505020204" pitchFamily="18" charset="0"/>
              </a:rPr>
              <a:t>uncountable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!.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Untuk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</a:rPr>
              <a:t>countably infinite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tunjukkan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korespondensi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satu-ke-satu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antara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himpunan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bilangan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bulat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positif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dan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himpunan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itu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!</a:t>
            </a:r>
            <a:r>
              <a:rPr lang="en-ID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</a:p>
          <a:p>
            <a:pPr marL="793750" indent="-342900" algn="just">
              <a:spcBef>
                <a:spcPts val="600"/>
              </a:spcBef>
              <a:spcAft>
                <a:spcPts val="0"/>
              </a:spcAft>
              <a:buAutoNum type="alphaLcParenR"/>
              <a:defRPr/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Bilangan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bulat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negatif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		</a:t>
            </a:r>
          </a:p>
          <a:p>
            <a:pPr marL="793750" indent="-342900" algn="just">
              <a:spcBef>
                <a:spcPts val="600"/>
              </a:spcBef>
              <a:spcAft>
                <a:spcPts val="0"/>
              </a:spcAft>
              <a:buAutoNum type="alphaLcParenR"/>
              <a:defRPr/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Bilangan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bulat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genap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793750" indent="-342900" algn="just">
              <a:spcBef>
                <a:spcPts val="60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c) 	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Bilangan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bulat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kurang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100	</a:t>
            </a:r>
          </a:p>
          <a:p>
            <a:pPr marL="793750" indent="-342900" algn="just">
              <a:spcBef>
                <a:spcPts val="60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d) 	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Bilangan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real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antara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0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sampai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0.5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793750" indent="-342900" algn="just">
              <a:spcBef>
                <a:spcPts val="60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e) 	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Bilangan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bulat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positif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kurang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1.000.000.000	</a:t>
            </a:r>
          </a:p>
          <a:p>
            <a:pPr marL="793750" indent="-342900" algn="just">
              <a:spcBef>
                <a:spcPts val="60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f) 	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Bilangan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bulat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kelipatan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7</a:t>
            </a:r>
            <a:r>
              <a:rPr lang="en-ID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766EC1-7F55-B14E-B0D6-76DA5241EE99}"/>
              </a:ext>
            </a:extLst>
          </p:cNvPr>
          <p:cNvSpPr/>
          <p:nvPr/>
        </p:nvSpPr>
        <p:spPr>
          <a:xfrm>
            <a:off x="428596" y="4865965"/>
            <a:ext cx="839187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indent="-450850" algn="just">
              <a:spcBef>
                <a:spcPts val="120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Jawab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806450" indent="-355600">
              <a:spcBef>
                <a:spcPts val="600"/>
              </a:spcBef>
              <a:buFontTx/>
              <a:buAutoNum type="alphaLcParenR"/>
            </a:pP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Bilangan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bulat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negatif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countably infinite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Setiap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bilangan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bulat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negatif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dipasangkan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nilai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absolutnya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memberikan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korespondensi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satu-ke-satu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diinginkan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: </a:t>
            </a:r>
          </a:p>
          <a:p>
            <a:pPr marL="806450"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1 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  <a:sym typeface="Symbol" pitchFamily="2" charset="2"/>
              </a:rPr>
              <a:t>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  <a:sym typeface="Symbol" pitchFamily="2" charset="2"/>
              </a:rPr>
              <a:t>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1, 2 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  <a:sym typeface="Symbol" pitchFamily="2" charset="2"/>
              </a:rPr>
              <a:t>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  <a:sym typeface="Symbol" pitchFamily="2" charset="2"/>
              </a:rPr>
              <a:t>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2, 3 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  <a:sym typeface="Symbol" pitchFamily="2" charset="2"/>
              </a:rPr>
              <a:t>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  <a:sym typeface="Symbol" pitchFamily="2" charset="2"/>
              </a:rPr>
              <a:t>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3, </a:t>
            </a:r>
            <a:r>
              <a:rPr lang="en-US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dst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endParaRPr lang="en-ID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4330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140320" cy="829527"/>
          </a:xfrm>
        </p:spPr>
        <p:txBody>
          <a:bodyPr lIns="82945" tIns="50616" rIns="82945" bIns="41473"/>
          <a:lstStyle/>
          <a:p>
            <a:pPr algn="l">
              <a:lnSpc>
                <a:spcPct val="98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32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Latihan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766EC1-7F55-B14E-B0D6-76DA5241EE99}"/>
              </a:ext>
            </a:extLst>
          </p:cNvPr>
          <p:cNvSpPr/>
          <p:nvPr/>
        </p:nvSpPr>
        <p:spPr>
          <a:xfrm>
            <a:off x="428596" y="1412776"/>
            <a:ext cx="8391876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6450" indent="-355600">
              <a:spcBef>
                <a:spcPts val="600"/>
              </a:spcBef>
              <a:buFont typeface="+mj-lt"/>
              <a:buAutoNum type="alphaLcParenR" startAt="2"/>
            </a:pPr>
            <a:r>
              <a:rPr lang="en-ID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Bilangan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bulat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genap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countably infinite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 Kita </a:t>
            </a:r>
            <a:r>
              <a:rPr lang="en-US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dapat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membuat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list </a:t>
            </a:r>
            <a:r>
              <a:rPr lang="en-US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bilangan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bulat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genap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pada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urutan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0, 2, 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  <a:sym typeface="Symbol" pitchFamily="2" charset="2"/>
              </a:rPr>
              <a:t>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2, 4, 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  <a:sym typeface="Symbol" pitchFamily="2" charset="2"/>
              </a:rPr>
              <a:t>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4, 6, 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  <a:sym typeface="Symbol" pitchFamily="2" charset="2"/>
              </a:rPr>
              <a:t>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6, </a:t>
            </a:r>
            <a:r>
              <a:rPr lang="en-US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dst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 Dan </a:t>
            </a:r>
            <a:r>
              <a:rPr lang="en-US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memasangkannya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dengan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bilangan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bulat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positif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terdaftar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dalam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tatanan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alaminya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Sehingga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menjadi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1 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  <a:sym typeface="Symbol" pitchFamily="2" charset="2"/>
              </a:rPr>
              <a:t>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0, 2 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  <a:sym typeface="Symbol" pitchFamily="2" charset="2"/>
              </a:rPr>
              <a:t>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2, 3 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  <a:sym typeface="Symbol" pitchFamily="2" charset="2"/>
              </a:rPr>
              <a:t>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  <a:sym typeface="Symbol" pitchFamily="2" charset="2"/>
              </a:rPr>
              <a:t>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2, 4 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  <a:sym typeface="Symbol" pitchFamily="2" charset="2"/>
              </a:rPr>
              <a:t>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4, </a:t>
            </a:r>
            <a:r>
              <a:rPr lang="en-US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dsb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endParaRPr lang="en-ID" sz="1600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806450" indent="-355600">
              <a:spcBef>
                <a:spcPts val="600"/>
              </a:spcBef>
              <a:buAutoNum type="alphaLcParenR" startAt="2"/>
            </a:pPr>
            <a:r>
              <a:rPr lang="en-US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Himpunan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ini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juga </a:t>
            </a:r>
            <a:r>
              <a:rPr lang="en-US" sz="1600" b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countably infinite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 Kita </a:t>
            </a:r>
            <a:r>
              <a:rPr lang="en-US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dapat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membuat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list </a:t>
            </a:r>
            <a:r>
              <a:rPr lang="en-US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elemennya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dalam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urutan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99, 98, 97, </a:t>
            </a:r>
            <a:r>
              <a:rPr lang="en-US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dst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 Formula </a:t>
            </a:r>
            <a:r>
              <a:rPr lang="en-US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untuk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korespondensi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dengan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himpunan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bilangan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bulat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positif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diberikan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oleh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fungsi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f 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(n) = 100 – n. </a:t>
            </a:r>
            <a:r>
              <a:rPr lang="en-US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Misalnya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bilangan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bulat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positif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117 </a:t>
            </a:r>
            <a:r>
              <a:rPr lang="en-US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dipasangkan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dengan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–17.</a:t>
            </a:r>
            <a:endParaRPr lang="en-ID" sz="1600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806450" indent="-355600">
              <a:spcBef>
                <a:spcPts val="600"/>
              </a:spcBef>
              <a:buAutoNum type="alphaLcParenR" startAt="2"/>
            </a:pPr>
            <a:r>
              <a:rPr lang="en-US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Bukti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bahwa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himpunan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bilangan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real </a:t>
            </a:r>
            <a:r>
              <a:rPr lang="en-US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antara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0 </a:t>
            </a:r>
            <a:r>
              <a:rPr lang="en-US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dan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1 </a:t>
            </a:r>
            <a:r>
              <a:rPr lang="en-US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tidak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dapat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dihitung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dapat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dengan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mudah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dimodifikasi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untuk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menunjukkan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bahwa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himpunan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bilangan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real </a:t>
            </a:r>
            <a:r>
              <a:rPr lang="en-US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antara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0 </a:t>
            </a:r>
            <a:r>
              <a:rPr lang="en-US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dan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0.5 </a:t>
            </a:r>
            <a:r>
              <a:rPr lang="en-US" sz="1600" b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uncountable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 Misalkan 1 berasosiasi dengan 0, 2 berasosiasi dengan ???. (1 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  <a:sym typeface="Symbol" pitchFamily="2" charset="2"/>
              </a:rPr>
              <a:t>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0, 2 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  <a:sym typeface="Symbol" pitchFamily="2" charset="2"/>
              </a:rPr>
              <a:t>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???).</a:t>
            </a:r>
            <a:endParaRPr lang="en-ID" sz="1600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806450" indent="-355600">
              <a:spcBef>
                <a:spcPts val="600"/>
              </a:spcBef>
              <a:buAutoNum type="alphaLcParenR" startAt="2"/>
            </a:pPr>
            <a:r>
              <a:rPr lang="en-US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Himpunan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ini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finite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Ia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memiliki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kardinalitas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999.999.999</a:t>
            </a:r>
            <a:endParaRPr lang="en-ID" sz="1600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806450" indent="-355600">
              <a:spcBef>
                <a:spcPts val="600"/>
              </a:spcBef>
              <a:buAutoNum type="alphaLcParenR" startAt="2"/>
            </a:pPr>
            <a:r>
              <a:rPr lang="en-US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Himpunan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ini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countably infinite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persis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seperti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(b), </a:t>
            </a:r>
            <a:r>
              <a:rPr lang="en-US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bedanya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adalah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bahwa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disana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kelipatan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2 </a:t>
            </a:r>
            <a:r>
              <a:rPr lang="en-US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dan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di </a:t>
            </a:r>
            <a:r>
              <a:rPr lang="en-US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sini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kelipatan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7. </a:t>
            </a:r>
            <a:r>
              <a:rPr lang="en-US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Korespondensi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diberikan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dengan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memasangkan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bilangan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bulat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positif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dengan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7n/2 </a:t>
            </a:r>
            <a:r>
              <a:rPr lang="en-US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jika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n </a:t>
            </a:r>
            <a:r>
              <a:rPr lang="en-US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adalah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genap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dan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-7 (n-1) </a:t>
            </a:r>
            <a:r>
              <a:rPr lang="en-US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jika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n </a:t>
            </a:r>
            <a:r>
              <a:rPr lang="en-US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adalah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ganjil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 0, 7, -7, 14, -14, 21, -21.</a:t>
            </a:r>
            <a:r>
              <a:rPr lang="en-ID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368223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672480" y="3221619"/>
            <a:ext cx="7809120" cy="898654"/>
          </a:xfrm>
        </p:spPr>
        <p:txBody>
          <a:bodyPr tIns="10058"/>
          <a:lstStyle/>
          <a:p>
            <a:pPr>
              <a:lnSpc>
                <a:spcPct val="98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of File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BE36A84930284A934EDF17E88D6FD4" ma:contentTypeVersion="2" ma:contentTypeDescription="Create a new document." ma:contentTypeScope="" ma:versionID="76370ddfe79fb200c356fa6350a64214">
  <xsd:schema xmlns:xsd="http://www.w3.org/2001/XMLSchema" xmlns:xs="http://www.w3.org/2001/XMLSchema" xmlns:p="http://schemas.microsoft.com/office/2006/metadata/properties" xmlns:ns2="b9204584-5e40-489b-b492-03f0f50c0346" targetNamespace="http://schemas.microsoft.com/office/2006/metadata/properties" ma:root="true" ma:fieldsID="a0373186538e6a13de09ed003b816138" ns2:_="">
    <xsd:import namespace="b9204584-5e40-489b-b492-03f0f50c03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204584-5e40-489b-b492-03f0f50c03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719A045-8198-471C-9475-3073BDC1E5F7}"/>
</file>

<file path=customXml/itemProps2.xml><?xml version="1.0" encoding="utf-8"?>
<ds:datastoreItem xmlns:ds="http://schemas.openxmlformats.org/officeDocument/2006/customXml" ds:itemID="{591239D0-3C11-4120-B018-FB7CDFB7A16E}"/>
</file>

<file path=customXml/itemProps3.xml><?xml version="1.0" encoding="utf-8"?>
<ds:datastoreItem xmlns:ds="http://schemas.openxmlformats.org/officeDocument/2006/customXml" ds:itemID="{B6BF1AE2-2E93-4230-8DA8-0223C2AA0047}"/>
</file>

<file path=docProps/app.xml><?xml version="1.0" encoding="utf-8"?>
<Properties xmlns="http://schemas.openxmlformats.org/officeDocument/2006/extended-properties" xmlns:vt="http://schemas.openxmlformats.org/officeDocument/2006/docPropsVTypes">
  <TotalTime>21029</TotalTime>
  <Words>1007</Words>
  <Application>Microsoft Macintosh PowerPoint</Application>
  <PresentationFormat>On-screen Show (4:3)</PresentationFormat>
  <Paragraphs>76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Bookman Old Style</vt:lpstr>
      <vt:lpstr>Calibri</vt:lpstr>
      <vt:lpstr>Cambria Math</vt:lpstr>
      <vt:lpstr>Symbol</vt:lpstr>
      <vt:lpstr>Times New Roman</vt:lpstr>
      <vt:lpstr>ZYSong18030;中易宋体18030;SimSun;方正</vt:lpstr>
      <vt:lpstr>Diseño predeterminado</vt:lpstr>
      <vt:lpstr>PowerPoint Presentation</vt:lpstr>
      <vt:lpstr>Latihan 2</vt:lpstr>
      <vt:lpstr>Latihan 2</vt:lpstr>
      <vt:lpstr>Latihan 2</vt:lpstr>
      <vt:lpstr>Latihan 2</vt:lpstr>
      <vt:lpstr>Latihan 2</vt:lpstr>
      <vt:lpstr>Latihan 2</vt:lpstr>
      <vt:lpstr>Latihan 2</vt:lpstr>
      <vt:lpstr>End of File</vt:lpstr>
    </vt:vector>
  </TitlesOfParts>
  <Company>Toshiba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Nurdin Bahtiar</cp:lastModifiedBy>
  <cp:revision>839</cp:revision>
  <dcterms:created xsi:type="dcterms:W3CDTF">2010-05-23T14:28:12Z</dcterms:created>
  <dcterms:modified xsi:type="dcterms:W3CDTF">2020-09-25T01:40:06Z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0x0101006EBE36A84930284A934EDF17E88D6FD4</vt:lpwstr>
  </property>
</Properties>
</file>