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0.xml" ContentType="application/vnd.openxmlformats-officedocument.presentationml.notesSlid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9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261" r:id="rId2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788E"/>
    <a:srgbClr val="422C16"/>
    <a:srgbClr val="321900"/>
    <a:srgbClr val="003300"/>
    <a:srgbClr val="5F5F5F"/>
    <a:srgbClr val="1C1C1C"/>
    <a:srgbClr val="80008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1" autoAdjust="0"/>
    <p:restoredTop sz="93159" autoAdjust="0"/>
  </p:normalViewPr>
  <p:slideViewPr>
    <p:cSldViewPr>
      <p:cViewPr varScale="1">
        <p:scale>
          <a:sx n="106" d="100"/>
          <a:sy n="106" d="100"/>
        </p:scale>
        <p:origin x="17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35C5A-FA04-4194-80BA-8D4C092CFA6C}" type="datetimeFigureOut">
              <a:rPr lang="en-US" smtClean="0"/>
              <a:pPr/>
              <a:t>9/25/20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59CB4-2833-4BA4-8A2F-A2C69BA96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CA6D4-211F-46D1-8B33-D8F7D67EDE3E}" type="datetimeFigureOut">
              <a:rPr lang="en-US" smtClean="0"/>
              <a:pPr/>
              <a:t>9/25/20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57194-6D9D-47E6-BD35-3BF655FFC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57194-6D9D-47E6-BD35-3BF655FFCB6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82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91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43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10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89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42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29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78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18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21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034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07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478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331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FDFFF6B-F57E-4DC9-A2B4-B11DF1726F9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67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70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54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19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78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75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19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Bookman Old Style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Bookman Old Style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159C19-8A91-4F5B-84DE-C49C15B5875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7EEDBF-1B77-4F6A-80C4-3005423850B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302263-320A-44F9-BD02-DF69054CCCE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ookman Old Style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ookman Old Style" pitchFamily="18" charset="0"/>
              </a:defRPr>
            </a:lvl1pPr>
            <a:lvl2pPr>
              <a:defRPr>
                <a:latin typeface="Bookman Old Style" pitchFamily="18" charset="0"/>
              </a:defRPr>
            </a:lvl2pPr>
            <a:lvl3pPr>
              <a:defRPr>
                <a:latin typeface="Bookman Old Style" pitchFamily="18" charset="0"/>
              </a:defRPr>
            </a:lvl3pPr>
            <a:lvl4pPr>
              <a:defRPr>
                <a:latin typeface="Bookman Old Style" pitchFamily="18" charset="0"/>
              </a:defRPr>
            </a:lvl4pPr>
            <a:lvl5pPr>
              <a:defRPr>
                <a:latin typeface="Bookman Old Style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AE543-B0D4-4385-B929-BFEB44FCDE9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Bookman Old Style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Bookman Old Style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7EFB34-B90A-47BB-81F5-C4B8FFC1A68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FBF52-E633-420E-A705-BCF79448B64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A1FF4F-E14B-400C-900C-D2B4AF0F08D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94C671-5D0A-4FCD-81EA-34B3EBF2FDD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7180F-0061-4227-8F8C-4EF8B31C751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79761-77D7-4AF9-A4C2-AE6120E6875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C83CC-6465-4E23-B4C9-9A0428C6C15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7C5419B-E927-4B6F-B96A-29F94CBCBB23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Rectangle 129"/>
          <p:cNvSpPr>
            <a:spLocks noGrp="1" noChangeArrowheads="1"/>
          </p:cNvSpPr>
          <p:nvPr>
            <p:ph type="subTitle" idx="1"/>
          </p:nvPr>
        </p:nvSpPr>
        <p:spPr>
          <a:xfrm>
            <a:off x="6143636" y="5622462"/>
            <a:ext cx="2646343" cy="363558"/>
          </a:xfrm>
        </p:spPr>
        <p:txBody>
          <a:bodyPr/>
          <a:lstStyle/>
          <a:p>
            <a:pPr algn="r"/>
            <a:r>
              <a:rPr lang="es-UY" sz="1600" b="1" dirty="0" err="1">
                <a:solidFill>
                  <a:srgbClr val="FF0000"/>
                </a:solidFill>
                <a:latin typeface="Bookman Old Style" pitchFamily="18" charset="0"/>
              </a:rPr>
              <a:t>Nurdin</a:t>
            </a:r>
            <a:r>
              <a:rPr lang="es-UY" sz="1600" b="1" dirty="0">
                <a:solidFill>
                  <a:srgbClr val="FF0000"/>
                </a:solidFill>
                <a:latin typeface="Bookman Old Style" pitchFamily="18" charset="0"/>
              </a:rPr>
              <a:t> </a:t>
            </a:r>
            <a:r>
              <a:rPr lang="es-UY" sz="1600" b="1" dirty="0" err="1">
                <a:solidFill>
                  <a:srgbClr val="FF0000"/>
                </a:solidFill>
                <a:latin typeface="Bookman Old Style" pitchFamily="18" charset="0"/>
              </a:rPr>
              <a:t>Bahtiar</a:t>
            </a:r>
            <a:r>
              <a:rPr lang="es-UY" sz="1600" b="1" dirty="0">
                <a:solidFill>
                  <a:srgbClr val="FF0000"/>
                </a:solidFill>
                <a:latin typeface="Bookman Old Style" pitchFamily="18" charset="0"/>
              </a:rPr>
              <a:t>, MT</a:t>
            </a:r>
            <a:endParaRPr lang="es-E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174" name="Rectangle 126"/>
          <p:cNvSpPr>
            <a:spLocks noChangeArrowheads="1"/>
          </p:cNvSpPr>
          <p:nvPr/>
        </p:nvSpPr>
        <p:spPr bwMode="auto">
          <a:xfrm>
            <a:off x="1285852" y="1000109"/>
            <a:ext cx="7462861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es-UY" sz="36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Struktur Diskrit</a:t>
            </a:r>
            <a:endParaRPr lang="es-E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4" name="Rectangle 126">
            <a:extLst>
              <a:ext uri="{FF2B5EF4-FFF2-40B4-BE49-F238E27FC236}">
                <a16:creationId xmlns:a16="http://schemas.microsoft.com/office/drawing/2014/main" id="{1041B770-4A5C-8540-A4A1-931E2D3E7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118" y="3645024"/>
            <a:ext cx="746286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es-UY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Himpunan</a:t>
            </a:r>
            <a:endParaRPr lang="es-E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2.3. Diagram Venn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digambarkan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Diagram Venn.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Diberi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nama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oleh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seorang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matematikawan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John Venn,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1881. </a:t>
            </a:r>
          </a:p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diagram Venn,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terdapat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semesta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meliputi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semua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objek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semesta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pembicaraan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Digambarkan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persegi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panjang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Contoh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3</a:t>
            </a:r>
            <a:endParaRPr lang="en-ID" b="1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Diagram Venn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menggambarkan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V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vokal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alfabet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berikut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E8FA4-D51D-2442-A475-BB404B613510}"/>
              </a:ext>
            </a:extLst>
          </p:cNvPr>
          <p:cNvPicPr/>
          <p:nvPr/>
        </p:nvPicPr>
        <p:blipFill rotWithShape="1">
          <a:blip r:embed="rId4"/>
          <a:srcRect l="2257" t="4554" r="25540" b="20600"/>
          <a:stretch/>
        </p:blipFill>
        <p:spPr>
          <a:xfrm>
            <a:off x="3419872" y="4513188"/>
            <a:ext cx="2415770" cy="1368152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787377C-9504-4B49-95E9-B7B371042D6C}"/>
              </a:ext>
            </a:extLst>
          </p:cNvPr>
          <p:cNvSpPr/>
          <p:nvPr/>
        </p:nvSpPr>
        <p:spPr>
          <a:xfrm>
            <a:off x="1420178" y="6073551"/>
            <a:ext cx="6408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Gambar 2.1. Diagram Venn </a:t>
            </a:r>
            <a:r>
              <a:rPr lang="en-US" sz="14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4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himpunan</a:t>
            </a:r>
            <a:r>
              <a:rPr lang="en-US" sz="14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sz="14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vokal</a:t>
            </a:r>
            <a:r>
              <a:rPr lang="en-US" sz="14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4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alfabet</a:t>
            </a:r>
            <a:r>
              <a:rPr lang="en-ID" sz="1400" dirty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514312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2.4. Sub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Himpunan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ZYSong18030;中易宋体18030;SimSun;方正" charset="0"/>
              <a:cs typeface="ZYSong18030;中易宋体18030;SimSun;方正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855D9B-4231-AF41-8ECA-F2399FA469FB}"/>
                  </a:ext>
                </a:extLst>
              </p:cNvPr>
              <p:cNvSpPr/>
              <p:nvPr/>
            </p:nvSpPr>
            <p:spPr>
              <a:xfrm>
                <a:off x="428596" y="1484784"/>
                <a:ext cx="8391876" cy="26468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0850" indent="-450850" algn="just">
                  <a:spcBef>
                    <a:spcPts val="1200"/>
                  </a:spcBef>
                  <a:spcAft>
                    <a:spcPts val="1200"/>
                  </a:spcAft>
                  <a:buFont typeface="Wingdings" pitchFamily="2" charset="2"/>
                  <a:buChar char="q"/>
                </a:pP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Dikatakan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bahwa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B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jika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hanya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jika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pernyataan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:</a:t>
                </a:r>
                <a:endParaRPr lang="en-ID" dirty="0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18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∀ 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( 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→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D" dirty="0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marL="450850" algn="just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bernilai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benar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.</a:t>
                </a:r>
                <a:endParaRPr lang="en-ID" dirty="0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marL="450850" indent="-450850" algn="just">
                  <a:spcBef>
                    <a:spcPts val="1200"/>
                  </a:spcBef>
                  <a:spcAft>
                    <a:spcPts val="0"/>
                  </a:spcAft>
                  <a:buFont typeface="Wingdings" pitchFamily="2" charset="2"/>
                  <a:buChar char="q"/>
                </a:pPr>
                <a:r>
                  <a:rPr lang="en-ID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menunjukkan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  <a:sym typeface="Symbol" pitchFamily="2" charset="2"/>
                  </a:rPr>
                  <a:t>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D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maka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harus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ditunjukkan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bahwa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jika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anggota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maka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juga </a:t>
                </a:r>
                <a:r>
                  <a:rPr lang="en-ID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anggota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0850" indent="-450850" algn="just">
                  <a:spcBef>
                    <a:spcPts val="1200"/>
                  </a:spcBef>
                  <a:spcAft>
                    <a:spcPts val="0"/>
                  </a:spcAft>
                  <a:buFont typeface="Wingdings" pitchFamily="2" charset="2"/>
                  <a:buChar char="q"/>
                </a:pPr>
                <a:r>
                  <a:rPr lang="en-ID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menunjukkan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⊈</m:t>
                    </m:r>
                  </m:oMath>
                </a14:m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D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maka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harus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ditemukan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sedemikian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hingga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855D9B-4231-AF41-8ECA-F2399FA46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96" y="1484784"/>
                <a:ext cx="8391876" cy="2646878"/>
              </a:xfrm>
              <a:prstGeom prst="rect">
                <a:avLst/>
              </a:prstGeom>
              <a:blipFill>
                <a:blip r:embed="rId4"/>
                <a:stretch>
                  <a:fillRect l="-453" t="-957" r="-453" b="-2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787377C-9504-4B49-95E9-B7B371042D6C}"/>
              </a:ext>
            </a:extLst>
          </p:cNvPr>
          <p:cNvSpPr/>
          <p:nvPr/>
        </p:nvSpPr>
        <p:spPr>
          <a:xfrm>
            <a:off x="1420178" y="6073551"/>
            <a:ext cx="6408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Gambar 2.2. </a:t>
            </a:r>
            <a:r>
              <a:rPr lang="en-US" sz="14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Diagram Venn yang </a:t>
            </a:r>
            <a:r>
              <a:rPr lang="en-US" sz="14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menunjukkan</a:t>
            </a:r>
            <a:r>
              <a:rPr lang="en-US" sz="14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400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ID" sz="14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</a:t>
            </a:r>
            <a:r>
              <a:rPr lang="en-ID" sz="14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400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</a:t>
            </a:r>
            <a:endParaRPr lang="en-US" sz="1400" i="1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56B023-061F-4267-A2CF-371699B6ED7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716" y="4601557"/>
            <a:ext cx="2159635" cy="127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531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2.4. Sub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Himpunan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ZYSong18030;中易宋体18030;SimSun;方正" charset="0"/>
              <a:cs typeface="ZYSong18030;中易宋体18030;SimSun;方正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Contoh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4</a:t>
            </a:r>
            <a:endParaRPr lang="en-ID" b="1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bilangan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ganjil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kurang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10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sub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semua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bilangan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bulat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kurang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10.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bilangan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bulat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kuadratnya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kurang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100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sub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bilangan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bulat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non-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negatif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karena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-1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pertama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tetapi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kedua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(-1)</a:t>
            </a:r>
            <a:r>
              <a:rPr lang="en-US" baseline="300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&lt; 100.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9504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2.4. Sub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Himpunan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ZYSong18030;中易宋体18030;SimSun;方正" charset="0"/>
              <a:cs typeface="ZYSong18030;中易宋体18030;SimSun;方正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Teorema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1</a:t>
            </a:r>
            <a:endParaRPr lang="en-ID" b="1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setiap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936625" lvl="0" indent="-438150" algn="just">
              <a:spcBef>
                <a:spcPts val="120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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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936625" lvl="0" indent="-438150" algn="just">
              <a:spcBef>
                <a:spcPts val="120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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</a:t>
            </a:r>
            <a:endParaRPr lang="en-ID" i="1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Teorema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2</a:t>
            </a:r>
            <a:endParaRPr lang="en-ID" b="1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Menunjukkan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Kesamaan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Dua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endParaRPr lang="en-ID" b="1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membuktikan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bahwa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harus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ditunjukkan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bahwa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 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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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endParaRPr lang="en-ID" i="1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Misal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	</a:t>
            </a: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= {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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{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}, {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}, {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}}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= {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|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subset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{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}}.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Dikatakan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bahwa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kedua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atas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Juga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dikatakan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bahwa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{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}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tetapi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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6237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2.5.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Kardinalitas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ZYSong18030;中易宋体18030;SimSun;方正" charset="0"/>
              <a:cs typeface="ZYSong18030;中易宋体18030;SimSun;方正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Misal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suatu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tepat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elemen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berbeda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dimana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bilangan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bulat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dikatakan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bahwa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berhingga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(</a:t>
            </a:r>
            <a:r>
              <a:rPr lang="en-US" b="1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finite set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kardinalitas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Kardinalitas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dilambangkan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|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|.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Contoh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5</a:t>
            </a:r>
            <a:endParaRPr lang="en-ID" b="1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lvl="0" indent="-45085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bilangan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bulat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ganjil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kurang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10,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|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| = 5.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lvl="0" indent="-45085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alfabet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|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| = 26.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lvl="0" indent="-45085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kosong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elemen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|∅| = 0.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1453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2.5.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Kardinalitas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ZYSong18030;中易宋体18030;SimSun;方正" charset="0"/>
              <a:cs typeface="ZYSong18030;中易宋体18030;SimSun;方正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Suatu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dinyatakan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infinite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terhingga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contohnya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bilangan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bulat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dikatakan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kardinalitas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terdapat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korespondensi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satu-ke-satu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Ditulis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|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|= |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|.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A1AA95-EDBE-9649-9B95-48CFCAAC5947}"/>
              </a:ext>
            </a:extLst>
          </p:cNvPr>
          <p:cNvSpPr/>
          <p:nvPr/>
        </p:nvSpPr>
        <p:spPr>
          <a:xfrm>
            <a:off x="448344" y="4581128"/>
            <a:ext cx="837212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Suatu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yang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berhingga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kardinalitas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bilangan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bulat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dinamakan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countable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dihitung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Kebalikan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dinamakan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uncountable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Jika ada himpunan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infinite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yang </a:t>
            </a:r>
            <a:r>
              <a:rPr lang="en-US" b="1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countable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kardinalitasnya dinotasikan dengan </a:t>
            </a:r>
            <a:r>
              <a:rPr lang="en-ID"/>
              <a:t>ℵ</a:t>
            </a:r>
            <a:r>
              <a:rPr lang="en-ID" baseline="-250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0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Sehingga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|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| = </a:t>
            </a:r>
            <a:r>
              <a:rPr lang="en-ID"/>
              <a:t>ℵ</a:t>
            </a:r>
            <a:r>
              <a:rPr lang="en-ID" baseline="-250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0 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(Baca: </a:t>
            </a:r>
            <a:r>
              <a:rPr lang="en-ID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aleph null).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1CABE1-1614-4F48-824E-88DC2F4DA3C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764395" y="3140968"/>
            <a:ext cx="3468722" cy="1072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5F631D-2A79-0F43-8BAC-5F1690C1DD3F}"/>
              </a:ext>
            </a:extLst>
          </p:cNvPr>
          <p:cNvSpPr/>
          <p:nvPr/>
        </p:nvSpPr>
        <p:spPr>
          <a:xfrm>
            <a:off x="682332" y="4293096"/>
            <a:ext cx="7632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Gambar 2.3. </a:t>
            </a:r>
            <a:r>
              <a:rPr lang="en-US" sz="14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Korespondensi</a:t>
            </a:r>
            <a:r>
              <a:rPr lang="en-US" sz="14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satu-ke-satu</a:t>
            </a:r>
            <a:r>
              <a:rPr lang="en-US" sz="14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antara</a:t>
            </a:r>
            <a:r>
              <a:rPr lang="en-US" sz="14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Z</a:t>
            </a:r>
            <a:r>
              <a:rPr lang="en-US" sz="1400" baseline="300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bilangan</a:t>
            </a:r>
            <a:r>
              <a:rPr lang="en-US" sz="14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ganjil</a:t>
            </a:r>
            <a:r>
              <a:rPr lang="en-US" sz="14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positif</a:t>
            </a:r>
            <a:r>
              <a:rPr lang="en-ID" sz="14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0093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2.6. Power 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Diberikan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suatu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power set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semua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subset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u="sng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Power set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dilambangkan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suatu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elemen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power set-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2</a:t>
            </a:r>
            <a:r>
              <a:rPr lang="en-US" i="1" baseline="300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elemen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Contoh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6</a:t>
            </a:r>
            <a:endParaRPr lang="en-ID" b="1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lvl="0" indent="-45085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Tentukan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power set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{0, 1, 2}!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Jawab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Power set P({0, 1, 2}) = {∅, {0}, {1}, {2}, {0, 1}, {0, 2}, {1, 2}, {0, 1, 2}}.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Perhatikan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bahwa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kosong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itu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sendiri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juga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anggota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subset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Tentukan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power set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∅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{∅}.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Jawab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6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kosong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1 subset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dirinya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sendiri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sehingga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P(∅) = {∅}.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Sedangkan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{∅}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2 subset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sehingga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P({∅}) = {∅, {∅}}.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0324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2.7. Cartesian Product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suatu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Cartesian product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dilambangkan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×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semua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pasangan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terurut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(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dimana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∈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∈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Sedemikian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hingga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 </a:t>
            </a:r>
          </a:p>
          <a:p>
            <a:pPr algn="ctr">
              <a:spcBef>
                <a:spcPts val="1200"/>
              </a:spcBef>
              <a:spcAft>
                <a:spcPts val="0"/>
              </a:spcAft>
            </a:pP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×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= {(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 |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∈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∧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∈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}.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Contoh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7</a:t>
            </a:r>
            <a:endParaRPr lang="en-ID" b="1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lvl="0" indent="-45085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mewakili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semua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mahasiswa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universitas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B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mewakili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semua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program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ditawarkan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universitas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Tentukan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cartesian product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A × B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serta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bagaimana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cara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menggunakannya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?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Jawab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Cartesian product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×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terdiri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semua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pasangan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terurut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(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dimana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mahasiswa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program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universitas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Salah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cara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×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menunjukkan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semua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kemungkinan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pendaftaran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siswa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program di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universitas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49849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2.7. Cartesian Product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Tentukan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cartesian product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= {1, 2}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= {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} !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03225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Jawab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03225" algn="just">
              <a:spcBef>
                <a:spcPts val="1200"/>
              </a:spcBef>
              <a:spcAft>
                <a:spcPts val="0"/>
              </a:spcAft>
            </a:pP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×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= {(1,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), (1,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), (1,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), (2,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), (2,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), (2,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)}.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03225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Catatan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Perlu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diketahui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bahwa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×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×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lvl="0" indent="-45085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Tunjukkan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bahwa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cartesian product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×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cartesian product 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×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dimana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soal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nomor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2 !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03225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Jawab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03225" algn="just">
              <a:spcBef>
                <a:spcPts val="1200"/>
              </a:spcBef>
              <a:spcAft>
                <a:spcPts val="0"/>
              </a:spcAft>
            </a:pP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×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= {(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1), (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2), (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1), (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2), (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1), (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2)}.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5625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2.7. Cartesian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855D9B-4231-AF41-8ECA-F2399FA469FB}"/>
                  </a:ext>
                </a:extLst>
              </p:cNvPr>
              <p:cNvSpPr/>
              <p:nvPr/>
            </p:nvSpPr>
            <p:spPr>
              <a:xfrm>
                <a:off x="428596" y="1484784"/>
                <a:ext cx="8391876" cy="5078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b="1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Contoh</a:t>
                </a:r>
                <a:r>
                  <a:rPr lang="en-US" b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8</a:t>
                </a:r>
                <a:endParaRPr lang="en-ID" b="1" dirty="0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marL="450850" indent="-450850" algn="just">
                  <a:spcBef>
                    <a:spcPts val="1200"/>
                  </a:spcBef>
                  <a:spcAft>
                    <a:spcPts val="0"/>
                  </a:spcAft>
                  <a:buFont typeface="Wingdings" pitchFamily="2" charset="2"/>
                  <a:buChar char="q"/>
                </a:pP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Tentukan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cartesian product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marL="450850" algn="just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dimana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himpunan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= {0, 1},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= {1, 2},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= {0, 1, 2}</a:t>
                </a:r>
                <a:endParaRPr lang="en-ID" dirty="0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marL="450850" algn="just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Pembahasan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:</a:t>
                </a:r>
                <a:endParaRPr lang="en-ID" dirty="0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marL="450850" algn="just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= {(0, 1, 0), (0, 1, 1), (0, 1, 2), (0, 2, 0), (0, 2, 1), (0, 2, 2), </a:t>
                </a:r>
              </a:p>
              <a:p>
                <a:pPr marL="450850" algn="just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                   (1, 1, 0), (1, 1, 1), (1, 1, 2), (1, 2, 0), (1, 2, 1), (1, 2, 2)}.</a:t>
                </a:r>
                <a:endParaRPr lang="en-ID" dirty="0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marL="450850" indent="-450850" algn="just">
                  <a:spcBef>
                    <a:spcPts val="1200"/>
                  </a:spcBef>
                  <a:spcAft>
                    <a:spcPts val="0"/>
                  </a:spcAft>
                  <a:buFont typeface="Wingdings" pitchFamily="2" charset="2"/>
                  <a:buChar char="q"/>
                </a:pP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Catatan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450850" algn="just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Perlu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diketahui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bahwa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tidak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sama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.</a:t>
                </a:r>
                <a:endParaRPr lang="en-ID" dirty="0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marL="450850" indent="-450850" algn="just">
                  <a:spcBef>
                    <a:spcPts val="1200"/>
                  </a:spcBef>
                  <a:spcAft>
                    <a:spcPts val="0"/>
                  </a:spcAft>
                  <a:buFont typeface="Wingdings" pitchFamily="2" charset="2"/>
                  <a:buChar char="q"/>
                </a:pP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Digunakan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notasi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baseline="30000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melambangkan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yaitu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cartesian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produk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himpunan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dirinya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sendiri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baseline="30000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baseline="30000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lain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sebagainya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Sehingga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dapat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ditulis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seperti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berikut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:</a:t>
                </a:r>
                <a:endParaRPr lang="en-ID" dirty="0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marL="450850" algn="ctr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baseline="30000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= {(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baseline="-25000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baseline="-25000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, …,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baseline="-25000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) |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i="1" baseline="-25000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∈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= 1, 2, …, n}</a:t>
                </a:r>
                <a:endParaRPr lang="en-ID" dirty="0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855D9B-4231-AF41-8ECA-F2399FA46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96" y="1484784"/>
                <a:ext cx="8391876" cy="5078313"/>
              </a:xfrm>
              <a:prstGeom prst="rect">
                <a:avLst/>
              </a:prstGeom>
              <a:blipFill>
                <a:blip r:embed="rId4"/>
                <a:stretch>
                  <a:fillRect l="-604" t="-499" r="-453" b="-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28508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Bahan Kuliah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ZYSong18030;中易宋体18030;SimSun;方正" charset="0"/>
              <a:cs typeface="ZYSong18030;中易宋体18030;SimSun;方正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algn="just"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2.1.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endParaRPr lang="en-US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11113" algn="just"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2.2.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Sama</a:t>
            </a:r>
            <a:endParaRPr lang="en-US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11113" algn="just"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2.3. Diagram Venn</a:t>
            </a:r>
          </a:p>
          <a:p>
            <a:pPr marL="11113" algn="just"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2.4. Sub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endParaRPr lang="en-US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11113" algn="just"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2.5.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Kardinalitas</a:t>
            </a:r>
            <a:endParaRPr lang="en-US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11113" algn="just"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2.6. Power Set</a:t>
            </a:r>
          </a:p>
          <a:p>
            <a:pPr marL="11113" algn="just"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2.7. Cartesian Product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11113" algn="just"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2.8.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Kebenaran</a:t>
            </a:r>
            <a:endParaRPr lang="en-US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2.7. Cartesian Product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Contoh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9</a:t>
            </a:r>
            <a:endParaRPr lang="en-ID" b="1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Apa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maksud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pernyataan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∀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∈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(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baseline="300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≥ 0)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∃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∈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(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baseline="300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= 1)?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Jawab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Pernyataan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∀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∈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(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baseline="300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≥ 0)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menyatakan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bahwa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setiap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bilangan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real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baseline="300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≥ 0.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Pernyataan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diartikan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bahwa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Kuadrat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setiap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bilangan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real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bilangan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non negatif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.”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pernyataan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benar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Pernyataannya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∃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∈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(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baseline="300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= 1)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menyatakan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bahwa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terdapat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bilangan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bulat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sedemikian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hingga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baseline="300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= 1.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Pernyataan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diartikan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bahwa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"Ada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bilangan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bulat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dikuadratkan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bernilai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1."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juga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pernyataan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benar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karena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= 1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bilangan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bulat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halnya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−1).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1697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2.8.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Himpunan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kebenaran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ZYSong18030;中易宋体18030;SimSun;方正" charset="0"/>
              <a:cs typeface="ZYSong18030;中易宋体18030;SimSun;方正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67544" y="1484784"/>
            <a:ext cx="8391876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Misal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diberikan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predikat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domain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didefinisikan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bahwa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kebenaran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truth set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terhadap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elemen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setiap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benar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kebenaran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dinyatakan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</a:p>
          <a:p>
            <a:pPr algn="ctr"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{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∈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|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 }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Contoh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10</a:t>
            </a:r>
            <a:endParaRPr lang="en-ID" b="1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Apakah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kebenaran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predikat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),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),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domainnya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bilangan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integer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serta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“|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| = 1”,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“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baseline="300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= 2”,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“|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| =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”.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Jawab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kebenaran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dimana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{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∈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| |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| = 1},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bilangan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integer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dimana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|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| = 1. Karena |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| = 1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 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= 1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x = –1,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integer yang lain,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kebenaran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{–1, 1}.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1753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2.8.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Himpunan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kebenaran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ZYSong18030;中易宋体18030;SimSun;方正" charset="0"/>
              <a:cs typeface="ZYSong18030;中易宋体18030;SimSun;方正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lvl="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kebenaran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dimana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{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∈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|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baseline="300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= 2},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bilangan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integer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dimana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baseline="300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= 2.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kosong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karena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integer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memenuhi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baseline="300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= 2.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lvl="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kebenaran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dimana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{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∈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| |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| =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},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bilangan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integer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dimana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|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| =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Karena |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| =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hanya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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0,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hal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berarti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bahwa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kebenaran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R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bilangan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bulat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negatif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9640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2.8.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Himpunan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kebenaran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ZYSong18030;中易宋体18030;SimSun;方正" charset="0"/>
              <a:cs typeface="ZYSong18030;中易宋体18030;SimSun;方正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855D9B-4231-AF41-8ECA-F2399FA469FB}"/>
                  </a:ext>
                </a:extLst>
              </p:cNvPr>
              <p:cNvSpPr/>
              <p:nvPr/>
            </p:nvSpPr>
            <p:spPr>
              <a:xfrm>
                <a:off x="428596" y="1484784"/>
                <a:ext cx="8391876" cy="28931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0850" indent="-450850" algn="just">
                  <a:spcBef>
                    <a:spcPts val="1200"/>
                  </a:spcBef>
                  <a:spcAft>
                    <a:spcPts val="0"/>
                  </a:spcAft>
                  <a:buFont typeface="Wingdings" pitchFamily="2" charset="2"/>
                  <a:buChar char="q"/>
                </a:pP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Himpunan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memiliki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kesamaan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kardinalitas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jika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hanya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jika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terdapat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korespondensi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satu-ke-satu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Jika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memiliki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kardinalitas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yang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sama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maka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dapat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ditulis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: </a:t>
                </a:r>
                <a:endParaRPr lang="en-ID" dirty="0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marL="450850" algn="ctr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| = |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|</a:t>
                </a:r>
                <a:endParaRPr lang="en-ID" dirty="0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marL="450850" indent="-450850" algn="just">
                  <a:spcBef>
                    <a:spcPts val="1200"/>
                  </a:spcBef>
                  <a:spcAft>
                    <a:spcPts val="0"/>
                  </a:spcAft>
                  <a:buFont typeface="Wingdings" pitchFamily="2" charset="2"/>
                  <a:buChar char="q"/>
                </a:pP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Jika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terdapat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fungsi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korespondensi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satu-ke-satu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maka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kardinalitas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kurang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atau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sama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kardinalitas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sehingga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dapat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ditulis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|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|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|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|.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Jika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|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|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|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|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serta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kardinalitasnya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berbeda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dapat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dikatakan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bahwa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kardinalitas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kurang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kardinalitas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sehingga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dapat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ditulis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|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|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|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|.</a:t>
                </a:r>
                <a:endParaRPr lang="en-ID" dirty="0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855D9B-4231-AF41-8ECA-F2399FA46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96" y="1484784"/>
                <a:ext cx="8391876" cy="2893100"/>
              </a:xfrm>
              <a:prstGeom prst="rect">
                <a:avLst/>
              </a:prstGeom>
              <a:blipFill>
                <a:blip r:embed="rId4"/>
                <a:stretch>
                  <a:fillRect l="-453" t="-873" r="-453" b="-2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795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3221619"/>
            <a:ext cx="7809120" cy="898654"/>
          </a:xfrm>
        </p:spPr>
        <p:txBody>
          <a:bodyPr tIns="10058"/>
          <a:lstStyle/>
          <a:p>
            <a:pPr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of File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2.1.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Himpunan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ZYSong18030;中易宋体18030;SimSun;方正" charset="0"/>
              <a:cs typeface="ZYSong18030;中易宋体18030;SimSun;方正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855D9B-4231-AF41-8ECA-F2399FA469FB}"/>
                  </a:ext>
                </a:extLst>
              </p:cNvPr>
              <p:cNvSpPr/>
              <p:nvPr/>
            </p:nvSpPr>
            <p:spPr>
              <a:xfrm>
                <a:off x="428596" y="3395315"/>
                <a:ext cx="8391876" cy="27699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0850" indent="-450850" algn="just">
                  <a:spcBef>
                    <a:spcPts val="1200"/>
                  </a:spcBef>
                  <a:spcAft>
                    <a:spcPts val="0"/>
                  </a:spcAft>
                  <a:buFont typeface="Wingdings" pitchFamily="2" charset="2"/>
                  <a:buChar char="q"/>
                </a:pPr>
                <a:r>
                  <a:rPr lang="en-US" b="1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Himpunan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adalah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suatu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kumpulan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tak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terurut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objek-objek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, yang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disebut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elemen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atau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anggota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himpunan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.</a:t>
                </a:r>
                <a:endParaRPr lang="en-ID" dirty="0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marL="450850" indent="-450850" algn="just">
                  <a:spcBef>
                    <a:spcPts val="1200"/>
                  </a:spcBef>
                  <a:spcAft>
                    <a:spcPts val="0"/>
                  </a:spcAft>
                  <a:buFont typeface="Wingdings" pitchFamily="2" charset="2"/>
                  <a:buChar char="q"/>
                </a:pP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Sebuah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himpunan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dinyatakan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: a </a:t>
                </a:r>
                <a14:m>
                  <m:oMath xmlns:m="http://schemas.openxmlformats.org/officeDocument/2006/math">
                    <m:r>
                      <a:rPr lang="en-US" b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A</a:t>
                </a:r>
                <a:endParaRPr lang="en-ID" dirty="0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marL="450850" algn="just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yang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berarti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a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adalah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elemen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himpunan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A. </a:t>
                </a:r>
                <a:endParaRPr lang="en-ID" dirty="0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marL="450850" indent="-450850" algn="just">
                  <a:spcBef>
                    <a:spcPts val="1200"/>
                  </a:spcBef>
                  <a:spcAft>
                    <a:spcPts val="0"/>
                  </a:spcAft>
                  <a:buFont typeface="Wingdings" pitchFamily="2" charset="2"/>
                  <a:buChar char="q"/>
                </a:pP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Himpunan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biasa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dinyatakan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huruf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besar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Sedangkan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huruf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kecil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dinyatakan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elemen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anggota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himpunan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D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inyatakan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notasi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{a, b, c, d} yang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menggambarkan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himpunan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elemen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a, b, c,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d.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855D9B-4231-AF41-8ECA-F2399FA46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96" y="3395315"/>
                <a:ext cx="8391876" cy="2769989"/>
              </a:xfrm>
              <a:prstGeom prst="rect">
                <a:avLst/>
              </a:prstGeom>
              <a:blipFill>
                <a:blip r:embed="rId4"/>
                <a:stretch>
                  <a:fillRect l="-453" t="-457" r="-453" b="-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5A4DB4E-BEF6-7047-A811-085ED2A8A6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599" y="1484784"/>
            <a:ext cx="2122313" cy="181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45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2.1.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Himpunan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ZYSong18030;中易宋体18030;SimSun;方正" charset="0"/>
              <a:cs typeface="ZYSong18030;中易宋体18030;SimSun;方正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Contoh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1</a:t>
            </a:r>
            <a:endParaRPr lang="en-ID" b="1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lvl="0" indent="-45085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V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semua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vokal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alfabet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Inggris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dinyatakan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 V = {a, e,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o, u}.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lvl="0" indent="-45085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bilangan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bulat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ganjil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kurang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10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dinyatakan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 O = {1, 3, 5, 7, 9}.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lvl="0" indent="-45085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Meskipun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biasanya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mengelompokkan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elemen-elemen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sifat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namun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memungkinkan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juga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suatu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elemen-elemen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berhubungan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</a:p>
          <a:p>
            <a:pPr marL="450850" lvl="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Misalnya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 {a, 2, Fred, New Jersey}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berisi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empat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elemen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a, 2, Fred,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New Jersey.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lvl="0" indent="-45085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N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bilangan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bulat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kurang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100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dinyatakan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 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 = {1, 2, 3,. . . , 99}.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935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2.1.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Himpunan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ZYSong18030;中易宋体18030;SimSun;方正" charset="0"/>
              <a:cs typeface="ZYSong18030;中易宋体18030;SimSun;方正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855D9B-4231-AF41-8ECA-F2399FA469FB}"/>
                  </a:ext>
                </a:extLst>
              </p:cNvPr>
              <p:cNvSpPr/>
              <p:nvPr/>
            </p:nvSpPr>
            <p:spPr>
              <a:xfrm>
                <a:off x="428596" y="1484784"/>
                <a:ext cx="8391876" cy="50172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0850" indent="-450850" algn="just">
                  <a:spcBef>
                    <a:spcPts val="1200"/>
                  </a:spcBef>
                  <a:spcAft>
                    <a:spcPts val="0"/>
                  </a:spcAft>
                  <a:buFont typeface="Wingdings" pitchFamily="2" charset="2"/>
                  <a:buChar char="q"/>
                </a:pP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Cara lain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mendeskripsikan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satu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himpunan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adalah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dgn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menggunakan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notasi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pembuat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set,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yaitu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dgn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menyatakan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properti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yg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harus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dimiliki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menjadi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anggota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elemen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suatu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himpunan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.</a:t>
                </a:r>
                <a:endParaRPr lang="en-ID" dirty="0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marL="450850" indent="-450850" algn="just">
                  <a:spcBef>
                    <a:spcPts val="1200"/>
                  </a:spcBef>
                  <a:spcAft>
                    <a:spcPts val="0"/>
                  </a:spcAft>
                  <a:buFont typeface="Wingdings" pitchFamily="2" charset="2"/>
                  <a:buChar char="q"/>
                </a:pP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Sebagai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contoh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himpunan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O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semua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bilangan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bulat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positif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ganjil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kurang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10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dapat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ditulis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sebagai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: </a:t>
                </a:r>
                <a:endParaRPr lang="en-ID" dirty="0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marL="450850" algn="just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O = {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|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adalah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bilangan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bulat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positif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ganjil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yang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kurang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10},</a:t>
                </a:r>
                <a:endParaRPr lang="en-ID" dirty="0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marL="450850" indent="-450850" algn="just">
                  <a:spcBef>
                    <a:spcPts val="1200"/>
                  </a:spcBef>
                  <a:spcAft>
                    <a:spcPts val="0"/>
                  </a:spcAft>
                  <a:buFont typeface="Wingdings" pitchFamily="2" charset="2"/>
                  <a:buChar char="q"/>
                </a:pP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atau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menetapkan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seluruhnya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sebagai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himpunan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bilangan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bulat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positif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, </a:t>
                </a:r>
                <a:endParaRPr lang="en-ID" dirty="0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marL="450850" algn="just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O = {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∈ Z</a:t>
                </a:r>
                <a:r>
                  <a:rPr lang="en-US" baseline="30000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|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ganjil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&lt;10}</a:t>
                </a:r>
              </a:p>
              <a:p>
                <a:pPr marL="450850" indent="-450850" algn="just">
                  <a:spcBef>
                    <a:spcPts val="1200"/>
                  </a:spcBef>
                  <a:spcAft>
                    <a:spcPts val="0"/>
                  </a:spcAft>
                  <a:buFont typeface="Wingdings" pitchFamily="2" charset="2"/>
                  <a:buChar char="q"/>
                </a:pP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Cara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notasi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di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atas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sering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digunakan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mendeskripsikan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himpunan-himpunan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pada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saat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tidak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mungkin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memasukkan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semua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elemen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himpunan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Misalnya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himpunan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Q</a:t>
                </a:r>
                <a:r>
                  <a:rPr lang="en-US" baseline="30000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semua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bilangan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rasional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positif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dapat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ditulis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sebagai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:</a:t>
                </a:r>
                <a:endParaRPr lang="en-ID" dirty="0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marL="450850" algn="just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baseline="30000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= {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∈ R |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num>
                      <m:den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beberapa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bilangan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bulat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positif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p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q}</a:t>
                </a:r>
                <a:endParaRPr lang="en-ID" dirty="0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855D9B-4231-AF41-8ECA-F2399FA46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96" y="1484784"/>
                <a:ext cx="8391876" cy="5017207"/>
              </a:xfrm>
              <a:prstGeom prst="rect">
                <a:avLst/>
              </a:prstGeom>
              <a:blipFill>
                <a:blip r:embed="rId4"/>
                <a:stretch>
                  <a:fillRect l="-453" t="-505" r="-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5360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2.1.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Himpunan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ZYSong18030;中易宋体18030;SimSun;方正" charset="0"/>
              <a:cs typeface="ZYSong18030;中易宋体18030;SimSun;方正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Himpunan-himpunan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berikut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dilambangkan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tebal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peran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penting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matematika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diskrit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>
              <a:spcBef>
                <a:spcPts val="1200"/>
              </a:spcBef>
            </a:pPr>
            <a:r>
              <a:rPr lang="en-US" b="1" dirty="0">
                <a:latin typeface="Bookman Old Style" panose="02050604050505020204" pitchFamily="18" charset="0"/>
              </a:rPr>
              <a:t>N 	</a:t>
            </a:r>
            <a:r>
              <a:rPr lang="en-US" dirty="0">
                <a:latin typeface="Bookman Old Style" panose="02050604050505020204" pitchFamily="18" charset="0"/>
              </a:rPr>
              <a:t>=</a:t>
            </a:r>
            <a:r>
              <a:rPr lang="en-US" b="1" dirty="0"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{0, 1, 2, 3,. . .}, </a:t>
            </a:r>
            <a:r>
              <a:rPr lang="en-US" dirty="0" err="1">
                <a:latin typeface="Bookman Old Style" panose="02050604050505020204" pitchFamily="18" charset="0"/>
              </a:rPr>
              <a:t>himpunan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b="1" dirty="0" err="1">
                <a:latin typeface="Bookman Old Style" panose="02050604050505020204" pitchFamily="18" charset="0"/>
              </a:rPr>
              <a:t>bilangan</a:t>
            </a:r>
            <a:r>
              <a:rPr lang="en-US" b="1" dirty="0">
                <a:latin typeface="Bookman Old Style" panose="02050604050505020204" pitchFamily="18" charset="0"/>
              </a:rPr>
              <a:t> </a:t>
            </a:r>
            <a:r>
              <a:rPr lang="en-US" b="1" dirty="0" err="1">
                <a:latin typeface="Bookman Old Style" panose="02050604050505020204" pitchFamily="18" charset="0"/>
              </a:rPr>
              <a:t>asli</a:t>
            </a:r>
            <a:endParaRPr lang="en-ID" dirty="0">
              <a:latin typeface="Bookman Old Style" panose="02050604050505020204" pitchFamily="18" charset="0"/>
            </a:endParaRPr>
          </a:p>
          <a:p>
            <a:pPr marL="450850">
              <a:spcBef>
                <a:spcPts val="1200"/>
              </a:spcBef>
            </a:pPr>
            <a:r>
              <a:rPr lang="en-US" b="1" dirty="0">
                <a:latin typeface="Bookman Old Style" panose="02050604050505020204" pitchFamily="18" charset="0"/>
              </a:rPr>
              <a:t>Z 	</a:t>
            </a:r>
            <a:r>
              <a:rPr lang="en-US" dirty="0">
                <a:latin typeface="Bookman Old Style" panose="02050604050505020204" pitchFamily="18" charset="0"/>
              </a:rPr>
              <a:t>=</a:t>
            </a:r>
            <a:r>
              <a:rPr lang="en-US" b="1" dirty="0"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{. . . , −2, −1, 0, 1, 2,. . .}, </a:t>
            </a:r>
            <a:r>
              <a:rPr lang="en-US" dirty="0" err="1">
                <a:latin typeface="Bookman Old Style" panose="02050604050505020204" pitchFamily="18" charset="0"/>
              </a:rPr>
              <a:t>himpunan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b="1" dirty="0" err="1">
                <a:latin typeface="Bookman Old Style" panose="02050604050505020204" pitchFamily="18" charset="0"/>
              </a:rPr>
              <a:t>bilangan</a:t>
            </a:r>
            <a:r>
              <a:rPr lang="en-US" b="1" dirty="0">
                <a:latin typeface="Bookman Old Style" panose="02050604050505020204" pitchFamily="18" charset="0"/>
              </a:rPr>
              <a:t> </a:t>
            </a:r>
            <a:r>
              <a:rPr lang="en-US" b="1" dirty="0" err="1">
                <a:latin typeface="Bookman Old Style" panose="02050604050505020204" pitchFamily="18" charset="0"/>
              </a:rPr>
              <a:t>bulat</a:t>
            </a:r>
            <a:endParaRPr lang="en-ID" dirty="0">
              <a:latin typeface="Bookman Old Style" panose="02050604050505020204" pitchFamily="18" charset="0"/>
            </a:endParaRPr>
          </a:p>
          <a:p>
            <a:pPr marL="450850">
              <a:spcBef>
                <a:spcPts val="1200"/>
              </a:spcBef>
            </a:pPr>
            <a:r>
              <a:rPr lang="en-US" b="1" dirty="0">
                <a:latin typeface="Bookman Old Style" panose="02050604050505020204" pitchFamily="18" charset="0"/>
              </a:rPr>
              <a:t>Z</a:t>
            </a:r>
            <a:r>
              <a:rPr lang="en-US" b="1" baseline="30000" dirty="0">
                <a:latin typeface="Bookman Old Style" panose="02050604050505020204" pitchFamily="18" charset="0"/>
              </a:rPr>
              <a:t>+ 	</a:t>
            </a:r>
            <a:r>
              <a:rPr lang="en-US" dirty="0">
                <a:latin typeface="Bookman Old Style" panose="02050604050505020204" pitchFamily="18" charset="0"/>
              </a:rPr>
              <a:t>= {1, 2, 3,. . .}, </a:t>
            </a:r>
            <a:r>
              <a:rPr lang="en-US" dirty="0" err="1">
                <a:latin typeface="Bookman Old Style" panose="02050604050505020204" pitchFamily="18" charset="0"/>
              </a:rPr>
              <a:t>himpunan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b="1" dirty="0" err="1">
                <a:latin typeface="Bookman Old Style" panose="02050604050505020204" pitchFamily="18" charset="0"/>
              </a:rPr>
              <a:t>bilangan</a:t>
            </a:r>
            <a:r>
              <a:rPr lang="en-US" b="1" dirty="0">
                <a:latin typeface="Bookman Old Style" panose="02050604050505020204" pitchFamily="18" charset="0"/>
              </a:rPr>
              <a:t> </a:t>
            </a:r>
            <a:r>
              <a:rPr lang="en-US" b="1" dirty="0" err="1">
                <a:latin typeface="Bookman Old Style" panose="02050604050505020204" pitchFamily="18" charset="0"/>
              </a:rPr>
              <a:t>bulat</a:t>
            </a:r>
            <a:r>
              <a:rPr lang="en-US" b="1" dirty="0">
                <a:latin typeface="Bookman Old Style" panose="02050604050505020204" pitchFamily="18" charset="0"/>
              </a:rPr>
              <a:t> </a:t>
            </a:r>
            <a:r>
              <a:rPr lang="en-US" b="1" dirty="0" err="1">
                <a:latin typeface="Bookman Old Style" panose="02050604050505020204" pitchFamily="18" charset="0"/>
              </a:rPr>
              <a:t>positif</a:t>
            </a:r>
            <a:endParaRPr lang="en-ID" dirty="0">
              <a:latin typeface="Bookman Old Style" panose="02050604050505020204" pitchFamily="18" charset="0"/>
            </a:endParaRPr>
          </a:p>
          <a:p>
            <a:pPr marL="450850">
              <a:spcBef>
                <a:spcPts val="1200"/>
              </a:spcBef>
            </a:pPr>
            <a:r>
              <a:rPr lang="en-US" b="1" dirty="0">
                <a:latin typeface="Bookman Old Style" panose="02050604050505020204" pitchFamily="18" charset="0"/>
              </a:rPr>
              <a:t>Q 	</a:t>
            </a:r>
            <a:r>
              <a:rPr lang="en-US" dirty="0">
                <a:latin typeface="Bookman Old Style" panose="02050604050505020204" pitchFamily="18" charset="0"/>
              </a:rPr>
              <a:t>= {p/q | p ∈ </a:t>
            </a:r>
            <a:r>
              <a:rPr lang="en-US" b="1" dirty="0">
                <a:latin typeface="Bookman Old Style" panose="02050604050505020204" pitchFamily="18" charset="0"/>
              </a:rPr>
              <a:t>Z</a:t>
            </a:r>
            <a:r>
              <a:rPr lang="en-US" dirty="0">
                <a:latin typeface="Bookman Old Style" panose="02050604050505020204" pitchFamily="18" charset="0"/>
              </a:rPr>
              <a:t>, q ∈ </a:t>
            </a:r>
            <a:r>
              <a:rPr lang="en-US" b="1" dirty="0">
                <a:latin typeface="Bookman Old Style" panose="02050604050505020204" pitchFamily="18" charset="0"/>
              </a:rPr>
              <a:t>Z</a:t>
            </a:r>
            <a:r>
              <a:rPr lang="en-US" dirty="0">
                <a:latin typeface="Bookman Old Style" panose="02050604050505020204" pitchFamily="18" charset="0"/>
              </a:rPr>
              <a:t>, and q </a:t>
            </a:r>
            <a:r>
              <a:rPr lang="en-US" dirty="0">
                <a:latin typeface="Bookman Old Style" panose="02050604050505020204" pitchFamily="18" charset="0"/>
                <a:sym typeface="Symbol" pitchFamily="2" charset="2"/>
              </a:rPr>
              <a:t></a:t>
            </a:r>
            <a:r>
              <a:rPr lang="en-US" dirty="0">
                <a:latin typeface="Bookman Old Style" panose="02050604050505020204" pitchFamily="18" charset="0"/>
              </a:rPr>
              <a:t> 0}, </a:t>
            </a:r>
            <a:r>
              <a:rPr lang="en-US" dirty="0" err="1">
                <a:latin typeface="Bookman Old Style" panose="02050604050505020204" pitchFamily="18" charset="0"/>
              </a:rPr>
              <a:t>himpunan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b="1" dirty="0" err="1">
                <a:latin typeface="Bookman Old Style" panose="02050604050505020204" pitchFamily="18" charset="0"/>
              </a:rPr>
              <a:t>bilangan</a:t>
            </a:r>
            <a:r>
              <a:rPr lang="en-US" b="1" dirty="0">
                <a:latin typeface="Bookman Old Style" panose="02050604050505020204" pitchFamily="18" charset="0"/>
              </a:rPr>
              <a:t> </a:t>
            </a:r>
            <a:r>
              <a:rPr lang="en-US" b="1" dirty="0" err="1">
                <a:latin typeface="Bookman Old Style" panose="02050604050505020204" pitchFamily="18" charset="0"/>
              </a:rPr>
              <a:t>rasional</a:t>
            </a:r>
            <a:endParaRPr lang="en-ID" dirty="0">
              <a:latin typeface="Bookman Old Style" panose="02050604050505020204" pitchFamily="18" charset="0"/>
            </a:endParaRPr>
          </a:p>
          <a:p>
            <a:pPr marL="450850">
              <a:spcBef>
                <a:spcPts val="1200"/>
              </a:spcBef>
            </a:pPr>
            <a:r>
              <a:rPr lang="en-US" b="1" dirty="0">
                <a:latin typeface="Bookman Old Style" panose="02050604050505020204" pitchFamily="18" charset="0"/>
              </a:rPr>
              <a:t>R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himpunan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b="1" dirty="0" err="1">
                <a:latin typeface="Bookman Old Style" panose="02050604050505020204" pitchFamily="18" charset="0"/>
              </a:rPr>
              <a:t>bilangan</a:t>
            </a:r>
            <a:r>
              <a:rPr lang="en-US" b="1" dirty="0">
                <a:latin typeface="Bookman Old Style" panose="02050604050505020204" pitchFamily="18" charset="0"/>
              </a:rPr>
              <a:t> real</a:t>
            </a:r>
            <a:endParaRPr lang="en-ID" dirty="0">
              <a:latin typeface="Bookman Old Style" panose="02050604050505020204" pitchFamily="18" charset="0"/>
            </a:endParaRPr>
          </a:p>
          <a:p>
            <a:pPr marL="450850">
              <a:spcBef>
                <a:spcPts val="1200"/>
              </a:spcBef>
            </a:pPr>
            <a:r>
              <a:rPr lang="en-US" b="1" dirty="0">
                <a:latin typeface="Bookman Old Style" panose="02050604050505020204" pitchFamily="18" charset="0"/>
              </a:rPr>
              <a:t>R</a:t>
            </a:r>
            <a:r>
              <a:rPr lang="en-US" b="1" baseline="30000" dirty="0">
                <a:latin typeface="Bookman Old Style" panose="02050604050505020204" pitchFamily="18" charset="0"/>
              </a:rPr>
              <a:t>+</a:t>
            </a:r>
            <a:r>
              <a:rPr lang="en-US" dirty="0">
                <a:latin typeface="Bookman Old Style" panose="02050604050505020204" pitchFamily="18" charset="0"/>
              </a:rPr>
              <a:t>,  </a:t>
            </a:r>
            <a:r>
              <a:rPr lang="en-US" dirty="0" err="1">
                <a:latin typeface="Bookman Old Style" panose="02050604050505020204" pitchFamily="18" charset="0"/>
              </a:rPr>
              <a:t>himpunan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b="1" dirty="0" err="1">
                <a:latin typeface="Bookman Old Style" panose="02050604050505020204" pitchFamily="18" charset="0"/>
              </a:rPr>
              <a:t>bilangan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b="1" dirty="0">
                <a:latin typeface="Bookman Old Style" panose="02050604050505020204" pitchFamily="18" charset="0"/>
              </a:rPr>
              <a:t>real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b="1" dirty="0" err="1">
                <a:latin typeface="Bookman Old Style" panose="02050604050505020204" pitchFamily="18" charset="0"/>
              </a:rPr>
              <a:t>positif</a:t>
            </a:r>
            <a:endParaRPr lang="en-ID" dirty="0">
              <a:latin typeface="Bookman Old Style" panose="02050604050505020204" pitchFamily="18" charset="0"/>
            </a:endParaRPr>
          </a:p>
          <a:p>
            <a:pPr marL="450850">
              <a:spcBef>
                <a:spcPts val="1200"/>
              </a:spcBef>
            </a:pPr>
            <a:r>
              <a:rPr lang="en-US" b="1" dirty="0">
                <a:latin typeface="Bookman Old Style" panose="02050604050505020204" pitchFamily="18" charset="0"/>
              </a:rPr>
              <a:t>C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himpunan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b="1" dirty="0" err="1">
                <a:latin typeface="Bookman Old Style" panose="02050604050505020204" pitchFamily="18" charset="0"/>
              </a:rPr>
              <a:t>bilangan</a:t>
            </a:r>
            <a:r>
              <a:rPr lang="en-US" b="1" dirty="0">
                <a:latin typeface="Bookman Old Style" panose="02050604050505020204" pitchFamily="18" charset="0"/>
              </a:rPr>
              <a:t> </a:t>
            </a:r>
            <a:r>
              <a:rPr lang="en-US" b="1" dirty="0" err="1">
                <a:latin typeface="Bookman Old Style" panose="02050604050505020204" pitchFamily="18" charset="0"/>
              </a:rPr>
              <a:t>kompleks</a:t>
            </a:r>
            <a:r>
              <a:rPr lang="en-ID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3921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2.1.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Himpunan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ZYSong18030;中易宋体18030;SimSun;方正" charset="0"/>
              <a:cs typeface="ZYSong18030;中易宋体18030;SimSun;方正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bilangan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real,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Dikatakan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bahwa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]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disebut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interval </a:t>
            </a: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tertutup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disebut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interval </a:t>
            </a: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terbuka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673BAB-7C58-0B47-BE53-D643C1AEDEBA}"/>
              </a:ext>
            </a:extLst>
          </p:cNvPr>
          <p:cNvPicPr/>
          <p:nvPr/>
        </p:nvPicPr>
        <p:blipFill rotWithShape="1">
          <a:blip r:embed="rId4"/>
          <a:srcRect l="4446" t="24539" r="67081" b="24137"/>
          <a:stretch/>
        </p:blipFill>
        <p:spPr>
          <a:xfrm>
            <a:off x="3380848" y="2132856"/>
            <a:ext cx="2235815" cy="1272401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</p:spTree>
    <p:extLst>
      <p:ext uri="{BB962C8B-B14F-4D97-AF65-F5344CB8AC3E}">
        <p14:creationId xmlns:p14="http://schemas.microsoft.com/office/powerpoint/2010/main" val="39146700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2.2.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Himpunan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 yang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Sama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ZYSong18030;中易宋体18030;SimSun;方正" charset="0"/>
              <a:cs typeface="ZYSong18030;中易宋体18030;SimSun;方正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855D9B-4231-AF41-8ECA-F2399FA469FB}"/>
                  </a:ext>
                </a:extLst>
              </p:cNvPr>
              <p:cNvSpPr/>
              <p:nvPr/>
            </p:nvSpPr>
            <p:spPr>
              <a:xfrm>
                <a:off x="428596" y="1484784"/>
                <a:ext cx="8391876" cy="2215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0850" indent="-450850" algn="just">
                  <a:spcBef>
                    <a:spcPts val="1200"/>
                  </a:spcBef>
                  <a:spcAft>
                    <a:spcPts val="0"/>
                  </a:spcAft>
                  <a:buFont typeface="Wingdings" pitchFamily="2" charset="2"/>
                  <a:buChar char="q"/>
                </a:pP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Dua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buah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himpunan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dikatakan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equal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sama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jika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hanya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jika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mereka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memiliki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elemen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yang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sama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0850" indent="-450850" algn="just">
                  <a:spcBef>
                    <a:spcPts val="1200"/>
                  </a:spcBef>
                  <a:spcAft>
                    <a:spcPts val="0"/>
                  </a:spcAft>
                  <a:buFont typeface="Wingdings" pitchFamily="2" charset="2"/>
                  <a:buChar char="q"/>
                </a:pP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kata lain,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jika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himpunan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maka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dikatakan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sama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jika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: </a:t>
                </a:r>
                <a:endParaRPr lang="en-ID" dirty="0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ts val="12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)</a:t>
                </a:r>
                <a:endParaRPr lang="en-ID" dirty="0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marL="450850" indent="-450850" algn="just">
                  <a:spcBef>
                    <a:spcPts val="1200"/>
                  </a:spcBef>
                  <a:spcAft>
                    <a:spcPts val="0"/>
                  </a:spcAft>
                  <a:buFont typeface="Wingdings" pitchFamily="2" charset="2"/>
                  <a:buChar char="q"/>
                </a:pP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Ditulis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: A = B.</a:t>
                </a:r>
                <a:endParaRPr lang="en-ID" dirty="0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855D9B-4231-AF41-8ECA-F2399FA46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96" y="1484784"/>
                <a:ext cx="8391876" cy="2215991"/>
              </a:xfrm>
              <a:prstGeom prst="rect">
                <a:avLst/>
              </a:prstGeom>
              <a:blipFill>
                <a:blip r:embed="rId4"/>
                <a:stretch>
                  <a:fillRect l="-453" t="-1143" r="-453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05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2.2.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Himpunan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 yang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Sama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ZYSong18030;中易宋体18030;SimSun;方正" charset="0"/>
              <a:cs typeface="ZYSong18030;中易宋体18030;SimSun;方正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855D9B-4231-AF41-8ECA-F2399FA469FB}"/>
                  </a:ext>
                </a:extLst>
              </p:cNvPr>
              <p:cNvSpPr/>
              <p:nvPr/>
            </p:nvSpPr>
            <p:spPr>
              <a:xfrm>
                <a:off x="428596" y="1484784"/>
                <a:ext cx="8391876" cy="37548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b="1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Contoh</a:t>
                </a:r>
                <a:r>
                  <a:rPr lang="en-US" b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2</a:t>
                </a:r>
                <a:endParaRPr lang="en-ID" b="1" dirty="0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marL="450850" indent="-450850" algn="just">
                  <a:spcBef>
                    <a:spcPts val="1200"/>
                  </a:spcBef>
                  <a:spcAft>
                    <a:spcPts val="0"/>
                  </a:spcAft>
                  <a:buFont typeface="Wingdings" pitchFamily="2" charset="2"/>
                  <a:buChar char="q"/>
                </a:pP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Himpunan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{1, 3, 5}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{3, 5, 1}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adalah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sama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karena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mereka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memiliki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elemen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yang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sama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Perhatikan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bahwa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urutan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elemen-elemen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himpunan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tersebut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tidak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menjadi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masalah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0850" algn="just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Serta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tidak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masalah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jika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elemen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suatu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set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terdaftar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lebih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sekali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jadi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{1, 3, 3, 3, 5, 5, 5, 5}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adalah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sama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himpunan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   {1, 3, 5}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karena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mereka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memiliki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elemen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yang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sama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.</a:t>
                </a:r>
                <a:endParaRPr lang="en-ID" dirty="0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marL="450850" indent="-450850" algn="just">
                  <a:spcBef>
                    <a:spcPts val="1200"/>
                  </a:spcBef>
                  <a:spcAft>
                    <a:spcPts val="0"/>
                  </a:spcAft>
                  <a:buFont typeface="Wingdings" pitchFamily="2" charset="2"/>
                  <a:buChar char="q"/>
                </a:pP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Himpunan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kosong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Empty set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/ 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null set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adalah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himpunan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yang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tidak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memiliki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elemen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Dinyatakan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atau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{</a:t>
                </a:r>
                <a:r>
                  <a:rPr lang="en-US" sz="800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}. </a:t>
                </a:r>
              </a:p>
              <a:p>
                <a:pPr marL="450850" algn="just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Misal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himpunan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semua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bilangan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integer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positif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yang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lebih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besar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kuadratnya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adalah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himpunan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kosong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855D9B-4231-AF41-8ECA-F2399FA46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96" y="1484784"/>
                <a:ext cx="8391876" cy="3754874"/>
              </a:xfrm>
              <a:prstGeom prst="rect">
                <a:avLst/>
              </a:prstGeom>
              <a:blipFill>
                <a:blip r:embed="rId4"/>
                <a:stretch>
                  <a:fillRect l="-604" t="-673" r="-453" b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84263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BE36A84930284A934EDF17E88D6FD4" ma:contentTypeVersion="2" ma:contentTypeDescription="Create a new document." ma:contentTypeScope="" ma:versionID="76370ddfe79fb200c356fa6350a64214">
  <xsd:schema xmlns:xsd="http://www.w3.org/2001/XMLSchema" xmlns:xs="http://www.w3.org/2001/XMLSchema" xmlns:p="http://schemas.microsoft.com/office/2006/metadata/properties" xmlns:ns2="b9204584-5e40-489b-b492-03f0f50c0346" targetNamespace="http://schemas.microsoft.com/office/2006/metadata/properties" ma:root="true" ma:fieldsID="a0373186538e6a13de09ed003b816138" ns2:_="">
    <xsd:import namespace="b9204584-5e40-489b-b492-03f0f50c03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204584-5e40-489b-b492-03f0f50c03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CC7418-9F5F-48A8-8019-79B70E2D22E0}"/>
</file>

<file path=customXml/itemProps2.xml><?xml version="1.0" encoding="utf-8"?>
<ds:datastoreItem xmlns:ds="http://schemas.openxmlformats.org/officeDocument/2006/customXml" ds:itemID="{2630C587-DBCA-4B5E-842F-A5BA4634654B}"/>
</file>

<file path=customXml/itemProps3.xml><?xml version="1.0" encoding="utf-8"?>
<ds:datastoreItem xmlns:ds="http://schemas.openxmlformats.org/officeDocument/2006/customXml" ds:itemID="{547E8544-A6AA-4149-A662-B8F7276F8997}"/>
</file>

<file path=docProps/app.xml><?xml version="1.0" encoding="utf-8"?>
<Properties xmlns="http://schemas.openxmlformats.org/officeDocument/2006/extended-properties" xmlns:vt="http://schemas.openxmlformats.org/officeDocument/2006/docPropsVTypes">
  <TotalTime>21776</TotalTime>
  <Words>2527</Words>
  <Application>Microsoft Macintosh PowerPoint</Application>
  <PresentationFormat>On-screen Show (4:3)</PresentationFormat>
  <Paragraphs>184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Bookman Old Style</vt:lpstr>
      <vt:lpstr>Calibri</vt:lpstr>
      <vt:lpstr>Cambria Math</vt:lpstr>
      <vt:lpstr>Symbol</vt:lpstr>
      <vt:lpstr>Times New Roman</vt:lpstr>
      <vt:lpstr>Wingdings</vt:lpstr>
      <vt:lpstr>ZYSong18030;中易宋体18030;SimSun;方正</vt:lpstr>
      <vt:lpstr>Diseño predeterminado</vt:lpstr>
      <vt:lpstr>PowerPoint Presentation</vt:lpstr>
      <vt:lpstr>Bahan Kuliah</vt:lpstr>
      <vt:lpstr>2.1. Himpunan</vt:lpstr>
      <vt:lpstr>2.1. Himpunan</vt:lpstr>
      <vt:lpstr>2.1. Himpunan</vt:lpstr>
      <vt:lpstr>2.1. Himpunan</vt:lpstr>
      <vt:lpstr>2.1. Himpunan</vt:lpstr>
      <vt:lpstr>2.2. Himpunan yang Sama</vt:lpstr>
      <vt:lpstr>2.2. Himpunan yang Sama</vt:lpstr>
      <vt:lpstr>2.3. Diagram Venn</vt:lpstr>
      <vt:lpstr>2.4. Sub Himpunan</vt:lpstr>
      <vt:lpstr>2.4. Sub Himpunan</vt:lpstr>
      <vt:lpstr>2.4. Sub Himpunan</vt:lpstr>
      <vt:lpstr>2.5. Kardinalitas</vt:lpstr>
      <vt:lpstr>2.5. Kardinalitas</vt:lpstr>
      <vt:lpstr>2.6. Power Set</vt:lpstr>
      <vt:lpstr>2.7. Cartesian Product</vt:lpstr>
      <vt:lpstr>2.7. Cartesian Product</vt:lpstr>
      <vt:lpstr>2.7. Cartesian Product</vt:lpstr>
      <vt:lpstr>2.7. Cartesian Product</vt:lpstr>
      <vt:lpstr>2.8. Himpunan kebenaran</vt:lpstr>
      <vt:lpstr>2.8. Himpunan kebenaran</vt:lpstr>
      <vt:lpstr>2.8. Himpunan kebenaran</vt:lpstr>
      <vt:lpstr>End of File</vt:lpstr>
    </vt:vector>
  </TitlesOfParts>
  <Company>Toshiba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Nurdin Bahtiar</cp:lastModifiedBy>
  <cp:revision>833</cp:revision>
  <dcterms:created xsi:type="dcterms:W3CDTF">2010-05-23T14:28:12Z</dcterms:created>
  <dcterms:modified xsi:type="dcterms:W3CDTF">2020-09-25T00:44:28Z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0x0101006EBE36A84930284A934EDF17E88D6FD4</vt:lpwstr>
  </property>
</Properties>
</file>