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2" r:id="rId4"/>
    <p:sldId id="263" r:id="rId5"/>
    <p:sldId id="268" r:id="rId6"/>
    <p:sldId id="264" r:id="rId7"/>
    <p:sldId id="269" r:id="rId8"/>
    <p:sldId id="266" r:id="rId9"/>
    <p:sldId id="270" r:id="rId10"/>
    <p:sldId id="261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88E"/>
    <a:srgbClr val="422C16"/>
    <a:srgbClr val="321900"/>
    <a:srgbClr val="003300"/>
    <a:srgbClr val="5F5F5F"/>
    <a:srgbClr val="1C1C1C"/>
    <a:srgbClr val="800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93159" autoAdjust="0"/>
  </p:normalViewPr>
  <p:slideViewPr>
    <p:cSldViewPr>
      <p:cViewPr varScale="1">
        <p:scale>
          <a:sx n="106" d="100"/>
          <a:sy n="106" d="100"/>
        </p:scale>
        <p:origin x="19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5C5A-FA04-4194-80BA-8D4C092CFA6C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59CB4-2833-4BA4-8A2F-A2C69BA96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A6D4-211F-46D1-8B33-D8F7D67EDE3E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57194-6D9D-47E6-BD35-3BF655FFC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7194-6D9D-47E6-BD35-3BF655FFCB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DFFF6B-F57E-4DC9-A2B4-B11DF1726F9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4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4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6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Bookman Old Style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59C19-8A91-4F5B-84DE-C49C15B587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EEDBF-1B77-4F6A-80C4-3005423850B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02263-320A-44F9-BD02-DF69054CCCE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  <a:lvl2pPr>
              <a:defRPr>
                <a:latin typeface="Bookman Old Style" pitchFamily="18" charset="0"/>
              </a:defRPr>
            </a:lvl2pPr>
            <a:lvl3pPr>
              <a:defRPr>
                <a:latin typeface="Bookman Old Style" pitchFamily="18" charset="0"/>
              </a:defRPr>
            </a:lvl3pPr>
            <a:lvl4pPr>
              <a:defRPr>
                <a:latin typeface="Bookman Old Style" pitchFamily="18" charset="0"/>
              </a:defRPr>
            </a:lvl4pPr>
            <a:lvl5pPr>
              <a:defRPr>
                <a:latin typeface="Bookman Old Style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E543-B0D4-4385-B929-BFEB44FCDE9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Bookman Old Style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FB34-B90A-47BB-81F5-C4B8FFC1A68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FBF52-E633-420E-A705-BCF79448B64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1FF4F-E14B-400C-900C-D2B4AF0F08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4C671-5D0A-4FCD-81EA-34B3EBF2FD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7180F-0061-4227-8F8C-4EF8B31C75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79761-77D7-4AF9-A4C2-AE6120E6875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C83CC-6465-4E23-B4C9-9A0428C6C15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C5419B-E927-4B6F-B96A-29F94CBCBB2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Rectangle 129"/>
          <p:cNvSpPr>
            <a:spLocks noGrp="1" noChangeArrowheads="1"/>
          </p:cNvSpPr>
          <p:nvPr>
            <p:ph type="subTitle" idx="1"/>
          </p:nvPr>
        </p:nvSpPr>
        <p:spPr>
          <a:xfrm>
            <a:off x="6143636" y="5622462"/>
            <a:ext cx="2646343" cy="363558"/>
          </a:xfrm>
        </p:spPr>
        <p:txBody>
          <a:bodyPr/>
          <a:lstStyle/>
          <a:p>
            <a:pPr algn="r"/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Nurdin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Bahtiar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, MT</a:t>
            </a:r>
            <a:endParaRPr lang="es-E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1285852" y="1000109"/>
            <a:ext cx="746286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Struktur Diskrit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1041B770-4A5C-8540-A4A1-931E2D3E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18" y="3645024"/>
            <a:ext cx="746286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Fungsi (Latihan)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3221619"/>
            <a:ext cx="7809120" cy="898654"/>
          </a:xfrm>
        </p:spPr>
        <p:txBody>
          <a:bodyPr tIns="10058"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319868" cy="1962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3.1	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Apakah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ekspresi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berikut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merupakan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fungsi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R 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R?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Mengapa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?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</a:p>
              <a:p>
                <a:pPr marL="450850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a)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b)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806450" indent="-355600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c)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±</m:t>
                    </m:r>
                    <m:rad>
                      <m:radPr>
                        <m:deg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rad>
                  </m:oMath>
                </a14:m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d)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Bookman Old Style" panose="020506040505050202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319868" cy="1962204"/>
              </a:xfrm>
              <a:prstGeom prst="rect">
                <a:avLst/>
              </a:prstGeom>
              <a:blipFill>
                <a:blip r:embed="rId4"/>
                <a:stretch>
                  <a:fillRect l="-610" t="-129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766EC1-7F55-B14E-B0D6-76DA5241EE99}"/>
                  </a:ext>
                </a:extLst>
              </p:cNvPr>
              <p:cNvSpPr/>
              <p:nvPr/>
            </p:nvSpPr>
            <p:spPr>
              <a:xfrm>
                <a:off x="428596" y="3501008"/>
                <a:ext cx="8391876" cy="31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Jawab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:</a:t>
                </a:r>
              </a:p>
              <a:p>
                <a:pPr marL="854075" indent="-403225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a) 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Bukan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Karena 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kspresi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didefinisikan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pemetaan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berlaku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keseluruhan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di R.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854075" indent="-403225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b) 	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Bukan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Misalnya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D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rad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didefinisikan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di R,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termasuk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bilangan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kompleks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bukan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riil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).</a:t>
                </a:r>
                <a:r>
                  <a:rPr lang="en-ID" dirty="0">
                    <a:effectLst/>
                  </a:rPr>
                  <a:t> 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854075" indent="-403225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c) 	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Bukan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Karena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±</m:t>
                    </m:r>
                    <m:rad>
                      <m:radPr>
                        <m:degHide m:val="on"/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D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aturannya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ambigu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terdapat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yg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didefinisikan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positif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/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negatif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en-ID" dirty="0">
                    <a:effectLst/>
                  </a:rPr>
                  <a:t> 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854075" indent="-403225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d)	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Jelas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terdefinisi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di domain, codomain,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jangkauannya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766EC1-7F55-B14E-B0D6-76DA5241E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3501008"/>
                <a:ext cx="8391876" cy="3100657"/>
              </a:xfrm>
              <a:prstGeom prst="rect">
                <a:avLst/>
              </a:prstGeom>
              <a:blipFill>
                <a:blip r:embed="rId5"/>
                <a:stretch>
                  <a:fillRect l="-604" t="-1230" r="-453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607900" cy="1964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3.2	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Tentukan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nilai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: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</a:p>
              <a:p>
                <a:pPr marL="450850"/>
                <a:r>
                  <a:rPr lang="en-US" dirty="0">
                    <a:latin typeface="Bookman Old Style" panose="02050604050505020204" pitchFamily="18" charset="0"/>
                  </a:rPr>
                  <a:t>a)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		b)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endParaRPr lang="en-ID" dirty="0">
                  <a:latin typeface="Bookman Old Style" panose="02050604050505020204" pitchFamily="18" charset="0"/>
                </a:endParaRPr>
              </a:p>
              <a:p>
                <a:pPr marL="450850"/>
                <a:r>
                  <a:rPr lang="en-US" dirty="0">
                    <a:latin typeface="Bookman Old Style" panose="02050604050505020204" pitchFamily="18" charset="0"/>
                  </a:rPr>
                  <a:t>c)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		d)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endParaRPr lang="en-ID" dirty="0">
                  <a:latin typeface="Bookman Old Style" panose="02050604050505020204" pitchFamily="18" charset="0"/>
                </a:endParaRPr>
              </a:p>
              <a:p>
                <a:pPr marL="450850"/>
                <a:r>
                  <a:rPr lang="en-US" dirty="0">
                    <a:latin typeface="Bookman Old Style" panose="02050604050505020204" pitchFamily="18" charset="0"/>
                  </a:rPr>
                  <a:t>e)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		f) 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ID" dirty="0">
                  <a:latin typeface="Bookman Old Style" panose="02050604050505020204" pitchFamily="18" charset="0"/>
                </a:endParaRPr>
              </a:p>
              <a:p>
                <a:pPr marL="450850"/>
                <a:r>
                  <a:rPr lang="en-US" dirty="0">
                    <a:latin typeface="Bookman Old Style" panose="02050604050505020204" pitchFamily="18" charset="0"/>
                  </a:rPr>
                  <a:t>g)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		h)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ID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607900" cy="1964256"/>
              </a:xfrm>
              <a:prstGeom prst="rect">
                <a:avLst/>
              </a:prstGeom>
              <a:blipFill>
                <a:blip r:embed="rId4"/>
                <a:stretch>
                  <a:fillRect l="-589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766EC1-7F55-B14E-B0D6-76DA5241EE99}"/>
                  </a:ext>
                </a:extLst>
              </p:cNvPr>
              <p:cNvSpPr/>
              <p:nvPr/>
            </p:nvSpPr>
            <p:spPr>
              <a:xfrm>
                <a:off x="428596" y="3501008"/>
                <a:ext cx="8391876" cy="2041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Jawab: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806450" indent="-355600">
                  <a:spcBef>
                    <a:spcPts val="600"/>
                  </a:spcBef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a)	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	= 1			b)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	= 0</a:t>
                </a:r>
                <a:endParaRPr lang="en-ID" dirty="0">
                  <a:latin typeface="Bookman Old Style" panose="02050604050505020204" pitchFamily="18" charset="0"/>
                </a:endParaRPr>
              </a:p>
              <a:p>
                <a:pPr marL="450850"/>
                <a:r>
                  <a:rPr lang="en-US" dirty="0">
                    <a:latin typeface="Bookman Old Style" panose="02050604050505020204" pitchFamily="18" charset="0"/>
                  </a:rPr>
                  <a:t>c)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	= 0			d)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	= -1</a:t>
                </a:r>
                <a:endParaRPr lang="en-ID" dirty="0">
                  <a:latin typeface="Bookman Old Style" panose="02050604050505020204" pitchFamily="18" charset="0"/>
                </a:endParaRPr>
              </a:p>
              <a:p>
                <a:pPr marL="450850"/>
                <a:r>
                  <a:rPr lang="en-US" dirty="0">
                    <a:latin typeface="Bookman Old Style" panose="02050604050505020204" pitchFamily="18" charset="0"/>
                  </a:rPr>
                  <a:t>e)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	= 3			f) 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	= -1</a:t>
                </a:r>
                <a:endParaRPr lang="en-ID" dirty="0">
                  <a:latin typeface="Bookman Old Style" panose="02050604050505020204" pitchFamily="18" charset="0"/>
                </a:endParaRPr>
              </a:p>
              <a:p>
                <a:pPr marL="450850"/>
                <a:r>
                  <a:rPr lang="en-US" dirty="0">
                    <a:latin typeface="Bookman Old Style" panose="02050604050505020204" pitchFamily="18" charset="0"/>
                  </a:rPr>
                  <a:t>g)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	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 = 2	h)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</m:d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 = 1</a:t>
                </a:r>
                <a:endParaRPr lang="en-ID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766EC1-7F55-B14E-B0D6-76DA5241E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3501008"/>
                <a:ext cx="8391876" cy="2041200"/>
              </a:xfrm>
              <a:prstGeom prst="rect">
                <a:avLst/>
              </a:prstGeom>
              <a:blipFill>
                <a:blip r:embed="rId5"/>
                <a:stretch>
                  <a:fillRect l="-604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457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607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3.3	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Tentukan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</a:rPr>
              <a:t>domain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Bookman Old Style" panose="02050604050505020204" pitchFamily="18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fungsi-fungsi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Perhatikan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bahwa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kasus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menemukan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domain,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tentukan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elemen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diberikan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oleh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854075" lvl="0" indent="-403225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a)	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menetapkan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bit,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1 yang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string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dikurangi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jumlah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0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54075" indent="-403225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b)	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Fungsi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menetapkan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bit </a:t>
            </a:r>
            <a:r>
              <a:rPr lang="en-ID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dua</a:t>
            </a:r>
            <a:r>
              <a:rPr lang="en-ID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kali </a:t>
            </a:r>
            <a:r>
              <a:rPr lang="en-ID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jumlah</a:t>
            </a:r>
            <a:r>
              <a:rPr lang="en-ID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nol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itu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54075" indent="-403225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c)	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Fungsi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menetapkan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jumlah</a:t>
            </a:r>
            <a:r>
              <a:rPr lang="en-ID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yang </a:t>
            </a:r>
            <a:r>
              <a:rPr lang="en-ID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tersisa</a:t>
            </a:r>
            <a:r>
              <a:rPr lang="en-ID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ketika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bit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dibagi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byte (yang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blok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8 bit)</a:t>
            </a:r>
          </a:p>
          <a:p>
            <a:pPr marL="854075" indent="-403225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d)	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Fungsi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ID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ID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kuadrat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1961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1484784"/>
            <a:ext cx="839187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Range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Z.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n bit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1-nya n,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n.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Sedangkan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n bit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bit 0-nya n,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–n.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a)	Domain	: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bit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Range 	: {-n, …, n}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b)	Domain	: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bit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Range 	: {0, 2, 4, …}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c)	Domain	: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string bit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Range 	: {0, 1, 2, 3, 4, 5, 6, 7} 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d)	Domain	: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Range 	: {1, 4, 9, …}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endParaRPr lang="en-ID" sz="1600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494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6079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3.4	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Tentukan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apakah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masing-masing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(a, b, c, d)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ke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dirinya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sendiri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one-to-one!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450850" lvl="2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a)	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f(a) = b, f(b) = a, f(c) = c, f(d) = d</a:t>
            </a:r>
            <a:endParaRPr lang="en-ID" i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2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b)	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f(a) = b, f(b) = b, f(c) = d, f(d) = c</a:t>
            </a:r>
            <a:endParaRPr lang="en-ID" i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2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c)	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f(a) = d, f(b) = b, f(c) = c, f(d) = d</a:t>
            </a:r>
            <a:endParaRPr lang="en-ID" i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3284984"/>
            <a:ext cx="839187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One-to-one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Not One-to-one 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Not One-to-one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66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60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3.5	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mana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3.4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fungsi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onto?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3068960"/>
            <a:ext cx="839187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Onto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Not Onto 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Not Onto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37808-79F5-E245-B4BC-109D6AE51AC4}"/>
              </a:ext>
            </a:extLst>
          </p:cNvPr>
          <p:cNvSpPr/>
          <p:nvPr/>
        </p:nvSpPr>
        <p:spPr>
          <a:xfrm>
            <a:off x="428596" y="1919734"/>
            <a:ext cx="8607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lvl="2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a)	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f(a) = b, f(b) = a, f(c) = c, f(d) = d</a:t>
            </a:r>
            <a:endParaRPr lang="en-ID" i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2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b)	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f(a) = b, f(b) = b, f(c) = d, f(d) = c</a:t>
            </a:r>
            <a:endParaRPr lang="en-ID" i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lvl="2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c)	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f(a) = d, f(b) = b, f(c) = c, f(d) = d</a:t>
            </a:r>
            <a:endParaRPr lang="en-ID" i="1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93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607900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3.6	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Tentukan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apakah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masing-masing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fungsi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Z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ke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Z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adalah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one-to-one!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</a:endParaRPr>
              </a:p>
              <a:p>
                <a:pPr marL="793750" lvl="2" indent="-342900" algn="just">
                  <a:spcBef>
                    <a:spcPts val="600"/>
                  </a:spcBef>
                  <a:spcAft>
                    <a:spcPts val="0"/>
                  </a:spcAft>
                  <a:buAutoNum type="alphaLcParenR"/>
                  <a:defRPr/>
                </a:pP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f(n) = n – 1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	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793750" lvl="2" indent="-342900" algn="just">
                  <a:spcBef>
                    <a:spcPts val="600"/>
                  </a:spcBef>
                  <a:spcAft>
                    <a:spcPts val="0"/>
                  </a:spcAft>
                  <a:buAutoNum type="alphaLcParenR"/>
                  <a:defRPr/>
                </a:pP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f(n) = n</a:t>
                </a:r>
                <a:r>
                  <a:rPr lang="en-US" i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+ 1</a:t>
                </a:r>
                <a:endParaRPr lang="en-ID" i="1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793750" lvl="2" indent="-342900" algn="just">
                  <a:spcBef>
                    <a:spcPts val="600"/>
                  </a:spcBef>
                  <a:spcAft>
                    <a:spcPts val="0"/>
                  </a:spcAft>
                  <a:buAutoNum type="alphaLcParenR"/>
                  <a:defRPr/>
                </a:pP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f(n) = n</a:t>
                </a:r>
                <a:r>
                  <a:rPr lang="en-US" i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3</a:t>
                </a:r>
                <a:endParaRPr lang="en-ID" i="1" baseline="30000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793750" lvl="2" indent="-342900" algn="just">
                  <a:spcBef>
                    <a:spcPts val="600"/>
                  </a:spcBef>
                  <a:spcAft>
                    <a:spcPts val="0"/>
                  </a:spcAft>
                  <a:buAutoNum type="alphaLcParenR"/>
                  <a:defRPr/>
                </a:pP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f(n)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ID" i="1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607900" cy="2062103"/>
              </a:xfrm>
              <a:prstGeom prst="rect">
                <a:avLst/>
              </a:prstGeom>
              <a:blipFill>
                <a:blip r:embed="rId4"/>
                <a:stretch>
                  <a:fillRect l="-589" t="-1227" r="-442" b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3645024"/>
            <a:ext cx="83918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FontTx/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One-to-one. Nilai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– 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selalu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tunggal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	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FontTx/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Not One-to-one. Karena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selalu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meskipun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FontTx/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One-to-one. Nilai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selalu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tunggal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FontTx/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Not One-to-one.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jadi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ceiling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dibagi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33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607900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3.7	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Manakah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fungsi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yang onto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pada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Soal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3.6?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</a:p>
              <a:p>
                <a:pPr marL="793750" lvl="2" indent="-342900" algn="just">
                  <a:spcBef>
                    <a:spcPts val="600"/>
                  </a:spcBef>
                  <a:spcAft>
                    <a:spcPts val="0"/>
                  </a:spcAft>
                  <a:buAutoNum type="alphaLcParenR"/>
                  <a:defRPr/>
                </a:pP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f(n) = n – 1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	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793750" lvl="2" indent="-342900" algn="just">
                  <a:spcBef>
                    <a:spcPts val="600"/>
                  </a:spcBef>
                  <a:spcAft>
                    <a:spcPts val="0"/>
                  </a:spcAft>
                  <a:buAutoNum type="alphaLcParenR"/>
                  <a:defRPr/>
                </a:pP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f(n) = n</a:t>
                </a:r>
                <a:r>
                  <a:rPr lang="en-US" i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+ 1</a:t>
                </a:r>
                <a:endParaRPr lang="en-ID" i="1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793750" lvl="2" indent="-342900" algn="just">
                  <a:spcBef>
                    <a:spcPts val="600"/>
                  </a:spcBef>
                  <a:spcAft>
                    <a:spcPts val="0"/>
                  </a:spcAft>
                  <a:buAutoNum type="alphaLcParenR"/>
                  <a:defRPr/>
                </a:pP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f(n) = n</a:t>
                </a:r>
                <a:r>
                  <a:rPr lang="en-US" i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3</a:t>
                </a:r>
                <a:endParaRPr lang="en-ID" i="1" baseline="30000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793750" lvl="2" indent="-342900" algn="just">
                  <a:spcBef>
                    <a:spcPts val="600"/>
                  </a:spcBef>
                  <a:spcAft>
                    <a:spcPts val="0"/>
                  </a:spcAft>
                  <a:buAutoNum type="alphaLcParenR"/>
                  <a:defRPr/>
                </a:pPr>
                <a:r>
                  <a:rPr lang="en-US" i="1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f(n)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ID" i="1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607900" cy="1785104"/>
              </a:xfrm>
              <a:prstGeom prst="rect">
                <a:avLst/>
              </a:prstGeom>
              <a:blipFill>
                <a:blip r:embed="rId4"/>
                <a:stretch>
                  <a:fillRect l="-589" t="-141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3429000"/>
            <a:ext cx="839187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 algn="just">
              <a:spcBef>
                <a:spcPts val="600"/>
              </a:spcBef>
              <a:buFontTx/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Onto.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Selalu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– 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 algn="just">
              <a:spcBef>
                <a:spcPts val="600"/>
              </a:spcBef>
              <a:buFontTx/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Not Onto. Karena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+ 1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selalu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range.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 algn="just">
              <a:spcBef>
                <a:spcPts val="600"/>
              </a:spcBef>
              <a:buFontTx/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Not Onto.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Selalu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pangkat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 algn="just">
              <a:spcBef>
                <a:spcPts val="600"/>
              </a:spcBef>
              <a:buFontTx/>
              <a:buAutoNum type="alphaLcParenR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Onto.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Selalu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ceiling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integer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dibagi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46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E36A84930284A934EDF17E88D6FD4" ma:contentTypeVersion="2" ma:contentTypeDescription="Create a new document." ma:contentTypeScope="" ma:versionID="76370ddfe79fb200c356fa6350a64214">
  <xsd:schema xmlns:xsd="http://www.w3.org/2001/XMLSchema" xmlns:xs="http://www.w3.org/2001/XMLSchema" xmlns:p="http://schemas.microsoft.com/office/2006/metadata/properties" xmlns:ns2="b9204584-5e40-489b-b492-03f0f50c0346" targetNamespace="http://schemas.microsoft.com/office/2006/metadata/properties" ma:root="true" ma:fieldsID="a0373186538e6a13de09ed003b816138" ns2:_="">
    <xsd:import namespace="b9204584-5e40-489b-b492-03f0f50c0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04584-5e40-489b-b492-03f0f50c0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96330A-0AA9-476D-8FA9-351AA5BB678B}"/>
</file>

<file path=customXml/itemProps2.xml><?xml version="1.0" encoding="utf-8"?>
<ds:datastoreItem xmlns:ds="http://schemas.openxmlformats.org/officeDocument/2006/customXml" ds:itemID="{323DF3EB-124F-4BCB-BFEB-72A4A60BADC7}"/>
</file>

<file path=customXml/itemProps3.xml><?xml version="1.0" encoding="utf-8"?>
<ds:datastoreItem xmlns:ds="http://schemas.openxmlformats.org/officeDocument/2006/customXml" ds:itemID="{129F9FC8-3AF6-4C31-9AB7-3C0217300E0F}"/>
</file>

<file path=docProps/app.xml><?xml version="1.0" encoding="utf-8"?>
<Properties xmlns="http://schemas.openxmlformats.org/officeDocument/2006/extended-properties" xmlns:vt="http://schemas.openxmlformats.org/officeDocument/2006/docPropsVTypes">
  <TotalTime>21362</TotalTime>
  <Words>961</Words>
  <Application>Microsoft Macintosh PowerPoint</Application>
  <PresentationFormat>On-screen Show (4:3)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Cambria Math</vt:lpstr>
      <vt:lpstr>Times New Roman</vt:lpstr>
      <vt:lpstr>Wingdings</vt:lpstr>
      <vt:lpstr>ZYSong18030;中易宋体18030;SimSun;方正</vt:lpstr>
      <vt:lpstr>Diseño predeterminado</vt:lpstr>
      <vt:lpstr>PowerPoint Presentation</vt:lpstr>
      <vt:lpstr>Latihan 3</vt:lpstr>
      <vt:lpstr>Latihan 3</vt:lpstr>
      <vt:lpstr>Latihan 3</vt:lpstr>
      <vt:lpstr>Latihan 3</vt:lpstr>
      <vt:lpstr>Latihan 3</vt:lpstr>
      <vt:lpstr>Latihan 3</vt:lpstr>
      <vt:lpstr>Latihan 3</vt:lpstr>
      <vt:lpstr>Latihan 3</vt:lpstr>
      <vt:lpstr>End of File</vt:lpstr>
    </vt:vector>
  </TitlesOfParts>
  <Company>Toshiba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Nurdin Bahtiar</cp:lastModifiedBy>
  <cp:revision>847</cp:revision>
  <dcterms:created xsi:type="dcterms:W3CDTF">2010-05-23T14:28:12Z</dcterms:created>
  <dcterms:modified xsi:type="dcterms:W3CDTF">2020-09-22T08:36:24Z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0x0101006EBE36A84930284A934EDF17E88D6FD4</vt:lpwstr>
  </property>
</Properties>
</file>