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261" r:id="rId26"/>
    <p:sldId id="326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 autoAdjust="0"/>
    <p:restoredTop sz="93159" autoAdjust="0"/>
  </p:normalViewPr>
  <p:slideViewPr>
    <p:cSldViewPr>
      <p:cViewPr varScale="1">
        <p:scale>
          <a:sx n="106" d="100"/>
          <a:sy n="106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3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8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8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9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12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8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48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75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18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6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6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4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Prinsip Kandang Merpati</a:t>
            </a:r>
            <a:endParaRPr lang="es-E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4.2.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Rule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10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Berapakah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setelah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kode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berikut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dieksekusi</a:t>
            </a:r>
            <a:r>
              <a:rPr lang="en-US" dirty="0">
                <a:latin typeface="Bookman Old Style" panose="02050604050505020204" pitchFamily="18" charset="0"/>
              </a:rPr>
              <a:t>? (</a:t>
            </a:r>
            <a:r>
              <a:rPr lang="en-US" dirty="0" err="1">
                <a:latin typeface="Bookman Old Style" panose="02050604050505020204" pitchFamily="18" charset="0"/>
              </a:rPr>
              <a:t>dimana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, 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, …, n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bilangan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bulat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positif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Nilai </a:t>
            </a:r>
            <a:r>
              <a:rPr lang="en-US" dirty="0" err="1">
                <a:latin typeface="Bookman Old Style" panose="02050604050505020204" pitchFamily="18" charset="0"/>
              </a:rPr>
              <a:t>awal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nol.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langkah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eksekusi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bertambah</a:t>
            </a:r>
            <a:r>
              <a:rPr lang="en-US" dirty="0">
                <a:latin typeface="Bookman Old Style" panose="02050604050505020204" pitchFamily="18" charset="0"/>
              </a:rPr>
              <a:t> 1. Karena </a:t>
            </a:r>
            <a:r>
              <a:rPr lang="en-US" dirty="0" err="1">
                <a:latin typeface="Bookman Old Style" panose="02050604050505020204" pitchFamily="18" charset="0"/>
              </a:rPr>
              <a:t>blok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kode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disusun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oleh</a:t>
            </a:r>
            <a:r>
              <a:rPr lang="en-US" dirty="0">
                <a:latin typeface="Bookman Old Style" panose="02050604050505020204" pitchFamily="18" charset="0"/>
              </a:rPr>
              <a:t> loop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menggunakan</a:t>
            </a:r>
            <a:r>
              <a:rPr lang="en-US" dirty="0">
                <a:latin typeface="Bookman Old Style" panose="02050604050505020204" pitchFamily="18" charset="0"/>
              </a:rPr>
              <a:t> sum rule </a:t>
            </a:r>
            <a:r>
              <a:rPr lang="en-US" dirty="0" err="1">
                <a:latin typeface="Bookman Old Style" panose="02050604050505020204" pitchFamily="18" charset="0"/>
              </a:rPr>
              <a:t>eksekusi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dilakukan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+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+…+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kali. </a:t>
            </a:r>
            <a:r>
              <a:rPr lang="en-US" dirty="0" err="1">
                <a:latin typeface="Bookman Old Style" panose="02050604050505020204" pitchFamily="18" charset="0"/>
              </a:rPr>
              <a:t>Sehingga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+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+…+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A53E8-C1BC-8A41-BC9E-2AEF4E6C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636912"/>
            <a:ext cx="5097349" cy="20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98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4.3.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Substraction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91876" cy="418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latin typeface="Bookman Old Style" panose="02050604050505020204" pitchFamily="18" charset="0"/>
                  </a:rPr>
                  <a:t>Jika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suatu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pekerjaan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dapat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diselesaikan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dengan</a:t>
                </a:r>
                <a:r>
                  <a:rPr lang="en-US" dirty="0">
                    <a:latin typeface="Bookman Old Style" panose="02050604050505020204" pitchFamily="18" charset="0"/>
                  </a:rPr>
                  <a:t> n</a:t>
                </a:r>
                <a:r>
                  <a:rPr lang="en-US" baseline="-25000" dirty="0">
                    <a:latin typeface="Bookman Old Style" panose="02050604050505020204" pitchFamily="18" charset="0"/>
                  </a:rPr>
                  <a:t>1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cara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atau</a:t>
                </a:r>
                <a:r>
                  <a:rPr lang="en-US" dirty="0">
                    <a:latin typeface="Bookman Old Style" panose="02050604050505020204" pitchFamily="18" charset="0"/>
                  </a:rPr>
                  <a:t> n</a:t>
                </a:r>
                <a:r>
                  <a:rPr lang="en-US" baseline="-25000" dirty="0">
                    <a:latin typeface="Bookman Old Style" panose="02050604050505020204" pitchFamily="18" charset="0"/>
                  </a:rPr>
                  <a:t>2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cara</a:t>
                </a:r>
                <a:r>
                  <a:rPr lang="en-US" dirty="0">
                    <a:latin typeface="Bookman Old Style" panose="02050604050505020204" pitchFamily="18" charset="0"/>
                  </a:rPr>
                  <a:t>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maka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jumlah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cara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untuk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menyelesaikan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pekerjaan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tersebut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adalah</a:t>
                </a:r>
                <a:r>
                  <a:rPr lang="en-US" dirty="0">
                    <a:latin typeface="Bookman Old Style" panose="02050604050505020204" pitchFamily="18" charset="0"/>
                  </a:rPr>
                  <a:t> n</a:t>
                </a:r>
                <a:r>
                  <a:rPr lang="en-US" baseline="-25000" dirty="0">
                    <a:latin typeface="Bookman Old Style" panose="02050604050505020204" pitchFamily="18" charset="0"/>
                  </a:rPr>
                  <a:t>1</a:t>
                </a:r>
                <a:r>
                  <a:rPr lang="en-US" dirty="0">
                    <a:latin typeface="Bookman Old Style" panose="02050604050505020204" pitchFamily="18" charset="0"/>
                  </a:rPr>
                  <a:t> + n</a:t>
                </a:r>
                <a:r>
                  <a:rPr lang="en-US" baseline="-25000" dirty="0">
                    <a:latin typeface="Bookman Old Style" panose="02050604050505020204" pitchFamily="18" charset="0"/>
                  </a:rPr>
                  <a:t>2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dikurangi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jumlah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cara</a:t>
                </a:r>
                <a:r>
                  <a:rPr lang="en-US" dirty="0">
                    <a:latin typeface="Bookman Old Style" panose="02050604050505020204" pitchFamily="18" charset="0"/>
                  </a:rPr>
                  <a:t> yang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dapat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diselesaikan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dengan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cara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keduanya</a:t>
                </a:r>
                <a:r>
                  <a:rPr lang="en-US" dirty="0">
                    <a:latin typeface="Bookman Old Style" panose="02050604050505020204" pitchFamily="18" charset="0"/>
                  </a:rPr>
                  <a:t>. </a:t>
                </a:r>
              </a:p>
              <a:p>
                <a:pPr marL="450850" indent="-450850" algn="just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q"/>
                </a:pPr>
                <a:r>
                  <a:rPr lang="en-US" dirty="0">
                    <a:latin typeface="Bookman Old Style" panose="02050604050505020204" pitchFamily="18" charset="0"/>
                  </a:rPr>
                  <a:t>The </a:t>
                </a:r>
                <a:r>
                  <a:rPr lang="en-US" dirty="0" err="1">
                    <a:latin typeface="Bookman Old Style" panose="02050604050505020204" pitchFamily="18" charset="0"/>
                  </a:rPr>
                  <a:t>substraction</a:t>
                </a:r>
                <a:r>
                  <a:rPr lang="en-US" dirty="0">
                    <a:latin typeface="Bookman Old Style" panose="02050604050505020204" pitchFamily="18" charset="0"/>
                  </a:rPr>
                  <a:t> rule juga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dikenal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dengan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b="1" dirty="0">
                    <a:latin typeface="Bookman Old Style" panose="02050604050505020204" pitchFamily="18" charset="0"/>
                  </a:rPr>
                  <a:t>principle of inclusion-exclusion</a:t>
                </a:r>
                <a:r>
                  <a:rPr lang="en-US" dirty="0">
                    <a:latin typeface="Bookman Old Style" panose="02050604050505020204" pitchFamily="18" charset="0"/>
                  </a:rPr>
                  <a:t>.</a:t>
                </a:r>
                <a:endParaRPr lang="en-ID" dirty="0">
                  <a:latin typeface="Bookman Old Style" panose="0205060405050502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endParaRPr lang="en-US" b="1" dirty="0">
                  <a:latin typeface="Bookman Old Style" panose="02050604050505020204" pitchFamily="18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b="1" dirty="0" err="1">
                    <a:latin typeface="Bookman Old Style" panose="02050604050505020204" pitchFamily="18" charset="0"/>
                  </a:rPr>
                  <a:t>Contoh</a:t>
                </a:r>
                <a:r>
                  <a:rPr lang="en-US" b="1" dirty="0">
                    <a:latin typeface="Bookman Old Style" panose="02050604050505020204" pitchFamily="18" charset="0"/>
                  </a:rPr>
                  <a:t> 11</a:t>
                </a:r>
                <a:endParaRPr lang="en-ID" b="1" dirty="0">
                  <a:latin typeface="Bookman Old Style" panose="02050604050505020204" pitchFamily="18" charset="0"/>
                </a:endParaRPr>
              </a:p>
              <a:p>
                <a:pPr marL="450850" indent="-450850" algn="just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q"/>
                </a:pPr>
                <a:r>
                  <a:rPr lang="en-US" dirty="0" err="1">
                    <a:latin typeface="Bookman Old Style" panose="02050604050505020204" pitchFamily="18" charset="0"/>
                  </a:rPr>
                  <a:t>Berapa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banyak</a:t>
                </a:r>
                <a:r>
                  <a:rPr lang="en-US" dirty="0">
                    <a:latin typeface="Bookman Old Style" panose="02050604050505020204" pitchFamily="18" charset="0"/>
                  </a:rPr>
                  <a:t> bit string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dengan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panjang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delapan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baik</a:t>
                </a:r>
                <a:r>
                  <a:rPr lang="en-US" dirty="0">
                    <a:latin typeface="Bookman Old Style" panose="02050604050505020204" pitchFamily="18" charset="0"/>
                  </a:rPr>
                  <a:t> yang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dimulai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dengan</a:t>
                </a:r>
                <a:r>
                  <a:rPr lang="en-US" dirty="0">
                    <a:latin typeface="Bookman Old Style" panose="02050604050505020204" pitchFamily="18" charset="0"/>
                  </a:rPr>
                  <a:t> bit 1 </a:t>
                </a:r>
                <a:r>
                  <a:rPr lang="en-US" u="sng" dirty="0" err="1">
                    <a:latin typeface="Bookman Old Style" panose="02050604050505020204" pitchFamily="18" charset="0"/>
                  </a:rPr>
                  <a:t>atau</a:t>
                </a:r>
                <a:r>
                  <a:rPr lang="en-US" dirty="0">
                    <a:latin typeface="Bookman Old Style" panose="02050604050505020204" pitchFamily="18" charset="0"/>
                  </a:rPr>
                  <a:t> yang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diakhiri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dengan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dua</a:t>
                </a:r>
                <a:r>
                  <a:rPr lang="en-US" dirty="0">
                    <a:latin typeface="Bookman Old Style" panose="02050604050505020204" pitchFamily="18" charset="0"/>
                  </a:rPr>
                  <a:t> bit 00?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 err="1">
                    <a:latin typeface="Bookman Old Style" panose="02050604050505020204" pitchFamily="18" charset="0"/>
                  </a:rPr>
                  <a:t>Jawab</a:t>
                </a:r>
                <a:r>
                  <a:rPr lang="en-US" dirty="0">
                    <a:latin typeface="Bookman Old Style" panose="02050604050505020204" pitchFamily="18" charset="0"/>
                  </a:rPr>
                  <a:t>: …</a:t>
                </a:r>
                <a:endParaRPr lang="en-ID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91876" cy="4185761"/>
              </a:xfrm>
              <a:prstGeom prst="rect">
                <a:avLst/>
              </a:prstGeom>
              <a:blipFill>
                <a:blip r:embed="rId4"/>
                <a:stretch>
                  <a:fillRect l="-604" t="-606" r="-453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4.3.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Substraction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lvl="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Kita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membuat</a:t>
            </a:r>
            <a:r>
              <a:rPr lang="en-US" dirty="0">
                <a:latin typeface="Bookman Old Style" panose="02050604050505020204" pitchFamily="18" charset="0"/>
              </a:rPr>
              <a:t> string bit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dimulai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1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2</a:t>
            </a:r>
            <a:r>
              <a:rPr lang="en-US" baseline="30000" dirty="0">
                <a:latin typeface="Bookman Old Style" panose="02050604050505020204" pitchFamily="18" charset="0"/>
              </a:rPr>
              <a:t>7</a:t>
            </a:r>
            <a:r>
              <a:rPr lang="en-US" dirty="0">
                <a:latin typeface="Bookman Old Style" panose="02050604050505020204" pitchFamily="18" charset="0"/>
              </a:rPr>
              <a:t> = 128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Sesuai</a:t>
            </a:r>
            <a:r>
              <a:rPr lang="en-US" dirty="0">
                <a:latin typeface="Bookman Old Style" panose="02050604050505020204" pitchFamily="18" charset="0"/>
              </a:rPr>
              <a:t> product rule,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bit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masing-masing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tujuh</a:t>
            </a:r>
            <a:r>
              <a:rPr lang="en-US" dirty="0">
                <a:latin typeface="Bookman Old Style" panose="02050604050505020204" pitchFamily="18" charset="0"/>
              </a:rPr>
              <a:t> bit </a:t>
            </a:r>
            <a:r>
              <a:rPr lang="en-US" dirty="0" err="1">
                <a:latin typeface="Bookman Old Style" panose="02050604050505020204" pitchFamily="18" charset="0"/>
              </a:rPr>
              <a:t>lainnya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lvl="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Demikian</a:t>
            </a:r>
            <a:r>
              <a:rPr lang="en-US" dirty="0">
                <a:latin typeface="Bookman Old Style" panose="02050604050505020204" pitchFamily="18" charset="0"/>
              </a:rPr>
              <a:t> pula, </a:t>
            </a:r>
            <a:r>
              <a:rPr lang="en-US" dirty="0" err="1">
                <a:latin typeface="Bookman Old Style" panose="02050604050505020204" pitchFamily="18" charset="0"/>
              </a:rPr>
              <a:t>kita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membangun</a:t>
            </a:r>
            <a:r>
              <a:rPr lang="en-US" dirty="0">
                <a:latin typeface="Bookman Old Style" panose="02050604050505020204" pitchFamily="18" charset="0"/>
              </a:rPr>
              <a:t> bit string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bit 00,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2</a:t>
            </a:r>
            <a:r>
              <a:rPr lang="en-US" baseline="30000" dirty="0">
                <a:latin typeface="Bookman Old Style" panose="02050604050505020204" pitchFamily="18" charset="0"/>
              </a:rPr>
              <a:t>6</a:t>
            </a:r>
            <a:r>
              <a:rPr lang="en-US" dirty="0">
                <a:latin typeface="Bookman Old Style" panose="02050604050505020204" pitchFamily="18" charset="0"/>
              </a:rPr>
              <a:t> = 64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Sesuai</a:t>
            </a:r>
            <a:r>
              <a:rPr lang="en-US" dirty="0">
                <a:latin typeface="Bookman Old Style" panose="02050604050505020204" pitchFamily="18" charset="0"/>
              </a:rPr>
              <a:t> product rule,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masing-masing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enam</a:t>
            </a:r>
            <a:r>
              <a:rPr lang="en-US" dirty="0">
                <a:latin typeface="Bookman Old Style" panose="02050604050505020204" pitchFamily="18" charset="0"/>
              </a:rPr>
              <a:t> bit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sedangkan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bit </a:t>
            </a:r>
            <a:r>
              <a:rPr lang="en-US" dirty="0" err="1">
                <a:latin typeface="Bookman Old Style" panose="02050604050505020204" pitchFamily="18" charset="0"/>
              </a:rPr>
              <a:t>terakhir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45085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Cara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membangun</a:t>
            </a:r>
            <a:r>
              <a:rPr lang="en-US" dirty="0">
                <a:latin typeface="Bookman Old Style" panose="02050604050505020204" pitchFamily="18" charset="0"/>
              </a:rPr>
              <a:t> string bit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dimulai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1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seperti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halnya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membangun</a:t>
            </a:r>
            <a:r>
              <a:rPr lang="en-US" dirty="0">
                <a:latin typeface="Bookman Old Style" panose="02050604050505020204" pitchFamily="18" charset="0"/>
              </a:rPr>
              <a:t> string bit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bit 00, </a:t>
            </a:r>
            <a:r>
              <a:rPr lang="en-US" dirty="0" err="1">
                <a:latin typeface="Bookman Old Style" panose="02050604050505020204" pitchFamily="18" charset="0"/>
              </a:rPr>
              <a:t>dimana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2</a:t>
            </a:r>
            <a:r>
              <a:rPr lang="en-US" baseline="30000" dirty="0">
                <a:latin typeface="Bookman Old Style" panose="02050604050505020204" pitchFamily="18" charset="0"/>
              </a:rPr>
              <a:t>5</a:t>
            </a:r>
            <a:r>
              <a:rPr lang="en-US" dirty="0">
                <a:latin typeface="Bookman Old Style" panose="02050604050505020204" pitchFamily="18" charset="0"/>
              </a:rPr>
              <a:t> = 32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membangun</a:t>
            </a:r>
            <a:r>
              <a:rPr lang="en-US" dirty="0">
                <a:latin typeface="Bookman Old Style" panose="02050604050505020204" pitchFamily="18" charset="0"/>
              </a:rPr>
              <a:t> string </a:t>
            </a:r>
            <a:r>
              <a:rPr lang="en-US" dirty="0" err="1">
                <a:latin typeface="Bookman Old Style" panose="02050604050505020204" pitchFamily="18" charset="0"/>
              </a:rPr>
              <a:t>tersebut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45085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Menurut</a:t>
            </a:r>
            <a:r>
              <a:rPr lang="en-US" dirty="0">
                <a:latin typeface="Bookman Old Style" panose="02050604050505020204" pitchFamily="18" charset="0"/>
              </a:rPr>
              <a:t> product rule,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bit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, bit </a:t>
            </a:r>
            <a:r>
              <a:rPr lang="en-US" dirty="0" err="1">
                <a:latin typeface="Bookman Old Style" panose="02050604050505020204" pitchFamily="18" charset="0"/>
              </a:rPr>
              <a:t>kedua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hingga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keenam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bit </a:t>
            </a:r>
            <a:r>
              <a:rPr lang="en-US" dirty="0" err="1">
                <a:latin typeface="Bookman Old Style" panose="02050604050505020204" pitchFamily="18" charset="0"/>
              </a:rPr>
              <a:t>terakhir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51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4.3.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Substraction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Akibatnya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jumlah</a:t>
            </a:r>
            <a:r>
              <a:rPr lang="en-US" dirty="0">
                <a:latin typeface="Bookman Old Style" panose="02050604050505020204" pitchFamily="18" charset="0"/>
              </a:rPr>
              <a:t> bit string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dimulai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1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diakhiri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00, yang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jumlah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membangun</a:t>
            </a:r>
            <a:r>
              <a:rPr lang="en-US" dirty="0">
                <a:latin typeface="Bookman Old Style" panose="02050604050505020204" pitchFamily="18" charset="0"/>
              </a:rPr>
              <a:t> string bit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dimulai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1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00,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128 + 64 – 32 = 160.</a:t>
            </a:r>
            <a:endParaRPr lang="en-ID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0347D-A8AB-1C47-9C1B-4621EEB7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48" y="2877036"/>
            <a:ext cx="2506015" cy="244827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54C522-7B53-FF43-8C65-51D9BF186262}"/>
              </a:ext>
            </a:extLst>
          </p:cNvPr>
          <p:cNvSpPr/>
          <p:nvPr/>
        </p:nvSpPr>
        <p:spPr>
          <a:xfrm>
            <a:off x="890850" y="5517232"/>
            <a:ext cx="74673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4.1. Bit string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diawali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diakhiri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00</a:t>
            </a:r>
            <a:r>
              <a:rPr lang="en-ID" sz="1400" dirty="0">
                <a:latin typeface="Bookman Old Style" panose="02050604050505020204" pitchFamily="18" charset="0"/>
              </a:rPr>
              <a:t> 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29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4.3.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Substraction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12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Sebuah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perusahaan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menerima</a:t>
            </a:r>
            <a:r>
              <a:rPr lang="en-US" dirty="0">
                <a:latin typeface="Bookman Old Style" panose="02050604050505020204" pitchFamily="18" charset="0"/>
              </a:rPr>
              <a:t> 350 </a:t>
            </a:r>
            <a:r>
              <a:rPr lang="en-US" dirty="0" err="1">
                <a:latin typeface="Bookman Old Style" panose="02050604050505020204" pitchFamily="18" charset="0"/>
              </a:rPr>
              <a:t>aplikasi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lamaran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fresh graduate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direncanakan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pengelolaan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bagian</a:t>
            </a:r>
            <a:r>
              <a:rPr lang="en-US" dirty="0">
                <a:latin typeface="Bookman Old Style" panose="02050604050505020204" pitchFamily="18" charset="0"/>
              </a:rPr>
              <a:t> web server </a:t>
            </a:r>
            <a:r>
              <a:rPr lang="en-US" dirty="0" err="1">
                <a:latin typeface="Bookman Old Style" panose="02050604050505020204" pitchFamily="18" charset="0"/>
              </a:rPr>
              <a:t>baru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220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pelamar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berasal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, 147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51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keduanya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berapa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pelamar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ini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mengetahui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jumlah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pelamar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berasal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baik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kita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mengurangi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jumlah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siswa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keduanya</a:t>
            </a:r>
            <a:r>
              <a:rPr lang="en-US" dirty="0">
                <a:latin typeface="Bookman Old Style" panose="02050604050505020204" pitchFamily="18" charset="0"/>
              </a:rPr>
              <a:t>)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jumlah</a:t>
            </a:r>
            <a:r>
              <a:rPr lang="en-US" dirty="0">
                <a:latin typeface="Bookman Old Style" panose="02050604050505020204" pitchFamily="18" charset="0"/>
              </a:rPr>
              <a:t> total </a:t>
            </a:r>
            <a:r>
              <a:rPr lang="en-US" dirty="0" err="1">
                <a:latin typeface="Bookman Old Style" panose="02050604050505020204" pitchFamily="18" charset="0"/>
              </a:rPr>
              <a:t>pelamar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9692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4.3.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Substraction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Misalkan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siswa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siswa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Kemudian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∪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siswa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keduanya</a:t>
            </a:r>
            <a:r>
              <a:rPr lang="en-US" dirty="0">
                <a:latin typeface="Bookman Old Style" panose="02050604050505020204" pitchFamily="18" charset="0"/>
              </a:rPr>
              <a:t>),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∩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siswa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keduanya</a:t>
            </a:r>
            <a:r>
              <a:rPr lang="en-US" dirty="0">
                <a:latin typeface="Bookman Old Style" panose="02050604050505020204" pitchFamily="18" charset="0"/>
              </a:rPr>
              <a:t>).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aturan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pengurangan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jumlah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siswa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mengambil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keduanya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/>
            <a:r>
              <a:rPr lang="en-US" dirty="0">
                <a:latin typeface="Bookman Old Style" panose="02050604050505020204" pitchFamily="18" charset="0"/>
              </a:rPr>
              <a:t>|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∪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| = |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| + |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| – |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∩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| = 220 + 147 – 51 = 316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disimpulkan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350 – 316 = 34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pelamar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jurusan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ilmu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bisnis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8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4.4.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Division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 /d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menyelesaikan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bisa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dilakukan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menggunakan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prosedur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dicapai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w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tepat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berkorespondensi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w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Kita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menyatakan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kembali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division rule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: “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berhingga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union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 </a:t>
            </a:r>
            <a:r>
              <a:rPr lang="en-US" dirty="0" err="1">
                <a:latin typeface="Bookman Old Style" panose="02050604050505020204" pitchFamily="18" charset="0"/>
              </a:rPr>
              <a:t>pasangan</a:t>
            </a:r>
            <a:r>
              <a:rPr lang="en-US" dirty="0">
                <a:latin typeface="Bookman Old Style" panose="02050604050505020204" pitchFamily="18" charset="0"/>
              </a:rPr>
              <a:t> subset disjoint </a:t>
            </a:r>
            <a:r>
              <a:rPr lang="en-US" dirty="0" err="1">
                <a:latin typeface="Bookman Old Style" panose="02050604050505020204" pitchFamily="18" charset="0"/>
              </a:rPr>
              <a:t>masing-masing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</a:p>
          <a:p>
            <a:pPr marL="450850" algn="ctr">
              <a:spcBef>
                <a:spcPts val="1200"/>
              </a:spcBef>
            </a:pP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= |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|/</a:t>
            </a:r>
            <a:r>
              <a:rPr lang="en-US" i="1" dirty="0">
                <a:latin typeface="Bookman Old Style" panose="020506040505050202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Juga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dirumuskan</a:t>
            </a:r>
            <a:r>
              <a:rPr lang="en-US" dirty="0">
                <a:latin typeface="Bookman Old Style" panose="02050604050505020204" pitchFamily="18" charset="0"/>
              </a:rPr>
              <a:t> division rule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: “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f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dimana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A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B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berhingga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y</a:t>
            </a:r>
            <a:r>
              <a:rPr lang="en-US" dirty="0">
                <a:latin typeface="Bookman Old Style" panose="02050604050505020204" pitchFamily="18" charset="0"/>
              </a:rPr>
              <a:t> ∈ </a:t>
            </a:r>
            <a:r>
              <a:rPr lang="en-US" i="1" dirty="0">
                <a:latin typeface="Bookman Old Style" panose="02050604050505020204" pitchFamily="18" charset="0"/>
              </a:rPr>
              <a:t>B 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dirty="0">
                <a:latin typeface="Bookman Old Style" panose="02050604050505020204" pitchFamily="18" charset="0"/>
              </a:rPr>
              <a:t> ∈ </a:t>
            </a:r>
            <a:r>
              <a:rPr lang="en-US" i="1" dirty="0">
                <a:latin typeface="Bookman Old Style" panose="02050604050505020204" pitchFamily="18" charset="0"/>
              </a:rPr>
              <a:t>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f(x) = y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|B| = |A|/</a:t>
            </a:r>
            <a:r>
              <a:rPr lang="en-US" i="1" dirty="0">
                <a:latin typeface="Bookman Old Style" panose="020506040505050202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</a:rPr>
              <a:t>”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93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4.4.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Division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13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Berapa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bit string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empat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kali 1 </a:t>
            </a:r>
            <a:r>
              <a:rPr lang="en-US" dirty="0" err="1">
                <a:latin typeface="Bookman Old Style" panose="02050604050505020204" pitchFamily="18" charset="0"/>
              </a:rPr>
              <a:t>berturut-turut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Diagram </a:t>
            </a:r>
            <a:r>
              <a:rPr lang="en-US" dirty="0" err="1">
                <a:latin typeface="Bookman Old Style" panose="02050604050505020204" pitchFamily="18" charset="0"/>
              </a:rPr>
              <a:t>pohon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Gambar 4.2 </a:t>
            </a:r>
            <a:r>
              <a:rPr lang="en-US" dirty="0" err="1">
                <a:latin typeface="Bookman Old Style" panose="02050604050505020204" pitchFamily="18" charset="0"/>
              </a:rPr>
              <a:t>menampilkan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semua</a:t>
            </a:r>
            <a:r>
              <a:rPr lang="en-US" dirty="0">
                <a:latin typeface="Bookman Old Style" panose="02050604050505020204" pitchFamily="18" charset="0"/>
              </a:rPr>
              <a:t> bit string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empat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tanpa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kali bit 1 </a:t>
            </a:r>
            <a:r>
              <a:rPr lang="en-US" dirty="0" err="1">
                <a:latin typeface="Bookman Old Style" panose="02050604050505020204" pitchFamily="18" charset="0"/>
              </a:rPr>
              <a:t>berturut-turut</a:t>
            </a:r>
            <a:r>
              <a:rPr lang="en-US" dirty="0">
                <a:latin typeface="Bookman Old Style" panose="02050604050505020204" pitchFamily="18" charset="0"/>
              </a:rPr>
              <a:t>. Kita </a:t>
            </a:r>
            <a:r>
              <a:rPr lang="en-US" dirty="0" err="1">
                <a:latin typeface="Bookman Old Style" panose="02050604050505020204" pitchFamily="18" charset="0"/>
              </a:rPr>
              <a:t>melihat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delapan</a:t>
            </a:r>
            <a:r>
              <a:rPr lang="en-US" dirty="0">
                <a:latin typeface="Bookman Old Style" panose="02050604050505020204" pitchFamily="18" charset="0"/>
              </a:rPr>
              <a:t> string bit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empat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tanpa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kali 1 </a:t>
            </a:r>
            <a:r>
              <a:rPr lang="en-US" dirty="0" err="1">
                <a:latin typeface="Bookman Old Style" panose="02050604050505020204" pitchFamily="18" charset="0"/>
              </a:rPr>
              <a:t>berturut-turut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776F9-6E04-2345-8AF5-BC254F36C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57" y="4384613"/>
            <a:ext cx="1533397" cy="171329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19D334-44EE-6141-93EF-463100E2BF5E}"/>
              </a:ext>
            </a:extLst>
          </p:cNvPr>
          <p:cNvSpPr/>
          <p:nvPr/>
        </p:nvSpPr>
        <p:spPr>
          <a:xfrm>
            <a:off x="1409398" y="6217567"/>
            <a:ext cx="64302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4.2. Bit string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 1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berturut-turut</a:t>
            </a:r>
            <a:r>
              <a:rPr lang="en-ID" sz="1400" dirty="0">
                <a:latin typeface="Bookman Old Style" panose="02050604050505020204" pitchFamily="18" charset="0"/>
              </a:rPr>
              <a:t> 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68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4.4.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Division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14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Playoff </a:t>
            </a:r>
            <a:r>
              <a:rPr lang="en-US" dirty="0" err="1">
                <a:latin typeface="Bookman Old Style" panose="02050604050505020204" pitchFamily="18" charset="0"/>
              </a:rPr>
              <a:t>antara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terdiri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paling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lima </a:t>
            </a:r>
            <a:r>
              <a:rPr lang="en-US" dirty="0" err="1">
                <a:latin typeface="Bookman Old Style" panose="02050604050505020204" pitchFamily="18" charset="0"/>
              </a:rPr>
              <a:t>pertandingan</a:t>
            </a:r>
            <a:r>
              <a:rPr lang="en-US" dirty="0">
                <a:latin typeface="Bookman Old Style" panose="02050604050505020204" pitchFamily="18" charset="0"/>
              </a:rPr>
              <a:t>. Tim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memenangkan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pertandingan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memenangkan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babak</a:t>
            </a:r>
            <a:r>
              <a:rPr lang="en-US" dirty="0">
                <a:latin typeface="Bookman Old Style" panose="02050604050505020204" pitchFamily="18" charset="0"/>
              </a:rPr>
              <a:t> playoff.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berapa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terjadi</a:t>
            </a:r>
            <a:r>
              <a:rPr lang="en-US" dirty="0">
                <a:latin typeface="Bookman Old Style" panose="02050604050505020204" pitchFamily="18" charset="0"/>
              </a:rPr>
              <a:t> playoff?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Diagram </a:t>
            </a:r>
            <a:r>
              <a:rPr lang="en-US" dirty="0" err="1">
                <a:latin typeface="Bookman Old Style" panose="02050604050505020204" pitchFamily="18" charset="0"/>
              </a:rPr>
              <a:t>pohon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Gambar 4.3 </a:t>
            </a:r>
            <a:r>
              <a:rPr lang="en-US" dirty="0" err="1">
                <a:latin typeface="Bookman Old Style" panose="02050604050505020204" pitchFamily="18" charset="0"/>
              </a:rPr>
              <a:t>menampilkan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semua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playoff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dilakukan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pemenang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pertandingan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ditampilkan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dilihat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20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playoff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terjadi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87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4.4.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Division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9D334-44EE-6141-93EF-463100E2BF5E}"/>
              </a:ext>
            </a:extLst>
          </p:cNvPr>
          <p:cNvSpPr/>
          <p:nvPr/>
        </p:nvSpPr>
        <p:spPr>
          <a:xfrm>
            <a:off x="1409398" y="6217567"/>
            <a:ext cx="64302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4.3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pemenang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pertandingan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babak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playoff</a:t>
            </a:r>
            <a:r>
              <a:rPr lang="en-ID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7644F8-9893-DC49-A3D9-8B8160E7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37" y="1628800"/>
            <a:ext cx="8100392" cy="436764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57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Bahan Kuliah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ZYSong18030;中易宋体18030;SimSun;方正" charset="0"/>
              <a:cs typeface="ZYSong18030;中易宋体18030;SimSun;方正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just">
              <a:spcBef>
                <a:spcPts val="400"/>
              </a:spcBef>
              <a:spcAft>
                <a:spcPts val="0"/>
              </a:spcAft>
              <a:tabLst>
                <a:tab pos="568325" algn="l"/>
              </a:tabLs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4.1. 	Basic of Counting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400"/>
              </a:spcBef>
              <a:spcAft>
                <a:spcPts val="0"/>
              </a:spcAft>
              <a:tabLst>
                <a:tab pos="568325" algn="l"/>
              </a:tabLs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4.2. 	The Sum Rule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400"/>
              </a:spcBef>
              <a:spcAft>
                <a:spcPts val="0"/>
              </a:spcAft>
              <a:tabLst>
                <a:tab pos="568325" algn="l"/>
              </a:tabLs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4.3. 	The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Substraction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Rule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400"/>
              </a:spcBef>
              <a:spcAft>
                <a:spcPts val="0"/>
              </a:spcAft>
              <a:tabLst>
                <a:tab pos="568325" algn="l"/>
              </a:tabLs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4.4. 	The Division Rule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11113" algn="just">
              <a:spcBef>
                <a:spcPts val="400"/>
              </a:spcBef>
              <a:spcAft>
                <a:spcPts val="0"/>
              </a:spcAft>
              <a:tabLst>
                <a:tab pos="568325" algn="l"/>
              </a:tabLst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4.5. 	Pigeonhole Principle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4.4.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Division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15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Misalkan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kaos</a:t>
            </a:r>
            <a:r>
              <a:rPr lang="en-US" dirty="0">
                <a:latin typeface="Bookman Old Style" panose="02050604050505020204" pitchFamily="18" charset="0"/>
              </a:rPr>
              <a:t> “I Love New Jersey”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lima </a:t>
            </a:r>
            <a:r>
              <a:rPr lang="en-US" dirty="0" err="1">
                <a:latin typeface="Bookman Old Style" panose="02050604050505020204" pitchFamily="18" charset="0"/>
              </a:rPr>
              <a:t>ukuran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: S, M, L, XL,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XXL. </a:t>
            </a:r>
            <a:r>
              <a:rPr lang="en-US" dirty="0" err="1">
                <a:latin typeface="Bookman Old Style" panose="02050604050505020204" pitchFamily="18" charset="0"/>
              </a:rPr>
              <a:t>Anggap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ukuran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empat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warna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yaitu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u="sng" dirty="0" err="1">
                <a:latin typeface="Bookman Old Style" panose="02050604050505020204" pitchFamily="18" charset="0"/>
              </a:rPr>
              <a:t>putih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merah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u="sng" dirty="0" err="1">
                <a:latin typeface="Bookman Old Style" panose="02050604050505020204" pitchFamily="18" charset="0"/>
              </a:rPr>
              <a:t>hijau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u="sng" dirty="0" err="1">
                <a:latin typeface="Bookman Old Style" panose="02050604050505020204" pitchFamily="18" charset="0"/>
              </a:rPr>
              <a:t>hitam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kecuali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XL yang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berwarna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merah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hijau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hitam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serta</a:t>
            </a:r>
            <a:r>
              <a:rPr lang="en-US" dirty="0">
                <a:latin typeface="Bookman Old Style" panose="02050604050505020204" pitchFamily="18" charset="0"/>
              </a:rPr>
              <a:t> XXL yang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berwarna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hijau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hitam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Berapa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kaos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harus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toko</a:t>
            </a:r>
            <a:r>
              <a:rPr lang="en-US" dirty="0">
                <a:latin typeface="Bookman Old Style" panose="02050604050505020204" pitchFamily="18" charset="0"/>
              </a:rPr>
              <a:t> souvenir </a:t>
            </a:r>
            <a:r>
              <a:rPr lang="en-US" dirty="0" err="1">
                <a:latin typeface="Bookman Old Style" panose="02050604050505020204" pitchFamily="18" charset="0"/>
              </a:rPr>
              <a:t>setidaknya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ukuran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warna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tersedia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kaos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tersebut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Diagram </a:t>
            </a:r>
            <a:r>
              <a:rPr lang="en-US" dirty="0" err="1">
                <a:latin typeface="Bookman Old Style" panose="02050604050505020204" pitchFamily="18" charset="0"/>
              </a:rPr>
              <a:t>pohon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Gambar 4.4 </a:t>
            </a:r>
            <a:r>
              <a:rPr lang="en-US" dirty="0" err="1">
                <a:latin typeface="Bookman Old Style" panose="02050604050505020204" pitchFamily="18" charset="0"/>
              </a:rPr>
              <a:t>menampilkan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semua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kemungkinan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ukuran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pasangan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warna</a:t>
            </a:r>
            <a:r>
              <a:rPr lang="en-US" dirty="0">
                <a:latin typeface="Bookman Old Style" panose="02050604050505020204" pitchFamily="18" charset="0"/>
              </a:rPr>
              <a:t>. Oleh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itu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pemilik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toko</a:t>
            </a:r>
            <a:r>
              <a:rPr lang="en-US" dirty="0">
                <a:latin typeface="Bookman Old Style" panose="02050604050505020204" pitchFamily="18" charset="0"/>
              </a:rPr>
              <a:t> souvenir </a:t>
            </a:r>
            <a:r>
              <a:rPr lang="en-US" dirty="0" err="1">
                <a:latin typeface="Bookman Old Style" panose="02050604050505020204" pitchFamily="18" charset="0"/>
              </a:rPr>
              <a:t>perlu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menyediakan</a:t>
            </a:r>
            <a:r>
              <a:rPr lang="en-US" dirty="0">
                <a:latin typeface="Bookman Old Style" panose="02050604050505020204" pitchFamily="18" charset="0"/>
              </a:rPr>
              <a:t> 17 </a:t>
            </a:r>
            <a:r>
              <a:rPr lang="en-US" dirty="0" err="1">
                <a:latin typeface="Bookman Old Style" panose="02050604050505020204" pitchFamily="18" charset="0"/>
              </a:rPr>
              <a:t>kaos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5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4.4.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Division Rule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9D334-44EE-6141-93EF-463100E2BF5E}"/>
              </a:ext>
            </a:extLst>
          </p:cNvPr>
          <p:cNvSpPr/>
          <p:nvPr/>
        </p:nvSpPr>
        <p:spPr>
          <a:xfrm>
            <a:off x="1283620" y="4653136"/>
            <a:ext cx="64302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Gambar 4.4.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Variasi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warna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T-Shirt</a:t>
            </a:r>
            <a:r>
              <a:rPr lang="en-ID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D5BA1-7B3E-FC48-8BD0-A8241992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83" y="2204864"/>
            <a:ext cx="5524500" cy="22733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4169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4.5.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Pigeonhole Principle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Misalkan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20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terbang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19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bertengger</a:t>
            </a:r>
            <a:r>
              <a:rPr lang="en-US" dirty="0">
                <a:latin typeface="Bookman Old Style" panose="02050604050505020204" pitchFamily="18" charset="0"/>
              </a:rPr>
              <a:t>. Karena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20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tetapi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19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19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harus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ditempati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dalamnya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Perhatikan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paling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dalamnya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19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diakomodasi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per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Ini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mengilustrasikan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prinsip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umum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disebut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prinsip</a:t>
            </a:r>
            <a:r>
              <a:rPr lang="en-US" b="1" dirty="0">
                <a:latin typeface="Bookman Old Style" panose="02050604050505020204" pitchFamily="18" charset="0"/>
              </a:rPr>
              <a:t> pigeonhole</a:t>
            </a:r>
            <a:r>
              <a:rPr lang="en-US" dirty="0">
                <a:latin typeface="Bookman Old Style" panose="02050604050505020204" pitchFamily="18" charset="0"/>
              </a:rPr>
              <a:t>, yang </a:t>
            </a:r>
            <a:r>
              <a:rPr lang="en-US" dirty="0" err="1">
                <a:latin typeface="Bookman Old Style" panose="02050604050505020204" pitchFamily="18" charset="0"/>
              </a:rPr>
              <a:t>menyatakan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daripada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harus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setidaknya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kandang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berisi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merpati</a:t>
            </a:r>
            <a:r>
              <a:rPr lang="en-US" dirty="0">
                <a:latin typeface="Bookman Old Style" panose="020506040505050202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</a:rPr>
              <a:t>dalamnya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lihat</a:t>
            </a:r>
            <a:r>
              <a:rPr lang="en-US" dirty="0">
                <a:latin typeface="Bookman Old Style" panose="02050604050505020204" pitchFamily="18" charset="0"/>
              </a:rPr>
              <a:t> Gambar 4.5). 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bilangan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bulat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positif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+ 1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objek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ditempatkan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kotak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setidaknya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kotak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berisi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objek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29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4.5.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Pigeonhole Principle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4358714"/>
            <a:ext cx="83918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00" dirty="0">
                <a:latin typeface="Bookman Old Style" panose="02050604050505020204" pitchFamily="18" charset="0"/>
              </a:rPr>
              <a:t>Gambar 4.5. </a:t>
            </a:r>
            <a:r>
              <a:rPr lang="en-US" sz="1400" dirty="0" err="1">
                <a:latin typeface="Bookman Old Style" panose="02050604050505020204" pitchFamily="18" charset="0"/>
              </a:rPr>
              <a:t>Jumlah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merpati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lebih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banyak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dibandingkan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jumlah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kandangnya</a:t>
            </a:r>
            <a:endParaRPr lang="en-ID" sz="1400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</a:pP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f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+ 1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one-to-one.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3C087-4182-064A-8B87-CD4FDF00B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70" y="1628800"/>
            <a:ext cx="7219528" cy="249245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207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4.5.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Pigeonhole Principle</a:t>
            </a:r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16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lvl="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Di </a:t>
            </a:r>
            <a:r>
              <a:rPr lang="en-US" dirty="0" err="1">
                <a:latin typeface="Bookman Old Style" panose="02050604050505020204" pitchFamily="18" charset="0"/>
              </a:rPr>
              <a:t>antara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grup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terdiri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367 orang, </a:t>
            </a:r>
            <a:r>
              <a:rPr lang="en-US" dirty="0" err="1">
                <a:latin typeface="Bookman Old Style" panose="02050604050505020204" pitchFamily="18" charset="0"/>
              </a:rPr>
              <a:t>pasti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minimum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orang yang </a:t>
            </a:r>
            <a:r>
              <a:rPr lang="en-US" dirty="0" err="1">
                <a:latin typeface="Bookman Old Style" panose="02050604050505020204" pitchFamily="18" charset="0"/>
              </a:rPr>
              <a:t>memiliki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tanggal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lahir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366 </a:t>
            </a:r>
            <a:r>
              <a:rPr lang="en-US" dirty="0" err="1">
                <a:latin typeface="Bookman Old Style" panose="02050604050505020204" pitchFamily="18" charset="0"/>
              </a:rPr>
              <a:t>kemungkinan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tanggal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kelahiran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Di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kelompok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terdiri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27 kata </a:t>
            </a:r>
            <a:r>
              <a:rPr lang="en-US" dirty="0" err="1">
                <a:latin typeface="Bookman Old Style" panose="02050604050505020204" pitchFamily="18" charset="0"/>
              </a:rPr>
              <a:t>bahasa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Inggris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pasti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minimum </a:t>
            </a:r>
            <a:r>
              <a:rPr lang="en-US" dirty="0" err="1">
                <a:latin typeface="Bookman Old Style" panose="02050604050505020204" pitchFamily="18" charset="0"/>
              </a:rPr>
              <a:t>dua</a:t>
            </a:r>
            <a:r>
              <a:rPr lang="en-US" dirty="0">
                <a:latin typeface="Bookman Old Style" panose="02050604050505020204" pitchFamily="18" charset="0"/>
              </a:rPr>
              <a:t> kata yang </a:t>
            </a:r>
            <a:r>
              <a:rPr lang="en-US" dirty="0" err="1">
                <a:latin typeface="Bookman Old Style" panose="02050604050505020204" pitchFamily="18" charset="0"/>
              </a:rPr>
              <a:t>berawalan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huruf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26 </a:t>
            </a:r>
            <a:r>
              <a:rPr lang="en-US" dirty="0" err="1">
                <a:latin typeface="Bookman Old Style" panose="02050604050505020204" pitchFamily="18" charset="0"/>
              </a:rPr>
              <a:t>huruf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alfabet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Inggris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ID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46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89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4.1.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Misal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prosedur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dibagi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2 </a:t>
            </a:r>
            <a:r>
              <a:rPr lang="en-US" dirty="0" err="1">
                <a:latin typeface="Bookman Old Style" panose="02050604050505020204" pitchFamily="18" charset="0"/>
              </a:rPr>
              <a:t>rangkaian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menyelesaikan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penyelesaian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menyelesaikan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kedua</a:t>
            </a:r>
            <a:r>
              <a:rPr lang="en-US" baseline="-25000" dirty="0">
                <a:latin typeface="Bookman Old Style" panose="02050604050505020204" pitchFamily="18" charset="0"/>
              </a:rPr>
              <a:t>,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menyelesaikan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prosedur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tersebut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1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Suatu</a:t>
            </a:r>
            <a:r>
              <a:rPr lang="id-ID" dirty="0">
                <a:latin typeface="Bookman Old Style" panose="02050604050505020204" pitchFamily="18" charset="0"/>
              </a:rPr>
              <a:t> perusahaan baru dg 2 karyawan: </a:t>
            </a:r>
            <a:r>
              <a:rPr lang="en-US" dirty="0">
                <a:latin typeface="Bookman Old Style" panose="02050604050505020204" pitchFamily="18" charset="0"/>
              </a:rPr>
              <a:t>S</a:t>
            </a:r>
            <a:r>
              <a:rPr lang="id-ID" dirty="0" err="1">
                <a:latin typeface="Bookman Old Style" panose="02050604050505020204" pitchFamily="18" charset="0"/>
              </a:rPr>
              <a:t>anchez</a:t>
            </a:r>
            <a:r>
              <a:rPr lang="id-ID" dirty="0">
                <a:latin typeface="Bookman Old Style" panose="02050604050505020204" pitchFamily="18" charset="0"/>
              </a:rPr>
              <a:t> dan </a:t>
            </a:r>
            <a:r>
              <a:rPr lang="en-US" dirty="0">
                <a:latin typeface="Bookman Old Style" panose="02050604050505020204" pitchFamily="18" charset="0"/>
              </a:rPr>
              <a:t>P</a:t>
            </a:r>
            <a:r>
              <a:rPr lang="id-ID" dirty="0" err="1">
                <a:latin typeface="Bookman Old Style" panose="02050604050505020204" pitchFamily="18" charset="0"/>
              </a:rPr>
              <a:t>atel</a:t>
            </a:r>
            <a:r>
              <a:rPr lang="id-ID" dirty="0">
                <a:latin typeface="Bookman Old Style" panose="02050604050505020204" pitchFamily="18" charset="0"/>
              </a:rPr>
              <a:t>, menyewa satu lantai gedung yg punya 12 ruang kantor. Berapa banyak cara menentukan ruang </a:t>
            </a:r>
            <a:r>
              <a:rPr lang="id-ID" dirty="0" err="1">
                <a:latin typeface="Bookman Old Style" panose="02050604050505020204" pitchFamily="18" charset="0"/>
              </a:rPr>
              <a:t>yg</a:t>
            </a:r>
            <a:r>
              <a:rPr lang="id-ID" dirty="0">
                <a:latin typeface="Bookman Old Style" panose="02050604050505020204" pitchFamily="18" charset="0"/>
              </a:rPr>
              <a:t> berbeda untuk mereka berdua?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P</a:t>
            </a:r>
            <a:r>
              <a:rPr lang="id-ID" dirty="0" err="1">
                <a:latin typeface="Bookman Old Style" panose="02050604050505020204" pitchFamily="18" charset="0"/>
              </a:rPr>
              <a:t>rosedur</a:t>
            </a:r>
            <a:r>
              <a:rPr lang="id-ID" dirty="0">
                <a:latin typeface="Bookman Old Style" panose="02050604050505020204" pitchFamily="18" charset="0"/>
              </a:rPr>
              <a:t> untuk menentukan kantor untuk mereka berdua adalah dengan terlebih dahulu menentukan satu kantor untuk </a:t>
            </a:r>
            <a:r>
              <a:rPr lang="en-US" dirty="0">
                <a:latin typeface="Bookman Old Style" panose="02050604050505020204" pitchFamily="18" charset="0"/>
              </a:rPr>
              <a:t>S</a:t>
            </a:r>
            <a:r>
              <a:rPr lang="id-ID" dirty="0" err="1">
                <a:latin typeface="Bookman Old Style" panose="02050604050505020204" pitchFamily="18" charset="0"/>
              </a:rPr>
              <a:t>anhez</a:t>
            </a:r>
            <a:r>
              <a:rPr lang="id-ID" dirty="0">
                <a:latin typeface="Bookman Old Style" panose="02050604050505020204" pitchFamily="18" charset="0"/>
              </a:rPr>
              <a:t>, </a:t>
            </a:r>
            <a:r>
              <a:rPr lang="en-US" dirty="0">
                <a:latin typeface="Bookman Old Style" panose="02050604050505020204" pitchFamily="18" charset="0"/>
              </a:rPr>
              <a:t>di</a:t>
            </a:r>
            <a:r>
              <a:rPr lang="id-ID" dirty="0">
                <a:latin typeface="Bookman Old Style" panose="02050604050505020204" pitchFamily="18" charset="0"/>
              </a:rPr>
              <a:t> mana </a:t>
            </a:r>
            <a:r>
              <a:rPr lang="en-US" dirty="0" err="1">
                <a:latin typeface="Bookman Old Style" panose="02050604050505020204" pitchFamily="18" charset="0"/>
              </a:rPr>
              <a:t>hal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ini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id-ID" dirty="0">
                <a:latin typeface="Bookman Old Style" panose="02050604050505020204" pitchFamily="18" charset="0"/>
              </a:rPr>
              <a:t>bisa dilakukan dengan 12 cara</a:t>
            </a:r>
            <a:r>
              <a:rPr lang="en-US" dirty="0">
                <a:latin typeface="Bookman Old Style" panose="02050604050505020204" pitchFamily="18" charset="0"/>
              </a:rPr>
              <a:t>. L</a:t>
            </a:r>
            <a:r>
              <a:rPr lang="id-ID" dirty="0">
                <a:latin typeface="Bookman Old Style" panose="02050604050505020204" pitchFamily="18" charset="0"/>
              </a:rPr>
              <a:t>alu menentukan satu kantor yang berbeda untuk </a:t>
            </a:r>
            <a:r>
              <a:rPr lang="en-US" dirty="0">
                <a:latin typeface="Bookman Old Style" panose="02050604050505020204" pitchFamily="18" charset="0"/>
              </a:rPr>
              <a:t>P</a:t>
            </a:r>
            <a:r>
              <a:rPr lang="id-ID" dirty="0" err="1">
                <a:latin typeface="Bookman Old Style" panose="02050604050505020204" pitchFamily="18" charset="0"/>
              </a:rPr>
              <a:t>atel</a:t>
            </a:r>
            <a:r>
              <a:rPr lang="id-ID" dirty="0">
                <a:latin typeface="Bookman Old Style" panose="02050604050505020204" pitchFamily="18" charset="0"/>
              </a:rPr>
              <a:t>, yang bisa dilakukan dengan 11 cara. Sehingga </a:t>
            </a:r>
            <a:r>
              <a:rPr lang="en-US" dirty="0">
                <a:latin typeface="Bookman Old Style" panose="02050604050505020204" pitchFamily="18" charset="0"/>
              </a:rPr>
              <a:t>d</a:t>
            </a:r>
            <a:r>
              <a:rPr lang="id-ID" dirty="0" err="1">
                <a:latin typeface="Bookman Old Style" panose="02050604050505020204" pitchFamily="18" charset="0"/>
              </a:rPr>
              <a:t>engan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the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product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rule</a:t>
            </a:r>
            <a:r>
              <a:rPr lang="id-ID" dirty="0">
                <a:latin typeface="Bookman Old Style" panose="02050604050505020204" pitchFamily="18" charset="0"/>
              </a:rPr>
              <a:t> didapatkan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sebanyak</a:t>
            </a:r>
            <a:r>
              <a:rPr lang="en-US" dirty="0">
                <a:latin typeface="Bookman Old Style" panose="02050604050505020204" pitchFamily="18" charset="0"/>
              </a:rPr>
              <a:t>: </a:t>
            </a:r>
            <a:r>
              <a:rPr lang="id-ID" dirty="0">
                <a:latin typeface="Bookman Old Style" panose="02050604050505020204" pitchFamily="18" charset="0"/>
              </a:rPr>
              <a:t>12 . 11 = 132 cara menentukan kantor untuk dua karyawan </a:t>
            </a:r>
            <a:r>
              <a:rPr lang="id-ID" dirty="0" err="1">
                <a:latin typeface="Bookman Old Style" panose="02050604050505020204" pitchFamily="18" charset="0"/>
              </a:rPr>
              <a:t>tsb</a:t>
            </a:r>
            <a:r>
              <a:rPr lang="id-ID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3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4.1.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2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K</a:t>
            </a:r>
            <a:r>
              <a:rPr lang="id-ID" dirty="0" err="1">
                <a:latin typeface="Bookman Old Style" panose="02050604050505020204" pitchFamily="18" charset="0"/>
              </a:rPr>
              <a:t>ursi</a:t>
            </a:r>
            <a:r>
              <a:rPr lang="id-ID" dirty="0">
                <a:latin typeface="Bookman Old Style" panose="02050604050505020204" pitchFamily="18" charset="0"/>
              </a:rPr>
              <a:t> dalam sebuah auditorium akan diberi label dengan huruf kapital diikuti dengan bilangan bulat positif tidak lebih dari 100. Berapa jumlah kursi terbanyak yang bisa diberi label berbeda?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P</a:t>
            </a:r>
            <a:r>
              <a:rPr lang="id-ID" dirty="0" err="1">
                <a:latin typeface="Bookman Old Style" panose="02050604050505020204" pitchFamily="18" charset="0"/>
              </a:rPr>
              <a:t>rosedur</a:t>
            </a:r>
            <a:r>
              <a:rPr lang="id-ID" dirty="0">
                <a:latin typeface="Bookman Old Style" panose="02050604050505020204" pitchFamily="18" charset="0"/>
              </a:rPr>
              <a:t> melabeli kursi terdiri dari 2 langkah, yaitu memberi kursi satu dari 26 huruf abjad, lalu diikuti salah satu bilangan bulat dari 1 sampai 100. </a:t>
            </a: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id-ID" dirty="0">
                <a:latin typeface="Bookman Old Style" panose="02050604050505020204" pitchFamily="18" charset="0"/>
              </a:rPr>
              <a:t>Dengan </a:t>
            </a:r>
            <a:r>
              <a:rPr lang="id-ID" i="1" dirty="0" err="1">
                <a:latin typeface="Bookman Old Style" panose="02050604050505020204" pitchFamily="18" charset="0"/>
              </a:rPr>
              <a:t>product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rule</a:t>
            </a:r>
            <a:r>
              <a:rPr lang="id-ID" dirty="0">
                <a:latin typeface="Bookman Old Style" panose="02050604050505020204" pitchFamily="18" charset="0"/>
              </a:rPr>
              <a:t> didapatkan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sebanyak</a:t>
            </a:r>
            <a:r>
              <a:rPr lang="id-ID" dirty="0">
                <a:latin typeface="Bookman Old Style" panose="02050604050505020204" pitchFamily="18" charset="0"/>
              </a:rPr>
              <a:t> 26.100 = 2600 cara yang berbeda untuk memberi label pada kursi, sehingga jumlah kursi terbanyak yang bisa diberi label berbeda adalah 2600.</a:t>
            </a:r>
            <a:endParaRPr lang="en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78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4.1.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3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T</a:t>
            </a:r>
            <a:r>
              <a:rPr lang="id-ID" dirty="0" err="1">
                <a:latin typeface="Bookman Old Style" panose="02050604050505020204" pitchFamily="18" charset="0"/>
              </a:rPr>
              <a:t>erdapat</a:t>
            </a:r>
            <a:r>
              <a:rPr lang="id-ID" dirty="0">
                <a:latin typeface="Bookman Old Style" panose="02050604050505020204" pitchFamily="18" charset="0"/>
              </a:rPr>
              <a:t> 32 </a:t>
            </a:r>
            <a:r>
              <a:rPr lang="id-ID" dirty="0" err="1">
                <a:latin typeface="Bookman Old Style" panose="02050604050505020204" pitchFamily="18" charset="0"/>
              </a:rPr>
              <a:t>microcomputer</a:t>
            </a:r>
            <a:r>
              <a:rPr lang="id-ID" dirty="0">
                <a:latin typeface="Bookman Old Style" panose="02050604050505020204" pitchFamily="18" charset="0"/>
              </a:rPr>
              <a:t> dalam </a:t>
            </a:r>
            <a:r>
              <a:rPr lang="id-ID" dirty="0" err="1">
                <a:latin typeface="Bookman Old Style" panose="02050604050505020204" pitchFamily="18" charset="0"/>
              </a:rPr>
              <a:t>computer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err="1">
                <a:latin typeface="Bookman Old Style" panose="02050604050505020204" pitchFamily="18" charset="0"/>
              </a:rPr>
              <a:t>center</a:t>
            </a:r>
            <a:r>
              <a:rPr lang="id-ID" dirty="0">
                <a:latin typeface="Bookman Old Style" panose="02050604050505020204" pitchFamily="18" charset="0"/>
              </a:rPr>
              <a:t>. Tiap </a:t>
            </a:r>
            <a:r>
              <a:rPr lang="id-ID" dirty="0" err="1">
                <a:latin typeface="Bookman Old Style" panose="02050604050505020204" pitchFamily="18" charset="0"/>
              </a:rPr>
              <a:t>microcomputer</a:t>
            </a:r>
            <a:r>
              <a:rPr lang="id-ID" dirty="0">
                <a:latin typeface="Bookman Old Style" panose="02050604050505020204" pitchFamily="18" charset="0"/>
              </a:rPr>
              <a:t> memiliki 24 </a:t>
            </a:r>
            <a:r>
              <a:rPr lang="id-ID" dirty="0" err="1">
                <a:latin typeface="Bookman Old Style" panose="02050604050505020204" pitchFamily="18" charset="0"/>
              </a:rPr>
              <a:t>port</a:t>
            </a:r>
            <a:r>
              <a:rPr lang="id-ID" dirty="0">
                <a:latin typeface="Bookman Old Style" panose="02050604050505020204" pitchFamily="18" charset="0"/>
              </a:rPr>
              <a:t>. Berapa banyak </a:t>
            </a:r>
            <a:r>
              <a:rPr lang="id-ID" dirty="0" err="1">
                <a:latin typeface="Bookman Old Style" panose="02050604050505020204" pitchFamily="18" charset="0"/>
              </a:rPr>
              <a:t>port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err="1">
                <a:latin typeface="Bookman Old Style" panose="02050604050505020204" pitchFamily="18" charset="0"/>
              </a:rPr>
              <a:t>microcomputer</a:t>
            </a:r>
            <a:r>
              <a:rPr lang="id-ID" dirty="0">
                <a:latin typeface="Bookman Old Style" panose="02050604050505020204" pitchFamily="18" charset="0"/>
              </a:rPr>
              <a:t> yang berbeda dalam </a:t>
            </a:r>
            <a:r>
              <a:rPr lang="id-ID" dirty="0" err="1">
                <a:latin typeface="Bookman Old Style" panose="02050604050505020204" pitchFamily="18" charset="0"/>
              </a:rPr>
              <a:t>computer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err="1">
                <a:latin typeface="Bookman Old Style" panose="02050604050505020204" pitchFamily="18" charset="0"/>
              </a:rPr>
              <a:t>center</a:t>
            </a:r>
            <a:r>
              <a:rPr lang="id-ID" dirty="0">
                <a:latin typeface="Bookman Old Style" panose="02050604050505020204" pitchFamily="18" charset="0"/>
              </a:rPr>
              <a:t> tersebut?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</a:t>
            </a:r>
            <a:r>
              <a:rPr lang="id-ID" dirty="0" err="1">
                <a:latin typeface="Bookman Old Style" panose="02050604050505020204" pitchFamily="18" charset="0"/>
              </a:rPr>
              <a:t>rosedur</a:t>
            </a:r>
            <a:r>
              <a:rPr lang="id-ID" dirty="0">
                <a:latin typeface="Bookman Old Style" panose="02050604050505020204" pitchFamily="18" charset="0"/>
              </a:rPr>
              <a:t> untuk menentukan </a:t>
            </a:r>
            <a:r>
              <a:rPr lang="id-ID" dirty="0" err="1">
                <a:latin typeface="Bookman Old Style" panose="02050604050505020204" pitchFamily="18" charset="0"/>
              </a:rPr>
              <a:t>port</a:t>
            </a:r>
            <a:r>
              <a:rPr lang="id-ID" dirty="0">
                <a:latin typeface="Bookman Old Style" panose="02050604050505020204" pitchFamily="18" charset="0"/>
              </a:rPr>
              <a:t> terdiri dari 2 langkah, pertama pilih satu </a:t>
            </a:r>
            <a:r>
              <a:rPr lang="id-ID" dirty="0" err="1">
                <a:latin typeface="Bookman Old Style" panose="02050604050505020204" pitchFamily="18" charset="0"/>
              </a:rPr>
              <a:t>microcomputer</a:t>
            </a:r>
            <a:r>
              <a:rPr lang="id-ID" dirty="0">
                <a:latin typeface="Bookman Old Style" panose="02050604050505020204" pitchFamily="18" charset="0"/>
              </a:rPr>
              <a:t> lalu pilih satu </a:t>
            </a:r>
            <a:r>
              <a:rPr lang="id-ID" dirty="0" err="1">
                <a:latin typeface="Bookman Old Style" panose="02050604050505020204" pitchFamily="18" charset="0"/>
              </a:rPr>
              <a:t>port</a:t>
            </a:r>
            <a:r>
              <a:rPr lang="id-ID" dirty="0">
                <a:latin typeface="Bookman Old Style" panose="02050604050505020204" pitchFamily="18" charset="0"/>
              </a:rPr>
              <a:t> pada </a:t>
            </a:r>
            <a:r>
              <a:rPr lang="id-ID" dirty="0" err="1">
                <a:latin typeface="Bookman Old Style" panose="02050604050505020204" pitchFamily="18" charset="0"/>
              </a:rPr>
              <a:t>microcomputer</a:t>
            </a:r>
            <a:r>
              <a:rPr lang="id-ID" dirty="0">
                <a:latin typeface="Bookman Old Style" panose="02050604050505020204" pitchFamily="18" charset="0"/>
              </a:rPr>
              <a:t> tersebut. </a:t>
            </a:r>
            <a:r>
              <a:rPr lang="id-ID" dirty="0" err="1">
                <a:latin typeface="Bookman Old Style" panose="02050604050505020204" pitchFamily="18" charset="0"/>
              </a:rPr>
              <a:t>Kar</a:t>
            </a:r>
            <a:r>
              <a:rPr lang="en-US" dirty="0">
                <a:latin typeface="Bookman Old Style" panose="02050604050505020204" pitchFamily="18" charset="0"/>
              </a:rPr>
              <a:t>e</a:t>
            </a:r>
            <a:r>
              <a:rPr lang="id-ID" dirty="0" err="1">
                <a:latin typeface="Bookman Old Style" panose="02050604050505020204" pitchFamily="18" charset="0"/>
              </a:rPr>
              <a:t>na</a:t>
            </a:r>
            <a:r>
              <a:rPr lang="id-ID" dirty="0">
                <a:latin typeface="Bookman Old Style" panose="02050604050505020204" pitchFamily="18" charset="0"/>
              </a:rPr>
              <a:t> terdapat 32 cara untuk memilih </a:t>
            </a:r>
            <a:r>
              <a:rPr lang="id-ID" dirty="0" err="1">
                <a:latin typeface="Bookman Old Style" panose="02050604050505020204" pitchFamily="18" charset="0"/>
              </a:rPr>
              <a:t>microcomputer</a:t>
            </a:r>
            <a:r>
              <a:rPr lang="id-ID" dirty="0">
                <a:latin typeface="Bookman Old Style" panose="02050604050505020204" pitchFamily="18" charset="0"/>
              </a:rPr>
              <a:t> dan 24 cara untuk memilih </a:t>
            </a:r>
            <a:r>
              <a:rPr lang="id-ID" dirty="0" err="1">
                <a:latin typeface="Bookman Old Style" panose="02050604050505020204" pitchFamily="18" charset="0"/>
              </a:rPr>
              <a:t>port</a:t>
            </a:r>
            <a:r>
              <a:rPr lang="id-ID" dirty="0">
                <a:latin typeface="Bookman Old Style" panose="02050604050505020204" pitchFamily="18" charset="0"/>
              </a:rPr>
              <a:t>, maka dengan </a:t>
            </a:r>
            <a:r>
              <a:rPr lang="id-ID" i="1" dirty="0" err="1">
                <a:latin typeface="Bookman Old Style" panose="02050604050505020204" pitchFamily="18" charset="0"/>
              </a:rPr>
              <a:t>the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product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rule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dirty="0">
                <a:latin typeface="Bookman Old Style" panose="02050604050505020204" pitchFamily="18" charset="0"/>
              </a:rPr>
              <a:t>didapatkan</a:t>
            </a:r>
            <a:r>
              <a:rPr lang="en-US" dirty="0">
                <a:latin typeface="Bookman Old Style" panose="02050604050505020204" pitchFamily="18" charset="0"/>
              </a:rPr>
              <a:t>: </a:t>
            </a:r>
            <a:r>
              <a:rPr lang="id-ID" dirty="0">
                <a:latin typeface="Bookman Old Style" panose="02050604050505020204" pitchFamily="18" charset="0"/>
              </a:rPr>
              <a:t>32 </a:t>
            </a:r>
            <a:r>
              <a:rPr lang="en-US" dirty="0">
                <a:latin typeface="Bookman Old Style" panose="02050604050505020204" pitchFamily="18" charset="0"/>
              </a:rPr>
              <a:t>· </a:t>
            </a:r>
            <a:r>
              <a:rPr lang="id-ID" dirty="0">
                <a:latin typeface="Bookman Old Style" panose="02050604050505020204" pitchFamily="18" charset="0"/>
              </a:rPr>
              <a:t>24 = 768 </a:t>
            </a:r>
            <a:r>
              <a:rPr lang="id-ID" dirty="0" err="1">
                <a:latin typeface="Bookman Old Style" panose="02050604050505020204" pitchFamily="18" charset="0"/>
              </a:rPr>
              <a:t>port</a:t>
            </a:r>
            <a:r>
              <a:rPr lang="id-ID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4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Berapa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bit string yg dapat dibentuk yg </a:t>
            </a:r>
            <a:r>
              <a:rPr lang="en-US" dirty="0" err="1">
                <a:latin typeface="Bookman Old Style" panose="02050604050505020204" pitchFamily="18" charset="0"/>
              </a:rPr>
              <a:t>panjangnya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tujuh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bit dari tujuh bit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id-ID" dirty="0">
                <a:latin typeface="Bookman Old Style" panose="02050604050505020204" pitchFamily="18" charset="0"/>
              </a:rPr>
              <a:t>dipilih dengan 2 cara, karena tiap bit bisa 0 atau 1. Sehingga </a:t>
            </a:r>
            <a:r>
              <a:rPr lang="id-ID" i="1" dirty="0" err="1">
                <a:latin typeface="Bookman Old Style" panose="02050604050505020204" pitchFamily="18" charset="0"/>
              </a:rPr>
              <a:t>the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product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i="1" dirty="0" err="1">
                <a:latin typeface="Bookman Old Style" panose="02050604050505020204" pitchFamily="18" charset="0"/>
              </a:rPr>
              <a:t>rule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menunjukkan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id-ID" dirty="0">
                <a:latin typeface="Bookman Old Style" panose="02050604050505020204" pitchFamily="18" charset="0"/>
              </a:rPr>
              <a:t> 2</a:t>
            </a:r>
            <a:r>
              <a:rPr lang="id-ID" baseline="30000" dirty="0">
                <a:latin typeface="Bookman Old Style" panose="02050604050505020204" pitchFamily="18" charset="0"/>
              </a:rPr>
              <a:t>7</a:t>
            </a:r>
            <a:r>
              <a:rPr lang="id-ID" dirty="0">
                <a:latin typeface="Bookman Old Style" panose="02050604050505020204" pitchFamily="18" charset="0"/>
              </a:rPr>
              <a:t> = 128</a:t>
            </a:r>
            <a:r>
              <a:rPr lang="en-US" dirty="0">
                <a:latin typeface="Bookman Old Style" panose="02050604050505020204" pitchFamily="18" charset="0"/>
              </a:rPr>
              <a:t> bit string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panjang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tujuh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86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4.1.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5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B</a:t>
            </a:r>
            <a:r>
              <a:rPr lang="id-ID" dirty="0" err="1">
                <a:latin typeface="Bookman Old Style" panose="02050604050505020204" pitchFamily="18" charset="0"/>
              </a:rPr>
              <a:t>erapa</a:t>
            </a:r>
            <a:r>
              <a:rPr lang="id-ID" dirty="0">
                <a:latin typeface="Bookman Old Style" panose="02050604050505020204" pitchFamily="18" charset="0"/>
              </a:rPr>
              <a:t> banyak </a:t>
            </a:r>
            <a:r>
              <a:rPr lang="id-ID" dirty="0" err="1">
                <a:latin typeface="Bookman Old Style" panose="02050604050505020204" pitchFamily="18" charset="0"/>
              </a:rPr>
              <a:t>plat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err="1">
                <a:latin typeface="Bookman Old Style" panose="02050604050505020204" pitchFamily="18" charset="0"/>
              </a:rPr>
              <a:t>nomer</a:t>
            </a:r>
            <a:r>
              <a:rPr lang="id-ID" dirty="0">
                <a:latin typeface="Bookman Old Style" panose="02050604050505020204" pitchFamily="18" charset="0"/>
              </a:rPr>
              <a:t> berbeda yang bisa dibuat jika tiap </a:t>
            </a:r>
            <a:r>
              <a:rPr lang="id-ID" dirty="0" err="1">
                <a:latin typeface="Bookman Old Style" panose="02050604050505020204" pitchFamily="18" charset="0"/>
              </a:rPr>
              <a:t>plat</a:t>
            </a:r>
            <a:r>
              <a:rPr lang="id-ID" dirty="0">
                <a:latin typeface="Bookman Old Style" panose="02050604050505020204" pitchFamily="18" charset="0"/>
              </a:rPr>
              <a:t> harus berisi 3 urutan huruf diikuti 3 angka?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</a:t>
            </a:r>
            <a:r>
              <a:rPr lang="id-ID" dirty="0" err="1">
                <a:latin typeface="Bookman Old Style" panose="02050604050505020204" pitchFamily="18" charset="0"/>
              </a:rPr>
              <a:t>da</a:t>
            </a:r>
            <a:r>
              <a:rPr lang="id-ID" dirty="0">
                <a:latin typeface="Bookman Old Style" panose="02050604050505020204" pitchFamily="18" charset="0"/>
              </a:rPr>
              <a:t> 26 pilihan untuk tiap 3 urutan huruf dan 10 pilihan untuk tiap 3 angka. Sehingga </a:t>
            </a:r>
            <a:r>
              <a:rPr lang="id-ID" dirty="0" err="1">
                <a:latin typeface="Bookman Old Style" panose="02050604050505020204" pitchFamily="18" charset="0"/>
              </a:rPr>
              <a:t>the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err="1">
                <a:latin typeface="Bookman Old Style" panose="02050604050505020204" pitchFamily="18" charset="0"/>
              </a:rPr>
              <a:t>product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err="1">
                <a:latin typeface="Bookman Old Style" panose="02050604050505020204" pitchFamily="18" charset="0"/>
              </a:rPr>
              <a:t>rule</a:t>
            </a:r>
            <a:r>
              <a:rPr lang="id-ID" dirty="0">
                <a:latin typeface="Bookman Old Style" panose="02050604050505020204" pitchFamily="18" charset="0"/>
              </a:rPr>
              <a:t> didapatkan: </a:t>
            </a:r>
          </a:p>
          <a:p>
            <a:pPr marL="450850" algn="just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Bookman Old Style" panose="02050604050505020204" pitchFamily="18" charset="0"/>
              </a:rPr>
              <a:t>26 . 26 . 26 . 10 . 10 . 10 = 17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id-ID" dirty="0">
                <a:latin typeface="Bookman Old Style" panose="02050604050505020204" pitchFamily="18" charset="0"/>
              </a:rPr>
              <a:t>576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id-ID" dirty="0">
                <a:latin typeface="Bookman Old Style" panose="02050604050505020204" pitchFamily="18" charset="0"/>
              </a:rPr>
              <a:t>000 </a:t>
            </a:r>
            <a:r>
              <a:rPr lang="id-ID" dirty="0" err="1">
                <a:latin typeface="Bookman Old Style" panose="02050604050505020204" pitchFamily="18" charset="0"/>
              </a:rPr>
              <a:t>plat</a:t>
            </a:r>
            <a:r>
              <a:rPr lang="id-ID" dirty="0">
                <a:latin typeface="Bookman Old Style" panose="02050604050505020204" pitchFamily="18" charset="0"/>
              </a:rPr>
              <a:t> nomor </a:t>
            </a:r>
            <a:r>
              <a:rPr lang="id-ID" dirty="0" err="1">
                <a:latin typeface="Bookman Old Style" panose="02050604050505020204" pitchFamily="18" charset="0"/>
              </a:rPr>
              <a:t>yg</a:t>
            </a:r>
            <a:r>
              <a:rPr lang="id-ID" dirty="0">
                <a:latin typeface="Bookman Old Style" panose="02050604050505020204" pitchFamily="18" charset="0"/>
              </a:rPr>
              <a:t> dapat dibuat.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6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>
                <a:latin typeface="Bookman Old Style" panose="02050604050505020204" pitchFamily="18" charset="0"/>
              </a:rPr>
              <a:t>F</a:t>
            </a:r>
            <a:r>
              <a:rPr lang="id-ID" b="1" dirty="0">
                <a:latin typeface="Bookman Old Style" panose="02050604050505020204" pitchFamily="18" charset="0"/>
              </a:rPr>
              <a:t>ungsi </a:t>
            </a:r>
            <a:r>
              <a:rPr lang="en-US" b="1" dirty="0">
                <a:latin typeface="Bookman Old Style" panose="02050604050505020204" pitchFamily="18" charset="0"/>
              </a:rPr>
              <a:t>C</a:t>
            </a:r>
            <a:r>
              <a:rPr lang="id-ID" b="1" dirty="0" err="1">
                <a:latin typeface="Bookman Old Style" panose="02050604050505020204" pitchFamily="18" charset="0"/>
              </a:rPr>
              <a:t>ounting</a:t>
            </a:r>
            <a:r>
              <a:rPr lang="id-ID" dirty="0">
                <a:latin typeface="Bookman Old Style" panose="02050604050505020204" pitchFamily="18" charset="0"/>
              </a:rPr>
              <a:t>. Berapa banyak fungsi yang ada dari sebuah himpunan </a:t>
            </a:r>
            <a:r>
              <a:rPr lang="id-ID" dirty="0" err="1">
                <a:latin typeface="Bookman Old Style" panose="02050604050505020204" pitchFamily="18" charset="0"/>
              </a:rPr>
              <a:t>dg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i="1" dirty="0">
                <a:latin typeface="Bookman Old Style" panose="02050604050505020204" pitchFamily="18" charset="0"/>
              </a:rPr>
              <a:t>m</a:t>
            </a:r>
            <a:r>
              <a:rPr lang="id-ID" dirty="0">
                <a:latin typeface="Bookman Old Style" panose="02050604050505020204" pitchFamily="18" charset="0"/>
              </a:rPr>
              <a:t> elemen ke sebuah himpunan dengan </a:t>
            </a:r>
            <a:r>
              <a:rPr lang="id-ID" i="1" dirty="0" err="1">
                <a:latin typeface="Bookman Old Style" panose="02050604050505020204" pitchFamily="18" charset="0"/>
              </a:rPr>
              <a:t>n</a:t>
            </a:r>
            <a:r>
              <a:rPr lang="id-ID" dirty="0">
                <a:latin typeface="Bookman Old Style" panose="02050604050505020204" pitchFamily="18" charset="0"/>
              </a:rPr>
              <a:t> elemen?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>
                <a:latin typeface="Bookman Old Style" panose="02050604050505020204" pitchFamily="18" charset="0"/>
              </a:rPr>
              <a:t>Sebuah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sesuai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pilihan</a:t>
            </a:r>
            <a:r>
              <a:rPr lang="en-US" dirty="0">
                <a:latin typeface="Bookman Old Style" panose="02050604050505020204" pitchFamily="18" charset="0"/>
              </a:rPr>
              <a:t> salah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codomain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masing-masing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di domain. Oleh 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itu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product rule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·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· · · · ·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i="1" baseline="30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set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>
                <a:latin typeface="Bookman Old Style" panose="02050604050505020204" pitchFamily="18" charset="0"/>
              </a:rPr>
              <a:t>Misalnya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5</a:t>
            </a:r>
            <a:r>
              <a:rPr lang="en-US" baseline="30000" dirty="0">
                <a:latin typeface="Bookman Old Style" panose="02050604050505020204" pitchFamily="18" charset="0"/>
              </a:rPr>
              <a:t>3</a:t>
            </a:r>
            <a:r>
              <a:rPr lang="en-US" dirty="0">
                <a:latin typeface="Bookman Old Style" panose="02050604050505020204" pitchFamily="18" charset="0"/>
              </a:rPr>
              <a:t> = 125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berbeda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lima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0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4.1.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7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b="1" dirty="0">
                <a:latin typeface="Bookman Old Style" panose="02050604050505020204" pitchFamily="18" charset="0"/>
              </a:rPr>
              <a:t>F</a:t>
            </a:r>
            <a:r>
              <a:rPr lang="id-ID" b="1" dirty="0">
                <a:latin typeface="Bookman Old Style" panose="02050604050505020204" pitchFamily="18" charset="0"/>
              </a:rPr>
              <a:t>ungsi </a:t>
            </a:r>
            <a:r>
              <a:rPr lang="en-US" b="1" dirty="0">
                <a:latin typeface="Bookman Old Style" panose="02050604050505020204" pitchFamily="18" charset="0"/>
              </a:rPr>
              <a:t>C</a:t>
            </a:r>
            <a:r>
              <a:rPr lang="id-ID" b="1" dirty="0" err="1">
                <a:latin typeface="Bookman Old Style" panose="02050604050505020204" pitchFamily="18" charset="0"/>
              </a:rPr>
              <a:t>ounting</a:t>
            </a:r>
            <a:r>
              <a:rPr lang="id-ID" b="1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O</a:t>
            </a:r>
            <a:r>
              <a:rPr lang="id-ID" b="1" dirty="0" err="1">
                <a:latin typeface="Bookman Old Style" panose="02050604050505020204" pitchFamily="18" charset="0"/>
              </a:rPr>
              <a:t>ne</a:t>
            </a:r>
            <a:r>
              <a:rPr lang="en-US" b="1" dirty="0">
                <a:latin typeface="Bookman Old Style" panose="02050604050505020204" pitchFamily="18" charset="0"/>
              </a:rPr>
              <a:t>-</a:t>
            </a:r>
            <a:r>
              <a:rPr lang="id-ID" b="1" dirty="0" err="1">
                <a:latin typeface="Bookman Old Style" panose="02050604050505020204" pitchFamily="18" charset="0"/>
              </a:rPr>
              <a:t>to</a:t>
            </a:r>
            <a:r>
              <a:rPr lang="en-US" b="1" dirty="0">
                <a:latin typeface="Bookman Old Style" panose="02050604050505020204" pitchFamily="18" charset="0"/>
              </a:rPr>
              <a:t>-</a:t>
            </a:r>
            <a:r>
              <a:rPr lang="id-ID" b="1" dirty="0" err="1">
                <a:latin typeface="Bookman Old Style" panose="02050604050505020204" pitchFamily="18" charset="0"/>
              </a:rPr>
              <a:t>one</a:t>
            </a:r>
            <a:r>
              <a:rPr lang="id-ID" dirty="0">
                <a:latin typeface="Bookman Old Style" panose="02050604050505020204" pitchFamily="18" charset="0"/>
              </a:rPr>
              <a:t>. Berapa banyak fungsi </a:t>
            </a:r>
            <a:r>
              <a:rPr lang="id-ID" dirty="0" err="1">
                <a:latin typeface="Bookman Old Style" panose="02050604050505020204" pitchFamily="18" charset="0"/>
              </a:rPr>
              <a:t>one</a:t>
            </a:r>
            <a:r>
              <a:rPr lang="en-US" dirty="0">
                <a:latin typeface="Bookman Old Style" panose="02050604050505020204" pitchFamily="18" charset="0"/>
              </a:rPr>
              <a:t>-</a:t>
            </a:r>
            <a:r>
              <a:rPr lang="id-ID" dirty="0" err="1">
                <a:latin typeface="Bookman Old Style" panose="02050604050505020204" pitchFamily="18" charset="0"/>
              </a:rPr>
              <a:t>to</a:t>
            </a:r>
            <a:r>
              <a:rPr lang="en-US" dirty="0">
                <a:latin typeface="Bookman Old Style" panose="02050604050505020204" pitchFamily="18" charset="0"/>
              </a:rPr>
              <a:t>-</a:t>
            </a:r>
            <a:r>
              <a:rPr lang="id-ID" dirty="0" err="1">
                <a:latin typeface="Bookman Old Style" panose="02050604050505020204" pitchFamily="18" charset="0"/>
              </a:rPr>
              <a:t>one</a:t>
            </a:r>
            <a:r>
              <a:rPr lang="id-ID" dirty="0">
                <a:latin typeface="Bookman Old Style" panose="02050604050505020204" pitchFamily="18" charset="0"/>
              </a:rPr>
              <a:t> yang ada pada sebuah himpunan dengan </a:t>
            </a:r>
            <a:r>
              <a:rPr lang="id-ID" i="1" dirty="0">
                <a:latin typeface="Bookman Old Style" panose="02050604050505020204" pitchFamily="18" charset="0"/>
              </a:rPr>
              <a:t>m</a:t>
            </a:r>
            <a:r>
              <a:rPr lang="id-ID" dirty="0">
                <a:latin typeface="Bookman Old Style" panose="02050604050505020204" pitchFamily="18" charset="0"/>
              </a:rPr>
              <a:t> elemen ke sebuah himpunan dengan </a:t>
            </a:r>
            <a:r>
              <a:rPr lang="id-ID" i="1" dirty="0" err="1">
                <a:latin typeface="Bookman Old Style" panose="02050604050505020204" pitchFamily="18" charset="0"/>
              </a:rPr>
              <a:t>n</a:t>
            </a:r>
            <a:r>
              <a:rPr lang="id-ID" dirty="0">
                <a:latin typeface="Bookman Old Style" panose="02050604050505020204" pitchFamily="18" charset="0"/>
              </a:rPr>
              <a:t> elemen ?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perhatikan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bahwa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ketika</a:t>
            </a:r>
            <a:r>
              <a:rPr lang="en-US" dirty="0">
                <a:latin typeface="Bookman Old Style" panose="02050604050505020204" pitchFamily="18" charset="0"/>
              </a:rPr>
              <a:t> m &gt; n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one-to-one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m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n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Sekarang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misal</a:t>
            </a:r>
            <a:r>
              <a:rPr lang="en-US" dirty="0">
                <a:latin typeface="Bookman Old Style" panose="02050604050505020204" pitchFamily="18" charset="0"/>
              </a:rPr>
              <a:t> m ≤ n. </a:t>
            </a:r>
            <a:r>
              <a:rPr lang="en-US" dirty="0" err="1">
                <a:latin typeface="Bookman Old Style" panose="02050604050505020204" pitchFamily="18" charset="0"/>
              </a:rPr>
              <a:t>Misalkan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domain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,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, …, a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. Ada n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. Karena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one-to-one,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diketahui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n – 1 (</a:t>
            </a:r>
            <a:r>
              <a:rPr lang="en-US" dirty="0" err="1">
                <a:latin typeface="Bookman Old Style" panose="02050604050505020204" pitchFamily="18" charset="0"/>
              </a:rPr>
              <a:t>karena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digunakan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</a:rPr>
              <a:t> a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digunakan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lagi</a:t>
            </a:r>
            <a:r>
              <a:rPr lang="en-US" dirty="0">
                <a:latin typeface="Bookman Old Style" panose="02050604050505020204" pitchFamily="18" charset="0"/>
              </a:rPr>
              <a:t>). </a:t>
            </a:r>
            <a:r>
              <a:rPr lang="en-US" dirty="0" err="1">
                <a:latin typeface="Bookman Old Style" panose="02050604050505020204" pitchFamily="18" charset="0"/>
              </a:rPr>
              <a:t>Secara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umum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dipilih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n – k + 1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Berdasarkan</a:t>
            </a:r>
            <a:r>
              <a:rPr lang="en-US" dirty="0">
                <a:latin typeface="Bookman Old Style" panose="02050604050505020204" pitchFamily="18" charset="0"/>
              </a:rPr>
              <a:t> product rule,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n (n – 1) (n – 2) · · · (n – m + 1)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one-to-one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m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n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>
                <a:latin typeface="Bookman Old Style" panose="02050604050505020204" pitchFamily="18" charset="0"/>
              </a:rPr>
              <a:t>Contohnya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5 · 4 · 3 = 60 </a:t>
            </a:r>
            <a:r>
              <a:rPr lang="en-US" dirty="0" err="1">
                <a:latin typeface="Bookman Old Style" panose="02050604050505020204" pitchFamily="18" charset="0"/>
              </a:rPr>
              <a:t>fungsi</a:t>
            </a:r>
            <a:r>
              <a:rPr lang="en-US" dirty="0">
                <a:latin typeface="Bookman Old Style" panose="02050604050505020204" pitchFamily="18" charset="0"/>
              </a:rPr>
              <a:t> one-to-one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himpunan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lima </a:t>
            </a:r>
            <a:r>
              <a:rPr lang="en-US" dirty="0" err="1">
                <a:latin typeface="Bookman Old Style" panose="02050604050505020204" pitchFamily="18" charset="0"/>
              </a:rPr>
              <a:t>elemen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4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4.1.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8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Berapakah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setelah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kode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berikut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dieksekusi</a:t>
            </a:r>
            <a:r>
              <a:rPr lang="en-US" dirty="0">
                <a:latin typeface="Bookman Old Style" panose="02050604050505020204" pitchFamily="18" charset="0"/>
              </a:rPr>
              <a:t>? (</a:t>
            </a:r>
            <a:r>
              <a:rPr lang="en-US" dirty="0" err="1">
                <a:latin typeface="Bookman Old Style" panose="02050604050505020204" pitchFamily="18" charset="0"/>
              </a:rPr>
              <a:t>dimana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, 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, …, n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merupakan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bilangan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bulat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positif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Nilai </a:t>
            </a:r>
            <a:r>
              <a:rPr lang="en-US" dirty="0" err="1">
                <a:latin typeface="Bookman Old Style" panose="02050604050505020204" pitchFamily="18" charset="0"/>
              </a:rPr>
              <a:t>awal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k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nol.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langkah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eksekusi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k </a:t>
            </a:r>
            <a:r>
              <a:rPr lang="en-US" dirty="0" err="1">
                <a:latin typeface="Bookman Old Style" panose="02050604050505020204" pitchFamily="18" charset="0"/>
              </a:rPr>
              <a:t>bertambah</a:t>
            </a:r>
            <a:r>
              <a:rPr lang="en-US" dirty="0">
                <a:latin typeface="Bookman Old Style" panose="02050604050505020204" pitchFamily="18" charset="0"/>
              </a:rPr>
              <a:t> 1. Karena </a:t>
            </a:r>
            <a:r>
              <a:rPr lang="en-US" dirty="0" err="1">
                <a:latin typeface="Bookman Old Style" panose="02050604050505020204" pitchFamily="18" charset="0"/>
              </a:rPr>
              <a:t>blok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kode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disusun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menggunakan</a:t>
            </a:r>
            <a:r>
              <a:rPr lang="en-US" dirty="0">
                <a:latin typeface="Bookman Old Style" panose="02050604050505020204" pitchFamily="18" charset="0"/>
              </a:rPr>
              <a:t> loop </a:t>
            </a:r>
            <a:r>
              <a:rPr lang="en-US" dirty="0" err="1">
                <a:latin typeface="Bookman Old Style" panose="02050604050505020204" pitchFamily="18" charset="0"/>
              </a:rPr>
              <a:t>tersarang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menggunakan</a:t>
            </a:r>
            <a:r>
              <a:rPr lang="en-US" dirty="0">
                <a:latin typeface="Bookman Old Style" panose="02050604050505020204" pitchFamily="18" charset="0"/>
              </a:rPr>
              <a:t> product rule, </a:t>
            </a:r>
            <a:r>
              <a:rPr lang="en-US" dirty="0" err="1">
                <a:latin typeface="Bookman Old Style" panose="02050604050505020204" pitchFamily="18" charset="0"/>
              </a:rPr>
              <a:t>eksekusi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dilakukan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sebanyak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· 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· · · n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 kali. </a:t>
            </a:r>
            <a:r>
              <a:rPr lang="en-US" dirty="0" err="1">
                <a:latin typeface="Bookman Old Style" panose="02050604050505020204" pitchFamily="18" charset="0"/>
              </a:rPr>
              <a:t>Sehingga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nilai</a:t>
            </a:r>
            <a:r>
              <a:rPr lang="en-US" dirty="0">
                <a:latin typeface="Bookman Old Style" panose="02050604050505020204" pitchFamily="18" charset="0"/>
              </a:rPr>
              <a:t> k </a:t>
            </a:r>
            <a:r>
              <a:rPr lang="en-US" dirty="0" err="1">
                <a:latin typeface="Bookman Old Style" panose="02050604050505020204" pitchFamily="18" charset="0"/>
              </a:rPr>
              <a:t>akhir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adalah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…n</a:t>
            </a:r>
            <a:r>
              <a:rPr lang="en-US" baseline="-25000" dirty="0">
                <a:latin typeface="Bookman Old Style" panose="02050604050505020204" pitchFamily="18" charset="0"/>
              </a:rPr>
              <a:t>m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BC298-63DE-8A4D-A011-B35429322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708920"/>
            <a:ext cx="600243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1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4.2.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Rule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9187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suatu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diselesaikan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dengan</a:t>
            </a:r>
            <a:r>
              <a:rPr lang="en-US" dirty="0">
                <a:latin typeface="Bookman Old Style" panose="02050604050505020204" pitchFamily="18" charset="0"/>
              </a:rPr>
              <a:t> salah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atau</a:t>
            </a:r>
            <a:r>
              <a:rPr lang="en-US" dirty="0">
                <a:latin typeface="Bookman Old Style" panose="02050604050505020204" pitchFamily="18" charset="0"/>
              </a:rPr>
              <a:t> salah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dimana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sama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n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+ n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menyelesaikan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pekerjaan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tersebut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b="1" dirty="0" err="1">
                <a:latin typeface="Bookman Old Style" panose="02050604050505020204" pitchFamily="18" charset="0"/>
              </a:rPr>
              <a:t>Contoh</a:t>
            </a:r>
            <a:r>
              <a:rPr lang="en-US" b="1" dirty="0">
                <a:latin typeface="Bookman Old Style" panose="02050604050505020204" pitchFamily="18" charset="0"/>
              </a:rPr>
              <a:t> 9</a:t>
            </a:r>
            <a:endParaRPr lang="en-ID" b="1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Sesorang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mahasiswa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project </a:t>
            </a:r>
            <a:r>
              <a:rPr lang="en-US" dirty="0" err="1">
                <a:latin typeface="Bookman Old Style" panose="02050604050505020204" pitchFamily="18" charset="0"/>
              </a:rPr>
              <a:t>komputer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satu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tiga</a:t>
            </a:r>
            <a:r>
              <a:rPr lang="en-US" dirty="0">
                <a:latin typeface="Bookman Old Style" panose="02050604050505020204" pitchFamily="18" charset="0"/>
              </a:rPr>
              <a:t> daftar yang </a:t>
            </a:r>
            <a:r>
              <a:rPr lang="en-US" dirty="0" err="1">
                <a:latin typeface="Bookman Old Style" panose="02050604050505020204" pitchFamily="18" charset="0"/>
              </a:rPr>
              <a:t>disediakan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daftar </a:t>
            </a:r>
            <a:r>
              <a:rPr lang="en-US" dirty="0" err="1">
                <a:latin typeface="Bookman Old Style" panose="02050604050505020204" pitchFamily="18" charset="0"/>
              </a:rPr>
              <a:t>terdiri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23, 15,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19 </a:t>
            </a:r>
            <a:r>
              <a:rPr lang="en-US" dirty="0" err="1">
                <a:latin typeface="Bookman Old Style" panose="02050604050505020204" pitchFamily="18" charset="0"/>
              </a:rPr>
              <a:t>kemungkinan</a:t>
            </a:r>
            <a:r>
              <a:rPr lang="en-US" dirty="0">
                <a:latin typeface="Bookman Old Style" panose="02050604050505020204" pitchFamily="18" charset="0"/>
              </a:rPr>
              <a:t> project. </a:t>
            </a:r>
            <a:r>
              <a:rPr lang="en-US" dirty="0" err="1">
                <a:latin typeface="Bookman Old Style" panose="02050604050505020204" pitchFamily="18" charset="0"/>
              </a:rPr>
              <a:t>Tidak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project yang </a:t>
            </a:r>
            <a:r>
              <a:rPr lang="en-US" dirty="0" err="1">
                <a:latin typeface="Bookman Old Style" panose="02050604050505020204" pitchFamily="18" charset="0"/>
              </a:rPr>
              <a:t>muncul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lebih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sekali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unik</a:t>
            </a:r>
            <a:r>
              <a:rPr lang="en-US" dirty="0">
                <a:latin typeface="Bookman Old Style" panose="02050604050505020204" pitchFamily="18" charset="0"/>
              </a:rPr>
              <a:t>). </a:t>
            </a:r>
            <a:r>
              <a:rPr lang="en-US" dirty="0" err="1">
                <a:latin typeface="Bookman Old Style" panose="02050604050505020204" pitchFamily="18" charset="0"/>
              </a:rPr>
              <a:t>Berapa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banyak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kemungkinan</a:t>
            </a:r>
            <a:r>
              <a:rPr lang="en-US" dirty="0">
                <a:latin typeface="Bookman Old Style" panose="02050604050505020204" pitchFamily="18" charset="0"/>
              </a:rPr>
              <a:t> project yang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diambil</a:t>
            </a:r>
            <a:r>
              <a:rPr lang="en-US" dirty="0">
                <a:latin typeface="Bookman Old Style" panose="02050604050505020204" pitchFamily="18" charset="0"/>
              </a:rPr>
              <a:t> seorang </a:t>
            </a:r>
            <a:r>
              <a:rPr lang="en-US" dirty="0" err="1">
                <a:latin typeface="Bookman Old Style" panose="02050604050505020204" pitchFamily="18" charset="0"/>
              </a:rPr>
              <a:t>mahasiswa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  <a:endParaRPr lang="en-ID" dirty="0">
              <a:latin typeface="Bookman Old Style" panose="020506040505050202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latin typeface="Bookman Old Style" panose="02050604050505020204" pitchFamily="18" charset="0"/>
              </a:rPr>
              <a:t>Jawab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  <a:endParaRPr lang="en-ID" dirty="0">
              <a:latin typeface="Bookman Old Style" panose="02050604050505020204" pitchFamily="18" charset="0"/>
            </a:endParaRPr>
          </a:p>
          <a:p>
            <a:pPr marL="450850" indent="-45085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Seorang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mahasiswa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dapat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memilih</a:t>
            </a:r>
            <a:r>
              <a:rPr lang="en-US" dirty="0">
                <a:latin typeface="Bookman Old Style" panose="02050604050505020204" pitchFamily="18" charset="0"/>
              </a:rPr>
              <a:t> project </a:t>
            </a:r>
            <a:r>
              <a:rPr lang="en-US" dirty="0" err="1">
                <a:latin typeface="Bookman Old Style" panose="02050604050505020204" pitchFamily="18" charset="0"/>
              </a:rPr>
              <a:t>dalam</a:t>
            </a:r>
            <a:r>
              <a:rPr lang="en-US" dirty="0">
                <a:latin typeface="Bookman Old Style" panose="02050604050505020204" pitchFamily="18" charset="0"/>
              </a:rPr>
              <a:t> daftar </a:t>
            </a:r>
            <a:r>
              <a:rPr lang="en-US" dirty="0" err="1">
                <a:latin typeface="Bookman Old Style" panose="02050604050505020204" pitchFamily="18" charset="0"/>
              </a:rPr>
              <a:t>pertama</a:t>
            </a:r>
            <a:r>
              <a:rPr lang="en-US" dirty="0">
                <a:latin typeface="Bookman Old Style" panose="02050604050505020204" pitchFamily="18" charset="0"/>
              </a:rPr>
              <a:t>, daftar </a:t>
            </a:r>
            <a:r>
              <a:rPr lang="en-US" dirty="0" err="1">
                <a:latin typeface="Bookman Old Style" panose="02050604050505020204" pitchFamily="18" charset="0"/>
              </a:rPr>
              <a:t>kedua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</a:rPr>
              <a:t> daftar </a:t>
            </a:r>
            <a:r>
              <a:rPr lang="en-US" dirty="0" err="1">
                <a:latin typeface="Bookman Old Style" panose="02050604050505020204" pitchFamily="18" charset="0"/>
              </a:rPr>
              <a:t>ketiga</a:t>
            </a:r>
            <a:r>
              <a:rPr lang="en-US" dirty="0">
                <a:latin typeface="Bookman Old Style" panose="02050604050505020204" pitchFamily="18" charset="0"/>
              </a:rPr>
              <a:t>. Karena </a:t>
            </a:r>
            <a:r>
              <a:rPr lang="en-US" dirty="0" err="1">
                <a:latin typeface="Bookman Old Style" panose="02050604050505020204" pitchFamily="18" charset="0"/>
              </a:rPr>
              <a:t>setiap</a:t>
            </a:r>
            <a:r>
              <a:rPr lang="en-US" dirty="0">
                <a:latin typeface="Bookman Old Style" panose="02050604050505020204" pitchFamily="18" charset="0"/>
              </a:rPr>
              <a:t> project </a:t>
            </a:r>
            <a:r>
              <a:rPr lang="en-US" dirty="0" err="1">
                <a:latin typeface="Bookman Old Style" panose="02050604050505020204" pitchFamily="18" charset="0"/>
              </a:rPr>
              <a:t>unik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menggunakan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the sum rule </a:t>
            </a:r>
            <a:r>
              <a:rPr lang="en-US" dirty="0" err="1">
                <a:latin typeface="Bookman Old Style" panose="02050604050505020204" pitchFamily="18" charset="0"/>
              </a:rPr>
              <a:t>terdapat</a:t>
            </a:r>
            <a:r>
              <a:rPr lang="en-US" dirty="0">
                <a:latin typeface="Bookman Old Style" panose="02050604050505020204" pitchFamily="18" charset="0"/>
              </a:rPr>
              <a:t> 23 + 15 + 19 = 57 </a:t>
            </a:r>
            <a:r>
              <a:rPr lang="en-US" dirty="0" err="1">
                <a:latin typeface="Bookman Old Style" panose="02050604050505020204" pitchFamily="18" charset="0"/>
              </a:rPr>
              <a:t>cara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memilih</a:t>
            </a:r>
            <a:r>
              <a:rPr lang="en-US" dirty="0">
                <a:latin typeface="Bookman Old Style" panose="02050604050505020204" pitchFamily="18" charset="0"/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1239874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A080EE-E13D-4732-BE87-C8728A9AFBF0}"/>
</file>

<file path=customXml/itemProps2.xml><?xml version="1.0" encoding="utf-8"?>
<ds:datastoreItem xmlns:ds="http://schemas.openxmlformats.org/officeDocument/2006/customXml" ds:itemID="{9C1FE737-1F5D-44FB-8EDD-DE42F305C491}"/>
</file>

<file path=customXml/itemProps3.xml><?xml version="1.0" encoding="utf-8"?>
<ds:datastoreItem xmlns:ds="http://schemas.openxmlformats.org/officeDocument/2006/customXml" ds:itemID="{E3B1A62F-353A-47C7-87A1-7A2077EAD309}"/>
</file>

<file path=docProps/app.xml><?xml version="1.0" encoding="utf-8"?>
<Properties xmlns="http://schemas.openxmlformats.org/officeDocument/2006/extended-properties" xmlns:vt="http://schemas.openxmlformats.org/officeDocument/2006/docPropsVTypes">
  <TotalTime>23087</TotalTime>
  <Words>2307</Words>
  <Application>Microsoft Macintosh PowerPoint</Application>
  <PresentationFormat>On-screen Show (4:3)</PresentationFormat>
  <Paragraphs>157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Times New Roman</vt:lpstr>
      <vt:lpstr>Wingdings</vt:lpstr>
      <vt:lpstr>ZYSong18030;中易宋体18030;SimSun;方正</vt:lpstr>
      <vt:lpstr>Diseño predeterminado</vt:lpstr>
      <vt:lpstr>PowerPoint Presentation</vt:lpstr>
      <vt:lpstr>Bahan Kuliah</vt:lpstr>
      <vt:lpstr>4.1. Basic of Counting</vt:lpstr>
      <vt:lpstr>4.1. Basic of Counting</vt:lpstr>
      <vt:lpstr>4.1. Basic of Counting</vt:lpstr>
      <vt:lpstr>4.1. Basic of Counting</vt:lpstr>
      <vt:lpstr>4.1. Basic of Counting</vt:lpstr>
      <vt:lpstr>4.1. Basic of Counting</vt:lpstr>
      <vt:lpstr>4.2. The Sum Rule</vt:lpstr>
      <vt:lpstr>4.2. The Sum Rule</vt:lpstr>
      <vt:lpstr>4.3. The Substraction Rule </vt:lpstr>
      <vt:lpstr>4.3. The Substraction Rule </vt:lpstr>
      <vt:lpstr>4.3. The Substraction Rule </vt:lpstr>
      <vt:lpstr>4.3. The Substraction Rule </vt:lpstr>
      <vt:lpstr>4.3. The Substraction Rule </vt:lpstr>
      <vt:lpstr>4.4. The Division Rule </vt:lpstr>
      <vt:lpstr>4.4. The Division Rule </vt:lpstr>
      <vt:lpstr>4.4. The Division Rule </vt:lpstr>
      <vt:lpstr>4.4. The Division Rule </vt:lpstr>
      <vt:lpstr>4.4. The Division Rule </vt:lpstr>
      <vt:lpstr>4.4. The Division Rule </vt:lpstr>
      <vt:lpstr>4.5. Pigeonhole Principle  </vt:lpstr>
      <vt:lpstr>4.5. Pigeonhole Principle  </vt:lpstr>
      <vt:lpstr>4.5. Pigeonhole Principle  </vt:lpstr>
      <vt:lpstr>End of File</vt:lpstr>
      <vt:lpstr>PowerPoint Presentation</vt:lpstr>
    </vt:vector>
  </TitlesOfParts>
  <Company>Toshiba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925</cp:revision>
  <dcterms:created xsi:type="dcterms:W3CDTF">2010-05-23T14:28:12Z</dcterms:created>
  <dcterms:modified xsi:type="dcterms:W3CDTF">2020-09-14T01:33:17Z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