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9" r:id="rId3"/>
    <p:sldId id="263" r:id="rId4"/>
    <p:sldId id="264" r:id="rId5"/>
    <p:sldId id="265" r:id="rId6"/>
    <p:sldId id="266" r:id="rId7"/>
    <p:sldId id="261" r:id="rId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88E"/>
    <a:srgbClr val="422C16"/>
    <a:srgbClr val="321900"/>
    <a:srgbClr val="003300"/>
    <a:srgbClr val="5F5F5F"/>
    <a:srgbClr val="1C1C1C"/>
    <a:srgbClr val="80008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7" autoAdjust="0"/>
    <p:restoredTop sz="93159" autoAdjust="0"/>
  </p:normalViewPr>
  <p:slideViewPr>
    <p:cSldViewPr>
      <p:cViewPr varScale="1">
        <p:scale>
          <a:sx n="106" d="100"/>
          <a:sy n="106" d="100"/>
        </p:scale>
        <p:origin x="199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435C5A-FA04-4194-80BA-8D4C092CFA6C}" type="datetimeFigureOut">
              <a:rPr lang="en-US" smtClean="0"/>
              <a:pPr/>
              <a:t>9/22/20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F59CB4-2833-4BA4-8A2F-A2C69BA96E5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CA6D4-211F-46D1-8B33-D8F7D67EDE3E}" type="datetimeFigureOut">
              <a:rPr lang="en-US" smtClean="0"/>
              <a:pPr/>
              <a:t>9/22/20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57194-6D9D-47E6-BD35-3BF655FFCB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057194-6D9D-47E6-BD35-3BF655FFCB6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76935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10969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831392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6</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87916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sldNum" sz="quarter"/>
          </p:nvPr>
        </p:nvSpPr>
        <p:spPr>
          <a:noFill/>
        </p:spPr>
        <p:txBody>
          <a:bodyPr/>
          <a:lstStyle/>
          <a:p>
            <a:fld id="{EFDFFF6B-F57E-4DC9-A2B4-B11DF1726F9F}" type="slidenum">
              <a:rPr lang="en-US" smtClean="0"/>
              <a:pPr/>
              <a:t>7</a:t>
            </a:fld>
            <a:endParaRPr lang="en-US"/>
          </a:p>
        </p:txBody>
      </p:sp>
      <p:sp>
        <p:nvSpPr>
          <p:cNvPr id="13315"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3316"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Bookman Old Style" pitchFamily="18"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Bookman Old Style"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159C19-8A91-4F5B-84DE-C49C15B5875E}"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7EEDBF-1B77-4F6A-80C4-3005423850BD}"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9302263-320A-44F9-BD02-DF69054CCCED}"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ookman Old Style"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ookman Old Style" pitchFamily="18" charset="0"/>
              </a:defRPr>
            </a:lvl1pPr>
            <a:lvl2pPr>
              <a:defRPr>
                <a:latin typeface="Bookman Old Style" pitchFamily="18" charset="0"/>
              </a:defRPr>
            </a:lvl2pPr>
            <a:lvl3pPr>
              <a:defRPr>
                <a:latin typeface="Bookman Old Style" pitchFamily="18" charset="0"/>
              </a:defRPr>
            </a:lvl3pPr>
            <a:lvl4pPr>
              <a:defRPr>
                <a:latin typeface="Bookman Old Style" pitchFamily="18" charset="0"/>
              </a:defRPr>
            </a:lvl4pPr>
            <a:lvl5pPr>
              <a:defRPr>
                <a:latin typeface="Bookman Old Style"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DDAE543-B0D4-4385-B929-BFEB44FCDE9F}"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Bookman Old Style" pitchFamily="18"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Bookman Old Style"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47EFB34-B90A-47BB-81F5-C4B8FFC1A68E}"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FAFBF52-E633-420E-A705-BCF79448B647}"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01A1FF4F-E14B-400C-900C-D2B4AF0F08D3}"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C594C671-5D0A-4FCD-81EA-34B3EBF2FDD3}"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4ED7180F-0061-4227-8F8C-4EF8B31C751B}"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E6A79761-77D7-4AF9-A4C2-AE6120E6875C}"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43C83CC-6465-4E23-B4C9-9A0428C6C151}"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C5419B-E927-4B6F-B96A-29F94CBCBB23}"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6000" r="-6000"/>
          </a:stretch>
        </a:blipFill>
        <a:effectLst/>
      </p:bgPr>
    </p:bg>
    <p:spTree>
      <p:nvGrpSpPr>
        <p:cNvPr id="1" name=""/>
        <p:cNvGrpSpPr/>
        <p:nvPr/>
      </p:nvGrpSpPr>
      <p:grpSpPr>
        <a:xfrm>
          <a:off x="0" y="0"/>
          <a:ext cx="0" cy="0"/>
          <a:chOff x="0" y="0"/>
          <a:chExt cx="0" cy="0"/>
        </a:xfrm>
      </p:grpSpPr>
      <p:sp>
        <p:nvSpPr>
          <p:cNvPr id="2177" name="Rectangle 129"/>
          <p:cNvSpPr>
            <a:spLocks noGrp="1" noChangeArrowheads="1"/>
          </p:cNvSpPr>
          <p:nvPr>
            <p:ph type="subTitle" idx="1"/>
          </p:nvPr>
        </p:nvSpPr>
        <p:spPr>
          <a:xfrm>
            <a:off x="6143636" y="5622462"/>
            <a:ext cx="2646343" cy="363558"/>
          </a:xfrm>
        </p:spPr>
        <p:txBody>
          <a:bodyPr/>
          <a:lstStyle/>
          <a:p>
            <a:pPr algn="r"/>
            <a:r>
              <a:rPr lang="es-UY" sz="1600" b="1" dirty="0" err="1">
                <a:solidFill>
                  <a:srgbClr val="FF0000"/>
                </a:solidFill>
                <a:latin typeface="Bookman Old Style" pitchFamily="18" charset="0"/>
              </a:rPr>
              <a:t>Nurdin</a:t>
            </a:r>
            <a:r>
              <a:rPr lang="es-UY" sz="1600" b="1" dirty="0">
                <a:solidFill>
                  <a:srgbClr val="FF0000"/>
                </a:solidFill>
                <a:latin typeface="Bookman Old Style" pitchFamily="18" charset="0"/>
              </a:rPr>
              <a:t> </a:t>
            </a:r>
            <a:r>
              <a:rPr lang="es-UY" sz="1600" b="1" dirty="0" err="1">
                <a:solidFill>
                  <a:srgbClr val="FF0000"/>
                </a:solidFill>
                <a:latin typeface="Bookman Old Style" pitchFamily="18" charset="0"/>
              </a:rPr>
              <a:t>Bahtiar</a:t>
            </a:r>
            <a:r>
              <a:rPr lang="es-UY" sz="1600" b="1" dirty="0">
                <a:solidFill>
                  <a:srgbClr val="FF0000"/>
                </a:solidFill>
                <a:latin typeface="Bookman Old Style" pitchFamily="18" charset="0"/>
              </a:rPr>
              <a:t>, MT</a:t>
            </a:r>
            <a:endParaRPr lang="es-ES" sz="1600" b="1" dirty="0">
              <a:solidFill>
                <a:srgbClr val="FF0000"/>
              </a:solidFill>
              <a:latin typeface="Bookman Old Style" pitchFamily="18" charset="0"/>
            </a:endParaRPr>
          </a:p>
        </p:txBody>
      </p:sp>
      <p:sp>
        <p:nvSpPr>
          <p:cNvPr id="2174" name="Rectangle 126"/>
          <p:cNvSpPr>
            <a:spLocks noChangeArrowheads="1"/>
          </p:cNvSpPr>
          <p:nvPr/>
        </p:nvSpPr>
        <p:spPr bwMode="auto">
          <a:xfrm>
            <a:off x="1285852" y="1000109"/>
            <a:ext cx="7462861" cy="1285884"/>
          </a:xfrm>
          <a:prstGeom prst="rect">
            <a:avLst/>
          </a:prstGeom>
          <a:noFill/>
          <a:ln w="9525">
            <a:noFill/>
            <a:miter lim="800000"/>
            <a:headEnd/>
            <a:tailEnd/>
          </a:ln>
          <a:effectLst/>
        </p:spPr>
        <p:txBody>
          <a:bodyPr anchor="ctr"/>
          <a:lstStyle/>
          <a:p>
            <a:pPr algn="r"/>
            <a:r>
              <a:rPr lang="es-UY" sz="3600" b="1">
                <a:solidFill>
                  <a:srgbClr val="C00000"/>
                </a:solidFill>
                <a:effectLst>
                  <a:outerShdw blurRad="38100" dist="38100" dir="2700000" algn="tl">
                    <a:srgbClr val="000000">
                      <a:alpha val="43137"/>
                    </a:srgbClr>
                  </a:outerShdw>
                </a:effectLst>
                <a:latin typeface="Bookman Old Style" pitchFamily="18" charset="0"/>
              </a:rPr>
              <a:t>Struktur Diskrit</a:t>
            </a:r>
            <a:endParaRPr lang="es-ES" sz="3600" b="1" dirty="0">
              <a:solidFill>
                <a:srgbClr val="C00000"/>
              </a:solidFill>
              <a:effectLst>
                <a:outerShdw blurRad="38100" dist="38100" dir="2700000" algn="tl">
                  <a:srgbClr val="000000">
                    <a:alpha val="43137"/>
                  </a:srgbClr>
                </a:outerShdw>
              </a:effectLst>
              <a:latin typeface="Bookman Old Style" pitchFamily="18" charset="0"/>
            </a:endParaRPr>
          </a:p>
        </p:txBody>
      </p:sp>
      <p:sp>
        <p:nvSpPr>
          <p:cNvPr id="4" name="Rectangle 126">
            <a:extLst>
              <a:ext uri="{FF2B5EF4-FFF2-40B4-BE49-F238E27FC236}">
                <a16:creationId xmlns:a16="http://schemas.microsoft.com/office/drawing/2014/main" id="{1041B770-4A5C-8540-A4A1-931E2D3E7779}"/>
              </a:ext>
            </a:extLst>
          </p:cNvPr>
          <p:cNvSpPr>
            <a:spLocks noChangeArrowheads="1"/>
          </p:cNvSpPr>
          <p:nvPr/>
        </p:nvSpPr>
        <p:spPr bwMode="auto">
          <a:xfrm>
            <a:off x="1327118" y="3645024"/>
            <a:ext cx="7462861" cy="504056"/>
          </a:xfrm>
          <a:prstGeom prst="rect">
            <a:avLst/>
          </a:prstGeom>
          <a:noFill/>
          <a:ln w="9525">
            <a:noFill/>
            <a:miter lim="800000"/>
            <a:headEnd/>
            <a:tailEnd/>
          </a:ln>
          <a:effectLst/>
        </p:spPr>
        <p:txBody>
          <a:bodyPr anchor="ctr"/>
          <a:lstStyle/>
          <a:p>
            <a:pPr algn="r"/>
            <a:r>
              <a:rPr lang="es-UY" sz="2000" b="1" dirty="0">
                <a:solidFill>
                  <a:srgbClr val="C00000"/>
                </a:solidFill>
                <a:effectLst>
                  <a:outerShdw blurRad="38100" dist="38100" dir="2700000" algn="tl">
                    <a:srgbClr val="000000">
                      <a:alpha val="43137"/>
                    </a:srgbClr>
                  </a:outerShdw>
                </a:effectLst>
                <a:latin typeface="Bookman Old Style" pitchFamily="18" charset="0"/>
              </a:rPr>
              <a:t>Pigeonhole (Latihan)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Latihan</a:t>
            </a: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 4</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2462213"/>
          </a:xfrm>
          <a:prstGeom prst="rect">
            <a:avLst/>
          </a:prstGeom>
        </p:spPr>
        <p:txBody>
          <a:bodyPr wrap="square">
            <a:spAutoFit/>
          </a:bodyPr>
          <a:lstStyle/>
          <a:p>
            <a:pPr marL="450850" indent="-450850" algn="just">
              <a:spcBef>
                <a:spcPts val="1200"/>
              </a:spcBef>
              <a:spcAft>
                <a:spcPts val="0"/>
              </a:spcAft>
              <a:defRPr/>
            </a:pPr>
            <a:r>
              <a:rPr lang="en-US" dirty="0">
                <a:solidFill>
                  <a:srgbClr val="000000"/>
                </a:solidFill>
                <a:latin typeface="Bookman Old Style" panose="02050604050505020204" pitchFamily="18" charset="0"/>
              </a:rPr>
              <a:t>4.1	</a:t>
            </a:r>
            <a:r>
              <a:rPr lang="en-US">
                <a:solidFill>
                  <a:srgbClr val="000000"/>
                </a:solidFill>
                <a:latin typeface="Bookman Old Style" panose="02050604050505020204" pitchFamily="18" charset="0"/>
              </a:rPr>
              <a:t>Misalkan terdapat 18 mahasiswa dari Departemen Matematika dan 325 mahasiswa dari Departemen Informatika.</a:t>
            </a:r>
            <a:endParaRPr lang="en-ID">
              <a:solidFill>
                <a:srgbClr val="000000"/>
              </a:solidFill>
              <a:latin typeface="Bookman Old Style" panose="02050604050505020204" pitchFamily="18" charset="0"/>
            </a:endParaRPr>
          </a:p>
          <a:p>
            <a:pPr marL="889000" indent="-438150" algn="just">
              <a:spcBef>
                <a:spcPts val="600"/>
              </a:spcBef>
              <a:spcAft>
                <a:spcPts val="0"/>
              </a:spcAft>
              <a:defRPr/>
            </a:pPr>
            <a:r>
              <a:rPr lang="en-US">
                <a:solidFill>
                  <a:srgbClr val="000000"/>
                </a:solidFill>
                <a:latin typeface="Bookman Old Style" panose="02050604050505020204" pitchFamily="18" charset="0"/>
              </a:rPr>
              <a:t>a)	Dalam berapa cara yang bisa dilakukan untuk mendapatkan dua orang mahasiswa dari Departemen Matematika dan Departemen Informatika?</a:t>
            </a:r>
            <a:endParaRPr lang="en-ID">
              <a:solidFill>
                <a:srgbClr val="000000"/>
              </a:solidFill>
              <a:latin typeface="Bookman Old Style" panose="02050604050505020204" pitchFamily="18" charset="0"/>
            </a:endParaRPr>
          </a:p>
          <a:p>
            <a:pPr marL="889000" indent="-438150" algn="just">
              <a:spcBef>
                <a:spcPts val="600"/>
              </a:spcBef>
              <a:spcAft>
                <a:spcPts val="0"/>
              </a:spcAft>
              <a:defRPr/>
            </a:pPr>
            <a:r>
              <a:rPr lang="en-US">
                <a:solidFill>
                  <a:srgbClr val="000000"/>
                </a:solidFill>
                <a:latin typeface="Bookman Old Style" panose="02050604050505020204" pitchFamily="18" charset="0"/>
              </a:rPr>
              <a:t>b)	Dalam berapa cara yang bisa dilakukan untuk mendapatkan seorang mahasiswa dari Departemen Matematika atau Departemen Informatika?</a:t>
            </a:r>
          </a:p>
        </p:txBody>
      </p:sp>
      <p:sp>
        <p:nvSpPr>
          <p:cNvPr id="4" name="Rectangle 3">
            <a:extLst>
              <a:ext uri="{FF2B5EF4-FFF2-40B4-BE49-F238E27FC236}">
                <a16:creationId xmlns:a16="http://schemas.microsoft.com/office/drawing/2014/main" id="{22766EC1-7F55-B14E-B0D6-76DA5241EE99}"/>
              </a:ext>
            </a:extLst>
          </p:cNvPr>
          <p:cNvSpPr/>
          <p:nvPr/>
        </p:nvSpPr>
        <p:spPr>
          <a:xfrm>
            <a:off x="428596" y="3861048"/>
            <a:ext cx="8391876" cy="2816156"/>
          </a:xfrm>
          <a:prstGeom prst="rect">
            <a:avLst/>
          </a:prstGeom>
        </p:spPr>
        <p:txBody>
          <a:bodyPr wrap="square">
            <a:spAutoFit/>
          </a:bodyPr>
          <a:lstStyle/>
          <a:p>
            <a:pPr marL="450850" indent="-450850" algn="just">
              <a:spcBef>
                <a:spcPts val="1200"/>
              </a:spcBef>
              <a:spcAft>
                <a:spcPts val="0"/>
              </a:spcAft>
              <a:defRPr/>
            </a:pPr>
            <a:r>
              <a:rPr lang="en-US" dirty="0" err="1">
                <a:solidFill>
                  <a:srgbClr val="000000"/>
                </a:solidFill>
                <a:latin typeface="Bookman Old Style" panose="02050604050505020204" pitchFamily="18" charset="0"/>
              </a:rPr>
              <a:t>Jawab</a:t>
            </a:r>
            <a:r>
              <a:rPr lang="en-US" dirty="0">
                <a:solidFill>
                  <a:srgbClr val="000000"/>
                </a:solidFill>
                <a:latin typeface="Bookman Old Style" panose="02050604050505020204" pitchFamily="18" charset="0"/>
              </a:rPr>
              <a:t>:</a:t>
            </a:r>
            <a:r>
              <a:rPr lang="en-ID" dirty="0">
                <a:solidFill>
                  <a:srgbClr val="000000"/>
                </a:solidFill>
                <a:latin typeface="Bookman Old Style" panose="02050604050505020204" pitchFamily="18" charset="0"/>
                <a:cs typeface="Times New Roman" panose="02020603050405020304" pitchFamily="18" charset="0"/>
              </a:rPr>
              <a:t>	</a:t>
            </a:r>
          </a:p>
          <a:p>
            <a:pPr marL="11113" indent="-11113" algn="just">
              <a:spcBef>
                <a:spcPts val="600"/>
              </a:spcBef>
              <a:spcAft>
                <a:spcPts val="0"/>
              </a:spcAft>
              <a:defRPr/>
            </a:pPr>
            <a:r>
              <a:rPr lang="en-US">
                <a:solidFill>
                  <a:srgbClr val="000000"/>
                </a:solidFill>
                <a:latin typeface="Bookman Old Style" panose="02050604050505020204" pitchFamily="18" charset="0"/>
              </a:rPr>
              <a:t>Permasalahan tersebut mengilustrasikan perbedaan antara </a:t>
            </a:r>
            <a:r>
              <a:rPr lang="en-US" i="1">
                <a:solidFill>
                  <a:srgbClr val="000000"/>
                </a:solidFill>
                <a:latin typeface="Bookman Old Style" panose="02050604050505020204" pitchFamily="18" charset="0"/>
              </a:rPr>
              <a:t>product rule </a:t>
            </a:r>
            <a:r>
              <a:rPr lang="en-US">
                <a:solidFill>
                  <a:srgbClr val="000000"/>
                </a:solidFill>
                <a:latin typeface="Bookman Old Style" panose="02050604050505020204" pitchFamily="18" charset="0"/>
              </a:rPr>
              <a:t>dengan </a:t>
            </a:r>
            <a:r>
              <a:rPr lang="en-US" i="1">
                <a:solidFill>
                  <a:srgbClr val="000000"/>
                </a:solidFill>
                <a:latin typeface="Bookman Old Style" panose="02050604050505020204" pitchFamily="18" charset="0"/>
              </a:rPr>
              <a:t>sum rule</a:t>
            </a:r>
            <a:r>
              <a:rPr lang="en-US">
                <a:solidFill>
                  <a:srgbClr val="000000"/>
                </a:solidFill>
                <a:latin typeface="Bookman Old Style" panose="02050604050505020204" pitchFamily="18" charset="0"/>
              </a:rPr>
              <a:t>. Jika kita harus menentukan satu pilihan dan satu lagi pilihan yang lain, maka product rule (soal a). Jika untuk membuat satu pilihan atau pilihan yang lain, maka sum rule (soal b).</a:t>
            </a:r>
            <a:endParaRPr lang="en-ID">
              <a:solidFill>
                <a:srgbClr val="000000"/>
              </a:solidFill>
              <a:latin typeface="Bookman Old Style" panose="02050604050505020204" pitchFamily="18" charset="0"/>
            </a:endParaRPr>
          </a:p>
          <a:p>
            <a:pPr marL="450850" indent="-450850">
              <a:spcBef>
                <a:spcPts val="600"/>
              </a:spcBef>
            </a:pPr>
            <a:r>
              <a:rPr lang="en-US">
                <a:solidFill>
                  <a:srgbClr val="000000"/>
                </a:solidFill>
                <a:latin typeface="Bookman Old Style" panose="02050604050505020204" pitchFamily="18" charset="0"/>
                <a:cs typeface="Times New Roman" panose="02020603050405020304" pitchFamily="18" charset="0"/>
              </a:rPr>
              <a:t>a)	Karena terdapat 18 dan 325 kemungkinan cara, maka hasilnya:     18 . 325 = 5850 cara.</a:t>
            </a:r>
            <a:endParaRPr lang="en-ID">
              <a:solidFill>
                <a:srgbClr val="000000"/>
              </a:solidFill>
              <a:latin typeface="Bookman Old Style" panose="02050604050505020204" pitchFamily="18" charset="0"/>
              <a:cs typeface="Times New Roman" panose="02020603050405020304" pitchFamily="18" charset="0"/>
            </a:endParaRPr>
          </a:p>
          <a:p>
            <a:pPr marL="450850" indent="-450850">
              <a:spcBef>
                <a:spcPts val="600"/>
              </a:spcBef>
            </a:pPr>
            <a:r>
              <a:rPr lang="en-US">
                <a:solidFill>
                  <a:srgbClr val="000000"/>
                </a:solidFill>
                <a:latin typeface="Bookman Old Style" panose="02050604050505020204" pitchFamily="18" charset="0"/>
                <a:cs typeface="Times New Roman" panose="02020603050405020304" pitchFamily="18" charset="0"/>
              </a:rPr>
              <a:t>b)	Karena terdapat 18 dan 325 kemungkinan cara, maka hasilnya:    18 + 325 = 343 cara.</a:t>
            </a:r>
            <a:endParaRPr lang="en-ID">
              <a:solidFill>
                <a:srgbClr val="000000"/>
              </a:solidFill>
              <a:latin typeface="Bookman Old Style" panose="020506040505050202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Latihan</a:t>
            </a: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 4</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2462213"/>
          </a:xfrm>
          <a:prstGeom prst="rect">
            <a:avLst/>
          </a:prstGeom>
        </p:spPr>
        <p:txBody>
          <a:bodyPr wrap="square">
            <a:spAutoFit/>
          </a:bodyPr>
          <a:lstStyle/>
          <a:p>
            <a:pPr marL="450850" indent="-450850" algn="just">
              <a:spcBef>
                <a:spcPts val="1200"/>
              </a:spcBef>
              <a:spcAft>
                <a:spcPts val="0"/>
              </a:spcAft>
              <a:defRPr/>
            </a:pPr>
            <a:r>
              <a:rPr lang="en-US" dirty="0">
                <a:solidFill>
                  <a:srgbClr val="000000"/>
                </a:solidFill>
                <a:latin typeface="Bookman Old Style" panose="02050604050505020204" pitchFamily="18" charset="0"/>
              </a:rPr>
              <a:t>4.2	</a:t>
            </a:r>
            <a:r>
              <a:rPr lang="en-US">
                <a:solidFill>
                  <a:srgbClr val="000000"/>
                </a:solidFill>
                <a:latin typeface="Bookman Old Style" panose="02050604050505020204" pitchFamily="18" charset="0"/>
              </a:rPr>
              <a:t>Terdapat soal ujian pilihan ganda dengan 10 pertanyaan. Di dalamnya terdapat empat kemungkinan jawaban.</a:t>
            </a:r>
            <a:endParaRPr lang="en-ID">
              <a:solidFill>
                <a:srgbClr val="000000"/>
              </a:solidFill>
              <a:latin typeface="Bookman Old Style" panose="02050604050505020204" pitchFamily="18" charset="0"/>
            </a:endParaRPr>
          </a:p>
          <a:p>
            <a:pPr marL="889000" indent="-438150" algn="just">
              <a:spcBef>
                <a:spcPts val="600"/>
              </a:spcBef>
              <a:spcAft>
                <a:spcPts val="0"/>
              </a:spcAft>
              <a:defRPr/>
            </a:pPr>
            <a:r>
              <a:rPr lang="en-US">
                <a:solidFill>
                  <a:srgbClr val="000000"/>
                </a:solidFill>
                <a:latin typeface="Bookman Old Style" panose="02050604050505020204" pitchFamily="18" charset="0"/>
              </a:rPr>
              <a:t>a)	Dalam berapa cara yang bisa dilakukan untuk menjawab semua pertanyaan tersebut jika semua pertanyaan harus dijawab?</a:t>
            </a:r>
            <a:endParaRPr lang="en-ID">
              <a:solidFill>
                <a:srgbClr val="000000"/>
              </a:solidFill>
              <a:latin typeface="Bookman Old Style" panose="02050604050505020204" pitchFamily="18" charset="0"/>
            </a:endParaRPr>
          </a:p>
          <a:p>
            <a:pPr marL="889000" indent="-438150" algn="just">
              <a:spcBef>
                <a:spcPts val="600"/>
              </a:spcBef>
              <a:spcAft>
                <a:spcPts val="0"/>
              </a:spcAft>
              <a:defRPr/>
            </a:pPr>
            <a:r>
              <a:rPr lang="en-US">
                <a:solidFill>
                  <a:srgbClr val="000000"/>
                </a:solidFill>
                <a:latin typeface="Bookman Old Style" panose="02050604050505020204" pitchFamily="18" charset="0"/>
              </a:rPr>
              <a:t>b)	Dalam berapa cara yang bisa dilakukan untuk menjawab semua pertanyaan tersebut jika boleh tidak semua pertanyaan harus dijawab (boleh kosong)?</a:t>
            </a:r>
          </a:p>
        </p:txBody>
      </p:sp>
      <p:sp>
        <p:nvSpPr>
          <p:cNvPr id="4" name="Rectangle 3">
            <a:extLst>
              <a:ext uri="{FF2B5EF4-FFF2-40B4-BE49-F238E27FC236}">
                <a16:creationId xmlns:a16="http://schemas.microsoft.com/office/drawing/2014/main" id="{22766EC1-7F55-B14E-B0D6-76DA5241EE99}"/>
              </a:ext>
            </a:extLst>
          </p:cNvPr>
          <p:cNvSpPr/>
          <p:nvPr/>
        </p:nvSpPr>
        <p:spPr>
          <a:xfrm>
            <a:off x="428596" y="3861048"/>
            <a:ext cx="8391876" cy="2616101"/>
          </a:xfrm>
          <a:prstGeom prst="rect">
            <a:avLst/>
          </a:prstGeom>
        </p:spPr>
        <p:txBody>
          <a:bodyPr wrap="square">
            <a:spAutoFit/>
          </a:bodyPr>
          <a:lstStyle/>
          <a:p>
            <a:pPr marL="450850" indent="-450850" algn="just">
              <a:spcBef>
                <a:spcPts val="1200"/>
              </a:spcBef>
              <a:spcAft>
                <a:spcPts val="0"/>
              </a:spcAft>
              <a:defRPr/>
            </a:pPr>
            <a:r>
              <a:rPr lang="en-US" dirty="0" err="1">
                <a:solidFill>
                  <a:srgbClr val="000000"/>
                </a:solidFill>
                <a:latin typeface="Bookman Old Style" panose="02050604050505020204" pitchFamily="18" charset="0"/>
              </a:rPr>
              <a:t>Jawab</a:t>
            </a:r>
            <a:r>
              <a:rPr lang="en-US" dirty="0">
                <a:solidFill>
                  <a:srgbClr val="000000"/>
                </a:solidFill>
                <a:latin typeface="Bookman Old Style" panose="02050604050505020204" pitchFamily="18" charset="0"/>
              </a:rPr>
              <a:t>:</a:t>
            </a:r>
            <a:r>
              <a:rPr lang="en-ID" dirty="0">
                <a:solidFill>
                  <a:srgbClr val="000000"/>
                </a:solidFill>
                <a:latin typeface="Bookman Old Style" panose="02050604050505020204" pitchFamily="18" charset="0"/>
                <a:cs typeface="Times New Roman" panose="02020603050405020304" pitchFamily="18" charset="0"/>
              </a:rPr>
              <a:t>	</a:t>
            </a:r>
          </a:p>
          <a:p>
            <a:pPr marL="889000" indent="-438150" algn="just">
              <a:spcBef>
                <a:spcPts val="600"/>
              </a:spcBef>
              <a:spcAft>
                <a:spcPts val="0"/>
              </a:spcAft>
              <a:buAutoNum type="alphaLcParenR"/>
              <a:defRPr/>
            </a:pPr>
            <a:r>
              <a:rPr lang="en-US">
                <a:solidFill>
                  <a:srgbClr val="000000"/>
                </a:solidFill>
                <a:latin typeface="Bookman Old Style" panose="02050604050505020204" pitchFamily="18" charset="0"/>
              </a:rPr>
              <a:t>Karena semua pertanyaan harus dijawab, maka terdapat 4 kemungkinan jawaban untuk setiap pertanyaan. </a:t>
            </a:r>
          </a:p>
          <a:p>
            <a:pPr marL="450850" algn="just">
              <a:spcBef>
                <a:spcPts val="600"/>
              </a:spcBef>
              <a:spcAft>
                <a:spcPts val="0"/>
              </a:spcAft>
              <a:defRPr/>
            </a:pPr>
            <a:r>
              <a:rPr lang="en-US">
                <a:solidFill>
                  <a:srgbClr val="000000"/>
                </a:solidFill>
                <a:latin typeface="Bookman Old Style" panose="02050604050505020204" pitchFamily="18" charset="0"/>
              </a:rPr>
              <a:t>	Sehingga ada 4 . 4 . 4 . . . 4 = 4</a:t>
            </a:r>
            <a:r>
              <a:rPr lang="en-US" baseline="30000">
                <a:solidFill>
                  <a:srgbClr val="000000"/>
                </a:solidFill>
                <a:latin typeface="Bookman Old Style" panose="02050604050505020204" pitchFamily="18" charset="0"/>
              </a:rPr>
              <a:t>10</a:t>
            </a:r>
            <a:r>
              <a:rPr lang="en-US">
                <a:solidFill>
                  <a:srgbClr val="000000"/>
                </a:solidFill>
                <a:latin typeface="Bookman Old Style" panose="02050604050505020204" pitchFamily="18" charset="0"/>
              </a:rPr>
              <a:t> cara.</a:t>
            </a:r>
            <a:endParaRPr lang="en-ID">
              <a:solidFill>
                <a:srgbClr val="000000"/>
              </a:solidFill>
              <a:latin typeface="Bookman Old Style" panose="02050604050505020204" pitchFamily="18" charset="0"/>
            </a:endParaRPr>
          </a:p>
          <a:p>
            <a:pPr marL="889000" indent="-438150" algn="just">
              <a:spcBef>
                <a:spcPts val="600"/>
              </a:spcBef>
              <a:spcAft>
                <a:spcPts val="0"/>
              </a:spcAft>
              <a:buAutoNum type="alphaLcParenR" startAt="2"/>
              <a:defRPr/>
            </a:pPr>
            <a:r>
              <a:rPr lang="en-US">
                <a:solidFill>
                  <a:srgbClr val="000000"/>
                </a:solidFill>
                <a:latin typeface="Bookman Old Style" panose="02050604050505020204" pitchFamily="18" charset="0"/>
              </a:rPr>
              <a:t>Karena tidak semua pertanyaan harus dijawab (diijinkan untuk menjawab kosong), maka terdapat 5 kemungkinan jawaban untuk setiap pertanyaan. </a:t>
            </a:r>
          </a:p>
          <a:p>
            <a:pPr marL="450850" algn="just">
              <a:spcBef>
                <a:spcPts val="600"/>
              </a:spcBef>
              <a:spcAft>
                <a:spcPts val="0"/>
              </a:spcAft>
              <a:defRPr/>
            </a:pPr>
            <a:r>
              <a:rPr lang="en-US">
                <a:solidFill>
                  <a:srgbClr val="000000"/>
                </a:solidFill>
                <a:latin typeface="Bookman Old Style" panose="02050604050505020204" pitchFamily="18" charset="0"/>
              </a:rPr>
              <a:t>	Sehingga terdapat   5 . 5 . 5 . . . 5 = 5</a:t>
            </a:r>
            <a:r>
              <a:rPr lang="en-US" baseline="30000">
                <a:solidFill>
                  <a:srgbClr val="000000"/>
                </a:solidFill>
                <a:latin typeface="Bookman Old Style" panose="02050604050505020204" pitchFamily="18" charset="0"/>
              </a:rPr>
              <a:t>10</a:t>
            </a:r>
            <a:r>
              <a:rPr lang="en-US">
                <a:solidFill>
                  <a:srgbClr val="000000"/>
                </a:solidFill>
                <a:latin typeface="Bookman Old Style" panose="02050604050505020204" pitchFamily="18" charset="0"/>
              </a:rPr>
              <a:t> cara.</a:t>
            </a:r>
            <a:endParaRPr lang="en-ID">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40485207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Latihan</a:t>
            </a: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 4</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1200329"/>
          </a:xfrm>
          <a:prstGeom prst="rect">
            <a:avLst/>
          </a:prstGeom>
        </p:spPr>
        <p:txBody>
          <a:bodyPr wrap="square">
            <a:spAutoFit/>
          </a:bodyPr>
          <a:lstStyle/>
          <a:p>
            <a:pPr marL="450850" indent="-450850" algn="just">
              <a:spcBef>
                <a:spcPts val="1200"/>
              </a:spcBef>
              <a:spcAft>
                <a:spcPts val="0"/>
              </a:spcAft>
              <a:defRPr/>
            </a:pPr>
            <a:r>
              <a:rPr lang="en-US" dirty="0">
                <a:solidFill>
                  <a:srgbClr val="000000"/>
                </a:solidFill>
                <a:latin typeface="Bookman Old Style" panose="02050604050505020204" pitchFamily="18" charset="0"/>
              </a:rPr>
              <a:t>4.3	</a:t>
            </a:r>
            <a:r>
              <a:rPr lang="en-US">
                <a:solidFill>
                  <a:srgbClr val="000000"/>
                </a:solidFill>
                <a:latin typeface="Bookman Old Style" panose="02050604050505020204" pitchFamily="18" charset="0"/>
              </a:rPr>
              <a:t>Terdapat enam penerbangan berbeda dari New York ke Denver dan tujuh penerbangan berbeda dari Denver ke San Francisco. Berapa banyak pasangan yang berbeda yang dapat dipilih untuk penerbangan dari New York ke San Fansisco via Denver?.</a:t>
            </a:r>
            <a:endParaRPr lang="en-ID">
              <a:solidFill>
                <a:srgbClr val="000000"/>
              </a:solidFill>
              <a:latin typeface="Bookman Old Style" panose="02050604050505020204" pitchFamily="18" charset="0"/>
            </a:endParaRPr>
          </a:p>
        </p:txBody>
      </p:sp>
      <p:sp>
        <p:nvSpPr>
          <p:cNvPr id="4" name="Rectangle 3">
            <a:extLst>
              <a:ext uri="{FF2B5EF4-FFF2-40B4-BE49-F238E27FC236}">
                <a16:creationId xmlns:a16="http://schemas.microsoft.com/office/drawing/2014/main" id="{22766EC1-7F55-B14E-B0D6-76DA5241EE99}"/>
              </a:ext>
            </a:extLst>
          </p:cNvPr>
          <p:cNvSpPr/>
          <p:nvPr/>
        </p:nvSpPr>
        <p:spPr>
          <a:xfrm>
            <a:off x="428596" y="2780928"/>
            <a:ext cx="8391876" cy="800219"/>
          </a:xfrm>
          <a:prstGeom prst="rect">
            <a:avLst/>
          </a:prstGeom>
        </p:spPr>
        <p:txBody>
          <a:bodyPr wrap="square">
            <a:spAutoFit/>
          </a:bodyPr>
          <a:lstStyle/>
          <a:p>
            <a:pPr marL="450850" indent="-450850" algn="just">
              <a:spcBef>
                <a:spcPts val="1200"/>
              </a:spcBef>
              <a:spcAft>
                <a:spcPts val="0"/>
              </a:spcAft>
              <a:defRPr/>
            </a:pPr>
            <a:r>
              <a:rPr lang="en-US" dirty="0" err="1">
                <a:solidFill>
                  <a:srgbClr val="000000"/>
                </a:solidFill>
                <a:latin typeface="Bookman Old Style" panose="02050604050505020204" pitchFamily="18" charset="0"/>
              </a:rPr>
              <a:t>Jawab</a:t>
            </a:r>
            <a:r>
              <a:rPr lang="en-US" dirty="0">
                <a:solidFill>
                  <a:srgbClr val="000000"/>
                </a:solidFill>
                <a:latin typeface="Bookman Old Style" panose="02050604050505020204" pitchFamily="18" charset="0"/>
              </a:rPr>
              <a:t>:</a:t>
            </a:r>
            <a:r>
              <a:rPr lang="en-ID" dirty="0">
                <a:solidFill>
                  <a:srgbClr val="000000"/>
                </a:solidFill>
                <a:latin typeface="Bookman Old Style" panose="02050604050505020204" pitchFamily="18" charset="0"/>
                <a:cs typeface="Times New Roman" panose="02020603050405020304" pitchFamily="18" charset="0"/>
              </a:rPr>
              <a:t>	</a:t>
            </a:r>
          </a:p>
          <a:p>
            <a:pPr marL="450850" indent="-450850" algn="just">
              <a:spcBef>
                <a:spcPts val="1200"/>
              </a:spcBef>
              <a:spcAft>
                <a:spcPts val="0"/>
              </a:spcAft>
              <a:defRPr/>
            </a:pPr>
            <a:r>
              <a:rPr lang="en-US">
                <a:solidFill>
                  <a:srgbClr val="000000"/>
                </a:solidFill>
                <a:latin typeface="Bookman Old Style" panose="02050604050505020204" pitchFamily="18" charset="0"/>
              </a:rPr>
              <a:t>Terdapat 6 . 7 = 42 kemungkinan penerbangan yang berbeda.</a:t>
            </a:r>
            <a:endParaRPr lang="en-ID">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1335330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Latihan</a:t>
            </a: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 4</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646331"/>
          </a:xfrm>
          <a:prstGeom prst="rect">
            <a:avLst/>
          </a:prstGeom>
        </p:spPr>
        <p:txBody>
          <a:bodyPr wrap="square">
            <a:spAutoFit/>
          </a:bodyPr>
          <a:lstStyle/>
          <a:p>
            <a:pPr marL="450850" indent="-450850" algn="just">
              <a:spcBef>
                <a:spcPts val="1200"/>
              </a:spcBef>
              <a:spcAft>
                <a:spcPts val="0"/>
              </a:spcAft>
              <a:defRPr/>
            </a:pPr>
            <a:r>
              <a:rPr lang="en-US" dirty="0">
                <a:solidFill>
                  <a:srgbClr val="000000"/>
                </a:solidFill>
                <a:latin typeface="Bookman Old Style" panose="02050604050505020204" pitchFamily="18" charset="0"/>
              </a:rPr>
              <a:t>4.4	</a:t>
            </a:r>
            <a:r>
              <a:rPr lang="en-US">
                <a:solidFill>
                  <a:srgbClr val="000000"/>
                </a:solidFill>
                <a:latin typeface="Bookman Old Style" panose="02050604050505020204" pitchFamily="18" charset="0"/>
              </a:rPr>
              <a:t>Berapa banyak nama inisial tiga huruf yang bisa dimiliki seseorang?</a:t>
            </a:r>
            <a:r>
              <a:rPr lang="en-ID">
                <a:solidFill>
                  <a:srgbClr val="000000"/>
                </a:solidFill>
                <a:latin typeface="Bookman Old Style" panose="02050604050505020204" pitchFamily="18" charset="0"/>
              </a:rPr>
              <a:t> </a:t>
            </a:r>
          </a:p>
        </p:txBody>
      </p:sp>
      <p:sp>
        <p:nvSpPr>
          <p:cNvPr id="4" name="Rectangle 3">
            <a:extLst>
              <a:ext uri="{FF2B5EF4-FFF2-40B4-BE49-F238E27FC236}">
                <a16:creationId xmlns:a16="http://schemas.microsoft.com/office/drawing/2014/main" id="{22766EC1-7F55-B14E-B0D6-76DA5241EE99}"/>
              </a:ext>
            </a:extLst>
          </p:cNvPr>
          <p:cNvSpPr/>
          <p:nvPr/>
        </p:nvSpPr>
        <p:spPr>
          <a:xfrm>
            <a:off x="428596" y="2204864"/>
            <a:ext cx="8391876" cy="1077218"/>
          </a:xfrm>
          <a:prstGeom prst="rect">
            <a:avLst/>
          </a:prstGeom>
        </p:spPr>
        <p:txBody>
          <a:bodyPr wrap="square">
            <a:spAutoFit/>
          </a:bodyPr>
          <a:lstStyle/>
          <a:p>
            <a:pPr marL="450850" indent="-450850" algn="just">
              <a:spcBef>
                <a:spcPts val="1200"/>
              </a:spcBef>
              <a:spcAft>
                <a:spcPts val="0"/>
              </a:spcAft>
              <a:defRPr/>
            </a:pPr>
            <a:r>
              <a:rPr lang="en-US" dirty="0" err="1">
                <a:solidFill>
                  <a:srgbClr val="000000"/>
                </a:solidFill>
                <a:latin typeface="Bookman Old Style" panose="02050604050505020204" pitchFamily="18" charset="0"/>
              </a:rPr>
              <a:t>Jawab</a:t>
            </a:r>
            <a:r>
              <a:rPr lang="en-US" dirty="0">
                <a:solidFill>
                  <a:srgbClr val="000000"/>
                </a:solidFill>
                <a:latin typeface="Bookman Old Style" panose="02050604050505020204" pitchFamily="18" charset="0"/>
              </a:rPr>
              <a:t>:</a:t>
            </a:r>
            <a:r>
              <a:rPr lang="en-ID" dirty="0">
                <a:solidFill>
                  <a:srgbClr val="000000"/>
                </a:solidFill>
                <a:latin typeface="Bookman Old Style" panose="02050604050505020204" pitchFamily="18" charset="0"/>
                <a:cs typeface="Times New Roman" panose="02020603050405020304" pitchFamily="18" charset="0"/>
              </a:rPr>
              <a:t>	</a:t>
            </a:r>
          </a:p>
          <a:p>
            <a:pPr marL="11113" indent="-11113" algn="just">
              <a:spcBef>
                <a:spcPts val="1200"/>
              </a:spcBef>
              <a:spcAft>
                <a:spcPts val="0"/>
              </a:spcAft>
              <a:defRPr/>
            </a:pPr>
            <a:r>
              <a:rPr lang="en-US">
                <a:solidFill>
                  <a:srgbClr val="000000"/>
                </a:solidFill>
                <a:latin typeface="Bookman Old Style" panose="02050604050505020204" pitchFamily="18" charset="0"/>
              </a:rPr>
              <a:t>Karena jumlah huruf ada 26, maka terdapat 26 . 26 . 26 = 26</a:t>
            </a:r>
            <a:r>
              <a:rPr lang="en-US" baseline="30000">
                <a:solidFill>
                  <a:srgbClr val="000000"/>
                </a:solidFill>
                <a:latin typeface="Bookman Old Style" panose="02050604050505020204" pitchFamily="18" charset="0"/>
              </a:rPr>
              <a:t>3</a:t>
            </a:r>
            <a:r>
              <a:rPr lang="en-US">
                <a:solidFill>
                  <a:srgbClr val="000000"/>
                </a:solidFill>
                <a:latin typeface="Bookman Old Style" panose="02050604050505020204" pitchFamily="18" charset="0"/>
              </a:rPr>
              <a:t> nama inisial.</a:t>
            </a:r>
            <a:endParaRPr lang="en-ID">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4511805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Latihan</a:t>
            </a: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 4</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646331"/>
          </a:xfrm>
          <a:prstGeom prst="rect">
            <a:avLst/>
          </a:prstGeom>
        </p:spPr>
        <p:txBody>
          <a:bodyPr wrap="square">
            <a:spAutoFit/>
          </a:bodyPr>
          <a:lstStyle/>
          <a:p>
            <a:pPr marL="450850" indent="-450850" algn="just">
              <a:spcBef>
                <a:spcPts val="1200"/>
              </a:spcBef>
              <a:spcAft>
                <a:spcPts val="0"/>
              </a:spcAft>
              <a:defRPr/>
            </a:pPr>
            <a:r>
              <a:rPr lang="en-US" dirty="0">
                <a:solidFill>
                  <a:srgbClr val="000000"/>
                </a:solidFill>
                <a:latin typeface="Bookman Old Style" panose="02050604050505020204" pitchFamily="18" charset="0"/>
              </a:rPr>
              <a:t>4.5	</a:t>
            </a:r>
            <a:r>
              <a:rPr lang="en-US">
                <a:solidFill>
                  <a:srgbClr val="000000"/>
                </a:solidFill>
                <a:latin typeface="Bookman Old Style" panose="02050604050505020204" pitchFamily="18" charset="0"/>
              </a:rPr>
              <a:t>Berapa banyak nama inisial tiga huruf yang bisa dimiliki seseorang yang diawali huruf A?</a:t>
            </a:r>
            <a:r>
              <a:rPr lang="en-ID">
                <a:solidFill>
                  <a:srgbClr val="000000"/>
                </a:solidFill>
                <a:latin typeface="Bookman Old Style" panose="02050604050505020204" pitchFamily="18" charset="0"/>
              </a:rPr>
              <a:t> </a:t>
            </a:r>
          </a:p>
        </p:txBody>
      </p:sp>
      <p:sp>
        <p:nvSpPr>
          <p:cNvPr id="4" name="Rectangle 3">
            <a:extLst>
              <a:ext uri="{FF2B5EF4-FFF2-40B4-BE49-F238E27FC236}">
                <a16:creationId xmlns:a16="http://schemas.microsoft.com/office/drawing/2014/main" id="{22766EC1-7F55-B14E-B0D6-76DA5241EE99}"/>
              </a:ext>
            </a:extLst>
          </p:cNvPr>
          <p:cNvSpPr/>
          <p:nvPr/>
        </p:nvSpPr>
        <p:spPr>
          <a:xfrm>
            <a:off x="428596" y="2204864"/>
            <a:ext cx="8391876" cy="1077218"/>
          </a:xfrm>
          <a:prstGeom prst="rect">
            <a:avLst/>
          </a:prstGeom>
        </p:spPr>
        <p:txBody>
          <a:bodyPr wrap="square">
            <a:spAutoFit/>
          </a:bodyPr>
          <a:lstStyle/>
          <a:p>
            <a:pPr marL="450850" indent="-450850" algn="just">
              <a:spcBef>
                <a:spcPts val="1200"/>
              </a:spcBef>
              <a:spcAft>
                <a:spcPts val="0"/>
              </a:spcAft>
              <a:defRPr/>
            </a:pPr>
            <a:r>
              <a:rPr lang="en-US" dirty="0" err="1">
                <a:solidFill>
                  <a:srgbClr val="000000"/>
                </a:solidFill>
                <a:latin typeface="Bookman Old Style" panose="02050604050505020204" pitchFamily="18" charset="0"/>
              </a:rPr>
              <a:t>Jawab</a:t>
            </a:r>
            <a:r>
              <a:rPr lang="en-US" dirty="0">
                <a:solidFill>
                  <a:srgbClr val="000000"/>
                </a:solidFill>
                <a:latin typeface="Bookman Old Style" panose="02050604050505020204" pitchFamily="18" charset="0"/>
              </a:rPr>
              <a:t>:</a:t>
            </a:r>
            <a:r>
              <a:rPr lang="en-ID" dirty="0">
                <a:solidFill>
                  <a:srgbClr val="000000"/>
                </a:solidFill>
                <a:latin typeface="Bookman Old Style" panose="02050604050505020204" pitchFamily="18" charset="0"/>
                <a:cs typeface="Times New Roman" panose="02020603050405020304" pitchFamily="18" charset="0"/>
              </a:rPr>
              <a:t>	</a:t>
            </a:r>
          </a:p>
          <a:p>
            <a:pPr marL="11113" indent="-11113" algn="just">
              <a:spcBef>
                <a:spcPts val="1200"/>
              </a:spcBef>
              <a:spcAft>
                <a:spcPts val="0"/>
              </a:spcAft>
              <a:defRPr/>
            </a:pPr>
            <a:r>
              <a:rPr lang="en-US">
                <a:solidFill>
                  <a:srgbClr val="000000"/>
                </a:solidFill>
                <a:latin typeface="Bookman Old Style" panose="02050604050505020204" pitchFamily="18" charset="0"/>
              </a:rPr>
              <a:t>Karena</a:t>
            </a:r>
            <a:r>
              <a:rPr lang="en-US"/>
              <a:t> </a:t>
            </a:r>
            <a:r>
              <a:rPr lang="en-US">
                <a:solidFill>
                  <a:srgbClr val="000000"/>
                </a:solidFill>
                <a:latin typeface="Bookman Old Style" panose="02050604050505020204" pitchFamily="18" charset="0"/>
              </a:rPr>
              <a:t>satu huruf sudah terpakai (yaitu A) maka terdapat 1 . 26 . 26 = 26</a:t>
            </a:r>
            <a:r>
              <a:rPr lang="en-US" baseline="30000">
                <a:solidFill>
                  <a:srgbClr val="000000"/>
                </a:solidFill>
                <a:latin typeface="Bookman Old Style" panose="02050604050505020204" pitchFamily="18" charset="0"/>
              </a:rPr>
              <a:t>2</a:t>
            </a:r>
            <a:r>
              <a:rPr lang="en-US">
                <a:solidFill>
                  <a:srgbClr val="000000"/>
                </a:solidFill>
                <a:latin typeface="Bookman Old Style" panose="02050604050505020204" pitchFamily="18" charset="0"/>
              </a:rPr>
              <a:t> nama inisial yang diawali huruf A.</a:t>
            </a:r>
            <a:endParaRPr lang="en-ID">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2180917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72480" y="3221619"/>
            <a:ext cx="7809120" cy="898654"/>
          </a:xfrm>
        </p:spPr>
        <p:txBody>
          <a:bodyPr tIns="10058"/>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US" sz="3600" b="1" dirty="0">
                <a:solidFill>
                  <a:srgbClr val="C00000"/>
                </a:solidFill>
                <a:effectLst>
                  <a:outerShdw blurRad="38100" dist="38100" dir="2700000" algn="tl">
                    <a:srgbClr val="000000">
                      <a:alpha val="43137"/>
                    </a:srgbClr>
                  </a:outerShdw>
                </a:effectLst>
              </a:rPr>
              <a:t>End of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E36A84930284A934EDF17E88D6FD4" ma:contentTypeVersion="2" ma:contentTypeDescription="Create a new document." ma:contentTypeScope="" ma:versionID="76370ddfe79fb200c356fa6350a64214">
  <xsd:schema xmlns:xsd="http://www.w3.org/2001/XMLSchema" xmlns:xs="http://www.w3.org/2001/XMLSchema" xmlns:p="http://schemas.microsoft.com/office/2006/metadata/properties" xmlns:ns2="b9204584-5e40-489b-b492-03f0f50c0346" targetNamespace="http://schemas.microsoft.com/office/2006/metadata/properties" ma:root="true" ma:fieldsID="a0373186538e6a13de09ed003b816138" ns2:_="">
    <xsd:import namespace="b9204584-5e40-489b-b492-03f0f50c03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04584-5e40-489b-b492-03f0f50c0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EEEC7A-07FB-42D3-A28F-E4A26C41B03E}"/>
</file>

<file path=customXml/itemProps2.xml><?xml version="1.0" encoding="utf-8"?>
<ds:datastoreItem xmlns:ds="http://schemas.openxmlformats.org/officeDocument/2006/customXml" ds:itemID="{A41753BE-6D6A-4A8B-90F7-03012A8288AF}"/>
</file>

<file path=customXml/itemProps3.xml><?xml version="1.0" encoding="utf-8"?>
<ds:datastoreItem xmlns:ds="http://schemas.openxmlformats.org/officeDocument/2006/customXml" ds:itemID="{E5663D39-84B5-425F-B22B-AC5D401FABF5}"/>
</file>

<file path=docProps/app.xml><?xml version="1.0" encoding="utf-8"?>
<Properties xmlns="http://schemas.openxmlformats.org/officeDocument/2006/extended-properties" xmlns:vt="http://schemas.openxmlformats.org/officeDocument/2006/docPropsVTypes">
  <TotalTime>20996</TotalTime>
  <Words>447</Words>
  <Application>Microsoft Macintosh PowerPoint</Application>
  <PresentationFormat>On-screen Show (4:3)</PresentationFormat>
  <Paragraphs>40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Times New Roman</vt:lpstr>
      <vt:lpstr>ZYSong18030;中易宋体18030;SimSun;方正</vt:lpstr>
      <vt:lpstr>Diseño predeterminado</vt:lpstr>
      <vt:lpstr>PowerPoint Presentation</vt:lpstr>
      <vt:lpstr>Latihan 4</vt:lpstr>
      <vt:lpstr>Latihan 4</vt:lpstr>
      <vt:lpstr>Latihan 4</vt:lpstr>
      <vt:lpstr>Latihan 4</vt:lpstr>
      <vt:lpstr>Latihan 4</vt:lpstr>
      <vt:lpstr>End of File</vt:lpstr>
    </vt:vector>
  </TitlesOfParts>
  <Company>Toshiba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Nurdin Bahtiar</cp:lastModifiedBy>
  <cp:revision>852</cp:revision>
  <dcterms:created xsi:type="dcterms:W3CDTF">2010-05-23T14:28:12Z</dcterms:created>
  <dcterms:modified xsi:type="dcterms:W3CDTF">2020-09-22T08:37:00Z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0x0101006EBE36A84930284A934EDF17E88D6FD4</vt:lpwstr>
  </property>
</Properties>
</file>