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322" r:id="rId7"/>
    <p:sldId id="323" r:id="rId8"/>
    <p:sldId id="324" r:id="rId9"/>
    <p:sldId id="325" r:id="rId10"/>
    <p:sldId id="326" r:id="rId11"/>
    <p:sldId id="261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C788E"/>
    <a:srgbClr val="422C16"/>
    <a:srgbClr val="321900"/>
    <a:srgbClr val="003300"/>
    <a:srgbClr val="5F5F5F"/>
    <a:srgbClr val="1C1C1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D1768-7EF5-4E95-93FA-15C3FCC58AA7}" v="1" dt="2020-10-02T02:08:46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an Nurul Hardyana Zain" userId="S::hananzain2507@students.undip.ac.id::2670726d-ec5f-454e-bfcf-c0072a74870a" providerId="AD" clId="Web-{0F6D1768-7EF5-4E95-93FA-15C3FCC58AA7}"/>
    <pc:docChg chg="modSld">
      <pc:chgData name="Hanan Nurul Hardyana Zain" userId="S::hananzain2507@students.undip.ac.id::2670726d-ec5f-454e-bfcf-c0072a74870a" providerId="AD" clId="Web-{0F6D1768-7EF5-4E95-93FA-15C3FCC58AA7}" dt="2020-10-02T02:08:46.917" v="0"/>
      <pc:docMkLst>
        <pc:docMk/>
      </pc:docMkLst>
      <pc:sldChg chg="addSp">
        <pc:chgData name="Hanan Nurul Hardyana Zain" userId="S::hananzain2507@students.undip.ac.id::2670726d-ec5f-454e-bfcf-c0072a74870a" providerId="AD" clId="Web-{0F6D1768-7EF5-4E95-93FA-15C3FCC58AA7}" dt="2020-10-02T02:08:46.917" v="0"/>
        <pc:sldMkLst>
          <pc:docMk/>
          <pc:sldMk cId="0" sldId="259"/>
        </pc:sldMkLst>
        <pc:spChg chg="add">
          <ac:chgData name="Hanan Nurul Hardyana Zain" userId="S::hananzain2507@students.undip.ac.id::2670726d-ec5f-454e-bfcf-c0072a74870a" providerId="AD" clId="Web-{0F6D1768-7EF5-4E95-93FA-15C3FCC58AA7}" dt="2020-10-02T02:08:46.917" v="0"/>
          <ac:spMkLst>
            <pc:docMk/>
            <pc:sldMk cId="0" sldId="259"/>
            <ac:spMk id="2" creationId="{98B8DD5B-64E3-46F1-A425-E835E77A4CB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5C5A-FA04-4194-80BA-8D4C092CFA6C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59CB4-2833-4BA4-8A2F-A2C69BA96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A6D4-211F-46D1-8B33-D8F7D67EDE3E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57194-6D9D-47E6-BD35-3BF655FFC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7194-6D9D-47E6-BD35-3BF655FFCB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62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7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4C47D3-61AB-45CD-803D-2828C5D61DA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2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DFFF6B-F57E-4DC9-A2B4-B11DF1726F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21162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1392" y="4350019"/>
            <a:ext cx="4740978" cy="351232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Bookman Old Style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59C19-8A91-4F5B-84DE-C49C15B5875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EEDBF-1B77-4F6A-80C4-3005423850B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02263-320A-44F9-BD02-DF69054CCCE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  <a:lvl2pPr>
              <a:defRPr>
                <a:latin typeface="Bookman Old Style" pitchFamily="18" charset="0"/>
              </a:defRPr>
            </a:lvl2pPr>
            <a:lvl3pPr>
              <a:defRPr>
                <a:latin typeface="Bookman Old Style" pitchFamily="18" charset="0"/>
              </a:defRPr>
            </a:lvl3pPr>
            <a:lvl4pPr>
              <a:defRPr>
                <a:latin typeface="Bookman Old Style" pitchFamily="18" charset="0"/>
              </a:defRPr>
            </a:lvl4pPr>
            <a:lvl5pPr>
              <a:defRPr>
                <a:latin typeface="Bookman Old Style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AE543-B0D4-4385-B929-BFEB44FCDE9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Bookman Old Style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Bookman Old Style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EFB34-B90A-47BB-81F5-C4B8FFC1A68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FBF52-E633-420E-A705-BCF79448B64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1FF4F-E14B-400C-900C-D2B4AF0F08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4C671-5D0A-4FCD-81EA-34B3EBF2FDD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7180F-0061-4227-8F8C-4EF8B31C75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79761-77D7-4AF9-A4C2-AE6120E6875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C83CC-6465-4E23-B4C9-9A0428C6C15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C5419B-E927-4B6F-B96A-29F94CBCBB2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Rectangle 129"/>
          <p:cNvSpPr>
            <a:spLocks noGrp="1" noChangeArrowheads="1"/>
          </p:cNvSpPr>
          <p:nvPr>
            <p:ph type="subTitle" idx="1"/>
          </p:nvPr>
        </p:nvSpPr>
        <p:spPr>
          <a:xfrm>
            <a:off x="6143636" y="5622462"/>
            <a:ext cx="2646343" cy="363558"/>
          </a:xfrm>
        </p:spPr>
        <p:txBody>
          <a:bodyPr/>
          <a:lstStyle/>
          <a:p>
            <a:pPr algn="r"/>
            <a:r>
              <a:rPr lang="es-UY" sz="1600" b="1" err="1">
                <a:solidFill>
                  <a:srgbClr val="FF0000"/>
                </a:solidFill>
                <a:latin typeface="Bookman Old Style" pitchFamily="18" charset="0"/>
              </a:rPr>
              <a:t>Nurdin</a:t>
            </a:r>
            <a:r>
              <a:rPr lang="es-UY" sz="1600" b="1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s-UY" sz="1600" b="1" err="1">
                <a:solidFill>
                  <a:srgbClr val="FF0000"/>
                </a:solidFill>
                <a:latin typeface="Bookman Old Style" pitchFamily="18" charset="0"/>
              </a:rPr>
              <a:t>Bahtiar</a:t>
            </a:r>
            <a:r>
              <a:rPr lang="es-UY" sz="1600" b="1">
                <a:solidFill>
                  <a:srgbClr val="FF0000"/>
                </a:solidFill>
                <a:latin typeface="Bookman Old Style" pitchFamily="18" charset="0"/>
              </a:rPr>
              <a:t>, MT</a:t>
            </a:r>
            <a:endParaRPr lang="es-ES" sz="1600" b="1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1285852" y="1000109"/>
            <a:ext cx="746286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UY" sz="3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Struktur Diskrit</a:t>
            </a:r>
            <a:endParaRPr lang="es-ES" sz="36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1041B770-4A5C-8540-A4A1-931E2D3E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18" y="3645024"/>
            <a:ext cx="746286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UY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Permutasi dan Kombinasi (Latihan)</a:t>
            </a:r>
            <a:endParaRPr lang="es-ES" sz="20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Latihan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696159"/>
                <a:ext cx="8535892" cy="2149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11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5.1. 	Menggunakan teorema Binomial, </a:t>
                </a:r>
                <a:r>
                  <a:rPr lang="en-US">
                    <a:latin typeface="Bookman Old Style" panose="02050604050505020204" pitchFamily="18" charset="0"/>
                  </a:rPr>
                  <a:t>tentukan ekspansi dari (2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 – 5</a:t>
                </a:r>
                <a:r>
                  <a:rPr lang="en-US" i="1">
                    <a:latin typeface="Bookman Old Style" panose="02050604050505020204" pitchFamily="18" charset="0"/>
                  </a:rPr>
                  <a:t>y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4</a:t>
                </a:r>
                <a:r>
                  <a:rPr lang="en-US">
                    <a:latin typeface="Bookman Old Style" panose="02050604050505020204" pitchFamily="18" charset="0"/>
                  </a:rPr>
                  <a:t> !</a:t>
                </a:r>
                <a:endParaRPr lang="en-US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1111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5.2. 	Berapa banyak suku dari ekspansi </a:t>
                </a:r>
                <a:r>
                  <a:rPr lang="en-US">
                    <a:latin typeface="Bookman Old Style" panose="02050604050505020204" pitchFamily="18" charset="0"/>
                  </a:rPr>
                  <a:t>(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 + </a:t>
                </a:r>
                <a:r>
                  <a:rPr lang="en-US" i="1">
                    <a:latin typeface="Bookman Old Style" panose="02050604050505020204" pitchFamily="18" charset="0"/>
                  </a:rPr>
                  <a:t>y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100 </a:t>
                </a:r>
                <a:r>
                  <a:rPr lang="en-US">
                    <a:latin typeface="Bookman Old Style" panose="02050604050505020204" pitchFamily="18" charset="0"/>
                  </a:rPr>
                  <a:t>?</a:t>
                </a:r>
                <a:endParaRPr lang="en-US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1111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5.3. 	Apakah koefesien dari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dalam </a:t>
                </a:r>
                <a:r>
                  <a:rPr lang="en-US">
                    <a:latin typeface="Bookman Old Style" panose="02050604050505020204" pitchFamily="18" charset="0"/>
                  </a:rPr>
                  <a:t>(</a:t>
                </a:r>
                <a:r>
                  <a:rPr lang="en-US" i="1">
                    <a:latin typeface="Bookman Old Style" panose="02050604050505020204" pitchFamily="18" charset="0"/>
                  </a:rPr>
                  <a:t>2</a:t>
                </a:r>
                <a:r>
                  <a:rPr lang="en-US">
                    <a:latin typeface="Bookman Old Style" panose="02050604050505020204" pitchFamily="18" charset="0"/>
                  </a:rPr>
                  <a:t> – 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19 </a:t>
                </a:r>
                <a:r>
                  <a:rPr lang="en-US">
                    <a:latin typeface="Bookman Old Style" panose="02050604050505020204" pitchFamily="18" charset="0"/>
                  </a:rPr>
                  <a:t>?</a:t>
                </a:r>
                <a:endParaRPr lang="en-US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1111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5.4. 	Apakah koefesien dari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101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99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dalam </a:t>
                </a:r>
                <a:r>
                  <a:rPr lang="en-US">
                    <a:latin typeface="Bookman Old Style" panose="02050604050505020204" pitchFamily="18" charset="0"/>
                  </a:rPr>
                  <a:t>(</a:t>
                </a:r>
                <a:r>
                  <a:rPr lang="en-US" i="1">
                    <a:latin typeface="Bookman Old Style" panose="02050604050505020204" pitchFamily="18" charset="0"/>
                  </a:rPr>
                  <a:t>2x</a:t>
                </a:r>
                <a:r>
                  <a:rPr lang="en-US">
                    <a:latin typeface="Bookman Old Style" panose="02050604050505020204" pitchFamily="18" charset="0"/>
                  </a:rPr>
                  <a:t> – 3</a:t>
                </a:r>
                <a:r>
                  <a:rPr lang="en-US" i="1">
                    <a:latin typeface="Bookman Old Style" panose="02050604050505020204" pitchFamily="18" charset="0"/>
                  </a:rPr>
                  <a:t>y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200 </a:t>
                </a:r>
                <a:r>
                  <a:rPr lang="en-US">
                    <a:latin typeface="Bookman Old Style" panose="02050604050505020204" pitchFamily="18" charset="0"/>
                  </a:rPr>
                  <a:t>?</a:t>
                </a:r>
                <a:endParaRPr lang="en-US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1111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5.5. 	Buktikan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Pascal’s Identity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den>
                        </m:f>
                      </m:e>
                    </m:d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ID">
                    <a:latin typeface="Bookman Old Style" panose="0205060405050502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+ 1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ID">
                    <a:latin typeface="Bookman Old Style" panose="02050604050505020204" pitchFamily="18" charset="0"/>
                  </a:rPr>
                  <a:t> </a:t>
                </a:r>
                <a:endParaRPr lang="en-US">
                  <a:latin typeface="Bookman Old Style" panose="020506040505050202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696159"/>
                <a:ext cx="8535892" cy="2149884"/>
              </a:xfrm>
              <a:prstGeom prst="rect">
                <a:avLst/>
              </a:prstGeom>
              <a:blipFill>
                <a:blip r:embed="rId4"/>
                <a:stretch>
                  <a:fillRect l="-428" t="-1416" b="-2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9078E5F-95C1-584D-B7B0-0CFE2CB1ACF1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t="40049" r="53904" b="6439"/>
          <a:stretch/>
        </p:blipFill>
        <p:spPr bwMode="auto">
          <a:xfrm>
            <a:off x="2987824" y="4149080"/>
            <a:ext cx="3025572" cy="1238745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B8DD5B-64E3-46F1-A425-E835E77A4CBB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Jawaban latihan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696159"/>
                <a:ext cx="8463884" cy="4894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11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5.1. 	Menggunakan teorema Binomial, </a:t>
                </a:r>
                <a:r>
                  <a:rPr lang="en-US">
                    <a:latin typeface="Bookman Old Style" panose="02050604050505020204" pitchFamily="18" charset="0"/>
                  </a:rPr>
                  <a:t>tentukan ekspansi dari (2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 – 5</a:t>
                </a:r>
                <a:r>
                  <a:rPr lang="en-US" i="1">
                    <a:latin typeface="Bookman Old Style" panose="02050604050505020204" pitchFamily="18" charset="0"/>
                  </a:rPr>
                  <a:t>y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4</a:t>
                </a:r>
                <a:r>
                  <a:rPr lang="en-US">
                    <a:latin typeface="Bookman Old Style" panose="02050604050505020204" pitchFamily="18" charset="0"/>
                  </a:rPr>
                  <a:t> !</a:t>
                </a:r>
                <a:endParaRPr lang="en-US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53816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 u="sng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Jawab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3816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latin typeface="Bookman Old Style" panose="02050604050505020204" pitchFamily="18" charset="0"/>
                  </a:rPr>
                  <a:t>(2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 – 5</a:t>
                </a:r>
                <a:r>
                  <a:rPr lang="en-US" i="1">
                    <a:latin typeface="Bookman Old Style" panose="02050604050505020204" pitchFamily="18" charset="0"/>
                  </a:rPr>
                  <a:t>y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4</a:t>
                </a:r>
                <a:r>
                  <a:rPr lang="en-US">
                    <a:latin typeface="Bookman Old Style" panose="02050604050505020204" pitchFamily="18" charset="0"/>
                  </a:rPr>
                  <a:t> 	=  (2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 + (–5</a:t>
                </a:r>
                <a:r>
                  <a:rPr lang="en-US" i="1">
                    <a:latin typeface="Bookman Old Style" panose="02050604050505020204" pitchFamily="18" charset="0"/>
                  </a:rPr>
                  <a:t>y)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4</a:t>
                </a:r>
                <a:endParaRPr lang="en-US">
                  <a:latin typeface="Bookman Old Style" panose="02050604050505020204" pitchFamily="18" charset="0"/>
                </a:endParaRPr>
              </a:p>
              <a:p>
                <a:pPr marL="53816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latin typeface="Bookman Old Style" panose="02050604050505020204" pitchFamily="18" charset="0"/>
                  </a:rPr>
                  <a:t>			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d>
                          <m:d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>
                        <a:latin typeface="Cambria Math" panose="02040503050406030204" pitchFamily="18" charset="0"/>
                      </a:rPr>
                      <m:t>(2</m:t>
                    </m:r>
                  </m:oMath>
                </a14:m>
                <a:r>
                  <a:rPr lang="en-US" i="1">
                    <a:latin typeface="Bookman Old Style" panose="02050604050505020204" pitchFamily="18" charset="0"/>
                  </a:rPr>
                  <a:t>x) </a:t>
                </a:r>
                <a:r>
                  <a:rPr lang="en-US" baseline="30000">
                    <a:latin typeface="Bookman Old Style" panose="02050604050505020204" pitchFamily="18" charset="0"/>
                  </a:rPr>
                  <a:t>4 – </a:t>
                </a:r>
                <a:r>
                  <a:rPr lang="en-US" i="1" baseline="30000">
                    <a:latin typeface="Bookman Old Style" panose="02050604050505020204" pitchFamily="18" charset="0"/>
                  </a:rPr>
                  <a:t>j</a:t>
                </a:r>
                <a:r>
                  <a:rPr lang="en-US">
                    <a:latin typeface="Bookman Old Style" panose="02050604050505020204" pitchFamily="18" charset="0"/>
                  </a:rPr>
                  <a:t> (–5</a:t>
                </a:r>
                <a:r>
                  <a:rPr lang="en-US" i="1">
                    <a:latin typeface="Bookman Old Style" panose="02050604050505020204" pitchFamily="18" charset="0"/>
                  </a:rPr>
                  <a:t>y) </a:t>
                </a:r>
                <a:r>
                  <a:rPr lang="en-US" i="1" baseline="30000">
                    <a:latin typeface="Bookman Old Style" panose="02050604050505020204" pitchFamily="18" charset="0"/>
                  </a:rPr>
                  <a:t>j</a:t>
                </a:r>
              </a:p>
              <a:p>
                <a:pPr marL="53816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		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(2</m:t>
                    </m:r>
                    <m:r>
                      <m:rPr>
                        <m:nor/>
                      </m:rPr>
                      <a:rPr lang="en-US" i="1">
                        <a:latin typeface="Bookman Old Style" panose="0205060405050502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i="1">
                        <a:latin typeface="Bookman Old Style" panose="0205060405050502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30000">
                        <a:latin typeface="Bookman Old Style" panose="0205060405050502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>
                        <a:latin typeface="Bookman Old Style" panose="02050604050505020204" pitchFamily="18" charset="0"/>
                      </a:rPr>
                      <m:t>(–5</m:t>
                    </m:r>
                    <m:r>
                      <m:rPr>
                        <m:nor/>
                      </m:rPr>
                      <a:rPr lang="en-US" i="1">
                        <a:latin typeface="Bookman Old Style" panose="0205060405050502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i="1">
                        <a:latin typeface="Bookman Old Style" panose="0205060405050502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baseline="30000">
                        <a:latin typeface="Bookman Old Style" panose="02050604050505020204" pitchFamily="18" charset="0"/>
                      </a:rPr>
                      <m:t>0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(2</m:t>
                    </m:r>
                    <m:r>
                      <m:rPr>
                        <m:nor/>
                      </m:rPr>
                      <a:rPr lang="en-US" i="1">
                        <a:latin typeface="Bookman Old Style" panose="0205060405050502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i="1">
                        <a:latin typeface="Bookman Old Style" panose="0205060405050502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baseline="30000">
                        <a:latin typeface="Bookman Old Style" panose="0205060405050502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>
                        <a:latin typeface="Bookman Old Style" panose="02050604050505020204" pitchFamily="18" charset="0"/>
                      </a:rPr>
                      <m:t>(–5</m:t>
                    </m:r>
                    <m:r>
                      <m:rPr>
                        <m:nor/>
                      </m:rPr>
                      <a:rPr lang="en-US" i="1">
                        <a:latin typeface="Bookman Old Style" panose="0205060405050502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i="1">
                        <a:latin typeface="Bookman Old Style" panose="0205060405050502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baseline="30000">
                        <a:latin typeface="Bookman Old Style" panose="02050604050505020204" pitchFamily="18" charset="0"/>
                      </a:rPr>
                      <m:t>1</m:t>
                    </m:r>
                  </m:oMath>
                </a14:m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(2</m:t>
                    </m:r>
                    <m:r>
                      <m:rPr>
                        <m:nor/>
                      </m:rPr>
                      <a:rPr lang="en-US" i="1">
                        <a:latin typeface="Bookman Old Style" panose="0205060405050502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>
                        <a:latin typeface="Bookman Old Style" panose="0205060405050502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baseline="30000">
                        <a:latin typeface="Bookman Old Style" panose="0205060405050502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>
                        <a:latin typeface="Bookman Old Style" panose="02050604050505020204" pitchFamily="18" charset="0"/>
                      </a:rPr>
                      <m:t>(–5</m:t>
                    </m:r>
                    <m:r>
                      <m:rPr>
                        <m:nor/>
                      </m:rPr>
                      <a:rPr lang="en-US" i="1">
                        <a:latin typeface="Bookman Old Style" panose="0205060405050502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>
                        <a:latin typeface="Bookman Old Style" panose="0205060405050502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baseline="30000">
                        <a:latin typeface="Bookman Old Style" panose="02050604050505020204" pitchFamily="18" charset="0"/>
                      </a:rPr>
                      <m:t>2</m:t>
                    </m:r>
                  </m:oMath>
                </a14:m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3816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		   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(2</m:t>
                    </m:r>
                    <m:r>
                      <m:rPr>
                        <m:nor/>
                      </m:rPr>
                      <a:rPr lang="en-US" i="1">
                        <a:latin typeface="Bookman Old Style" panose="0205060405050502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>
                        <a:latin typeface="Bookman Old Style" panose="0205060405050502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baseline="30000">
                        <a:latin typeface="Bookman Old Style" panose="0205060405050502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>
                        <a:latin typeface="Bookman Old Style" panose="02050604050505020204" pitchFamily="18" charset="0"/>
                      </a:rPr>
                      <m:t>(–5</m:t>
                    </m:r>
                    <m:r>
                      <m:rPr>
                        <m:nor/>
                      </m:rPr>
                      <a:rPr lang="en-US" i="1">
                        <a:latin typeface="Bookman Old Style" panose="0205060405050502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>
                        <a:latin typeface="Bookman Old Style" panose="0205060405050502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baseline="30000">
                        <a:latin typeface="Bookman Old Style" panose="02050604050505020204" pitchFamily="18" charset="0"/>
                      </a:rPr>
                      <m:t>3</m:t>
                    </m:r>
                  </m:oMath>
                </a14:m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(2</m:t>
                    </m:r>
                    <m:r>
                      <m:rPr>
                        <m:nor/>
                      </m:rPr>
                      <a:rPr lang="en-US" i="1">
                        <a:latin typeface="Bookman Old Style" panose="0205060405050502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i="1">
                        <a:latin typeface="Bookman Old Style" panose="0205060405050502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baseline="30000">
                        <a:latin typeface="Bookman Old Style" panose="0205060405050502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>
                        <a:latin typeface="Bookman Old Style" panose="02050604050505020204" pitchFamily="18" charset="0"/>
                      </a:rPr>
                      <m:t>(–5</m:t>
                    </m:r>
                    <m:r>
                      <m:rPr>
                        <m:nor/>
                      </m:rPr>
                      <a:rPr lang="en-US" i="1">
                        <a:latin typeface="Bookman Old Style" panose="0205060405050502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>
                        <a:latin typeface="Bookman Old Style" panose="0205060405050502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baseline="30000">
                        <a:latin typeface="Bookman Old Style" panose="02050604050505020204" pitchFamily="18" charset="0"/>
                      </a:rPr>
                      <m:t>4</m:t>
                    </m:r>
                  </m:oMath>
                </a14:m>
                <a:endParaRPr lang="en-US" baseline="30000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53816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4!</m:t>
                        </m:r>
                      </m:num>
                      <m:den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4!</m:t>
                        </m:r>
                      </m:den>
                    </m:f>
                  </m:oMath>
                </a14:m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16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4!</m:t>
                        </m:r>
                      </m:num>
                      <m:den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1! 3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8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.(–5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) +</a:t>
                </a:r>
                <a:r>
                  <a:rPr lang="en-US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4!</m:t>
                        </m:r>
                      </m:num>
                      <m:den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.25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4!</m:t>
                        </m:r>
                      </m:num>
                      <m:den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 .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(–125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3816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		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4!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4!</m:t>
                        </m:r>
                      </m:den>
                    </m:f>
                  </m:oMath>
                </a14:m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625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38163" algn="just">
                  <a:spcBef>
                    <a:spcPts val="18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		=  16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– 4 . 40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+ 6 . 100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– 4 . 250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+ 625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38163" algn="just">
                  <a:spcBef>
                    <a:spcPts val="18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		=  16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– 160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+ 600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– 1000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+ 625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696159"/>
                <a:ext cx="8463884" cy="4894160"/>
              </a:xfrm>
              <a:prstGeom prst="rect">
                <a:avLst/>
              </a:prstGeom>
              <a:blipFill>
                <a:blip r:embed="rId4"/>
                <a:stretch>
                  <a:fillRect l="-432" t="-623" b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2B662BC-1E96-3948-8E63-DD3A0DC40248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t="40049" r="53904" b="6439"/>
          <a:stretch/>
        </p:blipFill>
        <p:spPr bwMode="auto">
          <a:xfrm>
            <a:off x="6516216" y="2204864"/>
            <a:ext cx="2232248" cy="950713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69121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Jawaban latihan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696159"/>
                <a:ext cx="8391876" cy="2230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11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5.2. 	Berapa banyak suku dari ekspansi </a:t>
                </a:r>
                <a:r>
                  <a:rPr lang="en-US">
                    <a:latin typeface="Bookman Old Style" panose="02050604050505020204" pitchFamily="18" charset="0"/>
                  </a:rPr>
                  <a:t>(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 + </a:t>
                </a:r>
                <a:r>
                  <a:rPr lang="en-US" i="1">
                    <a:latin typeface="Bookman Old Style" panose="02050604050505020204" pitchFamily="18" charset="0"/>
                  </a:rPr>
                  <a:t>y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100 </a:t>
                </a:r>
                <a:r>
                  <a:rPr lang="en-US">
                    <a:latin typeface="Bookman Old Style" panose="02050604050505020204" pitchFamily="18" charset="0"/>
                  </a:rPr>
                  <a:t>?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 u="sng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Jawab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Karena </a:t>
                </a:r>
                <a:r>
                  <a:rPr lang="en-US">
                    <a:latin typeface="Bookman Old Style" panose="02050604050505020204" pitchFamily="18" charset="0"/>
                  </a:rPr>
                  <a:t>(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 + </a:t>
                </a:r>
                <a:r>
                  <a:rPr lang="en-US" i="1">
                    <a:latin typeface="Bookman Old Style" panose="02050604050505020204" pitchFamily="18" charset="0"/>
                  </a:rPr>
                  <a:t>y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100</a:t>
                </a:r>
                <a:r>
                  <a:rPr lang="en-US">
                    <a:latin typeface="Bookman Old Style" panose="020506040505050202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d>
                          <m:d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num>
                              <m:den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i="1">
                    <a:latin typeface="Bookman Old Style" panose="02050604050505020204" pitchFamily="18" charset="0"/>
                  </a:rPr>
                  <a:t>x </a:t>
                </a:r>
                <a:r>
                  <a:rPr lang="en-US" baseline="30000">
                    <a:latin typeface="Bookman Old Style" panose="02050604050505020204" pitchFamily="18" charset="0"/>
                  </a:rPr>
                  <a:t>100 – </a:t>
                </a:r>
                <a:r>
                  <a:rPr lang="en-US" i="1" baseline="30000">
                    <a:latin typeface="Bookman Old Style" panose="02050604050505020204" pitchFamily="18" charset="0"/>
                  </a:rPr>
                  <a:t>j</a:t>
                </a:r>
                <a:r>
                  <a:rPr lang="en-US">
                    <a:latin typeface="Bookman Old Style" panose="02050604050505020204" pitchFamily="18" charset="0"/>
                  </a:rPr>
                  <a:t> </a:t>
                </a:r>
                <a:r>
                  <a:rPr lang="en-US" i="1">
                    <a:latin typeface="Bookman Old Style" panose="02050604050505020204" pitchFamily="18" charset="0"/>
                  </a:rPr>
                  <a:t>y </a:t>
                </a:r>
                <a:r>
                  <a:rPr lang="en-US" i="1" baseline="30000">
                    <a:latin typeface="Bookman Old Style" panose="02050604050505020204" pitchFamily="18" charset="0"/>
                  </a:rPr>
                  <a:t>j </a:t>
                </a:r>
                <a:endParaRPr lang="en-ID" i="1" baseline="30000">
                  <a:latin typeface="Bookman Old Style" panose="02050604050505020204" pitchFamily="18" charset="0"/>
                </a:endParaRP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Berarti deret dimulai dari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= 0 hingga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= 100. 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Jadi, terdiri dari 101 suku.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696159"/>
                <a:ext cx="8391876" cy="2230419"/>
              </a:xfrm>
              <a:prstGeom prst="rect">
                <a:avLst/>
              </a:prstGeom>
              <a:blipFill>
                <a:blip r:embed="rId4"/>
                <a:stretch>
                  <a:fillRect l="-436" t="-1366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125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Jawaban latihan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696159"/>
                <a:ext cx="8391876" cy="4837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11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5.3. 	Apakah koefesien dari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dalam </a:t>
                </a:r>
                <a:r>
                  <a:rPr lang="en-US">
                    <a:latin typeface="Bookman Old Style" panose="02050604050505020204" pitchFamily="18" charset="0"/>
                  </a:rPr>
                  <a:t>(</a:t>
                </a:r>
                <a:r>
                  <a:rPr lang="en-US" i="1">
                    <a:latin typeface="Bookman Old Style" panose="02050604050505020204" pitchFamily="18" charset="0"/>
                  </a:rPr>
                  <a:t>2</a:t>
                </a:r>
                <a:r>
                  <a:rPr lang="en-US">
                    <a:latin typeface="Bookman Old Style" panose="02050604050505020204" pitchFamily="18" charset="0"/>
                  </a:rPr>
                  <a:t> – 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19 </a:t>
                </a:r>
                <a:r>
                  <a:rPr lang="en-US">
                    <a:latin typeface="Bookman Old Style" panose="02050604050505020204" pitchFamily="18" charset="0"/>
                  </a:rPr>
                  <a:t>?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 u="sng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Jawab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latin typeface="Bookman Old Style" panose="02050604050505020204" pitchFamily="18" charset="0"/>
                  </a:rPr>
                  <a:t>(2 – 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19</a:t>
                </a:r>
                <a:r>
                  <a:rPr lang="en-US">
                    <a:latin typeface="Bookman Old Style" panose="02050604050505020204" pitchFamily="18" charset="0"/>
                  </a:rPr>
                  <a:t> 	= (2 + (–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))</a:t>
                </a:r>
                <a:r>
                  <a:rPr lang="en-US" baseline="30000">
                    <a:latin typeface="Bookman Old Style" panose="02050604050505020204" pitchFamily="18" charset="0"/>
                  </a:rPr>
                  <a:t>19</a:t>
                </a:r>
                <a:r>
                  <a:rPr lang="en-US">
                    <a:latin typeface="Bookman Old Style" panose="02050604050505020204" pitchFamily="18" charset="0"/>
                  </a:rPr>
                  <a:t> 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latin typeface="Bookman Old Style" panose="02050604050505020204" pitchFamily="18" charset="0"/>
                  </a:rPr>
                  <a:t>		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  <m:e>
                        <m:d>
                          <m:d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num>
                              <m:den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2</a:t>
                </a:r>
                <a:r>
                  <a:rPr lang="en-US" baseline="30000">
                    <a:latin typeface="Bookman Old Style" panose="02050604050505020204" pitchFamily="18" charset="0"/>
                  </a:rPr>
                  <a:t>19 – </a:t>
                </a:r>
                <a:r>
                  <a:rPr lang="en-US" i="1" baseline="30000">
                    <a:latin typeface="Bookman Old Style" panose="02050604050505020204" pitchFamily="18" charset="0"/>
                  </a:rPr>
                  <a:t>j</a:t>
                </a:r>
                <a:r>
                  <a:rPr lang="en-US">
                    <a:latin typeface="Bookman Old Style" panose="02050604050505020204" pitchFamily="18" charset="0"/>
                  </a:rPr>
                  <a:t> (–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i="1" baseline="30000">
                    <a:latin typeface="Bookman Old Style" panose="02050604050505020204" pitchFamily="18" charset="0"/>
                  </a:rPr>
                  <a:t>j  </a:t>
                </a:r>
                <a:endParaRPr lang="en-ID">
                  <a:latin typeface="Bookman Old Style" panose="02050604050505020204" pitchFamily="18" charset="0"/>
                </a:endParaRP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Suku yang bersesuaian dengan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adalah: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19</m:t>
                            </m:r>
                          </m:num>
                          <m:den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2</a:t>
                </a:r>
                <a:r>
                  <a:rPr lang="en-US" baseline="30000">
                    <a:latin typeface="Bookman Old Style" panose="02050604050505020204" pitchFamily="18" charset="0"/>
                  </a:rPr>
                  <a:t>19 – 9</a:t>
                </a:r>
                <a:r>
                  <a:rPr lang="en-US">
                    <a:latin typeface="Bookman Old Style" panose="02050604050505020204" pitchFamily="18" charset="0"/>
                  </a:rPr>
                  <a:t> (–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9</a:t>
                </a:r>
                <a:endParaRPr lang="en-US">
                  <a:latin typeface="Bookman Old Style" panose="02050604050505020204" pitchFamily="18" charset="0"/>
                </a:endParaRP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latin typeface="Bookman Old Style" panose="02050604050505020204" pitchFamily="18" charset="0"/>
                  </a:rPr>
                  <a:t>Berarti </a:t>
                </a:r>
                <a:r>
                  <a:rPr lang="en-US" i="1">
                    <a:latin typeface="Bookman Old Style" panose="02050604050505020204" pitchFamily="18" charset="0"/>
                  </a:rPr>
                  <a:t>n</a:t>
                </a:r>
                <a:r>
                  <a:rPr lang="en-US">
                    <a:latin typeface="Bookman Old Style" panose="02050604050505020204" pitchFamily="18" charset="0"/>
                  </a:rPr>
                  <a:t> = 19 dan </a:t>
                </a:r>
                <a:r>
                  <a:rPr lang="en-US" i="1">
                    <a:latin typeface="Bookman Old Style" panose="02050604050505020204" pitchFamily="18" charset="0"/>
                  </a:rPr>
                  <a:t>j</a:t>
                </a:r>
                <a:r>
                  <a:rPr lang="en-US">
                    <a:latin typeface="Bookman Old Style" panose="02050604050505020204" pitchFamily="18" charset="0"/>
                  </a:rPr>
                  <a:t> = 9.</a:t>
                </a:r>
                <a:r>
                  <a:rPr lang="en-US" i="1" baseline="30000">
                    <a:latin typeface="Bookman Old Style" panose="02050604050505020204" pitchFamily="18" charset="0"/>
                  </a:rPr>
                  <a:t> </a:t>
                </a:r>
                <a:endParaRPr lang="en-ID" i="1" baseline="30000">
                  <a:latin typeface="Bookman Old Style" panose="02050604050505020204" pitchFamily="18" charset="0"/>
                </a:endParaRP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Lalu: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19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2</a:t>
                </a:r>
                <a:r>
                  <a:rPr lang="en-US" baseline="30000">
                    <a:latin typeface="Bookman Old Style" panose="02050604050505020204" pitchFamily="18" charset="0"/>
                  </a:rPr>
                  <a:t>19 – 9</a:t>
                </a:r>
                <a:r>
                  <a:rPr lang="en-US">
                    <a:latin typeface="Bookman Old Style" panose="02050604050505020204" pitchFamily="18" charset="0"/>
                  </a:rPr>
                  <a:t> (–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9 </a:t>
                </a:r>
                <a:r>
                  <a:rPr lang="en-US">
                    <a:latin typeface="Bookman Old Style" panose="0205060405050502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19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2</a:t>
                </a:r>
                <a:r>
                  <a:rPr lang="en-US" baseline="30000">
                    <a:latin typeface="Bookman Old Style" panose="02050604050505020204" pitchFamily="18" charset="0"/>
                  </a:rPr>
                  <a:t>10</a:t>
                </a:r>
                <a:r>
                  <a:rPr lang="en-US">
                    <a:latin typeface="Bookman Old Style" panose="02050604050505020204" pitchFamily="18" charset="0"/>
                  </a:rPr>
                  <a:t> (–1)</a:t>
                </a:r>
                <a:r>
                  <a:rPr lang="en-US" baseline="30000">
                    <a:latin typeface="Bookman Old Style" panose="02050604050505020204" pitchFamily="18" charset="0"/>
                  </a:rPr>
                  <a:t>9 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 baseline="30000">
                    <a:latin typeface="Bookman Old Style" panose="02050604050505020204" pitchFamily="18" charset="0"/>
                  </a:rPr>
                  <a:t>9 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Koefesien dari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	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19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2</a:t>
                </a:r>
                <a:r>
                  <a:rPr lang="en-US" baseline="30000">
                    <a:latin typeface="Bookman Old Style" panose="02050604050505020204" pitchFamily="18" charset="0"/>
                  </a:rPr>
                  <a:t>10</a:t>
                </a:r>
                <a:r>
                  <a:rPr lang="en-US">
                    <a:latin typeface="Bookman Old Style" panose="02050604050505020204" pitchFamily="18" charset="0"/>
                  </a:rPr>
                  <a:t> (–1)</a:t>
                </a:r>
                <a:r>
                  <a:rPr lang="en-US" baseline="30000">
                    <a:latin typeface="Bookman Old Style" panose="02050604050505020204" pitchFamily="18" charset="0"/>
                  </a:rPr>
                  <a:t>9 </a:t>
                </a:r>
                <a:endParaRPr lang="en-US">
                  <a:latin typeface="Bookman Old Style" panose="02050604050505020204" pitchFamily="18" charset="0"/>
                </a:endParaRP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		= </a:t>
                </a:r>
                <a:r>
                  <a:rPr lang="en-US">
                    <a:latin typeface="Bookman Old Style" panose="02050604050505020204" pitchFamily="18" charset="0"/>
                  </a:rPr>
                  <a:t>–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19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(19−9!)</m:t>
                        </m:r>
                      </m:den>
                    </m:f>
                  </m:oMath>
                </a14:m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latin typeface="Bookman Old Style" panose="02050604050505020204" pitchFamily="18" charset="0"/>
                  </a:rPr>
                  <a:t>2</a:t>
                </a:r>
                <a:r>
                  <a:rPr lang="en-US" baseline="30000">
                    <a:latin typeface="Bookman Old Style" panose="02050604050505020204" pitchFamily="18" charset="0"/>
                  </a:rPr>
                  <a:t>10</a:t>
                </a:r>
                <a:endParaRPr lang="en-US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		= </a:t>
                </a:r>
                <a:r>
                  <a:rPr lang="en-US">
                    <a:latin typeface="Bookman Old Style" panose="02050604050505020204" pitchFamily="18" charset="0"/>
                  </a:rPr>
                  <a:t>–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19!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9! 10!</m:t>
                        </m:r>
                      </m:den>
                    </m:f>
                  </m:oMath>
                </a14:m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latin typeface="Bookman Old Style" panose="02050604050505020204" pitchFamily="18" charset="0"/>
                  </a:rPr>
                  <a:t>2</a:t>
                </a:r>
                <a:r>
                  <a:rPr lang="en-US" baseline="30000">
                    <a:latin typeface="Bookman Old Style" panose="02050604050505020204" pitchFamily="18" charset="0"/>
                  </a:rPr>
                  <a:t>10</a:t>
                </a:r>
                <a:endParaRPr lang="en-US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696159"/>
                <a:ext cx="8391876" cy="4837478"/>
              </a:xfrm>
              <a:prstGeom prst="rect">
                <a:avLst/>
              </a:prstGeom>
              <a:blipFill>
                <a:blip r:embed="rId4"/>
                <a:stretch>
                  <a:fillRect l="-436" t="-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417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Jawaban latihan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696159"/>
                <a:ext cx="8391876" cy="5091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11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5.4. 	Apakah koefesien dari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101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99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dalam </a:t>
                </a:r>
                <a:r>
                  <a:rPr lang="en-US">
                    <a:latin typeface="Bookman Old Style" panose="02050604050505020204" pitchFamily="18" charset="0"/>
                  </a:rPr>
                  <a:t>(</a:t>
                </a:r>
                <a:r>
                  <a:rPr lang="en-US" i="1">
                    <a:latin typeface="Bookman Old Style" panose="02050604050505020204" pitchFamily="18" charset="0"/>
                  </a:rPr>
                  <a:t>2x</a:t>
                </a:r>
                <a:r>
                  <a:rPr lang="en-US">
                    <a:latin typeface="Bookman Old Style" panose="02050604050505020204" pitchFamily="18" charset="0"/>
                  </a:rPr>
                  <a:t> – 3</a:t>
                </a:r>
                <a:r>
                  <a:rPr lang="en-US" i="1">
                    <a:latin typeface="Bookman Old Style" panose="02050604050505020204" pitchFamily="18" charset="0"/>
                  </a:rPr>
                  <a:t>y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200 </a:t>
                </a:r>
                <a:r>
                  <a:rPr lang="en-US">
                    <a:latin typeface="Bookman Old Style" panose="02050604050505020204" pitchFamily="18" charset="0"/>
                  </a:rPr>
                  <a:t>?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 u="sng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Jawab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latin typeface="Bookman Old Style" panose="02050604050505020204" pitchFamily="18" charset="0"/>
                  </a:rPr>
                  <a:t>(2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 – 3</a:t>
                </a:r>
                <a:r>
                  <a:rPr lang="en-US" i="1">
                    <a:latin typeface="Bookman Old Style" panose="02050604050505020204" pitchFamily="18" charset="0"/>
                  </a:rPr>
                  <a:t>y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200</a:t>
                </a:r>
                <a:r>
                  <a:rPr lang="en-US">
                    <a:latin typeface="Bookman Old Style" panose="02050604050505020204" pitchFamily="18" charset="0"/>
                  </a:rPr>
                  <a:t>	= (2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 + (–3</a:t>
                </a:r>
                <a:r>
                  <a:rPr lang="en-US" i="1">
                    <a:latin typeface="Bookman Old Style" panose="02050604050505020204" pitchFamily="18" charset="0"/>
                  </a:rPr>
                  <a:t>y</a:t>
                </a:r>
                <a:r>
                  <a:rPr lang="en-US">
                    <a:latin typeface="Bookman Old Style" panose="02050604050505020204" pitchFamily="18" charset="0"/>
                  </a:rPr>
                  <a:t>))</a:t>
                </a:r>
                <a:r>
                  <a:rPr lang="en-US" baseline="30000">
                    <a:latin typeface="Bookman Old Style" panose="02050604050505020204" pitchFamily="18" charset="0"/>
                  </a:rPr>
                  <a:t>200</a:t>
                </a:r>
                <a:r>
                  <a:rPr lang="en-US">
                    <a:latin typeface="Bookman Old Style" panose="02050604050505020204" pitchFamily="18" charset="0"/>
                  </a:rPr>
                  <a:t> 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latin typeface="Bookman Old Style" panose="02050604050505020204" pitchFamily="18" charset="0"/>
                  </a:rPr>
                  <a:t>		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  <m:e>
                        <m:d>
                          <m:d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num>
                              <m:den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(2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200 – </a:t>
                </a:r>
                <a:r>
                  <a:rPr lang="en-US" i="1" baseline="30000">
                    <a:latin typeface="Bookman Old Style" panose="02050604050505020204" pitchFamily="18" charset="0"/>
                  </a:rPr>
                  <a:t>j</a:t>
                </a:r>
                <a:r>
                  <a:rPr lang="en-US">
                    <a:latin typeface="Bookman Old Style" panose="02050604050505020204" pitchFamily="18" charset="0"/>
                  </a:rPr>
                  <a:t> (–3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i="1" baseline="30000">
                    <a:latin typeface="Bookman Old Style" panose="02050604050505020204" pitchFamily="18" charset="0"/>
                  </a:rPr>
                  <a:t>j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Suku yg bersesuaian dengan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101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99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adalah: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200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(2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200 – 99</a:t>
                </a:r>
                <a:r>
                  <a:rPr lang="en-US">
                    <a:latin typeface="Bookman Old Style" panose="02050604050505020204" pitchFamily="18" charset="0"/>
                  </a:rPr>
                  <a:t> (–3</a:t>
                </a:r>
                <a:r>
                  <a:rPr lang="en-US" i="1">
                    <a:latin typeface="Bookman Old Style" panose="02050604050505020204" pitchFamily="18" charset="0"/>
                  </a:rPr>
                  <a:t>y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99</a:t>
                </a:r>
                <a:r>
                  <a:rPr lang="en-US">
                    <a:latin typeface="Bookman Old Style" panose="02050604050505020204" pitchFamily="18" charset="0"/>
                  </a:rPr>
                  <a:t> 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latin typeface="Bookman Old Style" panose="02050604050505020204" pitchFamily="18" charset="0"/>
                  </a:rPr>
                  <a:t>Berarti </a:t>
                </a:r>
                <a:r>
                  <a:rPr lang="en-US" i="1">
                    <a:latin typeface="Bookman Old Style" panose="02050604050505020204" pitchFamily="18" charset="0"/>
                  </a:rPr>
                  <a:t>n</a:t>
                </a:r>
                <a:r>
                  <a:rPr lang="en-US">
                    <a:latin typeface="Bookman Old Style" panose="02050604050505020204" pitchFamily="18" charset="0"/>
                  </a:rPr>
                  <a:t> = 200 dan </a:t>
                </a:r>
                <a:r>
                  <a:rPr lang="en-US" i="1">
                    <a:latin typeface="Bookman Old Style" panose="02050604050505020204" pitchFamily="18" charset="0"/>
                  </a:rPr>
                  <a:t>j</a:t>
                </a:r>
                <a:r>
                  <a:rPr lang="en-US">
                    <a:latin typeface="Bookman Old Style" panose="02050604050505020204" pitchFamily="18" charset="0"/>
                  </a:rPr>
                  <a:t> = 99.</a:t>
                </a:r>
                <a:r>
                  <a:rPr lang="en-US" i="1" baseline="30000">
                    <a:latin typeface="Bookman Old Style" panose="02050604050505020204" pitchFamily="18" charset="0"/>
                  </a:rPr>
                  <a:t> </a:t>
                </a:r>
                <a:endParaRPr lang="en-ID" i="1" baseline="30000">
                  <a:latin typeface="Bookman Old Style" panose="02050604050505020204" pitchFamily="18" charset="0"/>
                </a:endParaRP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Lalu: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200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(2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200 – 99</a:t>
                </a:r>
                <a:r>
                  <a:rPr lang="en-US">
                    <a:latin typeface="Bookman Old Style" panose="02050604050505020204" pitchFamily="18" charset="0"/>
                  </a:rPr>
                  <a:t> (–3</a:t>
                </a:r>
                <a:r>
                  <a:rPr lang="en-US" i="1">
                    <a:latin typeface="Bookman Old Style" panose="02050604050505020204" pitchFamily="18" charset="0"/>
                  </a:rPr>
                  <a:t>y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99 </a:t>
                </a:r>
                <a:r>
                  <a:rPr lang="en-US">
                    <a:latin typeface="Bookman Old Style" panose="0205060405050502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200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99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(2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101</a:t>
                </a:r>
                <a:r>
                  <a:rPr lang="en-US">
                    <a:latin typeface="Bookman Old Style" panose="02050604050505020204" pitchFamily="18" charset="0"/>
                  </a:rPr>
                  <a:t> (–3</a:t>
                </a:r>
                <a:r>
                  <a:rPr lang="en-US" i="1">
                    <a:latin typeface="Bookman Old Style" panose="02050604050505020204" pitchFamily="18" charset="0"/>
                  </a:rPr>
                  <a:t>y</a:t>
                </a:r>
                <a:r>
                  <a:rPr lang="en-US">
                    <a:latin typeface="Bookman Old Style" panose="02050604050505020204" pitchFamily="18" charset="0"/>
                  </a:rPr>
                  <a:t>)</a:t>
                </a:r>
                <a:r>
                  <a:rPr lang="en-US" baseline="30000">
                    <a:latin typeface="Bookman Old Style" panose="02050604050505020204" pitchFamily="18" charset="0"/>
                  </a:rPr>
                  <a:t>99 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200!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99! (200−99!)</m:t>
                        </m:r>
                      </m:den>
                    </m:f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 2</a:t>
                </a:r>
                <a:r>
                  <a:rPr lang="en-US" baseline="30000">
                    <a:latin typeface="Bookman Old Style" panose="02050604050505020204" pitchFamily="18" charset="0"/>
                  </a:rPr>
                  <a:t>101</a:t>
                </a:r>
                <a:r>
                  <a:rPr lang="en-US">
                    <a:latin typeface="Bookman Old Style" panose="02050604050505020204" pitchFamily="18" charset="0"/>
                  </a:rPr>
                  <a:t> (–3)</a:t>
                </a:r>
                <a:r>
                  <a:rPr lang="en-US" baseline="30000">
                    <a:latin typeface="Bookman Old Style" panose="02050604050505020204" pitchFamily="18" charset="0"/>
                  </a:rPr>
                  <a:t>99 </a:t>
                </a:r>
                <a:r>
                  <a:rPr lang="en-US" i="1">
                    <a:latin typeface="Bookman Old Style" panose="02050604050505020204" pitchFamily="18" charset="0"/>
                  </a:rPr>
                  <a:t>x</a:t>
                </a:r>
                <a:r>
                  <a:rPr lang="en-US" baseline="30000">
                    <a:latin typeface="Bookman Old Style" panose="02050604050505020204" pitchFamily="18" charset="0"/>
                  </a:rPr>
                  <a:t>101</a:t>
                </a:r>
                <a:r>
                  <a:rPr lang="en-US" i="1">
                    <a:latin typeface="Bookman Old Style" panose="02050604050505020204" pitchFamily="18" charset="0"/>
                  </a:rPr>
                  <a:t>y</a:t>
                </a:r>
                <a:r>
                  <a:rPr lang="en-US" baseline="30000">
                    <a:latin typeface="Bookman Old Style" panose="02050604050505020204" pitchFamily="18" charset="0"/>
                  </a:rPr>
                  <a:t>99</a:t>
                </a:r>
                <a:r>
                  <a:rPr lang="en-US">
                    <a:latin typeface="Bookman Old Style" panose="02050604050505020204" pitchFamily="18" charset="0"/>
                  </a:rPr>
                  <a:t> </a:t>
                </a:r>
                <a:r>
                  <a:rPr lang="en-US" baseline="30000">
                    <a:latin typeface="Bookman Old Style" panose="02050604050505020204" pitchFamily="18" charset="0"/>
                  </a:rPr>
                  <a:t> </a:t>
                </a:r>
                <a:endParaRPr lang="en-US">
                  <a:latin typeface="Bookman Old Style" panose="02050604050505020204" pitchFamily="18" charset="0"/>
                </a:endParaRPr>
              </a:p>
              <a:p>
                <a:pPr marL="585788" algn="just">
                  <a:spcBef>
                    <a:spcPts val="18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Koefesien dari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200!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99! (200−99!)</m:t>
                        </m:r>
                      </m:den>
                    </m:f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 2</a:t>
                </a:r>
                <a:r>
                  <a:rPr lang="en-US" baseline="30000">
                    <a:latin typeface="Bookman Old Style" panose="02050604050505020204" pitchFamily="18" charset="0"/>
                  </a:rPr>
                  <a:t>101</a:t>
                </a:r>
                <a:r>
                  <a:rPr lang="en-US">
                    <a:latin typeface="Bookman Old Style" panose="02050604050505020204" pitchFamily="18" charset="0"/>
                  </a:rPr>
                  <a:t> (–3)</a:t>
                </a:r>
                <a:r>
                  <a:rPr lang="en-US" baseline="30000">
                    <a:latin typeface="Bookman Old Style" panose="02050604050505020204" pitchFamily="18" charset="0"/>
                  </a:rPr>
                  <a:t>99 </a:t>
                </a:r>
                <a:endParaRPr lang="en-US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				= </a:t>
                </a:r>
                <a:r>
                  <a:rPr lang="en-US">
                    <a:latin typeface="Bookman Old Style" panose="02050604050505020204" pitchFamily="18" charset="0"/>
                  </a:rPr>
                  <a:t>–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200!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99!  101!</m:t>
                        </m:r>
                      </m:den>
                    </m:f>
                  </m:oMath>
                </a14:m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latin typeface="Bookman Old Style" panose="02050604050505020204" pitchFamily="18" charset="0"/>
                  </a:rPr>
                  <a:t>2</a:t>
                </a:r>
                <a:r>
                  <a:rPr lang="en-US" baseline="30000">
                    <a:latin typeface="Bookman Old Style" panose="02050604050505020204" pitchFamily="18" charset="0"/>
                  </a:rPr>
                  <a:t>101</a:t>
                </a:r>
                <a:r>
                  <a:rPr lang="en-US">
                    <a:latin typeface="Bookman Old Style" panose="02050604050505020204" pitchFamily="18" charset="0"/>
                  </a:rPr>
                  <a:t> 3</a:t>
                </a:r>
                <a:r>
                  <a:rPr lang="en-US" baseline="30000">
                    <a:latin typeface="Bookman Old Style" panose="02050604050505020204" pitchFamily="18" charset="0"/>
                  </a:rPr>
                  <a:t>99</a:t>
                </a:r>
                <a:endParaRPr lang="en-US">
                  <a:solidFill>
                    <a:srgbClr val="00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696159"/>
                <a:ext cx="8391876" cy="5091458"/>
              </a:xfrm>
              <a:prstGeom prst="rect">
                <a:avLst/>
              </a:prstGeom>
              <a:blipFill>
                <a:blip r:embed="rId4"/>
                <a:stretch>
                  <a:fillRect l="-436" t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650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40320" cy="829527"/>
          </a:xfrm>
        </p:spPr>
        <p:txBody>
          <a:bodyPr lIns="82945" tIns="50616" rIns="82945" bIns="41473"/>
          <a:lstStyle/>
          <a:p>
            <a:pPr algn="l"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ZYSong18030;中易宋体18030;SimSun;方正" charset="0"/>
                <a:cs typeface="ZYSong18030;中易宋体18030;SimSun;方正" charset="0"/>
              </a:rPr>
              <a:t>Jawaban latihan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/>
              <p:nvPr/>
            </p:nvSpPr>
            <p:spPr>
              <a:xfrm>
                <a:off x="428596" y="1696159"/>
                <a:ext cx="8391876" cy="4916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113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5.5. 	Buktikan </a:t>
                </a:r>
                <a:r>
                  <a:rPr lang="en-US" i="1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Pascal’s Identity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den>
                        </m:f>
                      </m:e>
                    </m:d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ID">
                    <a:latin typeface="Bookman Old Style" panose="0205060405050502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+ 1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ID">
                    <a:latin typeface="Bookman Old Style" panose="02050604050505020204" pitchFamily="18" charset="0"/>
                  </a:rPr>
                  <a:t> </a:t>
                </a:r>
                <a:endParaRPr lang="en-US">
                  <a:latin typeface="Bookman Old Style" panose="02050604050505020204" pitchFamily="18" charset="0"/>
                </a:endParaRP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US" u="sng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Jawab</a:t>
                </a:r>
                <a:r>
                  <a:rPr lang="en-US">
                    <a:solidFill>
                      <a:srgbClr val="000000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den>
                        </m:f>
                      </m:e>
                    </m:d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ID">
                    <a:latin typeface="Bookman Old Style" panose="02050604050505020204" pitchFamily="18" charset="0"/>
                  </a:rPr>
                  <a:t>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−1)!  (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−(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−1))!</m:t>
                        </m:r>
                      </m:den>
                    </m:f>
                  </m:oMath>
                </a14:m>
                <a:r>
                  <a:rPr lang="en-ID">
                    <a:latin typeface="Bookman Old Style" panose="02050604050505020204" pitchFamily="18" charset="0"/>
                  </a:rPr>
                  <a:t>+</a:t>
                </a:r>
                <a:r>
                  <a:rPr lang="en-US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 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)!</m:t>
                        </m:r>
                      </m:den>
                    </m:f>
                  </m:oMath>
                </a14:m>
                <a:endParaRPr lang="en-ID">
                  <a:latin typeface="Bookman Old Style" panose="02050604050505020204" pitchFamily="18" charset="0"/>
                </a:endParaRP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ID">
                    <a:latin typeface="Bookman Old Style" panose="02050604050505020204" pitchFamily="18" charset="0"/>
                  </a:rPr>
                  <a:t>		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−1)!  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1)!</m:t>
                        </m:r>
                      </m:den>
                    </m:f>
                  </m:oMath>
                </a14:m>
                <a:r>
                  <a:rPr lang="en-ID">
                    <a:latin typeface="Bookman Old Style" panose="02050604050505020204" pitchFamily="18" charset="0"/>
                  </a:rPr>
                  <a:t>+</a:t>
                </a:r>
                <a:r>
                  <a:rPr lang="en-US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 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)!</m:t>
                        </m:r>
                      </m:den>
                    </m:f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D">
                    <a:latin typeface="Bookman Old Style" panose="02050604050505020204" pitchFamily="18" charset="0"/>
                  </a:rPr>
                  <a:t>		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ID">
                    <a:latin typeface="Bookman Old Style" panose="02050604050505020204" pitchFamily="18" charset="0"/>
                  </a:rPr>
                  <a:t>	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−1)!  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)!</m:t>
                        </m:r>
                      </m:num>
                      <m:den>
                        <m:d>
                          <m:d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 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en-ID">
                    <a:latin typeface="Bookman Old Style" panose="02050604050505020204" pitchFamily="18" charset="0"/>
                  </a:rPr>
                  <a:t> 	          (Perkalian silang)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ID">
                    <a:latin typeface="Bookman Old Style" panose="02050604050505020204" pitchFamily="18" charset="0"/>
                  </a:rPr>
                  <a:t>	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)! 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+ 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 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(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 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)!</m:t>
                        </m:r>
                      </m:den>
                    </m:f>
                  </m:oMath>
                </a14:m>
                <a:endParaRPr lang="en-ID">
                  <a:latin typeface="Bookman Old Style" panose="02050604050505020204" pitchFamily="18" charset="0"/>
                </a:endParaRP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ID">
                    <a:latin typeface="Bookman Old Style" panose="02050604050505020204" pitchFamily="18" charset="0"/>
                  </a:rPr>
                  <a:t>	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(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+ 1)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 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+ 1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en-ID">
                    <a:latin typeface="Bookman Old Style" panose="0205060405050502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+ 1)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 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+ 1)!</m:t>
                        </m:r>
                      </m:den>
                    </m:f>
                  </m:oMath>
                </a14:m>
                <a:r>
                  <a:rPr lang="en-ID">
                    <a:latin typeface="Bookman Old Style" panose="02050604050505020204" pitchFamily="18" charset="0"/>
                  </a:rPr>
                  <a:t> 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ID">
                    <a:latin typeface="Bookman Old Style" panose="02050604050505020204" pitchFamily="18" charset="0"/>
                  </a:rPr>
                  <a:t>	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</m:t>
                        </m:r>
                        <m:d>
                          <m:dPr>
                            <m:ctrlPr>
                              <a:rPr lang="en-US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 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+ 1)!</m:t>
                        </m:r>
                      </m:den>
                    </m:f>
                  </m:oMath>
                </a14:m>
                <a:r>
                  <a:rPr lang="en-ID">
                    <a:latin typeface="Bookman Old Style" panose="020506040505050202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 (</m:t>
                        </m:r>
                        <m:d>
                          <m:dPr>
                            <m:ctrlPr>
                              <a:rPr lang="en-US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en-ID">
                    <a:latin typeface="Bookman Old Style" panose="02050604050505020204" pitchFamily="18" charset="0"/>
                  </a:rPr>
                  <a:t> </a:t>
                </a:r>
              </a:p>
              <a:p>
                <a:pPr marL="585788" algn="just">
                  <a:spcBef>
                    <a:spcPts val="1200"/>
                  </a:spcBef>
                  <a:spcAft>
                    <a:spcPts val="0"/>
                  </a:spcAft>
                  <a:tabLst>
                    <a:tab pos="568325" algn="l"/>
                  </a:tabLst>
                </a:pPr>
                <a:r>
                  <a:rPr lang="en-ID">
                    <a:latin typeface="Bookman Old Style" panose="02050604050505020204" pitchFamily="18" charset="0"/>
                  </a:rPr>
                  <a:t>		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+ 1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ID">
                    <a:latin typeface="Bookman Old Style" panose="02050604050505020204" pitchFamily="18" charset="0"/>
                  </a:rPr>
                  <a:t> </a:t>
                </a:r>
                <a:endParaRPr lang="en-US">
                  <a:latin typeface="Bookman Old Style" panose="020506040505050202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55D9B-4231-AF41-8ECA-F2399FA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696159"/>
                <a:ext cx="8391876" cy="4916859"/>
              </a:xfrm>
              <a:prstGeom prst="rect">
                <a:avLst/>
              </a:prstGeom>
              <a:blipFill>
                <a:blip r:embed="rId4"/>
                <a:stretch>
                  <a:fillRect l="-436" b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EFE8F76-3270-8443-A952-827F8A293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1150606"/>
            <a:ext cx="4305300" cy="342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733AFB-B70D-E746-9C1C-1741F3702C1C}"/>
                  </a:ext>
                </a:extLst>
              </p:cNvPr>
              <p:cNvSpPr/>
              <p:nvPr/>
            </p:nvSpPr>
            <p:spPr>
              <a:xfrm>
                <a:off x="7260621" y="2694468"/>
                <a:ext cx="1559851" cy="51988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 </m:t>
                        </m:r>
                        <m:d>
                          <m:d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733AFB-B70D-E746-9C1C-1741F3702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621" y="2694468"/>
                <a:ext cx="1559851" cy="519886"/>
              </a:xfrm>
              <a:prstGeom prst="rect">
                <a:avLst/>
              </a:prstGeom>
              <a:blipFill>
                <a:blip r:embed="rId6"/>
                <a:stretch>
                  <a:fillRect b="-11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A80182-CB60-AC48-962E-2243F543D37C}"/>
                  </a:ext>
                </a:extLst>
              </p:cNvPr>
              <p:cNvSpPr/>
              <p:nvPr/>
            </p:nvSpPr>
            <p:spPr>
              <a:xfrm>
                <a:off x="7033636" y="4365022"/>
                <a:ext cx="1786836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 = </a:t>
                </a:r>
                <a:r>
                  <a:rPr lang="en-US" i="1">
                    <a:latin typeface="Bookman Old Style" panose="02050604050505020204" pitchFamily="18" charset="0"/>
                  </a:rPr>
                  <a:t>n</a:t>
                </a:r>
                <a:r>
                  <a:rPr lang="en-US">
                    <a:latin typeface="Bookman Old Style" panose="02050604050505020204" pitchFamily="18" charset="0"/>
                  </a:rPr>
                  <a:t> . (</a:t>
                </a:r>
                <a:r>
                  <a:rPr lang="en-US" i="1">
                    <a:latin typeface="Bookman Old Style" panose="02050604050505020204" pitchFamily="18" charset="0"/>
                  </a:rPr>
                  <a:t>n </a:t>
                </a:r>
                <a:r>
                  <a:rPr lang="en-US">
                    <a:latin typeface="Bookman Old Style" panose="02050604050505020204" pitchFamily="18" charset="0"/>
                  </a:rPr>
                  <a:t>– 1)!</a:t>
                </a:r>
                <a:endParaRPr lang="en-US" i="1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A80182-CB60-AC48-962E-2243F543D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636" y="4365022"/>
                <a:ext cx="1786836" cy="369332"/>
              </a:xfrm>
              <a:prstGeom prst="rect">
                <a:avLst/>
              </a:prstGeom>
              <a:blipFill>
                <a:blip r:embed="rId7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C5B6BF-D5E8-504B-8311-773AB9CFE4C6}"/>
                  </a:ext>
                </a:extLst>
              </p:cNvPr>
              <p:cNvSpPr/>
              <p:nvPr/>
            </p:nvSpPr>
            <p:spPr>
              <a:xfrm>
                <a:off x="6410069" y="5013176"/>
                <a:ext cx="241040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+1)!</m:t>
                    </m:r>
                  </m:oMath>
                </a14:m>
                <a:r>
                  <a:rPr lang="en-US">
                    <a:latin typeface="Bookman Old Style" panose="02050604050505020204" pitchFamily="18" charset="0"/>
                  </a:rPr>
                  <a:t> = </a:t>
                </a:r>
                <a:r>
                  <a:rPr lang="en-US" i="1">
                    <a:latin typeface="Bookman Old Style" panose="02050604050505020204" pitchFamily="18" charset="0"/>
                  </a:rPr>
                  <a:t>n</a:t>
                </a:r>
                <a:r>
                  <a:rPr lang="en-US">
                    <a:latin typeface="Bookman Old Style" panose="02050604050505020204" pitchFamily="18" charset="0"/>
                  </a:rPr>
                  <a:t>! . (</a:t>
                </a:r>
                <a:r>
                  <a:rPr lang="en-US" i="1">
                    <a:latin typeface="Bookman Old Style" panose="02050604050505020204" pitchFamily="18" charset="0"/>
                  </a:rPr>
                  <a:t>n</a:t>
                </a:r>
                <a:r>
                  <a:rPr lang="en-US">
                    <a:latin typeface="Bookman Old Style" panose="02050604050505020204" pitchFamily="18" charset="0"/>
                  </a:rPr>
                  <a:t> + 1)</a:t>
                </a:r>
                <a:endParaRPr lang="en-US" i="1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C5B6BF-D5E8-504B-8311-773AB9CFE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69" y="5013176"/>
                <a:ext cx="2410403" cy="369332"/>
              </a:xfrm>
              <a:prstGeom prst="rect">
                <a:avLst/>
              </a:prstGeom>
              <a:blipFill>
                <a:blip r:embed="rId8"/>
                <a:stretch>
                  <a:fillRect l="-2015" t="-793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242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3221619"/>
            <a:ext cx="7809120" cy="898654"/>
          </a:xfrm>
        </p:spPr>
        <p:txBody>
          <a:bodyPr tIns="10058"/>
          <a:lstStyle/>
          <a:p>
            <a:pPr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sz="3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6EBE36A84930284A934EDF17E88D6FD4" ma:contentTypeVersion="2" ma:contentTypeDescription="Buat sebuah dokumen baru." ma:contentTypeScope="" ma:versionID="82440558c10af02e596af93f86c0a39a">
  <xsd:schema xmlns:xsd="http://www.w3.org/2001/XMLSchema" xmlns:xs="http://www.w3.org/2001/XMLSchema" xmlns:p="http://schemas.microsoft.com/office/2006/metadata/properties" xmlns:ns2="b9204584-5e40-489b-b492-03f0f50c0346" targetNamespace="http://schemas.microsoft.com/office/2006/metadata/properties" ma:root="true" ma:fieldsID="a06314bd74249d156744ae7b0af4ff97" ns2:_="">
    <xsd:import namespace="b9204584-5e40-489b-b492-03f0f50c03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04584-5e40-489b-b492-03f0f50c03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A7C8D6-5777-4A06-A436-FA3CD8B9EA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8402EC-71F9-4259-B5EB-A45AEE393724}"/>
</file>

<file path=customXml/itemProps3.xml><?xml version="1.0" encoding="utf-8"?>
<ds:datastoreItem xmlns:ds="http://schemas.openxmlformats.org/officeDocument/2006/customXml" ds:itemID="{3D811F2E-0910-425A-9F30-7A4593573A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Diseño predeterminado</vt:lpstr>
      <vt:lpstr>PowerPoint Presentation</vt:lpstr>
      <vt:lpstr>Latihan</vt:lpstr>
      <vt:lpstr>Jawaban latihan</vt:lpstr>
      <vt:lpstr>Jawaban latihan</vt:lpstr>
      <vt:lpstr>Jawaban latihan</vt:lpstr>
      <vt:lpstr>Jawaban latihan</vt:lpstr>
      <vt:lpstr>Jawaban latihan</vt:lpstr>
      <vt:lpstr>End of File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revision>1</cp:revision>
  <dcterms:created xsi:type="dcterms:W3CDTF">2010-05-23T14:28:12Z</dcterms:created>
  <dcterms:modified xsi:type="dcterms:W3CDTF">2020-10-02T02:08:54Z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0x0101006EBE36A84930284A934EDF17E88D6FD4</vt:lpwstr>
  </property>
</Properties>
</file>