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9" r:id="rId3"/>
    <p:sldId id="304" r:id="rId4"/>
    <p:sldId id="305" r:id="rId5"/>
    <p:sldId id="307" r:id="rId6"/>
    <p:sldId id="309" r:id="rId7"/>
    <p:sldId id="310" r:id="rId8"/>
    <p:sldId id="311" r:id="rId9"/>
    <p:sldId id="312" r:id="rId10"/>
    <p:sldId id="313" r:id="rId11"/>
    <p:sldId id="314" r:id="rId12"/>
    <p:sldId id="316" r:id="rId13"/>
    <p:sldId id="317" r:id="rId14"/>
    <p:sldId id="318" r:id="rId15"/>
    <p:sldId id="262" r:id="rId16"/>
    <p:sldId id="263" r:id="rId17"/>
    <p:sldId id="261"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88E"/>
    <a:srgbClr val="422C16"/>
    <a:srgbClr val="321900"/>
    <a:srgbClr val="003300"/>
    <a:srgbClr val="5F5F5F"/>
    <a:srgbClr val="1C1C1C"/>
    <a:srgbClr val="80008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93159" autoAdjust="0"/>
  </p:normalViewPr>
  <p:slideViewPr>
    <p:cSldViewPr>
      <p:cViewPr varScale="1">
        <p:scale>
          <a:sx n="65" d="100"/>
          <a:sy n="65" d="100"/>
        </p:scale>
        <p:origin x="16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435C5A-FA04-4194-80BA-8D4C092CFA6C}" type="datetimeFigureOut">
              <a:rPr lang="en-US" smtClean="0"/>
              <a:pPr/>
              <a:t>10/6/2020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59CB4-2833-4BA4-8A2F-A2C69BA96E5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CA6D4-211F-46D1-8B33-D8F7D67EDE3E}" type="datetimeFigureOut">
              <a:rPr lang="en-US" smtClean="0"/>
              <a:pPr/>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57194-6D9D-47E6-BD35-3BF655FFCB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057194-6D9D-47E6-BD35-3BF655FFCB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10</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04261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11</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296275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67716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13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282383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4C47D3-61AB-45CD-803D-2828C5D61DAC}"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03172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4C47D3-61AB-45CD-803D-2828C5D61DAC}"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883259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4C47D3-61AB-45CD-803D-2828C5D61DAC}"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dirty="0"/>
          </a:p>
        </p:txBody>
      </p:sp>
    </p:spTree>
    <p:extLst>
      <p:ext uri="{BB962C8B-B14F-4D97-AF65-F5344CB8AC3E}">
        <p14:creationId xmlns:p14="http://schemas.microsoft.com/office/powerpoint/2010/main" val="112600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sldNum" sz="quarter"/>
          </p:nvPr>
        </p:nvSpPr>
        <p:spPr>
          <a:noFill/>
        </p:spPr>
        <p:txBody>
          <a:bodyPr/>
          <a:lstStyle/>
          <a:p>
            <a:fld id="{EFDFFF6B-F57E-4DC9-A2B4-B11DF1726F9F}" type="slidenum">
              <a:rPr lang="en-US" smtClean="0"/>
              <a:pPr/>
              <a:t>17</a:t>
            </a:fld>
            <a:endParaRPr lang="en-US"/>
          </a:p>
        </p:txBody>
      </p:sp>
      <p:sp>
        <p:nvSpPr>
          <p:cNvPr id="13315"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3316"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2</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3</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929070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4</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1017574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5</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383563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6</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4187288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7</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05837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8</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05585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sldNum" sz="quarter"/>
          </p:nvPr>
        </p:nvSpPr>
        <p:spPr>
          <a:noFill/>
        </p:spPr>
        <p:txBody>
          <a:bodyPr/>
          <a:lstStyle/>
          <a:p>
            <a:fld id="{2C4C47D3-61AB-45CD-803D-2828C5D61DAC}" type="slidenum">
              <a:rPr lang="en-US" smtClean="0"/>
              <a:pPr/>
              <a:t>9</a:t>
            </a:fld>
            <a:endParaRPr lang="en-US"/>
          </a:p>
        </p:txBody>
      </p:sp>
      <p:sp>
        <p:nvSpPr>
          <p:cNvPr id="11267" name="Rectangle 1"/>
          <p:cNvSpPr>
            <a:spLocks noGrp="1" noRot="1" noChangeAspect="1" noChangeArrowheads="1" noTextEdit="1"/>
          </p:cNvSpPr>
          <p:nvPr>
            <p:ph type="sldImg"/>
          </p:nvPr>
        </p:nvSpPr>
        <p:spPr>
          <a:xfrm>
            <a:off x="1319213" y="877888"/>
            <a:ext cx="4221162" cy="3165475"/>
          </a:xfrm>
          <a:solidFill>
            <a:srgbClr val="FFFFFF"/>
          </a:solidFill>
          <a:ln>
            <a:solidFill>
              <a:srgbClr val="000000"/>
            </a:solidFill>
            <a:miter lim="800000"/>
          </a:ln>
        </p:spPr>
      </p:sp>
      <p:sp>
        <p:nvSpPr>
          <p:cNvPr id="11268" name="Rectangle 2"/>
          <p:cNvSpPr>
            <a:spLocks noGrp="1" noChangeArrowheads="1"/>
          </p:cNvSpPr>
          <p:nvPr>
            <p:ph type="body" idx="1"/>
          </p:nvPr>
        </p:nvSpPr>
        <p:spPr>
          <a:xfrm>
            <a:off x="1061392" y="4350019"/>
            <a:ext cx="4740978" cy="3512328"/>
          </a:xfrm>
          <a:noFill/>
          <a:ln/>
        </p:spPr>
        <p:txBody>
          <a:bodyPr wrap="none" anchor="ctr"/>
          <a:lstStyle/>
          <a:p>
            <a:endParaRPr lang="en-US"/>
          </a:p>
        </p:txBody>
      </p:sp>
    </p:spTree>
    <p:extLst>
      <p:ext uri="{BB962C8B-B14F-4D97-AF65-F5344CB8AC3E}">
        <p14:creationId xmlns:p14="http://schemas.microsoft.com/office/powerpoint/2010/main" val="242806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Bookman Old Style" pitchFamily="18"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Bookman Old Style"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6159C19-8A91-4F5B-84DE-C49C15B5875E}"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BA7EEDBF-1B77-4F6A-80C4-3005423850BD}"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9302263-320A-44F9-BD02-DF69054CCCED}" type="slidenum">
              <a:rPr lang="es-ES"/>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Bookman Old Style"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Bookman Old Style" pitchFamily="18" charset="0"/>
              </a:defRPr>
            </a:lvl1pPr>
            <a:lvl2pPr>
              <a:defRPr>
                <a:latin typeface="Bookman Old Style" pitchFamily="18" charset="0"/>
              </a:defRPr>
            </a:lvl2pPr>
            <a:lvl3pPr>
              <a:defRPr>
                <a:latin typeface="Bookman Old Style" pitchFamily="18" charset="0"/>
              </a:defRPr>
            </a:lvl3pPr>
            <a:lvl4pPr>
              <a:defRPr>
                <a:latin typeface="Bookman Old Style" pitchFamily="18" charset="0"/>
              </a:defRPr>
            </a:lvl4pPr>
            <a:lvl5pPr>
              <a:defRPr>
                <a:latin typeface="Bookman Old Style"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CDDAE543-B0D4-4385-B929-BFEB44FCDE9F}"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Bookman Old Style" pitchFamily="18"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Bookman Old Style"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647EFB34-B90A-47BB-81F5-C4B8FFC1A68E}"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FAFBF52-E633-420E-A705-BCF79448B647}"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01A1FF4F-E14B-400C-900C-D2B4AF0F08D3}"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C594C671-5D0A-4FCD-81EA-34B3EBF2FDD3}"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4ED7180F-0061-4227-8F8C-4EF8B31C751B}"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E6A79761-77D7-4AF9-A4C2-AE6120E6875C}"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643C83CC-6465-4E23-B4C9-9A0428C6C151}"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7C5419B-E927-4B6F-B96A-29F94CBCBB23}"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6000" r="-6000"/>
          </a:stretch>
        </a:blipFill>
        <a:effectLst/>
      </p:bgPr>
    </p:bg>
    <p:spTree>
      <p:nvGrpSpPr>
        <p:cNvPr id="1" name=""/>
        <p:cNvGrpSpPr/>
        <p:nvPr/>
      </p:nvGrpSpPr>
      <p:grpSpPr>
        <a:xfrm>
          <a:off x="0" y="0"/>
          <a:ext cx="0" cy="0"/>
          <a:chOff x="0" y="0"/>
          <a:chExt cx="0" cy="0"/>
        </a:xfrm>
      </p:grpSpPr>
      <p:sp>
        <p:nvSpPr>
          <p:cNvPr id="2177" name="Rectangle 129"/>
          <p:cNvSpPr>
            <a:spLocks noGrp="1" noChangeArrowheads="1"/>
          </p:cNvSpPr>
          <p:nvPr>
            <p:ph type="subTitle" idx="1"/>
          </p:nvPr>
        </p:nvSpPr>
        <p:spPr>
          <a:xfrm>
            <a:off x="6143636" y="5622462"/>
            <a:ext cx="2646343" cy="363558"/>
          </a:xfrm>
        </p:spPr>
        <p:txBody>
          <a:bodyPr/>
          <a:lstStyle/>
          <a:p>
            <a:pPr algn="r"/>
            <a:r>
              <a:rPr lang="es-UY" sz="1600" b="1" dirty="0" err="1">
                <a:solidFill>
                  <a:srgbClr val="FF0000"/>
                </a:solidFill>
                <a:latin typeface="Bookman Old Style" pitchFamily="18" charset="0"/>
              </a:rPr>
              <a:t>Nurdin</a:t>
            </a:r>
            <a:r>
              <a:rPr lang="es-UY" sz="1600" b="1" dirty="0">
                <a:solidFill>
                  <a:srgbClr val="FF0000"/>
                </a:solidFill>
                <a:latin typeface="Bookman Old Style" pitchFamily="18" charset="0"/>
              </a:rPr>
              <a:t> </a:t>
            </a:r>
            <a:r>
              <a:rPr lang="es-UY" sz="1600" b="1" dirty="0" err="1">
                <a:solidFill>
                  <a:srgbClr val="FF0000"/>
                </a:solidFill>
                <a:latin typeface="Bookman Old Style" pitchFamily="18" charset="0"/>
              </a:rPr>
              <a:t>Bahtiar</a:t>
            </a:r>
            <a:r>
              <a:rPr lang="es-UY" sz="1600" b="1" dirty="0">
                <a:solidFill>
                  <a:srgbClr val="FF0000"/>
                </a:solidFill>
                <a:latin typeface="Bookman Old Style" pitchFamily="18" charset="0"/>
              </a:rPr>
              <a:t>, MT</a:t>
            </a:r>
            <a:endParaRPr lang="es-ES" sz="1600" b="1" dirty="0">
              <a:solidFill>
                <a:srgbClr val="FF0000"/>
              </a:solidFill>
              <a:latin typeface="Bookman Old Style" pitchFamily="18" charset="0"/>
            </a:endParaRPr>
          </a:p>
        </p:txBody>
      </p:sp>
      <p:sp>
        <p:nvSpPr>
          <p:cNvPr id="2174" name="Rectangle 126"/>
          <p:cNvSpPr>
            <a:spLocks noChangeArrowheads="1"/>
          </p:cNvSpPr>
          <p:nvPr/>
        </p:nvSpPr>
        <p:spPr bwMode="auto">
          <a:xfrm>
            <a:off x="1285852" y="1000109"/>
            <a:ext cx="7462861" cy="1285884"/>
          </a:xfrm>
          <a:prstGeom prst="rect">
            <a:avLst/>
          </a:prstGeom>
          <a:noFill/>
          <a:ln w="9525">
            <a:noFill/>
            <a:miter lim="800000"/>
            <a:headEnd/>
            <a:tailEnd/>
          </a:ln>
          <a:effectLst/>
        </p:spPr>
        <p:txBody>
          <a:bodyPr anchor="ctr"/>
          <a:lstStyle/>
          <a:p>
            <a:pPr algn="r"/>
            <a:r>
              <a:rPr lang="es-UY" sz="3600" b="1">
                <a:solidFill>
                  <a:srgbClr val="C00000"/>
                </a:solidFill>
                <a:effectLst>
                  <a:outerShdw blurRad="38100" dist="38100" dir="2700000" algn="tl">
                    <a:srgbClr val="000000">
                      <a:alpha val="43137"/>
                    </a:srgbClr>
                  </a:outerShdw>
                </a:effectLst>
                <a:latin typeface="Bookman Old Style" pitchFamily="18" charset="0"/>
              </a:rPr>
              <a:t>Struktur Diskrit</a:t>
            </a:r>
            <a:endParaRPr lang="es-ES" sz="3600" b="1" dirty="0">
              <a:solidFill>
                <a:srgbClr val="C00000"/>
              </a:solidFill>
              <a:effectLst>
                <a:outerShdw blurRad="38100" dist="38100" dir="2700000" algn="tl">
                  <a:srgbClr val="000000">
                    <a:alpha val="43137"/>
                  </a:srgbClr>
                </a:outerShdw>
              </a:effectLst>
              <a:latin typeface="Bookman Old Style" pitchFamily="18" charset="0"/>
            </a:endParaRPr>
          </a:p>
        </p:txBody>
      </p:sp>
      <p:sp>
        <p:nvSpPr>
          <p:cNvPr id="4" name="Rectangle 126">
            <a:extLst>
              <a:ext uri="{FF2B5EF4-FFF2-40B4-BE49-F238E27FC236}">
                <a16:creationId xmlns:a16="http://schemas.microsoft.com/office/drawing/2014/main" id="{1041B770-4A5C-8540-A4A1-931E2D3E7779}"/>
              </a:ext>
            </a:extLst>
          </p:cNvPr>
          <p:cNvSpPr>
            <a:spLocks noChangeArrowheads="1"/>
          </p:cNvSpPr>
          <p:nvPr/>
        </p:nvSpPr>
        <p:spPr bwMode="auto">
          <a:xfrm>
            <a:off x="1327118" y="3645024"/>
            <a:ext cx="7462861" cy="504056"/>
          </a:xfrm>
          <a:prstGeom prst="rect">
            <a:avLst/>
          </a:prstGeom>
          <a:noFill/>
          <a:ln w="9525">
            <a:noFill/>
            <a:miter lim="800000"/>
            <a:headEnd/>
            <a:tailEnd/>
          </a:ln>
          <a:effectLst/>
        </p:spPr>
        <p:txBody>
          <a:bodyPr anchor="ctr"/>
          <a:lstStyle/>
          <a:p>
            <a:pPr algn="r"/>
            <a:r>
              <a:rPr lang="es-UY" sz="2000" b="1" dirty="0" err="1">
                <a:solidFill>
                  <a:srgbClr val="C00000"/>
                </a:solidFill>
                <a:effectLst>
                  <a:outerShdw blurRad="38100" dist="38100" dir="2700000" algn="tl">
                    <a:srgbClr val="000000">
                      <a:alpha val="43137"/>
                    </a:srgbClr>
                  </a:outerShdw>
                </a:effectLst>
                <a:latin typeface="Bookman Old Style" pitchFamily="18" charset="0"/>
              </a:rPr>
              <a:t>Argumen</a:t>
            </a:r>
            <a:r>
              <a:rPr lang="es-UY" sz="2000" b="1" dirty="0">
                <a:solidFill>
                  <a:srgbClr val="C00000"/>
                </a:solidFill>
                <a:effectLst>
                  <a:outerShdw blurRad="38100" dist="38100" dir="2700000" algn="tl">
                    <a:srgbClr val="000000">
                      <a:alpha val="43137"/>
                    </a:srgbClr>
                  </a:outerShdw>
                </a:effectLst>
                <a:latin typeface="Bookman Old Style" pitchFamily="18" charset="0"/>
              </a:rPr>
              <a:t> </a:t>
            </a:r>
            <a:r>
              <a:rPr lang="es-UY" sz="2000" b="1" dirty="0" err="1">
                <a:solidFill>
                  <a:srgbClr val="C00000"/>
                </a:solidFill>
                <a:effectLst>
                  <a:outerShdw blurRad="38100" dist="38100" dir="2700000" algn="tl">
                    <a:srgbClr val="000000">
                      <a:alpha val="43137"/>
                    </a:srgbClr>
                  </a:outerShdw>
                </a:effectLst>
                <a:latin typeface="Bookman Old Style" pitchFamily="18" charset="0"/>
              </a:rPr>
              <a:t>Pencacahan</a:t>
            </a:r>
            <a:endParaRPr lang="es-ES" sz="2000" b="1" dirty="0">
              <a:solidFill>
                <a:srgbClr val="C00000"/>
              </a:solidFill>
              <a:effectLst>
                <a:outerShdw blurRad="38100" dist="38100" dir="2700000" algn="tl">
                  <a:srgbClr val="000000">
                    <a:alpha val="43137"/>
                  </a:srgbClr>
                </a:outerShdw>
              </a:effectLst>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708981"/>
          </a:xfrm>
          <a:prstGeom prst="rect">
            <a:avLst/>
          </a:prstGeom>
        </p:spPr>
        <p:txBody>
          <a:bodyPr wrap="square">
            <a:spAutoFit/>
          </a:bodyPr>
          <a:lstStyle/>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4</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Terdapat</a:t>
            </a:r>
            <a:r>
              <a:rPr lang="en-US" dirty="0">
                <a:latin typeface="Bookman Old Style" panose="02050604050505020204" pitchFamily="18" charset="0"/>
              </a:rPr>
              <a:t> 1232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Spanyol</a:t>
            </a:r>
            <a:r>
              <a:rPr lang="en-US" dirty="0">
                <a:latin typeface="Bookman Old Style" panose="02050604050505020204" pitchFamily="18" charset="0"/>
              </a:rPr>
              <a:t>, 879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Prancis</a:t>
            </a:r>
            <a:r>
              <a:rPr lang="en-US" dirty="0">
                <a:latin typeface="Bookman Old Style" panose="02050604050505020204" pitchFamily="18" charset="0"/>
              </a:rPr>
              <a:t>, dan 114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Rusia</a:t>
            </a:r>
            <a:r>
              <a:rPr lang="en-US" dirty="0">
                <a:latin typeface="Bookman Old Style" panose="02050604050505020204" pitchFamily="18" charset="0"/>
              </a:rPr>
              <a:t>. </a:t>
            </a:r>
            <a:r>
              <a:rPr lang="en-US" dirty="0" err="1">
                <a:latin typeface="Bookman Old Style" panose="02050604050505020204" pitchFamily="18" charset="0"/>
              </a:rPr>
              <a:t>Kemudian</a:t>
            </a:r>
            <a:r>
              <a:rPr lang="en-US" dirty="0">
                <a:latin typeface="Bookman Old Style" panose="02050604050505020204" pitchFamily="18" charset="0"/>
              </a:rPr>
              <a:t>, 103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Spanyol</a:t>
            </a:r>
            <a:r>
              <a:rPr lang="en-US" dirty="0">
                <a:latin typeface="Bookman Old Style" panose="02050604050505020204" pitchFamily="18" charset="0"/>
              </a:rPr>
              <a:t> dan </a:t>
            </a:r>
            <a:r>
              <a:rPr lang="en-US" dirty="0" err="1">
                <a:latin typeface="Bookman Old Style" panose="02050604050505020204" pitchFamily="18" charset="0"/>
              </a:rPr>
              <a:t>Prancis</a:t>
            </a:r>
            <a:r>
              <a:rPr lang="en-US" dirty="0">
                <a:latin typeface="Bookman Old Style" panose="02050604050505020204" pitchFamily="18" charset="0"/>
              </a:rPr>
              <a:t>, 23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Spanyol</a:t>
            </a:r>
            <a:r>
              <a:rPr lang="en-US" dirty="0">
                <a:latin typeface="Bookman Old Style" panose="02050604050505020204" pitchFamily="18" charset="0"/>
              </a:rPr>
              <a:t> dan </a:t>
            </a:r>
            <a:r>
              <a:rPr lang="en-US" dirty="0" err="1">
                <a:latin typeface="Bookman Old Style" panose="02050604050505020204" pitchFamily="18" charset="0"/>
              </a:rPr>
              <a:t>Rusia</a:t>
            </a:r>
            <a:r>
              <a:rPr lang="en-US" dirty="0">
                <a:latin typeface="Bookman Old Style" panose="02050604050505020204" pitchFamily="18" charset="0"/>
              </a:rPr>
              <a:t>, </a:t>
            </a:r>
            <a:r>
              <a:rPr lang="en-US" dirty="0" err="1">
                <a:latin typeface="Bookman Old Style" panose="02050604050505020204" pitchFamily="18" charset="0"/>
              </a:rPr>
              <a:t>serta</a:t>
            </a:r>
            <a:r>
              <a:rPr lang="en-US" dirty="0">
                <a:latin typeface="Bookman Old Style" panose="02050604050505020204" pitchFamily="18" charset="0"/>
              </a:rPr>
              <a:t> 14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Prancis</a:t>
            </a:r>
            <a:r>
              <a:rPr lang="en-US" dirty="0">
                <a:latin typeface="Bookman Old Style" panose="02050604050505020204" pitchFamily="18" charset="0"/>
              </a:rPr>
              <a:t> dan </a:t>
            </a:r>
            <a:r>
              <a:rPr lang="en-US" dirty="0" err="1">
                <a:latin typeface="Bookman Old Style" panose="02050604050505020204" pitchFamily="18" charset="0"/>
              </a:rPr>
              <a:t>Rusia</a:t>
            </a:r>
            <a:r>
              <a:rPr lang="en-US" dirty="0">
                <a:latin typeface="Bookman Old Style" panose="02050604050505020204" pitchFamily="18" charset="0"/>
              </a:rPr>
              <a:t>. Jika 2092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telah</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setidaknya</a:t>
            </a:r>
            <a:r>
              <a:rPr lang="en-US" dirty="0">
                <a:latin typeface="Bookman Old Style" panose="02050604050505020204" pitchFamily="18" charset="0"/>
              </a:rPr>
              <a:t> </a:t>
            </a:r>
            <a:r>
              <a:rPr lang="en-US" dirty="0" err="1">
                <a:latin typeface="Bookman Old Style" panose="02050604050505020204" pitchFamily="18" charset="0"/>
              </a:rPr>
              <a:t>satu</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Spanyol</a:t>
            </a:r>
            <a:r>
              <a:rPr lang="en-US" dirty="0">
                <a:latin typeface="Bookman Old Style" panose="02050604050505020204" pitchFamily="18" charset="0"/>
              </a:rPr>
              <a:t>, </a:t>
            </a:r>
            <a:r>
              <a:rPr lang="en-US" dirty="0" err="1">
                <a:latin typeface="Bookman Old Style" panose="02050604050505020204" pitchFamily="18" charset="0"/>
              </a:rPr>
              <a:t>Prancis</a:t>
            </a:r>
            <a:r>
              <a:rPr lang="en-US" dirty="0">
                <a:latin typeface="Bookman Old Style" panose="02050604050505020204" pitchFamily="18" charset="0"/>
              </a:rPr>
              <a:t>, dan </a:t>
            </a:r>
            <a:r>
              <a:rPr lang="en-US" dirty="0" err="1">
                <a:latin typeface="Bookman Old Style" panose="02050604050505020204" pitchFamily="18" charset="0"/>
              </a:rPr>
              <a:t>Rusia</a:t>
            </a:r>
            <a:r>
              <a:rPr lang="en-US" dirty="0">
                <a:latin typeface="Bookman Old Style" panose="02050604050505020204" pitchFamily="18" charset="0"/>
              </a:rPr>
              <a:t>, </a:t>
            </a:r>
            <a:r>
              <a:rPr lang="en-US" dirty="0" err="1">
                <a:latin typeface="Bookman Old Style" panose="02050604050505020204" pitchFamily="18" charset="0"/>
              </a:rPr>
              <a:t>maka</a:t>
            </a:r>
            <a:r>
              <a:rPr lang="en-US" dirty="0">
                <a:latin typeface="Bookman Old Style" panose="02050604050505020204" pitchFamily="18" charset="0"/>
              </a:rPr>
              <a:t> </a:t>
            </a:r>
            <a:r>
              <a:rPr lang="en-US" dirty="0" err="1">
                <a:latin typeface="Bookman Old Style" panose="02050604050505020204" pitchFamily="18" charset="0"/>
              </a:rPr>
              <a:t>berapa</a:t>
            </a:r>
            <a:r>
              <a:rPr lang="en-US" dirty="0">
                <a:latin typeface="Bookman Old Style" panose="02050604050505020204" pitchFamily="18" charset="0"/>
              </a:rPr>
              <a:t> </a:t>
            </a:r>
            <a:r>
              <a:rPr lang="en-US" dirty="0" err="1">
                <a:latin typeface="Bookman Old Style" panose="02050604050505020204" pitchFamily="18" charset="0"/>
              </a:rPr>
              <a:t>banyak</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sudah</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ketiganya</a:t>
            </a:r>
            <a:r>
              <a:rPr lang="en-US" dirty="0">
                <a:latin typeface="Bookman Old Style" panose="02050604050505020204" pitchFamily="18" charset="0"/>
              </a:rPr>
              <a:t>?</a:t>
            </a:r>
            <a:endParaRPr lang="en-ID" dirty="0">
              <a:latin typeface="Bookman Old Style" panose="02050604050505020204" pitchFamily="18" charset="0"/>
            </a:endParaRPr>
          </a:p>
          <a:p>
            <a:pPr algn="just">
              <a:spcBef>
                <a:spcPts val="1200"/>
              </a:spcBef>
              <a:spcAft>
                <a:spcPts val="0"/>
              </a:spcAft>
            </a:pPr>
            <a:r>
              <a:rPr lang="en-US" dirty="0">
                <a:latin typeface="Bookman Old Style" panose="02050604050505020204" pitchFamily="18" charset="0"/>
              </a:rPr>
              <a:t>Jawab:</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S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Spanyol</a:t>
            </a:r>
            <a:r>
              <a:rPr lang="en-US" dirty="0">
                <a:latin typeface="Bookman Old Style" panose="02050604050505020204" pitchFamily="18" charset="0"/>
              </a:rPr>
              <a:t>. F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Prancis</a:t>
            </a:r>
            <a:r>
              <a:rPr lang="en-US" dirty="0">
                <a:latin typeface="Bookman Old Style" panose="02050604050505020204" pitchFamily="18" charset="0"/>
              </a:rPr>
              <a:t>, dan R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bahasa</a:t>
            </a:r>
            <a:r>
              <a:rPr lang="en-US" dirty="0">
                <a:latin typeface="Bookman Old Style" panose="02050604050505020204" pitchFamily="18" charset="0"/>
              </a:rPr>
              <a:t> </a:t>
            </a:r>
            <a:r>
              <a:rPr lang="en-US" dirty="0" err="1">
                <a:latin typeface="Bookman Old Style" panose="02050604050505020204" pitchFamily="18" charset="0"/>
              </a:rPr>
              <a:t>Rusia</a:t>
            </a:r>
            <a:r>
              <a:rPr lang="en-US" dirty="0">
                <a:latin typeface="Bookman Old Style" panose="02050604050505020204" pitchFamily="18" charset="0"/>
              </a:rPr>
              <a:t>.</a:t>
            </a:r>
            <a:endParaRPr lang="en-ID" dirty="0">
              <a:latin typeface="Bookman Old Style" panose="02050604050505020204" pitchFamily="18" charset="0"/>
            </a:endParaRPr>
          </a:p>
        </p:txBody>
      </p:sp>
    </p:spTree>
    <p:extLst>
      <p:ext uri="{BB962C8B-B14F-4D97-AF65-F5344CB8AC3E}">
        <p14:creationId xmlns:p14="http://schemas.microsoft.com/office/powerpoint/2010/main" val="39672800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678204"/>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Maka</a:t>
            </a:r>
            <a:r>
              <a:rPr lang="en-US" dirty="0">
                <a:latin typeface="Bookman Old Style" panose="02050604050505020204" pitchFamily="18" charset="0"/>
              </a:rPr>
              <a:t>:</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|S| = 1232,	|F| = 879, |R| = 114,</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|S ∩ F| = 103, </a:t>
            </a:r>
          </a:p>
          <a:p>
            <a:pPr marL="450850" algn="just">
              <a:spcBef>
                <a:spcPts val="1200"/>
              </a:spcBef>
              <a:spcAft>
                <a:spcPts val="0"/>
              </a:spcAft>
            </a:pPr>
            <a:r>
              <a:rPr lang="en-US" dirty="0">
                <a:latin typeface="Bookman Old Style" panose="02050604050505020204" pitchFamily="18" charset="0"/>
              </a:rPr>
              <a:t>|S ∩ R| = 23, </a:t>
            </a:r>
          </a:p>
          <a:p>
            <a:pPr marL="450850" algn="just">
              <a:spcBef>
                <a:spcPts val="1200"/>
              </a:spcBef>
              <a:spcAft>
                <a:spcPts val="0"/>
              </a:spcAft>
            </a:pPr>
            <a:r>
              <a:rPr lang="en-US" dirty="0">
                <a:latin typeface="Bookman Old Style" panose="02050604050505020204" pitchFamily="18" charset="0"/>
              </a:rPr>
              <a:t>|F ∩ R| = 14, dan </a:t>
            </a:r>
          </a:p>
          <a:p>
            <a:pPr marL="450850" algn="just">
              <a:spcBef>
                <a:spcPts val="1200"/>
              </a:spcBef>
              <a:spcAft>
                <a:spcPts val="0"/>
              </a:spcAft>
            </a:pPr>
            <a:r>
              <a:rPr lang="en-US" dirty="0">
                <a:latin typeface="Bookman Old Style" panose="02050604050505020204" pitchFamily="18" charset="0"/>
              </a:rPr>
              <a:t>|S ∪ F ∪ R| = 2092</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|S ∪ F ∪ R| = |S| + |F| + |R| − |S ∩ F| </a:t>
            </a:r>
          </a:p>
          <a:p>
            <a:pPr marL="450850" algn="just">
              <a:spcBef>
                <a:spcPts val="1200"/>
              </a:spcBef>
              <a:spcAft>
                <a:spcPts val="0"/>
              </a:spcAft>
            </a:pPr>
            <a:r>
              <a:rPr lang="en-US" dirty="0">
                <a:latin typeface="Bookman Old Style" panose="02050604050505020204" pitchFamily="18" charset="0"/>
              </a:rPr>
              <a:t>		    − |S ∩ R| − |F ∩ R| + |S ∩ F ∩ R|</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          2092 	 = 1232 + 879 + 114 – 103 – 23 – 14 + |S ∩ F ∩ R|</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|S ∩ F ∩ R| = 2092 – 1232 – 879 – 114 + 103 + 23 + 14</a:t>
            </a:r>
          </a:p>
          <a:p>
            <a:pPr marL="450850" algn="just">
              <a:spcBef>
                <a:spcPts val="1200"/>
              </a:spcBef>
              <a:spcAft>
                <a:spcPts val="0"/>
              </a:spcAft>
            </a:pPr>
            <a:r>
              <a:rPr lang="en-US" dirty="0">
                <a:latin typeface="Bookman Old Style" panose="02050604050505020204" pitchFamily="18" charset="0"/>
              </a:rPr>
              <a:t>                    = 7</a:t>
            </a:r>
            <a:endParaRPr lang="en-ID" dirty="0">
              <a:latin typeface="Bookman Old Style" panose="02050604050505020204" pitchFamily="18" charset="0"/>
            </a:endParaRPr>
          </a:p>
        </p:txBody>
      </p:sp>
      <p:pic>
        <p:nvPicPr>
          <p:cNvPr id="4" name="Picture 3">
            <a:extLst>
              <a:ext uri="{FF2B5EF4-FFF2-40B4-BE49-F238E27FC236}">
                <a16:creationId xmlns:a16="http://schemas.microsoft.com/office/drawing/2014/main" id="{D31CFB8E-03E4-204F-9AA6-15A5029B7E3A}"/>
              </a:ext>
            </a:extLst>
          </p:cNvPr>
          <p:cNvPicPr/>
          <p:nvPr/>
        </p:nvPicPr>
        <p:blipFill rotWithShape="1">
          <a:blip r:embed="rId4"/>
          <a:srcRect r="8744" b="13769"/>
          <a:stretch/>
        </p:blipFill>
        <p:spPr bwMode="auto">
          <a:xfrm>
            <a:off x="5652121" y="1196752"/>
            <a:ext cx="3491880" cy="2880320"/>
          </a:xfrm>
          <a:prstGeom prst="rect">
            <a:avLst/>
          </a:prstGeom>
          <a:ln>
            <a:solidFill>
              <a:srgbClr val="FF0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7297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1732269"/>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Teorema 1</a:t>
                </a:r>
                <a:endParaRPr lang="en-ID" b="1">
                  <a:latin typeface="Bookman Old Style" panose="02050604050505020204" pitchFamily="18" charset="0"/>
                </a:endParaRPr>
              </a:p>
              <a:p>
                <a:pPr marL="450850" indent="-450850">
                  <a:spcBef>
                    <a:spcPts val="1200"/>
                  </a:spcBef>
                  <a:buFont typeface="Wingdings" pitchFamily="2" charset="2"/>
                  <a:buChar char="q"/>
                </a:pPr>
                <a:r>
                  <a:rPr lang="en-US">
                    <a:latin typeface="Bookman Old Style" panose="02050604050505020204" pitchFamily="18" charset="0"/>
                  </a:rPr>
                  <a:t>Misalkan </a:t>
                </a:r>
                <a:r>
                  <a:rPr lang="en-US" i="1">
                    <a:latin typeface="Bookman Old Style" panose="02050604050505020204" pitchFamily="18" charset="0"/>
                  </a:rPr>
                  <a:t>A</a:t>
                </a:r>
                <a:r>
                  <a:rPr lang="en-US" i="1" baseline="-25000">
                    <a:latin typeface="Bookman Old Style" panose="02050604050505020204" pitchFamily="18" charset="0"/>
                  </a:rPr>
                  <a:t>1</a:t>
                </a:r>
                <a:r>
                  <a:rPr lang="en-US" i="1">
                    <a:latin typeface="Bookman Old Style" panose="02050604050505020204" pitchFamily="18" charset="0"/>
                  </a:rPr>
                  <a:t>, A</a:t>
                </a:r>
                <a:r>
                  <a:rPr lang="en-US" i="1" baseline="-25000">
                    <a:latin typeface="Bookman Old Style" panose="02050604050505020204" pitchFamily="18" charset="0"/>
                  </a:rPr>
                  <a:t>2</a:t>
                </a:r>
                <a:r>
                  <a:rPr lang="en-US" i="1">
                    <a:latin typeface="Bookman Old Style" panose="02050604050505020204" pitchFamily="18" charset="0"/>
                  </a:rPr>
                  <a:t>, </a:t>
                </a:r>
                <a:r>
                  <a:rPr lang="en-US">
                    <a:latin typeface="Bookman Old Style" panose="02050604050505020204" pitchFamily="18" charset="0"/>
                  </a:rPr>
                  <a:t>…, </a:t>
                </a:r>
                <a:r>
                  <a:rPr lang="en-US" i="1">
                    <a:latin typeface="Bookman Old Style" panose="02050604050505020204" pitchFamily="18" charset="0"/>
                  </a:rPr>
                  <a:t>A</a:t>
                </a:r>
                <a:r>
                  <a:rPr lang="en-US" i="1" baseline="-25000">
                    <a:latin typeface="Bookman Old Style" panose="02050604050505020204" pitchFamily="18" charset="0"/>
                  </a:rPr>
                  <a:t>n</a:t>
                </a:r>
                <a:r>
                  <a:rPr lang="en-US">
                    <a:latin typeface="Bookman Old Style" panose="02050604050505020204" pitchFamily="18" charset="0"/>
                  </a:rPr>
                  <a:t> adalah himpunan berhingga, maka</a:t>
                </a:r>
                <a:endParaRPr lang="en-ID">
                  <a:latin typeface="Bookman Old Style" panose="02050604050505020204" pitchFamily="18" charset="0"/>
                </a:endParaRPr>
              </a:p>
              <a:p>
                <a:pPr marL="450850">
                  <a:spcBef>
                    <a:spcPts val="1200"/>
                  </a:spcBef>
                </a:pPr>
                <a:r>
                  <a:rPr lang="en-US">
                    <a:latin typeface="Bookman Old Style" panose="02050604050505020204" pitchFamily="18" charset="0"/>
                  </a:rPr>
                  <a:t>|</a:t>
                </a:r>
                <a:r>
                  <a:rPr lang="en-US" i="1">
                    <a:latin typeface="Bookman Old Style" panose="02050604050505020204" pitchFamily="18" charset="0"/>
                  </a:rPr>
                  <a:t> A</a:t>
                </a:r>
                <a:r>
                  <a:rPr lang="en-US" i="1" baseline="-25000">
                    <a:latin typeface="Bookman Old Style" panose="02050604050505020204" pitchFamily="18" charset="0"/>
                  </a:rPr>
                  <a:t>1</a:t>
                </a:r>
                <a:r>
                  <a:rPr lang="en-US" i="1">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a:t>
                </a:r>
                <a:r>
                  <a:rPr lang="en-US" i="1" baseline="-25000">
                    <a:latin typeface="Bookman Old Style" panose="02050604050505020204" pitchFamily="18" charset="0"/>
                  </a:rPr>
                  <a:t>2</a:t>
                </a:r>
                <a:r>
                  <a:rPr lang="en-US">
                    <a:latin typeface="Bookman Old Style" panose="02050604050505020204" pitchFamily="18" charset="0"/>
                  </a:rPr>
                  <a:t> </a:t>
                </a:r>
                <a14:m>
                  <m:oMath xmlns:m="http://schemas.openxmlformats.org/officeDocument/2006/math">
                    <m:r>
                      <a:rPr lang="en-US" i="1">
                        <a:latin typeface="Cambria Math" panose="02040503050406030204" pitchFamily="18" charset="0"/>
                      </a:rPr>
                      <m:t>∪</m:t>
                    </m:r>
                  </m:oMath>
                </a14:m>
                <a:r>
                  <a:rPr lang="en-US">
                    <a:latin typeface="Bookman Old Style" panose="02050604050505020204" pitchFamily="18" charset="0"/>
                  </a:rPr>
                  <a:t> … </a:t>
                </a:r>
                <a14:m>
                  <m:oMath xmlns:m="http://schemas.openxmlformats.org/officeDocument/2006/math">
                    <m:r>
                      <a:rPr lang="en-US" i="1">
                        <a:latin typeface="Cambria Math" panose="02040503050406030204" pitchFamily="18" charset="0"/>
                      </a:rPr>
                      <m:t>∪</m:t>
                    </m:r>
                  </m:oMath>
                </a14:m>
                <a:r>
                  <a:rPr lang="en-US">
                    <a:latin typeface="Bookman Old Style" panose="02050604050505020204" pitchFamily="18" charset="0"/>
                  </a:rPr>
                  <a:t> </a:t>
                </a:r>
                <a:r>
                  <a:rPr lang="en-US" i="1">
                    <a:latin typeface="Bookman Old Style" panose="02050604050505020204" pitchFamily="18" charset="0"/>
                  </a:rPr>
                  <a:t>A</a:t>
                </a:r>
                <a:r>
                  <a:rPr lang="en-US" i="1" baseline="-25000">
                    <a:latin typeface="Bookman Old Style" panose="02050604050505020204" pitchFamily="18" charset="0"/>
                  </a:rPr>
                  <a:t>n</a:t>
                </a:r>
                <a:r>
                  <a:rPr lang="en-US">
                    <a:latin typeface="Bookman Old Style" panose="02050604050505020204" pitchFamily="18" charset="0"/>
                  </a:rPr>
                  <a:t>| =  </a:t>
                </a:r>
                <a14:m>
                  <m:oMath xmlns:m="http://schemas.openxmlformats.org/officeDocument/2006/math">
                    <m:nary>
                      <m:naryPr>
                        <m:chr m:val="∑"/>
                        <m:limLoc m:val="undOvr"/>
                        <m:supHide m:val="on"/>
                        <m:ctrlPr>
                          <a:rPr lang="en-ID" i="1">
                            <a:latin typeface="Cambria Math" panose="02040503050406030204" pitchFamily="18" charset="0"/>
                          </a:rPr>
                        </m:ctrlPr>
                      </m:naryPr>
                      <m: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sub>
                      <m:sup/>
                      <m:e>
                        <m:r>
                          <a:rPr lang="en-US" i="1">
                            <a:latin typeface="Cambria Math" panose="02040503050406030204" pitchFamily="18" charset="0"/>
                          </a:rPr>
                          <m:t>|</m:t>
                        </m:r>
                        <m:r>
                          <a:rPr lang="en-US" i="1">
                            <a:latin typeface="Cambria Math" panose="02040503050406030204" pitchFamily="18" charset="0"/>
                          </a:rPr>
                          <m:t>𝐴𝑖</m:t>
                        </m:r>
                        <m:r>
                          <a:rPr lang="en-US" i="1">
                            <a:latin typeface="Cambria Math" panose="02040503050406030204" pitchFamily="18" charset="0"/>
                          </a:rPr>
                          <m:t>|</m:t>
                        </m:r>
                      </m:e>
                    </m:nary>
                    <m:r>
                      <a:rPr lang="en-US" i="1">
                        <a:latin typeface="Cambria Math" panose="02040503050406030204" pitchFamily="18" charset="0"/>
                      </a:rPr>
                      <m:t>−</m:t>
                    </m:r>
                  </m:oMath>
                </a14:m>
                <a:r>
                  <a:rPr lang="en-US">
                    <a:latin typeface="Bookman Old Style" panose="02050604050505020204" pitchFamily="18" charset="0"/>
                  </a:rPr>
                  <a:t> </a:t>
                </a:r>
                <a14:m>
                  <m:oMath xmlns:m="http://schemas.openxmlformats.org/officeDocument/2006/math">
                    <m:nary>
                      <m:naryPr>
                        <m:chr m:val="∑"/>
                        <m:limLoc m:val="undOvr"/>
                        <m:supHide m:val="on"/>
                        <m:ctrlPr>
                          <a:rPr lang="en-ID" i="1">
                            <a:latin typeface="Cambria Math" panose="02040503050406030204" pitchFamily="18" charset="0"/>
                          </a:rPr>
                        </m:ctrlPr>
                      </m:naryPr>
                      <m: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𝑛</m:t>
                        </m:r>
                      </m:sub>
                      <m:sup/>
                      <m:e>
                        <m:r>
                          <a:rPr lang="en-US" i="1">
                            <a:latin typeface="Cambria Math" panose="02040503050406030204" pitchFamily="18" charset="0"/>
                          </a:rPr>
                          <m:t>|</m:t>
                        </m:r>
                        <m:r>
                          <a:rPr lang="en-US" i="1">
                            <a:latin typeface="Cambria Math" panose="02040503050406030204" pitchFamily="18" charset="0"/>
                          </a:rPr>
                          <m:t>𝐴𝑖</m:t>
                        </m:r>
                        <m:r>
                          <a:rPr lang="en-US" i="1">
                            <a:latin typeface="Cambria Math" panose="02040503050406030204" pitchFamily="18" charset="0"/>
                          </a:rPr>
                          <m:t>∩</m:t>
                        </m:r>
                        <m:r>
                          <a:rPr lang="en-US" i="1">
                            <a:latin typeface="Cambria Math" panose="02040503050406030204" pitchFamily="18" charset="0"/>
                          </a:rPr>
                          <m:t>𝐴𝑗</m:t>
                        </m:r>
                        <m:r>
                          <a:rPr lang="en-US" i="1">
                            <a:latin typeface="Cambria Math" panose="02040503050406030204" pitchFamily="18" charset="0"/>
                          </a:rPr>
                          <m:t>|</m:t>
                        </m:r>
                      </m:e>
                    </m:nary>
                  </m:oMath>
                </a14:m>
                <a:r>
                  <a:rPr lang="en-ID">
                    <a:latin typeface="Bookman Old Style" panose="02050604050505020204" pitchFamily="18" charset="0"/>
                  </a:rPr>
                  <a:t> </a:t>
                </a:r>
                <a:r>
                  <a:rPr lang="en-US">
                    <a:latin typeface="Bookman Old Style" panose="02050604050505020204" pitchFamily="18" charset="0"/>
                  </a:rPr>
                  <a:t>+ </a:t>
                </a:r>
              </a:p>
              <a:p>
                <a:pPr marL="450850">
                  <a:spcBef>
                    <a:spcPts val="1200"/>
                  </a:spcBef>
                </a:pPr>
                <a14:m>
                  <m:oMath xmlns:m="http://schemas.openxmlformats.org/officeDocument/2006/math">
                    <m:nary>
                      <m:naryPr>
                        <m:chr m:val="∑"/>
                        <m:limLoc m:val="undOvr"/>
                        <m:supHide m:val="on"/>
                        <m:ctrlPr>
                          <a:rPr lang="en-ID" i="1">
                            <a:latin typeface="Cambria Math" panose="02040503050406030204" pitchFamily="18" charset="0"/>
                          </a:rPr>
                        </m:ctrlPr>
                      </m:naryPr>
                      <m: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r>
                          <a:rPr lang="en-US" i="1">
                            <a:latin typeface="Cambria Math" panose="02040503050406030204" pitchFamily="18" charset="0"/>
                          </a:rPr>
                          <m:t>&lt;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sub>
                      <m:sup/>
                      <m:e>
                        <m:d>
                          <m:dPr>
                            <m:begChr m:val="|"/>
                            <m:endChr m:val="|"/>
                            <m:ctrlPr>
                              <a:rPr lang="en-ID" i="1">
                                <a:latin typeface="Cambria Math" panose="02040503050406030204" pitchFamily="18" charset="0"/>
                              </a:rPr>
                            </m:ctrlPr>
                          </m:dPr>
                          <m:e>
                            <m:r>
                              <a:rPr lang="en-US" i="1">
                                <a:latin typeface="Cambria Math" panose="02040503050406030204" pitchFamily="18" charset="0"/>
                              </a:rPr>
                              <m:t>𝐴𝑖</m:t>
                            </m:r>
                            <m:r>
                              <a:rPr lang="en-US" i="1">
                                <a:latin typeface="Cambria Math" panose="02040503050406030204" pitchFamily="18" charset="0"/>
                              </a:rPr>
                              <m:t>∩</m:t>
                            </m:r>
                            <m:r>
                              <a:rPr lang="en-US" i="1">
                                <a:latin typeface="Cambria Math" panose="02040503050406030204" pitchFamily="18" charset="0"/>
                              </a:rPr>
                              <m:t>𝐴𝑗</m:t>
                            </m:r>
                            <m:r>
                              <a:rPr lang="en-US" i="1">
                                <a:latin typeface="Cambria Math" panose="02040503050406030204" pitchFamily="18" charset="0"/>
                              </a:rPr>
                              <m:t>∩</m:t>
                            </m:r>
                            <m:r>
                              <a:rPr lang="en-US" i="1">
                                <a:latin typeface="Cambria Math" panose="02040503050406030204" pitchFamily="18" charset="0"/>
                              </a:rPr>
                              <m:t>𝐴𝑘</m:t>
                            </m:r>
                          </m:e>
                        </m:d>
                      </m:e>
                    </m:nary>
                    <m:r>
                      <a:rPr lang="en-US" i="1">
                        <a:latin typeface="Cambria Math" panose="02040503050406030204" pitchFamily="18" charset="0"/>
                      </a:rPr>
                      <m:t>−…+(−1)</m:t>
                    </m:r>
                  </m:oMath>
                </a14:m>
                <a:r>
                  <a:rPr lang="en-US" i="1" baseline="30000">
                    <a:latin typeface="Bookman Old Style" panose="02050604050505020204" pitchFamily="18" charset="0"/>
                  </a:rPr>
                  <a:t>n+1</a:t>
                </a:r>
                <a:r>
                  <a:rPr lang="en-US">
                    <a:latin typeface="Bookman Old Style" panose="02050604050505020204" pitchFamily="18" charset="0"/>
                  </a:rPr>
                  <a:t> |</a:t>
                </a:r>
                <a:r>
                  <a:rPr lang="en-US" i="1">
                    <a:latin typeface="Bookman Old Style" panose="02050604050505020204" pitchFamily="18" charset="0"/>
                  </a:rPr>
                  <a:t>A</a:t>
                </a:r>
                <a:r>
                  <a:rPr lang="en-US" i="1" baseline="-25000">
                    <a:latin typeface="Bookman Old Style" panose="02050604050505020204" pitchFamily="18" charset="0"/>
                  </a:rPr>
                  <a:t>1 </a:t>
                </a:r>
                <a14:m>
                  <m:oMath xmlns:m="http://schemas.openxmlformats.org/officeDocument/2006/math">
                    <m:r>
                      <a:rPr lang="en-US" i="1">
                        <a:latin typeface="Cambria Math" panose="02040503050406030204" pitchFamily="18" charset="0"/>
                      </a:rPr>
                      <m:t>∩</m:t>
                    </m:r>
                  </m:oMath>
                </a14:m>
                <a:r>
                  <a:rPr lang="en-US" i="1">
                    <a:latin typeface="Bookman Old Style" panose="02050604050505020204" pitchFamily="18" charset="0"/>
                  </a:rPr>
                  <a:t> A</a:t>
                </a:r>
                <a:r>
                  <a:rPr lang="en-US" i="1" baseline="-25000">
                    <a:latin typeface="Bookman Old Style" panose="02050604050505020204" pitchFamily="18" charset="0"/>
                  </a:rPr>
                  <a:t>2</a:t>
                </a:r>
                <a:r>
                  <a:rPr lang="en-US" i="1">
                    <a:latin typeface="Bookman Old Style" panose="02050604050505020204" pitchFamily="18" charset="0"/>
                  </a:rPr>
                  <a:t> </a:t>
                </a:r>
                <a14:m>
                  <m:oMath xmlns:m="http://schemas.openxmlformats.org/officeDocument/2006/math">
                    <m:r>
                      <a:rPr lang="en-US" i="1">
                        <a:latin typeface="Cambria Math" panose="02040503050406030204" pitchFamily="18" charset="0"/>
                      </a:rPr>
                      <m:t>∩… ∩</m:t>
                    </m:r>
                  </m:oMath>
                </a14:m>
                <a:r>
                  <a:rPr lang="en-US" i="1">
                    <a:latin typeface="Bookman Old Style" panose="02050604050505020204" pitchFamily="18" charset="0"/>
                  </a:rPr>
                  <a:t> A</a:t>
                </a:r>
                <a:r>
                  <a:rPr lang="en-US" i="1" baseline="-25000">
                    <a:latin typeface="Bookman Old Style" panose="02050604050505020204" pitchFamily="18" charset="0"/>
                  </a:rPr>
                  <a:t>n</a:t>
                </a:r>
                <a:r>
                  <a:rPr lang="en-US">
                    <a:latin typeface="Bookman Old Style" panose="02050604050505020204" pitchFamily="18" charset="0"/>
                  </a:rPr>
                  <a:t>|</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1732269"/>
              </a:xfrm>
              <a:prstGeom prst="rect">
                <a:avLst/>
              </a:prstGeom>
              <a:blipFill>
                <a:blip r:embed="rId4"/>
                <a:stretch>
                  <a:fillRect l="-604" t="-1460" b="-34307"/>
                </a:stretch>
              </a:blipFill>
            </p:spPr>
            <p:txBody>
              <a:bodyPr/>
              <a:lstStyle/>
              <a:p>
                <a:r>
                  <a:rPr lang="en-US">
                    <a:noFill/>
                  </a:rPr>
                  <a:t> </a:t>
                </a:r>
              </a:p>
            </p:txBody>
          </p:sp>
        </mc:Fallback>
      </mc:AlternateContent>
    </p:spTree>
    <p:extLst>
      <p:ext uri="{BB962C8B-B14F-4D97-AF65-F5344CB8AC3E}">
        <p14:creationId xmlns:p14="http://schemas.microsoft.com/office/powerpoint/2010/main" val="7541828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370427"/>
          </a:xfrm>
          <a:prstGeom prst="rect">
            <a:avLst/>
          </a:prstGeom>
        </p:spPr>
        <p:txBody>
          <a:bodyPr wrap="square">
            <a:spAutoFit/>
          </a:bodyPr>
          <a:lstStyle/>
          <a:p>
            <a:pPr>
              <a:spcBef>
                <a:spcPts val="1200"/>
              </a:spcBef>
            </a:pPr>
            <a:r>
              <a:rPr lang="en-US" b="1" dirty="0" err="1">
                <a:latin typeface="Bookman Old Style" panose="02050604050505020204" pitchFamily="18" charset="0"/>
              </a:rPr>
              <a:t>Contoh</a:t>
            </a:r>
            <a:r>
              <a:rPr lang="en-US" b="1" dirty="0">
                <a:latin typeface="Bookman Old Style" panose="02050604050505020204" pitchFamily="18" charset="0"/>
              </a:rPr>
              <a:t> 5</a:t>
            </a:r>
            <a:endParaRPr lang="en-ID" dirty="0">
              <a:latin typeface="Bookman Old Style" panose="02050604050505020204" pitchFamily="18" charset="0"/>
            </a:endParaRPr>
          </a:p>
          <a:p>
            <a:pPr marL="450850" indent="-450850">
              <a:spcBef>
                <a:spcPts val="1200"/>
              </a:spcBef>
              <a:buFont typeface="Wingdings" pitchFamily="2" charset="2"/>
              <a:buChar char="q"/>
            </a:pPr>
            <a:r>
              <a:rPr lang="en-US" dirty="0" err="1">
                <a:latin typeface="Bookman Old Style" panose="02050604050505020204" pitchFamily="18" charset="0"/>
              </a:rPr>
              <a:t>Berikan</a:t>
            </a:r>
            <a:r>
              <a:rPr lang="en-US" dirty="0">
                <a:latin typeface="Bookman Old Style" panose="02050604050505020204" pitchFamily="18" charset="0"/>
              </a:rPr>
              <a:t> </a:t>
            </a: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union </a:t>
            </a:r>
            <a:r>
              <a:rPr lang="en-US" dirty="0" err="1">
                <a:latin typeface="Bookman Old Style" panose="02050604050505020204" pitchFamily="18" charset="0"/>
              </a:rPr>
              <a:t>empat</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a:t>
            </a:r>
            <a:endParaRPr lang="en-ID" dirty="0">
              <a:latin typeface="Bookman Old Style" panose="02050604050505020204" pitchFamily="18" charset="0"/>
            </a:endParaRPr>
          </a:p>
          <a:p>
            <a:pPr>
              <a:spcBef>
                <a:spcPts val="1200"/>
              </a:spcBef>
            </a:pPr>
            <a:r>
              <a:rPr lang="en-US" dirty="0">
                <a:latin typeface="Bookman Old Style" panose="02050604050505020204" pitchFamily="18" charset="0"/>
              </a:rPr>
              <a:t>Jawab:</a:t>
            </a:r>
            <a:endParaRPr lang="en-ID" dirty="0">
              <a:latin typeface="Bookman Old Style" panose="02050604050505020204" pitchFamily="18" charset="0"/>
            </a:endParaRPr>
          </a:p>
          <a:p>
            <a:pPr marL="450850" indent="-450850">
              <a:spcBef>
                <a:spcPts val="1200"/>
              </a:spcBef>
              <a:buFont typeface="Wingdings" pitchFamily="2" charset="2"/>
              <a:buChar char="q"/>
            </a:pPr>
            <a:r>
              <a:rPr lang="en-US" dirty="0" err="1">
                <a:latin typeface="Bookman Old Style" panose="02050604050505020204" pitchFamily="18" charset="0"/>
              </a:rPr>
              <a:t>Prinsip</a:t>
            </a:r>
            <a:r>
              <a:rPr lang="en-US" dirty="0">
                <a:latin typeface="Bookman Old Style" panose="02050604050505020204" pitchFamily="18" charset="0"/>
              </a:rPr>
              <a:t> </a:t>
            </a:r>
            <a:r>
              <a:rPr lang="en-US" dirty="0" err="1">
                <a:latin typeface="Bookman Old Style" panose="02050604050505020204" pitchFamily="18" charset="0"/>
              </a:rPr>
              <a:t>inklusi-eksklusi</a:t>
            </a:r>
            <a:r>
              <a:rPr lang="en-US" dirty="0">
                <a:latin typeface="Bookman Old Style" panose="02050604050505020204" pitchFamily="18" charset="0"/>
              </a:rPr>
              <a:t> </a:t>
            </a:r>
            <a:r>
              <a:rPr lang="en-US" dirty="0" err="1">
                <a:latin typeface="Bookman Old Style" panose="02050604050505020204" pitchFamily="18" charset="0"/>
              </a:rPr>
              <a:t>menunjukkan</a:t>
            </a:r>
            <a:r>
              <a:rPr lang="en-US" dirty="0">
                <a:latin typeface="Bookman Old Style" panose="02050604050505020204" pitchFamily="18" charset="0"/>
              </a:rPr>
              <a:t> </a:t>
            </a:r>
            <a:r>
              <a:rPr lang="en-US" dirty="0" err="1">
                <a:latin typeface="Bookman Old Style" panose="02050604050505020204" pitchFamily="18" charset="0"/>
              </a:rPr>
              <a:t>bahwa</a:t>
            </a:r>
            <a:endParaRPr lang="en-ID" dirty="0">
              <a:latin typeface="Bookman Old Style" panose="02050604050505020204" pitchFamily="18" charset="0"/>
            </a:endParaRPr>
          </a:p>
          <a:p>
            <a:pPr marL="450850">
              <a:spcBef>
                <a:spcPts val="1200"/>
              </a:spcBef>
            </a:pPr>
            <a:r>
              <a:rPr lang="en-US" dirty="0">
                <a:latin typeface="Bookman Old Style" panose="02050604050505020204" pitchFamily="18" charset="0"/>
              </a:rPr>
              <a:t>|</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a:t>
            </a:r>
            <a:endParaRPr lang="en-ID" dirty="0">
              <a:latin typeface="Bookman Old Style" panose="02050604050505020204" pitchFamily="18" charset="0"/>
            </a:endParaRPr>
          </a:p>
          <a:p>
            <a:pPr marL="450850">
              <a:spcBef>
                <a:spcPts val="1200"/>
              </a:spcBef>
            </a:pPr>
            <a:r>
              <a:rPr lang="en-US" dirty="0">
                <a:latin typeface="Bookman Old Style" panose="02050604050505020204" pitchFamily="18" charset="0"/>
              </a:rPr>
              <a:t>−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a:t>
            </a:r>
            <a:endParaRPr lang="en-ID" dirty="0">
              <a:latin typeface="Bookman Old Style" panose="02050604050505020204" pitchFamily="18" charset="0"/>
            </a:endParaRPr>
          </a:p>
          <a:p>
            <a:pPr marL="450850">
              <a:spcBef>
                <a:spcPts val="1200"/>
              </a:spcBef>
            </a:pPr>
            <a:r>
              <a:rPr lang="en-US" dirty="0">
                <a:latin typeface="Bookman Old Style" panose="02050604050505020204" pitchFamily="18" charset="0"/>
              </a:rPr>
              <a:t>−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a:t>
            </a:r>
            <a:endParaRPr lang="en-ID" dirty="0">
              <a:latin typeface="Bookman Old Style" panose="02050604050505020204" pitchFamily="18" charset="0"/>
            </a:endParaRPr>
          </a:p>
          <a:p>
            <a:pPr marL="450850">
              <a:spcBef>
                <a:spcPts val="1200"/>
              </a:spcBef>
            </a:pPr>
            <a:r>
              <a:rPr lang="en-US" dirty="0">
                <a:latin typeface="Bookman Old Style" panose="02050604050505020204" pitchFamily="18" charset="0"/>
              </a:rPr>
              <a:t>+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2</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3</a:t>
            </a:r>
            <a:r>
              <a:rPr lang="en-US" dirty="0">
                <a:latin typeface="Bookman Old Style" panose="02050604050505020204" pitchFamily="18" charset="0"/>
              </a:rPr>
              <a:t> ∩ </a:t>
            </a:r>
            <a:r>
              <a:rPr lang="en-US" i="1" dirty="0">
                <a:latin typeface="Bookman Old Style" panose="02050604050505020204" pitchFamily="18" charset="0"/>
              </a:rPr>
              <a:t>A</a:t>
            </a:r>
            <a:r>
              <a:rPr lang="en-US" i="1" baseline="-25000" dirty="0">
                <a:latin typeface="Bookman Old Style" panose="02050604050505020204" pitchFamily="18" charset="0"/>
              </a:rPr>
              <a:t>4</a:t>
            </a:r>
            <a:r>
              <a:rPr lang="en-US" dirty="0">
                <a:latin typeface="Bookman Old Style" panose="02050604050505020204" pitchFamily="18" charset="0"/>
              </a:rPr>
              <a:t>|.</a:t>
            </a:r>
            <a:endParaRPr lang="en-ID" dirty="0">
              <a:latin typeface="Bookman Old Style" panose="02050604050505020204" pitchFamily="18" charset="0"/>
            </a:endParaRPr>
          </a:p>
          <a:p>
            <a:pPr marL="450850" indent="-450850">
              <a:spcBef>
                <a:spcPts val="1200"/>
              </a:spcBef>
              <a:buFont typeface="Wingdings" pitchFamily="2" charset="2"/>
              <a:buChar char="q"/>
            </a:pPr>
            <a:r>
              <a:rPr lang="en-US" dirty="0" err="1">
                <a:latin typeface="Bookman Old Style" panose="02050604050505020204" pitchFamily="18" charset="0"/>
              </a:rPr>
              <a:t>Perhatikan</a:t>
            </a:r>
            <a:r>
              <a:rPr lang="en-US" dirty="0">
                <a:latin typeface="Bookman Old Style" panose="02050604050505020204" pitchFamily="18" charset="0"/>
              </a:rPr>
              <a:t> </a:t>
            </a:r>
            <a:r>
              <a:rPr lang="en-US" dirty="0" err="1">
                <a:latin typeface="Bookman Old Style" panose="02050604050505020204" pitchFamily="18" charset="0"/>
              </a:rPr>
              <a:t>bahwa</a:t>
            </a:r>
            <a:r>
              <a:rPr lang="en-US" dirty="0">
                <a:latin typeface="Bookman Old Style" panose="02050604050505020204" pitchFamily="18" charset="0"/>
              </a:rPr>
              <a:t> </a:t>
            </a: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ini</a:t>
            </a:r>
            <a:r>
              <a:rPr lang="en-US" dirty="0">
                <a:latin typeface="Bookman Old Style" panose="02050604050505020204" pitchFamily="18" charset="0"/>
              </a:rPr>
              <a:t> </a:t>
            </a:r>
            <a:r>
              <a:rPr lang="en-US" dirty="0" err="1">
                <a:latin typeface="Bookman Old Style" panose="02050604050505020204" pitchFamily="18" charset="0"/>
              </a:rPr>
              <a:t>mengandung</a:t>
            </a:r>
            <a:r>
              <a:rPr lang="en-US" dirty="0">
                <a:latin typeface="Bookman Old Style" panose="02050604050505020204" pitchFamily="18" charset="0"/>
              </a:rPr>
              <a:t> 15 term yang </a:t>
            </a:r>
            <a:r>
              <a:rPr lang="en-US" dirty="0" err="1">
                <a:latin typeface="Bookman Old Style" panose="02050604050505020204" pitchFamily="18" charset="0"/>
              </a:rPr>
              <a:t>berbeda</a:t>
            </a:r>
            <a:r>
              <a:rPr lang="en-US" dirty="0">
                <a:latin typeface="Bookman Old Style" panose="02050604050505020204" pitchFamily="18" charset="0"/>
              </a:rPr>
              <a:t>, </a:t>
            </a:r>
            <a:r>
              <a:rPr lang="en-US" dirty="0" err="1">
                <a:latin typeface="Bookman Old Style" panose="02050604050505020204" pitchFamily="18" charset="0"/>
              </a:rPr>
              <a:t>satu</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setiap</a:t>
            </a:r>
            <a:r>
              <a:rPr lang="en-US" dirty="0">
                <a:latin typeface="Bookman Old Style" panose="02050604050505020204" pitchFamily="18" charset="0"/>
              </a:rPr>
              <a:t> subset nonempty </a:t>
            </a:r>
            <a:r>
              <a:rPr lang="en-US" dirty="0" err="1">
                <a:latin typeface="Bookman Old Style" panose="02050604050505020204" pitchFamily="18" charset="0"/>
              </a:rPr>
              <a:t>dari</a:t>
            </a:r>
            <a:r>
              <a:rPr lang="en-US" dirty="0">
                <a:latin typeface="Bookman Old Style" panose="02050604050505020204" pitchFamily="18" charset="0"/>
              </a:rPr>
              <a:t> {</a:t>
            </a:r>
            <a:r>
              <a:rPr lang="en-US" i="1" dirty="0">
                <a:latin typeface="Bookman Old Style" panose="02050604050505020204" pitchFamily="18" charset="0"/>
              </a:rPr>
              <a:t>A</a:t>
            </a:r>
            <a:r>
              <a:rPr lang="en-US" i="1" baseline="-25000" dirty="0">
                <a:latin typeface="Bookman Old Style" panose="02050604050505020204" pitchFamily="18" charset="0"/>
              </a:rPr>
              <a:t>1</a:t>
            </a:r>
            <a:r>
              <a:rPr lang="en-US" i="1" dirty="0">
                <a:latin typeface="Bookman Old Style" panose="02050604050505020204" pitchFamily="18" charset="0"/>
              </a:rPr>
              <a:t>, A</a:t>
            </a:r>
            <a:r>
              <a:rPr lang="en-US" i="1" baseline="-25000" dirty="0">
                <a:latin typeface="Bookman Old Style" panose="02050604050505020204" pitchFamily="18" charset="0"/>
              </a:rPr>
              <a:t>2</a:t>
            </a:r>
            <a:r>
              <a:rPr lang="en-US" i="1" dirty="0">
                <a:latin typeface="Bookman Old Style" panose="02050604050505020204" pitchFamily="18" charset="0"/>
              </a:rPr>
              <a:t>, A</a:t>
            </a:r>
            <a:r>
              <a:rPr lang="en-US" i="1" baseline="-25000" dirty="0">
                <a:latin typeface="Bookman Old Style" panose="02050604050505020204" pitchFamily="18" charset="0"/>
              </a:rPr>
              <a:t>3</a:t>
            </a:r>
            <a:r>
              <a:rPr lang="en-US" i="1" dirty="0">
                <a:latin typeface="Bookman Old Style" panose="02050604050505020204" pitchFamily="18" charset="0"/>
              </a:rPr>
              <a:t>, A</a:t>
            </a:r>
            <a:r>
              <a:rPr lang="en-US" i="1" baseline="-25000" dirty="0">
                <a:latin typeface="Bookman Old Style" panose="02050604050505020204" pitchFamily="18" charset="0"/>
              </a:rPr>
              <a:t>4</a:t>
            </a:r>
            <a:r>
              <a:rPr lang="en-US" dirty="0">
                <a:latin typeface="Bookman Old Style" panose="02050604050505020204" pitchFamily="18" charset="0"/>
              </a:rPr>
              <a:t>}.</a:t>
            </a:r>
            <a:r>
              <a:rPr lang="en-ID" dirty="0">
                <a:effectLst/>
                <a:latin typeface="Bookman Old Style" panose="02050604050505020204" pitchFamily="18" charset="0"/>
              </a:rPr>
              <a:t> </a:t>
            </a:r>
            <a:endParaRPr lang="en-ID" dirty="0">
              <a:latin typeface="Bookman Old Style" panose="02050604050505020204" pitchFamily="18" charset="0"/>
            </a:endParaRPr>
          </a:p>
        </p:txBody>
      </p:sp>
    </p:spTree>
    <p:extLst>
      <p:ext uri="{BB962C8B-B14F-4D97-AF65-F5344CB8AC3E}">
        <p14:creationId xmlns:p14="http://schemas.microsoft.com/office/powerpoint/2010/main" val="11526338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7.2 Latihan</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1831271"/>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7.1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Berapa banyak jumlah elemen yang ada dalam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jika terdapat 12 elemen dalam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18 elemen dalam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dan</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Times New Roman" panose="02020603050405020304" pitchFamily="18" charset="0"/>
            </a:endParaRPr>
          </a:p>
          <a:p>
            <a:pPr marL="450850" marR="0" lvl="0" indent="0" algn="l" defTabSz="914400" rtl="0" eaLnBrk="1" fontAlgn="base" latinLnBrk="0" hangingPunct="1">
              <a:lnSpc>
                <a:spcPct val="100000"/>
              </a:lnSpc>
              <a:spcBef>
                <a:spcPts val="6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sym typeface="Symbol" pitchFamily="2" charset="2"/>
              </a:rPr>
              <a:t></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			</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b)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1 ?			</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Times New Roman" panose="02020603050405020304" pitchFamily="18"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c)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6 ?</a:t>
            </a: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d)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sym typeface="Symbol" pitchFamily="2" charset="2"/>
              </a:rPr>
              <a:t></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p:txBody>
      </p:sp>
      <p:sp>
        <p:nvSpPr>
          <p:cNvPr id="6" name="Rectangle 5">
            <a:extLst>
              <a:ext uri="{FF2B5EF4-FFF2-40B4-BE49-F238E27FC236}">
                <a16:creationId xmlns:a16="http://schemas.microsoft.com/office/drawing/2014/main" id="{C171A93C-FF53-1141-981F-5D26D9E2D988}"/>
              </a:ext>
            </a:extLst>
          </p:cNvPr>
          <p:cNvSpPr/>
          <p:nvPr/>
        </p:nvSpPr>
        <p:spPr>
          <a:xfrm>
            <a:off x="428596" y="3573016"/>
            <a:ext cx="8391876" cy="2585323"/>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Jawab</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Pada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semua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kasus</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digunakan</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12 + 18 −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30 −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	Karena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0,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30 – 0 = 30.</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b.	Karena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1,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30 – 1 = 29.</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c.	Karena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6,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30 – 6 = 24.</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45085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d.	Jika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sym typeface="Symbol" pitchFamily="2" charset="2"/>
              </a:rPr>
              <a:t></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sehingga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12.</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30 – 12 = 18.</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p:txBody>
      </p:sp>
    </p:spTree>
    <p:extLst>
      <p:ext uri="{BB962C8B-B14F-4D97-AF65-F5344CB8AC3E}">
        <p14:creationId xmlns:p14="http://schemas.microsoft.com/office/powerpoint/2010/main" val="42092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7.2 Latihan</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1200329"/>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7.2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Suatu survey rumah tangga di US mengatakan bahwa 96% memiliki minimum 1 TV, 98% memiliki layanan telepon, dan 95% memiliki layanan telepon dan minimum 1 TV. Berapa % dari rumah tangga di US yang tidak memiliki keduanya?</a:t>
            </a:r>
          </a:p>
        </p:txBody>
      </p:sp>
      <p:sp>
        <p:nvSpPr>
          <p:cNvPr id="6" name="Rectangle 5">
            <a:extLst>
              <a:ext uri="{FF2B5EF4-FFF2-40B4-BE49-F238E27FC236}">
                <a16:creationId xmlns:a16="http://schemas.microsoft.com/office/drawing/2014/main" id="{C171A93C-FF53-1141-981F-5D26D9E2D988}"/>
              </a:ext>
            </a:extLst>
          </p:cNvPr>
          <p:cNvSpPr/>
          <p:nvPr/>
        </p:nvSpPr>
        <p:spPr>
          <a:xfrm>
            <a:off x="428596" y="2708920"/>
            <a:ext cx="8391876" cy="2923877"/>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Jawab</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p>
          <a:p>
            <a:pPr marL="0" marR="0" lvl="0" indent="0" algn="just" defTabSz="914400" rtl="0" eaLnBrk="1" fontAlgn="base" latinLnBrk="0" hangingPunct="1">
              <a:lnSpc>
                <a:spcPct val="100000"/>
              </a:lnSpc>
              <a:spcBef>
                <a:spcPts val="12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Diumpamakan jumlah populasi adalah 100. Misalkan V adalah rumah tangga yang memiliki minimum 1 TV, P adalah rumah tangga yang memiliki layanan telepon. </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Maka: |V |= 96, |P |= 98, dan |V ∩ P |= 95. </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ts val="12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Sehingga |V ∪ P |= |V | + |P | – |V ∩ P | = 96 + 98 – 95 = 99. </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0" marR="0" lvl="0" indent="0" algn="just" defTabSz="914400" rtl="0" eaLnBrk="1" fontAlgn="base" latinLnBrk="0" hangingPunct="1">
              <a:lnSpc>
                <a:spcPct val="100000"/>
              </a:lnSpc>
              <a:spcBef>
                <a:spcPts val="12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Jadi, hanya 1 dari 100 (atau 1%) dari rumah tangga yang tidak memiliki keduanya.</a:t>
            </a:r>
            <a:r>
              <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endPar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p:txBody>
      </p:sp>
    </p:spTree>
    <p:extLst>
      <p:ext uri="{BB962C8B-B14F-4D97-AF65-F5344CB8AC3E}">
        <p14:creationId xmlns:p14="http://schemas.microsoft.com/office/powerpoint/2010/main" val="3755523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dirty="0" err="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7.2 Latihan</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19868" cy="2385268"/>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7.3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Berapakah jumlah elemen dalam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2</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a:ln>
                  <a:noFill/>
                </a:ln>
                <a:solidFill>
                  <a:srgbClr val="000000"/>
                </a:solidFill>
                <a:effectLst/>
                <a:uLnTx/>
                <a:uFillTx/>
                <a:latin typeface="Bookman Old Style" panose="02050604050505020204" pitchFamily="18" charset="0"/>
                <a:ea typeface="+mn-ea"/>
                <a:cs typeface="Arial" charset="0"/>
              </a:rPr>
              <a:t>3 </a:t>
            </a: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jika di sana terdapat 100 elemen dalam setiap himpunan dan</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793750" marR="0" lvl="0" indent="-342900" algn="l" defTabSz="914400" rtl="0" eaLnBrk="1" fontAlgn="base" latinLnBrk="0" hangingPunct="1">
              <a:lnSpc>
                <a:spcPct val="100000"/>
              </a:lnSpc>
              <a:spcBef>
                <a:spcPts val="600"/>
              </a:spcBef>
              <a:spcAft>
                <a:spcPct val="0"/>
              </a:spcAft>
              <a:buClrTx/>
              <a:buSzTx/>
              <a:buFont typeface="+mj-lt"/>
              <a:buAutoNum type="alphaLcParenR"/>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Semua himpunan tidak memiliki irisan (disjoint)</a:t>
            </a:r>
          </a:p>
          <a:p>
            <a:pPr marL="793750" marR="0" lvl="0" indent="-342900"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Terdapat 50 elemen dalam irisan setiap dua himpunan dan 0 elemen dalam irisan tiga himpunan</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793750" marR="0" lvl="0" indent="-342900"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Terdapat 50 elemen dalam irisan setiap dua himpunan dan 25 elemen dalam irisan tiga himpunan</a:t>
            </a:r>
            <a:endPar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a:p>
            <a:pPr marL="793750" marR="0" lvl="0" indent="-342900"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Ketiga himpunan sama</a:t>
            </a:r>
            <a:r>
              <a:rPr kumimoji="0" lang="en-ID"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rPr>
              <a:t> </a:t>
            </a:r>
            <a:endParaRPr kumimoji="0" lang="en-US" sz="1800" b="0" i="0" u="none" strike="noStrike" kern="1200" cap="none" spc="0" normalizeH="0" baseline="0" noProof="0">
              <a:ln>
                <a:noFill/>
              </a:ln>
              <a:solidFill>
                <a:srgbClr val="000000"/>
              </a:solidFill>
              <a:effectLst/>
              <a:uLnTx/>
              <a:uFillTx/>
              <a:latin typeface="Bookman Old Style" panose="02050604050505020204" pitchFamily="18" charset="0"/>
              <a:ea typeface="+mn-ea"/>
              <a:cs typeface="Arial" charset="0"/>
            </a:endParaRPr>
          </a:p>
        </p:txBody>
      </p:sp>
      <p:sp>
        <p:nvSpPr>
          <p:cNvPr id="6" name="Rectangle 5">
            <a:extLst>
              <a:ext uri="{FF2B5EF4-FFF2-40B4-BE49-F238E27FC236}">
                <a16:creationId xmlns:a16="http://schemas.microsoft.com/office/drawing/2014/main" id="{C171A93C-FF53-1141-981F-5D26D9E2D988}"/>
              </a:ext>
            </a:extLst>
          </p:cNvPr>
          <p:cNvSpPr/>
          <p:nvPr/>
        </p:nvSpPr>
        <p:spPr>
          <a:xfrm>
            <a:off x="428596" y="3933056"/>
            <a:ext cx="8391876" cy="2816156"/>
          </a:xfrm>
          <a:prstGeom prst="rect">
            <a:avLst/>
          </a:prstGeom>
        </p:spPr>
        <p:txBody>
          <a:bodyPr wrap="square">
            <a:spAutoFit/>
          </a:bodyPr>
          <a:lstStyle/>
          <a:p>
            <a:pPr marL="450850" marR="0" lvl="0" indent="-450850" algn="just" defTabSz="914400" rtl="0" eaLnBrk="1" fontAlgn="base"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Jawab</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p>
          <a:p>
            <a:pPr marL="0" marR="0" lvl="0" indent="0" algn="just" defTabSz="914400" rtl="0" eaLnBrk="1" fontAlgn="base" latinLnBrk="0" hangingPunct="1">
              <a:lnSpc>
                <a:spcPct val="100000"/>
              </a:lnSpc>
              <a:spcBef>
                <a:spcPts val="60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Pada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semua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kasus</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digunakan</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mn-ea"/>
                <a:cs typeface="Arial" charset="0"/>
              </a:rPr>
              <a:t>|</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 </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1"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793750" marR="0" lvl="0" indent="-342900"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Karena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ketiga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himpunan</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tidak</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memiliki</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irisan</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maka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kardinalitas</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dari</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union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ketiga</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himpunan</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r>
              <a:rPr kumimoji="0" lang="en-US" sz="1800" b="0" i="0" u="none" strike="noStrike" kern="1200" cap="none" spc="0" normalizeH="0" baseline="0" noProof="0" dirty="0" err="1">
                <a:ln>
                  <a:noFill/>
                </a:ln>
                <a:solidFill>
                  <a:srgbClr val="000000"/>
                </a:solidFill>
                <a:effectLst/>
                <a:uLnTx/>
                <a:uFillTx/>
                <a:latin typeface="Bookman Old Style" panose="02050604050505020204" pitchFamily="18" charset="0"/>
                <a:ea typeface="+mn-ea"/>
                <a:cs typeface="Arial" charset="0"/>
              </a:rPr>
              <a:t>adalah</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300.</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793750" marR="0" lvl="0" indent="-342900"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 100 + 100 + 100 – 50 – 50 – 50 + 0 = 150.</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806450" marR="0" lvl="0" indent="-331788"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|A1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 100 + 100 + 100 – 50 – 50 – 50 + 25 = 175.</a:t>
            </a:r>
            <a:endPar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a:p>
            <a:pPr marL="806450" marR="0" lvl="0" indent="-331788" algn="l" defTabSz="914400" rtl="0" eaLnBrk="1" fontAlgn="base" latinLnBrk="0" hangingPunct="1">
              <a:lnSpc>
                <a:spcPct val="100000"/>
              </a:lnSpc>
              <a:spcBef>
                <a:spcPct val="0"/>
              </a:spcBef>
              <a:spcAft>
                <a:spcPct val="0"/>
              </a:spcAft>
              <a:buClrTx/>
              <a:buSzTx/>
              <a:buFont typeface="+mj-lt"/>
              <a:buAutoNum type="alphaLcParenR"/>
              <a:tabLst/>
              <a:defRPr/>
            </a:pP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1</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2</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A</a:t>
            </a:r>
            <a:r>
              <a:rPr kumimoji="0" lang="en-US" sz="1800" b="0" i="0" u="none" strike="noStrike" kern="1200" cap="none" spc="0" normalizeH="0" baseline="-25000" noProof="0" dirty="0">
                <a:ln>
                  <a:noFill/>
                </a:ln>
                <a:solidFill>
                  <a:srgbClr val="000000"/>
                </a:solidFill>
                <a:effectLst/>
                <a:uLnTx/>
                <a:uFillTx/>
                <a:latin typeface="Bookman Old Style" panose="02050604050505020204" pitchFamily="18" charset="0"/>
                <a:ea typeface="+mn-ea"/>
                <a:cs typeface="Arial" charset="0"/>
              </a:rPr>
              <a:t>3</a:t>
            </a:r>
            <a:r>
              <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 = 100 + 100 + 100 – 100 – 100 – 100 + 100 = 100.</a:t>
            </a:r>
            <a:r>
              <a:rPr kumimoji="0" lang="en-ID"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rPr>
              <a:t> </a:t>
            </a:r>
            <a:endParaRPr kumimoji="0" lang="en-US" sz="1800" b="0" i="0" u="none" strike="noStrike" kern="1200" cap="none" spc="0" normalizeH="0" baseline="0" noProof="0" dirty="0">
              <a:ln>
                <a:noFill/>
              </a:ln>
              <a:solidFill>
                <a:srgbClr val="000000"/>
              </a:solidFill>
              <a:effectLst/>
              <a:uLnTx/>
              <a:uFillTx/>
              <a:latin typeface="Bookman Old Style" panose="02050604050505020204" pitchFamily="18" charset="0"/>
              <a:ea typeface="+mn-ea"/>
              <a:cs typeface="Arial" charset="0"/>
            </a:endParaRPr>
          </a:p>
        </p:txBody>
      </p:sp>
    </p:spTree>
    <p:extLst>
      <p:ext uri="{BB962C8B-B14F-4D97-AF65-F5344CB8AC3E}">
        <p14:creationId xmlns:p14="http://schemas.microsoft.com/office/powerpoint/2010/main" val="3480345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72480" y="3221619"/>
            <a:ext cx="7809120" cy="898654"/>
          </a:xfrm>
        </p:spPr>
        <p:txBody>
          <a:bodyPr tIns="10058"/>
          <a:lstStyle/>
          <a:p>
            <a:pPr>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US" sz="2800" b="1" dirty="0">
                <a:solidFill>
                  <a:srgbClr val="C00000"/>
                </a:solidFill>
                <a:effectLst>
                  <a:outerShdw blurRad="38100" dist="38100" dir="2700000" algn="tl">
                    <a:srgbClr val="000000">
                      <a:alpha val="43137"/>
                    </a:srgbClr>
                  </a:outerShdw>
                </a:effectLst>
              </a:rPr>
              <a:t>End of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3200" b="1">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Bahan Kuliah</a:t>
            </a:r>
            <a:endParaRPr lang="en-US" sz="32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800219"/>
          </a:xfrm>
          <a:prstGeom prst="rect">
            <a:avLst/>
          </a:prstGeom>
        </p:spPr>
        <p:txBody>
          <a:bodyPr wrap="square">
            <a:spAutoFit/>
          </a:bodyPr>
          <a:lstStyle/>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7.1. 	</a:t>
            </a:r>
            <a:r>
              <a:rPr lang="en-US">
                <a:solidFill>
                  <a:srgbClr val="000000"/>
                </a:solidFill>
                <a:latin typeface="Bookman Old Style" panose="02050604050505020204" pitchFamily="18" charset="0"/>
                <a:cs typeface="Times New Roman" panose="02020603050405020304" pitchFamily="18" charset="0"/>
              </a:rPr>
              <a:t>The Principle of Inclusion-Exclusion</a:t>
            </a:r>
            <a:r>
              <a:rPr lang="en-ID">
                <a:solidFill>
                  <a:srgbClr val="000000"/>
                </a:solidFill>
                <a:latin typeface="Bookman Old Style" panose="02050604050505020204" pitchFamily="18" charset="0"/>
                <a:cs typeface="Times New Roman" panose="02020603050405020304" pitchFamily="18" charset="0"/>
              </a:rPr>
              <a:t> </a:t>
            </a:r>
            <a:endParaRPr lang="en-US" dirty="0">
              <a:solidFill>
                <a:srgbClr val="000000"/>
              </a:solidFill>
              <a:latin typeface="Bookman Old Style" panose="02050604050505020204" pitchFamily="18" charset="0"/>
              <a:cs typeface="Times New Roman" panose="02020603050405020304" pitchFamily="18" charset="0"/>
            </a:endParaRPr>
          </a:p>
          <a:p>
            <a:pPr marL="11113" algn="just">
              <a:spcBef>
                <a:spcPts val="1200"/>
              </a:spcBef>
              <a:spcAft>
                <a:spcPts val="0"/>
              </a:spcAft>
              <a:tabLst>
                <a:tab pos="568325" algn="l"/>
              </a:tabLst>
            </a:pPr>
            <a:r>
              <a:rPr lang="en-US" dirty="0">
                <a:solidFill>
                  <a:srgbClr val="000000"/>
                </a:solidFill>
                <a:latin typeface="Bookman Old Style" panose="02050604050505020204" pitchFamily="18" charset="0"/>
                <a:cs typeface="Times New Roman" panose="02020603050405020304" pitchFamily="18" charset="0"/>
              </a:rPr>
              <a:t>7.2. 	Latihan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139869"/>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dirty="0">
                    <a:latin typeface="Bookman Old Style" panose="02050604050505020204" pitchFamily="18" charset="0"/>
                  </a:rPr>
                  <a:t>Ada </a:t>
                </a:r>
                <a:r>
                  <a:rPr lang="en-US" dirty="0" err="1">
                    <a:latin typeface="Bookman Old Style" panose="02050604050505020204" pitchFamily="18" charset="0"/>
                  </a:rPr>
                  <a:t>berapa</a:t>
                </a:r>
                <a:r>
                  <a:rPr lang="en-US" dirty="0">
                    <a:latin typeface="Bookman Old Style" panose="02050604050505020204" pitchFamily="18" charset="0"/>
                  </a:rPr>
                  <a:t> </a:t>
                </a:r>
                <a:r>
                  <a:rPr lang="en-US" dirty="0" err="1">
                    <a:latin typeface="Bookman Old Style" panose="02050604050505020204" pitchFamily="18" charset="0"/>
                  </a:rPr>
                  <a:t>banyak</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yang </a:t>
                </a:r>
                <a:r>
                  <a:rPr lang="en-US" dirty="0" err="1">
                    <a:latin typeface="Bookman Old Style" panose="02050604050505020204" pitchFamily="18" charset="0"/>
                  </a:rPr>
                  <a:t>ada</a:t>
                </a:r>
                <a:r>
                  <a:rPr lang="en-US" dirty="0">
                    <a:latin typeface="Bookman Old Style" panose="02050604050505020204" pitchFamily="18" charset="0"/>
                  </a:rPr>
                  <a:t> pada union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dua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berhingga</a:t>
                </a:r>
                <a:r>
                  <a:rPr lang="en-US" dirty="0">
                    <a:latin typeface="Bookman Old Style" panose="02050604050505020204" pitchFamily="18" charset="0"/>
                  </a:rPr>
                  <a:t>? </a:t>
                </a:r>
                <a:r>
                  <a:rPr lang="en-US" dirty="0" err="1">
                    <a:latin typeface="Bookman Old Style" panose="02050604050505020204" pitchFamily="18" charset="0"/>
                  </a:rPr>
                  <a:t>Sebelumnya</a:t>
                </a:r>
                <a:r>
                  <a:rPr lang="en-US" dirty="0">
                    <a:latin typeface="Bookman Old Style" panose="02050604050505020204" pitchFamily="18" charset="0"/>
                  </a:rPr>
                  <a:t> </a:t>
                </a:r>
                <a:r>
                  <a:rPr lang="en-US" dirty="0" err="1">
                    <a:latin typeface="Bookman Old Style" panose="02050604050505020204" pitchFamily="18" charset="0"/>
                  </a:rPr>
                  <a:t>telah</a:t>
                </a:r>
                <a:r>
                  <a:rPr lang="en-US" dirty="0">
                    <a:latin typeface="Bookman Old Style" panose="02050604050505020204" pitchFamily="18" charset="0"/>
                  </a:rPr>
                  <a:t> </a:t>
                </a:r>
                <a:r>
                  <a:rPr lang="en-US" dirty="0" err="1">
                    <a:latin typeface="Bookman Old Style" panose="02050604050505020204" pitchFamily="18" charset="0"/>
                  </a:rPr>
                  <a:t>dipelajari</a:t>
                </a:r>
                <a:r>
                  <a:rPr lang="en-US" dirty="0">
                    <a:latin typeface="Bookman Old Style" panose="02050604050505020204" pitchFamily="18" charset="0"/>
                  </a:rPr>
                  <a:t> </a:t>
                </a:r>
                <a:r>
                  <a:rPr lang="en-US" dirty="0" err="1">
                    <a:latin typeface="Bookman Old Style" panose="02050604050505020204" pitchFamily="18" charset="0"/>
                  </a:rPr>
                  <a:t>bahwa</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pada union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dua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 dan B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hasil</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pada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dikurangi</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pada </a:t>
                </a:r>
                <a:r>
                  <a:rPr lang="en-US" dirty="0" err="1">
                    <a:latin typeface="Bookman Old Style" panose="02050604050505020204" pitchFamily="18" charset="0"/>
                  </a:rPr>
                  <a:t>intersectionnya</a:t>
                </a:r>
                <a:r>
                  <a:rPr lang="en-US" dirty="0">
                    <a:latin typeface="Bookman Old Style" panose="02050604050505020204" pitchFamily="18" charset="0"/>
                  </a:rPr>
                  <a:t>, </a:t>
                </a:r>
                <a:r>
                  <a:rPr lang="en-US" dirty="0" err="1">
                    <a:latin typeface="Bookman Old Style" panose="02050604050505020204" pitchFamily="18" charset="0"/>
                  </a:rPr>
                  <a:t>sbb</a:t>
                </a:r>
                <a:r>
                  <a:rPr lang="en-US" dirty="0">
                    <a:latin typeface="Bookman Old Style" panose="02050604050505020204" pitchFamily="18" charset="0"/>
                  </a:rPr>
                  <a:t>:</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a:latin typeface="Bookman Old Style" panose="02050604050505020204" pitchFamily="18" charset="0"/>
                  </a:rPr>
                  <a:t>|A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 = |A| + |B|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menghitung</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pada union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dua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dapat</a:t>
                </a:r>
                <a:r>
                  <a:rPr lang="en-US" dirty="0">
                    <a:latin typeface="Bookman Old Style" panose="02050604050505020204" pitchFamily="18" charset="0"/>
                  </a:rPr>
                  <a:t> </a:t>
                </a:r>
                <a:r>
                  <a:rPr lang="en-US" dirty="0" err="1">
                    <a:latin typeface="Bookman Old Style" panose="02050604050505020204" pitchFamily="18" charset="0"/>
                  </a:rPr>
                  <a:t>berguna</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masalah</a:t>
                </a:r>
                <a:r>
                  <a:rPr lang="en-US" dirty="0">
                    <a:latin typeface="Bookman Old Style" panose="02050604050505020204" pitchFamily="18" charset="0"/>
                  </a:rPr>
                  <a:t> </a:t>
                </a:r>
                <a:r>
                  <a:rPr lang="en-US" dirty="0" err="1">
                    <a:latin typeface="Bookman Old Style" panose="02050604050505020204" pitchFamily="18" charset="0"/>
                  </a:rPr>
                  <a:t>perhitungan</a:t>
                </a:r>
                <a:r>
                  <a:rPr lang="en-US" dirty="0">
                    <a:latin typeface="Bookman Old Style" panose="02050604050505020204" pitchFamily="18" charset="0"/>
                  </a:rPr>
                  <a:t>. </a:t>
                </a:r>
                <a:r>
                  <a:rPr lang="en-US" dirty="0" err="1">
                    <a:latin typeface="Bookman Old Style" panose="02050604050505020204" pitchFamily="18" charset="0"/>
                  </a:rPr>
                  <a:t>Seperti</a:t>
                </a:r>
                <a:r>
                  <a:rPr lang="en-US" dirty="0">
                    <a:latin typeface="Bookman Old Style" panose="02050604050505020204" pitchFamily="18" charset="0"/>
                  </a:rPr>
                  <a:t> pada </a:t>
                </a:r>
                <a:r>
                  <a:rPr lang="en-US" dirty="0" err="1">
                    <a:latin typeface="Bookman Old Style" panose="02050604050505020204" pitchFamily="18" charset="0"/>
                  </a:rPr>
                  <a:t>Contoh</a:t>
                </a:r>
                <a:r>
                  <a:rPr lang="en-US" dirty="0">
                    <a:latin typeface="Bookman Old Style" panose="02050604050505020204" pitchFamily="18" charset="0"/>
                  </a:rPr>
                  <a:t> 1 – 3.</a:t>
                </a:r>
              </a:p>
              <a:p>
                <a:pPr algn="just">
                  <a:spcBef>
                    <a:spcPts val="1200"/>
                  </a:spcBef>
                  <a:spcAft>
                    <a:spcPts val="0"/>
                  </a:spcAft>
                </a:pPr>
                <a:r>
                  <a:rPr lang="en-US" b="1" dirty="0" err="1">
                    <a:latin typeface="Bookman Old Style" panose="02050604050505020204" pitchFamily="18" charset="0"/>
                  </a:rPr>
                  <a:t>Contoh</a:t>
                </a:r>
                <a:r>
                  <a:rPr lang="en-US" b="1" dirty="0">
                    <a:latin typeface="Bookman Old Style" panose="02050604050505020204" pitchFamily="18" charset="0"/>
                  </a:rPr>
                  <a:t> 1</a:t>
                </a:r>
                <a:endParaRPr lang="en-ID" b="1"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a:latin typeface="Bookman Old Style" panose="02050604050505020204" pitchFamily="18" charset="0"/>
                  </a:rPr>
                  <a:t>Di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diskrit</a:t>
                </a:r>
                <a:r>
                  <a:rPr lang="en-US" dirty="0">
                    <a:latin typeface="Bookman Old Style" panose="02050604050505020204" pitchFamily="18" charset="0"/>
                  </a:rPr>
                  <a:t>, </a:t>
                </a:r>
                <a:r>
                  <a:rPr lang="en-US" dirty="0" err="1">
                    <a:latin typeface="Bookman Old Style" panose="02050604050505020204" pitchFamily="18" charset="0"/>
                  </a:rPr>
                  <a:t>setiap</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merupakan</a:t>
                </a:r>
                <a:r>
                  <a:rPr lang="en-US" dirty="0">
                    <a:latin typeface="Bookman Old Style" panose="02050604050505020204" pitchFamily="18" charset="0"/>
                  </a:rPr>
                  <a:t>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a:t>
                </a:r>
                <a:r>
                  <a:rPr lang="en-US" dirty="0" err="1">
                    <a:latin typeface="Bookman Old Style" panose="02050604050505020204" pitchFamily="18" charset="0"/>
                  </a:rPr>
                  <a:t>atau</a:t>
                </a:r>
                <a:r>
                  <a:rPr lang="en-US" dirty="0">
                    <a:latin typeface="Bookman Old Style" panose="02050604050505020204" pitchFamily="18" charset="0"/>
                  </a:rPr>
                  <a:t>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atau</a:t>
                </a:r>
                <a:r>
                  <a:rPr lang="en-US" dirty="0">
                    <a:latin typeface="Bookman Old Style" panose="02050604050505020204" pitchFamily="18" charset="0"/>
                  </a:rPr>
                  <a:t> </a:t>
                </a:r>
                <a:r>
                  <a:rPr lang="en-US" dirty="0" err="1">
                    <a:latin typeface="Bookman Old Style" panose="02050604050505020204" pitchFamily="18" charset="0"/>
                  </a:rPr>
                  <a:t>keduanya</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a:t>
                </a:r>
                <a:r>
                  <a:rPr lang="en-US" dirty="0" err="1">
                    <a:latin typeface="Bookman Old Style" panose="02050604050505020204" pitchFamily="18" charset="0"/>
                  </a:rPr>
                  <a:t>mungkin</a:t>
                </a:r>
                <a:r>
                  <a:rPr lang="en-US" dirty="0">
                    <a:latin typeface="Bookman Old Style" panose="02050604050505020204" pitchFamily="18" charset="0"/>
                  </a:rPr>
                  <a:t> juga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25.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mungkin</a:t>
                </a:r>
                <a:r>
                  <a:rPr lang="en-US" dirty="0">
                    <a:latin typeface="Bookman Old Style" panose="02050604050505020204" pitchFamily="18" charset="0"/>
                  </a:rPr>
                  <a:t> juga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13.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yang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keduanya</a:t>
                </a:r>
                <a:r>
                  <a:rPr lang="en-US" dirty="0">
                    <a:latin typeface="Bookman Old Style" panose="02050604050505020204" pitchFamily="18" charset="0"/>
                  </a:rPr>
                  <a:t> </a:t>
                </a:r>
                <a:r>
                  <a:rPr lang="en-US" dirty="0" err="1">
                    <a:latin typeface="Bookman Old Style" panose="02050604050505020204" pitchFamily="18" charset="0"/>
                  </a:rPr>
                  <a:t>adalah</a:t>
                </a:r>
                <a:r>
                  <a:rPr lang="en-US" dirty="0">
                    <a:latin typeface="Bookman Old Style" panose="02050604050505020204" pitchFamily="18" charset="0"/>
                  </a:rPr>
                  <a:t> 8. </a:t>
                </a:r>
                <a:r>
                  <a:rPr lang="en-US" dirty="0" err="1">
                    <a:latin typeface="Bookman Old Style" panose="02050604050505020204" pitchFamily="18" charset="0"/>
                  </a:rPr>
                  <a:t>Berapa</a:t>
                </a:r>
                <a:r>
                  <a:rPr lang="en-US" dirty="0">
                    <a:latin typeface="Bookman Old Style" panose="02050604050505020204" pitchFamily="18" charset="0"/>
                  </a:rPr>
                  <a:t> </a:t>
                </a:r>
                <a:r>
                  <a:rPr lang="en-US" dirty="0" err="1">
                    <a:latin typeface="Bookman Old Style" panose="02050604050505020204" pitchFamily="18" charset="0"/>
                  </a:rPr>
                  <a:t>banyak</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tersebut</a:t>
                </a:r>
                <a:r>
                  <a:rPr lang="en-US" dirty="0">
                    <a:latin typeface="Bookman Old Style" panose="02050604050505020204" pitchFamily="18" charset="0"/>
                  </a:rPr>
                  <a:t>? (</a:t>
                </a:r>
                <a:r>
                  <a:rPr lang="en-US" dirty="0" err="1">
                    <a:latin typeface="Bookman Old Style" panose="02050604050505020204" pitchFamily="18" charset="0"/>
                  </a:rPr>
                  <a:t>Asumsinya</a:t>
                </a:r>
                <a:r>
                  <a:rPr lang="en-US" dirty="0">
                    <a:latin typeface="Bookman Old Style" panose="02050604050505020204" pitchFamily="18" charset="0"/>
                  </a:rPr>
                  <a:t> </a:t>
                </a:r>
                <a:r>
                  <a:rPr lang="en-US" dirty="0" err="1">
                    <a:latin typeface="Bookman Old Style" panose="02050604050505020204" pitchFamily="18" charset="0"/>
                  </a:rPr>
                  <a:t>tiap</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a:t>
                </a:r>
                <a:r>
                  <a:rPr lang="en-US" dirty="0" err="1">
                    <a:latin typeface="Bookman Old Style" panose="02050604050505020204" pitchFamily="18" charset="0"/>
                  </a:rPr>
                  <a:t>dpt</a:t>
                </a:r>
                <a:r>
                  <a:rPr lang="en-US" dirty="0">
                    <a:latin typeface="Bookman Old Style" panose="02050604050505020204" pitchFamily="18" charset="0"/>
                  </a:rPr>
                  <a:t> </a:t>
                </a:r>
                <a:r>
                  <a:rPr lang="en-US" dirty="0" err="1">
                    <a:latin typeface="Bookman Old Style" panose="02050604050505020204" pitchFamily="18" charset="0"/>
                  </a:rPr>
                  <a:t>mengambil</a:t>
                </a:r>
                <a:r>
                  <a:rPr lang="en-US" dirty="0">
                    <a:latin typeface="Bookman Old Style" panose="02050604050505020204" pitchFamily="18" charset="0"/>
                  </a:rPr>
                  <a:t> </a:t>
                </a:r>
                <a:r>
                  <a:rPr lang="en-US" dirty="0" err="1">
                    <a:latin typeface="Bookman Old Style" panose="02050604050505020204" pitchFamily="18" charset="0"/>
                  </a:rPr>
                  <a:t>lebih</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satu</a:t>
                </a:r>
                <a:r>
                  <a:rPr lang="en-US" dirty="0">
                    <a:latin typeface="Bookman Old Style" panose="02050604050505020204" pitchFamily="18" charset="0"/>
                  </a:rPr>
                  <a:t> </a:t>
                </a:r>
                <a:r>
                  <a:rPr lang="en-US" dirty="0" err="1">
                    <a:latin typeface="Bookman Old Style" panose="02050604050505020204" pitchFamily="18" charset="0"/>
                  </a:rPr>
                  <a:t>jurusan</a:t>
                </a:r>
                <a:r>
                  <a:rPr lang="en-US" dirty="0">
                    <a:latin typeface="Bookman Old Style" panose="02050604050505020204" pitchFamily="18" charset="0"/>
                  </a:rPr>
                  <a:t>).</a:t>
                </a:r>
                <a:endParaRPr lang="en-ID" dirty="0">
                  <a:latin typeface="Bookman Old Style" panose="02050604050505020204" pitchFamily="18" charset="0"/>
                </a:endParaRPr>
              </a:p>
            </p:txBody>
          </p:sp>
        </mc:Choice>
        <mc:Fallback>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139869"/>
              </a:xfrm>
              <a:prstGeom prst="rect">
                <a:avLst/>
              </a:prstGeom>
              <a:blipFill>
                <a:blip r:embed="rId4"/>
                <a:stretch>
                  <a:fillRect l="-581" t="-593" r="-654" b="-1068"/>
                </a:stretch>
              </a:blipFill>
            </p:spPr>
            <p:txBody>
              <a:bodyPr/>
              <a:lstStyle/>
              <a:p>
                <a:r>
                  <a:rPr lang="en-ID">
                    <a:noFill/>
                  </a:rPr>
                  <a:t> </a:t>
                </a:r>
              </a:p>
            </p:txBody>
          </p:sp>
        </mc:Fallback>
      </mc:AlternateContent>
    </p:spTree>
    <p:extLst>
      <p:ext uri="{BB962C8B-B14F-4D97-AF65-F5344CB8AC3E}">
        <p14:creationId xmlns:p14="http://schemas.microsoft.com/office/powerpoint/2010/main" val="886935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3754874"/>
              </a:xfrm>
              <a:prstGeom prst="rect">
                <a:avLst/>
              </a:prstGeom>
            </p:spPr>
            <p:txBody>
              <a:bodyPr wrap="square">
                <a:spAutoFit/>
              </a:bodyPr>
              <a:lstStyle/>
              <a:p>
                <a:pPr algn="just">
                  <a:spcBef>
                    <a:spcPts val="1200"/>
                  </a:spcBef>
                  <a:spcAft>
                    <a:spcPts val="0"/>
                  </a:spcAft>
                </a:pPr>
                <a:r>
                  <a:rPr lang="en-US" dirty="0">
                    <a:latin typeface="Bookman Old Style" panose="02050604050505020204" pitchFamily="18" charset="0"/>
                  </a:rPr>
                  <a:t>Jawab:</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Misalkan</a:t>
                </a:r>
                <a:r>
                  <a:rPr lang="en-US" dirty="0">
                    <a:latin typeface="Bookman Old Style" panose="02050604050505020204" pitchFamily="18" charset="0"/>
                  </a:rPr>
                  <a:t> A </a:t>
                </a:r>
                <a:r>
                  <a:rPr lang="en-US" dirty="0" err="1">
                    <a:latin typeface="Bookman Old Style" panose="02050604050505020204" pitchFamily="18" charset="0"/>
                  </a:rPr>
                  <a:t>menjadi</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dan B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Maka</a:t>
                </a:r>
                <a:r>
                  <a:rPr lang="en-US" dirty="0">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yang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dan </a:t>
                </a:r>
                <a:r>
                  <a:rPr lang="en-US" dirty="0" err="1">
                    <a:latin typeface="Bookman Old Style" panose="02050604050505020204" pitchFamily="18" charset="0"/>
                  </a:rPr>
                  <a:t>matematika</a:t>
                </a:r>
                <a:r>
                  <a:rPr lang="en-US" dirty="0">
                    <a:latin typeface="Bookman Old Style" panose="02050604050505020204" pitchFamily="18" charset="0"/>
                  </a:rPr>
                  <a:t>. Karena </a:t>
                </a:r>
                <a:r>
                  <a:rPr lang="en-US" dirty="0" err="1">
                    <a:latin typeface="Bookman Old Style" panose="02050604050505020204" pitchFamily="18" charset="0"/>
                  </a:rPr>
                  <a:t>setiap</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di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jurusan</a:t>
                </a:r>
                <a:r>
                  <a:rPr lang="en-US" dirty="0">
                    <a:latin typeface="Bookman Old Style" panose="02050604050505020204" pitchFamily="18" charset="0"/>
                  </a:rPr>
                  <a:t> </a:t>
                </a:r>
                <a:r>
                  <a:rPr lang="en-US" dirty="0" err="1">
                    <a:latin typeface="Bookman Old Style" panose="02050604050505020204" pitchFamily="18" charset="0"/>
                  </a:rPr>
                  <a:t>ilmu</a:t>
                </a:r>
                <a:r>
                  <a:rPr lang="en-US" dirty="0">
                    <a:latin typeface="Bookman Old Style" panose="02050604050505020204" pitchFamily="18" charset="0"/>
                  </a:rPr>
                  <a:t> </a:t>
                </a:r>
                <a:r>
                  <a:rPr lang="en-US" dirty="0" err="1">
                    <a:latin typeface="Bookman Old Style" panose="02050604050505020204" pitchFamily="18" charset="0"/>
                  </a:rPr>
                  <a:t>komputer</a:t>
                </a:r>
                <a:r>
                  <a:rPr lang="en-US" dirty="0">
                    <a:latin typeface="Bookman Old Style" panose="02050604050505020204" pitchFamily="18" charset="0"/>
                  </a:rPr>
                  <a:t> </a:t>
                </a:r>
                <a:r>
                  <a:rPr lang="en-US" dirty="0" err="1">
                    <a:latin typeface="Bookman Old Style" panose="02050604050505020204" pitchFamily="18" charset="0"/>
                  </a:rPr>
                  <a:t>atau</a:t>
                </a:r>
                <a:r>
                  <a:rPr lang="en-US" dirty="0">
                    <a:latin typeface="Bookman Old Style" panose="02050604050505020204" pitchFamily="18" charset="0"/>
                  </a:rPr>
                  <a:t> </a:t>
                </a:r>
                <a:r>
                  <a:rPr lang="en-US" dirty="0" err="1">
                    <a:latin typeface="Bookman Old Style" panose="02050604050505020204" pitchFamily="18" charset="0"/>
                  </a:rPr>
                  <a:t>matematika</a:t>
                </a:r>
                <a:r>
                  <a:rPr lang="en-US" dirty="0">
                    <a:latin typeface="Bookman Old Style" panose="02050604050505020204" pitchFamily="18" charset="0"/>
                  </a:rPr>
                  <a:t>, </a:t>
                </a:r>
                <a:r>
                  <a:rPr lang="en-US" dirty="0" err="1">
                    <a:latin typeface="Bookman Old Style" panose="02050604050505020204" pitchFamily="18" charset="0"/>
                  </a:rPr>
                  <a:t>atau</a:t>
                </a:r>
                <a:r>
                  <a:rPr lang="en-US" dirty="0">
                    <a:latin typeface="Bookman Old Style" panose="02050604050505020204" pitchFamily="18" charset="0"/>
                  </a:rPr>
                  <a:t> </a:t>
                </a:r>
                <a:r>
                  <a:rPr lang="en-US" dirty="0" err="1">
                    <a:latin typeface="Bookman Old Style" panose="02050604050505020204" pitchFamily="18" charset="0"/>
                  </a:rPr>
                  <a:t>keduanya</a:t>
                </a:r>
                <a:r>
                  <a:rPr lang="en-US" dirty="0">
                    <a:latin typeface="Bookman Old Style" panose="02050604050505020204" pitchFamily="18" charset="0"/>
                  </a:rPr>
                  <a:t>, </a:t>
                </a:r>
                <a:r>
                  <a:rPr lang="en-US" dirty="0" err="1">
                    <a:latin typeface="Bookman Old Style" panose="02050604050505020204" pitchFamily="18" charset="0"/>
                  </a:rPr>
                  <a:t>maka</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mahasiswa</a:t>
                </a:r>
                <a:r>
                  <a:rPr lang="en-US" dirty="0">
                    <a:latin typeface="Bookman Old Style" panose="02050604050505020204" pitchFamily="18" charset="0"/>
                  </a:rPr>
                  <a:t> pada </a:t>
                </a:r>
                <a:r>
                  <a:rPr lang="en-US" dirty="0" err="1">
                    <a:latin typeface="Bookman Old Style" panose="02050604050505020204" pitchFamily="18" charset="0"/>
                  </a:rPr>
                  <a:t>kelas</a:t>
                </a:r>
                <a:r>
                  <a:rPr lang="en-US" dirty="0">
                    <a:latin typeface="Bookman Old Style" panose="02050604050505020204" pitchFamily="18" charset="0"/>
                  </a:rPr>
                  <a:t> </a:t>
                </a:r>
                <a:r>
                  <a:rPr lang="en-US" dirty="0" err="1">
                    <a:latin typeface="Bookman Old Style" panose="02050604050505020204" pitchFamily="18" charset="0"/>
                  </a:rPr>
                  <a:t>tersebut</a:t>
                </a:r>
                <a:r>
                  <a:rPr lang="en-US" dirty="0">
                    <a:latin typeface="Bookman Old Style" panose="02050604050505020204" pitchFamily="18" charset="0"/>
                  </a:rPr>
                  <a:t> </a:t>
                </a:r>
                <a:r>
                  <a:rPr lang="en-US" dirty="0" err="1">
                    <a:latin typeface="Bookman Old Style" panose="02050604050505020204" pitchFamily="18" charset="0"/>
                  </a:rPr>
                  <a:t>ditunjukkan</a:t>
                </a:r>
                <a:r>
                  <a:rPr lang="en-US" dirty="0">
                    <a:latin typeface="Bookman Old Style" panose="02050604050505020204" pitchFamily="18" charset="0"/>
                  </a:rPr>
                  <a:t> oleh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	= |A| + |B|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		= 25 + 13 – 8 </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		= 30</a:t>
                </a:r>
                <a:endParaRPr lang="en-ID" dirty="0">
                  <a:latin typeface="Bookman Old Style" panose="02050604050505020204" pitchFamily="18" charset="0"/>
                </a:endParaRPr>
              </a:p>
            </p:txBody>
          </p:sp>
        </mc:Choice>
        <mc:Fallback>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3754874"/>
              </a:xfrm>
              <a:prstGeom prst="rect">
                <a:avLst/>
              </a:prstGeom>
              <a:blipFill>
                <a:blip r:embed="rId4"/>
                <a:stretch>
                  <a:fillRect l="-581" t="-812" r="-654" b="-1786"/>
                </a:stretch>
              </a:blipFill>
            </p:spPr>
            <p:txBody>
              <a:bodyPr/>
              <a:lstStyle/>
              <a:p>
                <a:r>
                  <a:rPr lang="en-ID">
                    <a:noFill/>
                  </a:rPr>
                  <a:t> </a:t>
                </a:r>
              </a:p>
            </p:txBody>
          </p:sp>
        </mc:Fallback>
      </mc:AlternateContent>
      <p:pic>
        <p:nvPicPr>
          <p:cNvPr id="2" name="Picture 1">
            <a:extLst>
              <a:ext uri="{FF2B5EF4-FFF2-40B4-BE49-F238E27FC236}">
                <a16:creationId xmlns:a16="http://schemas.microsoft.com/office/drawing/2014/main" id="{83D80E1C-2A6C-41A8-842F-42E772789B04}"/>
              </a:ext>
            </a:extLst>
          </p:cNvPr>
          <p:cNvPicPr/>
          <p:nvPr/>
        </p:nvPicPr>
        <p:blipFill rotWithShape="1">
          <a:blip r:embed="rId5"/>
          <a:srcRect l="-1" r="3134" b="23756"/>
          <a:stretch/>
        </p:blipFill>
        <p:spPr bwMode="auto">
          <a:xfrm>
            <a:off x="5959440" y="4622185"/>
            <a:ext cx="3184560" cy="2235815"/>
          </a:xfrm>
          <a:prstGeom prst="rect">
            <a:avLst/>
          </a:prstGeom>
          <a:ln>
            <a:solidFill>
              <a:srgbClr val="FFC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1320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306133"/>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2</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Ada berapa banyak bilangan bulat positif kurang dari 1000 yang dapat dibagi 7 atau 11?</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A adalah himpunan bilangan bulat positif kurang dari 1000 yang dapat dibagi 7, dan B adalah himpunan bilangan bulat positif kurang dari 1000 yang dapat dibagi 11. Maka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adalah himpunan bilangan bulat kurang dari 1000 yang dapat dibagi 7 atau 11, dan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adalah himpunan bilangan bulat kurang dari 1000 yang dapat dibagi 7 dan 11. Karena 7 dan 11 adalah bilangan prima, maka bilangan bulat yang dapat dibagi oleh 7 dan 11 merupakan bilangan yang dapat dibagi oleh 7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11.</a:t>
                </a:r>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 |A| +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a:t>
                </a:r>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		= </a:t>
                </a:r>
                <a14:m>
                  <m:oMath xmlns:m="http://schemas.openxmlformats.org/officeDocument/2006/math">
                    <m:d>
                      <m:dPr>
                        <m:begChr m:val="⌊"/>
                        <m:endChr m:val="⌋"/>
                        <m:ctrlPr>
                          <a:rPr lang="en-ID" i="1">
                            <a:latin typeface="Cambria Math" panose="02040503050406030204" pitchFamily="18" charset="0"/>
                          </a:rPr>
                        </m:ctrlPr>
                      </m:dPr>
                      <m:e>
                        <m:f>
                          <m:fPr>
                            <m:ctrlPr>
                              <a:rPr lang="en-ID" i="1">
                                <a:latin typeface="Cambria Math" panose="02040503050406030204" pitchFamily="18" charset="0"/>
                              </a:rPr>
                            </m:ctrlPr>
                          </m:fPr>
                          <m:num>
                            <m:r>
                              <a:rPr lang="en-US">
                                <a:latin typeface="Cambria Math" panose="02040503050406030204" pitchFamily="18" charset="0"/>
                              </a:rPr>
                              <m:t>1000</m:t>
                            </m:r>
                          </m:num>
                          <m:den>
                            <m:r>
                              <a:rPr lang="en-US">
                                <a:latin typeface="Cambria Math" panose="02040503050406030204" pitchFamily="18" charset="0"/>
                              </a:rPr>
                              <m:t>7</m:t>
                            </m:r>
                          </m:den>
                        </m:f>
                      </m:e>
                    </m:d>
                  </m:oMath>
                </a14:m>
                <a:r>
                  <a:rPr lang="en-US">
                    <a:latin typeface="Bookman Old Style" panose="02050604050505020204" pitchFamily="18" charset="0"/>
                  </a:rPr>
                  <a:t> + </a:t>
                </a:r>
                <a14:m>
                  <m:oMath xmlns:m="http://schemas.openxmlformats.org/officeDocument/2006/math">
                    <m:d>
                      <m:dPr>
                        <m:begChr m:val="⌊"/>
                        <m:endChr m:val="⌋"/>
                        <m:ctrlPr>
                          <a:rPr lang="en-ID" i="1">
                            <a:latin typeface="Cambria Math" panose="02040503050406030204" pitchFamily="18" charset="0"/>
                          </a:rPr>
                        </m:ctrlPr>
                      </m:dPr>
                      <m:e>
                        <m:f>
                          <m:fPr>
                            <m:ctrlPr>
                              <a:rPr lang="en-ID" i="1">
                                <a:latin typeface="Cambria Math" panose="02040503050406030204" pitchFamily="18" charset="0"/>
                              </a:rPr>
                            </m:ctrlPr>
                          </m:fPr>
                          <m:num>
                            <m:r>
                              <a:rPr lang="en-US">
                                <a:latin typeface="Cambria Math" panose="02040503050406030204" pitchFamily="18" charset="0"/>
                              </a:rPr>
                              <m:t>1000</m:t>
                            </m:r>
                          </m:num>
                          <m:den>
                            <m:r>
                              <a:rPr lang="en-US">
                                <a:latin typeface="Cambria Math" panose="02040503050406030204" pitchFamily="18" charset="0"/>
                              </a:rPr>
                              <m:t>11</m:t>
                            </m:r>
                          </m:den>
                        </m:f>
                      </m:e>
                    </m:d>
                  </m:oMath>
                </a14:m>
                <a:r>
                  <a:rPr lang="en-US">
                    <a:latin typeface="Bookman Old Style" panose="02050604050505020204" pitchFamily="18" charset="0"/>
                  </a:rPr>
                  <a:t> – </a:t>
                </a:r>
                <a14:m>
                  <m:oMath xmlns:m="http://schemas.openxmlformats.org/officeDocument/2006/math">
                    <m:d>
                      <m:dPr>
                        <m:begChr m:val="⌊"/>
                        <m:endChr m:val="⌋"/>
                        <m:ctrlPr>
                          <a:rPr lang="en-ID" i="1">
                            <a:latin typeface="Cambria Math" panose="02040503050406030204" pitchFamily="18" charset="0"/>
                          </a:rPr>
                        </m:ctrlPr>
                      </m:dPr>
                      <m:e>
                        <m:f>
                          <m:fPr>
                            <m:ctrlPr>
                              <a:rPr lang="en-ID" i="1">
                                <a:latin typeface="Cambria Math" panose="02040503050406030204" pitchFamily="18" charset="0"/>
                              </a:rPr>
                            </m:ctrlPr>
                          </m:fPr>
                          <m:num>
                            <m:r>
                              <a:rPr lang="en-US">
                                <a:latin typeface="Cambria Math" panose="02040503050406030204" pitchFamily="18" charset="0"/>
                              </a:rPr>
                              <m:t>1000</m:t>
                            </m:r>
                          </m:num>
                          <m:den>
                            <m:r>
                              <a:rPr lang="en-US">
                                <a:latin typeface="Cambria Math" panose="02040503050406030204" pitchFamily="18" charset="0"/>
                              </a:rPr>
                              <m:t>7 ∙ 11</m:t>
                            </m:r>
                          </m:den>
                        </m:f>
                      </m:e>
                    </m:d>
                  </m:oMath>
                </a14:m>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		= 142 + 90 – 12 	= 220</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306133"/>
              </a:xfrm>
              <a:prstGeom prst="rect">
                <a:avLst/>
              </a:prstGeom>
              <a:blipFill>
                <a:blip r:embed="rId4"/>
                <a:stretch>
                  <a:fillRect l="-604" t="-477" r="-453" b="-47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3268F06-AFF6-4533-BC05-20390E63F27E}"/>
              </a:ext>
            </a:extLst>
          </p:cNvPr>
          <p:cNvPicPr/>
          <p:nvPr/>
        </p:nvPicPr>
        <p:blipFill rotWithShape="1">
          <a:blip r:embed="rId5"/>
          <a:srcRect r="6994" b="22322"/>
          <a:stretch/>
        </p:blipFill>
        <p:spPr bwMode="auto">
          <a:xfrm>
            <a:off x="6588224" y="5373216"/>
            <a:ext cx="2555776" cy="1484784"/>
          </a:xfrm>
          <a:prstGeom prst="rect">
            <a:avLst/>
          </a:prstGeom>
          <a:ln>
            <a:solidFill>
              <a:srgbClr val="FFC00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4889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5170646"/>
              </a:xfrm>
              <a:prstGeom prst="rect">
                <a:avLst/>
              </a:prstGeom>
            </p:spPr>
            <p:txBody>
              <a:bodyPr wrap="square">
                <a:spAutoFit/>
              </a:bodyPr>
              <a:lstStyle/>
              <a:p>
                <a:pPr algn="just">
                  <a:spcBef>
                    <a:spcPts val="1200"/>
                  </a:spcBef>
                  <a:spcAft>
                    <a:spcPts val="0"/>
                  </a:spcAft>
                </a:pPr>
                <a:r>
                  <a:rPr lang="en-US" b="1">
                    <a:latin typeface="Bookman Old Style" panose="02050604050505020204" pitchFamily="18" charset="0"/>
                  </a:rPr>
                  <a:t>Contoh 3</a:t>
                </a:r>
                <a:endParaRPr lang="en-ID" b="1">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ada 1807 mahasiswa baru di kampus. Diantaranya, 453 mengambil kelas ilmu komputer, 567 mengambil kelas matematika, dan 299 mengambil kelas keduanya. Berapa banyak yang tidak mengambil kelas ilmu komputer atau matematika?</a:t>
                </a:r>
                <a:endParaRPr lang="en-ID">
                  <a:latin typeface="Bookman Old Style" panose="02050604050505020204" pitchFamily="18" charset="0"/>
                </a:endParaRPr>
              </a:p>
              <a:p>
                <a:pPr algn="just">
                  <a:spcBef>
                    <a:spcPts val="1200"/>
                  </a:spcBef>
                  <a:spcAft>
                    <a:spcPts val="0"/>
                  </a:spcAft>
                </a:pPr>
                <a:r>
                  <a:rPr lang="en-US">
                    <a:latin typeface="Bookman Old Style" panose="02050604050505020204" pitchFamily="18" charset="0"/>
                  </a:rPr>
                  <a:t>Jawab:</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Misalkan A menjadi himpunan seluruh mahasiswa baru yang mengambil kelas ilmu komputer. B adalah himpunan seluruh mahasiswa baru yang mengambil kelas matematika. Jumlah mahasiswa baru yang mengambil kelas ilmu komputer atau matematika adalah: </a:t>
                </a:r>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 |A| + |B|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a:latin typeface="Bookman Old Style" panose="02050604050505020204" pitchFamily="18" charset="0"/>
                  </a:rPr>
                  <a:t> B| </a:t>
                </a:r>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		= 453 + 567 – 299 = 721 </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Maka terdapat 1807 – 721 = 1086 mahasiswa baru yang tidak mengambil kelas keduanya.</a:t>
                </a:r>
                <a:endParaRPr lang="en-ID">
                  <a:latin typeface="Bookman Old Style" panose="02050604050505020204" pitchFamily="18" charset="0"/>
                </a:endParaRPr>
              </a:p>
            </p:txBody>
          </p:sp>
        </mc:Choice>
        <mc:Fallback xmlns="">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5170646"/>
              </a:xfrm>
              <a:prstGeom prst="rect">
                <a:avLst/>
              </a:prstGeom>
              <a:blipFill>
                <a:blip r:embed="rId4"/>
                <a:stretch>
                  <a:fillRect l="-604" t="-490" r="-453" b="-735"/>
                </a:stretch>
              </a:blipFill>
            </p:spPr>
            <p:txBody>
              <a:bodyPr/>
              <a:lstStyle/>
              <a:p>
                <a:r>
                  <a:rPr lang="en-US">
                    <a:noFill/>
                  </a:rPr>
                  <a:t> </a:t>
                </a:r>
              </a:p>
            </p:txBody>
          </p:sp>
        </mc:Fallback>
      </mc:AlternateContent>
    </p:spTree>
    <p:extLst>
      <p:ext uri="{BB962C8B-B14F-4D97-AF65-F5344CB8AC3E}">
        <p14:creationId xmlns:p14="http://schemas.microsoft.com/office/powerpoint/2010/main" val="27486688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4001095"/>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Sekarang</a:t>
                </a:r>
                <a:r>
                  <a:rPr lang="en-US" dirty="0">
                    <a:latin typeface="Bookman Old Style" panose="02050604050505020204" pitchFamily="18" charset="0"/>
                  </a:rPr>
                  <a:t> </a:t>
                </a:r>
                <a:r>
                  <a:rPr lang="en-US" dirty="0" err="1">
                    <a:latin typeface="Bookman Old Style" panose="02050604050505020204" pitchFamily="18" charset="0"/>
                  </a:rPr>
                  <a:t>kita</a:t>
                </a:r>
                <a:r>
                  <a:rPr lang="en-US" dirty="0">
                    <a:latin typeface="Bookman Old Style" panose="02050604050505020204" pitchFamily="18" charset="0"/>
                  </a:rPr>
                  <a:t> </a:t>
                </a:r>
                <a:r>
                  <a:rPr lang="en-US" dirty="0" err="1">
                    <a:latin typeface="Bookman Old Style" panose="02050604050505020204" pitchFamily="18" charset="0"/>
                  </a:rPr>
                  <a:t>akan</a:t>
                </a:r>
                <a:r>
                  <a:rPr lang="en-US" dirty="0">
                    <a:latin typeface="Bookman Old Style" panose="02050604050505020204" pitchFamily="18" charset="0"/>
                  </a:rPr>
                  <a:t> </a:t>
                </a:r>
                <a:r>
                  <a:rPr lang="en-US" dirty="0" err="1">
                    <a:latin typeface="Bookman Old Style" panose="02050604050505020204" pitchFamily="18" charset="0"/>
                  </a:rPr>
                  <a:t>mempelajari</a:t>
                </a:r>
                <a:r>
                  <a:rPr lang="en-US" dirty="0">
                    <a:latin typeface="Bookman Old Style" panose="02050604050505020204" pitchFamily="18" charset="0"/>
                  </a:rPr>
                  <a:t> </a:t>
                </a: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baru</a:t>
                </a:r>
                <a:r>
                  <a:rPr lang="en-US" dirty="0">
                    <a:latin typeface="Bookman Old Style" panose="02050604050505020204" pitchFamily="18" charset="0"/>
                  </a:rPr>
                  <a:t> yang </a:t>
                </a:r>
                <a:r>
                  <a:rPr lang="en-US" dirty="0" err="1">
                    <a:latin typeface="Bookman Old Style" panose="02050604050505020204" pitchFamily="18" charset="0"/>
                  </a:rPr>
                  <a:t>dikenal</a:t>
                </a:r>
                <a:r>
                  <a:rPr lang="en-US" dirty="0">
                    <a:latin typeface="Bookman Old Style" panose="02050604050505020204" pitchFamily="18" charset="0"/>
                  </a:rPr>
                  <a:t> </a:t>
                </a:r>
                <a:r>
                  <a:rPr lang="en-US" dirty="0" err="1">
                    <a:latin typeface="Bookman Old Style" panose="02050604050505020204" pitchFamily="18" charset="0"/>
                  </a:rPr>
                  <a:t>dengan</a:t>
                </a:r>
                <a:r>
                  <a:rPr lang="en-US" dirty="0">
                    <a:latin typeface="Bookman Old Style" panose="02050604050505020204" pitchFamily="18" charset="0"/>
                  </a:rPr>
                  <a:t> principle of inclusion-exclusion. </a:t>
                </a:r>
                <a:r>
                  <a:rPr lang="en-US" dirty="0" err="1">
                    <a:latin typeface="Bookman Old Style" panose="02050604050505020204" pitchFamily="18" charset="0"/>
                  </a:rPr>
                  <a:t>Sebelum</a:t>
                </a:r>
                <a:r>
                  <a:rPr lang="en-US" dirty="0">
                    <a:latin typeface="Bookman Old Style" panose="02050604050505020204" pitchFamily="18" charset="0"/>
                  </a:rPr>
                  <a:t> </a:t>
                </a:r>
                <a:r>
                  <a:rPr lang="en-US" dirty="0" err="1">
                    <a:latin typeface="Bookman Old Style" panose="02050604050505020204" pitchFamily="18" charset="0"/>
                  </a:rPr>
                  <a:t>kita</a:t>
                </a:r>
                <a:r>
                  <a:rPr lang="en-US" dirty="0">
                    <a:latin typeface="Bookman Old Style" panose="02050604050505020204" pitchFamily="18" charset="0"/>
                  </a:rPr>
                  <a:t> </a:t>
                </a:r>
                <a:r>
                  <a:rPr lang="en-US" dirty="0" err="1">
                    <a:latin typeface="Bookman Old Style" panose="02050604050505020204" pitchFamily="18" charset="0"/>
                  </a:rPr>
                  <a:t>menghitung</a:t>
                </a:r>
                <a:r>
                  <a:rPr lang="en-US" dirty="0">
                    <a:latin typeface="Bookman Old Style" panose="02050604050505020204" pitchFamily="18" charset="0"/>
                  </a:rPr>
                  <a:t> unions </a:t>
                </a:r>
                <a:r>
                  <a:rPr lang="en-US" dirty="0" err="1">
                    <a:latin typeface="Bookman Old Style" panose="02050604050505020204" pitchFamily="18" charset="0"/>
                  </a:rPr>
                  <a:t>dari</a:t>
                </a:r>
                <a:r>
                  <a:rPr lang="en-US" dirty="0">
                    <a:latin typeface="Bookman Old Style" panose="02050604050505020204" pitchFamily="18" charset="0"/>
                  </a:rPr>
                  <a:t> n </a:t>
                </a:r>
                <a:r>
                  <a:rPr lang="en-US" dirty="0" err="1">
                    <a:latin typeface="Bookman Old Style" panose="02050604050505020204" pitchFamily="18" charset="0"/>
                  </a:rPr>
                  <a:t>himpunan</a:t>
                </a:r>
                <a:r>
                  <a:rPr lang="en-US" dirty="0">
                    <a:latin typeface="Bookman Old Style" panose="02050604050505020204" pitchFamily="18" charset="0"/>
                  </a:rPr>
                  <a:t>, di mana n </a:t>
                </a:r>
                <a:r>
                  <a:rPr lang="en-US" dirty="0" err="1">
                    <a:latin typeface="Bookman Old Style" panose="02050604050505020204" pitchFamily="18" charset="0"/>
                  </a:rPr>
                  <a:t>adalah</a:t>
                </a:r>
                <a:r>
                  <a:rPr lang="en-US" dirty="0">
                    <a:latin typeface="Bookman Old Style" panose="02050604050505020204" pitchFamily="18" charset="0"/>
                  </a:rPr>
                  <a:t> </a:t>
                </a:r>
                <a:r>
                  <a:rPr lang="en-US" dirty="0" err="1">
                    <a:latin typeface="Bookman Old Style" panose="02050604050505020204" pitchFamily="18" charset="0"/>
                  </a:rPr>
                  <a:t>bilangan</a:t>
                </a:r>
                <a:r>
                  <a:rPr lang="en-US" dirty="0">
                    <a:latin typeface="Bookman Old Style" panose="02050604050505020204" pitchFamily="18" charset="0"/>
                  </a:rPr>
                  <a:t> </a:t>
                </a:r>
                <a:r>
                  <a:rPr lang="en-US" dirty="0" err="1">
                    <a:latin typeface="Bookman Old Style" panose="02050604050505020204" pitchFamily="18" charset="0"/>
                  </a:rPr>
                  <a:t>bulat</a:t>
                </a:r>
                <a:r>
                  <a:rPr lang="en-US" dirty="0">
                    <a:latin typeface="Bookman Old Style" panose="02050604050505020204" pitchFamily="18" charset="0"/>
                  </a:rPr>
                  <a:t> </a:t>
                </a:r>
                <a:r>
                  <a:rPr lang="en-US" dirty="0" err="1">
                    <a:latin typeface="Bookman Old Style" panose="02050604050505020204" pitchFamily="18" charset="0"/>
                  </a:rPr>
                  <a:t>positif</a:t>
                </a:r>
                <a:r>
                  <a:rPr lang="en-US" dirty="0">
                    <a:latin typeface="Bookman Old Style" panose="02050604050505020204" pitchFamily="18" charset="0"/>
                  </a:rPr>
                  <a:t>, </a:t>
                </a:r>
                <a:r>
                  <a:rPr lang="en-US" dirty="0" err="1">
                    <a:latin typeface="Bookman Old Style" panose="02050604050505020204" pitchFamily="18" charset="0"/>
                  </a:rPr>
                  <a:t>kita</a:t>
                </a:r>
                <a:r>
                  <a:rPr lang="en-US" dirty="0">
                    <a:latin typeface="Bookman Old Style" panose="02050604050505020204" pitchFamily="18" charset="0"/>
                  </a:rPr>
                  <a:t> </a:t>
                </a:r>
                <a:r>
                  <a:rPr lang="en-US" dirty="0" err="1">
                    <a:latin typeface="Bookman Old Style" panose="02050604050505020204" pitchFamily="18" charset="0"/>
                  </a:rPr>
                  <a:t>akan</a:t>
                </a:r>
                <a:r>
                  <a:rPr lang="en-US" dirty="0">
                    <a:latin typeface="Bookman Old Style" panose="02050604050505020204" pitchFamily="18" charset="0"/>
                  </a:rPr>
                  <a:t> </a:t>
                </a:r>
                <a:r>
                  <a:rPr lang="en-US" dirty="0" err="1">
                    <a:latin typeface="Bookman Old Style" panose="02050604050505020204" pitchFamily="18" charset="0"/>
                  </a:rPr>
                  <a:t>memperoleh</a:t>
                </a:r>
                <a:r>
                  <a:rPr lang="en-US" dirty="0">
                    <a:latin typeface="Bookman Old Style" panose="02050604050505020204" pitchFamily="18" charset="0"/>
                  </a:rPr>
                  <a:t> </a:t>
                </a: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union </a:t>
                </a:r>
                <a:r>
                  <a:rPr lang="en-US" dirty="0" err="1">
                    <a:latin typeface="Bookman Old Style" panose="02050604050505020204" pitchFamily="18" charset="0"/>
                  </a:rPr>
                  <a:t>tiga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 B, dan C. </a:t>
                </a: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membangun</a:t>
                </a:r>
                <a:r>
                  <a:rPr lang="en-US" dirty="0">
                    <a:latin typeface="Bookman Old Style" panose="02050604050505020204" pitchFamily="18" charset="0"/>
                  </a:rPr>
                  <a:t> </a:t>
                </a:r>
                <a:r>
                  <a:rPr lang="en-US" dirty="0" err="1">
                    <a:latin typeface="Bookman Old Style" panose="02050604050505020204" pitchFamily="18" charset="0"/>
                  </a:rPr>
                  <a:t>rumus</a:t>
                </a:r>
                <a:r>
                  <a:rPr lang="en-US" dirty="0">
                    <a:latin typeface="Bookman Old Style" panose="02050604050505020204" pitchFamily="18" charset="0"/>
                  </a:rPr>
                  <a:t> </a:t>
                </a:r>
                <a:r>
                  <a:rPr lang="en-US" dirty="0" err="1">
                    <a:latin typeface="Bookman Old Style" panose="02050604050505020204" pitchFamily="18" charset="0"/>
                  </a:rPr>
                  <a:t>ini</a:t>
                </a:r>
                <a:r>
                  <a:rPr lang="en-US" dirty="0">
                    <a:latin typeface="Bookman Old Style" panose="02050604050505020204" pitchFamily="18" charset="0"/>
                  </a:rPr>
                  <a:t>, </a:t>
                </a:r>
                <a:r>
                  <a:rPr lang="en-US" dirty="0" err="1">
                    <a:latin typeface="Bookman Old Style" panose="02050604050505020204" pitchFamily="18" charset="0"/>
                  </a:rPr>
                  <a:t>catat</a:t>
                </a:r>
                <a:r>
                  <a:rPr lang="en-US" dirty="0">
                    <a:latin typeface="Bookman Old Style" panose="02050604050505020204" pitchFamily="18" charset="0"/>
                  </a:rPr>
                  <a:t> </a:t>
                </a:r>
                <a:r>
                  <a:rPr lang="en-US" dirty="0" err="1">
                    <a:latin typeface="Bookman Old Style" panose="02050604050505020204" pitchFamily="18" charset="0"/>
                  </a:rPr>
                  <a:t>bahwa</a:t>
                </a:r>
                <a:r>
                  <a:rPr lang="en-US" dirty="0">
                    <a:latin typeface="Bookman Old Style" panose="02050604050505020204" pitchFamily="18" charset="0"/>
                  </a:rPr>
                  <a:t> |A| + |B| + |C| </a:t>
                </a:r>
                <a:r>
                  <a:rPr lang="en-US" dirty="0" err="1">
                    <a:latin typeface="Bookman Old Style" panose="02050604050505020204" pitchFamily="18" charset="0"/>
                  </a:rPr>
                  <a:t>menghitung</a:t>
                </a:r>
                <a:r>
                  <a:rPr lang="en-US" dirty="0">
                    <a:latin typeface="Bookman Old Style" panose="02050604050505020204" pitchFamily="18" charset="0"/>
                  </a:rPr>
                  <a:t> </a:t>
                </a:r>
                <a:r>
                  <a:rPr lang="en-US" dirty="0" err="1">
                    <a:latin typeface="Bookman Old Style" panose="02050604050505020204" pitchFamily="18" charset="0"/>
                  </a:rPr>
                  <a:t>setiap</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yang </a:t>
                </a:r>
                <a:r>
                  <a:rPr lang="en-US" dirty="0" err="1">
                    <a:latin typeface="Bookman Old Style" panose="02050604050505020204" pitchFamily="18" charset="0"/>
                  </a:rPr>
                  <a:t>tepat</a:t>
                </a:r>
                <a:r>
                  <a:rPr lang="en-US" dirty="0">
                    <a:latin typeface="Bookman Old Style" panose="02050604050505020204" pitchFamily="18" charset="0"/>
                  </a:rPr>
                  <a:t> di salah </a:t>
                </a:r>
                <a:r>
                  <a:rPr lang="en-US" dirty="0" err="1">
                    <a:latin typeface="Bookman Old Style" panose="02050604050505020204" pitchFamily="18" charset="0"/>
                  </a:rPr>
                  <a:t>satu</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sekali</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yang </a:t>
                </a:r>
                <a:r>
                  <a:rPr lang="en-US" dirty="0" err="1">
                    <a:latin typeface="Bookman Old Style" panose="02050604050505020204" pitchFamily="18" charset="0"/>
                  </a:rPr>
                  <a:t>tepat</a:t>
                </a:r>
                <a:r>
                  <a:rPr lang="en-US" dirty="0">
                    <a:latin typeface="Bookman Old Style" panose="02050604050505020204" pitchFamily="18" charset="0"/>
                  </a:rPr>
                  <a:t> </a:t>
                </a:r>
                <a:r>
                  <a:rPr lang="en-US" dirty="0" err="1">
                    <a:latin typeface="Bookman Old Style" panose="02050604050505020204" pitchFamily="18" charset="0"/>
                  </a:rPr>
                  <a:t>dalam</a:t>
                </a:r>
                <a:r>
                  <a:rPr lang="en-US" dirty="0">
                    <a:latin typeface="Bookman Old Style" panose="02050604050505020204" pitchFamily="18" charset="0"/>
                  </a:rPr>
                  <a:t> </a:t>
                </a:r>
                <a:r>
                  <a:rPr lang="en-US" dirty="0" err="1">
                    <a:latin typeface="Bookman Old Style" panose="02050604050505020204" pitchFamily="18" charset="0"/>
                  </a:rPr>
                  <a:t>dua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dua</a:t>
                </a:r>
                <a:r>
                  <a:rPr lang="en-US" dirty="0">
                    <a:latin typeface="Bookman Old Style" panose="02050604050505020204" pitchFamily="18" charset="0"/>
                  </a:rPr>
                  <a:t> kali, dan </a:t>
                </a:r>
                <a:r>
                  <a:rPr lang="en-US" dirty="0" err="1">
                    <a:latin typeface="Bookman Old Style" panose="02050604050505020204" pitchFamily="18" charset="0"/>
                  </a:rPr>
                  <a:t>elemen</a:t>
                </a:r>
                <a:r>
                  <a:rPr lang="en-US" dirty="0">
                    <a:latin typeface="Bookman Old Style" panose="02050604050505020204" pitchFamily="18" charset="0"/>
                  </a:rPr>
                  <a:t> di </a:t>
                </a:r>
                <a:r>
                  <a:rPr lang="en-US" dirty="0" err="1">
                    <a:latin typeface="Bookman Old Style" panose="02050604050505020204" pitchFamily="18" charset="0"/>
                  </a:rPr>
                  <a:t>ketiga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tiga</a:t>
                </a:r>
                <a:r>
                  <a:rPr lang="en-US" dirty="0">
                    <a:latin typeface="Bookman Old Style" panose="02050604050505020204" pitchFamily="18" charset="0"/>
                  </a:rPr>
                  <a:t> kali. </a:t>
                </a:r>
                <a:r>
                  <a:rPr lang="en-US" dirty="0" err="1">
                    <a:latin typeface="Bookman Old Style" panose="02050604050505020204" pitchFamily="18" charset="0"/>
                  </a:rPr>
                  <a:t>Ilustrasi</a:t>
                </a:r>
                <a:r>
                  <a:rPr lang="en-US" dirty="0">
                    <a:latin typeface="Bookman Old Style" panose="02050604050505020204" pitchFamily="18" charset="0"/>
                  </a:rPr>
                  <a:t> pada Gambar 7.3 (a).</a:t>
                </a:r>
                <a:endParaRPr lang="en-ID" dirty="0">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dirty="0" err="1">
                    <a:latin typeface="Bookman Old Style" panose="02050604050505020204" pitchFamily="18" charset="0"/>
                  </a:rPr>
                  <a:t>Untuk</a:t>
                </a:r>
                <a:r>
                  <a:rPr lang="en-US" dirty="0">
                    <a:latin typeface="Bookman Old Style" panose="02050604050505020204" pitchFamily="18" charset="0"/>
                  </a:rPr>
                  <a:t> </a:t>
                </a:r>
                <a:r>
                  <a:rPr lang="en-US" dirty="0" err="1">
                    <a:latin typeface="Bookman Old Style" panose="02050604050505020204" pitchFamily="18" charset="0"/>
                  </a:rPr>
                  <a:t>menghapus</a:t>
                </a:r>
                <a:r>
                  <a:rPr lang="en-US" dirty="0">
                    <a:latin typeface="Bookman Old Style" panose="02050604050505020204" pitchFamily="18" charset="0"/>
                  </a:rPr>
                  <a:t> </a:t>
                </a:r>
                <a:r>
                  <a:rPr lang="en-US" i="1" dirty="0">
                    <a:latin typeface="Bookman Old Style" panose="02050604050505020204" pitchFamily="18" charset="0"/>
                  </a:rPr>
                  <a:t>overcount</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elemen-elemen</a:t>
                </a:r>
                <a:r>
                  <a:rPr lang="en-US" dirty="0">
                    <a:latin typeface="Bookman Old Style" panose="02050604050505020204" pitchFamily="18" charset="0"/>
                  </a:rPr>
                  <a:t> yang </a:t>
                </a:r>
                <a:r>
                  <a:rPr lang="en-US" dirty="0" err="1">
                    <a:latin typeface="Bookman Old Style" panose="02050604050505020204" pitchFamily="18" charset="0"/>
                  </a:rPr>
                  <a:t>ada</a:t>
                </a:r>
                <a:r>
                  <a:rPr lang="en-US" dirty="0">
                    <a:latin typeface="Bookman Old Style" panose="02050604050505020204" pitchFamily="18" charset="0"/>
                  </a:rPr>
                  <a:t> pada </a:t>
                </a:r>
                <a:r>
                  <a:rPr lang="en-US" dirty="0" err="1">
                    <a:latin typeface="Bookman Old Style" panose="02050604050505020204" pitchFamily="18" charset="0"/>
                  </a:rPr>
                  <a:t>lebih</a:t>
                </a:r>
                <a:r>
                  <a:rPr lang="en-US" dirty="0">
                    <a:latin typeface="Bookman Old Style" panose="02050604050505020204" pitchFamily="18" charset="0"/>
                  </a:rPr>
                  <a:t>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satu</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 </a:t>
                </a:r>
                <a:r>
                  <a:rPr lang="en-US" dirty="0" err="1">
                    <a:latin typeface="Bookman Old Style" panose="02050604050505020204" pitchFamily="18" charset="0"/>
                  </a:rPr>
                  <a:t>kurangi</a:t>
                </a:r>
                <a:r>
                  <a:rPr lang="en-US" dirty="0">
                    <a:latin typeface="Bookman Old Style" panose="02050604050505020204" pitchFamily="18" charset="0"/>
                  </a:rPr>
                  <a:t> </a:t>
                </a:r>
                <a:r>
                  <a:rPr lang="en-US" dirty="0" err="1">
                    <a:latin typeface="Bookman Old Style" panose="02050604050505020204" pitchFamily="18" charset="0"/>
                  </a:rPr>
                  <a:t>jumlah</a:t>
                </a:r>
                <a:r>
                  <a:rPr lang="en-US" dirty="0">
                    <a:latin typeface="Bookman Old Style" panose="02050604050505020204" pitchFamily="18" charset="0"/>
                  </a:rPr>
                  <a:t> </a:t>
                </a:r>
                <a:r>
                  <a:rPr lang="en-US" dirty="0" err="1">
                    <a:latin typeface="Bookman Old Style" panose="02050604050505020204" pitchFamily="18" charset="0"/>
                  </a:rPr>
                  <a:t>elemen</a:t>
                </a:r>
                <a:r>
                  <a:rPr lang="en-US" dirty="0">
                    <a:latin typeface="Bookman Old Style" panose="02050604050505020204" pitchFamily="18" charset="0"/>
                  </a:rPr>
                  <a:t> pada intersection </a:t>
                </a:r>
                <a:r>
                  <a:rPr lang="en-US" dirty="0" err="1">
                    <a:latin typeface="Bookman Old Style" panose="02050604050505020204" pitchFamily="18" charset="0"/>
                  </a:rPr>
                  <a:t>dari</a:t>
                </a:r>
                <a:r>
                  <a:rPr lang="en-US" dirty="0">
                    <a:latin typeface="Bookman Old Style" panose="02050604050505020204" pitchFamily="18" charset="0"/>
                  </a:rPr>
                  <a:t> </a:t>
                </a:r>
                <a:r>
                  <a:rPr lang="en-US" dirty="0" err="1">
                    <a:latin typeface="Bookman Old Style" panose="02050604050505020204" pitchFamily="18" charset="0"/>
                  </a:rPr>
                  <a:t>semua</a:t>
                </a:r>
                <a:r>
                  <a:rPr lang="en-US" dirty="0">
                    <a:latin typeface="Bookman Old Style" panose="02050604050505020204" pitchFamily="18" charset="0"/>
                  </a:rPr>
                  <a:t> </a:t>
                </a:r>
                <a:r>
                  <a:rPr lang="en-US" dirty="0" err="1">
                    <a:latin typeface="Bookman Old Style" panose="02050604050505020204" pitchFamily="18" charset="0"/>
                  </a:rPr>
                  <a:t>pasang</a:t>
                </a:r>
                <a:r>
                  <a:rPr lang="en-US" dirty="0">
                    <a:latin typeface="Bookman Old Style" panose="02050604050505020204" pitchFamily="18" charset="0"/>
                  </a:rPr>
                  <a:t> </a:t>
                </a:r>
                <a:r>
                  <a:rPr lang="en-US" dirty="0" err="1">
                    <a:latin typeface="Bookman Old Style" panose="02050604050505020204" pitchFamily="18" charset="0"/>
                  </a:rPr>
                  <a:t>ketiga</a:t>
                </a:r>
                <a:r>
                  <a:rPr lang="en-US" dirty="0">
                    <a:latin typeface="Bookman Old Style" panose="02050604050505020204" pitchFamily="18" charset="0"/>
                  </a:rPr>
                  <a:t> </a:t>
                </a:r>
                <a:r>
                  <a:rPr lang="en-US" dirty="0" err="1">
                    <a:latin typeface="Bookman Old Style" panose="02050604050505020204" pitchFamily="18" charset="0"/>
                  </a:rPr>
                  <a:t>himpunan</a:t>
                </a:r>
                <a:r>
                  <a:rPr lang="en-US" dirty="0">
                    <a:latin typeface="Bookman Old Style" panose="02050604050505020204" pitchFamily="18" charset="0"/>
                  </a:rPr>
                  <a:t>.</a:t>
                </a:r>
                <a:endParaRPr lang="en-ID" dirty="0">
                  <a:latin typeface="Bookman Old Style" panose="02050604050505020204" pitchFamily="18" charset="0"/>
                </a:endParaRPr>
              </a:p>
              <a:p>
                <a:pPr marL="450850" algn="just">
                  <a:spcBef>
                    <a:spcPts val="1200"/>
                  </a:spcBef>
                  <a:spcAft>
                    <a:spcPts val="0"/>
                  </a:spcAft>
                </a:pPr>
                <a:r>
                  <a:rPr lang="en-US" dirty="0">
                    <a:latin typeface="Bookman Old Style" panose="02050604050505020204" pitchFamily="18" charset="0"/>
                  </a:rPr>
                  <a:t>|A| + |B| + |C|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|A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C|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|B </a:t>
                </a:r>
                <a14:m>
                  <m:oMath xmlns:m="http://schemas.openxmlformats.org/officeDocument/2006/math">
                    <m:r>
                      <a:rPr lang="en-US">
                        <a:latin typeface="Cambria Math" panose="02040503050406030204" pitchFamily="18" charset="0"/>
                      </a:rPr>
                      <m:t>∩</m:t>
                    </m:r>
                  </m:oMath>
                </a14:m>
                <a:r>
                  <a:rPr lang="en-US" dirty="0">
                    <a:latin typeface="Bookman Old Style" panose="02050604050505020204" pitchFamily="18" charset="0"/>
                  </a:rPr>
                  <a:t> C|</a:t>
                </a:r>
                <a:endParaRPr lang="en-ID" dirty="0">
                  <a:latin typeface="Bookman Old Style" panose="02050604050505020204" pitchFamily="18" charset="0"/>
                </a:endParaRPr>
              </a:p>
            </p:txBody>
          </p:sp>
        </mc:Choice>
        <mc:Fallback>
          <p:sp>
            <p:nvSpPr>
              <p:cNvPr id="5" name="Rectangle 4">
                <a:extLst>
                  <a:ext uri="{FF2B5EF4-FFF2-40B4-BE49-F238E27FC236}">
                    <a16:creationId xmlns:a16="http://schemas.microsoft.com/office/drawing/2014/main" id="{24855D9B-4231-AF41-8ECA-F2399FA469FB}"/>
                  </a:ext>
                </a:extLst>
              </p:cNvPr>
              <p:cNvSpPr>
                <a:spLocks noRot="1" noChangeAspect="1" noMove="1" noResize="1" noEditPoints="1" noAdjustHandles="1" noChangeArrowheads="1" noChangeShapeType="1" noTextEdit="1"/>
              </p:cNvSpPr>
              <p:nvPr/>
            </p:nvSpPr>
            <p:spPr>
              <a:xfrm>
                <a:off x="428596" y="1484784"/>
                <a:ext cx="8391876" cy="4001095"/>
              </a:xfrm>
              <a:prstGeom prst="rect">
                <a:avLst/>
              </a:prstGeom>
              <a:blipFill>
                <a:blip r:embed="rId4"/>
                <a:stretch>
                  <a:fillRect l="-436" t="-762" r="-654" b="-1677"/>
                </a:stretch>
              </a:blipFill>
            </p:spPr>
            <p:txBody>
              <a:bodyPr/>
              <a:lstStyle/>
              <a:p>
                <a:r>
                  <a:rPr lang="en-ID">
                    <a:noFill/>
                  </a:rPr>
                  <a:t> </a:t>
                </a:r>
              </a:p>
            </p:txBody>
          </p:sp>
        </mc:Fallback>
      </mc:AlternateContent>
    </p:spTree>
    <p:extLst>
      <p:ext uri="{BB962C8B-B14F-4D97-AF65-F5344CB8AC3E}">
        <p14:creationId xmlns:p14="http://schemas.microsoft.com/office/powerpoint/2010/main" val="14711133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391876" cy="2308324"/>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Ekspresi ini masih menghitung elemen yang berada di salah satu himpunan. Elemen yang berada di tepat dua himpunan juga dihitung tepat satu kali, karena elemen ini akan berada di salah satu dari tiga intersection himpunan yang diambil dua sekaligus. Namun, elemen-elemen yang berada di ketiga himpunan akan dihitung nol kali dengan ekspresi ini, karena mereka berada di ketiga intersection himpunan yang diambil dua sekaligus. Ilustrasi pada Gambar 7.3 (b).</a:t>
            </a:r>
            <a:r>
              <a:rPr lang="en-ID">
                <a:latin typeface="Bookman Old Style" panose="02050604050505020204" pitchFamily="18" charset="0"/>
              </a:rPr>
              <a:t> </a:t>
            </a:r>
          </a:p>
        </p:txBody>
      </p:sp>
      <p:pic>
        <p:nvPicPr>
          <p:cNvPr id="4" name="Picture 3">
            <a:extLst>
              <a:ext uri="{FF2B5EF4-FFF2-40B4-BE49-F238E27FC236}">
                <a16:creationId xmlns:a16="http://schemas.microsoft.com/office/drawing/2014/main" id="{702275DC-E2F2-B74C-A29C-8EEFB40D2496}"/>
              </a:ext>
            </a:extLst>
          </p:cNvPr>
          <p:cNvPicPr/>
          <p:nvPr/>
        </p:nvPicPr>
        <p:blipFill rotWithShape="1">
          <a:blip r:embed="rId4"/>
          <a:srcRect b="14900"/>
          <a:stretch/>
        </p:blipFill>
        <p:spPr bwMode="auto">
          <a:xfrm>
            <a:off x="2191531" y="3933056"/>
            <a:ext cx="4866005" cy="2032635"/>
          </a:xfrm>
          <a:prstGeom prst="rect">
            <a:avLst/>
          </a:prstGeom>
          <a:ln>
            <a:solidFill>
              <a:srgbClr val="FFC000"/>
            </a:solid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D3250E6A-5DA9-2640-8060-9EB7ACA79853}"/>
              </a:ext>
            </a:extLst>
          </p:cNvPr>
          <p:cNvSpPr/>
          <p:nvPr/>
        </p:nvSpPr>
        <p:spPr>
          <a:xfrm>
            <a:off x="789871" y="6121037"/>
            <a:ext cx="7669324" cy="307777"/>
          </a:xfrm>
          <a:prstGeom prst="rect">
            <a:avLst/>
          </a:prstGeom>
        </p:spPr>
        <p:txBody>
          <a:bodyPr wrap="square">
            <a:spAutoFit/>
          </a:bodyPr>
          <a:lstStyle/>
          <a:p>
            <a:r>
              <a:rPr lang="en-US" sz="140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Gambar 7.3 Menghitung jumlah elemen yang berada dalam gabungan tiga himpunan</a:t>
            </a:r>
            <a:r>
              <a:rPr lang="en-ID" sz="1400">
                <a:effectLst/>
              </a:rPr>
              <a:t> </a:t>
            </a:r>
            <a:endParaRPr lang="en-US" sz="1400"/>
          </a:p>
        </p:txBody>
      </p:sp>
    </p:spTree>
    <p:extLst>
      <p:ext uri="{BB962C8B-B14F-4D97-AF65-F5344CB8AC3E}">
        <p14:creationId xmlns:p14="http://schemas.microsoft.com/office/powerpoint/2010/main" val="42744233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28596" y="142852"/>
            <a:ext cx="8140320" cy="829527"/>
          </a:xfrm>
        </p:spPr>
        <p:txBody>
          <a:bodyPr lIns="82945" tIns="50616" rIns="82945" bIns="41473"/>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US" sz="2800" b="1" dirty="0">
                <a:solidFill>
                  <a:srgbClr val="C00000"/>
                </a:solidFill>
                <a:effectLst>
                  <a:outerShdw blurRad="38100" dist="38100" dir="2700000" algn="tl">
                    <a:srgbClr val="000000">
                      <a:alpha val="43137"/>
                    </a:srgbClr>
                  </a:outerShdw>
                </a:effectLst>
                <a:ea typeface="ZYSong18030;中易宋体18030;SimSun;方正" charset="0"/>
                <a:cs typeface="ZYSong18030;中易宋体18030;SimSun;方正" charset="0"/>
              </a:rPr>
              <a:t>7.1. </a:t>
            </a:r>
            <a:r>
              <a:rPr lang="en-US" sz="2800" b="1">
                <a:solidFill>
                  <a:srgbClr val="C00000"/>
                </a:solidFill>
                <a:effectLst>
                  <a:outerShdw blurRad="38100" dist="38100" dir="2700000" algn="tl">
                    <a:srgbClr val="000000">
                      <a:alpha val="43137"/>
                    </a:srgbClr>
                  </a:outerShdw>
                </a:effectLst>
              </a:rPr>
              <a:t>The Principle of Inclusion-Exclusion</a:t>
            </a:r>
            <a:endParaRPr lang="en-US" sz="2800" b="1" dirty="0">
              <a:solidFill>
                <a:srgbClr val="C00000"/>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24855D9B-4231-AF41-8ECA-F2399FA469FB}"/>
              </a:ext>
            </a:extLst>
          </p:cNvPr>
          <p:cNvSpPr/>
          <p:nvPr/>
        </p:nvSpPr>
        <p:spPr>
          <a:xfrm>
            <a:off x="428596" y="1484784"/>
            <a:ext cx="8607900" cy="2062103"/>
          </a:xfrm>
          <a:prstGeom prst="rect">
            <a:avLst/>
          </a:prstGeom>
        </p:spPr>
        <p:txBody>
          <a:bodyPr wrap="square">
            <a:spAutoFit/>
          </a:bodyPr>
          <a:lstStyle/>
          <a:p>
            <a:pPr marL="450850" indent="-450850" algn="just">
              <a:spcBef>
                <a:spcPts val="1200"/>
              </a:spcBef>
              <a:spcAft>
                <a:spcPts val="0"/>
              </a:spcAft>
              <a:buFont typeface="Wingdings" pitchFamily="2" charset="2"/>
              <a:buChar char="q"/>
            </a:pPr>
            <a:r>
              <a:rPr lang="en-US">
                <a:latin typeface="Bookman Old Style" panose="02050604050505020204" pitchFamily="18" charset="0"/>
              </a:rPr>
              <a:t>Untuk memperbaiki undercount ini, tambahkan jumlah elemen di intersection dari ketiga himpunan. Ekspresi akhir ini menghitung setiap elemen sekali, baik itu dalam satu, dua, atau ketiga himpunan. Jadi,</a:t>
            </a:r>
            <a:endParaRPr lang="en-ID">
              <a:latin typeface="Bookman Old Style" panose="02050604050505020204" pitchFamily="18" charset="0"/>
            </a:endParaRPr>
          </a:p>
          <a:p>
            <a:pPr marL="450850" algn="just">
              <a:spcBef>
                <a:spcPts val="1200"/>
              </a:spcBef>
              <a:spcAft>
                <a:spcPts val="0"/>
              </a:spcAft>
            </a:pPr>
            <a:r>
              <a:rPr lang="en-US">
                <a:latin typeface="Bookman Old Style" panose="02050604050505020204" pitchFamily="18" charset="0"/>
              </a:rPr>
              <a:t>|A ∪ B ∪ C| = |A|+|B|+|C|−|A ∩ B|−|A ∩ C|−|B ∩ C|+|A ∩ B ∩ C|</a:t>
            </a:r>
            <a:endParaRPr lang="en-ID">
              <a:latin typeface="Bookman Old Style" panose="02050604050505020204" pitchFamily="18" charset="0"/>
            </a:endParaRPr>
          </a:p>
          <a:p>
            <a:pPr marL="450850" indent="-450850" algn="just">
              <a:spcBef>
                <a:spcPts val="1200"/>
              </a:spcBef>
              <a:spcAft>
                <a:spcPts val="0"/>
              </a:spcAft>
              <a:buFont typeface="Wingdings" pitchFamily="2" charset="2"/>
              <a:buChar char="q"/>
            </a:pPr>
            <a:r>
              <a:rPr lang="en-US">
                <a:latin typeface="Bookman Old Style" panose="02050604050505020204" pitchFamily="18" charset="0"/>
              </a:rPr>
              <a:t>Rumus ini diilustrasikan pada Gambar 7.3 (c).</a:t>
            </a:r>
            <a:r>
              <a:rPr lang="en-ID">
                <a:latin typeface="Bookman Old Style" panose="02050604050505020204" pitchFamily="18" charset="0"/>
              </a:rPr>
              <a:t> </a:t>
            </a:r>
          </a:p>
        </p:txBody>
      </p:sp>
    </p:spTree>
    <p:extLst>
      <p:ext uri="{BB962C8B-B14F-4D97-AF65-F5344CB8AC3E}">
        <p14:creationId xmlns:p14="http://schemas.microsoft.com/office/powerpoint/2010/main" val="40966004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E36A84930284A934EDF17E88D6FD4" ma:contentTypeVersion="2" ma:contentTypeDescription="Create a new document." ma:contentTypeScope="" ma:versionID="76370ddfe79fb200c356fa6350a64214">
  <xsd:schema xmlns:xsd="http://www.w3.org/2001/XMLSchema" xmlns:xs="http://www.w3.org/2001/XMLSchema" xmlns:p="http://schemas.microsoft.com/office/2006/metadata/properties" xmlns:ns2="b9204584-5e40-489b-b492-03f0f50c0346" targetNamespace="http://schemas.microsoft.com/office/2006/metadata/properties" ma:root="true" ma:fieldsID="a0373186538e6a13de09ed003b816138" ns2:_="">
    <xsd:import namespace="b9204584-5e40-489b-b492-03f0f50c03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04584-5e40-489b-b492-03f0f50c0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91D70A-2AC7-4169-99E3-C754BFE41DF3}"/>
</file>

<file path=customXml/itemProps2.xml><?xml version="1.0" encoding="utf-8"?>
<ds:datastoreItem xmlns:ds="http://schemas.openxmlformats.org/officeDocument/2006/customXml" ds:itemID="{E12EB5D8-9C5E-494B-936B-E3DF5085BA19}"/>
</file>

<file path=customXml/itemProps3.xml><?xml version="1.0" encoding="utf-8"?>
<ds:datastoreItem xmlns:ds="http://schemas.openxmlformats.org/officeDocument/2006/customXml" ds:itemID="{B3D2614F-6288-45BE-BB2A-799D3C513B6C}"/>
</file>

<file path=docProps/app.xml><?xml version="1.0" encoding="utf-8"?>
<Properties xmlns="http://schemas.openxmlformats.org/officeDocument/2006/extended-properties" xmlns:vt="http://schemas.openxmlformats.org/officeDocument/2006/docPropsVTypes">
  <TotalTime>23584</TotalTime>
  <Words>1996</Words>
  <Application>Microsoft Office PowerPoint</Application>
  <PresentationFormat>On-screen Show (4:3)</PresentationFormat>
  <Paragraphs>131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Cambria Math</vt:lpstr>
      <vt:lpstr>Wingdings</vt:lpstr>
      <vt:lpstr>Diseño predeterminado</vt:lpstr>
      <vt:lpstr>PowerPoint Presentation</vt:lpstr>
      <vt:lpstr>Bahan Kuliah</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7.1. The Principle of Inclusion-Exclusion</vt:lpstr>
      <vt:lpstr>7.2 Latihan</vt:lpstr>
      <vt:lpstr>7.2 Latihan</vt:lpstr>
      <vt:lpstr>7.2 Latihan</vt:lpstr>
      <vt:lpstr>End of File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Nurdin Bahtiar</cp:lastModifiedBy>
  <cp:revision>989</cp:revision>
  <dcterms:created xsi:type="dcterms:W3CDTF">2010-05-23T14:28:12Z</dcterms:created>
  <dcterms:modified xsi:type="dcterms:W3CDTF">2020-10-06T05:49:22Z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0x0101006EBE36A84930284A934EDF17E88D6FD4</vt:lpwstr>
  </property>
</Properties>
</file>