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9" r:id="rId3"/>
    <p:sldId id="304" r:id="rId4"/>
    <p:sldId id="308" r:id="rId5"/>
    <p:sldId id="309" r:id="rId6"/>
    <p:sldId id="305" r:id="rId7"/>
    <p:sldId id="310" r:id="rId8"/>
    <p:sldId id="311" r:id="rId9"/>
    <p:sldId id="312" r:id="rId10"/>
    <p:sldId id="313" r:id="rId11"/>
    <p:sldId id="306" r:id="rId12"/>
    <p:sldId id="314" r:id="rId13"/>
    <p:sldId id="315" r:id="rId14"/>
    <p:sldId id="316" r:id="rId15"/>
    <p:sldId id="317" r:id="rId16"/>
    <p:sldId id="318" r:id="rId17"/>
    <p:sldId id="319" r:id="rId18"/>
    <p:sldId id="307" r:id="rId19"/>
    <p:sldId id="320" r:id="rId20"/>
    <p:sldId id="321" r:id="rId21"/>
    <p:sldId id="322" r:id="rId22"/>
    <p:sldId id="323" r:id="rId23"/>
    <p:sldId id="324" r:id="rId24"/>
    <p:sldId id="325" r:id="rId25"/>
    <p:sldId id="326" r:id="rId26"/>
    <p:sldId id="261" r:id="rId27"/>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788E"/>
    <a:srgbClr val="422C16"/>
    <a:srgbClr val="321900"/>
    <a:srgbClr val="003300"/>
    <a:srgbClr val="5F5F5F"/>
    <a:srgbClr val="1C1C1C"/>
    <a:srgbClr val="800080"/>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2" autoAdjust="0"/>
    <p:restoredTop sz="93130" autoAdjust="0"/>
  </p:normalViewPr>
  <p:slideViewPr>
    <p:cSldViewPr>
      <p:cViewPr varScale="1">
        <p:scale>
          <a:sx n="68" d="100"/>
          <a:sy n="68" d="100"/>
        </p:scale>
        <p:origin x="124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2" d="100"/>
          <a:sy n="52" d="100"/>
        </p:scale>
        <p:origin x="-289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435C5A-FA04-4194-80BA-8D4C092CFA6C}" type="datetimeFigureOut">
              <a:rPr lang="en-US" smtClean="0"/>
              <a:pPr/>
              <a:t>09-Oct-20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F59CB4-2833-4BA4-8A2F-A2C69BA96E5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ACA6D4-211F-46D1-8B33-D8F7D67EDE3E}" type="datetimeFigureOut">
              <a:rPr lang="en-US" smtClean="0"/>
              <a:pPr/>
              <a:t>09-Oct-20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057194-6D9D-47E6-BD35-3BF655FFCB6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9057194-6D9D-47E6-BD35-3BF655FFCB6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10</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2642170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11</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3679218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12</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224829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13</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257018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14</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3172536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15</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737130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16</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2718180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17</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3494512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18</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4091491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19</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496753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2</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20</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31590222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21</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3135858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22</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1171931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23</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2600582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24</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3445949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25</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35675162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4"/>
          <p:cNvSpPr>
            <a:spLocks noGrp="1" noChangeArrowheads="1"/>
          </p:cNvSpPr>
          <p:nvPr>
            <p:ph type="sldNum" sz="quarter"/>
          </p:nvPr>
        </p:nvSpPr>
        <p:spPr>
          <a:noFill/>
        </p:spPr>
        <p:txBody>
          <a:bodyPr/>
          <a:lstStyle/>
          <a:p>
            <a:fld id="{EFDFFF6B-F57E-4DC9-A2B4-B11DF1726F9F}" type="slidenum">
              <a:rPr lang="en-US" smtClean="0"/>
              <a:pPr/>
              <a:t>26</a:t>
            </a:fld>
            <a:endParaRPr lang="en-US"/>
          </a:p>
        </p:txBody>
      </p:sp>
      <p:sp>
        <p:nvSpPr>
          <p:cNvPr id="13315"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3316"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3</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3929070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4</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2485822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5</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370818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6</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756262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7</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2865959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8</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2063530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9</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1154513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Bookman Old Style" pitchFamily="18"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Bookman Old Style"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B6159C19-8A91-4F5B-84DE-C49C15B5875E}" type="slidenum">
              <a:rPr lang="es-ES"/>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BA7EEDBF-1B77-4F6A-80C4-3005423850BD}" type="slidenum">
              <a:rPr lang="es-ES"/>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D9302263-320A-44F9-BD02-DF69054CCCED}" type="slidenum">
              <a:rPr lang="es-ES"/>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Bookman Old Style"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Bookman Old Style" pitchFamily="18" charset="0"/>
              </a:defRPr>
            </a:lvl1pPr>
            <a:lvl2pPr>
              <a:defRPr>
                <a:latin typeface="Bookman Old Style" pitchFamily="18" charset="0"/>
              </a:defRPr>
            </a:lvl2pPr>
            <a:lvl3pPr>
              <a:defRPr>
                <a:latin typeface="Bookman Old Style" pitchFamily="18" charset="0"/>
              </a:defRPr>
            </a:lvl3pPr>
            <a:lvl4pPr>
              <a:defRPr>
                <a:latin typeface="Bookman Old Style" pitchFamily="18" charset="0"/>
              </a:defRPr>
            </a:lvl4pPr>
            <a:lvl5pPr>
              <a:defRPr>
                <a:latin typeface="Bookman Old Style"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CDDAE543-B0D4-4385-B929-BFEB44FCDE9F}" type="slidenum">
              <a:rPr lang="es-ES"/>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Bookman Old Style" pitchFamily="18"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Bookman Old Style" pitchFamily="18"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647EFB34-B90A-47BB-81F5-C4B8FFC1A68E}" type="slidenum">
              <a:rPr lang="es-ES"/>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6FAFBF52-E633-420E-A705-BCF79448B647}" type="slidenum">
              <a:rPr lang="es-ES"/>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s-ES"/>
          </a:p>
        </p:txBody>
      </p:sp>
      <p:sp>
        <p:nvSpPr>
          <p:cNvPr id="8" name="Footer Placeholder 7"/>
          <p:cNvSpPr>
            <a:spLocks noGrp="1"/>
          </p:cNvSpPr>
          <p:nvPr>
            <p:ph type="ftr" sz="quarter" idx="11"/>
          </p:nvPr>
        </p:nvSpPr>
        <p:spPr/>
        <p:txBody>
          <a:bodyPr/>
          <a:lstStyle>
            <a:lvl1pPr>
              <a:defRPr/>
            </a:lvl1pPr>
          </a:lstStyle>
          <a:p>
            <a:endParaRPr lang="es-ES"/>
          </a:p>
        </p:txBody>
      </p:sp>
      <p:sp>
        <p:nvSpPr>
          <p:cNvPr id="9" name="Slide Number Placeholder 8"/>
          <p:cNvSpPr>
            <a:spLocks noGrp="1"/>
          </p:cNvSpPr>
          <p:nvPr>
            <p:ph type="sldNum" sz="quarter" idx="12"/>
          </p:nvPr>
        </p:nvSpPr>
        <p:spPr/>
        <p:txBody>
          <a:bodyPr/>
          <a:lstStyle>
            <a:lvl1pPr>
              <a:defRPr/>
            </a:lvl1pPr>
          </a:lstStyle>
          <a:p>
            <a:fld id="{01A1FF4F-E14B-400C-900C-D2B4AF0F08D3}" type="slidenum">
              <a:rPr lang="es-ES"/>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s-ES"/>
          </a:p>
        </p:txBody>
      </p:sp>
      <p:sp>
        <p:nvSpPr>
          <p:cNvPr id="4" name="Footer Placeholder 3"/>
          <p:cNvSpPr>
            <a:spLocks noGrp="1"/>
          </p:cNvSpPr>
          <p:nvPr>
            <p:ph type="ftr" sz="quarter" idx="11"/>
          </p:nvPr>
        </p:nvSpPr>
        <p:spPr/>
        <p:txBody>
          <a:bodyPr/>
          <a:lstStyle>
            <a:lvl1pPr>
              <a:defRPr/>
            </a:lvl1pPr>
          </a:lstStyle>
          <a:p>
            <a:endParaRPr lang="es-ES"/>
          </a:p>
        </p:txBody>
      </p:sp>
      <p:sp>
        <p:nvSpPr>
          <p:cNvPr id="5" name="Slide Number Placeholder 4"/>
          <p:cNvSpPr>
            <a:spLocks noGrp="1"/>
          </p:cNvSpPr>
          <p:nvPr>
            <p:ph type="sldNum" sz="quarter" idx="12"/>
          </p:nvPr>
        </p:nvSpPr>
        <p:spPr/>
        <p:txBody>
          <a:bodyPr/>
          <a:lstStyle>
            <a:lvl1pPr>
              <a:defRPr/>
            </a:lvl1pPr>
          </a:lstStyle>
          <a:p>
            <a:fld id="{C594C671-5D0A-4FCD-81EA-34B3EBF2FDD3}" type="slidenum">
              <a:rPr lang="es-ES"/>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p>
        </p:txBody>
      </p:sp>
      <p:sp>
        <p:nvSpPr>
          <p:cNvPr id="3" name="Footer Placeholder 2"/>
          <p:cNvSpPr>
            <a:spLocks noGrp="1"/>
          </p:cNvSpPr>
          <p:nvPr>
            <p:ph type="ftr" sz="quarter" idx="11"/>
          </p:nvPr>
        </p:nvSpPr>
        <p:spPr/>
        <p:txBody>
          <a:bodyPr/>
          <a:lstStyle>
            <a:lvl1pPr>
              <a:defRPr/>
            </a:lvl1pPr>
          </a:lstStyle>
          <a:p>
            <a:endParaRPr lang="es-ES"/>
          </a:p>
        </p:txBody>
      </p:sp>
      <p:sp>
        <p:nvSpPr>
          <p:cNvPr id="4" name="Slide Number Placeholder 3"/>
          <p:cNvSpPr>
            <a:spLocks noGrp="1"/>
          </p:cNvSpPr>
          <p:nvPr>
            <p:ph type="sldNum" sz="quarter" idx="12"/>
          </p:nvPr>
        </p:nvSpPr>
        <p:spPr/>
        <p:txBody>
          <a:bodyPr/>
          <a:lstStyle>
            <a:lvl1pPr>
              <a:defRPr/>
            </a:lvl1pPr>
          </a:lstStyle>
          <a:p>
            <a:fld id="{4ED7180F-0061-4227-8F8C-4EF8B31C751B}" type="slidenum">
              <a:rPr lang="es-ES"/>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E6A79761-77D7-4AF9-A4C2-AE6120E6875C}" type="slidenum">
              <a:rPr lang="es-ES"/>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643C83CC-6465-4E23-B4C9-9A0428C6C151}" type="slidenum">
              <a:rPr lang="es-ES"/>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7C5419B-E927-4B6F-B96A-29F94CBCBB23}" type="slidenum">
              <a:rPr lang="es-ES"/>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6000" r="-6000"/>
          </a:stretch>
        </a:blipFill>
        <a:effectLst/>
      </p:bgPr>
    </p:bg>
    <p:spTree>
      <p:nvGrpSpPr>
        <p:cNvPr id="1" name=""/>
        <p:cNvGrpSpPr/>
        <p:nvPr/>
      </p:nvGrpSpPr>
      <p:grpSpPr>
        <a:xfrm>
          <a:off x="0" y="0"/>
          <a:ext cx="0" cy="0"/>
          <a:chOff x="0" y="0"/>
          <a:chExt cx="0" cy="0"/>
        </a:xfrm>
      </p:grpSpPr>
      <p:sp>
        <p:nvSpPr>
          <p:cNvPr id="2177" name="Rectangle 129"/>
          <p:cNvSpPr>
            <a:spLocks noGrp="1" noChangeArrowheads="1"/>
          </p:cNvSpPr>
          <p:nvPr>
            <p:ph type="subTitle" idx="1"/>
          </p:nvPr>
        </p:nvSpPr>
        <p:spPr>
          <a:xfrm>
            <a:off x="6143636" y="5622462"/>
            <a:ext cx="2646343" cy="363558"/>
          </a:xfrm>
        </p:spPr>
        <p:txBody>
          <a:bodyPr/>
          <a:lstStyle/>
          <a:p>
            <a:pPr algn="r"/>
            <a:r>
              <a:rPr lang="es-UY" sz="1600" b="1" dirty="0" err="1">
                <a:solidFill>
                  <a:srgbClr val="FF0000"/>
                </a:solidFill>
                <a:latin typeface="Bookman Old Style" pitchFamily="18" charset="0"/>
              </a:rPr>
              <a:t>Nurdin</a:t>
            </a:r>
            <a:r>
              <a:rPr lang="es-UY" sz="1600" b="1" dirty="0">
                <a:solidFill>
                  <a:srgbClr val="FF0000"/>
                </a:solidFill>
                <a:latin typeface="Bookman Old Style" pitchFamily="18" charset="0"/>
              </a:rPr>
              <a:t> </a:t>
            </a:r>
            <a:r>
              <a:rPr lang="es-UY" sz="1600" b="1" dirty="0" err="1">
                <a:solidFill>
                  <a:srgbClr val="FF0000"/>
                </a:solidFill>
                <a:latin typeface="Bookman Old Style" pitchFamily="18" charset="0"/>
              </a:rPr>
              <a:t>Bahtiar</a:t>
            </a:r>
            <a:r>
              <a:rPr lang="es-UY" sz="1600" b="1" dirty="0">
                <a:solidFill>
                  <a:srgbClr val="FF0000"/>
                </a:solidFill>
                <a:latin typeface="Bookman Old Style" pitchFamily="18" charset="0"/>
              </a:rPr>
              <a:t>, MT</a:t>
            </a:r>
            <a:endParaRPr lang="es-ES" sz="1600" b="1" dirty="0">
              <a:solidFill>
                <a:srgbClr val="FF0000"/>
              </a:solidFill>
              <a:latin typeface="Bookman Old Style" pitchFamily="18" charset="0"/>
            </a:endParaRPr>
          </a:p>
        </p:txBody>
      </p:sp>
      <p:sp>
        <p:nvSpPr>
          <p:cNvPr id="2174" name="Rectangle 126"/>
          <p:cNvSpPr>
            <a:spLocks noChangeArrowheads="1"/>
          </p:cNvSpPr>
          <p:nvPr/>
        </p:nvSpPr>
        <p:spPr bwMode="auto">
          <a:xfrm>
            <a:off x="1285852" y="1000109"/>
            <a:ext cx="7462861" cy="1285884"/>
          </a:xfrm>
          <a:prstGeom prst="rect">
            <a:avLst/>
          </a:prstGeom>
          <a:noFill/>
          <a:ln w="9525">
            <a:noFill/>
            <a:miter lim="800000"/>
            <a:headEnd/>
            <a:tailEnd/>
          </a:ln>
          <a:effectLst/>
        </p:spPr>
        <p:txBody>
          <a:bodyPr anchor="ctr"/>
          <a:lstStyle/>
          <a:p>
            <a:pPr algn="r"/>
            <a:r>
              <a:rPr lang="es-UY" sz="3600" b="1">
                <a:solidFill>
                  <a:srgbClr val="C00000"/>
                </a:solidFill>
                <a:effectLst>
                  <a:outerShdw blurRad="38100" dist="38100" dir="2700000" algn="tl">
                    <a:srgbClr val="000000">
                      <a:alpha val="43137"/>
                    </a:srgbClr>
                  </a:outerShdw>
                </a:effectLst>
                <a:latin typeface="Bookman Old Style" pitchFamily="18" charset="0"/>
              </a:rPr>
              <a:t>Struktur Diskrit</a:t>
            </a:r>
            <a:endParaRPr lang="es-ES" sz="3600" b="1" dirty="0">
              <a:solidFill>
                <a:srgbClr val="C00000"/>
              </a:solidFill>
              <a:effectLst>
                <a:outerShdw blurRad="38100" dist="38100" dir="2700000" algn="tl">
                  <a:srgbClr val="000000">
                    <a:alpha val="43137"/>
                  </a:srgbClr>
                </a:outerShdw>
              </a:effectLst>
              <a:latin typeface="Bookman Old Style" pitchFamily="18" charset="0"/>
            </a:endParaRPr>
          </a:p>
        </p:txBody>
      </p:sp>
      <p:sp>
        <p:nvSpPr>
          <p:cNvPr id="4" name="Rectangle 126">
            <a:extLst>
              <a:ext uri="{FF2B5EF4-FFF2-40B4-BE49-F238E27FC236}">
                <a16:creationId xmlns:a16="http://schemas.microsoft.com/office/drawing/2014/main" id="{1041B770-4A5C-8540-A4A1-931E2D3E7779}"/>
              </a:ext>
            </a:extLst>
          </p:cNvPr>
          <p:cNvSpPr>
            <a:spLocks noChangeArrowheads="1"/>
          </p:cNvSpPr>
          <p:nvPr/>
        </p:nvSpPr>
        <p:spPr bwMode="auto">
          <a:xfrm>
            <a:off x="1327118" y="3645024"/>
            <a:ext cx="7462861" cy="504056"/>
          </a:xfrm>
          <a:prstGeom prst="rect">
            <a:avLst/>
          </a:prstGeom>
          <a:noFill/>
          <a:ln w="9525">
            <a:noFill/>
            <a:miter lim="800000"/>
            <a:headEnd/>
            <a:tailEnd/>
          </a:ln>
          <a:effectLst/>
        </p:spPr>
        <p:txBody>
          <a:bodyPr anchor="ctr"/>
          <a:lstStyle/>
          <a:p>
            <a:pPr algn="r"/>
            <a:r>
              <a:rPr lang="es-UY" sz="2000" b="1" dirty="0">
                <a:solidFill>
                  <a:srgbClr val="C00000"/>
                </a:solidFill>
                <a:effectLst>
                  <a:outerShdw blurRad="38100" dist="38100" dir="2700000" algn="tl">
                    <a:srgbClr val="000000">
                      <a:alpha val="43137"/>
                    </a:srgbClr>
                  </a:outerShdw>
                </a:effectLst>
                <a:latin typeface="Bookman Old Style" pitchFamily="18" charset="0"/>
              </a:rPr>
              <a:t>Relasi</a:t>
            </a:r>
            <a:endParaRPr lang="es-ES" sz="2000" b="1" dirty="0">
              <a:solidFill>
                <a:srgbClr val="C00000"/>
              </a:solidFill>
              <a:effectLst>
                <a:outerShdw blurRad="38100" dist="38100" dir="2700000" algn="tl">
                  <a:srgbClr val="000000">
                    <a:alpha val="43137"/>
                  </a:srgbClr>
                </a:outerShdw>
              </a:effectLst>
              <a:latin typeface="Bookman Old Style"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8.2. Relasi pada Himpunan</a:t>
            </a:r>
            <a:endParaRPr lang="en-US" sz="3200" b="1" dirty="0">
              <a:solidFill>
                <a:srgbClr val="C0000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3774303"/>
              </a:xfrm>
              <a:prstGeom prst="rect">
                <a:avLst/>
              </a:prstGeom>
            </p:spPr>
            <p:txBody>
              <a:bodyPr wrap="square">
                <a:spAutoFit/>
              </a:bodyPr>
              <a:lstStyle/>
              <a:p>
                <a:pPr algn="just">
                  <a:spcBef>
                    <a:spcPts val="1200"/>
                  </a:spcBef>
                  <a:spcAft>
                    <a:spcPts val="0"/>
                  </a:spcAft>
                </a:pPr>
                <a:r>
                  <a:rPr lang="en-US" b="1">
                    <a:latin typeface="Bookman Old Style" panose="02050604050505020204" pitchFamily="18" charset="0"/>
                  </a:rPr>
                  <a:t>Contoh 6</a:t>
                </a:r>
                <a:endParaRPr lang="en-ID" b="1">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Berapa banyak relasi yang ada pada himpunan dengan </a:t>
                </a:r>
                <a:r>
                  <a:rPr lang="en-US" i="1">
                    <a:latin typeface="Bookman Old Style" panose="02050604050505020204" pitchFamily="18" charset="0"/>
                  </a:rPr>
                  <a:t>n</a:t>
                </a:r>
                <a:r>
                  <a:rPr lang="en-US">
                    <a:latin typeface="Bookman Old Style" panose="02050604050505020204" pitchFamily="18" charset="0"/>
                  </a:rPr>
                  <a:t> elemen?</a:t>
                </a:r>
                <a:endParaRPr lang="en-ID">
                  <a:latin typeface="Bookman Old Style" panose="02050604050505020204" pitchFamily="18" charset="0"/>
                </a:endParaRPr>
              </a:p>
              <a:p>
                <a:pPr algn="just">
                  <a:spcBef>
                    <a:spcPts val="1200"/>
                  </a:spcBef>
                  <a:spcAft>
                    <a:spcPts val="0"/>
                  </a:spcAft>
                </a:pPr>
                <a:r>
                  <a:rPr lang="en-US">
                    <a:latin typeface="Bookman Old Style" panose="02050604050505020204" pitchFamily="18" charset="0"/>
                  </a:rPr>
                  <a:t>Jawab:</a:t>
                </a:r>
                <a:endParaRPr lang="en-ID">
                  <a:latin typeface="Bookman Old Style" panose="02050604050505020204" pitchFamily="18" charset="0"/>
                </a:endParaRPr>
              </a:p>
              <a:p>
                <a:pPr marL="450850" indent="-450850" algn="just">
                  <a:spcBef>
                    <a:spcPts val="1200"/>
                  </a:spcBef>
                  <a:buFont typeface="Wingdings" pitchFamily="2" charset="2"/>
                  <a:buChar char="q"/>
                </a:pPr>
                <a:r>
                  <a:rPr lang="en-US">
                    <a:latin typeface="Bookman Old Style" panose="02050604050505020204" pitchFamily="18" charset="0"/>
                  </a:rPr>
                  <a:t>Relasi pada himpunan </a:t>
                </a:r>
                <a:r>
                  <a:rPr lang="en-US" i="1">
                    <a:latin typeface="Bookman Old Style" panose="02050604050505020204" pitchFamily="18" charset="0"/>
                  </a:rPr>
                  <a:t>A </a:t>
                </a:r>
                <a:r>
                  <a:rPr lang="en-US">
                    <a:latin typeface="Bookman Old Style" panose="02050604050505020204" pitchFamily="18" charset="0"/>
                  </a:rPr>
                  <a:t>merupakan subset dari </a:t>
                </a:r>
                <a:r>
                  <a:rPr lang="en-US" i="1">
                    <a:latin typeface="Bookman Old Style" panose="02050604050505020204" pitchFamily="18" charset="0"/>
                  </a:rPr>
                  <a:t>A </a:t>
                </a:r>
                <a14:m>
                  <m:oMath xmlns:m="http://schemas.openxmlformats.org/officeDocument/2006/math">
                    <m:r>
                      <a:rPr lang="en-US" i="1">
                        <a:latin typeface="Cambria Math" panose="02040503050406030204" pitchFamily="18" charset="0"/>
                      </a:rPr>
                      <m:t>×</m:t>
                    </m:r>
                  </m:oMath>
                </a14:m>
                <a:r>
                  <a:rPr lang="en-US" i="1">
                    <a:latin typeface="Bookman Old Style" panose="02050604050505020204" pitchFamily="18" charset="0"/>
                  </a:rPr>
                  <a:t> A</a:t>
                </a:r>
                <a:r>
                  <a:rPr lang="en-US">
                    <a:latin typeface="Bookman Old Style" panose="02050604050505020204" pitchFamily="18" charset="0"/>
                  </a:rPr>
                  <a:t>. Karena       </a:t>
                </a:r>
                <a:r>
                  <a:rPr lang="en-US" i="1">
                    <a:latin typeface="Bookman Old Style" panose="02050604050505020204" pitchFamily="18" charset="0"/>
                  </a:rPr>
                  <a:t>A </a:t>
                </a:r>
                <a14:m>
                  <m:oMath xmlns:m="http://schemas.openxmlformats.org/officeDocument/2006/math">
                    <m:r>
                      <a:rPr lang="en-US" i="1">
                        <a:latin typeface="Cambria Math" panose="02040503050406030204" pitchFamily="18" charset="0"/>
                      </a:rPr>
                      <m:t>×</m:t>
                    </m:r>
                  </m:oMath>
                </a14:m>
                <a:r>
                  <a:rPr lang="en-US" i="1">
                    <a:latin typeface="Bookman Old Style" panose="02050604050505020204" pitchFamily="18" charset="0"/>
                  </a:rPr>
                  <a:t> A </a:t>
                </a:r>
                <a:r>
                  <a:rPr lang="en-US">
                    <a:latin typeface="Bookman Old Style" panose="02050604050505020204" pitchFamily="18" charset="0"/>
                  </a:rPr>
                  <a:t>memiliki </a:t>
                </a:r>
                <a:r>
                  <a:rPr lang="en-US" i="1">
                    <a:latin typeface="Bookman Old Style" panose="02050604050505020204" pitchFamily="18" charset="0"/>
                  </a:rPr>
                  <a:t>n</a:t>
                </a:r>
                <a:r>
                  <a:rPr lang="en-US" i="1" baseline="30000">
                    <a:latin typeface="Bookman Old Style" panose="02050604050505020204" pitchFamily="18" charset="0"/>
                  </a:rPr>
                  <a:t>2</a:t>
                </a:r>
                <a:r>
                  <a:rPr lang="en-US">
                    <a:latin typeface="Bookman Old Style" panose="02050604050505020204" pitchFamily="18" charset="0"/>
                  </a:rPr>
                  <a:t> elemen saat </a:t>
                </a:r>
                <a:r>
                  <a:rPr lang="en-US" i="1">
                    <a:latin typeface="Bookman Old Style" panose="02050604050505020204" pitchFamily="18" charset="0"/>
                  </a:rPr>
                  <a:t>A</a:t>
                </a:r>
                <a:r>
                  <a:rPr lang="en-US">
                    <a:latin typeface="Bookman Old Style" panose="02050604050505020204" pitchFamily="18" charset="0"/>
                  </a:rPr>
                  <a:t> memiliki </a:t>
                </a:r>
                <a:r>
                  <a:rPr lang="en-US" i="1">
                    <a:latin typeface="Bookman Old Style" panose="02050604050505020204" pitchFamily="18" charset="0"/>
                  </a:rPr>
                  <a:t>n</a:t>
                </a:r>
                <a:r>
                  <a:rPr lang="en-US">
                    <a:latin typeface="Bookman Old Style" panose="02050604050505020204" pitchFamily="18" charset="0"/>
                  </a:rPr>
                  <a:t> elemen, dan sebuah himpunan dengan </a:t>
                </a:r>
                <a:r>
                  <a:rPr lang="en-US" i="1">
                    <a:latin typeface="Bookman Old Style" panose="02050604050505020204" pitchFamily="18" charset="0"/>
                  </a:rPr>
                  <a:t>m</a:t>
                </a:r>
                <a:r>
                  <a:rPr lang="en-US">
                    <a:latin typeface="Bookman Old Style" panose="02050604050505020204" pitchFamily="18" charset="0"/>
                  </a:rPr>
                  <a:t> elemen memiliki 2</a:t>
                </a:r>
                <a:r>
                  <a:rPr lang="en-US" i="1" baseline="30000">
                    <a:latin typeface="Bookman Old Style" panose="02050604050505020204" pitchFamily="18" charset="0"/>
                  </a:rPr>
                  <a:t>m</a:t>
                </a:r>
                <a:r>
                  <a:rPr lang="en-US">
                    <a:latin typeface="Bookman Old Style" panose="02050604050505020204" pitchFamily="18" charset="0"/>
                  </a:rPr>
                  <a:t> subset, terdapat </a:t>
                </a:r>
                <a14:m>
                  <m:oMath xmlns:m="http://schemas.openxmlformats.org/officeDocument/2006/math">
                    <m:sSup>
                      <m:sSupPr>
                        <m:ctrlPr>
                          <a:rPr lang="en-ID" i="1">
                            <a:latin typeface="Cambria Math" panose="02040503050406030204" pitchFamily="18" charset="0"/>
                          </a:rPr>
                        </m:ctrlPr>
                      </m:sSupPr>
                      <m:e>
                        <m:r>
                          <a:rPr lang="en-US" i="1">
                            <a:latin typeface="Cambria Math" panose="02040503050406030204" pitchFamily="18" charset="0"/>
                          </a:rPr>
                          <m:t>2</m:t>
                        </m:r>
                      </m:e>
                      <m:sup>
                        <m:sSup>
                          <m:sSupPr>
                            <m:ctrlPr>
                              <a:rPr lang="en-ID"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sup>
                    </m:sSup>
                  </m:oMath>
                </a14:m>
                <a:r>
                  <a:rPr lang="en-US">
                    <a:latin typeface="Bookman Old Style" panose="02050604050505020204" pitchFamily="18" charset="0"/>
                  </a:rPr>
                  <a:t> subset dari </a:t>
                </a:r>
                <a:r>
                  <a:rPr lang="en-US" i="1">
                    <a:latin typeface="Bookman Old Style" panose="02050604050505020204" pitchFamily="18" charset="0"/>
                  </a:rPr>
                  <a:t>A</a:t>
                </a:r>
                <a:r>
                  <a:rPr lang="en-US">
                    <a:latin typeface="Bookman Old Style" panose="02050604050505020204" pitchFamily="18" charset="0"/>
                  </a:rPr>
                  <a:t> </a:t>
                </a:r>
                <a14:m>
                  <m:oMath xmlns:m="http://schemas.openxmlformats.org/officeDocument/2006/math">
                    <m:r>
                      <a:rPr lang="en-US" i="1">
                        <a:latin typeface="Cambria Math" panose="02040503050406030204" pitchFamily="18" charset="0"/>
                      </a:rPr>
                      <m:t>×</m:t>
                    </m:r>
                  </m:oMath>
                </a14:m>
                <a:r>
                  <a:rPr lang="en-US">
                    <a:latin typeface="Bookman Old Style" panose="02050604050505020204" pitchFamily="18" charset="0"/>
                  </a:rPr>
                  <a:t> </a:t>
                </a:r>
                <a:r>
                  <a:rPr lang="en-US" i="1">
                    <a:latin typeface="Bookman Old Style" panose="02050604050505020204" pitchFamily="18" charset="0"/>
                  </a:rPr>
                  <a:t>A</a:t>
                </a:r>
                <a:r>
                  <a:rPr lang="en-US">
                    <a:latin typeface="Bookman Old Style" panose="02050604050505020204" pitchFamily="18" charset="0"/>
                  </a:rPr>
                  <a:t>. </a:t>
                </a:r>
              </a:p>
              <a:p>
                <a:pPr marL="450850" indent="-450850" algn="just">
                  <a:spcBef>
                    <a:spcPts val="1200"/>
                  </a:spcBef>
                  <a:buFont typeface="Wingdings" pitchFamily="2" charset="2"/>
                  <a:buChar char="q"/>
                </a:pPr>
                <a:r>
                  <a:rPr lang="en-US">
                    <a:latin typeface="Bookman Old Style" panose="02050604050505020204" pitchFamily="18" charset="0"/>
                  </a:rPr>
                  <a:t>Jadi, terdapat </a:t>
                </a:r>
                <a14:m>
                  <m:oMath xmlns:m="http://schemas.openxmlformats.org/officeDocument/2006/math">
                    <m:sSup>
                      <m:sSupPr>
                        <m:ctrlPr>
                          <a:rPr lang="en-ID" i="1">
                            <a:latin typeface="Cambria Math" panose="02040503050406030204" pitchFamily="18" charset="0"/>
                          </a:rPr>
                        </m:ctrlPr>
                      </m:sSupPr>
                      <m:e>
                        <m:r>
                          <a:rPr lang="en-US" i="1">
                            <a:latin typeface="Cambria Math" panose="02040503050406030204" pitchFamily="18" charset="0"/>
                          </a:rPr>
                          <m:t>2</m:t>
                        </m:r>
                      </m:e>
                      <m:sup>
                        <m:sSup>
                          <m:sSupPr>
                            <m:ctrlPr>
                              <a:rPr lang="en-ID"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sup>
                    </m:sSup>
                  </m:oMath>
                </a14:m>
                <a:r>
                  <a:rPr lang="en-US">
                    <a:latin typeface="Bookman Old Style" panose="02050604050505020204" pitchFamily="18" charset="0"/>
                  </a:rPr>
                  <a:t> relasi pada himpunan dengan </a:t>
                </a:r>
                <a:r>
                  <a:rPr lang="en-US" i="1">
                    <a:latin typeface="Bookman Old Style" panose="02050604050505020204" pitchFamily="18" charset="0"/>
                  </a:rPr>
                  <a:t>n</a:t>
                </a:r>
                <a:r>
                  <a:rPr lang="en-US">
                    <a:latin typeface="Bookman Old Style" panose="02050604050505020204" pitchFamily="18" charset="0"/>
                  </a:rPr>
                  <a:t> elemen. </a:t>
                </a:r>
              </a:p>
              <a:p>
                <a:pPr marL="450850" indent="-450850" algn="just">
                  <a:spcBef>
                    <a:spcPts val="1200"/>
                  </a:spcBef>
                  <a:buFont typeface="Wingdings" pitchFamily="2" charset="2"/>
                  <a:buChar char="q"/>
                </a:pPr>
                <a:r>
                  <a:rPr lang="en-US">
                    <a:latin typeface="Bookman Old Style" panose="02050604050505020204" pitchFamily="18" charset="0"/>
                  </a:rPr>
                  <a:t>Sebagai contoh, terdapat </a:t>
                </a:r>
                <a14:m>
                  <m:oMath xmlns:m="http://schemas.openxmlformats.org/officeDocument/2006/math">
                    <m:sSup>
                      <m:sSupPr>
                        <m:ctrlPr>
                          <a:rPr lang="en-ID" i="1">
                            <a:latin typeface="Cambria Math" panose="02040503050406030204" pitchFamily="18" charset="0"/>
                          </a:rPr>
                        </m:ctrlPr>
                      </m:sSupPr>
                      <m:e>
                        <m:r>
                          <a:rPr lang="en-US" i="1">
                            <a:latin typeface="Cambria Math" panose="02040503050406030204" pitchFamily="18" charset="0"/>
                          </a:rPr>
                          <m:t>2</m:t>
                        </m:r>
                      </m:e>
                      <m:sup>
                        <m:sSup>
                          <m:sSupPr>
                            <m:ctrlPr>
                              <a:rPr lang="en-ID" i="1">
                                <a:latin typeface="Cambria Math" panose="02040503050406030204" pitchFamily="18" charset="0"/>
                              </a:rPr>
                            </m:ctrlPr>
                          </m:sSupPr>
                          <m:e>
                            <m:r>
                              <a:rPr lang="en-US" i="1">
                                <a:latin typeface="Cambria Math" panose="02040503050406030204" pitchFamily="18" charset="0"/>
                              </a:rPr>
                              <m:t>3</m:t>
                            </m:r>
                          </m:e>
                          <m:sup>
                            <m:r>
                              <a:rPr lang="en-US" i="1">
                                <a:latin typeface="Cambria Math" panose="02040503050406030204" pitchFamily="18" charset="0"/>
                              </a:rPr>
                              <m:t>2</m:t>
                            </m:r>
                          </m:sup>
                        </m:sSup>
                      </m:sup>
                    </m:sSup>
                  </m:oMath>
                </a14:m>
                <a:r>
                  <a:rPr lang="en-US">
                    <a:latin typeface="Bookman Old Style" panose="02050604050505020204" pitchFamily="18" charset="0"/>
                  </a:rPr>
                  <a:t> = 2</a:t>
                </a:r>
                <a:r>
                  <a:rPr lang="en-US" baseline="30000">
                    <a:latin typeface="Bookman Old Style" panose="02050604050505020204" pitchFamily="18" charset="0"/>
                  </a:rPr>
                  <a:t>9</a:t>
                </a:r>
                <a:r>
                  <a:rPr lang="en-US">
                    <a:latin typeface="Bookman Old Style" panose="02050604050505020204" pitchFamily="18" charset="0"/>
                  </a:rPr>
                  <a:t> = 512 relasi pada himpunan        {</a:t>
                </a:r>
                <a:r>
                  <a:rPr lang="en-US" i="1">
                    <a:latin typeface="Bookman Old Style" panose="02050604050505020204" pitchFamily="18" charset="0"/>
                  </a:rPr>
                  <a:t>a, b, c</a:t>
                </a:r>
                <a:r>
                  <a:rPr lang="en-US">
                    <a:latin typeface="Bookman Old Style" panose="02050604050505020204" pitchFamily="18" charset="0"/>
                  </a:rPr>
                  <a:t>}.</a:t>
                </a:r>
                <a:endParaRPr lang="en-ID">
                  <a:latin typeface="Bookman Old Style" panose="02050604050505020204" pitchFamily="18" charset="0"/>
                </a:endParaRPr>
              </a:p>
            </p:txBody>
          </p:sp>
        </mc:Choice>
        <mc:Fallback xmlns="">
          <p:sp>
            <p:nvSpPr>
              <p:cNvPr id="5" name="Rectangle 4">
                <a:extLst>
                  <a:ext uri="{FF2B5EF4-FFF2-40B4-BE49-F238E27FC236}">
                    <a16:creationId xmlns:a16="http://schemas.microsoft.com/office/drawing/2014/main" id="{24855D9B-4231-AF41-8ECA-F2399FA469FB}"/>
                  </a:ext>
                </a:extLst>
              </p:cNvPr>
              <p:cNvSpPr>
                <a:spLocks noRot="1" noChangeAspect="1" noMove="1" noResize="1" noEditPoints="1" noAdjustHandles="1" noChangeArrowheads="1" noChangeShapeType="1" noTextEdit="1"/>
              </p:cNvSpPr>
              <p:nvPr/>
            </p:nvSpPr>
            <p:spPr>
              <a:xfrm>
                <a:off x="428596" y="1484784"/>
                <a:ext cx="8391876" cy="3774303"/>
              </a:xfrm>
              <a:prstGeom prst="rect">
                <a:avLst/>
              </a:prstGeom>
              <a:blipFill>
                <a:blip r:embed="rId4"/>
                <a:stretch>
                  <a:fillRect l="-604" t="-671" r="-453" b="-1678"/>
                </a:stretch>
              </a:blipFill>
            </p:spPr>
            <p:txBody>
              <a:bodyPr/>
              <a:lstStyle/>
              <a:p>
                <a:r>
                  <a:rPr lang="en-US">
                    <a:noFill/>
                  </a:rPr>
                  <a:t> </a:t>
                </a:r>
              </a:p>
            </p:txBody>
          </p:sp>
        </mc:Fallback>
      </mc:AlternateContent>
    </p:spTree>
    <p:extLst>
      <p:ext uri="{BB962C8B-B14F-4D97-AF65-F5344CB8AC3E}">
        <p14:creationId xmlns:p14="http://schemas.microsoft.com/office/powerpoint/2010/main" val="16030841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8.3. Sifat-sifat Relasi</a:t>
            </a:r>
            <a:endParaRPr lang="en-US" sz="3200" b="1" dirty="0">
              <a:solidFill>
                <a:srgbClr val="C0000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4293483"/>
              </a:xfrm>
              <a:prstGeom prst="rect">
                <a:avLst/>
              </a:prstGeom>
            </p:spPr>
            <p:txBody>
              <a:bodyPr wrap="square">
                <a:spAutoFit/>
              </a:bodyPr>
              <a:lstStyle/>
              <a:p>
                <a:pPr algn="just">
                  <a:spcBef>
                    <a:spcPts val="1200"/>
                  </a:spcBef>
                  <a:spcAft>
                    <a:spcPts val="0"/>
                  </a:spcAft>
                </a:pPr>
                <a:r>
                  <a:rPr lang="en-US" b="1">
                    <a:latin typeface="Bookman Old Style" panose="02050604050505020204" pitchFamily="18" charset="0"/>
                  </a:rPr>
                  <a:t>Definisi 3</a:t>
                </a:r>
                <a:endParaRPr lang="en-ID" b="1">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Sebuah relasi R pada himpunan A disebut </a:t>
                </a:r>
                <a:r>
                  <a:rPr lang="en-US" b="1" u="sng">
                    <a:latin typeface="Bookman Old Style" panose="02050604050505020204" pitchFamily="18" charset="0"/>
                  </a:rPr>
                  <a:t>refleksif</a:t>
                </a:r>
                <a:r>
                  <a:rPr lang="en-US" b="1">
                    <a:latin typeface="Bookman Old Style" panose="02050604050505020204" pitchFamily="18" charset="0"/>
                  </a:rPr>
                  <a:t> </a:t>
                </a:r>
                <a:r>
                  <a:rPr lang="en-US">
                    <a:latin typeface="Bookman Old Style" panose="02050604050505020204" pitchFamily="18" charset="0"/>
                  </a:rPr>
                  <a:t>jika (a, a) </a:t>
                </a:r>
                <a14:m>
                  <m:oMath xmlns:m="http://schemas.openxmlformats.org/officeDocument/2006/math">
                    <m:r>
                      <a:rPr lang="en-US">
                        <a:latin typeface="Cambria Math" panose="02040503050406030204" pitchFamily="18" charset="0"/>
                      </a:rPr>
                      <m:t>∈</m:t>
                    </m:r>
                  </m:oMath>
                </a14:m>
                <a:r>
                  <a:rPr lang="en-US">
                    <a:latin typeface="Bookman Old Style" panose="02050604050505020204" pitchFamily="18" charset="0"/>
                  </a:rPr>
                  <a:t> A.</a:t>
                </a:r>
                <a:endParaRPr lang="en-ID">
                  <a:latin typeface="Bookman Old Style" panose="02050604050505020204" pitchFamily="18" charset="0"/>
                </a:endParaRPr>
              </a:p>
              <a:p>
                <a:pPr algn="just">
                  <a:spcBef>
                    <a:spcPts val="1800"/>
                  </a:spcBef>
                  <a:spcAft>
                    <a:spcPts val="0"/>
                  </a:spcAft>
                </a:pPr>
                <a:r>
                  <a:rPr lang="en-US" b="1">
                    <a:latin typeface="Bookman Old Style" panose="02050604050505020204" pitchFamily="18" charset="0"/>
                  </a:rPr>
                  <a:t>Contoh 7</a:t>
                </a:r>
                <a:endParaRPr lang="en-ID" b="1">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Perhatikan relasi-relasi berikut:</a:t>
                </a:r>
                <a:endParaRPr lang="en-ID">
                  <a:latin typeface="Bookman Old Style" panose="02050604050505020204" pitchFamily="18" charset="0"/>
                </a:endParaRPr>
              </a:p>
              <a:p>
                <a:pPr marL="450850">
                  <a:spcBef>
                    <a:spcPts val="600"/>
                  </a:spcBef>
                </a:pPr>
                <a:r>
                  <a:rPr lang="en-US" i="1">
                    <a:latin typeface="Bookman Old Style" panose="02050604050505020204" pitchFamily="18" charset="0"/>
                  </a:rPr>
                  <a:t>R</a:t>
                </a:r>
                <a:r>
                  <a:rPr lang="en-US" i="1" baseline="-25000">
                    <a:latin typeface="Bookman Old Style" panose="02050604050505020204" pitchFamily="18" charset="0"/>
                  </a:rPr>
                  <a:t>1</a:t>
                </a:r>
                <a:r>
                  <a:rPr lang="en-US">
                    <a:latin typeface="Bookman Old Style" panose="02050604050505020204" pitchFamily="18" charset="0"/>
                  </a:rPr>
                  <a:t> = {(1, 1), (1, 2), (2, 1), (2, 2), (3, 4), (4, 1), (4, 4)}</a:t>
                </a:r>
                <a:endParaRPr lang="en-ID">
                  <a:latin typeface="Bookman Old Style" panose="02050604050505020204" pitchFamily="18" charset="0"/>
                </a:endParaRPr>
              </a:p>
              <a:p>
                <a:pPr marL="450850">
                  <a:spcBef>
                    <a:spcPts val="600"/>
                  </a:spcBef>
                </a:pPr>
                <a:r>
                  <a:rPr lang="en-US" i="1">
                    <a:latin typeface="Bookman Old Style" panose="02050604050505020204" pitchFamily="18" charset="0"/>
                  </a:rPr>
                  <a:t>R</a:t>
                </a:r>
                <a:r>
                  <a:rPr lang="en-US" i="1" baseline="-25000">
                    <a:latin typeface="Bookman Old Style" panose="02050604050505020204" pitchFamily="18" charset="0"/>
                  </a:rPr>
                  <a:t>2</a:t>
                </a:r>
                <a:r>
                  <a:rPr lang="en-US">
                    <a:latin typeface="Bookman Old Style" panose="02050604050505020204" pitchFamily="18" charset="0"/>
                  </a:rPr>
                  <a:t> = {(1, 1), (1, 2), (2, 1)}</a:t>
                </a:r>
                <a:endParaRPr lang="en-ID">
                  <a:latin typeface="Bookman Old Style" panose="02050604050505020204" pitchFamily="18" charset="0"/>
                </a:endParaRPr>
              </a:p>
              <a:p>
                <a:pPr marL="450850">
                  <a:spcBef>
                    <a:spcPts val="600"/>
                  </a:spcBef>
                </a:pPr>
                <a:r>
                  <a:rPr lang="en-US" i="1">
                    <a:latin typeface="Bookman Old Style" panose="02050604050505020204" pitchFamily="18" charset="0"/>
                  </a:rPr>
                  <a:t>R</a:t>
                </a:r>
                <a:r>
                  <a:rPr lang="en-US" i="1" baseline="-25000">
                    <a:latin typeface="Bookman Old Style" panose="02050604050505020204" pitchFamily="18" charset="0"/>
                  </a:rPr>
                  <a:t>3</a:t>
                </a:r>
                <a:r>
                  <a:rPr lang="en-US">
                    <a:latin typeface="Bookman Old Style" panose="02050604050505020204" pitchFamily="18" charset="0"/>
                  </a:rPr>
                  <a:t> = {(1, 1), (1, 2), (1, 4), (2, 1), (2, 2), (3, 3), (4, 1), (4, 4)}</a:t>
                </a:r>
                <a:endParaRPr lang="en-ID">
                  <a:latin typeface="Bookman Old Style" panose="02050604050505020204" pitchFamily="18" charset="0"/>
                </a:endParaRPr>
              </a:p>
              <a:p>
                <a:pPr marL="450850">
                  <a:spcBef>
                    <a:spcPts val="600"/>
                  </a:spcBef>
                </a:pPr>
                <a:r>
                  <a:rPr lang="en-US" i="1">
                    <a:latin typeface="Bookman Old Style" panose="02050604050505020204" pitchFamily="18" charset="0"/>
                  </a:rPr>
                  <a:t>R</a:t>
                </a:r>
                <a:r>
                  <a:rPr lang="en-US" i="1" baseline="-25000">
                    <a:latin typeface="Bookman Old Style" panose="02050604050505020204" pitchFamily="18" charset="0"/>
                  </a:rPr>
                  <a:t>4</a:t>
                </a:r>
                <a:r>
                  <a:rPr lang="en-US">
                    <a:latin typeface="Bookman Old Style" panose="02050604050505020204" pitchFamily="18" charset="0"/>
                  </a:rPr>
                  <a:t> = {(2, 1), (3, 1), (3, 2), (4, 1), (4, 2), (4, 3)}</a:t>
                </a:r>
                <a:endParaRPr lang="en-ID">
                  <a:latin typeface="Bookman Old Style" panose="02050604050505020204" pitchFamily="18" charset="0"/>
                </a:endParaRPr>
              </a:p>
              <a:p>
                <a:pPr marL="450850">
                  <a:spcBef>
                    <a:spcPts val="600"/>
                  </a:spcBef>
                </a:pPr>
                <a:r>
                  <a:rPr lang="en-US" i="1">
                    <a:latin typeface="Bookman Old Style" panose="02050604050505020204" pitchFamily="18" charset="0"/>
                  </a:rPr>
                  <a:t>R</a:t>
                </a:r>
                <a:r>
                  <a:rPr lang="en-US" i="1" baseline="-25000">
                    <a:latin typeface="Bookman Old Style" panose="02050604050505020204" pitchFamily="18" charset="0"/>
                  </a:rPr>
                  <a:t>5</a:t>
                </a:r>
                <a:r>
                  <a:rPr lang="en-US">
                    <a:latin typeface="Bookman Old Style" panose="02050604050505020204" pitchFamily="18" charset="0"/>
                  </a:rPr>
                  <a:t> = {(1, 1), (1, 2), (1, 3), (1, 4), (2, 2), (2, 3), (2, 4), (3, 3), (3, 4), (4, 4)}</a:t>
                </a:r>
                <a:endParaRPr lang="en-ID">
                  <a:latin typeface="Bookman Old Style" panose="02050604050505020204" pitchFamily="18" charset="0"/>
                </a:endParaRPr>
              </a:p>
              <a:p>
                <a:pPr marL="450850">
                  <a:spcBef>
                    <a:spcPts val="600"/>
                  </a:spcBef>
                </a:pPr>
                <a:r>
                  <a:rPr lang="en-US" i="1">
                    <a:latin typeface="Bookman Old Style" panose="02050604050505020204" pitchFamily="18" charset="0"/>
                  </a:rPr>
                  <a:t>R</a:t>
                </a:r>
                <a:r>
                  <a:rPr lang="en-US" i="1" baseline="-25000">
                    <a:latin typeface="Bookman Old Style" panose="02050604050505020204" pitchFamily="18" charset="0"/>
                  </a:rPr>
                  <a:t>6</a:t>
                </a:r>
                <a:r>
                  <a:rPr lang="en-US">
                    <a:latin typeface="Bookman Old Style" panose="02050604050505020204" pitchFamily="18" charset="0"/>
                  </a:rPr>
                  <a:t> = {(3, 4)}</a:t>
                </a:r>
                <a:endParaRPr lang="en-ID">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Manakah dari relasi di atas yang bersifat refleksif?</a:t>
                </a:r>
                <a:r>
                  <a:rPr lang="en-ID">
                    <a:latin typeface="Bookman Old Style" panose="02050604050505020204" pitchFamily="18" charset="0"/>
                  </a:rPr>
                  <a:t> </a:t>
                </a:r>
              </a:p>
            </p:txBody>
          </p:sp>
        </mc:Choice>
        <mc:Fallback xmlns="">
          <p:sp>
            <p:nvSpPr>
              <p:cNvPr id="5" name="Rectangle 4">
                <a:extLst>
                  <a:ext uri="{FF2B5EF4-FFF2-40B4-BE49-F238E27FC236}">
                    <a16:creationId xmlns:a16="http://schemas.microsoft.com/office/drawing/2014/main" id="{24855D9B-4231-AF41-8ECA-F2399FA469FB}"/>
                  </a:ext>
                </a:extLst>
              </p:cNvPr>
              <p:cNvSpPr>
                <a:spLocks noRot="1" noChangeAspect="1" noMove="1" noResize="1" noEditPoints="1" noAdjustHandles="1" noChangeArrowheads="1" noChangeShapeType="1" noTextEdit="1"/>
              </p:cNvSpPr>
              <p:nvPr/>
            </p:nvSpPr>
            <p:spPr>
              <a:xfrm>
                <a:off x="428596" y="1484784"/>
                <a:ext cx="8391876" cy="4293483"/>
              </a:xfrm>
              <a:prstGeom prst="rect">
                <a:avLst/>
              </a:prstGeom>
              <a:blipFill>
                <a:blip r:embed="rId4"/>
                <a:stretch>
                  <a:fillRect l="-604" t="-590" b="-885"/>
                </a:stretch>
              </a:blipFill>
            </p:spPr>
            <p:txBody>
              <a:bodyPr/>
              <a:lstStyle/>
              <a:p>
                <a:r>
                  <a:rPr lang="en-US">
                    <a:noFill/>
                  </a:rPr>
                  <a:t> </a:t>
                </a:r>
              </a:p>
            </p:txBody>
          </p:sp>
        </mc:Fallback>
      </mc:AlternateContent>
    </p:spTree>
    <p:extLst>
      <p:ext uri="{BB962C8B-B14F-4D97-AF65-F5344CB8AC3E}">
        <p14:creationId xmlns:p14="http://schemas.microsoft.com/office/powerpoint/2010/main" val="3692904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8.3. Sifat-sifat Relasi</a:t>
            </a:r>
            <a:endParaRPr lang="en-US" sz="3200" b="1" dirty="0">
              <a:solidFill>
                <a:srgbClr val="C0000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4339650"/>
              </a:xfrm>
              <a:prstGeom prst="rect">
                <a:avLst/>
              </a:prstGeom>
            </p:spPr>
            <p:txBody>
              <a:bodyPr wrap="square">
                <a:spAutoFit/>
              </a:bodyPr>
              <a:lstStyle/>
              <a:p>
                <a:pPr algn="just">
                  <a:spcBef>
                    <a:spcPts val="1200"/>
                  </a:spcBef>
                  <a:spcAft>
                    <a:spcPts val="0"/>
                  </a:spcAft>
                </a:pPr>
                <a:r>
                  <a:rPr lang="en-US">
                    <a:latin typeface="Bookman Old Style" panose="02050604050505020204" pitchFamily="18" charset="0"/>
                  </a:rPr>
                  <a:t>Jawab:</a:t>
                </a:r>
                <a:endParaRPr lang="en-ID">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Relasi </a:t>
                </a:r>
                <a:r>
                  <a:rPr lang="en-US" i="1">
                    <a:latin typeface="Bookman Old Style" panose="02050604050505020204" pitchFamily="18" charset="0"/>
                  </a:rPr>
                  <a:t>R</a:t>
                </a:r>
                <a:r>
                  <a:rPr lang="en-US" baseline="-25000">
                    <a:latin typeface="Bookman Old Style" panose="02050604050505020204" pitchFamily="18" charset="0"/>
                  </a:rPr>
                  <a:t>3</a:t>
                </a:r>
                <a:r>
                  <a:rPr lang="en-US">
                    <a:latin typeface="Bookman Old Style" panose="02050604050505020204" pitchFamily="18" charset="0"/>
                  </a:rPr>
                  <a:t> dan </a:t>
                </a:r>
                <a:r>
                  <a:rPr lang="en-US" i="1">
                    <a:latin typeface="Bookman Old Style" panose="02050604050505020204" pitchFamily="18" charset="0"/>
                  </a:rPr>
                  <a:t>R</a:t>
                </a:r>
                <a:r>
                  <a:rPr lang="en-US" baseline="-25000">
                    <a:latin typeface="Bookman Old Style" panose="02050604050505020204" pitchFamily="18" charset="0"/>
                  </a:rPr>
                  <a:t>5</a:t>
                </a:r>
                <a:r>
                  <a:rPr lang="en-US">
                    <a:latin typeface="Bookman Old Style" panose="02050604050505020204" pitchFamily="18" charset="0"/>
                  </a:rPr>
                  <a:t> adalah refleksif karena keduanya mengandung semua bagian dari bentuk (a, a), yaitu (1, 1), (2, 2), (3, 3), dan (4, 4). Relasi lainnya tidak bersifat refleksif karena tidak mengandung semua pasangan yang telah disebutkan. </a:t>
                </a:r>
                <a:endParaRPr lang="en-ID">
                  <a:latin typeface="Bookman Old Style" panose="02050604050505020204" pitchFamily="18" charset="0"/>
                </a:endParaRPr>
              </a:p>
              <a:p>
                <a:pPr algn="just">
                  <a:spcBef>
                    <a:spcPts val="1200"/>
                  </a:spcBef>
                  <a:spcAft>
                    <a:spcPts val="0"/>
                  </a:spcAft>
                </a:pPr>
                <a:r>
                  <a:rPr lang="en-US" b="1">
                    <a:latin typeface="Bookman Old Style" panose="02050604050505020204" pitchFamily="18" charset="0"/>
                  </a:rPr>
                  <a:t>Contoh 8</a:t>
                </a:r>
                <a:endParaRPr lang="en-ID" b="1">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Manakah dari </a:t>
                </a:r>
                <a:r>
                  <a:rPr lang="en-US" b="1">
                    <a:latin typeface="Bookman Old Style" panose="02050604050505020204" pitchFamily="18" charset="0"/>
                  </a:rPr>
                  <a:t>Contoh 5</a:t>
                </a:r>
                <a:r>
                  <a:rPr lang="en-US">
                    <a:latin typeface="Bookman Old Style" panose="02050604050505020204" pitchFamily="18" charset="0"/>
                  </a:rPr>
                  <a:t> yang merupakan relasi refleksif?</a:t>
                </a:r>
                <a:endParaRPr lang="en-ID">
                  <a:latin typeface="Bookman Old Style" panose="02050604050505020204" pitchFamily="18" charset="0"/>
                </a:endParaRPr>
              </a:p>
              <a:p>
                <a:pPr algn="just">
                  <a:spcBef>
                    <a:spcPts val="1200"/>
                  </a:spcBef>
                  <a:spcAft>
                    <a:spcPts val="0"/>
                  </a:spcAft>
                </a:pPr>
                <a:r>
                  <a:rPr lang="en-US">
                    <a:latin typeface="Bookman Old Style" panose="02050604050505020204" pitchFamily="18" charset="0"/>
                  </a:rPr>
                  <a:t>Jawab:</a:t>
                </a:r>
                <a:endParaRPr lang="en-ID">
                  <a:latin typeface="Bookman Old Style" panose="02050604050505020204" pitchFamily="18" charset="0"/>
                </a:endParaRPr>
              </a:p>
              <a:p>
                <a:pPr marL="450850" indent="-450850" algn="just">
                  <a:spcBef>
                    <a:spcPts val="1200"/>
                  </a:spcBef>
                  <a:buFont typeface="Wingdings" pitchFamily="2" charset="2"/>
                  <a:buChar char="q"/>
                </a:pPr>
                <a:r>
                  <a:rPr lang="en-US">
                    <a:latin typeface="Bookman Old Style" panose="02050604050505020204" pitchFamily="18" charset="0"/>
                  </a:rPr>
                  <a:t>Relasi refleksif dari Contoh 5 yaitu </a:t>
                </a:r>
                <a:r>
                  <a:rPr lang="en-US" i="1">
                    <a:latin typeface="Bookman Old Style" panose="02050604050505020204" pitchFamily="18" charset="0"/>
                  </a:rPr>
                  <a:t>R</a:t>
                </a:r>
                <a:r>
                  <a:rPr lang="en-US" i="1" baseline="-25000">
                    <a:latin typeface="Bookman Old Style" panose="02050604050505020204" pitchFamily="18" charset="0"/>
                  </a:rPr>
                  <a:t>1</a:t>
                </a:r>
                <a:r>
                  <a:rPr lang="en-US">
                    <a:latin typeface="Bookman Old Style" panose="02050604050505020204" pitchFamily="18" charset="0"/>
                  </a:rPr>
                  <a:t> (karena </a:t>
                </a:r>
                <a:r>
                  <a:rPr lang="en-US" i="1">
                    <a:latin typeface="Bookman Old Style" panose="02050604050505020204" pitchFamily="18" charset="0"/>
                  </a:rPr>
                  <a:t>a </a:t>
                </a:r>
                <a14:m>
                  <m:oMath xmlns:m="http://schemas.openxmlformats.org/officeDocument/2006/math">
                    <m:r>
                      <a:rPr lang="en-US" i="1">
                        <a:latin typeface="Cambria Math" panose="02040503050406030204" pitchFamily="18" charset="0"/>
                      </a:rPr>
                      <m:t>≤</m:t>
                    </m:r>
                  </m:oMath>
                </a14:m>
                <a:r>
                  <a:rPr lang="en-US" i="1">
                    <a:latin typeface="Bookman Old Style" panose="02050604050505020204" pitchFamily="18" charset="0"/>
                  </a:rPr>
                  <a:t> a </a:t>
                </a:r>
                <a:r>
                  <a:rPr lang="en-US">
                    <a:latin typeface="Bookman Old Style" panose="02050604050505020204" pitchFamily="18" charset="0"/>
                  </a:rPr>
                  <a:t>untuk setiap bilangan bulat </a:t>
                </a:r>
                <a:r>
                  <a:rPr lang="en-US" i="1">
                    <a:latin typeface="Bookman Old Style" panose="02050604050505020204" pitchFamily="18" charset="0"/>
                  </a:rPr>
                  <a:t>a</a:t>
                </a:r>
                <a:r>
                  <a:rPr lang="en-US">
                    <a:latin typeface="Bookman Old Style" panose="02050604050505020204" pitchFamily="18" charset="0"/>
                  </a:rPr>
                  <a:t>), </a:t>
                </a:r>
                <a:r>
                  <a:rPr lang="en-US" i="1">
                    <a:latin typeface="Bookman Old Style" panose="02050604050505020204" pitchFamily="18" charset="0"/>
                  </a:rPr>
                  <a:t>R</a:t>
                </a:r>
                <a:r>
                  <a:rPr lang="en-US" i="1" baseline="-25000">
                    <a:latin typeface="Bookman Old Style" panose="02050604050505020204" pitchFamily="18" charset="0"/>
                  </a:rPr>
                  <a:t>3</a:t>
                </a:r>
                <a:r>
                  <a:rPr lang="en-US">
                    <a:latin typeface="Bookman Old Style" panose="02050604050505020204" pitchFamily="18" charset="0"/>
                  </a:rPr>
                  <a:t>,</a:t>
                </a:r>
                <a:r>
                  <a:rPr lang="en-US" i="1" baseline="-25000">
                    <a:latin typeface="Bookman Old Style" panose="02050604050505020204" pitchFamily="18" charset="0"/>
                  </a:rPr>
                  <a:t>  </a:t>
                </a:r>
                <a:r>
                  <a:rPr lang="en-US">
                    <a:latin typeface="Bookman Old Style" panose="02050604050505020204" pitchFamily="18" charset="0"/>
                  </a:rPr>
                  <a:t>dan </a:t>
                </a:r>
                <a:r>
                  <a:rPr lang="en-US" i="1">
                    <a:latin typeface="Bookman Old Style" panose="02050604050505020204" pitchFamily="18" charset="0"/>
                  </a:rPr>
                  <a:t>R</a:t>
                </a:r>
                <a:r>
                  <a:rPr lang="en-US" i="1" baseline="-25000">
                    <a:latin typeface="Bookman Old Style" panose="02050604050505020204" pitchFamily="18" charset="0"/>
                  </a:rPr>
                  <a:t>4</a:t>
                </a:r>
                <a:r>
                  <a:rPr lang="en-US">
                    <a:latin typeface="Bookman Old Style" panose="02050604050505020204" pitchFamily="18" charset="0"/>
                  </a:rPr>
                  <a:t>. </a:t>
                </a:r>
              </a:p>
              <a:p>
                <a:pPr marL="450850" indent="-450850" algn="just">
                  <a:spcBef>
                    <a:spcPts val="1200"/>
                  </a:spcBef>
                  <a:buFont typeface="Wingdings" pitchFamily="2" charset="2"/>
                  <a:buChar char="q"/>
                </a:pPr>
                <a:r>
                  <a:rPr lang="en-US">
                    <a:latin typeface="Bookman Old Style" panose="02050604050505020204" pitchFamily="18" charset="0"/>
                  </a:rPr>
                  <a:t>Setiap relasi lainnya pada contoh soal ini mudah untuk menemukan pasangan dari bentuk (</a:t>
                </a:r>
                <a:r>
                  <a:rPr lang="en-US" i="1">
                    <a:latin typeface="Bookman Old Style" panose="02050604050505020204" pitchFamily="18" charset="0"/>
                  </a:rPr>
                  <a:t>a, a</a:t>
                </a:r>
                <a:r>
                  <a:rPr lang="en-US">
                    <a:latin typeface="Bookman Old Style" panose="02050604050505020204" pitchFamily="18" charset="0"/>
                  </a:rPr>
                  <a:t>) yang tidak ada pada relasi.</a:t>
                </a:r>
                <a:r>
                  <a:rPr lang="en-ID">
                    <a:effectLst/>
                    <a:latin typeface="Bookman Old Style" panose="02050604050505020204" pitchFamily="18" charset="0"/>
                  </a:rPr>
                  <a:t> </a:t>
                </a:r>
                <a:endParaRPr lang="en-ID">
                  <a:latin typeface="Bookman Old Style" panose="02050604050505020204" pitchFamily="18" charset="0"/>
                </a:endParaRPr>
              </a:p>
            </p:txBody>
          </p:sp>
        </mc:Choice>
        <mc:Fallback xmlns="">
          <p:sp>
            <p:nvSpPr>
              <p:cNvPr id="5" name="Rectangle 4">
                <a:extLst>
                  <a:ext uri="{FF2B5EF4-FFF2-40B4-BE49-F238E27FC236}">
                    <a16:creationId xmlns:a16="http://schemas.microsoft.com/office/drawing/2014/main" id="{24855D9B-4231-AF41-8ECA-F2399FA469FB}"/>
                  </a:ext>
                </a:extLst>
              </p:cNvPr>
              <p:cNvSpPr>
                <a:spLocks noRot="1" noChangeAspect="1" noMove="1" noResize="1" noEditPoints="1" noAdjustHandles="1" noChangeArrowheads="1" noChangeShapeType="1" noTextEdit="1"/>
              </p:cNvSpPr>
              <p:nvPr/>
            </p:nvSpPr>
            <p:spPr>
              <a:xfrm>
                <a:off x="428596" y="1484784"/>
                <a:ext cx="8391876" cy="4339650"/>
              </a:xfrm>
              <a:prstGeom prst="rect">
                <a:avLst/>
              </a:prstGeom>
              <a:blipFill>
                <a:blip r:embed="rId4"/>
                <a:stretch>
                  <a:fillRect l="-604" t="-583" r="-453" b="-1166"/>
                </a:stretch>
              </a:blipFill>
            </p:spPr>
            <p:txBody>
              <a:bodyPr/>
              <a:lstStyle/>
              <a:p>
                <a:r>
                  <a:rPr lang="en-US">
                    <a:noFill/>
                  </a:rPr>
                  <a:t> </a:t>
                </a:r>
              </a:p>
            </p:txBody>
          </p:sp>
        </mc:Fallback>
      </mc:AlternateContent>
    </p:spTree>
    <p:extLst>
      <p:ext uri="{BB962C8B-B14F-4D97-AF65-F5344CB8AC3E}">
        <p14:creationId xmlns:p14="http://schemas.microsoft.com/office/powerpoint/2010/main" val="12101076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8.3. Sifat-sifat Relasi</a:t>
            </a:r>
            <a:endParaRPr lang="en-US" sz="3200" b="1" dirty="0">
              <a:solidFill>
                <a:srgbClr val="C0000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5047536"/>
              </a:xfrm>
              <a:prstGeom prst="rect">
                <a:avLst/>
              </a:prstGeom>
            </p:spPr>
            <p:txBody>
              <a:bodyPr wrap="square">
                <a:spAutoFit/>
              </a:bodyPr>
              <a:lstStyle/>
              <a:p>
                <a:pPr algn="just">
                  <a:spcBef>
                    <a:spcPts val="1200"/>
                  </a:spcBef>
                  <a:spcAft>
                    <a:spcPts val="0"/>
                  </a:spcAft>
                </a:pPr>
                <a:r>
                  <a:rPr lang="en-US" b="1">
                    <a:latin typeface="Bookman Old Style" panose="02050604050505020204" pitchFamily="18" charset="0"/>
                  </a:rPr>
                  <a:t>Definisi 4</a:t>
                </a:r>
                <a:endParaRPr lang="en-ID" b="1">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Sebuah relasi R pada himpunan A disebut </a:t>
                </a:r>
                <a:r>
                  <a:rPr lang="en-US" b="1" u="sng">
                    <a:latin typeface="Bookman Old Style" panose="02050604050505020204" pitchFamily="18" charset="0"/>
                  </a:rPr>
                  <a:t>simetris</a:t>
                </a:r>
                <a:r>
                  <a:rPr lang="en-US">
                    <a:latin typeface="Bookman Old Style" panose="02050604050505020204" pitchFamily="18" charset="0"/>
                  </a:rPr>
                  <a:t> jika (b, a) </a:t>
                </a:r>
                <a14:m>
                  <m:oMath xmlns:m="http://schemas.openxmlformats.org/officeDocument/2006/math">
                    <m:r>
                      <a:rPr lang="en-US">
                        <a:latin typeface="Cambria Math" panose="02040503050406030204" pitchFamily="18" charset="0"/>
                      </a:rPr>
                      <m:t>∈</m:t>
                    </m:r>
                  </m:oMath>
                </a14:m>
                <a:r>
                  <a:rPr lang="en-US">
                    <a:latin typeface="Bookman Old Style" panose="02050604050505020204" pitchFamily="18" charset="0"/>
                  </a:rPr>
                  <a:t> R maka (a, b) </a:t>
                </a:r>
                <a14:m>
                  <m:oMath xmlns:m="http://schemas.openxmlformats.org/officeDocument/2006/math">
                    <m:r>
                      <a:rPr lang="en-US">
                        <a:latin typeface="Cambria Math" panose="02040503050406030204" pitchFamily="18" charset="0"/>
                      </a:rPr>
                      <m:t>∈</m:t>
                    </m:r>
                  </m:oMath>
                </a14:m>
                <a:r>
                  <a:rPr lang="en-US">
                    <a:latin typeface="Bookman Old Style" panose="02050604050505020204" pitchFamily="18" charset="0"/>
                  </a:rPr>
                  <a:t> R untuk setiap a, b </a:t>
                </a:r>
                <a14:m>
                  <m:oMath xmlns:m="http://schemas.openxmlformats.org/officeDocument/2006/math">
                    <m:r>
                      <a:rPr lang="en-US">
                        <a:latin typeface="Cambria Math" panose="02040503050406030204" pitchFamily="18" charset="0"/>
                      </a:rPr>
                      <m:t>∈</m:t>
                    </m:r>
                  </m:oMath>
                </a14:m>
                <a:r>
                  <a:rPr lang="en-US">
                    <a:latin typeface="Bookman Old Style" panose="02050604050505020204" pitchFamily="18" charset="0"/>
                  </a:rPr>
                  <a:t> A.</a:t>
                </a: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Sebuah relasi R pada himpunan A seperti itu untuk setiap a, b </a:t>
                </a:r>
                <a14:m>
                  <m:oMath xmlns:m="http://schemas.openxmlformats.org/officeDocument/2006/math">
                    <m:r>
                      <a:rPr lang="en-US">
                        <a:latin typeface="Cambria Math" panose="02040503050406030204" pitchFamily="18" charset="0"/>
                      </a:rPr>
                      <m:t>∈</m:t>
                    </m:r>
                  </m:oMath>
                </a14:m>
                <a:r>
                  <a:rPr lang="en-US">
                    <a:latin typeface="Bookman Old Style" panose="02050604050505020204" pitchFamily="18" charset="0"/>
                  </a:rPr>
                  <a:t> A, jika (a, b) </a:t>
                </a:r>
                <a14:m>
                  <m:oMath xmlns:m="http://schemas.openxmlformats.org/officeDocument/2006/math">
                    <m:r>
                      <a:rPr lang="en-US">
                        <a:latin typeface="Cambria Math" panose="02040503050406030204" pitchFamily="18" charset="0"/>
                      </a:rPr>
                      <m:t>∈</m:t>
                    </m:r>
                  </m:oMath>
                </a14:m>
                <a:r>
                  <a:rPr lang="en-US">
                    <a:latin typeface="Bookman Old Style" panose="02050604050505020204" pitchFamily="18" charset="0"/>
                  </a:rPr>
                  <a:t> R dan (b, a) </a:t>
                </a:r>
                <a14:m>
                  <m:oMath xmlns:m="http://schemas.openxmlformats.org/officeDocument/2006/math">
                    <m:r>
                      <a:rPr lang="en-US">
                        <a:latin typeface="Cambria Math" panose="02040503050406030204" pitchFamily="18" charset="0"/>
                      </a:rPr>
                      <m:t>∈</m:t>
                    </m:r>
                  </m:oMath>
                </a14:m>
                <a:r>
                  <a:rPr lang="en-US">
                    <a:latin typeface="Bookman Old Style" panose="02050604050505020204" pitchFamily="18" charset="0"/>
                  </a:rPr>
                  <a:t> R, maka a = b disebut </a:t>
                </a:r>
                <a:r>
                  <a:rPr lang="en-US" b="1" u="sng">
                    <a:latin typeface="Bookman Old Style" panose="02050604050505020204" pitchFamily="18" charset="0"/>
                  </a:rPr>
                  <a:t>antisimetris</a:t>
                </a:r>
                <a:r>
                  <a:rPr lang="en-US">
                    <a:latin typeface="Bookman Old Style" panose="02050604050505020204" pitchFamily="18" charset="0"/>
                  </a:rPr>
                  <a:t>.</a:t>
                </a:r>
              </a:p>
              <a:p>
                <a:pPr algn="just">
                  <a:spcBef>
                    <a:spcPts val="1200"/>
                  </a:spcBef>
                  <a:spcAft>
                    <a:spcPts val="0"/>
                  </a:spcAft>
                </a:pPr>
                <a:r>
                  <a:rPr lang="en-US" b="1">
                    <a:latin typeface="Bookman Old Style" panose="02050604050505020204" pitchFamily="18" charset="0"/>
                  </a:rPr>
                  <a:t>Contoh 9</a:t>
                </a:r>
                <a:endParaRPr lang="en-ID" b="1">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Manakah dari </a:t>
                </a:r>
                <a:r>
                  <a:rPr lang="en-US" b="1">
                    <a:latin typeface="Bookman Old Style" panose="02050604050505020204" pitchFamily="18" charset="0"/>
                  </a:rPr>
                  <a:t>Contoh 7</a:t>
                </a:r>
                <a:r>
                  <a:rPr lang="en-US">
                    <a:latin typeface="Bookman Old Style" panose="02050604050505020204" pitchFamily="18" charset="0"/>
                  </a:rPr>
                  <a:t> yang merupakan relasi simetris dan manakah yang antisimetris?</a:t>
                </a:r>
                <a:endParaRPr lang="en-ID">
                  <a:latin typeface="Bookman Old Style" panose="02050604050505020204" pitchFamily="18" charset="0"/>
                </a:endParaRPr>
              </a:p>
              <a:p>
                <a:pPr marL="450850">
                  <a:spcBef>
                    <a:spcPts val="600"/>
                  </a:spcBef>
                </a:pPr>
                <a:r>
                  <a:rPr lang="en-US" i="1">
                    <a:latin typeface="Bookman Old Style" panose="02050604050505020204" pitchFamily="18" charset="0"/>
                  </a:rPr>
                  <a:t>R</a:t>
                </a:r>
                <a:r>
                  <a:rPr lang="en-US" i="1" baseline="-25000">
                    <a:latin typeface="Bookman Old Style" panose="02050604050505020204" pitchFamily="18" charset="0"/>
                  </a:rPr>
                  <a:t>1</a:t>
                </a:r>
                <a:r>
                  <a:rPr lang="en-US">
                    <a:latin typeface="Bookman Old Style" panose="02050604050505020204" pitchFamily="18" charset="0"/>
                  </a:rPr>
                  <a:t> = {(1, 1), (1, 2), (2, 1), (2, 2), (3, 4), (4, 1), (4, 4)},</a:t>
                </a:r>
                <a:endParaRPr lang="en-ID">
                  <a:latin typeface="Bookman Old Style" panose="02050604050505020204" pitchFamily="18" charset="0"/>
                </a:endParaRPr>
              </a:p>
              <a:p>
                <a:pPr marL="450850">
                  <a:spcBef>
                    <a:spcPts val="600"/>
                  </a:spcBef>
                </a:pPr>
                <a:r>
                  <a:rPr lang="en-US" i="1">
                    <a:latin typeface="Bookman Old Style" panose="02050604050505020204" pitchFamily="18" charset="0"/>
                  </a:rPr>
                  <a:t>R</a:t>
                </a:r>
                <a:r>
                  <a:rPr lang="en-US" i="1" baseline="-25000">
                    <a:latin typeface="Bookman Old Style" panose="02050604050505020204" pitchFamily="18" charset="0"/>
                  </a:rPr>
                  <a:t>2</a:t>
                </a:r>
                <a:r>
                  <a:rPr lang="en-US">
                    <a:latin typeface="Bookman Old Style" panose="02050604050505020204" pitchFamily="18" charset="0"/>
                  </a:rPr>
                  <a:t> = {(1, 1), (1, 2), (2, 1)},</a:t>
                </a:r>
                <a:endParaRPr lang="en-ID">
                  <a:latin typeface="Bookman Old Style" panose="02050604050505020204" pitchFamily="18" charset="0"/>
                </a:endParaRPr>
              </a:p>
              <a:p>
                <a:pPr marL="450850">
                  <a:spcBef>
                    <a:spcPts val="600"/>
                  </a:spcBef>
                </a:pPr>
                <a:r>
                  <a:rPr lang="en-US" i="1">
                    <a:latin typeface="Bookman Old Style" panose="02050604050505020204" pitchFamily="18" charset="0"/>
                  </a:rPr>
                  <a:t>R</a:t>
                </a:r>
                <a:r>
                  <a:rPr lang="en-US" i="1" baseline="-25000">
                    <a:latin typeface="Bookman Old Style" panose="02050604050505020204" pitchFamily="18" charset="0"/>
                  </a:rPr>
                  <a:t>3</a:t>
                </a:r>
                <a:r>
                  <a:rPr lang="en-US">
                    <a:latin typeface="Bookman Old Style" panose="02050604050505020204" pitchFamily="18" charset="0"/>
                  </a:rPr>
                  <a:t> = {(1, 1), (1, 2), (1, 4), (2, 1), (2, 2), (3, 3), (4, 1), (4, 4)},</a:t>
                </a:r>
                <a:endParaRPr lang="en-ID">
                  <a:latin typeface="Bookman Old Style" panose="02050604050505020204" pitchFamily="18" charset="0"/>
                </a:endParaRPr>
              </a:p>
              <a:p>
                <a:pPr marL="450850">
                  <a:spcBef>
                    <a:spcPts val="600"/>
                  </a:spcBef>
                </a:pPr>
                <a:r>
                  <a:rPr lang="en-US" i="1">
                    <a:latin typeface="Bookman Old Style" panose="02050604050505020204" pitchFamily="18" charset="0"/>
                  </a:rPr>
                  <a:t>R</a:t>
                </a:r>
                <a:r>
                  <a:rPr lang="en-US" i="1" baseline="-25000">
                    <a:latin typeface="Bookman Old Style" panose="02050604050505020204" pitchFamily="18" charset="0"/>
                  </a:rPr>
                  <a:t>4</a:t>
                </a:r>
                <a:r>
                  <a:rPr lang="en-US">
                    <a:latin typeface="Bookman Old Style" panose="02050604050505020204" pitchFamily="18" charset="0"/>
                  </a:rPr>
                  <a:t> = {(2, 1), (3, 1), (3, 2), (4, 1), (4, 2), (4, 3)},</a:t>
                </a:r>
                <a:endParaRPr lang="en-ID">
                  <a:latin typeface="Bookman Old Style" panose="02050604050505020204" pitchFamily="18" charset="0"/>
                </a:endParaRPr>
              </a:p>
              <a:p>
                <a:pPr marL="450850">
                  <a:spcBef>
                    <a:spcPts val="600"/>
                  </a:spcBef>
                </a:pPr>
                <a:r>
                  <a:rPr lang="en-US" i="1">
                    <a:latin typeface="Bookman Old Style" panose="02050604050505020204" pitchFamily="18" charset="0"/>
                  </a:rPr>
                  <a:t>R</a:t>
                </a:r>
                <a:r>
                  <a:rPr lang="en-US" i="1" baseline="-25000">
                    <a:latin typeface="Bookman Old Style" panose="02050604050505020204" pitchFamily="18" charset="0"/>
                  </a:rPr>
                  <a:t>5</a:t>
                </a:r>
                <a:r>
                  <a:rPr lang="en-US">
                    <a:latin typeface="Bookman Old Style" panose="02050604050505020204" pitchFamily="18" charset="0"/>
                  </a:rPr>
                  <a:t> = {(1, 1), (1, 2), (1, 3), (1, 4), (2, 2), (2, 3), (2, 4), (3, 3), (3, 4), (4, 4)},</a:t>
                </a:r>
                <a:endParaRPr lang="en-ID">
                  <a:latin typeface="Bookman Old Style" panose="02050604050505020204" pitchFamily="18" charset="0"/>
                </a:endParaRPr>
              </a:p>
              <a:p>
                <a:pPr marL="450850">
                  <a:spcBef>
                    <a:spcPts val="600"/>
                  </a:spcBef>
                </a:pPr>
                <a:r>
                  <a:rPr lang="en-US" i="1">
                    <a:latin typeface="Bookman Old Style" panose="02050604050505020204" pitchFamily="18" charset="0"/>
                  </a:rPr>
                  <a:t>R</a:t>
                </a:r>
                <a:r>
                  <a:rPr lang="en-US" i="1" baseline="-25000">
                    <a:latin typeface="Bookman Old Style" panose="02050604050505020204" pitchFamily="18" charset="0"/>
                  </a:rPr>
                  <a:t>6</a:t>
                </a:r>
                <a:r>
                  <a:rPr lang="en-US">
                    <a:latin typeface="Bookman Old Style" panose="02050604050505020204" pitchFamily="18" charset="0"/>
                  </a:rPr>
                  <a:t> = {(3, 4)}.</a:t>
                </a:r>
                <a:endParaRPr lang="en-ID">
                  <a:latin typeface="Bookman Old Style" panose="02050604050505020204" pitchFamily="18" charset="0"/>
                </a:endParaRPr>
              </a:p>
            </p:txBody>
          </p:sp>
        </mc:Choice>
        <mc:Fallback xmlns="">
          <p:sp>
            <p:nvSpPr>
              <p:cNvPr id="5" name="Rectangle 4">
                <a:extLst>
                  <a:ext uri="{FF2B5EF4-FFF2-40B4-BE49-F238E27FC236}">
                    <a16:creationId xmlns:a16="http://schemas.microsoft.com/office/drawing/2014/main" id="{24855D9B-4231-AF41-8ECA-F2399FA469FB}"/>
                  </a:ext>
                </a:extLst>
              </p:cNvPr>
              <p:cNvSpPr>
                <a:spLocks noRot="1" noChangeAspect="1" noMove="1" noResize="1" noEditPoints="1" noAdjustHandles="1" noChangeArrowheads="1" noChangeShapeType="1" noTextEdit="1"/>
              </p:cNvSpPr>
              <p:nvPr/>
            </p:nvSpPr>
            <p:spPr>
              <a:xfrm>
                <a:off x="428596" y="1484784"/>
                <a:ext cx="8391876" cy="5047536"/>
              </a:xfrm>
              <a:prstGeom prst="rect">
                <a:avLst/>
              </a:prstGeom>
              <a:blipFill>
                <a:blip r:embed="rId4"/>
                <a:stretch>
                  <a:fillRect l="-604" t="-503" r="-453" b="-1005"/>
                </a:stretch>
              </a:blipFill>
            </p:spPr>
            <p:txBody>
              <a:bodyPr/>
              <a:lstStyle/>
              <a:p>
                <a:r>
                  <a:rPr lang="en-US">
                    <a:noFill/>
                  </a:rPr>
                  <a:t> </a:t>
                </a:r>
              </a:p>
            </p:txBody>
          </p:sp>
        </mc:Fallback>
      </mc:AlternateContent>
    </p:spTree>
    <p:extLst>
      <p:ext uri="{BB962C8B-B14F-4D97-AF65-F5344CB8AC3E}">
        <p14:creationId xmlns:p14="http://schemas.microsoft.com/office/powerpoint/2010/main" val="25229141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8.3. Sifat-sifat Relasi</a:t>
            </a:r>
            <a:endParaRPr lang="en-US" sz="3200" b="1" dirty="0">
              <a:solidFill>
                <a:srgbClr val="C0000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4278094"/>
              </a:xfrm>
              <a:prstGeom prst="rect">
                <a:avLst/>
              </a:prstGeom>
            </p:spPr>
            <p:txBody>
              <a:bodyPr wrap="square">
                <a:spAutoFit/>
              </a:bodyPr>
              <a:lstStyle/>
              <a:p>
                <a:pPr algn="just">
                  <a:spcBef>
                    <a:spcPts val="1200"/>
                  </a:spcBef>
                  <a:spcAft>
                    <a:spcPts val="0"/>
                  </a:spcAft>
                </a:pPr>
                <a:r>
                  <a:rPr lang="en-US">
                    <a:latin typeface="Bookman Old Style" panose="02050604050505020204" pitchFamily="18" charset="0"/>
                  </a:rPr>
                  <a:t>Jawab:</a:t>
                </a:r>
                <a:endParaRPr lang="en-ID">
                  <a:latin typeface="Bookman Old Style" panose="02050604050505020204" pitchFamily="18" charset="0"/>
                </a:endParaRPr>
              </a:p>
              <a:p>
                <a:pPr marL="450850" indent="-450850" algn="just">
                  <a:spcBef>
                    <a:spcPts val="1200"/>
                  </a:spcBef>
                  <a:buFont typeface="Wingdings" pitchFamily="2" charset="2"/>
                  <a:buChar char="q"/>
                </a:pPr>
                <a:r>
                  <a:rPr lang="en-US">
                    <a:latin typeface="Bookman Old Style" panose="02050604050505020204" pitchFamily="18" charset="0"/>
                  </a:rPr>
                  <a:t>Relasi </a:t>
                </a:r>
                <a:r>
                  <a:rPr lang="en-US" i="1">
                    <a:latin typeface="Bookman Old Style" panose="02050604050505020204" pitchFamily="18" charset="0"/>
                  </a:rPr>
                  <a:t>R</a:t>
                </a:r>
                <a:r>
                  <a:rPr lang="en-US" i="1" baseline="-25000">
                    <a:latin typeface="Bookman Old Style" panose="02050604050505020204" pitchFamily="18" charset="0"/>
                  </a:rPr>
                  <a:t>2</a:t>
                </a:r>
                <a:r>
                  <a:rPr lang="en-US">
                    <a:latin typeface="Bookman Old Style" panose="02050604050505020204" pitchFamily="18" charset="0"/>
                  </a:rPr>
                  <a:t> dan </a:t>
                </a:r>
                <a:r>
                  <a:rPr lang="en-US" i="1">
                    <a:latin typeface="Bookman Old Style" panose="02050604050505020204" pitchFamily="18" charset="0"/>
                  </a:rPr>
                  <a:t>R</a:t>
                </a:r>
                <a:r>
                  <a:rPr lang="en-US" i="1" baseline="-25000">
                    <a:latin typeface="Bookman Old Style" panose="02050604050505020204" pitchFamily="18" charset="0"/>
                  </a:rPr>
                  <a:t>3</a:t>
                </a:r>
                <a:r>
                  <a:rPr lang="en-US">
                    <a:latin typeface="Bookman Old Style" panose="02050604050505020204" pitchFamily="18" charset="0"/>
                  </a:rPr>
                  <a:t> adalah </a:t>
                </a:r>
                <a:r>
                  <a:rPr lang="en-US" u="sng">
                    <a:latin typeface="Bookman Old Style" panose="02050604050505020204" pitchFamily="18" charset="0"/>
                  </a:rPr>
                  <a:t>simetris</a:t>
                </a:r>
                <a:r>
                  <a:rPr lang="en-US">
                    <a:latin typeface="Bookman Old Style" panose="02050604050505020204" pitchFamily="18" charset="0"/>
                  </a:rPr>
                  <a:t> karena pada setiap (</a:t>
                </a:r>
                <a:r>
                  <a:rPr lang="en-US" i="1">
                    <a:latin typeface="Bookman Old Style" panose="02050604050505020204" pitchFamily="18" charset="0"/>
                  </a:rPr>
                  <a:t>b, a</a:t>
                </a:r>
                <a:r>
                  <a:rPr lang="en-US">
                    <a:latin typeface="Bookman Old Style" panose="02050604050505020204" pitchFamily="18" charset="0"/>
                  </a:rPr>
                  <a:t>) dalam relasi tersebut maka (</a:t>
                </a:r>
                <a:r>
                  <a:rPr lang="en-US" i="1">
                    <a:latin typeface="Bookman Old Style" panose="02050604050505020204" pitchFamily="18" charset="0"/>
                  </a:rPr>
                  <a:t>a, b</a:t>
                </a:r>
                <a:r>
                  <a:rPr lang="en-US">
                    <a:latin typeface="Bookman Old Style" panose="02050604050505020204" pitchFamily="18" charset="0"/>
                  </a:rPr>
                  <a:t>) ada. Untuk </a:t>
                </a:r>
                <a:r>
                  <a:rPr lang="en-US" i="1">
                    <a:latin typeface="Bookman Old Style" panose="02050604050505020204" pitchFamily="18" charset="0"/>
                  </a:rPr>
                  <a:t>R</a:t>
                </a:r>
                <a:r>
                  <a:rPr lang="en-US" i="1" baseline="-25000">
                    <a:latin typeface="Bookman Old Style" panose="02050604050505020204" pitchFamily="18" charset="0"/>
                  </a:rPr>
                  <a:t>2</a:t>
                </a:r>
                <a:r>
                  <a:rPr lang="en-US">
                    <a:latin typeface="Bookman Old Style" panose="02050604050505020204" pitchFamily="18" charset="0"/>
                  </a:rPr>
                  <a:t>, satu-satunya cara untuk mengetahuinya adalah bahwa keduanya (2, 1) dan (1, 1) ada pada relasi tersebut. Untuk </a:t>
                </a:r>
                <a:r>
                  <a:rPr lang="en-US" i="1">
                    <a:latin typeface="Bookman Old Style" panose="02050604050505020204" pitchFamily="18" charset="0"/>
                  </a:rPr>
                  <a:t>R</a:t>
                </a:r>
                <a:r>
                  <a:rPr lang="en-US" i="1" baseline="-25000">
                    <a:latin typeface="Bookman Old Style" panose="02050604050505020204" pitchFamily="18" charset="0"/>
                  </a:rPr>
                  <a:t>3</a:t>
                </a:r>
                <a:r>
                  <a:rPr lang="en-US">
                    <a:latin typeface="Bookman Old Style" panose="02050604050505020204" pitchFamily="18" charset="0"/>
                  </a:rPr>
                  <a:t>, terlihat bahwa (1, 2) dan (2, 1) ada pada relasi tersebut, serta (1, 4) dan (4, 1) juga ada pada relasi. Sedangkan pada relasi yang lain tidak terdapat kesimetrisan tersebut. Ditunjukkan dengan pasangan (</a:t>
                </a:r>
                <a:r>
                  <a:rPr lang="en-US" i="1">
                    <a:latin typeface="Bookman Old Style" panose="02050604050505020204" pitchFamily="18" charset="0"/>
                  </a:rPr>
                  <a:t>a, b</a:t>
                </a:r>
                <a:r>
                  <a:rPr lang="en-US">
                    <a:latin typeface="Bookman Old Style" panose="02050604050505020204" pitchFamily="18" charset="0"/>
                  </a:rPr>
                  <a:t>) dalam relasi, tetapi (</a:t>
                </a:r>
                <a:r>
                  <a:rPr lang="en-US" i="1">
                    <a:latin typeface="Bookman Old Style" panose="02050604050505020204" pitchFamily="18" charset="0"/>
                  </a:rPr>
                  <a:t>b, a</a:t>
                </a:r>
                <a:r>
                  <a:rPr lang="en-US">
                    <a:latin typeface="Bookman Old Style" panose="02050604050505020204" pitchFamily="18" charset="0"/>
                  </a:rPr>
                  <a:t>) tidak ada.</a:t>
                </a:r>
                <a:endParaRPr lang="en-ID">
                  <a:latin typeface="Bookman Old Style" panose="02050604050505020204" pitchFamily="18" charset="0"/>
                </a:endParaRPr>
              </a:p>
              <a:p>
                <a:pPr marL="450850" indent="-450850" algn="just">
                  <a:spcBef>
                    <a:spcPts val="1200"/>
                  </a:spcBef>
                  <a:buFont typeface="Wingdings" pitchFamily="2" charset="2"/>
                  <a:buChar char="q"/>
                </a:pPr>
                <a:r>
                  <a:rPr lang="en-US" i="1">
                    <a:latin typeface="Bookman Old Style" panose="02050604050505020204" pitchFamily="18" charset="0"/>
                  </a:rPr>
                  <a:t>R</a:t>
                </a:r>
                <a:r>
                  <a:rPr lang="en-US" i="1" baseline="-25000">
                    <a:latin typeface="Bookman Old Style" panose="02050604050505020204" pitchFamily="18" charset="0"/>
                  </a:rPr>
                  <a:t>4</a:t>
                </a:r>
                <a:r>
                  <a:rPr lang="en-US">
                    <a:latin typeface="Bookman Old Style" panose="02050604050505020204" pitchFamily="18" charset="0"/>
                  </a:rPr>
                  <a:t>,</a:t>
                </a:r>
                <a:r>
                  <a:rPr lang="en-US" i="1">
                    <a:latin typeface="Bookman Old Style" panose="02050604050505020204" pitchFamily="18" charset="0"/>
                  </a:rPr>
                  <a:t> R</a:t>
                </a:r>
                <a:r>
                  <a:rPr lang="en-US" i="1" baseline="-25000">
                    <a:latin typeface="Bookman Old Style" panose="02050604050505020204" pitchFamily="18" charset="0"/>
                  </a:rPr>
                  <a:t>5</a:t>
                </a:r>
                <a:r>
                  <a:rPr lang="en-US">
                    <a:latin typeface="Bookman Old Style" panose="02050604050505020204" pitchFamily="18" charset="0"/>
                  </a:rPr>
                  <a:t>, dan </a:t>
                </a:r>
                <a:r>
                  <a:rPr lang="en-US" i="1">
                    <a:latin typeface="Bookman Old Style" panose="02050604050505020204" pitchFamily="18" charset="0"/>
                  </a:rPr>
                  <a:t>R</a:t>
                </a:r>
                <a:r>
                  <a:rPr lang="en-US" i="1" baseline="-25000">
                    <a:latin typeface="Bookman Old Style" panose="02050604050505020204" pitchFamily="18" charset="0"/>
                  </a:rPr>
                  <a:t>6</a:t>
                </a:r>
                <a:r>
                  <a:rPr lang="en-US">
                    <a:latin typeface="Bookman Old Style" panose="02050604050505020204" pitchFamily="18" charset="0"/>
                  </a:rPr>
                  <a:t> merupakan </a:t>
                </a:r>
                <a:r>
                  <a:rPr lang="en-US" u="sng">
                    <a:latin typeface="Bookman Old Style" panose="02050604050505020204" pitchFamily="18" charset="0"/>
                  </a:rPr>
                  <a:t>antisimetris</a:t>
                </a:r>
                <a:r>
                  <a:rPr lang="en-US">
                    <a:latin typeface="Bookman Old Style" panose="02050604050505020204" pitchFamily="18" charset="0"/>
                  </a:rPr>
                  <a:t>. Untuk setiap relasi ini tersebut tidak terdapat pasangan elemen </a:t>
                </a:r>
                <a:r>
                  <a:rPr lang="en-US" i="1">
                    <a:latin typeface="Bookman Old Style" panose="02050604050505020204" pitchFamily="18" charset="0"/>
                  </a:rPr>
                  <a:t>a </a:t>
                </a:r>
                <a:r>
                  <a:rPr lang="en-US">
                    <a:latin typeface="Bookman Old Style" panose="02050604050505020204" pitchFamily="18" charset="0"/>
                  </a:rPr>
                  <a:t>dan </a:t>
                </a:r>
                <a:r>
                  <a:rPr lang="en-US" i="1">
                    <a:latin typeface="Bookman Old Style" panose="02050604050505020204" pitchFamily="18" charset="0"/>
                  </a:rPr>
                  <a:t>b</a:t>
                </a:r>
                <a:r>
                  <a:rPr lang="en-US">
                    <a:latin typeface="Bookman Old Style" panose="02050604050505020204" pitchFamily="18" charset="0"/>
                  </a:rPr>
                  <a:t> dengan </a:t>
                </a:r>
                <a:r>
                  <a:rPr lang="en-US" i="1">
                    <a:latin typeface="Bookman Old Style" panose="02050604050505020204" pitchFamily="18" charset="0"/>
                  </a:rPr>
                  <a:t>a </a:t>
                </a:r>
                <a14:m>
                  <m:oMath xmlns:m="http://schemas.openxmlformats.org/officeDocument/2006/math">
                    <m:r>
                      <a:rPr lang="en-US" i="1">
                        <a:latin typeface="Cambria Math" panose="02040503050406030204" pitchFamily="18" charset="0"/>
                      </a:rPr>
                      <m:t>≠</m:t>
                    </m:r>
                  </m:oMath>
                </a14:m>
                <a:r>
                  <a:rPr lang="en-US" i="1">
                    <a:latin typeface="Bookman Old Style" panose="02050604050505020204" pitchFamily="18" charset="0"/>
                  </a:rPr>
                  <a:t> b</a:t>
                </a:r>
                <a:r>
                  <a:rPr lang="en-US">
                    <a:latin typeface="Bookman Old Style" panose="02050604050505020204" pitchFamily="18" charset="0"/>
                  </a:rPr>
                  <a:t> sedemikian hingga keduanya (</a:t>
                </a:r>
                <a:r>
                  <a:rPr lang="en-US" i="1">
                    <a:latin typeface="Bookman Old Style" panose="02050604050505020204" pitchFamily="18" charset="0"/>
                  </a:rPr>
                  <a:t>a, b</a:t>
                </a:r>
                <a:r>
                  <a:rPr lang="en-US">
                    <a:latin typeface="Bookman Old Style" panose="02050604050505020204" pitchFamily="18" charset="0"/>
                  </a:rPr>
                  <a:t>) dan (</a:t>
                </a:r>
                <a:r>
                  <a:rPr lang="en-US" i="1">
                    <a:latin typeface="Bookman Old Style" panose="02050604050505020204" pitchFamily="18" charset="0"/>
                  </a:rPr>
                  <a:t>b, a</a:t>
                </a:r>
                <a:r>
                  <a:rPr lang="en-US">
                    <a:latin typeface="Bookman Old Style" panose="02050604050505020204" pitchFamily="18" charset="0"/>
                  </a:rPr>
                  <a:t>) ada pada relasi tersebut. Ini dilakukan dengan mencari pasangan (</a:t>
                </a:r>
                <a:r>
                  <a:rPr lang="en-US" i="1">
                    <a:latin typeface="Bookman Old Style" panose="02050604050505020204" pitchFamily="18" charset="0"/>
                  </a:rPr>
                  <a:t>a, b</a:t>
                </a:r>
                <a:r>
                  <a:rPr lang="en-US">
                    <a:latin typeface="Bookman Old Style" panose="02050604050505020204" pitchFamily="18" charset="0"/>
                  </a:rPr>
                  <a:t>) dengan </a:t>
                </a:r>
                <a:r>
                  <a:rPr lang="en-US" i="1">
                    <a:latin typeface="Bookman Old Style" panose="02050604050505020204" pitchFamily="18" charset="0"/>
                  </a:rPr>
                  <a:t>a </a:t>
                </a:r>
                <a14:m>
                  <m:oMath xmlns:m="http://schemas.openxmlformats.org/officeDocument/2006/math">
                    <m:r>
                      <a:rPr lang="en-US" i="1">
                        <a:latin typeface="Cambria Math" panose="02040503050406030204" pitchFamily="18" charset="0"/>
                      </a:rPr>
                      <m:t>≠</m:t>
                    </m:r>
                  </m:oMath>
                </a14:m>
                <a:r>
                  <a:rPr lang="en-US" i="1">
                    <a:latin typeface="Bookman Old Style" panose="02050604050505020204" pitchFamily="18" charset="0"/>
                  </a:rPr>
                  <a:t> b</a:t>
                </a:r>
                <a:r>
                  <a:rPr lang="en-US">
                    <a:latin typeface="Bookman Old Style" panose="02050604050505020204" pitchFamily="18" charset="0"/>
                  </a:rPr>
                  <a:t> sedemikian rupa hingga (</a:t>
                </a:r>
                <a:r>
                  <a:rPr lang="en-US" i="1">
                    <a:latin typeface="Bookman Old Style" panose="02050604050505020204" pitchFamily="18" charset="0"/>
                  </a:rPr>
                  <a:t>a, b</a:t>
                </a:r>
                <a:r>
                  <a:rPr lang="en-US">
                    <a:latin typeface="Bookman Old Style" panose="02050604050505020204" pitchFamily="18" charset="0"/>
                  </a:rPr>
                  <a:t>) dan (</a:t>
                </a:r>
                <a:r>
                  <a:rPr lang="en-US" i="1">
                    <a:latin typeface="Bookman Old Style" panose="02050604050505020204" pitchFamily="18" charset="0"/>
                  </a:rPr>
                  <a:t>b, a</a:t>
                </a:r>
                <a:r>
                  <a:rPr lang="en-US">
                    <a:latin typeface="Bookman Old Style" panose="02050604050505020204" pitchFamily="18" charset="0"/>
                  </a:rPr>
                  <a:t>) ada dalam relasi.</a:t>
                </a:r>
                <a:r>
                  <a:rPr lang="en-ID">
                    <a:effectLst/>
                    <a:latin typeface="Bookman Old Style" panose="02050604050505020204" pitchFamily="18" charset="0"/>
                  </a:rPr>
                  <a:t> </a:t>
                </a:r>
                <a:endParaRPr lang="en-US">
                  <a:latin typeface="Bookman Old Style" panose="02050604050505020204" pitchFamily="18" charset="0"/>
                </a:endParaRPr>
              </a:p>
            </p:txBody>
          </p:sp>
        </mc:Choice>
        <mc:Fallback xmlns="">
          <p:sp>
            <p:nvSpPr>
              <p:cNvPr id="5" name="Rectangle 4">
                <a:extLst>
                  <a:ext uri="{FF2B5EF4-FFF2-40B4-BE49-F238E27FC236}">
                    <a16:creationId xmlns:a16="http://schemas.microsoft.com/office/drawing/2014/main" id="{24855D9B-4231-AF41-8ECA-F2399FA469FB}"/>
                  </a:ext>
                </a:extLst>
              </p:cNvPr>
              <p:cNvSpPr>
                <a:spLocks noRot="1" noChangeAspect="1" noMove="1" noResize="1" noEditPoints="1" noAdjustHandles="1" noChangeArrowheads="1" noChangeShapeType="1" noTextEdit="1"/>
              </p:cNvSpPr>
              <p:nvPr/>
            </p:nvSpPr>
            <p:spPr>
              <a:xfrm>
                <a:off x="428596" y="1484784"/>
                <a:ext cx="8391876" cy="4278094"/>
              </a:xfrm>
              <a:prstGeom prst="rect">
                <a:avLst/>
              </a:prstGeom>
              <a:blipFill>
                <a:blip r:embed="rId4"/>
                <a:stretch>
                  <a:fillRect l="-604" t="-592" r="-453" b="-1183"/>
                </a:stretch>
              </a:blipFill>
            </p:spPr>
            <p:txBody>
              <a:bodyPr/>
              <a:lstStyle/>
              <a:p>
                <a:r>
                  <a:rPr lang="en-US">
                    <a:noFill/>
                  </a:rPr>
                  <a:t> </a:t>
                </a:r>
              </a:p>
            </p:txBody>
          </p:sp>
        </mc:Fallback>
      </mc:AlternateContent>
    </p:spTree>
    <p:extLst>
      <p:ext uri="{BB962C8B-B14F-4D97-AF65-F5344CB8AC3E}">
        <p14:creationId xmlns:p14="http://schemas.microsoft.com/office/powerpoint/2010/main" val="349586076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8.3. Sifat-sifat Relasi</a:t>
            </a:r>
            <a:endParaRPr lang="en-US" sz="3200" b="1" dirty="0">
              <a:solidFill>
                <a:srgbClr val="C0000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4585871"/>
              </a:xfrm>
              <a:prstGeom prst="rect">
                <a:avLst/>
              </a:prstGeom>
            </p:spPr>
            <p:txBody>
              <a:bodyPr wrap="square">
                <a:spAutoFit/>
              </a:bodyPr>
              <a:lstStyle/>
              <a:p>
                <a:pPr algn="just">
                  <a:spcBef>
                    <a:spcPts val="1200"/>
                  </a:spcBef>
                </a:pPr>
                <a:r>
                  <a:rPr lang="en-US" b="1">
                    <a:latin typeface="Bookman Old Style" panose="02050604050505020204" pitchFamily="18" charset="0"/>
                  </a:rPr>
                  <a:t>Contoh 10</a:t>
                </a:r>
                <a:endParaRPr lang="en-ID" b="1">
                  <a:latin typeface="Bookman Old Style" panose="02050604050505020204" pitchFamily="18" charset="0"/>
                </a:endParaRPr>
              </a:p>
              <a:p>
                <a:pPr marL="450850" indent="-450850" algn="just">
                  <a:spcBef>
                    <a:spcPts val="1200"/>
                  </a:spcBef>
                  <a:buFont typeface="Wingdings" pitchFamily="2" charset="2"/>
                  <a:buChar char="q"/>
                </a:pPr>
                <a:r>
                  <a:rPr lang="en-US">
                    <a:latin typeface="Bookman Old Style" panose="02050604050505020204" pitchFamily="18" charset="0"/>
                  </a:rPr>
                  <a:t>Manakah dari Contoh 5 yang merupakan relasi simetris dan manakah yang antisimetris?</a:t>
                </a:r>
                <a:endParaRPr lang="en-ID">
                  <a:latin typeface="Bookman Old Style" panose="02050604050505020204" pitchFamily="18" charset="0"/>
                </a:endParaRPr>
              </a:p>
              <a:p>
                <a:pPr algn="just">
                  <a:spcBef>
                    <a:spcPts val="1200"/>
                  </a:spcBef>
                </a:pPr>
                <a:r>
                  <a:rPr lang="en-US">
                    <a:latin typeface="Bookman Old Style" panose="02050604050505020204" pitchFamily="18" charset="0"/>
                  </a:rPr>
                  <a:t>Jawab:</a:t>
                </a:r>
                <a:endParaRPr lang="en-ID">
                  <a:latin typeface="Bookman Old Style" panose="02050604050505020204" pitchFamily="18" charset="0"/>
                </a:endParaRPr>
              </a:p>
              <a:p>
                <a:pPr marL="450850" indent="-450850" algn="just">
                  <a:spcBef>
                    <a:spcPts val="1200"/>
                  </a:spcBef>
                  <a:buFont typeface="Wingdings" pitchFamily="2" charset="2"/>
                  <a:buChar char="q"/>
                </a:pPr>
                <a:r>
                  <a:rPr lang="en-US">
                    <a:latin typeface="Bookman Old Style" panose="02050604050505020204" pitchFamily="18" charset="0"/>
                  </a:rPr>
                  <a:t>Relasi </a:t>
                </a:r>
                <a:r>
                  <a:rPr lang="en-US" i="1">
                    <a:latin typeface="Bookman Old Style" panose="02050604050505020204" pitchFamily="18" charset="0"/>
                  </a:rPr>
                  <a:t>R</a:t>
                </a:r>
                <a:r>
                  <a:rPr lang="en-US" i="1" baseline="-25000">
                    <a:latin typeface="Bookman Old Style" panose="02050604050505020204" pitchFamily="18" charset="0"/>
                  </a:rPr>
                  <a:t>3</a:t>
                </a:r>
                <a:r>
                  <a:rPr lang="en-US">
                    <a:latin typeface="Bookman Old Style" panose="02050604050505020204" pitchFamily="18" charset="0"/>
                  </a:rPr>
                  <a:t>,</a:t>
                </a:r>
                <a:r>
                  <a:rPr lang="en-US" i="1" baseline="-25000">
                    <a:latin typeface="Bookman Old Style" panose="02050604050505020204" pitchFamily="18" charset="0"/>
                  </a:rPr>
                  <a:t> </a:t>
                </a:r>
                <a:r>
                  <a:rPr lang="en-US" i="1">
                    <a:latin typeface="Bookman Old Style" panose="02050604050505020204" pitchFamily="18" charset="0"/>
                  </a:rPr>
                  <a:t>R</a:t>
                </a:r>
                <a:r>
                  <a:rPr lang="en-US" i="1" baseline="-25000">
                    <a:latin typeface="Bookman Old Style" panose="02050604050505020204" pitchFamily="18" charset="0"/>
                  </a:rPr>
                  <a:t>4</a:t>
                </a:r>
                <a:r>
                  <a:rPr lang="en-US">
                    <a:latin typeface="Bookman Old Style" panose="02050604050505020204" pitchFamily="18" charset="0"/>
                  </a:rPr>
                  <a:t>, dan </a:t>
                </a:r>
                <a:r>
                  <a:rPr lang="en-US" i="1">
                    <a:latin typeface="Bookman Old Style" panose="02050604050505020204" pitchFamily="18" charset="0"/>
                  </a:rPr>
                  <a:t>R</a:t>
                </a:r>
                <a:r>
                  <a:rPr lang="en-US" i="1" baseline="-25000">
                    <a:latin typeface="Bookman Old Style" panose="02050604050505020204" pitchFamily="18" charset="0"/>
                  </a:rPr>
                  <a:t>6</a:t>
                </a:r>
                <a:r>
                  <a:rPr lang="en-US" baseline="-25000">
                    <a:latin typeface="Bookman Old Style" panose="02050604050505020204" pitchFamily="18" charset="0"/>
                  </a:rPr>
                  <a:t>­ </a:t>
                </a:r>
                <a:r>
                  <a:rPr lang="en-US">
                    <a:latin typeface="Bookman Old Style" panose="02050604050505020204" pitchFamily="18" charset="0"/>
                  </a:rPr>
                  <a:t>adalah </a:t>
                </a:r>
                <a:r>
                  <a:rPr lang="en-US" u="sng">
                    <a:latin typeface="Bookman Old Style" panose="02050604050505020204" pitchFamily="18" charset="0"/>
                  </a:rPr>
                  <a:t>simetris</a:t>
                </a:r>
                <a:r>
                  <a:rPr lang="en-US">
                    <a:latin typeface="Bookman Old Style" panose="02050604050505020204" pitchFamily="18" charset="0"/>
                  </a:rPr>
                  <a:t>. </a:t>
                </a:r>
                <a:r>
                  <a:rPr lang="en-US" i="1">
                    <a:latin typeface="Bookman Old Style" panose="02050604050505020204" pitchFamily="18" charset="0"/>
                  </a:rPr>
                  <a:t>R</a:t>
                </a:r>
                <a:r>
                  <a:rPr lang="en-US" i="1" baseline="-25000">
                    <a:latin typeface="Bookman Old Style" panose="02050604050505020204" pitchFamily="18" charset="0"/>
                  </a:rPr>
                  <a:t>3</a:t>
                </a:r>
                <a:r>
                  <a:rPr lang="en-US" baseline="-25000">
                    <a:latin typeface="Bookman Old Style" panose="02050604050505020204" pitchFamily="18" charset="0"/>
                  </a:rPr>
                  <a:t> </a:t>
                </a:r>
                <a:r>
                  <a:rPr lang="en-US">
                    <a:latin typeface="Bookman Old Style" panose="02050604050505020204" pitchFamily="18" charset="0"/>
                  </a:rPr>
                  <a:t>simetris hanya jika </a:t>
                </a:r>
                <a:r>
                  <a:rPr lang="en-US" i="1">
                    <a:latin typeface="Bookman Old Style" panose="02050604050505020204" pitchFamily="18" charset="0"/>
                  </a:rPr>
                  <a:t>a </a:t>
                </a:r>
                <a:r>
                  <a:rPr lang="en-US">
                    <a:latin typeface="Bookman Old Style" panose="02050604050505020204" pitchFamily="18" charset="0"/>
                  </a:rPr>
                  <a:t>= </a:t>
                </a:r>
                <a:r>
                  <a:rPr lang="en-US" i="1">
                    <a:latin typeface="Bookman Old Style" panose="02050604050505020204" pitchFamily="18" charset="0"/>
                  </a:rPr>
                  <a:t>b </a:t>
                </a:r>
                <a:r>
                  <a:rPr lang="en-US">
                    <a:latin typeface="Bookman Old Style" panose="02050604050505020204" pitchFamily="18" charset="0"/>
                  </a:rPr>
                  <a:t>atau </a:t>
                </a:r>
                <a:r>
                  <a:rPr lang="en-US" i="1">
                    <a:latin typeface="Bookman Old Style" panose="02050604050505020204" pitchFamily="18" charset="0"/>
                  </a:rPr>
                  <a:t>a</a:t>
                </a:r>
                <a:r>
                  <a:rPr lang="en-US">
                    <a:latin typeface="Bookman Old Style" panose="02050604050505020204" pitchFamily="18" charset="0"/>
                  </a:rPr>
                  <a:t> = −</a:t>
                </a:r>
                <a:r>
                  <a:rPr lang="en-US" i="1">
                    <a:latin typeface="Bookman Old Style" panose="02050604050505020204" pitchFamily="18" charset="0"/>
                  </a:rPr>
                  <a:t>b</a:t>
                </a:r>
                <a:r>
                  <a:rPr lang="en-US">
                    <a:latin typeface="Bookman Old Style" panose="02050604050505020204" pitchFamily="18" charset="0"/>
                  </a:rPr>
                  <a:t>, dan </a:t>
                </a:r>
                <a:r>
                  <a:rPr lang="en-US" i="1">
                    <a:latin typeface="Bookman Old Style" panose="02050604050505020204" pitchFamily="18" charset="0"/>
                  </a:rPr>
                  <a:t>b = a­</a:t>
                </a:r>
                <a:r>
                  <a:rPr lang="en-US" i="1" baseline="-25000">
                    <a:latin typeface="Bookman Old Style" panose="02050604050505020204" pitchFamily="18" charset="0"/>
                  </a:rPr>
                  <a:t>­­</a:t>
                </a:r>
                <a:r>
                  <a:rPr lang="en-US">
                    <a:latin typeface="Bookman Old Style" panose="02050604050505020204" pitchFamily="18" charset="0"/>
                  </a:rPr>
                  <a:t> atau </a:t>
                </a:r>
                <a:r>
                  <a:rPr lang="en-US" i="1">
                    <a:latin typeface="Bookman Old Style" panose="02050604050505020204" pitchFamily="18" charset="0"/>
                  </a:rPr>
                  <a:t>b </a:t>
                </a:r>
                <a:r>
                  <a:rPr lang="en-US">
                    <a:latin typeface="Bookman Old Style" panose="02050604050505020204" pitchFamily="18" charset="0"/>
                  </a:rPr>
                  <a:t>= −</a:t>
                </a:r>
                <a:r>
                  <a:rPr lang="en-US" i="1">
                    <a:latin typeface="Bookman Old Style" panose="02050604050505020204" pitchFamily="18" charset="0"/>
                  </a:rPr>
                  <a:t>a</a:t>
                </a:r>
                <a:r>
                  <a:rPr lang="en-US">
                    <a:latin typeface="Bookman Old Style" panose="02050604050505020204" pitchFamily="18" charset="0"/>
                  </a:rPr>
                  <a:t>. </a:t>
                </a:r>
                <a:r>
                  <a:rPr lang="en-US" i="1">
                    <a:latin typeface="Bookman Old Style" panose="02050604050505020204" pitchFamily="18" charset="0"/>
                  </a:rPr>
                  <a:t>R</a:t>
                </a:r>
                <a:r>
                  <a:rPr lang="en-US" i="1" baseline="-25000">
                    <a:latin typeface="Bookman Old Style" panose="02050604050505020204" pitchFamily="18" charset="0"/>
                  </a:rPr>
                  <a:t>4</a:t>
                </a:r>
                <a:r>
                  <a:rPr lang="en-US">
                    <a:latin typeface="Bookman Old Style" panose="02050604050505020204" pitchFamily="18" charset="0"/>
                  </a:rPr>
                  <a:t> simetris karena </a:t>
                </a:r>
                <a:r>
                  <a:rPr lang="en-US" i="1">
                    <a:latin typeface="Bookman Old Style" panose="02050604050505020204" pitchFamily="18" charset="0"/>
                  </a:rPr>
                  <a:t>a = b</a:t>
                </a:r>
                <a:r>
                  <a:rPr lang="en-US">
                    <a:latin typeface="Bookman Old Style" panose="02050604050505020204" pitchFamily="18" charset="0"/>
                  </a:rPr>
                  <a:t> mengimplikasikan bahwa </a:t>
                </a:r>
                <a:r>
                  <a:rPr lang="en-US" i="1">
                    <a:latin typeface="Bookman Old Style" panose="02050604050505020204" pitchFamily="18" charset="0"/>
                  </a:rPr>
                  <a:t>b = a</a:t>
                </a:r>
                <a:r>
                  <a:rPr lang="en-US">
                    <a:latin typeface="Bookman Old Style" panose="02050604050505020204" pitchFamily="18" charset="0"/>
                  </a:rPr>
                  <a:t>. </a:t>
                </a:r>
                <a:r>
                  <a:rPr lang="en-US" i="1">
                    <a:latin typeface="Bookman Old Style" panose="02050604050505020204" pitchFamily="18" charset="0"/>
                  </a:rPr>
                  <a:t>R</a:t>
                </a:r>
                <a:r>
                  <a:rPr lang="en-US" i="1" baseline="-25000">
                    <a:latin typeface="Bookman Old Style" panose="02050604050505020204" pitchFamily="18" charset="0"/>
                  </a:rPr>
                  <a:t>6</a:t>
                </a:r>
                <a:r>
                  <a:rPr lang="en-US">
                    <a:latin typeface="Bookman Old Style" panose="02050604050505020204" pitchFamily="18" charset="0"/>
                  </a:rPr>
                  <a:t> simetris karena </a:t>
                </a:r>
                <a:r>
                  <a:rPr lang="en-US" i="1">
                    <a:latin typeface="Bookman Old Style" panose="02050604050505020204" pitchFamily="18" charset="0"/>
                  </a:rPr>
                  <a:t>a + b </a:t>
                </a:r>
                <a14:m>
                  <m:oMath xmlns:m="http://schemas.openxmlformats.org/officeDocument/2006/math">
                    <m:r>
                      <a:rPr lang="en-US" i="1">
                        <a:latin typeface="Cambria Math" panose="02040503050406030204" pitchFamily="18" charset="0"/>
                      </a:rPr>
                      <m:t>≤</m:t>
                    </m:r>
                  </m:oMath>
                </a14:m>
                <a:r>
                  <a:rPr lang="en-US" i="1">
                    <a:latin typeface="Bookman Old Style" panose="02050604050505020204" pitchFamily="18" charset="0"/>
                  </a:rPr>
                  <a:t> </a:t>
                </a:r>
                <a:r>
                  <a:rPr lang="en-US">
                    <a:latin typeface="Bookman Old Style" panose="02050604050505020204" pitchFamily="18" charset="0"/>
                  </a:rPr>
                  <a:t>3 mengimplikasikan </a:t>
                </a:r>
                <a:r>
                  <a:rPr lang="en-US" i="1">
                    <a:latin typeface="Bookman Old Style" panose="02050604050505020204" pitchFamily="18" charset="0"/>
                  </a:rPr>
                  <a:t>b + a </a:t>
                </a:r>
                <a14:m>
                  <m:oMath xmlns:m="http://schemas.openxmlformats.org/officeDocument/2006/math">
                    <m:r>
                      <a:rPr lang="en-US" i="1">
                        <a:latin typeface="Cambria Math" panose="02040503050406030204" pitchFamily="18" charset="0"/>
                      </a:rPr>
                      <m:t>≤</m:t>
                    </m:r>
                  </m:oMath>
                </a14:m>
                <a:r>
                  <a:rPr lang="en-US" i="1">
                    <a:latin typeface="Bookman Old Style" panose="02050604050505020204" pitchFamily="18" charset="0"/>
                  </a:rPr>
                  <a:t> </a:t>
                </a:r>
                <a:r>
                  <a:rPr lang="en-US">
                    <a:latin typeface="Bookman Old Style" panose="02050604050505020204" pitchFamily="18" charset="0"/>
                  </a:rPr>
                  <a:t>3.</a:t>
                </a:r>
                <a:endParaRPr lang="en-ID">
                  <a:latin typeface="Bookman Old Style" panose="02050604050505020204" pitchFamily="18" charset="0"/>
                </a:endParaRPr>
              </a:p>
              <a:p>
                <a:pPr marL="450850" indent="-450850" algn="just">
                  <a:spcBef>
                    <a:spcPts val="1200"/>
                  </a:spcBef>
                  <a:buFont typeface="Wingdings" pitchFamily="2" charset="2"/>
                  <a:buChar char="q"/>
                </a:pPr>
                <a:r>
                  <a:rPr lang="en-US">
                    <a:latin typeface="Bookman Old Style" panose="02050604050505020204" pitchFamily="18" charset="0"/>
                  </a:rPr>
                  <a:t>Relasi </a:t>
                </a:r>
                <a:r>
                  <a:rPr lang="en-US" i="1">
                    <a:latin typeface="Bookman Old Style" panose="02050604050505020204" pitchFamily="18" charset="0"/>
                  </a:rPr>
                  <a:t>R</a:t>
                </a:r>
                <a:r>
                  <a:rPr lang="en-US" i="1" baseline="-25000">
                    <a:latin typeface="Bookman Old Style" panose="02050604050505020204" pitchFamily="18" charset="0"/>
                  </a:rPr>
                  <a:t>1</a:t>
                </a:r>
                <a:r>
                  <a:rPr lang="en-US">
                    <a:latin typeface="Bookman Old Style" panose="02050604050505020204" pitchFamily="18" charset="0"/>
                  </a:rPr>
                  <a:t>,</a:t>
                </a:r>
                <a:r>
                  <a:rPr lang="en-US" i="1" baseline="-25000">
                    <a:latin typeface="Bookman Old Style" panose="02050604050505020204" pitchFamily="18" charset="0"/>
                  </a:rPr>
                  <a:t> </a:t>
                </a:r>
                <a:r>
                  <a:rPr lang="en-US" i="1">
                    <a:latin typeface="Bookman Old Style" panose="02050604050505020204" pitchFamily="18" charset="0"/>
                  </a:rPr>
                  <a:t>R</a:t>
                </a:r>
                <a:r>
                  <a:rPr lang="en-US" i="1" baseline="-25000">
                    <a:latin typeface="Bookman Old Style" panose="02050604050505020204" pitchFamily="18" charset="0"/>
                  </a:rPr>
                  <a:t>2</a:t>
                </a:r>
                <a:r>
                  <a:rPr lang="en-US">
                    <a:latin typeface="Bookman Old Style" panose="02050604050505020204" pitchFamily="18" charset="0"/>
                  </a:rPr>
                  <a:t>,</a:t>
                </a:r>
                <a:r>
                  <a:rPr lang="en-US" i="1">
                    <a:latin typeface="Bookman Old Style" panose="02050604050505020204" pitchFamily="18" charset="0"/>
                  </a:rPr>
                  <a:t> R</a:t>
                </a:r>
                <a:r>
                  <a:rPr lang="en-US" i="1" baseline="-25000">
                    <a:latin typeface="Bookman Old Style" panose="02050604050505020204" pitchFamily="18" charset="0"/>
                  </a:rPr>
                  <a:t>4</a:t>
                </a:r>
                <a:r>
                  <a:rPr lang="en-US" i="1">
                    <a:latin typeface="Bookman Old Style" panose="02050604050505020204" pitchFamily="18" charset="0"/>
                  </a:rPr>
                  <a:t>,</a:t>
                </a:r>
                <a:r>
                  <a:rPr lang="en-US" i="1" baseline="-25000">
                    <a:latin typeface="Bookman Old Style" panose="02050604050505020204" pitchFamily="18" charset="0"/>
                  </a:rPr>
                  <a:t> </a:t>
                </a:r>
                <a:r>
                  <a:rPr lang="en-US">
                    <a:latin typeface="Bookman Old Style" panose="02050604050505020204" pitchFamily="18" charset="0"/>
                  </a:rPr>
                  <a:t>dan </a:t>
                </a:r>
                <a:r>
                  <a:rPr lang="en-US" i="1">
                    <a:latin typeface="Bookman Old Style" panose="02050604050505020204" pitchFamily="18" charset="0"/>
                  </a:rPr>
                  <a:t>R</a:t>
                </a:r>
                <a:r>
                  <a:rPr lang="en-US" i="1" baseline="-25000">
                    <a:latin typeface="Bookman Old Style" panose="02050604050505020204" pitchFamily="18" charset="0"/>
                  </a:rPr>
                  <a:t>5</a:t>
                </a:r>
                <a:r>
                  <a:rPr lang="en-US">
                    <a:latin typeface="Bookman Old Style" panose="02050604050505020204" pitchFamily="18" charset="0"/>
                  </a:rPr>
                  <a:t> adalah </a:t>
                </a:r>
                <a:r>
                  <a:rPr lang="en-US" u="sng">
                    <a:latin typeface="Bookman Old Style" panose="02050604050505020204" pitchFamily="18" charset="0"/>
                  </a:rPr>
                  <a:t>antisimetris</a:t>
                </a:r>
                <a:r>
                  <a:rPr lang="en-US">
                    <a:latin typeface="Bookman Old Style" panose="02050604050505020204" pitchFamily="18" charset="0"/>
                  </a:rPr>
                  <a:t>. </a:t>
                </a:r>
                <a:r>
                  <a:rPr lang="en-US" i="1">
                    <a:latin typeface="Bookman Old Style" panose="02050604050505020204" pitchFamily="18" charset="0"/>
                  </a:rPr>
                  <a:t>R</a:t>
                </a:r>
                <a:r>
                  <a:rPr lang="en-US" i="1" baseline="-25000">
                    <a:latin typeface="Bookman Old Style" panose="02050604050505020204" pitchFamily="18" charset="0"/>
                  </a:rPr>
                  <a:t>1</a:t>
                </a:r>
                <a:r>
                  <a:rPr lang="en-US">
                    <a:latin typeface="Bookman Old Style" panose="02050604050505020204" pitchFamily="18" charset="0"/>
                  </a:rPr>
                  <a:t> antisimetris karena ketidaksetaraan </a:t>
                </a:r>
                <a:r>
                  <a:rPr lang="en-US" i="1">
                    <a:latin typeface="Bookman Old Style" panose="02050604050505020204" pitchFamily="18" charset="0"/>
                  </a:rPr>
                  <a:t>a </a:t>
                </a:r>
                <a14:m>
                  <m:oMath xmlns:m="http://schemas.openxmlformats.org/officeDocument/2006/math">
                    <m:r>
                      <a:rPr lang="en-US" i="1">
                        <a:latin typeface="Cambria Math" panose="02040503050406030204" pitchFamily="18" charset="0"/>
                      </a:rPr>
                      <m:t>≤</m:t>
                    </m:r>
                  </m:oMath>
                </a14:m>
                <a:r>
                  <a:rPr lang="en-US" i="1">
                    <a:latin typeface="Bookman Old Style" panose="02050604050505020204" pitchFamily="18" charset="0"/>
                  </a:rPr>
                  <a:t> b</a:t>
                </a:r>
                <a:r>
                  <a:rPr lang="en-US">
                    <a:latin typeface="Bookman Old Style" panose="02050604050505020204" pitchFamily="18" charset="0"/>
                  </a:rPr>
                  <a:t> dan </a:t>
                </a:r>
                <a:r>
                  <a:rPr lang="en-US" i="1">
                    <a:latin typeface="Bookman Old Style" panose="02050604050505020204" pitchFamily="18" charset="0"/>
                  </a:rPr>
                  <a:t>b </a:t>
                </a:r>
                <a14:m>
                  <m:oMath xmlns:m="http://schemas.openxmlformats.org/officeDocument/2006/math">
                    <m:r>
                      <a:rPr lang="en-US" i="1">
                        <a:latin typeface="Cambria Math" panose="02040503050406030204" pitchFamily="18" charset="0"/>
                      </a:rPr>
                      <m:t>≤</m:t>
                    </m:r>
                  </m:oMath>
                </a14:m>
                <a:r>
                  <a:rPr lang="en-US" i="1">
                    <a:latin typeface="Bookman Old Style" panose="02050604050505020204" pitchFamily="18" charset="0"/>
                  </a:rPr>
                  <a:t> a</a:t>
                </a:r>
                <a:r>
                  <a:rPr lang="en-US">
                    <a:latin typeface="Bookman Old Style" panose="02050604050505020204" pitchFamily="18" charset="0"/>
                  </a:rPr>
                  <a:t> mengartikan bahwa </a:t>
                </a:r>
                <a:r>
                  <a:rPr lang="en-US" i="1">
                    <a:latin typeface="Bookman Old Style" panose="02050604050505020204" pitchFamily="18" charset="0"/>
                  </a:rPr>
                  <a:t>a = b. R</a:t>
                </a:r>
                <a:r>
                  <a:rPr lang="en-US" i="1" baseline="-25000">
                    <a:latin typeface="Bookman Old Style" panose="02050604050505020204" pitchFamily="18" charset="0"/>
                  </a:rPr>
                  <a:t>2</a:t>
                </a:r>
                <a:r>
                  <a:rPr lang="en-US" baseline="-25000">
                    <a:latin typeface="Bookman Old Style" panose="02050604050505020204" pitchFamily="18" charset="0"/>
                  </a:rPr>
                  <a:t> </a:t>
                </a:r>
                <a:r>
                  <a:rPr lang="en-US">
                    <a:latin typeface="Bookman Old Style" panose="02050604050505020204" pitchFamily="18" charset="0"/>
                  </a:rPr>
                  <a:t>antisimetris karena tidak mungkin bahwa </a:t>
                </a:r>
                <a:r>
                  <a:rPr lang="en-US" i="1">
                    <a:latin typeface="Bookman Old Style" panose="02050604050505020204" pitchFamily="18" charset="0"/>
                  </a:rPr>
                  <a:t>a </a:t>
                </a:r>
                <a14:m>
                  <m:oMath xmlns:m="http://schemas.openxmlformats.org/officeDocument/2006/math">
                    <m:r>
                      <a:rPr lang="en-US" i="1">
                        <a:latin typeface="Cambria Math" panose="02040503050406030204" pitchFamily="18" charset="0"/>
                      </a:rPr>
                      <m:t>&gt;</m:t>
                    </m:r>
                  </m:oMath>
                </a14:m>
                <a:r>
                  <a:rPr lang="en-US" i="1">
                    <a:latin typeface="Bookman Old Style" panose="02050604050505020204" pitchFamily="18" charset="0"/>
                  </a:rPr>
                  <a:t> b </a:t>
                </a:r>
                <a:r>
                  <a:rPr lang="en-US">
                    <a:latin typeface="Bookman Old Style" panose="02050604050505020204" pitchFamily="18" charset="0"/>
                  </a:rPr>
                  <a:t>dan </a:t>
                </a:r>
                <a:r>
                  <a:rPr lang="en-US" i="1">
                    <a:latin typeface="Bookman Old Style" panose="02050604050505020204" pitchFamily="18" charset="0"/>
                  </a:rPr>
                  <a:t>b </a:t>
                </a:r>
                <a14:m>
                  <m:oMath xmlns:m="http://schemas.openxmlformats.org/officeDocument/2006/math">
                    <m:r>
                      <a:rPr lang="en-US" i="1">
                        <a:latin typeface="Cambria Math" panose="02040503050406030204" pitchFamily="18" charset="0"/>
                      </a:rPr>
                      <m:t>&gt;</m:t>
                    </m:r>
                  </m:oMath>
                </a14:m>
                <a:r>
                  <a:rPr lang="en-US" i="1">
                    <a:latin typeface="Bookman Old Style" panose="02050604050505020204" pitchFamily="18" charset="0"/>
                  </a:rPr>
                  <a:t> a</a:t>
                </a:r>
                <a:r>
                  <a:rPr lang="en-US">
                    <a:latin typeface="Bookman Old Style" panose="02050604050505020204" pitchFamily="18" charset="0"/>
                  </a:rPr>
                  <a:t>. </a:t>
                </a:r>
                <a:r>
                  <a:rPr lang="en-US" i="1">
                    <a:latin typeface="Bookman Old Style" panose="02050604050505020204" pitchFamily="18" charset="0"/>
                  </a:rPr>
                  <a:t>R</a:t>
                </a:r>
                <a:r>
                  <a:rPr lang="en-US" i="1" baseline="-25000">
                    <a:latin typeface="Bookman Old Style" panose="02050604050505020204" pitchFamily="18" charset="0"/>
                  </a:rPr>
                  <a:t>4</a:t>
                </a:r>
                <a:r>
                  <a:rPr lang="en-US">
                    <a:latin typeface="Bookman Old Style" panose="02050604050505020204" pitchFamily="18" charset="0"/>
                  </a:rPr>
                  <a:t> antisimetris karena dua elemen terkait dengan </a:t>
                </a:r>
                <a:r>
                  <a:rPr lang="en-US" i="1">
                    <a:latin typeface="Bookman Old Style" panose="02050604050505020204" pitchFamily="18" charset="0"/>
                  </a:rPr>
                  <a:t>R</a:t>
                </a:r>
                <a:r>
                  <a:rPr lang="en-US" i="1" baseline="-25000">
                    <a:latin typeface="Bookman Old Style" panose="02050604050505020204" pitchFamily="18" charset="0"/>
                  </a:rPr>
                  <a:t>4</a:t>
                </a:r>
                <a:r>
                  <a:rPr lang="en-US">
                    <a:latin typeface="Bookman Old Style" panose="02050604050505020204" pitchFamily="18" charset="0"/>
                  </a:rPr>
                  <a:t> jika dan hanya jika mereka sama. </a:t>
                </a:r>
                <a:r>
                  <a:rPr lang="en-US" i="1">
                    <a:latin typeface="Bookman Old Style" panose="02050604050505020204" pitchFamily="18" charset="0"/>
                  </a:rPr>
                  <a:t>R</a:t>
                </a:r>
                <a:r>
                  <a:rPr lang="en-US" i="1" baseline="-25000">
                    <a:latin typeface="Bookman Old Style" panose="02050604050505020204" pitchFamily="18" charset="0"/>
                  </a:rPr>
                  <a:t>5</a:t>
                </a:r>
                <a:r>
                  <a:rPr lang="en-US">
                    <a:latin typeface="Bookman Old Style" panose="02050604050505020204" pitchFamily="18" charset="0"/>
                  </a:rPr>
                  <a:t> antisimetris karena tidak mungkin bahwa </a:t>
                </a:r>
                <a:r>
                  <a:rPr lang="en-US" i="1">
                    <a:latin typeface="Bookman Old Style" panose="02050604050505020204" pitchFamily="18" charset="0"/>
                  </a:rPr>
                  <a:t>a = b + </a:t>
                </a:r>
                <a:r>
                  <a:rPr lang="en-US">
                    <a:latin typeface="Bookman Old Style" panose="02050604050505020204" pitchFamily="18" charset="0"/>
                  </a:rPr>
                  <a:t>1 dan </a:t>
                </a:r>
                <a:r>
                  <a:rPr lang="en-US" i="1">
                    <a:latin typeface="Bookman Old Style" panose="02050604050505020204" pitchFamily="18" charset="0"/>
                  </a:rPr>
                  <a:t>b = a + </a:t>
                </a:r>
                <a:r>
                  <a:rPr lang="en-US">
                    <a:latin typeface="Bookman Old Style" panose="02050604050505020204" pitchFamily="18" charset="0"/>
                  </a:rPr>
                  <a:t>1.</a:t>
                </a:r>
                <a:r>
                  <a:rPr lang="en-ID">
                    <a:effectLst/>
                    <a:latin typeface="Bookman Old Style" panose="02050604050505020204" pitchFamily="18" charset="0"/>
                  </a:rPr>
                  <a:t> </a:t>
                </a:r>
                <a:endParaRPr lang="en-US">
                  <a:latin typeface="Bookman Old Style" panose="02050604050505020204" pitchFamily="18" charset="0"/>
                </a:endParaRPr>
              </a:p>
            </p:txBody>
          </p:sp>
        </mc:Choice>
        <mc:Fallback xmlns="">
          <p:sp>
            <p:nvSpPr>
              <p:cNvPr id="5" name="Rectangle 4">
                <a:extLst>
                  <a:ext uri="{FF2B5EF4-FFF2-40B4-BE49-F238E27FC236}">
                    <a16:creationId xmlns:a16="http://schemas.microsoft.com/office/drawing/2014/main" id="{24855D9B-4231-AF41-8ECA-F2399FA469FB}"/>
                  </a:ext>
                </a:extLst>
              </p:cNvPr>
              <p:cNvSpPr>
                <a:spLocks noRot="1" noChangeAspect="1" noMove="1" noResize="1" noEditPoints="1" noAdjustHandles="1" noChangeArrowheads="1" noChangeShapeType="1" noTextEdit="1"/>
              </p:cNvSpPr>
              <p:nvPr/>
            </p:nvSpPr>
            <p:spPr>
              <a:xfrm>
                <a:off x="428596" y="1484784"/>
                <a:ext cx="8391876" cy="4585871"/>
              </a:xfrm>
              <a:prstGeom prst="rect">
                <a:avLst/>
              </a:prstGeom>
              <a:blipFill>
                <a:blip r:embed="rId4"/>
                <a:stretch>
                  <a:fillRect l="-604" t="-552" r="-453" b="-1105"/>
                </a:stretch>
              </a:blipFill>
            </p:spPr>
            <p:txBody>
              <a:bodyPr/>
              <a:lstStyle/>
              <a:p>
                <a:r>
                  <a:rPr lang="en-US">
                    <a:noFill/>
                  </a:rPr>
                  <a:t> </a:t>
                </a:r>
              </a:p>
            </p:txBody>
          </p:sp>
        </mc:Fallback>
      </mc:AlternateContent>
    </p:spTree>
    <p:extLst>
      <p:ext uri="{BB962C8B-B14F-4D97-AF65-F5344CB8AC3E}">
        <p14:creationId xmlns:p14="http://schemas.microsoft.com/office/powerpoint/2010/main" val="17340256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8.3. Sifat-sifat Relasi</a:t>
            </a:r>
            <a:endParaRPr lang="en-US" sz="3200" b="1" dirty="0">
              <a:solidFill>
                <a:srgbClr val="C0000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5016758"/>
              </a:xfrm>
              <a:prstGeom prst="rect">
                <a:avLst/>
              </a:prstGeom>
            </p:spPr>
            <p:txBody>
              <a:bodyPr wrap="square">
                <a:spAutoFit/>
              </a:bodyPr>
              <a:lstStyle/>
              <a:p>
                <a:pPr algn="just">
                  <a:spcBef>
                    <a:spcPts val="1200"/>
                  </a:spcBef>
                </a:pPr>
                <a:r>
                  <a:rPr lang="en-US" b="1">
                    <a:latin typeface="Bookman Old Style" panose="02050604050505020204" pitchFamily="18" charset="0"/>
                  </a:rPr>
                  <a:t>Definisi 5</a:t>
                </a:r>
                <a:endParaRPr lang="en-ID" b="1">
                  <a:latin typeface="Bookman Old Style" panose="02050604050505020204" pitchFamily="18" charset="0"/>
                </a:endParaRPr>
              </a:p>
              <a:p>
                <a:pPr marL="450850" indent="-450850" algn="just">
                  <a:spcBef>
                    <a:spcPts val="1200"/>
                  </a:spcBef>
                  <a:buFont typeface="Wingdings" pitchFamily="2" charset="2"/>
                  <a:buChar char="q"/>
                </a:pPr>
                <a:r>
                  <a:rPr lang="en-US">
                    <a:latin typeface="Bookman Old Style" panose="02050604050505020204" pitchFamily="18" charset="0"/>
                  </a:rPr>
                  <a:t>Sebuah relasi R pada himpunan A disebut </a:t>
                </a:r>
                <a:r>
                  <a:rPr lang="en-US" b="1" u="sng">
                    <a:latin typeface="Bookman Old Style" panose="02050604050505020204" pitchFamily="18" charset="0"/>
                  </a:rPr>
                  <a:t>transitif</a:t>
                </a:r>
                <a:r>
                  <a:rPr lang="en-US">
                    <a:latin typeface="Bookman Old Style" panose="02050604050505020204" pitchFamily="18" charset="0"/>
                  </a:rPr>
                  <a:t> jika (a, b) </a:t>
                </a:r>
                <a14:m>
                  <m:oMath xmlns:m="http://schemas.openxmlformats.org/officeDocument/2006/math">
                    <m:r>
                      <a:rPr lang="en-US">
                        <a:latin typeface="Cambria Math" panose="02040503050406030204" pitchFamily="18" charset="0"/>
                      </a:rPr>
                      <m:t>∈</m:t>
                    </m:r>
                  </m:oMath>
                </a14:m>
                <a:r>
                  <a:rPr lang="en-US">
                    <a:latin typeface="Bookman Old Style" panose="02050604050505020204" pitchFamily="18" charset="0"/>
                  </a:rPr>
                  <a:t> R dan (b, c) </a:t>
                </a:r>
                <a14:m>
                  <m:oMath xmlns:m="http://schemas.openxmlformats.org/officeDocument/2006/math">
                    <m:r>
                      <a:rPr lang="en-US">
                        <a:latin typeface="Cambria Math" panose="02040503050406030204" pitchFamily="18" charset="0"/>
                      </a:rPr>
                      <m:t>∈</m:t>
                    </m:r>
                  </m:oMath>
                </a14:m>
                <a:r>
                  <a:rPr lang="en-US">
                    <a:latin typeface="Bookman Old Style" panose="02050604050505020204" pitchFamily="18" charset="0"/>
                  </a:rPr>
                  <a:t> R maka (a, c) </a:t>
                </a:r>
                <a14:m>
                  <m:oMath xmlns:m="http://schemas.openxmlformats.org/officeDocument/2006/math">
                    <m:r>
                      <a:rPr lang="en-US">
                        <a:latin typeface="Cambria Math" panose="02040503050406030204" pitchFamily="18" charset="0"/>
                      </a:rPr>
                      <m:t>∈</m:t>
                    </m:r>
                  </m:oMath>
                </a14:m>
                <a:r>
                  <a:rPr lang="en-US">
                    <a:latin typeface="Bookman Old Style" panose="02050604050505020204" pitchFamily="18" charset="0"/>
                  </a:rPr>
                  <a:t> R, untuk setiap a, b, c  </a:t>
                </a:r>
                <a14:m>
                  <m:oMath xmlns:m="http://schemas.openxmlformats.org/officeDocument/2006/math">
                    <m:r>
                      <a:rPr lang="en-US">
                        <a:latin typeface="Cambria Math" panose="02040503050406030204" pitchFamily="18" charset="0"/>
                      </a:rPr>
                      <m:t>∈</m:t>
                    </m:r>
                  </m:oMath>
                </a14:m>
                <a:r>
                  <a:rPr lang="en-US">
                    <a:latin typeface="Bookman Old Style" panose="02050604050505020204" pitchFamily="18" charset="0"/>
                  </a:rPr>
                  <a:t> A.</a:t>
                </a:r>
                <a:endParaRPr lang="en-ID">
                  <a:latin typeface="Bookman Old Style" panose="02050604050505020204" pitchFamily="18" charset="0"/>
                </a:endParaRPr>
              </a:p>
              <a:p>
                <a:pPr algn="just">
                  <a:spcBef>
                    <a:spcPts val="1200"/>
                  </a:spcBef>
                </a:pPr>
                <a:r>
                  <a:rPr lang="en-US" b="1">
                    <a:latin typeface="Bookman Old Style" panose="02050604050505020204" pitchFamily="18" charset="0"/>
                  </a:rPr>
                  <a:t>Contoh 11</a:t>
                </a:r>
                <a:endParaRPr lang="en-ID" b="1">
                  <a:latin typeface="Bookman Old Style" panose="02050604050505020204" pitchFamily="18" charset="0"/>
                </a:endParaRPr>
              </a:p>
              <a:p>
                <a:pPr marL="450850" indent="-450850" algn="just">
                  <a:spcBef>
                    <a:spcPts val="1200"/>
                  </a:spcBef>
                  <a:buFont typeface="Wingdings" pitchFamily="2" charset="2"/>
                  <a:buChar char="q"/>
                </a:pPr>
                <a:r>
                  <a:rPr lang="en-US">
                    <a:latin typeface="Bookman Old Style" panose="02050604050505020204" pitchFamily="18" charset="0"/>
                  </a:rPr>
                  <a:t>Manakah dari </a:t>
                </a:r>
                <a:r>
                  <a:rPr lang="en-US" b="1">
                    <a:latin typeface="Bookman Old Style" panose="02050604050505020204" pitchFamily="18" charset="0"/>
                  </a:rPr>
                  <a:t>Contoh 7</a:t>
                </a:r>
                <a:r>
                  <a:rPr lang="en-US">
                    <a:latin typeface="Bookman Old Style" panose="02050604050505020204" pitchFamily="18" charset="0"/>
                  </a:rPr>
                  <a:t> yang merupakan relasi transitif?</a:t>
                </a:r>
                <a:endParaRPr lang="en-ID">
                  <a:latin typeface="Bookman Old Style" panose="02050604050505020204" pitchFamily="18" charset="0"/>
                </a:endParaRPr>
              </a:p>
              <a:p>
                <a:pPr marL="450850" indent="-450850">
                  <a:spcBef>
                    <a:spcPts val="1200"/>
                  </a:spcBef>
                  <a:buFont typeface="Wingdings" pitchFamily="2" charset="2"/>
                  <a:buChar char="q"/>
                </a:pPr>
                <a:r>
                  <a:rPr lang="en-US">
                    <a:latin typeface="Bookman Old Style" panose="02050604050505020204" pitchFamily="18" charset="0"/>
                  </a:rPr>
                  <a:t>Relasi </a:t>
                </a:r>
                <a:r>
                  <a:rPr lang="en-US" i="1">
                    <a:latin typeface="Bookman Old Style" panose="02050604050505020204" pitchFamily="18" charset="0"/>
                  </a:rPr>
                  <a:t>R</a:t>
                </a:r>
                <a:r>
                  <a:rPr lang="en-US" i="1" baseline="-25000">
                    <a:latin typeface="Bookman Old Style" panose="02050604050505020204" pitchFamily="18" charset="0"/>
                  </a:rPr>
                  <a:t>4</a:t>
                </a:r>
                <a:r>
                  <a:rPr lang="en-US">
                    <a:latin typeface="Bookman Old Style" panose="02050604050505020204" pitchFamily="18" charset="0"/>
                  </a:rPr>
                  <a:t>,</a:t>
                </a:r>
                <a:r>
                  <a:rPr lang="en-US" i="1" baseline="-25000">
                    <a:latin typeface="Bookman Old Style" panose="02050604050505020204" pitchFamily="18" charset="0"/>
                  </a:rPr>
                  <a:t> </a:t>
                </a:r>
                <a:r>
                  <a:rPr lang="en-US" i="1">
                    <a:latin typeface="Bookman Old Style" panose="02050604050505020204" pitchFamily="18" charset="0"/>
                  </a:rPr>
                  <a:t>R</a:t>
                </a:r>
                <a:r>
                  <a:rPr lang="en-US" i="1" baseline="-25000">
                    <a:latin typeface="Bookman Old Style" panose="02050604050505020204" pitchFamily="18" charset="0"/>
                  </a:rPr>
                  <a:t>5</a:t>
                </a:r>
                <a:r>
                  <a:rPr lang="en-US">
                    <a:latin typeface="Bookman Old Style" panose="02050604050505020204" pitchFamily="18" charset="0"/>
                  </a:rPr>
                  <a:t>, dan </a:t>
                </a:r>
                <a:r>
                  <a:rPr lang="en-US" i="1">
                    <a:latin typeface="Bookman Old Style" panose="02050604050505020204" pitchFamily="18" charset="0"/>
                  </a:rPr>
                  <a:t>R</a:t>
                </a:r>
                <a:r>
                  <a:rPr lang="en-US" i="1" baseline="-25000">
                    <a:latin typeface="Bookman Old Style" panose="02050604050505020204" pitchFamily="18" charset="0"/>
                  </a:rPr>
                  <a:t>6</a:t>
                </a:r>
                <a:r>
                  <a:rPr lang="en-US" baseline="-25000">
                    <a:latin typeface="Bookman Old Style" panose="02050604050505020204" pitchFamily="18" charset="0"/>
                  </a:rPr>
                  <a:t>­</a:t>
                </a:r>
                <a:r>
                  <a:rPr lang="en-US">
                    <a:latin typeface="Bookman Old Style" panose="02050604050505020204" pitchFamily="18" charset="0"/>
                  </a:rPr>
                  <a:t> adalah transitif. Untuk setiap relasi ini, dapat ditunjukkan bahwa ia transitif dengan memeriksa bahwa (</a:t>
                </a:r>
                <a:r>
                  <a:rPr lang="en-US" i="1">
                    <a:latin typeface="Bookman Old Style" panose="02050604050505020204" pitchFamily="18" charset="0"/>
                  </a:rPr>
                  <a:t>a, b</a:t>
                </a:r>
                <a:r>
                  <a:rPr lang="en-US">
                    <a:latin typeface="Bookman Old Style" panose="02050604050505020204" pitchFamily="18" charset="0"/>
                  </a:rPr>
                  <a:t>), (</a:t>
                </a:r>
                <a:r>
                  <a:rPr lang="en-US" i="1">
                    <a:latin typeface="Bookman Old Style" panose="02050604050505020204" pitchFamily="18" charset="0"/>
                  </a:rPr>
                  <a:t>b, c</a:t>
                </a:r>
                <a:r>
                  <a:rPr lang="en-US">
                    <a:latin typeface="Bookman Old Style" panose="02050604050505020204" pitchFamily="18" charset="0"/>
                  </a:rPr>
                  <a:t>), dan (</a:t>
                </a:r>
                <a:r>
                  <a:rPr lang="en-US" i="1">
                    <a:latin typeface="Bookman Old Style" panose="02050604050505020204" pitchFamily="18" charset="0"/>
                  </a:rPr>
                  <a:t>a, c</a:t>
                </a:r>
                <a:r>
                  <a:rPr lang="en-US">
                    <a:latin typeface="Bookman Old Style" panose="02050604050505020204" pitchFamily="18" charset="0"/>
                  </a:rPr>
                  <a:t>) ada pada relasi tersebut. Sebagai contoh, </a:t>
                </a:r>
                <a:r>
                  <a:rPr lang="en-US" i="1">
                    <a:latin typeface="Bookman Old Style" panose="02050604050505020204" pitchFamily="18" charset="0"/>
                  </a:rPr>
                  <a:t>R</a:t>
                </a:r>
                <a:r>
                  <a:rPr lang="en-US" i="1" baseline="-25000">
                    <a:latin typeface="Bookman Old Style" panose="02050604050505020204" pitchFamily="18" charset="0"/>
                  </a:rPr>
                  <a:t>4</a:t>
                </a:r>
                <a:r>
                  <a:rPr lang="en-US">
                    <a:latin typeface="Bookman Old Style" panose="02050604050505020204" pitchFamily="18" charset="0"/>
                  </a:rPr>
                  <a:t> adalah transitif karena (3, 2) dan (2, 1), (4, 2) dan (2, 1), (4, 3) dan (3, 1), serta (4, 3) dan (3, 2) adalah satu-satunya himpunan pasangan, dan (3, 1), (4, 1), serta (4, 2) ada pada </a:t>
                </a:r>
                <a:r>
                  <a:rPr lang="en-US" i="1">
                    <a:latin typeface="Bookman Old Style" panose="02050604050505020204" pitchFamily="18" charset="0"/>
                  </a:rPr>
                  <a:t>R</a:t>
                </a:r>
                <a:r>
                  <a:rPr lang="en-US" i="1" baseline="-25000">
                    <a:latin typeface="Bookman Old Style" panose="02050604050505020204" pitchFamily="18" charset="0"/>
                  </a:rPr>
                  <a:t>4</a:t>
                </a:r>
                <a:r>
                  <a:rPr lang="en-US">
                    <a:latin typeface="Bookman Old Style" panose="02050604050505020204" pitchFamily="18" charset="0"/>
                  </a:rPr>
                  <a:t>. </a:t>
                </a:r>
                <a:endParaRPr lang="en-ID">
                  <a:latin typeface="Bookman Old Style" panose="02050604050505020204" pitchFamily="18" charset="0"/>
                </a:endParaRPr>
              </a:p>
              <a:p>
                <a:pPr marL="450850" indent="-450850">
                  <a:spcBef>
                    <a:spcPts val="1200"/>
                  </a:spcBef>
                  <a:buFont typeface="Wingdings" pitchFamily="2" charset="2"/>
                  <a:buChar char="q"/>
                </a:pPr>
                <a:r>
                  <a:rPr lang="en-US" i="1">
                    <a:latin typeface="Bookman Old Style" panose="02050604050505020204" pitchFamily="18" charset="0"/>
                  </a:rPr>
                  <a:t>R</a:t>
                </a:r>
                <a:r>
                  <a:rPr lang="en-US" i="1" baseline="-25000">
                    <a:latin typeface="Bookman Old Style" panose="02050604050505020204" pitchFamily="18" charset="0"/>
                  </a:rPr>
                  <a:t>1</a:t>
                </a:r>
                <a:r>
                  <a:rPr lang="en-US">
                    <a:latin typeface="Bookman Old Style" panose="02050604050505020204" pitchFamily="18" charset="0"/>
                  </a:rPr>
                  <a:t> tidak transitif karena (3, 4) dan (4, 1) ada dalam </a:t>
                </a:r>
                <a:r>
                  <a:rPr lang="en-US" i="1">
                    <a:latin typeface="Bookman Old Style" panose="02050604050505020204" pitchFamily="18" charset="0"/>
                  </a:rPr>
                  <a:t>R</a:t>
                </a:r>
                <a:r>
                  <a:rPr lang="en-US" i="1" baseline="-25000">
                    <a:latin typeface="Bookman Old Style" panose="02050604050505020204" pitchFamily="18" charset="0"/>
                  </a:rPr>
                  <a:t>1</a:t>
                </a:r>
                <a:r>
                  <a:rPr lang="en-US">
                    <a:latin typeface="Bookman Old Style" panose="02050604050505020204" pitchFamily="18" charset="0"/>
                  </a:rPr>
                  <a:t>, tetapi (3, 1) tidak ada. </a:t>
                </a:r>
                <a:r>
                  <a:rPr lang="en-US" i="1">
                    <a:latin typeface="Bookman Old Style" panose="02050604050505020204" pitchFamily="18" charset="0"/>
                  </a:rPr>
                  <a:t>R</a:t>
                </a:r>
                <a:r>
                  <a:rPr lang="en-US" i="1" baseline="-25000">
                    <a:latin typeface="Bookman Old Style" panose="02050604050505020204" pitchFamily="18" charset="0"/>
                  </a:rPr>
                  <a:t>2</a:t>
                </a:r>
                <a:r>
                  <a:rPr lang="en-US">
                    <a:latin typeface="Bookman Old Style" panose="02050604050505020204" pitchFamily="18" charset="0"/>
                  </a:rPr>
                  <a:t> tidak transitif karena (2, 1) dan (1, 2) ada pada </a:t>
                </a:r>
                <a:r>
                  <a:rPr lang="en-US" i="1">
                    <a:latin typeface="Bookman Old Style" panose="02050604050505020204" pitchFamily="18" charset="0"/>
                  </a:rPr>
                  <a:t>R</a:t>
                </a:r>
                <a:r>
                  <a:rPr lang="en-US" i="1" baseline="-25000">
                    <a:latin typeface="Bookman Old Style" panose="02050604050505020204" pitchFamily="18" charset="0"/>
                  </a:rPr>
                  <a:t>2</a:t>
                </a:r>
                <a:r>
                  <a:rPr lang="en-US">
                    <a:latin typeface="Bookman Old Style" panose="02050604050505020204" pitchFamily="18" charset="0"/>
                  </a:rPr>
                  <a:t>, tetapi (2, 2) tidak ada. </a:t>
                </a:r>
                <a:r>
                  <a:rPr lang="en-US" i="1">
                    <a:latin typeface="Bookman Old Style" panose="02050604050505020204" pitchFamily="18" charset="0"/>
                  </a:rPr>
                  <a:t>R</a:t>
                </a:r>
                <a:r>
                  <a:rPr lang="en-US" i="1" baseline="-25000">
                    <a:latin typeface="Bookman Old Style" panose="02050604050505020204" pitchFamily="18" charset="0"/>
                  </a:rPr>
                  <a:t>3</a:t>
                </a:r>
                <a:r>
                  <a:rPr lang="en-US">
                    <a:latin typeface="Bookman Old Style" panose="02050604050505020204" pitchFamily="18" charset="0"/>
                  </a:rPr>
                  <a:t> tidak transitif karena (4, 1) dan (1, 2) ada pada </a:t>
                </a:r>
                <a:r>
                  <a:rPr lang="en-US" i="1">
                    <a:latin typeface="Bookman Old Style" panose="02050604050505020204" pitchFamily="18" charset="0"/>
                  </a:rPr>
                  <a:t>R</a:t>
                </a:r>
                <a:r>
                  <a:rPr lang="en-US" i="1" baseline="-25000">
                    <a:latin typeface="Bookman Old Style" panose="02050604050505020204" pitchFamily="18" charset="0"/>
                  </a:rPr>
                  <a:t>3</a:t>
                </a:r>
                <a:r>
                  <a:rPr lang="en-US">
                    <a:latin typeface="Bookman Old Style" panose="02050604050505020204" pitchFamily="18" charset="0"/>
                  </a:rPr>
                  <a:t>, tetapi (4, 2) tidak ada.</a:t>
                </a:r>
                <a:r>
                  <a:rPr lang="en-ID">
                    <a:effectLst/>
                    <a:latin typeface="Bookman Old Style" panose="02050604050505020204" pitchFamily="18" charset="0"/>
                  </a:rPr>
                  <a:t> </a:t>
                </a:r>
                <a:endParaRPr lang="en-US">
                  <a:latin typeface="Bookman Old Style" panose="02050604050505020204" pitchFamily="18" charset="0"/>
                </a:endParaRPr>
              </a:p>
            </p:txBody>
          </p:sp>
        </mc:Choice>
        <mc:Fallback xmlns="">
          <p:sp>
            <p:nvSpPr>
              <p:cNvPr id="5" name="Rectangle 4">
                <a:extLst>
                  <a:ext uri="{FF2B5EF4-FFF2-40B4-BE49-F238E27FC236}">
                    <a16:creationId xmlns:a16="http://schemas.microsoft.com/office/drawing/2014/main" id="{24855D9B-4231-AF41-8ECA-F2399FA469FB}"/>
                  </a:ext>
                </a:extLst>
              </p:cNvPr>
              <p:cNvSpPr>
                <a:spLocks noRot="1" noChangeAspect="1" noMove="1" noResize="1" noEditPoints="1" noAdjustHandles="1" noChangeArrowheads="1" noChangeShapeType="1" noTextEdit="1"/>
              </p:cNvSpPr>
              <p:nvPr/>
            </p:nvSpPr>
            <p:spPr>
              <a:xfrm>
                <a:off x="428596" y="1484784"/>
                <a:ext cx="8391876" cy="5016758"/>
              </a:xfrm>
              <a:prstGeom prst="rect">
                <a:avLst/>
              </a:prstGeom>
              <a:blipFill>
                <a:blip r:embed="rId4"/>
                <a:stretch>
                  <a:fillRect l="-604" t="-505" r="-604" b="-758"/>
                </a:stretch>
              </a:blipFill>
            </p:spPr>
            <p:txBody>
              <a:bodyPr/>
              <a:lstStyle/>
              <a:p>
                <a:r>
                  <a:rPr lang="en-US">
                    <a:noFill/>
                  </a:rPr>
                  <a:t> </a:t>
                </a:r>
              </a:p>
            </p:txBody>
          </p:sp>
        </mc:Fallback>
      </mc:AlternateContent>
    </p:spTree>
    <p:extLst>
      <p:ext uri="{BB962C8B-B14F-4D97-AF65-F5344CB8AC3E}">
        <p14:creationId xmlns:p14="http://schemas.microsoft.com/office/powerpoint/2010/main" val="6080613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8.3. Sifat-sifat Relasi</a:t>
            </a:r>
            <a:endParaRPr lang="en-US" sz="3200" b="1" dirty="0">
              <a:solidFill>
                <a:srgbClr val="C00000"/>
              </a:solidFill>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3477875"/>
          </a:xfrm>
          <a:prstGeom prst="rect">
            <a:avLst/>
          </a:prstGeom>
        </p:spPr>
        <p:txBody>
          <a:bodyPr wrap="square">
            <a:spAutoFit/>
          </a:bodyPr>
          <a:lstStyle/>
          <a:p>
            <a:pPr algn="just">
              <a:spcBef>
                <a:spcPts val="1200"/>
              </a:spcBef>
            </a:pPr>
            <a:r>
              <a:rPr lang="en-US" b="1">
                <a:latin typeface="Bookman Old Style" panose="02050604050505020204" pitchFamily="18" charset="0"/>
              </a:rPr>
              <a:t>Contoh 12</a:t>
            </a:r>
            <a:endParaRPr lang="en-ID" b="1">
              <a:latin typeface="Bookman Old Style" panose="02050604050505020204" pitchFamily="18" charset="0"/>
            </a:endParaRPr>
          </a:p>
          <a:p>
            <a:pPr marL="450850" indent="-450850" algn="just">
              <a:spcBef>
                <a:spcPts val="1200"/>
              </a:spcBef>
              <a:buFont typeface="Wingdings" pitchFamily="2" charset="2"/>
              <a:buChar char="q"/>
            </a:pPr>
            <a:r>
              <a:rPr lang="en-US">
                <a:latin typeface="Bookman Old Style" panose="02050604050505020204" pitchFamily="18" charset="0"/>
              </a:rPr>
              <a:t>Manakah dari </a:t>
            </a:r>
            <a:r>
              <a:rPr lang="en-US" b="1">
                <a:latin typeface="Bookman Old Style" panose="02050604050505020204" pitchFamily="18" charset="0"/>
              </a:rPr>
              <a:t>Contoh 5</a:t>
            </a:r>
            <a:r>
              <a:rPr lang="en-US">
                <a:latin typeface="Bookman Old Style" panose="02050604050505020204" pitchFamily="18" charset="0"/>
              </a:rPr>
              <a:t> yang merupakan relasi transitif?</a:t>
            </a:r>
            <a:endParaRPr lang="en-ID">
              <a:latin typeface="Bookman Old Style" panose="02050604050505020204" pitchFamily="18" charset="0"/>
            </a:endParaRPr>
          </a:p>
          <a:p>
            <a:pPr algn="just">
              <a:spcBef>
                <a:spcPts val="1200"/>
              </a:spcBef>
            </a:pPr>
            <a:r>
              <a:rPr lang="en-US">
                <a:latin typeface="Bookman Old Style" panose="02050604050505020204" pitchFamily="18" charset="0"/>
              </a:rPr>
              <a:t>Jawab:</a:t>
            </a:r>
            <a:endParaRPr lang="en-ID">
              <a:latin typeface="Bookman Old Style" panose="02050604050505020204" pitchFamily="18" charset="0"/>
            </a:endParaRPr>
          </a:p>
          <a:p>
            <a:pPr marL="450850" indent="-450850" algn="just">
              <a:spcBef>
                <a:spcPts val="1200"/>
              </a:spcBef>
              <a:buFont typeface="Wingdings" pitchFamily="2" charset="2"/>
              <a:buChar char="q"/>
            </a:pPr>
            <a:r>
              <a:rPr lang="en-US">
                <a:latin typeface="Bookman Old Style" panose="02050604050505020204" pitchFamily="18" charset="0"/>
              </a:rPr>
              <a:t>Relasi </a:t>
            </a:r>
            <a:r>
              <a:rPr lang="en-US" i="1">
                <a:latin typeface="Bookman Old Style" panose="02050604050505020204" pitchFamily="18" charset="0"/>
              </a:rPr>
              <a:t>R</a:t>
            </a:r>
            <a:r>
              <a:rPr lang="en-US" i="1" baseline="-25000">
                <a:latin typeface="Bookman Old Style" panose="02050604050505020204" pitchFamily="18" charset="0"/>
              </a:rPr>
              <a:t>1</a:t>
            </a:r>
            <a:r>
              <a:rPr lang="en-US" i="1">
                <a:latin typeface="Bookman Old Style" panose="02050604050505020204" pitchFamily="18" charset="0"/>
              </a:rPr>
              <a:t>, R</a:t>
            </a:r>
            <a:r>
              <a:rPr lang="en-US" i="1" baseline="-25000">
                <a:latin typeface="Bookman Old Style" panose="02050604050505020204" pitchFamily="18" charset="0"/>
              </a:rPr>
              <a:t>2</a:t>
            </a:r>
            <a:r>
              <a:rPr lang="en-US" i="1">
                <a:latin typeface="Bookman Old Style" panose="02050604050505020204" pitchFamily="18" charset="0"/>
              </a:rPr>
              <a:t>, R</a:t>
            </a:r>
            <a:r>
              <a:rPr lang="en-US" i="1" baseline="-25000">
                <a:latin typeface="Bookman Old Style" panose="02050604050505020204" pitchFamily="18" charset="0"/>
              </a:rPr>
              <a:t>3</a:t>
            </a:r>
            <a:r>
              <a:rPr lang="en-US">
                <a:latin typeface="Bookman Old Style" panose="02050604050505020204" pitchFamily="18" charset="0"/>
              </a:rPr>
              <a:t>, dan </a:t>
            </a:r>
            <a:r>
              <a:rPr lang="en-US" i="1">
                <a:latin typeface="Bookman Old Style" panose="02050604050505020204" pitchFamily="18" charset="0"/>
              </a:rPr>
              <a:t>R</a:t>
            </a:r>
            <a:r>
              <a:rPr lang="en-US" i="1" baseline="-25000">
                <a:latin typeface="Bookman Old Style" panose="02050604050505020204" pitchFamily="18" charset="0"/>
              </a:rPr>
              <a:t>4</a:t>
            </a:r>
            <a:r>
              <a:rPr lang="en-US">
                <a:latin typeface="Bookman Old Style" panose="02050604050505020204" pitchFamily="18" charset="0"/>
              </a:rPr>
              <a:t> bersifat transitif. </a:t>
            </a:r>
            <a:r>
              <a:rPr lang="en-US" i="1">
                <a:latin typeface="Bookman Old Style" panose="02050604050505020204" pitchFamily="18" charset="0"/>
              </a:rPr>
              <a:t>R</a:t>
            </a:r>
            <a:r>
              <a:rPr lang="en-US" i="1" baseline="-25000">
                <a:latin typeface="Bookman Old Style" panose="02050604050505020204" pitchFamily="18" charset="0"/>
              </a:rPr>
              <a:t>1</a:t>
            </a:r>
            <a:r>
              <a:rPr lang="en-US">
                <a:latin typeface="Bookman Old Style" panose="02050604050505020204" pitchFamily="18" charset="0"/>
              </a:rPr>
              <a:t> bersifat transitif karena </a:t>
            </a:r>
            <a:r>
              <a:rPr lang="en-US" i="1">
                <a:latin typeface="Bookman Old Style" panose="02050604050505020204" pitchFamily="18" charset="0"/>
              </a:rPr>
              <a:t>a ≤ b</a:t>
            </a:r>
            <a:r>
              <a:rPr lang="en-US">
                <a:latin typeface="Bookman Old Style" panose="02050604050505020204" pitchFamily="18" charset="0"/>
              </a:rPr>
              <a:t> dan </a:t>
            </a:r>
            <a:r>
              <a:rPr lang="en-US" i="1">
                <a:latin typeface="Bookman Old Style" panose="02050604050505020204" pitchFamily="18" charset="0"/>
              </a:rPr>
              <a:t>b ≤ c</a:t>
            </a:r>
            <a:r>
              <a:rPr lang="en-US">
                <a:latin typeface="Bookman Old Style" panose="02050604050505020204" pitchFamily="18" charset="0"/>
              </a:rPr>
              <a:t> menyiratkan bahwa </a:t>
            </a:r>
            <a:r>
              <a:rPr lang="en-US" i="1">
                <a:latin typeface="Bookman Old Style" panose="02050604050505020204" pitchFamily="18" charset="0"/>
              </a:rPr>
              <a:t>a ≤ c</a:t>
            </a:r>
            <a:r>
              <a:rPr lang="en-US">
                <a:latin typeface="Bookman Old Style" panose="02050604050505020204" pitchFamily="18" charset="0"/>
              </a:rPr>
              <a:t>. </a:t>
            </a:r>
            <a:r>
              <a:rPr lang="en-US" i="1">
                <a:latin typeface="Bookman Old Style" panose="02050604050505020204" pitchFamily="18" charset="0"/>
              </a:rPr>
              <a:t>R</a:t>
            </a:r>
            <a:r>
              <a:rPr lang="en-US" i="1" baseline="-25000">
                <a:latin typeface="Bookman Old Style" panose="02050604050505020204" pitchFamily="18" charset="0"/>
              </a:rPr>
              <a:t>2</a:t>
            </a:r>
            <a:r>
              <a:rPr lang="en-US">
                <a:latin typeface="Bookman Old Style" panose="02050604050505020204" pitchFamily="18" charset="0"/>
              </a:rPr>
              <a:t> adalah transitif karena </a:t>
            </a:r>
            <a:r>
              <a:rPr lang="en-US" i="1">
                <a:latin typeface="Bookman Old Style" panose="02050604050505020204" pitchFamily="18" charset="0"/>
              </a:rPr>
              <a:t>a &gt; b</a:t>
            </a:r>
            <a:r>
              <a:rPr lang="en-US">
                <a:latin typeface="Bookman Old Style" panose="02050604050505020204" pitchFamily="18" charset="0"/>
              </a:rPr>
              <a:t> dan </a:t>
            </a:r>
            <a:r>
              <a:rPr lang="en-US" i="1">
                <a:latin typeface="Bookman Old Style" panose="02050604050505020204" pitchFamily="18" charset="0"/>
              </a:rPr>
              <a:t>b &gt; c</a:t>
            </a:r>
            <a:r>
              <a:rPr lang="en-US">
                <a:latin typeface="Bookman Old Style" panose="02050604050505020204" pitchFamily="18" charset="0"/>
              </a:rPr>
              <a:t> menyiratkan bahwa </a:t>
            </a:r>
            <a:r>
              <a:rPr lang="en-US" i="1">
                <a:latin typeface="Bookman Old Style" panose="02050604050505020204" pitchFamily="18" charset="0"/>
              </a:rPr>
              <a:t>a &gt; c</a:t>
            </a:r>
            <a:r>
              <a:rPr lang="en-US">
                <a:latin typeface="Bookman Old Style" panose="02050604050505020204" pitchFamily="18" charset="0"/>
              </a:rPr>
              <a:t>. </a:t>
            </a:r>
            <a:r>
              <a:rPr lang="en-US" i="1">
                <a:latin typeface="Bookman Old Style" panose="02050604050505020204" pitchFamily="18" charset="0"/>
              </a:rPr>
              <a:t>R</a:t>
            </a:r>
            <a:r>
              <a:rPr lang="en-US" i="1" baseline="-25000">
                <a:latin typeface="Bookman Old Style" panose="02050604050505020204" pitchFamily="18" charset="0"/>
              </a:rPr>
              <a:t>3</a:t>
            </a:r>
            <a:r>
              <a:rPr lang="en-US">
                <a:latin typeface="Bookman Old Style" panose="02050604050505020204" pitchFamily="18" charset="0"/>
              </a:rPr>
              <a:t> adalah transitif karena </a:t>
            </a:r>
            <a:r>
              <a:rPr lang="en-US" i="1">
                <a:latin typeface="Bookman Old Style" panose="02050604050505020204" pitchFamily="18" charset="0"/>
              </a:rPr>
              <a:t>a = ± b</a:t>
            </a:r>
            <a:r>
              <a:rPr lang="en-US">
                <a:latin typeface="Bookman Old Style" panose="02050604050505020204" pitchFamily="18" charset="0"/>
              </a:rPr>
              <a:t> dan </a:t>
            </a:r>
            <a:r>
              <a:rPr lang="en-US" i="1">
                <a:latin typeface="Bookman Old Style" panose="02050604050505020204" pitchFamily="18" charset="0"/>
              </a:rPr>
              <a:t>b = ± c</a:t>
            </a:r>
            <a:r>
              <a:rPr lang="en-US">
                <a:latin typeface="Bookman Old Style" panose="02050604050505020204" pitchFamily="18" charset="0"/>
              </a:rPr>
              <a:t> menyiratkan bahwa </a:t>
            </a:r>
            <a:r>
              <a:rPr lang="en-US" i="1">
                <a:latin typeface="Bookman Old Style" panose="02050604050505020204" pitchFamily="18" charset="0"/>
              </a:rPr>
              <a:t>a = ± c</a:t>
            </a:r>
            <a:r>
              <a:rPr lang="en-US">
                <a:latin typeface="Bookman Old Style" panose="02050604050505020204" pitchFamily="18" charset="0"/>
              </a:rPr>
              <a:t>.</a:t>
            </a:r>
            <a:endParaRPr lang="en-ID">
              <a:latin typeface="Bookman Old Style" panose="02050604050505020204" pitchFamily="18" charset="0"/>
            </a:endParaRPr>
          </a:p>
          <a:p>
            <a:pPr marL="450850" indent="-450850" algn="just">
              <a:spcBef>
                <a:spcPts val="1200"/>
              </a:spcBef>
              <a:buFont typeface="Wingdings" pitchFamily="2" charset="2"/>
              <a:buChar char="q"/>
            </a:pPr>
            <a:r>
              <a:rPr lang="en-US" i="1">
                <a:latin typeface="Bookman Old Style" panose="02050604050505020204" pitchFamily="18" charset="0"/>
              </a:rPr>
              <a:t>R</a:t>
            </a:r>
            <a:r>
              <a:rPr lang="en-US" i="1" baseline="-25000">
                <a:latin typeface="Bookman Old Style" panose="02050604050505020204" pitchFamily="18" charset="0"/>
              </a:rPr>
              <a:t>5</a:t>
            </a:r>
            <a:r>
              <a:rPr lang="en-US">
                <a:latin typeface="Bookman Old Style" panose="02050604050505020204" pitchFamily="18" charset="0"/>
              </a:rPr>
              <a:t> tidak transitif karena (2, 1) dan (1, 0) ada pada </a:t>
            </a:r>
            <a:r>
              <a:rPr lang="en-US" i="1">
                <a:latin typeface="Bookman Old Style" panose="02050604050505020204" pitchFamily="18" charset="0"/>
              </a:rPr>
              <a:t>R</a:t>
            </a:r>
            <a:r>
              <a:rPr lang="en-US" i="1" baseline="-25000">
                <a:latin typeface="Bookman Old Style" panose="02050604050505020204" pitchFamily="18" charset="0"/>
              </a:rPr>
              <a:t>5</a:t>
            </a:r>
            <a:r>
              <a:rPr lang="en-US">
                <a:latin typeface="Bookman Old Style" panose="02050604050505020204" pitchFamily="18" charset="0"/>
              </a:rPr>
              <a:t>, tetapi (2, 0) tidak ada. </a:t>
            </a:r>
            <a:r>
              <a:rPr lang="en-US" i="1">
                <a:latin typeface="Bookman Old Style" panose="02050604050505020204" pitchFamily="18" charset="0"/>
              </a:rPr>
              <a:t>R</a:t>
            </a:r>
            <a:r>
              <a:rPr lang="en-US" i="1" baseline="-25000">
                <a:latin typeface="Bookman Old Style" panose="02050604050505020204" pitchFamily="18" charset="0"/>
              </a:rPr>
              <a:t>6</a:t>
            </a:r>
            <a:r>
              <a:rPr lang="en-US">
                <a:latin typeface="Bookman Old Style" panose="02050604050505020204" pitchFamily="18" charset="0"/>
              </a:rPr>
              <a:t> tidak transitif karena (2, 1) dan (1, 2) ada pada </a:t>
            </a:r>
            <a:r>
              <a:rPr lang="en-US" i="1">
                <a:latin typeface="Bookman Old Style" panose="02050604050505020204" pitchFamily="18" charset="0"/>
              </a:rPr>
              <a:t>R</a:t>
            </a:r>
            <a:r>
              <a:rPr lang="en-US" i="1" baseline="-25000">
                <a:latin typeface="Bookman Old Style" panose="02050604050505020204" pitchFamily="18" charset="0"/>
              </a:rPr>
              <a:t>6</a:t>
            </a:r>
            <a:r>
              <a:rPr lang="en-US">
                <a:latin typeface="Bookman Old Style" panose="02050604050505020204" pitchFamily="18" charset="0"/>
              </a:rPr>
              <a:t>, tetapi (2, 2) tidak ada.</a:t>
            </a:r>
            <a:r>
              <a:rPr lang="en-ID">
                <a:effectLst/>
                <a:latin typeface="Bookman Old Style" panose="02050604050505020204" pitchFamily="18" charset="0"/>
              </a:rPr>
              <a:t> </a:t>
            </a:r>
            <a:endParaRPr lang="en-US">
              <a:latin typeface="Bookman Old Style" panose="02050604050505020204" pitchFamily="18" charset="0"/>
            </a:endParaRPr>
          </a:p>
        </p:txBody>
      </p:sp>
    </p:spTree>
    <p:extLst>
      <p:ext uri="{BB962C8B-B14F-4D97-AF65-F5344CB8AC3E}">
        <p14:creationId xmlns:p14="http://schemas.microsoft.com/office/powerpoint/2010/main" val="20246324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8.4. Mengkombinasikan Relasi</a:t>
            </a:r>
            <a:endParaRPr lang="en-US" sz="3200" b="1" dirty="0">
              <a:solidFill>
                <a:srgbClr val="C0000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4370427"/>
              </a:xfrm>
              <a:prstGeom prst="rect">
                <a:avLst/>
              </a:prstGeom>
            </p:spPr>
            <p:txBody>
              <a:bodyPr wrap="square">
                <a:spAutoFit/>
              </a:bodyPr>
              <a:lstStyle/>
              <a:p>
                <a:pPr marL="450850" indent="-450850" algn="just">
                  <a:spcBef>
                    <a:spcPts val="1200"/>
                  </a:spcBef>
                  <a:spcAft>
                    <a:spcPts val="0"/>
                  </a:spcAft>
                  <a:buFont typeface="Wingdings" pitchFamily="2" charset="2"/>
                  <a:buChar char="q"/>
                </a:pPr>
                <a:r>
                  <a:rPr lang="en-US">
                    <a:latin typeface="Bookman Old Style" panose="02050604050505020204" pitchFamily="18" charset="0"/>
                  </a:rPr>
                  <a:t>Karena relasi dari A ke B merupakan subset atau himpunan bagian dari A </a:t>
                </a:r>
                <a14:m>
                  <m:oMath xmlns:m="http://schemas.openxmlformats.org/officeDocument/2006/math">
                    <m:r>
                      <a:rPr lang="en-US">
                        <a:latin typeface="Cambria Math" panose="02040503050406030204" pitchFamily="18" charset="0"/>
                      </a:rPr>
                      <m:t>×</m:t>
                    </m:r>
                  </m:oMath>
                </a14:m>
                <a:r>
                  <a:rPr lang="en-US">
                    <a:latin typeface="Bookman Old Style" panose="02050604050505020204" pitchFamily="18" charset="0"/>
                  </a:rPr>
                  <a:t> B, dua relasi dari A ke B dapat dikombinasikan dengan cara apa pun dua himpunan dapat dikombinasikan.</a:t>
                </a:r>
                <a:endParaRPr lang="en-ID">
                  <a:latin typeface="Bookman Old Style" panose="02050604050505020204" pitchFamily="18" charset="0"/>
                </a:endParaRPr>
              </a:p>
              <a:p>
                <a:pPr algn="just">
                  <a:spcBef>
                    <a:spcPts val="1200"/>
                  </a:spcBef>
                  <a:spcAft>
                    <a:spcPts val="0"/>
                  </a:spcAft>
                </a:pPr>
                <a:r>
                  <a:rPr lang="en-US" b="1">
                    <a:latin typeface="Bookman Old Style" panose="02050604050505020204" pitchFamily="18" charset="0"/>
                  </a:rPr>
                  <a:t>Contoh 14</a:t>
                </a:r>
                <a:endParaRPr lang="en-ID" b="1">
                  <a:latin typeface="Bookman Old Style" panose="02050604050505020204" pitchFamily="18" charset="0"/>
                </a:endParaRPr>
              </a:p>
              <a:p>
                <a:pPr marL="450850" indent="-450850">
                  <a:spcBef>
                    <a:spcPts val="1200"/>
                  </a:spcBef>
                  <a:buFont typeface="Wingdings" pitchFamily="2" charset="2"/>
                  <a:buChar char="q"/>
                </a:pPr>
                <a:r>
                  <a:rPr lang="en-US">
                    <a:latin typeface="Bookman Old Style" panose="02050604050505020204" pitchFamily="18" charset="0"/>
                  </a:rPr>
                  <a:t>Misalkan </a:t>
                </a:r>
                <a:r>
                  <a:rPr lang="en-US" i="1">
                    <a:latin typeface="Bookman Old Style" panose="02050604050505020204" pitchFamily="18" charset="0"/>
                  </a:rPr>
                  <a:t>A</a:t>
                </a:r>
                <a:r>
                  <a:rPr lang="en-US">
                    <a:latin typeface="Bookman Old Style" panose="02050604050505020204" pitchFamily="18" charset="0"/>
                  </a:rPr>
                  <a:t> = {1, 2, 3} dan </a:t>
                </a:r>
                <a:r>
                  <a:rPr lang="en-US" i="1">
                    <a:latin typeface="Bookman Old Style" panose="02050604050505020204" pitchFamily="18" charset="0"/>
                  </a:rPr>
                  <a:t>B </a:t>
                </a:r>
                <a:r>
                  <a:rPr lang="en-US">
                    <a:latin typeface="Bookman Old Style" panose="02050604050505020204" pitchFamily="18" charset="0"/>
                  </a:rPr>
                  <a:t>= {1, 2, 3, 4}. </a:t>
                </a:r>
              </a:p>
              <a:p>
                <a:pPr marL="450850">
                  <a:spcBef>
                    <a:spcPts val="1200"/>
                  </a:spcBef>
                </a:pPr>
                <a:r>
                  <a:rPr lang="en-US">
                    <a:latin typeface="Bookman Old Style" panose="02050604050505020204" pitchFamily="18" charset="0"/>
                  </a:rPr>
                  <a:t>Relasi </a:t>
                </a:r>
                <a:r>
                  <a:rPr lang="en-US" i="1">
                    <a:latin typeface="Bookman Old Style" panose="02050604050505020204" pitchFamily="18" charset="0"/>
                  </a:rPr>
                  <a:t>R</a:t>
                </a:r>
                <a:r>
                  <a:rPr lang="en-US" i="1" baseline="-25000">
                    <a:latin typeface="Bookman Old Style" panose="02050604050505020204" pitchFamily="18" charset="0"/>
                  </a:rPr>
                  <a:t>1</a:t>
                </a:r>
                <a:r>
                  <a:rPr lang="en-US">
                    <a:latin typeface="Bookman Old Style" panose="02050604050505020204" pitchFamily="18" charset="0"/>
                  </a:rPr>
                  <a:t> = {(1, 1), (2, 2), (3, 3)} dan </a:t>
                </a:r>
                <a:r>
                  <a:rPr lang="en-US" i="1">
                    <a:latin typeface="Bookman Old Style" panose="02050604050505020204" pitchFamily="18" charset="0"/>
                  </a:rPr>
                  <a:t>R</a:t>
                </a:r>
                <a:r>
                  <a:rPr lang="en-US" i="1" baseline="-25000">
                    <a:latin typeface="Bookman Old Style" panose="02050604050505020204" pitchFamily="18" charset="0"/>
                  </a:rPr>
                  <a:t>2</a:t>
                </a:r>
                <a:r>
                  <a:rPr lang="en-US">
                    <a:latin typeface="Bookman Old Style" panose="02050604050505020204" pitchFamily="18" charset="0"/>
                  </a:rPr>
                  <a:t> = {(1, 1), (1, 2), (1, 3), (1, 4)} </a:t>
                </a:r>
              </a:p>
              <a:p>
                <a:pPr marL="450850">
                  <a:spcBef>
                    <a:spcPts val="1200"/>
                  </a:spcBef>
                </a:pPr>
                <a:r>
                  <a:rPr lang="en-US">
                    <a:latin typeface="Bookman Old Style" panose="02050604050505020204" pitchFamily="18" charset="0"/>
                  </a:rPr>
                  <a:t>dapat dikombinasikan sehingga mendapatkan:</a:t>
                </a:r>
                <a:endParaRPr lang="en-ID">
                  <a:latin typeface="Bookman Old Style" panose="02050604050505020204" pitchFamily="18" charset="0"/>
                </a:endParaRPr>
              </a:p>
              <a:p>
                <a:pPr marL="450850">
                  <a:spcBef>
                    <a:spcPts val="1200"/>
                  </a:spcBef>
                </a:pPr>
                <a:r>
                  <a:rPr lang="en-US" i="1">
                    <a:latin typeface="Bookman Old Style" panose="02050604050505020204" pitchFamily="18" charset="0"/>
                  </a:rPr>
                  <a:t>R</a:t>
                </a:r>
                <a:r>
                  <a:rPr lang="en-US" i="1" baseline="-25000">
                    <a:latin typeface="Bookman Old Style" panose="02050604050505020204" pitchFamily="18" charset="0"/>
                  </a:rPr>
                  <a:t>1</a:t>
                </a:r>
                <a:r>
                  <a:rPr lang="en-US" i="1">
                    <a:latin typeface="Bookman Old Style" panose="02050604050505020204" pitchFamily="18" charset="0"/>
                  </a:rPr>
                  <a:t> </a:t>
                </a:r>
                <a14:m>
                  <m:oMath xmlns:m="http://schemas.openxmlformats.org/officeDocument/2006/math">
                    <m:r>
                      <a:rPr lang="en-US" i="1">
                        <a:latin typeface="Cambria Math" panose="02040503050406030204" pitchFamily="18" charset="0"/>
                      </a:rPr>
                      <m:t>∪</m:t>
                    </m:r>
                  </m:oMath>
                </a14:m>
                <a:r>
                  <a:rPr lang="en-US" i="1">
                    <a:latin typeface="Bookman Old Style" panose="02050604050505020204" pitchFamily="18" charset="0"/>
                  </a:rPr>
                  <a:t> R</a:t>
                </a:r>
                <a:r>
                  <a:rPr lang="en-US" i="1" baseline="-25000">
                    <a:latin typeface="Bookman Old Style" panose="02050604050505020204" pitchFamily="18" charset="0"/>
                  </a:rPr>
                  <a:t>2</a:t>
                </a:r>
                <a:r>
                  <a:rPr lang="en-US">
                    <a:latin typeface="Bookman Old Style" panose="02050604050505020204" pitchFamily="18" charset="0"/>
                  </a:rPr>
                  <a:t> = {(1, 1), (1, 2), (1, 3), (1, 4), (2, 2), (3, 3)}</a:t>
                </a:r>
                <a:endParaRPr lang="en-ID">
                  <a:latin typeface="Bookman Old Style" panose="02050604050505020204" pitchFamily="18" charset="0"/>
                </a:endParaRPr>
              </a:p>
              <a:p>
                <a:pPr marL="450850">
                  <a:spcBef>
                    <a:spcPts val="1200"/>
                  </a:spcBef>
                </a:pPr>
                <a:r>
                  <a:rPr lang="en-US" i="1">
                    <a:latin typeface="Bookman Old Style" panose="02050604050505020204" pitchFamily="18" charset="0"/>
                  </a:rPr>
                  <a:t>R</a:t>
                </a:r>
                <a:r>
                  <a:rPr lang="en-US" i="1" baseline="-25000">
                    <a:latin typeface="Bookman Old Style" panose="02050604050505020204" pitchFamily="18" charset="0"/>
                  </a:rPr>
                  <a:t>1</a:t>
                </a:r>
                <a:r>
                  <a:rPr lang="en-US" i="1">
                    <a:latin typeface="Bookman Old Style" panose="02050604050505020204" pitchFamily="18" charset="0"/>
                  </a:rPr>
                  <a:t> </a:t>
                </a:r>
                <a14:m>
                  <m:oMath xmlns:m="http://schemas.openxmlformats.org/officeDocument/2006/math">
                    <m:r>
                      <a:rPr lang="en-US" i="1">
                        <a:latin typeface="Cambria Math" panose="02040503050406030204" pitchFamily="18" charset="0"/>
                      </a:rPr>
                      <m:t>∩</m:t>
                    </m:r>
                  </m:oMath>
                </a14:m>
                <a:r>
                  <a:rPr lang="en-US" i="1">
                    <a:latin typeface="Bookman Old Style" panose="02050604050505020204" pitchFamily="18" charset="0"/>
                  </a:rPr>
                  <a:t> R</a:t>
                </a:r>
                <a:r>
                  <a:rPr lang="en-US" i="1" baseline="-25000">
                    <a:latin typeface="Bookman Old Style" panose="02050604050505020204" pitchFamily="18" charset="0"/>
                  </a:rPr>
                  <a:t>2</a:t>
                </a:r>
                <a:r>
                  <a:rPr lang="en-US" i="1">
                    <a:latin typeface="Bookman Old Style" panose="02050604050505020204" pitchFamily="18" charset="0"/>
                  </a:rPr>
                  <a:t> </a:t>
                </a:r>
                <a:r>
                  <a:rPr lang="en-US">
                    <a:latin typeface="Bookman Old Style" panose="02050604050505020204" pitchFamily="18" charset="0"/>
                  </a:rPr>
                  <a:t>= {(1, 1)}</a:t>
                </a:r>
                <a:endParaRPr lang="en-ID">
                  <a:latin typeface="Bookman Old Style" panose="02050604050505020204" pitchFamily="18" charset="0"/>
                </a:endParaRPr>
              </a:p>
              <a:p>
                <a:pPr marL="450850">
                  <a:spcBef>
                    <a:spcPts val="1200"/>
                  </a:spcBef>
                </a:pPr>
                <a:r>
                  <a:rPr lang="en-US" i="1">
                    <a:latin typeface="Bookman Old Style" panose="02050604050505020204" pitchFamily="18" charset="0"/>
                  </a:rPr>
                  <a:t>R</a:t>
                </a:r>
                <a:r>
                  <a:rPr lang="en-US" i="1" baseline="-25000">
                    <a:latin typeface="Bookman Old Style" panose="02050604050505020204" pitchFamily="18" charset="0"/>
                  </a:rPr>
                  <a:t>1</a:t>
                </a:r>
                <a:r>
                  <a:rPr lang="en-US" i="1">
                    <a:latin typeface="Bookman Old Style" panose="02050604050505020204" pitchFamily="18" charset="0"/>
                  </a:rPr>
                  <a:t> </a:t>
                </a:r>
                <a:r>
                  <a:rPr lang="en-US">
                    <a:latin typeface="Bookman Old Style" panose="02050604050505020204" pitchFamily="18" charset="0"/>
                  </a:rPr>
                  <a:t>−</a:t>
                </a:r>
                <a:r>
                  <a:rPr lang="en-US" i="1">
                    <a:latin typeface="Bookman Old Style" panose="02050604050505020204" pitchFamily="18" charset="0"/>
                  </a:rPr>
                  <a:t> R</a:t>
                </a:r>
                <a:r>
                  <a:rPr lang="en-US" i="1" baseline="-25000">
                    <a:latin typeface="Bookman Old Style" panose="02050604050505020204" pitchFamily="18" charset="0"/>
                  </a:rPr>
                  <a:t>2</a:t>
                </a:r>
                <a:r>
                  <a:rPr lang="en-US" i="1">
                    <a:latin typeface="Bookman Old Style" panose="02050604050505020204" pitchFamily="18" charset="0"/>
                  </a:rPr>
                  <a:t> </a:t>
                </a:r>
                <a:r>
                  <a:rPr lang="en-US">
                    <a:latin typeface="Bookman Old Style" panose="02050604050505020204" pitchFamily="18" charset="0"/>
                  </a:rPr>
                  <a:t>= {(2, 2), (3, 3)}</a:t>
                </a:r>
                <a:endParaRPr lang="en-ID">
                  <a:latin typeface="Bookman Old Style" panose="02050604050505020204" pitchFamily="18" charset="0"/>
                </a:endParaRPr>
              </a:p>
              <a:p>
                <a:pPr marL="450850" algn="just">
                  <a:spcBef>
                    <a:spcPts val="1200"/>
                  </a:spcBef>
                  <a:spcAft>
                    <a:spcPts val="0"/>
                  </a:spcAft>
                </a:pPr>
                <a:r>
                  <a:rPr lang="en-US" i="1">
                    <a:latin typeface="Bookman Old Style" panose="02050604050505020204" pitchFamily="18" charset="0"/>
                  </a:rPr>
                  <a:t>R</a:t>
                </a:r>
                <a:r>
                  <a:rPr lang="en-US" i="1" baseline="-25000">
                    <a:latin typeface="Bookman Old Style" panose="02050604050505020204" pitchFamily="18" charset="0"/>
                  </a:rPr>
                  <a:t>2</a:t>
                </a:r>
                <a:r>
                  <a:rPr lang="en-US" i="1">
                    <a:latin typeface="Bookman Old Style" panose="02050604050505020204" pitchFamily="18" charset="0"/>
                  </a:rPr>
                  <a:t> </a:t>
                </a:r>
                <a:r>
                  <a:rPr lang="en-US">
                    <a:latin typeface="Bookman Old Style" panose="02050604050505020204" pitchFamily="18" charset="0"/>
                  </a:rPr>
                  <a:t>−</a:t>
                </a:r>
                <a:r>
                  <a:rPr lang="en-US" i="1">
                    <a:latin typeface="Bookman Old Style" panose="02050604050505020204" pitchFamily="18" charset="0"/>
                  </a:rPr>
                  <a:t> R</a:t>
                </a:r>
                <a:r>
                  <a:rPr lang="en-US" i="1" baseline="-25000">
                    <a:latin typeface="Bookman Old Style" panose="02050604050505020204" pitchFamily="18" charset="0"/>
                  </a:rPr>
                  <a:t>1</a:t>
                </a:r>
                <a:r>
                  <a:rPr lang="en-US" i="1">
                    <a:latin typeface="Bookman Old Style" panose="02050604050505020204" pitchFamily="18" charset="0"/>
                  </a:rPr>
                  <a:t> </a:t>
                </a:r>
                <a:r>
                  <a:rPr lang="en-US">
                    <a:latin typeface="Bookman Old Style" panose="02050604050505020204" pitchFamily="18" charset="0"/>
                  </a:rPr>
                  <a:t>= {(1, 2), (1, 3), (1, 4)}</a:t>
                </a:r>
                <a:endParaRPr lang="en-ID">
                  <a:latin typeface="Bookman Old Style" panose="02050604050505020204" pitchFamily="18" charset="0"/>
                </a:endParaRPr>
              </a:p>
            </p:txBody>
          </p:sp>
        </mc:Choice>
        <mc:Fallback xmlns="">
          <p:sp>
            <p:nvSpPr>
              <p:cNvPr id="5" name="Rectangle 4">
                <a:extLst>
                  <a:ext uri="{FF2B5EF4-FFF2-40B4-BE49-F238E27FC236}">
                    <a16:creationId xmlns:a16="http://schemas.microsoft.com/office/drawing/2014/main" id="{24855D9B-4231-AF41-8ECA-F2399FA469FB}"/>
                  </a:ext>
                </a:extLst>
              </p:cNvPr>
              <p:cNvSpPr>
                <a:spLocks noRot="1" noChangeAspect="1" noMove="1" noResize="1" noEditPoints="1" noAdjustHandles="1" noChangeArrowheads="1" noChangeShapeType="1" noTextEdit="1"/>
              </p:cNvSpPr>
              <p:nvPr/>
            </p:nvSpPr>
            <p:spPr>
              <a:xfrm>
                <a:off x="428596" y="1484784"/>
                <a:ext cx="8391876" cy="4370427"/>
              </a:xfrm>
              <a:prstGeom prst="rect">
                <a:avLst/>
              </a:prstGeom>
              <a:blipFill>
                <a:blip r:embed="rId4"/>
                <a:stretch>
                  <a:fillRect l="-604" t="-580" r="-453" b="-1159"/>
                </a:stretch>
              </a:blipFill>
            </p:spPr>
            <p:txBody>
              <a:bodyPr/>
              <a:lstStyle/>
              <a:p>
                <a:r>
                  <a:rPr lang="en-US">
                    <a:noFill/>
                  </a:rPr>
                  <a:t> </a:t>
                </a:r>
              </a:p>
            </p:txBody>
          </p:sp>
        </mc:Fallback>
      </mc:AlternateContent>
    </p:spTree>
    <p:extLst>
      <p:ext uri="{BB962C8B-B14F-4D97-AF65-F5344CB8AC3E}">
        <p14:creationId xmlns:p14="http://schemas.microsoft.com/office/powerpoint/2010/main" val="412400141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8.5. Relasi Ekivalen</a:t>
            </a:r>
            <a:endParaRPr lang="en-US" sz="3200" b="1" dirty="0">
              <a:solidFill>
                <a:srgbClr val="C00000"/>
              </a:solidFill>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3046988"/>
          </a:xfrm>
          <a:prstGeom prst="rect">
            <a:avLst/>
          </a:prstGeom>
        </p:spPr>
        <p:txBody>
          <a:bodyPr wrap="square">
            <a:spAutoFit/>
          </a:bodyPr>
          <a:lstStyle/>
          <a:p>
            <a:pPr marL="450850" indent="-450850" algn="just">
              <a:spcBef>
                <a:spcPts val="1200"/>
              </a:spcBef>
              <a:buFont typeface="Wingdings" pitchFamily="2" charset="2"/>
              <a:buChar char="q"/>
            </a:pPr>
            <a:r>
              <a:rPr lang="en-US">
                <a:latin typeface="Bookman Old Style" panose="02050604050505020204" pitchFamily="18" charset="0"/>
              </a:rPr>
              <a:t>Relasi pada himpunan </a:t>
            </a:r>
            <a:r>
              <a:rPr lang="en-US" i="1">
                <a:latin typeface="Bookman Old Style" panose="02050604050505020204" pitchFamily="18" charset="0"/>
              </a:rPr>
              <a:t>A</a:t>
            </a:r>
            <a:r>
              <a:rPr lang="en-US">
                <a:latin typeface="Bookman Old Style" panose="02050604050505020204" pitchFamily="18" charset="0"/>
              </a:rPr>
              <a:t> disebut relasi ekivalen jika himpunan tersebut bersifat </a:t>
            </a:r>
            <a:r>
              <a:rPr lang="en-US" u="sng">
                <a:latin typeface="Bookman Old Style" panose="02050604050505020204" pitchFamily="18" charset="0"/>
              </a:rPr>
              <a:t>refleksif</a:t>
            </a:r>
            <a:r>
              <a:rPr lang="en-US">
                <a:latin typeface="Bookman Old Style" panose="02050604050505020204" pitchFamily="18" charset="0"/>
              </a:rPr>
              <a:t>, </a:t>
            </a:r>
            <a:r>
              <a:rPr lang="en-US" u="sng">
                <a:latin typeface="Bookman Old Style" panose="02050604050505020204" pitchFamily="18" charset="0"/>
              </a:rPr>
              <a:t>simetris</a:t>
            </a:r>
            <a:r>
              <a:rPr lang="en-US">
                <a:latin typeface="Bookman Old Style" panose="02050604050505020204" pitchFamily="18" charset="0"/>
              </a:rPr>
              <a:t>, dan </a:t>
            </a:r>
            <a:r>
              <a:rPr lang="en-US" u="sng">
                <a:latin typeface="Bookman Old Style" panose="02050604050505020204" pitchFamily="18" charset="0"/>
              </a:rPr>
              <a:t>transitif</a:t>
            </a:r>
            <a:r>
              <a:rPr lang="en-US">
                <a:latin typeface="Bookman Old Style" panose="02050604050505020204" pitchFamily="18" charset="0"/>
              </a:rPr>
              <a:t>. Dua elemen a dan b yang terkait dengan relasi ekivalen disebut dengan ekuivalen. </a:t>
            </a:r>
          </a:p>
          <a:p>
            <a:pPr marL="450850" indent="-450850" algn="just">
              <a:spcBef>
                <a:spcPts val="1200"/>
              </a:spcBef>
              <a:buFont typeface="Wingdings" pitchFamily="2" charset="2"/>
              <a:buChar char="q"/>
            </a:pPr>
            <a:r>
              <a:rPr lang="en-US">
                <a:latin typeface="Bookman Old Style" panose="02050604050505020204" pitchFamily="18" charset="0"/>
              </a:rPr>
              <a:t>Notasi </a:t>
            </a:r>
            <a:r>
              <a:rPr lang="en-US" i="1">
                <a:latin typeface="Bookman Old Style" panose="02050604050505020204" pitchFamily="18" charset="0"/>
              </a:rPr>
              <a:t>a</a:t>
            </a:r>
            <a:r>
              <a:rPr lang="en-US">
                <a:latin typeface="Bookman Old Style" panose="02050604050505020204" pitchFamily="18" charset="0"/>
              </a:rPr>
              <a:t> ~ </a:t>
            </a:r>
            <a:r>
              <a:rPr lang="en-US" i="1">
                <a:latin typeface="Bookman Old Style" panose="02050604050505020204" pitchFamily="18" charset="0"/>
              </a:rPr>
              <a:t>b</a:t>
            </a:r>
            <a:r>
              <a:rPr lang="en-US">
                <a:latin typeface="Bookman Old Style" panose="02050604050505020204" pitchFamily="18" charset="0"/>
              </a:rPr>
              <a:t> sering digunakan untuk melambangkan bahwa </a:t>
            </a:r>
            <a:r>
              <a:rPr lang="en-US" i="1">
                <a:latin typeface="Bookman Old Style" panose="02050604050505020204" pitchFamily="18" charset="0"/>
              </a:rPr>
              <a:t>a</a:t>
            </a:r>
            <a:r>
              <a:rPr lang="en-US">
                <a:latin typeface="Bookman Old Style" panose="02050604050505020204" pitchFamily="18" charset="0"/>
              </a:rPr>
              <a:t> dan </a:t>
            </a:r>
            <a:r>
              <a:rPr lang="en-US" i="1">
                <a:latin typeface="Bookman Old Style" panose="02050604050505020204" pitchFamily="18" charset="0"/>
              </a:rPr>
              <a:t>b</a:t>
            </a:r>
            <a:r>
              <a:rPr lang="en-US">
                <a:latin typeface="Bookman Old Style" panose="02050604050505020204" pitchFamily="18" charset="0"/>
              </a:rPr>
              <a:t> adalah elemen yang ekivalen dengan relasi ekivalen tertentu.</a:t>
            </a:r>
            <a:endParaRPr lang="en-ID">
              <a:latin typeface="Bookman Old Style" panose="02050604050505020204" pitchFamily="18" charset="0"/>
            </a:endParaRPr>
          </a:p>
          <a:p>
            <a:pPr>
              <a:spcBef>
                <a:spcPts val="1200"/>
              </a:spcBef>
            </a:pPr>
            <a:r>
              <a:rPr lang="en-US" b="1">
                <a:latin typeface="Bookman Old Style" panose="02050604050505020204" pitchFamily="18" charset="0"/>
              </a:rPr>
              <a:t>Contoh 15</a:t>
            </a:r>
            <a:endParaRPr lang="en-ID" b="1">
              <a:latin typeface="Bookman Old Style" panose="02050604050505020204" pitchFamily="18" charset="0"/>
            </a:endParaRPr>
          </a:p>
          <a:p>
            <a:pPr marL="450850" indent="-450850" algn="just">
              <a:spcBef>
                <a:spcPts val="1200"/>
              </a:spcBef>
              <a:buFont typeface="Wingdings" pitchFamily="2" charset="2"/>
              <a:buChar char="q"/>
            </a:pPr>
            <a:r>
              <a:rPr lang="en-US">
                <a:latin typeface="Bookman Old Style" panose="02050604050505020204" pitchFamily="18" charset="0"/>
              </a:rPr>
              <a:t>Misalkan </a:t>
            </a:r>
            <a:r>
              <a:rPr lang="en-US" i="1">
                <a:latin typeface="Bookman Old Style" panose="02050604050505020204" pitchFamily="18" charset="0"/>
              </a:rPr>
              <a:t>R</a:t>
            </a:r>
            <a:r>
              <a:rPr lang="en-US">
                <a:latin typeface="Bookman Old Style" panose="02050604050505020204" pitchFamily="18" charset="0"/>
              </a:rPr>
              <a:t> adalah relasi pada himpunan bilangan real sedemikian hingga </a:t>
            </a:r>
            <a:r>
              <a:rPr lang="en-US" i="1">
                <a:latin typeface="Bookman Old Style" panose="02050604050505020204" pitchFamily="18" charset="0"/>
              </a:rPr>
              <a:t>aRb</a:t>
            </a:r>
            <a:r>
              <a:rPr lang="en-US">
                <a:latin typeface="Bookman Old Style" panose="02050604050505020204" pitchFamily="18" charset="0"/>
              </a:rPr>
              <a:t> jika dan hanya jika </a:t>
            </a:r>
            <a:r>
              <a:rPr lang="en-US" i="1">
                <a:latin typeface="Bookman Old Style" panose="02050604050505020204" pitchFamily="18" charset="0"/>
              </a:rPr>
              <a:t>a − b</a:t>
            </a:r>
            <a:r>
              <a:rPr lang="en-US">
                <a:latin typeface="Bookman Old Style" panose="02050604050505020204" pitchFamily="18" charset="0"/>
              </a:rPr>
              <a:t> adalah bilangan bulat. Apakah </a:t>
            </a:r>
            <a:r>
              <a:rPr lang="en-US" i="1">
                <a:latin typeface="Bookman Old Style" panose="02050604050505020204" pitchFamily="18" charset="0"/>
              </a:rPr>
              <a:t>R</a:t>
            </a:r>
            <a:r>
              <a:rPr lang="en-US">
                <a:latin typeface="Bookman Old Style" panose="02050604050505020204" pitchFamily="18" charset="0"/>
              </a:rPr>
              <a:t> adalah relasi ekivalen?</a:t>
            </a:r>
            <a:endParaRPr lang="en-ID">
              <a:latin typeface="Bookman Old Style" panose="02050604050505020204" pitchFamily="18" charset="0"/>
            </a:endParaRPr>
          </a:p>
        </p:txBody>
      </p:sp>
    </p:spTree>
    <p:extLst>
      <p:ext uri="{BB962C8B-B14F-4D97-AF65-F5344CB8AC3E}">
        <p14:creationId xmlns:p14="http://schemas.microsoft.com/office/powerpoint/2010/main" val="15090403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Bahan Kuliah</a:t>
            </a:r>
            <a:endPar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endParaRP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2954655"/>
          </a:xfrm>
          <a:prstGeom prst="rect">
            <a:avLst/>
          </a:prstGeom>
        </p:spPr>
        <p:txBody>
          <a:bodyPr wrap="square">
            <a:spAutoFit/>
          </a:bodyPr>
          <a:lstStyle/>
          <a:p>
            <a:pPr marL="11113" algn="just">
              <a:spcBef>
                <a:spcPts val="1200"/>
              </a:spcBef>
              <a:spcAft>
                <a:spcPts val="0"/>
              </a:spcAft>
              <a:tabLst>
                <a:tab pos="568325" algn="l"/>
              </a:tabLst>
            </a:pPr>
            <a:r>
              <a:rPr lang="en-US" dirty="0">
                <a:solidFill>
                  <a:srgbClr val="000000"/>
                </a:solidFill>
                <a:latin typeface="Bookman Old Style" panose="02050604050505020204" pitchFamily="18" charset="0"/>
                <a:cs typeface="Times New Roman" panose="02020603050405020304" pitchFamily="18" charset="0"/>
              </a:rPr>
              <a:t>8.1. 	Relasi</a:t>
            </a:r>
          </a:p>
          <a:p>
            <a:pPr marL="11113" algn="just">
              <a:spcBef>
                <a:spcPts val="1200"/>
              </a:spcBef>
              <a:spcAft>
                <a:spcPts val="0"/>
              </a:spcAft>
              <a:tabLst>
                <a:tab pos="568325" algn="l"/>
              </a:tabLst>
            </a:pPr>
            <a:r>
              <a:rPr lang="en-US" dirty="0">
                <a:solidFill>
                  <a:srgbClr val="000000"/>
                </a:solidFill>
                <a:latin typeface="Bookman Old Style" panose="02050604050505020204" pitchFamily="18" charset="0"/>
                <a:cs typeface="Times New Roman" panose="02020603050405020304" pitchFamily="18" charset="0"/>
              </a:rPr>
              <a:t>8.2. 	Relasi pada Himpunan</a:t>
            </a:r>
          </a:p>
          <a:p>
            <a:pPr marL="11113" algn="just">
              <a:spcBef>
                <a:spcPts val="1200"/>
              </a:spcBef>
              <a:spcAft>
                <a:spcPts val="0"/>
              </a:spcAft>
              <a:tabLst>
                <a:tab pos="568325" algn="l"/>
              </a:tabLst>
            </a:pPr>
            <a:r>
              <a:rPr lang="en-US" dirty="0">
                <a:solidFill>
                  <a:srgbClr val="000000"/>
                </a:solidFill>
                <a:latin typeface="Bookman Old Style" panose="02050604050505020204" pitchFamily="18" charset="0"/>
                <a:cs typeface="Times New Roman" panose="02020603050405020304" pitchFamily="18" charset="0"/>
              </a:rPr>
              <a:t>8.3.	Sifat-sifat Relasi</a:t>
            </a:r>
          </a:p>
          <a:p>
            <a:pPr marL="11113" algn="just">
              <a:spcBef>
                <a:spcPts val="1200"/>
              </a:spcBef>
              <a:spcAft>
                <a:spcPts val="0"/>
              </a:spcAft>
              <a:tabLst>
                <a:tab pos="568325" algn="l"/>
              </a:tabLst>
            </a:pPr>
            <a:r>
              <a:rPr lang="en-US" dirty="0">
                <a:solidFill>
                  <a:srgbClr val="000000"/>
                </a:solidFill>
                <a:latin typeface="Bookman Old Style" panose="02050604050505020204" pitchFamily="18" charset="0"/>
                <a:cs typeface="Times New Roman" panose="02020603050405020304" pitchFamily="18" charset="0"/>
              </a:rPr>
              <a:t>8.4.	Mengkombinasikan Relasi</a:t>
            </a:r>
          </a:p>
          <a:p>
            <a:pPr marL="11113" algn="just">
              <a:spcBef>
                <a:spcPts val="1200"/>
              </a:spcBef>
              <a:spcAft>
                <a:spcPts val="0"/>
              </a:spcAft>
              <a:tabLst>
                <a:tab pos="568325" algn="l"/>
              </a:tabLst>
            </a:pPr>
            <a:r>
              <a:rPr lang="en-US" dirty="0">
                <a:solidFill>
                  <a:srgbClr val="000000"/>
                </a:solidFill>
                <a:latin typeface="Bookman Old Style" panose="02050604050505020204" pitchFamily="18" charset="0"/>
                <a:cs typeface="Times New Roman" panose="02020603050405020304" pitchFamily="18" charset="0"/>
              </a:rPr>
              <a:t>8.5.	Relasi Ekivalen</a:t>
            </a:r>
          </a:p>
          <a:p>
            <a:pPr marL="11113" algn="just">
              <a:spcBef>
                <a:spcPts val="1200"/>
              </a:spcBef>
              <a:spcAft>
                <a:spcPts val="0"/>
              </a:spcAft>
              <a:tabLst>
                <a:tab pos="568325" algn="l"/>
              </a:tabLst>
            </a:pPr>
            <a:r>
              <a:rPr lang="en-US" dirty="0">
                <a:solidFill>
                  <a:srgbClr val="000000"/>
                </a:solidFill>
                <a:latin typeface="Bookman Old Style" panose="02050604050505020204" pitchFamily="18" charset="0"/>
                <a:cs typeface="Times New Roman" panose="02020603050405020304" pitchFamily="18" charset="0"/>
              </a:rPr>
              <a:t>8.6.	Kelas Ekivalen</a:t>
            </a:r>
          </a:p>
          <a:p>
            <a:pPr marL="11113" algn="just">
              <a:spcBef>
                <a:spcPts val="1200"/>
              </a:spcBef>
              <a:spcAft>
                <a:spcPts val="0"/>
              </a:spcAft>
              <a:tabLst>
                <a:tab pos="568325" algn="l"/>
              </a:tabLst>
            </a:pPr>
            <a:r>
              <a:rPr lang="en-US" dirty="0">
                <a:solidFill>
                  <a:srgbClr val="000000"/>
                </a:solidFill>
                <a:latin typeface="Bookman Old Style" panose="02050604050505020204" pitchFamily="18" charset="0"/>
                <a:cs typeface="Times New Roman" panose="02020603050405020304" pitchFamily="18" charset="0"/>
              </a:rPr>
              <a:t>8.7.	Partial Ordering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8.5. Relasi Ekivalen</a:t>
            </a:r>
            <a:endParaRPr lang="en-US" sz="3200" b="1" dirty="0">
              <a:solidFill>
                <a:srgbClr val="C00000"/>
              </a:solidFill>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4893647"/>
          </a:xfrm>
          <a:prstGeom prst="rect">
            <a:avLst/>
          </a:prstGeom>
        </p:spPr>
        <p:txBody>
          <a:bodyPr wrap="square">
            <a:spAutoFit/>
          </a:bodyPr>
          <a:lstStyle/>
          <a:p>
            <a:pPr>
              <a:spcBef>
                <a:spcPts val="1200"/>
              </a:spcBef>
            </a:pPr>
            <a:r>
              <a:rPr lang="en-US" b="1">
                <a:latin typeface="Bookman Old Style" panose="02050604050505020204" pitchFamily="18" charset="0"/>
              </a:rPr>
              <a:t>Contoh 15</a:t>
            </a:r>
            <a:endParaRPr lang="en-ID" b="1">
              <a:latin typeface="Bookman Old Style" panose="02050604050505020204" pitchFamily="18" charset="0"/>
            </a:endParaRPr>
          </a:p>
          <a:p>
            <a:pPr marL="450850" indent="-450850" algn="just">
              <a:spcBef>
                <a:spcPts val="1200"/>
              </a:spcBef>
              <a:buFont typeface="Wingdings" pitchFamily="2" charset="2"/>
              <a:buChar char="q"/>
            </a:pPr>
            <a:r>
              <a:rPr lang="en-US">
                <a:latin typeface="Bookman Old Style" panose="02050604050505020204" pitchFamily="18" charset="0"/>
              </a:rPr>
              <a:t>Misalkan </a:t>
            </a:r>
            <a:r>
              <a:rPr lang="en-US" i="1">
                <a:latin typeface="Bookman Old Style" panose="02050604050505020204" pitchFamily="18" charset="0"/>
              </a:rPr>
              <a:t>R</a:t>
            </a:r>
            <a:r>
              <a:rPr lang="en-US">
                <a:latin typeface="Bookman Old Style" panose="02050604050505020204" pitchFamily="18" charset="0"/>
              </a:rPr>
              <a:t> adalah relasi pada himpunan bilangan real sedemikian hingga </a:t>
            </a:r>
            <a:r>
              <a:rPr lang="en-US" i="1">
                <a:latin typeface="Bookman Old Style" panose="02050604050505020204" pitchFamily="18" charset="0"/>
              </a:rPr>
              <a:t>aRb</a:t>
            </a:r>
            <a:r>
              <a:rPr lang="en-US">
                <a:latin typeface="Bookman Old Style" panose="02050604050505020204" pitchFamily="18" charset="0"/>
              </a:rPr>
              <a:t> jika dan hanya jika </a:t>
            </a:r>
            <a:r>
              <a:rPr lang="en-US" i="1">
                <a:latin typeface="Bookman Old Style" panose="02050604050505020204" pitchFamily="18" charset="0"/>
              </a:rPr>
              <a:t>a − b</a:t>
            </a:r>
            <a:r>
              <a:rPr lang="en-US">
                <a:latin typeface="Bookman Old Style" panose="02050604050505020204" pitchFamily="18" charset="0"/>
              </a:rPr>
              <a:t> adalah bilangan bulat. Apakah </a:t>
            </a:r>
            <a:r>
              <a:rPr lang="en-US" i="1">
                <a:latin typeface="Bookman Old Style" panose="02050604050505020204" pitchFamily="18" charset="0"/>
              </a:rPr>
              <a:t>R</a:t>
            </a:r>
            <a:r>
              <a:rPr lang="en-US">
                <a:latin typeface="Bookman Old Style" panose="02050604050505020204" pitchFamily="18" charset="0"/>
              </a:rPr>
              <a:t> adalah relasi ekivalen?</a:t>
            </a:r>
            <a:endParaRPr lang="en-ID">
              <a:latin typeface="Bookman Old Style" panose="02050604050505020204" pitchFamily="18" charset="0"/>
            </a:endParaRPr>
          </a:p>
          <a:p>
            <a:pPr algn="just">
              <a:spcBef>
                <a:spcPts val="1200"/>
              </a:spcBef>
            </a:pPr>
            <a:r>
              <a:rPr lang="en-US">
                <a:latin typeface="Bookman Old Style" panose="02050604050505020204" pitchFamily="18" charset="0"/>
              </a:rPr>
              <a:t>Jawab:</a:t>
            </a:r>
            <a:endParaRPr lang="en-ID">
              <a:latin typeface="Bookman Old Style" panose="02050604050505020204" pitchFamily="18" charset="0"/>
            </a:endParaRPr>
          </a:p>
          <a:p>
            <a:pPr marL="450850" indent="-450850" algn="just">
              <a:spcBef>
                <a:spcPts val="1200"/>
              </a:spcBef>
              <a:buFont typeface="Wingdings" pitchFamily="2" charset="2"/>
              <a:buChar char="q"/>
            </a:pPr>
            <a:r>
              <a:rPr lang="en-US">
                <a:latin typeface="Bookman Old Style" panose="02050604050505020204" pitchFamily="18" charset="0"/>
              </a:rPr>
              <a:t>Karena </a:t>
            </a:r>
            <a:r>
              <a:rPr lang="en-US" i="1">
                <a:latin typeface="Bookman Old Style" panose="02050604050505020204" pitchFamily="18" charset="0"/>
              </a:rPr>
              <a:t>a </a:t>
            </a:r>
            <a:r>
              <a:rPr lang="en-US">
                <a:latin typeface="Bookman Old Style" panose="02050604050505020204" pitchFamily="18" charset="0"/>
              </a:rPr>
              <a:t>– </a:t>
            </a:r>
            <a:r>
              <a:rPr lang="en-US" i="1">
                <a:latin typeface="Bookman Old Style" panose="02050604050505020204" pitchFamily="18" charset="0"/>
              </a:rPr>
              <a:t>a</a:t>
            </a:r>
            <a:r>
              <a:rPr lang="en-US">
                <a:latin typeface="Bookman Old Style" panose="02050604050505020204" pitchFamily="18" charset="0"/>
              </a:rPr>
              <a:t> = 0 merupakan bilangan bulat untuk semua bilangan real </a:t>
            </a:r>
            <a:r>
              <a:rPr lang="en-US" i="1">
                <a:latin typeface="Bookman Old Style" panose="02050604050505020204" pitchFamily="18" charset="0"/>
              </a:rPr>
              <a:t>a</a:t>
            </a:r>
            <a:r>
              <a:rPr lang="en-US">
                <a:latin typeface="Bookman Old Style" panose="02050604050505020204" pitchFamily="18" charset="0"/>
              </a:rPr>
              <a:t>, </a:t>
            </a:r>
            <a:r>
              <a:rPr lang="en-US" i="1">
                <a:latin typeface="Bookman Old Style" panose="02050604050505020204" pitchFamily="18" charset="0"/>
              </a:rPr>
              <a:t>aRa</a:t>
            </a:r>
            <a:r>
              <a:rPr lang="en-US">
                <a:latin typeface="Bookman Old Style" panose="02050604050505020204" pitchFamily="18" charset="0"/>
              </a:rPr>
              <a:t> untuk semua bilangan real </a:t>
            </a:r>
            <a:r>
              <a:rPr lang="en-US" i="1">
                <a:latin typeface="Bookman Old Style" panose="02050604050505020204" pitchFamily="18" charset="0"/>
              </a:rPr>
              <a:t>a</a:t>
            </a:r>
            <a:r>
              <a:rPr lang="en-US">
                <a:latin typeface="Bookman Old Style" panose="02050604050505020204" pitchFamily="18" charset="0"/>
              </a:rPr>
              <a:t>. Maka, </a:t>
            </a:r>
            <a:r>
              <a:rPr lang="en-US" i="1">
                <a:latin typeface="Bookman Old Style" panose="02050604050505020204" pitchFamily="18" charset="0"/>
              </a:rPr>
              <a:t>R</a:t>
            </a:r>
            <a:r>
              <a:rPr lang="en-US">
                <a:latin typeface="Bookman Old Style" panose="02050604050505020204" pitchFamily="18" charset="0"/>
              </a:rPr>
              <a:t> bersifat </a:t>
            </a:r>
            <a:r>
              <a:rPr lang="en-US" u="sng">
                <a:latin typeface="Bookman Old Style" panose="02050604050505020204" pitchFamily="18" charset="0"/>
              </a:rPr>
              <a:t>refleksif</a:t>
            </a:r>
            <a:r>
              <a:rPr lang="en-US">
                <a:latin typeface="Bookman Old Style" panose="02050604050505020204" pitchFamily="18" charset="0"/>
              </a:rPr>
              <a:t>. </a:t>
            </a:r>
          </a:p>
          <a:p>
            <a:pPr marL="450850" indent="-450850" algn="just">
              <a:spcBef>
                <a:spcPts val="1200"/>
              </a:spcBef>
              <a:buFont typeface="Wingdings" pitchFamily="2" charset="2"/>
              <a:buChar char="q"/>
            </a:pPr>
            <a:r>
              <a:rPr lang="en-US">
                <a:latin typeface="Bookman Old Style" panose="02050604050505020204" pitchFamily="18" charset="0"/>
              </a:rPr>
              <a:t>Sekarang anggaplah bahwa </a:t>
            </a:r>
            <a:r>
              <a:rPr lang="en-US" i="1">
                <a:latin typeface="Bookman Old Style" panose="02050604050505020204" pitchFamily="18" charset="0"/>
              </a:rPr>
              <a:t>aRb</a:t>
            </a:r>
            <a:r>
              <a:rPr lang="en-US">
                <a:latin typeface="Bookman Old Style" panose="02050604050505020204" pitchFamily="18" charset="0"/>
              </a:rPr>
              <a:t>. Kemudian </a:t>
            </a:r>
            <a:r>
              <a:rPr lang="en-US" i="1">
                <a:latin typeface="Bookman Old Style" panose="02050604050505020204" pitchFamily="18" charset="0"/>
              </a:rPr>
              <a:t>a − b</a:t>
            </a:r>
            <a:r>
              <a:rPr lang="en-US">
                <a:latin typeface="Bookman Old Style" panose="02050604050505020204" pitchFamily="18" charset="0"/>
              </a:rPr>
              <a:t> adalah bilangan bulat, maka </a:t>
            </a:r>
            <a:r>
              <a:rPr lang="en-US" i="1">
                <a:latin typeface="Bookman Old Style" panose="02050604050505020204" pitchFamily="18" charset="0"/>
              </a:rPr>
              <a:t>b − a</a:t>
            </a:r>
            <a:r>
              <a:rPr lang="en-US">
                <a:latin typeface="Bookman Old Style" panose="02050604050505020204" pitchFamily="18" charset="0"/>
              </a:rPr>
              <a:t> juga merupakan bilangan bulat. Sehingga, </a:t>
            </a:r>
            <a:r>
              <a:rPr lang="en-US" i="1">
                <a:latin typeface="Bookman Old Style" panose="02050604050505020204" pitchFamily="18" charset="0"/>
              </a:rPr>
              <a:t>bRa</a:t>
            </a:r>
            <a:r>
              <a:rPr lang="en-US">
                <a:latin typeface="Bookman Old Style" panose="02050604050505020204" pitchFamily="18" charset="0"/>
              </a:rPr>
              <a:t>. Ini berarti bahwa </a:t>
            </a:r>
            <a:r>
              <a:rPr lang="en-US" i="1">
                <a:latin typeface="Bookman Old Style" panose="02050604050505020204" pitchFamily="18" charset="0"/>
              </a:rPr>
              <a:t>R</a:t>
            </a:r>
            <a:r>
              <a:rPr lang="en-US">
                <a:latin typeface="Bookman Old Style" panose="02050604050505020204" pitchFamily="18" charset="0"/>
              </a:rPr>
              <a:t> adalah bersifat </a:t>
            </a:r>
            <a:r>
              <a:rPr lang="en-US" u="sng">
                <a:latin typeface="Bookman Old Style" panose="02050604050505020204" pitchFamily="18" charset="0"/>
              </a:rPr>
              <a:t>simetris</a:t>
            </a:r>
            <a:r>
              <a:rPr lang="en-US">
                <a:latin typeface="Bookman Old Style" panose="02050604050505020204" pitchFamily="18" charset="0"/>
              </a:rPr>
              <a:t>. </a:t>
            </a:r>
          </a:p>
          <a:p>
            <a:pPr marL="450850" indent="-450850" algn="just">
              <a:spcBef>
                <a:spcPts val="1200"/>
              </a:spcBef>
              <a:buFont typeface="Wingdings" pitchFamily="2" charset="2"/>
              <a:buChar char="q"/>
            </a:pPr>
            <a:r>
              <a:rPr lang="en-US">
                <a:latin typeface="Bookman Old Style" panose="02050604050505020204" pitchFamily="18" charset="0"/>
              </a:rPr>
              <a:t>Jika </a:t>
            </a:r>
            <a:r>
              <a:rPr lang="en-US" i="1">
                <a:latin typeface="Bookman Old Style" panose="02050604050505020204" pitchFamily="18" charset="0"/>
              </a:rPr>
              <a:t>aRb</a:t>
            </a:r>
            <a:r>
              <a:rPr lang="en-US">
                <a:latin typeface="Bookman Old Style" panose="02050604050505020204" pitchFamily="18" charset="0"/>
              </a:rPr>
              <a:t> dan </a:t>
            </a:r>
            <a:r>
              <a:rPr lang="en-US" i="1">
                <a:latin typeface="Bookman Old Style" panose="02050604050505020204" pitchFamily="18" charset="0"/>
              </a:rPr>
              <a:t>bRc</a:t>
            </a:r>
            <a:r>
              <a:rPr lang="en-US">
                <a:latin typeface="Bookman Old Style" panose="02050604050505020204" pitchFamily="18" charset="0"/>
              </a:rPr>
              <a:t>, maka </a:t>
            </a:r>
            <a:r>
              <a:rPr lang="en-US" i="1">
                <a:latin typeface="Bookman Old Style" panose="02050604050505020204" pitchFamily="18" charset="0"/>
              </a:rPr>
              <a:t>a</a:t>
            </a:r>
            <a:r>
              <a:rPr lang="en-US">
                <a:latin typeface="Bookman Old Style" panose="02050604050505020204" pitchFamily="18" charset="0"/>
              </a:rPr>
              <a:t> − </a:t>
            </a:r>
            <a:r>
              <a:rPr lang="en-US" i="1">
                <a:latin typeface="Bookman Old Style" panose="02050604050505020204" pitchFamily="18" charset="0"/>
              </a:rPr>
              <a:t>b</a:t>
            </a:r>
            <a:r>
              <a:rPr lang="en-US">
                <a:latin typeface="Bookman Old Style" panose="02050604050505020204" pitchFamily="18" charset="0"/>
              </a:rPr>
              <a:t> dan </a:t>
            </a:r>
            <a:r>
              <a:rPr lang="en-US" i="1">
                <a:latin typeface="Bookman Old Style" panose="02050604050505020204" pitchFamily="18" charset="0"/>
              </a:rPr>
              <a:t>b − c</a:t>
            </a:r>
            <a:r>
              <a:rPr lang="en-US">
                <a:latin typeface="Bookman Old Style" panose="02050604050505020204" pitchFamily="18" charset="0"/>
              </a:rPr>
              <a:t> adalah bilangan bulat. Oleh karena itu, </a:t>
            </a:r>
            <a:r>
              <a:rPr lang="en-US" i="1">
                <a:latin typeface="Bookman Old Style" panose="02050604050505020204" pitchFamily="18" charset="0"/>
              </a:rPr>
              <a:t>a − c</a:t>
            </a:r>
            <a:r>
              <a:rPr lang="en-US">
                <a:latin typeface="Bookman Old Style" panose="02050604050505020204" pitchFamily="18" charset="0"/>
              </a:rPr>
              <a:t> = (</a:t>
            </a:r>
            <a:r>
              <a:rPr lang="en-US" i="1">
                <a:latin typeface="Bookman Old Style" panose="02050604050505020204" pitchFamily="18" charset="0"/>
              </a:rPr>
              <a:t>a − b</a:t>
            </a:r>
            <a:r>
              <a:rPr lang="en-US">
                <a:latin typeface="Bookman Old Style" panose="02050604050505020204" pitchFamily="18" charset="0"/>
              </a:rPr>
              <a:t>) + (</a:t>
            </a:r>
            <a:r>
              <a:rPr lang="en-US" i="1">
                <a:latin typeface="Bookman Old Style" panose="02050604050505020204" pitchFamily="18" charset="0"/>
              </a:rPr>
              <a:t>b − c</a:t>
            </a:r>
            <a:r>
              <a:rPr lang="en-US">
                <a:latin typeface="Bookman Old Style" panose="02050604050505020204" pitchFamily="18" charset="0"/>
              </a:rPr>
              <a:t>) juga merupakan bilangan bulat. Sehingga, </a:t>
            </a:r>
            <a:r>
              <a:rPr lang="en-US" i="1">
                <a:latin typeface="Bookman Old Style" panose="02050604050505020204" pitchFamily="18" charset="0"/>
              </a:rPr>
              <a:t>aRc</a:t>
            </a:r>
            <a:r>
              <a:rPr lang="en-US">
                <a:latin typeface="Bookman Old Style" panose="02050604050505020204" pitchFamily="18" charset="0"/>
              </a:rPr>
              <a:t>. Ini berarti bahwa </a:t>
            </a:r>
            <a:r>
              <a:rPr lang="en-US" i="1">
                <a:latin typeface="Bookman Old Style" panose="02050604050505020204" pitchFamily="18" charset="0"/>
              </a:rPr>
              <a:t>R</a:t>
            </a:r>
            <a:r>
              <a:rPr lang="en-US">
                <a:latin typeface="Bookman Old Style" panose="02050604050505020204" pitchFamily="18" charset="0"/>
              </a:rPr>
              <a:t> bersifat </a:t>
            </a:r>
            <a:r>
              <a:rPr lang="en-US" u="sng">
                <a:latin typeface="Bookman Old Style" panose="02050604050505020204" pitchFamily="18" charset="0"/>
              </a:rPr>
              <a:t>transitif</a:t>
            </a:r>
            <a:r>
              <a:rPr lang="en-US">
                <a:latin typeface="Bookman Old Style" panose="02050604050505020204" pitchFamily="18" charset="0"/>
              </a:rPr>
              <a:t>. </a:t>
            </a:r>
          </a:p>
          <a:p>
            <a:pPr marL="450850" indent="-450850" algn="just">
              <a:spcBef>
                <a:spcPts val="1200"/>
              </a:spcBef>
              <a:buFont typeface="Wingdings" pitchFamily="2" charset="2"/>
              <a:buChar char="q"/>
            </a:pPr>
            <a:r>
              <a:rPr lang="en-US">
                <a:latin typeface="Bookman Old Style" panose="02050604050505020204" pitchFamily="18" charset="0"/>
              </a:rPr>
              <a:t>Oleh karena itu, </a:t>
            </a:r>
            <a:r>
              <a:rPr lang="en-US" i="1">
                <a:latin typeface="Bookman Old Style" panose="02050604050505020204" pitchFamily="18" charset="0"/>
              </a:rPr>
              <a:t>R</a:t>
            </a:r>
            <a:r>
              <a:rPr lang="en-US">
                <a:latin typeface="Bookman Old Style" panose="02050604050505020204" pitchFamily="18" charset="0"/>
              </a:rPr>
              <a:t> adalah relasi ekivalen.</a:t>
            </a:r>
            <a:r>
              <a:rPr lang="en-ID">
                <a:effectLst/>
                <a:latin typeface="Bookman Old Style" panose="02050604050505020204" pitchFamily="18" charset="0"/>
              </a:rPr>
              <a:t> </a:t>
            </a:r>
            <a:endParaRPr lang="en-ID">
              <a:latin typeface="Bookman Old Style" panose="02050604050505020204" pitchFamily="18" charset="0"/>
            </a:endParaRPr>
          </a:p>
        </p:txBody>
      </p:sp>
    </p:spTree>
    <p:extLst>
      <p:ext uri="{BB962C8B-B14F-4D97-AF65-F5344CB8AC3E}">
        <p14:creationId xmlns:p14="http://schemas.microsoft.com/office/powerpoint/2010/main" val="32965669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8.6. Kelas Ekivalen</a:t>
            </a:r>
            <a:endParaRPr lang="en-US" sz="3200" b="1" dirty="0">
              <a:solidFill>
                <a:srgbClr val="C00000"/>
              </a:solidFill>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4893647"/>
          </a:xfrm>
          <a:prstGeom prst="rect">
            <a:avLst/>
          </a:prstGeom>
        </p:spPr>
        <p:txBody>
          <a:bodyPr wrap="square">
            <a:spAutoFit/>
          </a:bodyPr>
          <a:lstStyle/>
          <a:p>
            <a:pPr marL="450850" indent="-450850" algn="just">
              <a:spcBef>
                <a:spcPts val="1200"/>
              </a:spcBef>
              <a:buFont typeface="Wingdings" pitchFamily="2" charset="2"/>
              <a:buChar char="q"/>
            </a:pPr>
            <a:r>
              <a:rPr lang="en-US">
                <a:latin typeface="Bookman Old Style" panose="02050604050505020204" pitchFamily="18" charset="0"/>
              </a:rPr>
              <a:t>Misalkan </a:t>
            </a:r>
            <a:r>
              <a:rPr lang="en-US" i="1">
                <a:latin typeface="Bookman Old Style" panose="02050604050505020204" pitchFamily="18" charset="0"/>
              </a:rPr>
              <a:t>R</a:t>
            </a:r>
            <a:r>
              <a:rPr lang="en-US">
                <a:latin typeface="Bookman Old Style" panose="02050604050505020204" pitchFamily="18" charset="0"/>
              </a:rPr>
              <a:t> adalah relasi ekivalen pada himpunan </a:t>
            </a:r>
            <a:r>
              <a:rPr lang="en-US" i="1">
                <a:latin typeface="Bookman Old Style" panose="02050604050505020204" pitchFamily="18" charset="0"/>
              </a:rPr>
              <a:t>A</a:t>
            </a:r>
            <a:r>
              <a:rPr lang="en-US">
                <a:latin typeface="Bookman Old Style" panose="02050604050505020204" pitchFamily="18" charset="0"/>
              </a:rPr>
              <a:t>. Himpunan semua elemen yang terkait dengan elemen </a:t>
            </a:r>
            <a:r>
              <a:rPr lang="en-US" i="1">
                <a:latin typeface="Bookman Old Style" panose="02050604050505020204" pitchFamily="18" charset="0"/>
              </a:rPr>
              <a:t>a </a:t>
            </a:r>
            <a:r>
              <a:rPr lang="en-US">
                <a:latin typeface="Bookman Old Style" panose="02050604050505020204" pitchFamily="18" charset="0"/>
              </a:rPr>
              <a:t>dari </a:t>
            </a:r>
            <a:r>
              <a:rPr lang="en-US" i="1">
                <a:latin typeface="Bookman Old Style" panose="02050604050505020204" pitchFamily="18" charset="0"/>
              </a:rPr>
              <a:t>A </a:t>
            </a:r>
            <a:r>
              <a:rPr lang="en-US">
                <a:latin typeface="Bookman Old Style" panose="02050604050505020204" pitchFamily="18" charset="0"/>
              </a:rPr>
              <a:t>disebut </a:t>
            </a:r>
            <a:r>
              <a:rPr lang="en-US" b="1" u="sng">
                <a:latin typeface="Bookman Old Style" panose="02050604050505020204" pitchFamily="18" charset="0"/>
              </a:rPr>
              <a:t>kelas ekivalen</a:t>
            </a:r>
            <a:r>
              <a:rPr lang="en-US">
                <a:latin typeface="Bookman Old Style" panose="02050604050505020204" pitchFamily="18" charset="0"/>
              </a:rPr>
              <a:t> dari </a:t>
            </a:r>
            <a:r>
              <a:rPr lang="en-US" i="1">
                <a:latin typeface="Bookman Old Style" panose="02050604050505020204" pitchFamily="18" charset="0"/>
              </a:rPr>
              <a:t>a</a:t>
            </a:r>
            <a:r>
              <a:rPr lang="en-US">
                <a:latin typeface="Bookman Old Style" panose="02050604050505020204" pitchFamily="18" charset="0"/>
              </a:rPr>
              <a:t>. </a:t>
            </a:r>
          </a:p>
          <a:p>
            <a:pPr marL="450850" indent="-450850" algn="just">
              <a:spcBef>
                <a:spcPts val="1200"/>
              </a:spcBef>
              <a:buFont typeface="Wingdings" pitchFamily="2" charset="2"/>
              <a:buChar char="q"/>
            </a:pPr>
            <a:r>
              <a:rPr lang="en-US">
                <a:latin typeface="Bookman Old Style" panose="02050604050505020204" pitchFamily="18" charset="0"/>
              </a:rPr>
              <a:t>Kelas ekivalen dari </a:t>
            </a:r>
            <a:r>
              <a:rPr lang="en-US" i="1">
                <a:latin typeface="Bookman Old Style" panose="02050604050505020204" pitchFamily="18" charset="0"/>
              </a:rPr>
              <a:t>a </a:t>
            </a:r>
            <a:r>
              <a:rPr lang="en-US">
                <a:latin typeface="Bookman Old Style" panose="02050604050505020204" pitchFamily="18" charset="0"/>
              </a:rPr>
              <a:t>dengan R dilambangkan dengan [</a:t>
            </a:r>
            <a:r>
              <a:rPr lang="en-US" i="1">
                <a:latin typeface="Bookman Old Style" panose="02050604050505020204" pitchFamily="18" charset="0"/>
              </a:rPr>
              <a:t>a</a:t>
            </a:r>
            <a:r>
              <a:rPr lang="en-US">
                <a:latin typeface="Bookman Old Style" panose="02050604050505020204" pitchFamily="18" charset="0"/>
              </a:rPr>
              <a:t>]</a:t>
            </a:r>
            <a:r>
              <a:rPr lang="en-US" i="1" baseline="-25000">
                <a:latin typeface="Bookman Old Style" panose="02050604050505020204" pitchFamily="18" charset="0"/>
              </a:rPr>
              <a:t>R</a:t>
            </a:r>
            <a:r>
              <a:rPr lang="en-US">
                <a:latin typeface="Bookman Old Style" panose="02050604050505020204" pitchFamily="18" charset="0"/>
              </a:rPr>
              <a:t>. Jika hanya satu relasi saja, subscript </a:t>
            </a:r>
            <a:r>
              <a:rPr lang="en-US" i="1">
                <a:latin typeface="Bookman Old Style" panose="02050604050505020204" pitchFamily="18" charset="0"/>
              </a:rPr>
              <a:t>R</a:t>
            </a:r>
            <a:r>
              <a:rPr lang="en-US">
                <a:latin typeface="Bookman Old Style" panose="02050604050505020204" pitchFamily="18" charset="0"/>
              </a:rPr>
              <a:t> dapat dihilangkan dan hanya menuliskan [</a:t>
            </a:r>
            <a:r>
              <a:rPr lang="en-US" i="1">
                <a:latin typeface="Bookman Old Style" panose="02050604050505020204" pitchFamily="18" charset="0"/>
              </a:rPr>
              <a:t>a</a:t>
            </a:r>
            <a:r>
              <a:rPr lang="en-US">
                <a:latin typeface="Bookman Old Style" panose="02050604050505020204" pitchFamily="18" charset="0"/>
              </a:rPr>
              <a:t>].</a:t>
            </a:r>
            <a:endParaRPr lang="en-ID">
              <a:latin typeface="Bookman Old Style" panose="02050604050505020204" pitchFamily="18" charset="0"/>
            </a:endParaRPr>
          </a:p>
          <a:p>
            <a:pPr algn="just">
              <a:spcBef>
                <a:spcPts val="1200"/>
              </a:spcBef>
            </a:pPr>
            <a:r>
              <a:rPr lang="en-US" b="1">
                <a:latin typeface="Bookman Old Style" panose="02050604050505020204" pitchFamily="18" charset="0"/>
              </a:rPr>
              <a:t>Contoh 16</a:t>
            </a:r>
            <a:endParaRPr lang="en-ID">
              <a:latin typeface="Bookman Old Style" panose="02050604050505020204" pitchFamily="18" charset="0"/>
            </a:endParaRPr>
          </a:p>
          <a:p>
            <a:pPr marL="450850" indent="-450850" algn="just">
              <a:spcBef>
                <a:spcPts val="1200"/>
              </a:spcBef>
              <a:buFont typeface="Wingdings" pitchFamily="2" charset="2"/>
              <a:buChar char="q"/>
            </a:pPr>
            <a:r>
              <a:rPr lang="en-US">
                <a:latin typeface="Bookman Old Style" panose="02050604050505020204" pitchFamily="18" charset="0"/>
              </a:rPr>
              <a:t>Apa kelas ekivalen dari 0 dan 1 untuk kongruen modulo 4?</a:t>
            </a:r>
            <a:endParaRPr lang="en-ID">
              <a:latin typeface="Bookman Old Style" panose="02050604050505020204" pitchFamily="18" charset="0"/>
            </a:endParaRPr>
          </a:p>
          <a:p>
            <a:pPr algn="just">
              <a:spcBef>
                <a:spcPts val="1200"/>
              </a:spcBef>
            </a:pPr>
            <a:r>
              <a:rPr lang="en-US">
                <a:latin typeface="Bookman Old Style" panose="02050604050505020204" pitchFamily="18" charset="0"/>
              </a:rPr>
              <a:t>Jawab:</a:t>
            </a:r>
            <a:endParaRPr lang="en-ID">
              <a:latin typeface="Bookman Old Style" panose="02050604050505020204" pitchFamily="18" charset="0"/>
            </a:endParaRPr>
          </a:p>
          <a:p>
            <a:pPr marL="450850" indent="-450850" algn="just">
              <a:spcBef>
                <a:spcPts val="1200"/>
              </a:spcBef>
              <a:buFont typeface="Wingdings" pitchFamily="2" charset="2"/>
              <a:buChar char="q"/>
            </a:pPr>
            <a:r>
              <a:rPr lang="en-US">
                <a:latin typeface="Bookman Old Style" panose="02050604050505020204" pitchFamily="18" charset="0"/>
              </a:rPr>
              <a:t>Kelas ekivalen dari 0 berisi semua bilangan bulat </a:t>
            </a:r>
            <a:r>
              <a:rPr lang="en-US" i="1">
                <a:latin typeface="Bookman Old Style" panose="02050604050505020204" pitchFamily="18" charset="0"/>
              </a:rPr>
              <a:t>a</a:t>
            </a:r>
            <a:r>
              <a:rPr lang="en-US">
                <a:latin typeface="Bookman Old Style" panose="02050604050505020204" pitchFamily="18" charset="0"/>
              </a:rPr>
              <a:t> sedemikian hingga </a:t>
            </a:r>
            <a:r>
              <a:rPr lang="en-US" i="1">
                <a:latin typeface="Bookman Old Style" panose="02050604050505020204" pitchFamily="18" charset="0"/>
              </a:rPr>
              <a:t>a</a:t>
            </a:r>
            <a:r>
              <a:rPr lang="en-US">
                <a:latin typeface="Bookman Old Style" panose="02050604050505020204" pitchFamily="18" charset="0"/>
              </a:rPr>
              <a:t> ≡ 0 (mod 4). Bilangan bulat di kelas ini adalah yang dapat dibagi oleh 4. Oleh karena itu, kelas ekivalen dari 0 untuk relasi ini adalah:</a:t>
            </a:r>
            <a:endParaRPr lang="en-ID">
              <a:latin typeface="Bookman Old Style" panose="02050604050505020204" pitchFamily="18" charset="0"/>
            </a:endParaRPr>
          </a:p>
          <a:p>
            <a:pPr marL="450850" algn="just">
              <a:spcBef>
                <a:spcPts val="1200"/>
              </a:spcBef>
            </a:pPr>
            <a:r>
              <a:rPr lang="en-US">
                <a:latin typeface="Bookman Old Style" panose="02050604050505020204" pitchFamily="18" charset="0"/>
              </a:rPr>
              <a:t>[0] = {. . . ,−8,−4, 0, 4, 8, . . .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5996809-DA83-47A1-8B88-AF8F3AD9603A}"/>
                  </a:ext>
                </a:extLst>
              </p:cNvPr>
              <p:cNvSpPr txBox="1"/>
              <p:nvPr/>
            </p:nvSpPr>
            <p:spPr>
              <a:xfrm>
                <a:off x="5148064" y="6161150"/>
                <a:ext cx="1746697" cy="523220"/>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m:t>
                          </m:r>
                        </m:e>
                      </m:d>
                    </m:oMath>
                  </m:oMathPara>
                </a14:m>
                <a:endParaRPr lang="en-US" b="0" dirty="0">
                  <a:ea typeface="Cambria Math" panose="02040503050406030204" pitchFamily="18" charset="0"/>
                </a:endParaRPr>
              </a:p>
              <a:p>
                <a:r>
                  <a:rPr lang="en-ID" sz="1600" i="1" dirty="0"/>
                  <a:t>a mod c = b mod c</a:t>
                </a:r>
              </a:p>
            </p:txBody>
          </p:sp>
        </mc:Choice>
        <mc:Fallback xmlns="">
          <p:sp>
            <p:nvSpPr>
              <p:cNvPr id="2" name="TextBox 1">
                <a:extLst>
                  <a:ext uri="{FF2B5EF4-FFF2-40B4-BE49-F238E27FC236}">
                    <a16:creationId xmlns:a16="http://schemas.microsoft.com/office/drawing/2014/main" id="{95996809-DA83-47A1-8B88-AF8F3AD9603A}"/>
                  </a:ext>
                </a:extLst>
              </p:cNvPr>
              <p:cNvSpPr txBox="1">
                <a:spLocks noRot="1" noChangeAspect="1" noMove="1" noResize="1" noEditPoints="1" noAdjustHandles="1" noChangeArrowheads="1" noChangeShapeType="1" noTextEdit="1"/>
              </p:cNvSpPr>
              <p:nvPr/>
            </p:nvSpPr>
            <p:spPr>
              <a:xfrm>
                <a:off x="5148064" y="6161150"/>
                <a:ext cx="1746697" cy="523220"/>
              </a:xfrm>
              <a:prstGeom prst="rect">
                <a:avLst/>
              </a:prstGeom>
              <a:blipFill>
                <a:blip r:embed="rId4"/>
                <a:stretch>
                  <a:fillRect l="-6574" r="-3114" b="-20455"/>
                </a:stretch>
              </a:blipFill>
              <a:ln>
                <a:solidFill>
                  <a:schemeClr val="tx1"/>
                </a:solidFill>
              </a:ln>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D497C5A-8BCE-4F09-93F3-5741445EBF4A}"/>
                  </a:ext>
                </a:extLst>
              </p:cNvPr>
              <p:cNvSpPr txBox="1"/>
              <p:nvPr/>
            </p:nvSpPr>
            <p:spPr>
              <a:xfrm>
                <a:off x="7164288" y="6161150"/>
                <a:ext cx="1928413" cy="523220"/>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7 </m:t>
                      </m:r>
                      <m:r>
                        <a:rPr lang="en-US" b="0" i="1" smtClean="0">
                          <a:latin typeface="Cambria Math" panose="02040503050406030204" pitchFamily="18" charset="0"/>
                        </a:rPr>
                        <m:t>𝑚𝑜𝑑</m:t>
                      </m:r>
                      <m:r>
                        <a:rPr lang="en-US" b="0" i="1" smtClean="0">
                          <a:latin typeface="Cambria Math" panose="02040503050406030204" pitchFamily="18" charset="0"/>
                        </a:rPr>
                        <m:t> 3=1</m:t>
                      </m:r>
                    </m:oMath>
                  </m:oMathPara>
                </a14:m>
                <a:endParaRPr lang="en-US" b="0" dirty="0"/>
              </a:p>
              <a:p>
                <a:r>
                  <a:rPr lang="en-US" sz="1600" b="0" i="1" dirty="0">
                    <a:ea typeface="Cambria Math" panose="02040503050406030204" pitchFamily="18" charset="0"/>
                  </a:rPr>
                  <a:t>(7 - 1) </a:t>
                </a:r>
                <a:r>
                  <a:rPr lang="en-US" sz="1600" b="0" i="1" dirty="0" err="1">
                    <a:ea typeface="Cambria Math" panose="02040503050406030204" pitchFamily="18" charset="0"/>
                  </a:rPr>
                  <a:t>habis</a:t>
                </a:r>
                <a:r>
                  <a:rPr lang="en-US" sz="1600" b="0" i="1" dirty="0">
                    <a:ea typeface="Cambria Math" panose="02040503050406030204" pitchFamily="18" charset="0"/>
                  </a:rPr>
                  <a:t> </a:t>
                </a:r>
                <a:r>
                  <a:rPr lang="en-US" sz="1600" b="0" i="1" dirty="0" err="1">
                    <a:ea typeface="Cambria Math" panose="02040503050406030204" pitchFamily="18" charset="0"/>
                  </a:rPr>
                  <a:t>dibagi</a:t>
                </a:r>
                <a:r>
                  <a:rPr lang="en-US" sz="1600" b="0" i="1" dirty="0">
                    <a:ea typeface="Cambria Math" panose="02040503050406030204" pitchFamily="18" charset="0"/>
                  </a:rPr>
                  <a:t> 3</a:t>
                </a:r>
                <a:endParaRPr lang="en-ID" sz="1600" i="1" dirty="0"/>
              </a:p>
            </p:txBody>
          </p:sp>
        </mc:Choice>
        <mc:Fallback xmlns="">
          <p:sp>
            <p:nvSpPr>
              <p:cNvPr id="6" name="TextBox 5">
                <a:extLst>
                  <a:ext uri="{FF2B5EF4-FFF2-40B4-BE49-F238E27FC236}">
                    <a16:creationId xmlns:a16="http://schemas.microsoft.com/office/drawing/2014/main" id="{BD497C5A-8BCE-4F09-93F3-5741445EBF4A}"/>
                  </a:ext>
                </a:extLst>
              </p:cNvPr>
              <p:cNvSpPr txBox="1">
                <a:spLocks noRot="1" noChangeAspect="1" noMove="1" noResize="1" noEditPoints="1" noAdjustHandles="1" noChangeArrowheads="1" noChangeShapeType="1" noTextEdit="1"/>
              </p:cNvSpPr>
              <p:nvPr/>
            </p:nvSpPr>
            <p:spPr>
              <a:xfrm>
                <a:off x="7164288" y="6161150"/>
                <a:ext cx="1928413" cy="523220"/>
              </a:xfrm>
              <a:prstGeom prst="rect">
                <a:avLst/>
              </a:prstGeom>
              <a:blipFill>
                <a:blip r:embed="rId5"/>
                <a:stretch>
                  <a:fillRect l="-5956" r="-1881" b="-20455"/>
                </a:stretch>
              </a:blipFill>
              <a:ln>
                <a:solidFill>
                  <a:schemeClr val="tx1"/>
                </a:solidFill>
              </a:ln>
            </p:spPr>
            <p:txBody>
              <a:bodyPr/>
              <a:lstStyle/>
              <a:p>
                <a:r>
                  <a:rPr lang="en-ID">
                    <a:noFill/>
                  </a:rPr>
                  <a:t> </a:t>
                </a:r>
              </a:p>
            </p:txBody>
          </p:sp>
        </mc:Fallback>
      </mc:AlternateContent>
    </p:spTree>
    <p:extLst>
      <p:ext uri="{BB962C8B-B14F-4D97-AF65-F5344CB8AC3E}">
        <p14:creationId xmlns:p14="http://schemas.microsoft.com/office/powerpoint/2010/main" val="22439803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8.6. Kelas Ekivalen</a:t>
            </a:r>
            <a:endParaRPr lang="en-US" sz="3200" b="1" dirty="0">
              <a:solidFill>
                <a:srgbClr val="C00000"/>
              </a:solidFill>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3908762"/>
          </a:xfrm>
          <a:prstGeom prst="rect">
            <a:avLst/>
          </a:prstGeom>
        </p:spPr>
        <p:txBody>
          <a:bodyPr wrap="square">
            <a:spAutoFit/>
          </a:bodyPr>
          <a:lstStyle/>
          <a:p>
            <a:pPr marL="450850" indent="-450850" algn="just">
              <a:spcBef>
                <a:spcPts val="1200"/>
              </a:spcBef>
              <a:buFont typeface="Wingdings" pitchFamily="2" charset="2"/>
              <a:buChar char="q"/>
            </a:pPr>
            <a:r>
              <a:rPr lang="en-US">
                <a:latin typeface="Bookman Old Style" panose="02050604050505020204" pitchFamily="18" charset="0"/>
              </a:rPr>
              <a:t>Sedangkan kelas ekivalen dari 1 berisi semua bilangan bulat </a:t>
            </a:r>
            <a:r>
              <a:rPr lang="en-US" i="1">
                <a:latin typeface="Bookman Old Style" panose="02050604050505020204" pitchFamily="18" charset="0"/>
              </a:rPr>
              <a:t>a </a:t>
            </a:r>
            <a:r>
              <a:rPr lang="en-US">
                <a:latin typeface="Bookman Old Style" panose="02050604050505020204" pitchFamily="18" charset="0"/>
              </a:rPr>
              <a:t>sedemikian hingga </a:t>
            </a:r>
            <a:r>
              <a:rPr lang="en-US" i="1">
                <a:latin typeface="Bookman Old Style" panose="02050604050505020204" pitchFamily="18" charset="0"/>
              </a:rPr>
              <a:t>a</a:t>
            </a:r>
            <a:r>
              <a:rPr lang="en-US">
                <a:latin typeface="Bookman Old Style" panose="02050604050505020204" pitchFamily="18" charset="0"/>
              </a:rPr>
              <a:t> ≡ 1 (mod 4). Bilangan bulat di kelas ini adalah yang memiliki sisa 1 bila dibagi dengan 4. Oleh karena itu, kelas ekivalen dari 1 untuk relasi ini adalah:</a:t>
            </a:r>
            <a:endParaRPr lang="en-ID">
              <a:latin typeface="Bookman Old Style" panose="02050604050505020204" pitchFamily="18" charset="0"/>
            </a:endParaRPr>
          </a:p>
          <a:p>
            <a:pPr marL="450850" algn="just">
              <a:spcBef>
                <a:spcPts val="1200"/>
              </a:spcBef>
            </a:pPr>
            <a:r>
              <a:rPr lang="en-US">
                <a:latin typeface="Bookman Old Style" panose="02050604050505020204" pitchFamily="18" charset="0"/>
              </a:rPr>
              <a:t>[1] = {. . . ,−7,−3, 1, 5, 9, . . . }.</a:t>
            </a:r>
            <a:r>
              <a:rPr lang="en-ID">
                <a:effectLst/>
                <a:latin typeface="Bookman Old Style" panose="02050604050505020204" pitchFamily="18" charset="0"/>
              </a:rPr>
              <a:t> </a:t>
            </a:r>
            <a:endParaRPr lang="en-ID">
              <a:latin typeface="Bookman Old Style" panose="02050604050505020204" pitchFamily="18" charset="0"/>
            </a:endParaRPr>
          </a:p>
          <a:p>
            <a:pPr algn="just">
              <a:spcBef>
                <a:spcPts val="1200"/>
              </a:spcBef>
            </a:pPr>
            <a:endParaRPr lang="en-US" u="sng">
              <a:latin typeface="Bookman Old Style" panose="02050604050505020204" pitchFamily="18" charset="0"/>
            </a:endParaRPr>
          </a:p>
          <a:p>
            <a:pPr algn="just">
              <a:spcBef>
                <a:spcPts val="1200"/>
              </a:spcBef>
            </a:pPr>
            <a:r>
              <a:rPr lang="en-US" u="sng">
                <a:latin typeface="Bookman Old Style" panose="02050604050505020204" pitchFamily="18" charset="0"/>
              </a:rPr>
              <a:t>Catatan</a:t>
            </a:r>
            <a:r>
              <a:rPr lang="en-US">
                <a:latin typeface="Bookman Old Style" panose="02050604050505020204" pitchFamily="18" charset="0"/>
              </a:rPr>
              <a:t>:</a:t>
            </a:r>
            <a:endParaRPr lang="en-ID">
              <a:latin typeface="Bookman Old Style" panose="02050604050505020204" pitchFamily="18" charset="0"/>
            </a:endParaRPr>
          </a:p>
          <a:p>
            <a:pPr algn="just">
              <a:spcBef>
                <a:spcPts val="1200"/>
              </a:spcBef>
            </a:pPr>
            <a:r>
              <a:rPr lang="en-US">
                <a:latin typeface="Bookman Old Style" panose="02050604050505020204" pitchFamily="18" charset="0"/>
              </a:rPr>
              <a:t>Bilangan bulat </a:t>
            </a:r>
            <a:r>
              <a:rPr lang="en-US" i="1">
                <a:latin typeface="Bookman Old Style" panose="02050604050505020204" pitchFamily="18" charset="0"/>
              </a:rPr>
              <a:t>a</a:t>
            </a:r>
            <a:r>
              <a:rPr lang="en-US">
                <a:latin typeface="Bookman Old Style" panose="02050604050505020204" pitchFamily="18" charset="0"/>
              </a:rPr>
              <a:t> dan bilangan bulat </a:t>
            </a:r>
            <a:r>
              <a:rPr lang="en-US" i="1">
                <a:latin typeface="Bookman Old Style" panose="02050604050505020204" pitchFamily="18" charset="0"/>
              </a:rPr>
              <a:t>b</a:t>
            </a:r>
            <a:r>
              <a:rPr lang="en-US">
                <a:latin typeface="Bookman Old Style" panose="02050604050505020204" pitchFamily="18" charset="0"/>
              </a:rPr>
              <a:t> dikatakan kongruen dalam modulo </a:t>
            </a:r>
            <a:r>
              <a:rPr lang="en-US" i="1">
                <a:latin typeface="Bookman Old Style" panose="02050604050505020204" pitchFamily="18" charset="0"/>
              </a:rPr>
              <a:t>n</a:t>
            </a:r>
            <a:r>
              <a:rPr lang="en-US">
                <a:latin typeface="Bookman Old Style" panose="02050604050505020204" pitchFamily="18" charset="0"/>
              </a:rPr>
              <a:t> jika dan hanya jika keduanya memberikan sisa bagi yang sama ketika dibagi dengan </a:t>
            </a:r>
            <a:r>
              <a:rPr lang="en-US" i="1">
                <a:latin typeface="Bookman Old Style" panose="02050604050505020204" pitchFamily="18" charset="0"/>
              </a:rPr>
              <a:t>n</a:t>
            </a:r>
            <a:r>
              <a:rPr lang="en-US">
                <a:latin typeface="Bookman Old Style" panose="02050604050505020204" pitchFamily="18" charset="0"/>
              </a:rPr>
              <a:t>, dimana </a:t>
            </a:r>
            <a:r>
              <a:rPr lang="en-US" i="1">
                <a:latin typeface="Bookman Old Style" panose="02050604050505020204" pitchFamily="18" charset="0"/>
              </a:rPr>
              <a:t>a</a:t>
            </a:r>
            <a:r>
              <a:rPr lang="en-US">
                <a:latin typeface="Bookman Old Style" panose="02050604050505020204" pitchFamily="18" charset="0"/>
              </a:rPr>
              <a:t>, </a:t>
            </a:r>
            <a:r>
              <a:rPr lang="en-US" i="1">
                <a:latin typeface="Bookman Old Style" panose="02050604050505020204" pitchFamily="18" charset="0"/>
              </a:rPr>
              <a:t>b, n</a:t>
            </a:r>
            <a:r>
              <a:rPr lang="en-US">
                <a:latin typeface="Bookman Old Style" panose="02050604050505020204" pitchFamily="18" charset="0"/>
              </a:rPr>
              <a:t> </a:t>
            </a:r>
            <a:r>
              <a:rPr lang="en-US">
                <a:latin typeface="Bookman Old Style" panose="02050604050505020204" pitchFamily="18" charset="0"/>
                <a:sym typeface="Symbol" pitchFamily="2" charset="2"/>
              </a:rPr>
              <a:t></a:t>
            </a:r>
            <a:r>
              <a:rPr lang="en-US">
                <a:latin typeface="Bookman Old Style" panose="02050604050505020204" pitchFamily="18" charset="0"/>
              </a:rPr>
              <a:t> </a:t>
            </a:r>
            <a:r>
              <a:rPr lang="en-US" i="1">
                <a:latin typeface="Bookman Old Style" panose="02050604050505020204" pitchFamily="18" charset="0"/>
              </a:rPr>
              <a:t>Z</a:t>
            </a:r>
            <a:r>
              <a:rPr lang="en-US">
                <a:latin typeface="Bookman Old Style" panose="02050604050505020204" pitchFamily="18" charset="0"/>
              </a:rPr>
              <a:t>. </a:t>
            </a:r>
          </a:p>
          <a:p>
            <a:pPr algn="just">
              <a:spcBef>
                <a:spcPts val="1200"/>
              </a:spcBef>
            </a:pPr>
            <a:r>
              <a:rPr lang="en-US">
                <a:latin typeface="Bookman Old Style" panose="02050604050505020204" pitchFamily="18" charset="0"/>
              </a:rPr>
              <a:t>Secara simbolik dinyatakan dengan </a:t>
            </a:r>
            <a:r>
              <a:rPr lang="en-US" i="1">
                <a:latin typeface="Bookman Old Style" panose="02050604050505020204" pitchFamily="18" charset="0"/>
              </a:rPr>
              <a:t>a</a:t>
            </a:r>
            <a:r>
              <a:rPr lang="en-US">
                <a:latin typeface="Bookman Old Style" panose="02050604050505020204" pitchFamily="18" charset="0"/>
              </a:rPr>
              <a:t> ≡ </a:t>
            </a:r>
            <a:r>
              <a:rPr lang="en-US" i="1">
                <a:latin typeface="Bookman Old Style" panose="02050604050505020204" pitchFamily="18" charset="0"/>
              </a:rPr>
              <a:t>b</a:t>
            </a:r>
            <a:r>
              <a:rPr lang="en-US">
                <a:latin typeface="Bookman Old Style" panose="02050604050505020204" pitchFamily="18" charset="0"/>
              </a:rPr>
              <a:t> (mod </a:t>
            </a:r>
            <a:r>
              <a:rPr lang="en-US" i="1">
                <a:latin typeface="Bookman Old Style" panose="02050604050505020204" pitchFamily="18" charset="0"/>
              </a:rPr>
              <a:t>n</a:t>
            </a:r>
            <a:r>
              <a:rPr lang="en-US">
                <a:latin typeface="Bookman Old Style" panose="02050604050505020204" pitchFamily="18" charset="0"/>
              </a:rPr>
              <a:t>).</a:t>
            </a:r>
            <a:r>
              <a:rPr lang="en-ID">
                <a:effectLst/>
                <a:latin typeface="Bookman Old Style" panose="02050604050505020204" pitchFamily="18" charset="0"/>
              </a:rPr>
              <a:t> </a:t>
            </a:r>
            <a:endParaRPr lang="en-ID">
              <a:latin typeface="Bookman Old Style" panose="02050604050505020204" pitchFamily="18" charset="0"/>
            </a:endParaRPr>
          </a:p>
        </p:txBody>
      </p:sp>
    </p:spTree>
    <p:extLst>
      <p:ext uri="{BB962C8B-B14F-4D97-AF65-F5344CB8AC3E}">
        <p14:creationId xmlns:p14="http://schemas.microsoft.com/office/powerpoint/2010/main" val="18777491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8.7. Partial Ordering</a:t>
            </a:r>
            <a:endParaRPr lang="en-US" sz="3200" b="1" dirty="0">
              <a:solidFill>
                <a:srgbClr val="C00000"/>
              </a:solidFill>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5170646"/>
          </a:xfrm>
          <a:prstGeom prst="rect">
            <a:avLst/>
          </a:prstGeom>
        </p:spPr>
        <p:txBody>
          <a:bodyPr wrap="square">
            <a:spAutoFit/>
          </a:bodyPr>
          <a:lstStyle/>
          <a:p>
            <a:pPr marL="450850" indent="-450850" algn="just">
              <a:spcBef>
                <a:spcPts val="1200"/>
              </a:spcBef>
              <a:buFont typeface="Wingdings" pitchFamily="2" charset="2"/>
              <a:buChar char="q"/>
            </a:pPr>
            <a:r>
              <a:rPr lang="en-US">
                <a:latin typeface="Bookman Old Style" panose="02050604050505020204" pitchFamily="18" charset="0"/>
              </a:rPr>
              <a:t>Suatu relasi </a:t>
            </a:r>
            <a:r>
              <a:rPr lang="en-US" i="1">
                <a:latin typeface="Bookman Old Style" panose="02050604050505020204" pitchFamily="18" charset="0"/>
              </a:rPr>
              <a:t>R</a:t>
            </a:r>
            <a:r>
              <a:rPr lang="en-US">
                <a:latin typeface="Bookman Old Style" panose="02050604050505020204" pitchFamily="18" charset="0"/>
              </a:rPr>
              <a:t> pada suatu himpunan </a:t>
            </a:r>
            <a:r>
              <a:rPr lang="en-US" i="1">
                <a:latin typeface="Bookman Old Style" panose="02050604050505020204" pitchFamily="18" charset="0"/>
              </a:rPr>
              <a:t>S</a:t>
            </a:r>
            <a:r>
              <a:rPr lang="en-US">
                <a:latin typeface="Bookman Old Style" panose="02050604050505020204" pitchFamily="18" charset="0"/>
              </a:rPr>
              <a:t> disebut </a:t>
            </a:r>
            <a:r>
              <a:rPr lang="en-US" i="1">
                <a:latin typeface="Bookman Old Style" panose="02050604050505020204" pitchFamily="18" charset="0"/>
              </a:rPr>
              <a:t>partial ordering</a:t>
            </a:r>
            <a:r>
              <a:rPr lang="en-US">
                <a:latin typeface="Bookman Old Style" panose="02050604050505020204" pitchFamily="18" charset="0"/>
              </a:rPr>
              <a:t> atau </a:t>
            </a:r>
            <a:r>
              <a:rPr lang="en-US" i="1">
                <a:latin typeface="Bookman Old Style" panose="02050604050505020204" pitchFamily="18" charset="0"/>
              </a:rPr>
              <a:t>partial order</a:t>
            </a:r>
            <a:r>
              <a:rPr lang="en-US">
                <a:latin typeface="Bookman Old Style" panose="02050604050505020204" pitchFamily="18" charset="0"/>
              </a:rPr>
              <a:t> jika bersifat </a:t>
            </a:r>
            <a:r>
              <a:rPr lang="en-US" u="sng">
                <a:latin typeface="Bookman Old Style" panose="02050604050505020204" pitchFamily="18" charset="0"/>
              </a:rPr>
              <a:t>refleksif</a:t>
            </a:r>
            <a:r>
              <a:rPr lang="en-US">
                <a:latin typeface="Bookman Old Style" panose="02050604050505020204" pitchFamily="18" charset="0"/>
              </a:rPr>
              <a:t>, </a:t>
            </a:r>
            <a:r>
              <a:rPr lang="en-US" u="sng">
                <a:latin typeface="Bookman Old Style" panose="02050604050505020204" pitchFamily="18" charset="0"/>
              </a:rPr>
              <a:t>antisimetris</a:t>
            </a:r>
            <a:r>
              <a:rPr lang="en-US">
                <a:latin typeface="Bookman Old Style" panose="02050604050505020204" pitchFamily="18" charset="0"/>
              </a:rPr>
              <a:t>, dan </a:t>
            </a:r>
            <a:r>
              <a:rPr lang="en-US" u="sng">
                <a:latin typeface="Bookman Old Style" panose="02050604050505020204" pitchFamily="18" charset="0"/>
              </a:rPr>
              <a:t>transitif</a:t>
            </a:r>
            <a:r>
              <a:rPr lang="en-US">
                <a:latin typeface="Bookman Old Style" panose="02050604050505020204" pitchFamily="18" charset="0"/>
              </a:rPr>
              <a:t>. </a:t>
            </a:r>
          </a:p>
          <a:p>
            <a:pPr marL="450850" indent="-450850" algn="just">
              <a:spcBef>
                <a:spcPts val="1200"/>
              </a:spcBef>
              <a:buFont typeface="Wingdings" pitchFamily="2" charset="2"/>
              <a:buChar char="q"/>
            </a:pPr>
            <a:r>
              <a:rPr lang="en-US">
                <a:latin typeface="Bookman Old Style" panose="02050604050505020204" pitchFamily="18" charset="0"/>
              </a:rPr>
              <a:t>Suatu himpunan </a:t>
            </a:r>
            <a:r>
              <a:rPr lang="en-US" i="1">
                <a:latin typeface="Bookman Old Style" panose="02050604050505020204" pitchFamily="18" charset="0"/>
              </a:rPr>
              <a:t>S</a:t>
            </a:r>
            <a:r>
              <a:rPr lang="en-US">
                <a:latin typeface="Bookman Old Style" panose="02050604050505020204" pitchFamily="18" charset="0"/>
              </a:rPr>
              <a:t> disebut sebagai </a:t>
            </a:r>
            <a:r>
              <a:rPr lang="en-US" i="1">
                <a:latin typeface="Bookman Old Style" panose="02050604050505020204" pitchFamily="18" charset="0"/>
              </a:rPr>
              <a:t>partially ordered set</a:t>
            </a:r>
            <a:r>
              <a:rPr lang="en-US">
                <a:latin typeface="Bookman Old Style" panose="02050604050505020204" pitchFamily="18" charset="0"/>
              </a:rPr>
              <a:t>, atau </a:t>
            </a:r>
            <a:r>
              <a:rPr lang="en-US" i="1">
                <a:latin typeface="Bookman Old Style" panose="02050604050505020204" pitchFamily="18" charset="0"/>
              </a:rPr>
              <a:t>poset</a:t>
            </a:r>
            <a:r>
              <a:rPr lang="en-US">
                <a:latin typeface="Bookman Old Style" panose="02050604050505020204" pitchFamily="18" charset="0"/>
              </a:rPr>
              <a:t>, dan dilambangkan dengan (</a:t>
            </a:r>
            <a:r>
              <a:rPr lang="en-US" i="1">
                <a:latin typeface="Bookman Old Style" panose="02050604050505020204" pitchFamily="18" charset="0"/>
              </a:rPr>
              <a:t>S, R</a:t>
            </a:r>
            <a:r>
              <a:rPr lang="en-US">
                <a:latin typeface="Bookman Old Style" panose="02050604050505020204" pitchFamily="18" charset="0"/>
              </a:rPr>
              <a:t>). Anggota </a:t>
            </a:r>
            <a:r>
              <a:rPr lang="en-US" i="1">
                <a:latin typeface="Bookman Old Style" panose="02050604050505020204" pitchFamily="18" charset="0"/>
              </a:rPr>
              <a:t>S</a:t>
            </a:r>
            <a:r>
              <a:rPr lang="en-US">
                <a:latin typeface="Bookman Old Style" panose="02050604050505020204" pitchFamily="18" charset="0"/>
              </a:rPr>
              <a:t> disebut sebagai elemen </a:t>
            </a:r>
            <a:r>
              <a:rPr lang="en-US" i="1">
                <a:latin typeface="Bookman Old Style" panose="02050604050505020204" pitchFamily="18" charset="0"/>
              </a:rPr>
              <a:t>poset</a:t>
            </a:r>
            <a:r>
              <a:rPr lang="en-US">
                <a:latin typeface="Bookman Old Style" panose="02050604050505020204" pitchFamily="18" charset="0"/>
              </a:rPr>
              <a:t>.</a:t>
            </a:r>
            <a:endParaRPr lang="en-ID">
              <a:latin typeface="Bookman Old Style" panose="02050604050505020204" pitchFamily="18" charset="0"/>
            </a:endParaRPr>
          </a:p>
          <a:p>
            <a:pPr algn="just">
              <a:spcBef>
                <a:spcPts val="1200"/>
              </a:spcBef>
            </a:pPr>
            <a:r>
              <a:rPr lang="en-US" b="1">
                <a:latin typeface="Bookman Old Style" panose="02050604050505020204" pitchFamily="18" charset="0"/>
              </a:rPr>
              <a:t>Contoh 17</a:t>
            </a:r>
            <a:endParaRPr lang="en-ID">
              <a:latin typeface="Bookman Old Style" panose="02050604050505020204" pitchFamily="18" charset="0"/>
            </a:endParaRPr>
          </a:p>
          <a:p>
            <a:pPr marL="450850" indent="-450850" algn="just">
              <a:spcBef>
                <a:spcPts val="1200"/>
              </a:spcBef>
              <a:buFont typeface="Wingdings" pitchFamily="2" charset="2"/>
              <a:buChar char="q"/>
            </a:pPr>
            <a:r>
              <a:rPr lang="en-US">
                <a:latin typeface="Bookman Old Style" panose="02050604050505020204" pitchFamily="18" charset="0"/>
              </a:rPr>
              <a:t>Tunjukkan bahwa "lebih besar dari atau sama dengan" relasi (≥) adalah </a:t>
            </a:r>
            <a:r>
              <a:rPr lang="en-US" i="1">
                <a:latin typeface="Bookman Old Style" panose="02050604050505020204" pitchFamily="18" charset="0"/>
              </a:rPr>
              <a:t>partial ordering</a:t>
            </a:r>
            <a:r>
              <a:rPr lang="en-US">
                <a:latin typeface="Bookman Old Style" panose="02050604050505020204" pitchFamily="18" charset="0"/>
              </a:rPr>
              <a:t> pada himpunan bilangan bulat.</a:t>
            </a:r>
            <a:endParaRPr lang="en-ID">
              <a:latin typeface="Bookman Old Style" panose="02050604050505020204" pitchFamily="18" charset="0"/>
            </a:endParaRPr>
          </a:p>
          <a:p>
            <a:pPr algn="just">
              <a:spcBef>
                <a:spcPts val="1200"/>
              </a:spcBef>
            </a:pPr>
            <a:r>
              <a:rPr lang="en-US">
                <a:latin typeface="Bookman Old Style" panose="02050604050505020204" pitchFamily="18" charset="0"/>
              </a:rPr>
              <a:t>Jawab:</a:t>
            </a:r>
            <a:endParaRPr lang="en-ID">
              <a:latin typeface="Bookman Old Style" panose="02050604050505020204" pitchFamily="18" charset="0"/>
            </a:endParaRPr>
          </a:p>
          <a:p>
            <a:pPr marL="450850" indent="-450850" algn="just">
              <a:spcBef>
                <a:spcPts val="1200"/>
              </a:spcBef>
              <a:buFont typeface="Wingdings" pitchFamily="2" charset="2"/>
              <a:buChar char="q"/>
            </a:pPr>
            <a:r>
              <a:rPr lang="en-US">
                <a:latin typeface="Bookman Old Style" panose="02050604050505020204" pitchFamily="18" charset="0"/>
              </a:rPr>
              <a:t>Karena </a:t>
            </a:r>
            <a:r>
              <a:rPr lang="en-US" i="1">
                <a:latin typeface="Bookman Old Style" panose="02050604050505020204" pitchFamily="18" charset="0"/>
              </a:rPr>
              <a:t>a</a:t>
            </a:r>
            <a:r>
              <a:rPr lang="en-US">
                <a:latin typeface="Bookman Old Style" panose="02050604050505020204" pitchFamily="18" charset="0"/>
              </a:rPr>
              <a:t> ≥ </a:t>
            </a:r>
            <a:r>
              <a:rPr lang="en-US" i="1">
                <a:latin typeface="Bookman Old Style" panose="02050604050505020204" pitchFamily="18" charset="0"/>
              </a:rPr>
              <a:t>a</a:t>
            </a:r>
            <a:r>
              <a:rPr lang="en-US">
                <a:latin typeface="Bookman Old Style" panose="02050604050505020204" pitchFamily="18" charset="0"/>
              </a:rPr>
              <a:t> untuk setiap bilangan bulat </a:t>
            </a:r>
            <a:r>
              <a:rPr lang="en-US" i="1">
                <a:latin typeface="Bookman Old Style" panose="02050604050505020204" pitchFamily="18" charset="0"/>
              </a:rPr>
              <a:t>a</a:t>
            </a:r>
            <a:r>
              <a:rPr lang="en-US">
                <a:latin typeface="Bookman Old Style" panose="02050604050505020204" pitchFamily="18" charset="0"/>
              </a:rPr>
              <a:t>, ≥ bersifat refleksif. Jika </a:t>
            </a:r>
            <a:r>
              <a:rPr lang="en-US" i="1">
                <a:latin typeface="Bookman Old Style" panose="02050604050505020204" pitchFamily="18" charset="0"/>
              </a:rPr>
              <a:t>a</a:t>
            </a:r>
            <a:r>
              <a:rPr lang="en-US">
                <a:latin typeface="Bookman Old Style" panose="02050604050505020204" pitchFamily="18" charset="0"/>
              </a:rPr>
              <a:t> ≥ </a:t>
            </a:r>
            <a:r>
              <a:rPr lang="en-US" i="1">
                <a:latin typeface="Bookman Old Style" panose="02050604050505020204" pitchFamily="18" charset="0"/>
              </a:rPr>
              <a:t>b</a:t>
            </a:r>
            <a:r>
              <a:rPr lang="en-US">
                <a:latin typeface="Bookman Old Style" panose="02050604050505020204" pitchFamily="18" charset="0"/>
              </a:rPr>
              <a:t> dan </a:t>
            </a:r>
            <a:r>
              <a:rPr lang="en-US" i="1">
                <a:latin typeface="Bookman Old Style" panose="02050604050505020204" pitchFamily="18" charset="0"/>
              </a:rPr>
              <a:t>b</a:t>
            </a:r>
            <a:r>
              <a:rPr lang="en-US">
                <a:latin typeface="Bookman Old Style" panose="02050604050505020204" pitchFamily="18" charset="0"/>
              </a:rPr>
              <a:t> ≥ </a:t>
            </a:r>
            <a:r>
              <a:rPr lang="en-US" i="1">
                <a:latin typeface="Bookman Old Style" panose="02050604050505020204" pitchFamily="18" charset="0"/>
              </a:rPr>
              <a:t>a</a:t>
            </a:r>
            <a:r>
              <a:rPr lang="en-US">
                <a:latin typeface="Bookman Old Style" panose="02050604050505020204" pitchFamily="18" charset="0"/>
              </a:rPr>
              <a:t>, maka </a:t>
            </a:r>
            <a:r>
              <a:rPr lang="en-US" i="1">
                <a:latin typeface="Bookman Old Style" panose="02050604050505020204" pitchFamily="18" charset="0"/>
              </a:rPr>
              <a:t>a</a:t>
            </a:r>
            <a:r>
              <a:rPr lang="en-US">
                <a:latin typeface="Bookman Old Style" panose="02050604050505020204" pitchFamily="18" charset="0"/>
              </a:rPr>
              <a:t> = </a:t>
            </a:r>
            <a:r>
              <a:rPr lang="en-US" i="1">
                <a:latin typeface="Bookman Old Style" panose="02050604050505020204" pitchFamily="18" charset="0"/>
              </a:rPr>
              <a:t>b</a:t>
            </a:r>
            <a:r>
              <a:rPr lang="en-US">
                <a:latin typeface="Bookman Old Style" panose="02050604050505020204" pitchFamily="18" charset="0"/>
              </a:rPr>
              <a:t>. Oleh karena itu, ≥ bersifat antisimetri. Kemudian, ≥ adalah transitif karena </a:t>
            </a:r>
            <a:r>
              <a:rPr lang="en-US" i="1">
                <a:latin typeface="Bookman Old Style" panose="02050604050505020204" pitchFamily="18" charset="0"/>
              </a:rPr>
              <a:t>a</a:t>
            </a:r>
            <a:r>
              <a:rPr lang="en-US">
                <a:latin typeface="Bookman Old Style" panose="02050604050505020204" pitchFamily="18" charset="0"/>
              </a:rPr>
              <a:t> ≥ </a:t>
            </a:r>
            <a:r>
              <a:rPr lang="en-US" i="1">
                <a:latin typeface="Bookman Old Style" panose="02050604050505020204" pitchFamily="18" charset="0"/>
              </a:rPr>
              <a:t>b</a:t>
            </a:r>
            <a:r>
              <a:rPr lang="en-US">
                <a:latin typeface="Bookman Old Style" panose="02050604050505020204" pitchFamily="18" charset="0"/>
              </a:rPr>
              <a:t> dan </a:t>
            </a:r>
            <a:r>
              <a:rPr lang="en-US" i="1">
                <a:latin typeface="Bookman Old Style" panose="02050604050505020204" pitchFamily="18" charset="0"/>
              </a:rPr>
              <a:t>b</a:t>
            </a:r>
            <a:r>
              <a:rPr lang="en-US">
                <a:latin typeface="Bookman Old Style" panose="02050604050505020204" pitchFamily="18" charset="0"/>
              </a:rPr>
              <a:t> ≥ </a:t>
            </a:r>
            <a:r>
              <a:rPr lang="en-US" i="1">
                <a:latin typeface="Bookman Old Style" panose="02050604050505020204" pitchFamily="18" charset="0"/>
              </a:rPr>
              <a:t>c</a:t>
            </a:r>
            <a:r>
              <a:rPr lang="en-US">
                <a:latin typeface="Bookman Old Style" panose="02050604050505020204" pitchFamily="18" charset="0"/>
              </a:rPr>
              <a:t> menyiratkan bahwa </a:t>
            </a:r>
            <a:r>
              <a:rPr lang="en-US" i="1">
                <a:latin typeface="Bookman Old Style" panose="02050604050505020204" pitchFamily="18" charset="0"/>
              </a:rPr>
              <a:t>a</a:t>
            </a:r>
            <a:r>
              <a:rPr lang="en-US">
                <a:latin typeface="Bookman Old Style" panose="02050604050505020204" pitchFamily="18" charset="0"/>
              </a:rPr>
              <a:t> ≥ </a:t>
            </a:r>
            <a:r>
              <a:rPr lang="en-US" i="1">
                <a:latin typeface="Bookman Old Style" panose="02050604050505020204" pitchFamily="18" charset="0"/>
              </a:rPr>
              <a:t>c</a:t>
            </a:r>
            <a:r>
              <a:rPr lang="en-US">
                <a:latin typeface="Bookman Old Style" panose="02050604050505020204" pitchFamily="18" charset="0"/>
              </a:rPr>
              <a:t>. </a:t>
            </a:r>
          </a:p>
          <a:p>
            <a:pPr marL="450850" indent="-450850" algn="just">
              <a:spcBef>
                <a:spcPts val="1200"/>
              </a:spcBef>
              <a:buFont typeface="Wingdings" pitchFamily="2" charset="2"/>
              <a:buChar char="q"/>
            </a:pPr>
            <a:r>
              <a:rPr lang="en-US">
                <a:latin typeface="Bookman Old Style" panose="02050604050505020204" pitchFamily="18" charset="0"/>
              </a:rPr>
              <a:t>Oleh karena itu ≥ adalah </a:t>
            </a:r>
            <a:r>
              <a:rPr lang="en-US" i="1">
                <a:latin typeface="Bookman Old Style" panose="02050604050505020204" pitchFamily="18" charset="0"/>
              </a:rPr>
              <a:t>partial ordering</a:t>
            </a:r>
            <a:r>
              <a:rPr lang="en-US">
                <a:latin typeface="Bookman Old Style" panose="02050604050505020204" pitchFamily="18" charset="0"/>
              </a:rPr>
              <a:t> pada himpunan bilangan bulat dan (</a:t>
            </a:r>
            <a:r>
              <a:rPr lang="en-US" b="1">
                <a:latin typeface="Bookman Old Style" panose="02050604050505020204" pitchFamily="18" charset="0"/>
              </a:rPr>
              <a:t>Z</a:t>
            </a:r>
            <a:r>
              <a:rPr lang="en-US">
                <a:latin typeface="Bookman Old Style" panose="02050604050505020204" pitchFamily="18" charset="0"/>
              </a:rPr>
              <a:t>, ≥) adalah </a:t>
            </a:r>
            <a:r>
              <a:rPr lang="en-US" i="1">
                <a:latin typeface="Bookman Old Style" panose="02050604050505020204" pitchFamily="18" charset="0"/>
              </a:rPr>
              <a:t>poset</a:t>
            </a:r>
            <a:r>
              <a:rPr lang="en-US">
                <a:latin typeface="Bookman Old Style" panose="02050604050505020204" pitchFamily="18" charset="0"/>
              </a:rPr>
              <a:t>.</a:t>
            </a:r>
            <a:endParaRPr lang="en-ID">
              <a:latin typeface="Bookman Old Style" panose="02050604050505020204" pitchFamily="18" charset="0"/>
            </a:endParaRPr>
          </a:p>
        </p:txBody>
      </p:sp>
    </p:spTree>
    <p:extLst>
      <p:ext uri="{BB962C8B-B14F-4D97-AF65-F5344CB8AC3E}">
        <p14:creationId xmlns:p14="http://schemas.microsoft.com/office/powerpoint/2010/main" val="36925004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8.7. Partial Ordering</a:t>
            </a:r>
            <a:endParaRPr lang="en-US" sz="3200" b="1" dirty="0">
              <a:solidFill>
                <a:srgbClr val="C00000"/>
              </a:solidFill>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4062651"/>
          </a:xfrm>
          <a:prstGeom prst="rect">
            <a:avLst/>
          </a:prstGeom>
        </p:spPr>
        <p:txBody>
          <a:bodyPr wrap="square">
            <a:spAutoFit/>
          </a:bodyPr>
          <a:lstStyle/>
          <a:p>
            <a:pPr algn="just">
              <a:spcBef>
                <a:spcPts val="1200"/>
              </a:spcBef>
            </a:pPr>
            <a:r>
              <a:rPr lang="en-US" b="1">
                <a:latin typeface="Bookman Old Style" panose="02050604050505020204" pitchFamily="18" charset="0"/>
              </a:rPr>
              <a:t>Contoh 18</a:t>
            </a:r>
            <a:endParaRPr lang="en-ID">
              <a:latin typeface="Bookman Old Style" panose="02050604050505020204" pitchFamily="18" charset="0"/>
            </a:endParaRPr>
          </a:p>
          <a:p>
            <a:pPr marL="498475" indent="-498475" algn="just">
              <a:spcBef>
                <a:spcPts val="1200"/>
              </a:spcBef>
              <a:buFont typeface="Wingdings" pitchFamily="2" charset="2"/>
              <a:buChar char="q"/>
            </a:pPr>
            <a:r>
              <a:rPr lang="en-US">
                <a:latin typeface="Bookman Old Style" panose="02050604050505020204" pitchFamily="18" charset="0"/>
              </a:rPr>
              <a:t>Tunjukkan bahwa relasi inklusi ⊆ adalah </a:t>
            </a:r>
            <a:r>
              <a:rPr lang="en-US" i="1">
                <a:latin typeface="Bookman Old Style" panose="02050604050505020204" pitchFamily="18" charset="0"/>
              </a:rPr>
              <a:t>partial ordering</a:t>
            </a:r>
            <a:r>
              <a:rPr lang="en-US">
                <a:latin typeface="Bookman Old Style" panose="02050604050505020204" pitchFamily="18" charset="0"/>
              </a:rPr>
              <a:t> pada po</a:t>
            </a:r>
            <a:r>
              <a:rPr lang="en-US" i="1">
                <a:latin typeface="Bookman Old Style" panose="02050604050505020204" pitchFamily="18" charset="0"/>
              </a:rPr>
              <a:t>wer set </a:t>
            </a:r>
            <a:r>
              <a:rPr lang="en-US">
                <a:latin typeface="Bookman Old Style" panose="02050604050505020204" pitchFamily="18" charset="0"/>
              </a:rPr>
              <a:t>dari himpunan </a:t>
            </a:r>
            <a:r>
              <a:rPr lang="en-US" i="1">
                <a:latin typeface="Bookman Old Style" panose="02050604050505020204" pitchFamily="18" charset="0"/>
              </a:rPr>
              <a:t>S</a:t>
            </a:r>
            <a:r>
              <a:rPr lang="en-US">
                <a:latin typeface="Bookman Old Style" panose="02050604050505020204" pitchFamily="18" charset="0"/>
              </a:rPr>
              <a:t>.</a:t>
            </a:r>
            <a:endParaRPr lang="en-ID">
              <a:latin typeface="Bookman Old Style" panose="02050604050505020204" pitchFamily="18" charset="0"/>
            </a:endParaRPr>
          </a:p>
          <a:p>
            <a:pPr algn="just">
              <a:spcBef>
                <a:spcPts val="1200"/>
              </a:spcBef>
            </a:pPr>
            <a:r>
              <a:rPr lang="en-US">
                <a:latin typeface="Bookman Old Style" panose="02050604050505020204" pitchFamily="18" charset="0"/>
              </a:rPr>
              <a:t>Jawab:</a:t>
            </a:r>
            <a:endParaRPr lang="en-ID">
              <a:latin typeface="Bookman Old Style" panose="02050604050505020204" pitchFamily="18" charset="0"/>
            </a:endParaRPr>
          </a:p>
          <a:p>
            <a:pPr marL="498475" indent="-498475" algn="just">
              <a:spcBef>
                <a:spcPts val="1200"/>
              </a:spcBef>
              <a:buFont typeface="Wingdings" pitchFamily="2" charset="2"/>
              <a:buChar char="q"/>
            </a:pPr>
            <a:r>
              <a:rPr lang="en-US">
                <a:latin typeface="Bookman Old Style" panose="02050604050505020204" pitchFamily="18" charset="0"/>
              </a:rPr>
              <a:t>Karena </a:t>
            </a:r>
            <a:r>
              <a:rPr lang="en-US" i="1">
                <a:latin typeface="Bookman Old Style" panose="02050604050505020204" pitchFamily="18" charset="0"/>
              </a:rPr>
              <a:t>A</a:t>
            </a:r>
            <a:r>
              <a:rPr lang="en-US">
                <a:latin typeface="Bookman Old Style" panose="02050604050505020204" pitchFamily="18" charset="0"/>
              </a:rPr>
              <a:t> ⊆ </a:t>
            </a:r>
            <a:r>
              <a:rPr lang="en-US" i="1">
                <a:latin typeface="Bookman Old Style" panose="02050604050505020204" pitchFamily="18" charset="0"/>
              </a:rPr>
              <a:t>A</a:t>
            </a:r>
            <a:r>
              <a:rPr lang="en-US">
                <a:latin typeface="Bookman Old Style" panose="02050604050505020204" pitchFamily="18" charset="0"/>
              </a:rPr>
              <a:t> kapan pun </a:t>
            </a:r>
            <a:r>
              <a:rPr lang="en-US" i="1">
                <a:latin typeface="Bookman Old Style" panose="02050604050505020204" pitchFamily="18" charset="0"/>
              </a:rPr>
              <a:t>A</a:t>
            </a:r>
            <a:r>
              <a:rPr lang="en-US">
                <a:latin typeface="Bookman Old Style" panose="02050604050505020204" pitchFamily="18" charset="0"/>
              </a:rPr>
              <a:t> adalah himpunan bagian dari </a:t>
            </a:r>
            <a:r>
              <a:rPr lang="en-US" i="1">
                <a:latin typeface="Bookman Old Style" panose="02050604050505020204" pitchFamily="18" charset="0"/>
              </a:rPr>
              <a:t>S</a:t>
            </a:r>
            <a:r>
              <a:rPr lang="en-US">
                <a:latin typeface="Bookman Old Style" panose="02050604050505020204" pitchFamily="18" charset="0"/>
              </a:rPr>
              <a:t>, ⊆ bersifat refleksif. </a:t>
            </a:r>
          </a:p>
          <a:p>
            <a:pPr marL="498475" indent="-498475" algn="just">
              <a:spcBef>
                <a:spcPts val="1200"/>
              </a:spcBef>
              <a:buFont typeface="Wingdings" pitchFamily="2" charset="2"/>
              <a:buChar char="q"/>
            </a:pPr>
            <a:r>
              <a:rPr lang="en-US">
                <a:latin typeface="Bookman Old Style" panose="02050604050505020204" pitchFamily="18" charset="0"/>
              </a:rPr>
              <a:t>Ini antisimetris karena </a:t>
            </a:r>
            <a:r>
              <a:rPr lang="en-US" i="1">
                <a:latin typeface="Bookman Old Style" panose="02050604050505020204" pitchFamily="18" charset="0"/>
              </a:rPr>
              <a:t>A</a:t>
            </a:r>
            <a:r>
              <a:rPr lang="en-US">
                <a:latin typeface="Bookman Old Style" panose="02050604050505020204" pitchFamily="18" charset="0"/>
              </a:rPr>
              <a:t> ⊆ </a:t>
            </a:r>
            <a:r>
              <a:rPr lang="en-US" i="1">
                <a:latin typeface="Bookman Old Style" panose="02050604050505020204" pitchFamily="18" charset="0"/>
              </a:rPr>
              <a:t>B</a:t>
            </a:r>
            <a:r>
              <a:rPr lang="en-US">
                <a:latin typeface="Bookman Old Style" panose="02050604050505020204" pitchFamily="18" charset="0"/>
              </a:rPr>
              <a:t> dan </a:t>
            </a:r>
            <a:r>
              <a:rPr lang="en-US" i="1">
                <a:latin typeface="Bookman Old Style" panose="02050604050505020204" pitchFamily="18" charset="0"/>
              </a:rPr>
              <a:t>B</a:t>
            </a:r>
            <a:r>
              <a:rPr lang="en-US">
                <a:latin typeface="Bookman Old Style" panose="02050604050505020204" pitchFamily="18" charset="0"/>
              </a:rPr>
              <a:t> ⊆ </a:t>
            </a:r>
            <a:r>
              <a:rPr lang="en-US" i="1">
                <a:latin typeface="Bookman Old Style" panose="02050604050505020204" pitchFamily="18" charset="0"/>
              </a:rPr>
              <a:t>A</a:t>
            </a:r>
            <a:r>
              <a:rPr lang="en-US">
                <a:latin typeface="Bookman Old Style" panose="02050604050505020204" pitchFamily="18" charset="0"/>
              </a:rPr>
              <a:t> menyiratkan bahwa </a:t>
            </a:r>
            <a:r>
              <a:rPr lang="en-US" i="1">
                <a:latin typeface="Bookman Old Style" panose="02050604050505020204" pitchFamily="18" charset="0"/>
              </a:rPr>
              <a:t>A = B</a:t>
            </a:r>
            <a:r>
              <a:rPr lang="en-US">
                <a:latin typeface="Bookman Old Style" panose="02050604050505020204" pitchFamily="18" charset="0"/>
              </a:rPr>
              <a:t>. </a:t>
            </a:r>
          </a:p>
          <a:p>
            <a:pPr marL="498475" indent="-498475" algn="just">
              <a:spcBef>
                <a:spcPts val="1200"/>
              </a:spcBef>
              <a:buFont typeface="Wingdings" pitchFamily="2" charset="2"/>
              <a:buChar char="q"/>
            </a:pPr>
            <a:r>
              <a:rPr lang="en-US">
                <a:latin typeface="Bookman Old Style" panose="02050604050505020204" pitchFamily="18" charset="0"/>
              </a:rPr>
              <a:t>Serta ⊆ adalah transitif, karena </a:t>
            </a:r>
            <a:r>
              <a:rPr lang="en-US" i="1">
                <a:latin typeface="Bookman Old Style" panose="02050604050505020204" pitchFamily="18" charset="0"/>
              </a:rPr>
              <a:t>A</a:t>
            </a:r>
            <a:r>
              <a:rPr lang="en-US">
                <a:latin typeface="Bookman Old Style" panose="02050604050505020204" pitchFamily="18" charset="0"/>
              </a:rPr>
              <a:t> ⊆ </a:t>
            </a:r>
            <a:r>
              <a:rPr lang="en-US" i="1">
                <a:latin typeface="Bookman Old Style" panose="02050604050505020204" pitchFamily="18" charset="0"/>
              </a:rPr>
              <a:t>B</a:t>
            </a:r>
            <a:r>
              <a:rPr lang="en-US">
                <a:latin typeface="Bookman Old Style" panose="02050604050505020204" pitchFamily="18" charset="0"/>
              </a:rPr>
              <a:t> dan </a:t>
            </a:r>
            <a:r>
              <a:rPr lang="en-US" i="1">
                <a:latin typeface="Bookman Old Style" panose="02050604050505020204" pitchFamily="18" charset="0"/>
              </a:rPr>
              <a:t>B</a:t>
            </a:r>
            <a:r>
              <a:rPr lang="en-US">
                <a:latin typeface="Bookman Old Style" panose="02050604050505020204" pitchFamily="18" charset="0"/>
              </a:rPr>
              <a:t> ⊆ </a:t>
            </a:r>
            <a:r>
              <a:rPr lang="en-US" i="1">
                <a:latin typeface="Bookman Old Style" panose="02050604050505020204" pitchFamily="18" charset="0"/>
              </a:rPr>
              <a:t>C</a:t>
            </a:r>
            <a:r>
              <a:rPr lang="en-US">
                <a:latin typeface="Bookman Old Style" panose="02050604050505020204" pitchFamily="18" charset="0"/>
              </a:rPr>
              <a:t> menyiratkan bahwa </a:t>
            </a:r>
            <a:r>
              <a:rPr lang="en-US" i="1">
                <a:latin typeface="Bookman Old Style" panose="02050604050505020204" pitchFamily="18" charset="0"/>
              </a:rPr>
              <a:t>A</a:t>
            </a:r>
            <a:r>
              <a:rPr lang="en-US">
                <a:latin typeface="Bookman Old Style" panose="02050604050505020204" pitchFamily="18" charset="0"/>
              </a:rPr>
              <a:t> ⊆ </a:t>
            </a:r>
            <a:r>
              <a:rPr lang="en-US" i="1">
                <a:latin typeface="Bookman Old Style" panose="02050604050505020204" pitchFamily="18" charset="0"/>
              </a:rPr>
              <a:t>C</a:t>
            </a:r>
            <a:r>
              <a:rPr lang="en-US">
                <a:latin typeface="Bookman Old Style" panose="02050604050505020204" pitchFamily="18" charset="0"/>
              </a:rPr>
              <a:t>. </a:t>
            </a:r>
          </a:p>
          <a:p>
            <a:pPr marL="498475" indent="-498475" algn="just">
              <a:spcBef>
                <a:spcPts val="1200"/>
              </a:spcBef>
              <a:buFont typeface="Wingdings" pitchFamily="2" charset="2"/>
              <a:buChar char="q"/>
            </a:pPr>
            <a:r>
              <a:rPr lang="en-US">
                <a:latin typeface="Bookman Old Style" panose="02050604050505020204" pitchFamily="18" charset="0"/>
              </a:rPr>
              <a:t>Oleh karena itu, ⊆ adalah </a:t>
            </a:r>
            <a:r>
              <a:rPr lang="en-US" i="1">
                <a:latin typeface="Bookman Old Style" panose="02050604050505020204" pitchFamily="18" charset="0"/>
              </a:rPr>
              <a:t>partial ordering</a:t>
            </a:r>
            <a:r>
              <a:rPr lang="en-US">
                <a:latin typeface="Bookman Old Style" panose="02050604050505020204" pitchFamily="18" charset="0"/>
              </a:rPr>
              <a:t> pada </a:t>
            </a:r>
            <a:r>
              <a:rPr lang="en-US" i="1">
                <a:latin typeface="Bookman Old Style" panose="02050604050505020204" pitchFamily="18" charset="0"/>
              </a:rPr>
              <a:t>P</a:t>
            </a:r>
            <a:r>
              <a:rPr lang="en-US">
                <a:latin typeface="Bookman Old Style" panose="02050604050505020204" pitchFamily="18" charset="0"/>
              </a:rPr>
              <a:t>(</a:t>
            </a:r>
            <a:r>
              <a:rPr lang="en-US" i="1">
                <a:latin typeface="Bookman Old Style" panose="02050604050505020204" pitchFamily="18" charset="0"/>
              </a:rPr>
              <a:t>S</a:t>
            </a:r>
            <a:r>
              <a:rPr lang="en-US">
                <a:latin typeface="Bookman Old Style" panose="02050604050505020204" pitchFamily="18" charset="0"/>
              </a:rPr>
              <a:t>), dan (</a:t>
            </a:r>
            <a:r>
              <a:rPr lang="en-US" i="1">
                <a:latin typeface="Bookman Old Style" panose="02050604050505020204" pitchFamily="18" charset="0"/>
              </a:rPr>
              <a:t>P</a:t>
            </a:r>
            <a:r>
              <a:rPr lang="en-US">
                <a:latin typeface="Bookman Old Style" panose="02050604050505020204" pitchFamily="18" charset="0"/>
              </a:rPr>
              <a:t>(</a:t>
            </a:r>
            <a:r>
              <a:rPr lang="en-US" i="1">
                <a:latin typeface="Bookman Old Style" panose="02050604050505020204" pitchFamily="18" charset="0"/>
              </a:rPr>
              <a:t>S</a:t>
            </a:r>
            <a:r>
              <a:rPr lang="en-US">
                <a:latin typeface="Bookman Old Style" panose="02050604050505020204" pitchFamily="18" charset="0"/>
              </a:rPr>
              <a:t>), ⊆) adalah </a:t>
            </a:r>
            <a:r>
              <a:rPr lang="en-US" i="1">
                <a:latin typeface="Bookman Old Style" panose="02050604050505020204" pitchFamily="18" charset="0"/>
              </a:rPr>
              <a:t>poset</a:t>
            </a:r>
            <a:r>
              <a:rPr lang="en-US">
                <a:latin typeface="Bookman Old Style" panose="02050604050505020204" pitchFamily="18" charset="0"/>
              </a:rPr>
              <a:t>.</a:t>
            </a:r>
          </a:p>
        </p:txBody>
      </p:sp>
      <p:cxnSp>
        <p:nvCxnSpPr>
          <p:cNvPr id="4" name="Straight Connector 3">
            <a:extLst>
              <a:ext uri="{FF2B5EF4-FFF2-40B4-BE49-F238E27FC236}">
                <a16:creationId xmlns:a16="http://schemas.microsoft.com/office/drawing/2014/main" id="{A65494BE-C4D5-EF4A-8542-678BD2702ECA}"/>
              </a:ext>
            </a:extLst>
          </p:cNvPr>
          <p:cNvCxnSpPr/>
          <p:nvPr/>
        </p:nvCxnSpPr>
        <p:spPr>
          <a:xfrm flipH="1">
            <a:off x="4013200" y="7028815"/>
            <a:ext cx="107950" cy="19050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70009675-13D0-1A4F-B0C6-465B1BCB929F}"/>
              </a:ext>
            </a:extLst>
          </p:cNvPr>
          <p:cNvCxnSpPr/>
          <p:nvPr/>
        </p:nvCxnSpPr>
        <p:spPr>
          <a:xfrm flipH="1">
            <a:off x="5661660" y="7692390"/>
            <a:ext cx="107950" cy="190500"/>
          </a:xfrm>
          <a:prstGeom prst="line">
            <a:avLst/>
          </a:prstGeom>
        </p:spPr>
        <p:style>
          <a:lnRef idx="1">
            <a:schemeClr val="dk1"/>
          </a:lnRef>
          <a:fillRef idx="0">
            <a:schemeClr val="dk1"/>
          </a:fillRef>
          <a:effectRef idx="0">
            <a:schemeClr val="dk1"/>
          </a:effectRef>
          <a:fontRef idx="minor">
            <a:schemeClr val="tx1"/>
          </a:fontRef>
        </p:style>
      </p:cxnSp>
      <p:sp>
        <p:nvSpPr>
          <p:cNvPr id="3" name="Rectangle 4">
            <a:extLst>
              <a:ext uri="{FF2B5EF4-FFF2-40B4-BE49-F238E27FC236}">
                <a16:creationId xmlns:a16="http://schemas.microsoft.com/office/drawing/2014/main" id="{4A07F089-6380-C74C-A72F-A58140B2A015}"/>
              </a:ext>
            </a:extLst>
          </p:cNvPr>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765242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8.7. Partial Ordering</a:t>
            </a:r>
            <a:endParaRPr lang="en-US" sz="3200" b="1" dirty="0">
              <a:solidFill>
                <a:srgbClr val="C00000"/>
              </a:solidFill>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4893647"/>
          </a:xfrm>
          <a:prstGeom prst="rect">
            <a:avLst/>
          </a:prstGeom>
        </p:spPr>
        <p:txBody>
          <a:bodyPr wrap="square">
            <a:spAutoFit/>
          </a:bodyPr>
          <a:lstStyle/>
          <a:p>
            <a:pPr algn="just">
              <a:spcBef>
                <a:spcPts val="1200"/>
              </a:spcBef>
            </a:pPr>
            <a:r>
              <a:rPr lang="en-US" b="1">
                <a:latin typeface="Bookman Old Style" panose="02050604050505020204" pitchFamily="18" charset="0"/>
              </a:rPr>
              <a:t>Contoh 19</a:t>
            </a:r>
            <a:endParaRPr lang="en-ID">
              <a:latin typeface="Bookman Old Style" panose="02050604050505020204" pitchFamily="18" charset="0"/>
            </a:endParaRPr>
          </a:p>
          <a:p>
            <a:pPr marL="498475" indent="-498475" algn="just">
              <a:spcBef>
                <a:spcPts val="1200"/>
              </a:spcBef>
              <a:buFont typeface="Wingdings" pitchFamily="2" charset="2"/>
              <a:buChar char="q"/>
            </a:pPr>
            <a:r>
              <a:rPr lang="en-US">
                <a:latin typeface="Bookman Old Style" panose="02050604050505020204" pitchFamily="18" charset="0"/>
              </a:rPr>
              <a:t>Misalkan </a:t>
            </a:r>
            <a:r>
              <a:rPr lang="en-US" i="1">
                <a:latin typeface="Bookman Old Style" panose="02050604050505020204" pitchFamily="18" charset="0"/>
              </a:rPr>
              <a:t>R</a:t>
            </a:r>
            <a:r>
              <a:rPr lang="en-US">
                <a:latin typeface="Bookman Old Style" panose="02050604050505020204" pitchFamily="18" charset="0"/>
              </a:rPr>
              <a:t> adalah relasi pada himpunan orang sedemikian hingga </a:t>
            </a:r>
            <a:r>
              <a:rPr lang="en-US" i="1">
                <a:latin typeface="Bookman Old Style" panose="02050604050505020204" pitchFamily="18" charset="0"/>
              </a:rPr>
              <a:t>xRy</a:t>
            </a:r>
            <a:r>
              <a:rPr lang="en-US">
                <a:latin typeface="Bookman Old Style" panose="02050604050505020204" pitchFamily="18" charset="0"/>
              </a:rPr>
              <a:t> jika </a:t>
            </a:r>
            <a:r>
              <a:rPr lang="en-US" i="1">
                <a:latin typeface="Bookman Old Style" panose="02050604050505020204" pitchFamily="18" charset="0"/>
              </a:rPr>
              <a:t>x</a:t>
            </a:r>
            <a:r>
              <a:rPr lang="en-US">
                <a:latin typeface="Bookman Old Style" panose="02050604050505020204" pitchFamily="18" charset="0"/>
              </a:rPr>
              <a:t> dan </a:t>
            </a:r>
            <a:r>
              <a:rPr lang="en-US" i="1">
                <a:latin typeface="Bookman Old Style" panose="02050604050505020204" pitchFamily="18" charset="0"/>
              </a:rPr>
              <a:t>y</a:t>
            </a:r>
            <a:r>
              <a:rPr lang="en-US">
                <a:latin typeface="Bookman Old Style" panose="02050604050505020204" pitchFamily="18" charset="0"/>
              </a:rPr>
              <a:t> adalah orang dan </a:t>
            </a:r>
            <a:r>
              <a:rPr lang="en-US" i="1">
                <a:latin typeface="Bookman Old Style" panose="02050604050505020204" pitchFamily="18" charset="0"/>
              </a:rPr>
              <a:t>x</a:t>
            </a:r>
            <a:r>
              <a:rPr lang="en-US">
                <a:latin typeface="Bookman Old Style" panose="02050604050505020204" pitchFamily="18" charset="0"/>
              </a:rPr>
              <a:t> lebih tua dari </a:t>
            </a:r>
            <a:r>
              <a:rPr lang="en-US" i="1">
                <a:latin typeface="Bookman Old Style" panose="02050604050505020204" pitchFamily="18" charset="0"/>
              </a:rPr>
              <a:t>y</a:t>
            </a:r>
            <a:r>
              <a:rPr lang="en-US">
                <a:latin typeface="Bookman Old Style" panose="02050604050505020204" pitchFamily="18" charset="0"/>
              </a:rPr>
              <a:t>. Tunjukkan bahwa </a:t>
            </a:r>
            <a:r>
              <a:rPr lang="en-US" i="1">
                <a:latin typeface="Bookman Old Style" panose="02050604050505020204" pitchFamily="18" charset="0"/>
              </a:rPr>
              <a:t>R</a:t>
            </a:r>
            <a:r>
              <a:rPr lang="en-US">
                <a:latin typeface="Bookman Old Style" panose="02050604050505020204" pitchFamily="18" charset="0"/>
              </a:rPr>
              <a:t> bukan merupakan </a:t>
            </a:r>
            <a:r>
              <a:rPr lang="en-US" i="1">
                <a:latin typeface="Bookman Old Style" panose="02050604050505020204" pitchFamily="18" charset="0"/>
              </a:rPr>
              <a:t>partial ordering</a:t>
            </a:r>
            <a:r>
              <a:rPr lang="en-US">
                <a:latin typeface="Bookman Old Style" panose="02050604050505020204" pitchFamily="18" charset="0"/>
              </a:rPr>
              <a:t>.</a:t>
            </a:r>
            <a:endParaRPr lang="en-ID">
              <a:latin typeface="Bookman Old Style" panose="02050604050505020204" pitchFamily="18" charset="0"/>
            </a:endParaRPr>
          </a:p>
          <a:p>
            <a:pPr algn="just">
              <a:spcBef>
                <a:spcPts val="1200"/>
              </a:spcBef>
            </a:pPr>
            <a:r>
              <a:rPr lang="en-US">
                <a:latin typeface="Bookman Old Style" panose="02050604050505020204" pitchFamily="18" charset="0"/>
              </a:rPr>
              <a:t>Jawab:</a:t>
            </a:r>
            <a:r>
              <a:rPr lang="en-ID">
                <a:effectLst/>
                <a:latin typeface="Bookman Old Style" panose="02050604050505020204" pitchFamily="18" charset="0"/>
              </a:rPr>
              <a:t> </a:t>
            </a:r>
          </a:p>
          <a:p>
            <a:pPr marL="498475" indent="-498475" algn="just">
              <a:spcBef>
                <a:spcPts val="1200"/>
              </a:spcBef>
              <a:buFont typeface="Wingdings" pitchFamily="2" charset="2"/>
              <a:buChar char="q"/>
            </a:pPr>
            <a:r>
              <a:rPr lang="en-US">
                <a:latin typeface="Bookman Old Style" panose="02050604050505020204" pitchFamily="18" charset="0"/>
              </a:rPr>
              <a:t>Perhatikan bahwa R adalah antisimetris karena jika seseorang </a:t>
            </a:r>
            <a:r>
              <a:rPr lang="en-US" i="1">
                <a:latin typeface="Bookman Old Style" panose="02050604050505020204" pitchFamily="18" charset="0"/>
              </a:rPr>
              <a:t>x</a:t>
            </a:r>
            <a:r>
              <a:rPr lang="en-US">
                <a:latin typeface="Bookman Old Style" panose="02050604050505020204" pitchFamily="18" charset="0"/>
              </a:rPr>
              <a:t> lebih tua dari orang </a:t>
            </a:r>
            <a:r>
              <a:rPr lang="en-US" i="1">
                <a:latin typeface="Bookman Old Style" panose="02050604050505020204" pitchFamily="18" charset="0"/>
              </a:rPr>
              <a:t>y</a:t>
            </a:r>
            <a:r>
              <a:rPr lang="en-US">
                <a:latin typeface="Bookman Old Style" panose="02050604050505020204" pitchFamily="18" charset="0"/>
              </a:rPr>
              <a:t>, maka </a:t>
            </a:r>
            <a:r>
              <a:rPr lang="en-US" i="1">
                <a:latin typeface="Bookman Old Style" panose="02050604050505020204" pitchFamily="18" charset="0"/>
              </a:rPr>
              <a:t>y</a:t>
            </a:r>
            <a:r>
              <a:rPr lang="en-US">
                <a:latin typeface="Bookman Old Style" panose="02050604050505020204" pitchFamily="18" charset="0"/>
              </a:rPr>
              <a:t> tidak lebih tua dari </a:t>
            </a:r>
            <a:r>
              <a:rPr lang="en-US" i="1">
                <a:latin typeface="Bookman Old Style" panose="02050604050505020204" pitchFamily="18" charset="0"/>
              </a:rPr>
              <a:t>x</a:t>
            </a:r>
            <a:r>
              <a:rPr lang="en-US">
                <a:latin typeface="Bookman Old Style" panose="02050604050505020204" pitchFamily="18" charset="0"/>
              </a:rPr>
              <a:t>. Yaitu, jika </a:t>
            </a:r>
            <a:r>
              <a:rPr lang="en-US" i="1">
                <a:latin typeface="Bookman Old Style" panose="02050604050505020204" pitchFamily="18" charset="0"/>
              </a:rPr>
              <a:t>x R y</a:t>
            </a:r>
            <a:r>
              <a:rPr lang="en-US">
                <a:latin typeface="Bookman Old Style" panose="02050604050505020204" pitchFamily="18" charset="0"/>
              </a:rPr>
              <a:t>, maka </a:t>
            </a:r>
            <a:r>
              <a:rPr lang="en-US" i="1">
                <a:latin typeface="Bookman Old Style" panose="02050604050505020204" pitchFamily="18" charset="0"/>
              </a:rPr>
              <a:t>y R x</a:t>
            </a:r>
            <a:r>
              <a:rPr lang="en-US">
                <a:latin typeface="Bookman Old Style" panose="02050604050505020204" pitchFamily="18" charset="0"/>
              </a:rPr>
              <a:t>. </a:t>
            </a:r>
          </a:p>
          <a:p>
            <a:pPr marL="498475" indent="-498475" algn="just">
              <a:spcBef>
                <a:spcPts val="1200"/>
              </a:spcBef>
              <a:buFont typeface="Wingdings" pitchFamily="2" charset="2"/>
              <a:buChar char="q"/>
            </a:pPr>
            <a:r>
              <a:rPr lang="en-US">
                <a:latin typeface="Bookman Old Style" panose="02050604050505020204" pitchFamily="18" charset="0"/>
              </a:rPr>
              <a:t>Relasi </a:t>
            </a:r>
            <a:r>
              <a:rPr lang="en-US" i="1">
                <a:latin typeface="Bookman Old Style" panose="02050604050505020204" pitchFamily="18" charset="0"/>
              </a:rPr>
              <a:t>R</a:t>
            </a:r>
            <a:r>
              <a:rPr lang="en-US">
                <a:latin typeface="Bookman Old Style" panose="02050604050505020204" pitchFamily="18" charset="0"/>
              </a:rPr>
              <a:t> bersifat transitif karena jika orang </a:t>
            </a:r>
            <a:r>
              <a:rPr lang="en-US" i="1">
                <a:latin typeface="Bookman Old Style" panose="02050604050505020204" pitchFamily="18" charset="0"/>
              </a:rPr>
              <a:t>x</a:t>
            </a:r>
            <a:r>
              <a:rPr lang="en-US">
                <a:latin typeface="Bookman Old Style" panose="02050604050505020204" pitchFamily="18" charset="0"/>
              </a:rPr>
              <a:t> lebih tua dari orang </a:t>
            </a:r>
            <a:r>
              <a:rPr lang="en-US" i="1">
                <a:latin typeface="Bookman Old Style" panose="02050604050505020204" pitchFamily="18" charset="0"/>
              </a:rPr>
              <a:t>y</a:t>
            </a:r>
            <a:r>
              <a:rPr lang="en-US">
                <a:latin typeface="Bookman Old Style" panose="02050604050505020204" pitchFamily="18" charset="0"/>
              </a:rPr>
              <a:t> dan </a:t>
            </a:r>
            <a:r>
              <a:rPr lang="en-US" i="1">
                <a:latin typeface="Bookman Old Style" panose="02050604050505020204" pitchFamily="18" charset="0"/>
              </a:rPr>
              <a:t>y</a:t>
            </a:r>
            <a:r>
              <a:rPr lang="en-US">
                <a:latin typeface="Bookman Old Style" panose="02050604050505020204" pitchFamily="18" charset="0"/>
              </a:rPr>
              <a:t> lebih tua dari orang </a:t>
            </a:r>
            <a:r>
              <a:rPr lang="en-US" i="1">
                <a:latin typeface="Bookman Old Style" panose="02050604050505020204" pitchFamily="18" charset="0"/>
              </a:rPr>
              <a:t>z</a:t>
            </a:r>
            <a:r>
              <a:rPr lang="en-US">
                <a:latin typeface="Bookman Old Style" panose="02050604050505020204" pitchFamily="18" charset="0"/>
              </a:rPr>
              <a:t>, maka </a:t>
            </a:r>
            <a:r>
              <a:rPr lang="en-US" i="1">
                <a:latin typeface="Bookman Old Style" panose="02050604050505020204" pitchFamily="18" charset="0"/>
              </a:rPr>
              <a:t>x</a:t>
            </a:r>
            <a:r>
              <a:rPr lang="en-US">
                <a:latin typeface="Bookman Old Style" panose="02050604050505020204" pitchFamily="18" charset="0"/>
              </a:rPr>
              <a:t> lebih tua dari </a:t>
            </a:r>
            <a:r>
              <a:rPr lang="en-US" i="1">
                <a:latin typeface="Bookman Old Style" panose="02050604050505020204" pitchFamily="18" charset="0"/>
              </a:rPr>
              <a:t>z</a:t>
            </a:r>
            <a:r>
              <a:rPr lang="en-US">
                <a:latin typeface="Bookman Old Style" panose="02050604050505020204" pitchFamily="18" charset="0"/>
              </a:rPr>
              <a:t>. Yaitu, jika </a:t>
            </a:r>
            <a:r>
              <a:rPr lang="en-US" i="1">
                <a:latin typeface="Bookman Old Style" panose="02050604050505020204" pitchFamily="18" charset="0"/>
              </a:rPr>
              <a:t>x R y</a:t>
            </a:r>
            <a:r>
              <a:rPr lang="en-US">
                <a:latin typeface="Bookman Old Style" panose="02050604050505020204" pitchFamily="18" charset="0"/>
              </a:rPr>
              <a:t> dan </a:t>
            </a:r>
            <a:r>
              <a:rPr lang="en-US" i="1">
                <a:latin typeface="Bookman Old Style" panose="02050604050505020204" pitchFamily="18" charset="0"/>
              </a:rPr>
              <a:t>y R z</a:t>
            </a:r>
            <a:r>
              <a:rPr lang="en-US">
                <a:latin typeface="Bookman Old Style" panose="02050604050505020204" pitchFamily="18" charset="0"/>
              </a:rPr>
              <a:t>, maka</a:t>
            </a:r>
            <a:r>
              <a:rPr lang="en-US" i="1">
                <a:latin typeface="Bookman Old Style" panose="02050604050505020204" pitchFamily="18" charset="0"/>
              </a:rPr>
              <a:t> x R z</a:t>
            </a:r>
            <a:r>
              <a:rPr lang="en-US">
                <a:latin typeface="Bookman Old Style" panose="02050604050505020204" pitchFamily="18" charset="0"/>
              </a:rPr>
              <a:t>. </a:t>
            </a:r>
          </a:p>
          <a:p>
            <a:pPr marL="498475" indent="-498475" algn="just">
              <a:spcBef>
                <a:spcPts val="1200"/>
              </a:spcBef>
              <a:buFont typeface="Wingdings" pitchFamily="2" charset="2"/>
              <a:buChar char="q"/>
            </a:pPr>
            <a:r>
              <a:rPr lang="en-US">
                <a:latin typeface="Bookman Old Style" panose="02050604050505020204" pitchFamily="18" charset="0"/>
              </a:rPr>
              <a:t>Namun,</a:t>
            </a:r>
            <a:r>
              <a:rPr lang="en-US" i="1">
                <a:latin typeface="Bookman Old Style" panose="02050604050505020204" pitchFamily="18" charset="0"/>
              </a:rPr>
              <a:t> R</a:t>
            </a:r>
            <a:r>
              <a:rPr lang="en-US">
                <a:latin typeface="Bookman Old Style" panose="02050604050505020204" pitchFamily="18" charset="0"/>
              </a:rPr>
              <a:t> tidak refleksif, karena tidak ada orang yang lebih tua dari dirinya sendiri. Artinya, </a:t>
            </a:r>
            <a:r>
              <a:rPr lang="en-US" i="1">
                <a:latin typeface="Bookman Old Style" panose="02050604050505020204" pitchFamily="18" charset="0"/>
              </a:rPr>
              <a:t>x R x</a:t>
            </a:r>
            <a:r>
              <a:rPr lang="en-US">
                <a:latin typeface="Bookman Old Style" panose="02050604050505020204" pitchFamily="18" charset="0"/>
              </a:rPr>
              <a:t> untuk semua orang </a:t>
            </a:r>
            <a:r>
              <a:rPr lang="en-US" i="1">
                <a:latin typeface="Bookman Old Style" panose="02050604050505020204" pitchFamily="18" charset="0"/>
              </a:rPr>
              <a:t>x</a:t>
            </a:r>
            <a:r>
              <a:rPr lang="en-US">
                <a:latin typeface="Bookman Old Style" panose="02050604050505020204" pitchFamily="18" charset="0"/>
              </a:rPr>
              <a:t>. </a:t>
            </a:r>
          </a:p>
          <a:p>
            <a:pPr marL="498475" indent="-498475" algn="just">
              <a:spcBef>
                <a:spcPts val="1200"/>
              </a:spcBef>
              <a:buFont typeface="Wingdings" pitchFamily="2" charset="2"/>
              <a:buChar char="q"/>
            </a:pPr>
            <a:r>
              <a:rPr lang="en-US">
                <a:latin typeface="Bookman Old Style" panose="02050604050505020204" pitchFamily="18" charset="0"/>
              </a:rPr>
              <a:t>Ini berarti bahwa </a:t>
            </a:r>
            <a:r>
              <a:rPr lang="en-US" i="1">
                <a:latin typeface="Bookman Old Style" panose="02050604050505020204" pitchFamily="18" charset="0"/>
              </a:rPr>
              <a:t>R </a:t>
            </a:r>
            <a:r>
              <a:rPr lang="en-US">
                <a:latin typeface="Bookman Old Style" panose="02050604050505020204" pitchFamily="18" charset="0"/>
              </a:rPr>
              <a:t>bukan merupakan partial ordering.</a:t>
            </a:r>
            <a:r>
              <a:rPr lang="en-ID">
                <a:effectLst/>
                <a:latin typeface="Bookman Old Style" panose="02050604050505020204" pitchFamily="18" charset="0"/>
              </a:rPr>
              <a:t> </a:t>
            </a:r>
            <a:endParaRPr lang="en-US">
              <a:latin typeface="Bookman Old Style" panose="02050604050505020204" pitchFamily="18" charset="0"/>
            </a:endParaRPr>
          </a:p>
        </p:txBody>
      </p:sp>
      <p:cxnSp>
        <p:nvCxnSpPr>
          <p:cNvPr id="6" name="Straight Connector 5">
            <a:extLst>
              <a:ext uri="{FF2B5EF4-FFF2-40B4-BE49-F238E27FC236}">
                <a16:creationId xmlns:a16="http://schemas.microsoft.com/office/drawing/2014/main" id="{70009675-13D0-1A4F-B0C6-465B1BCB929F}"/>
              </a:ext>
            </a:extLst>
          </p:cNvPr>
          <p:cNvCxnSpPr/>
          <p:nvPr/>
        </p:nvCxnSpPr>
        <p:spPr>
          <a:xfrm flipH="1">
            <a:off x="5661660" y="7692390"/>
            <a:ext cx="107950" cy="190500"/>
          </a:xfrm>
          <a:prstGeom prst="line">
            <a:avLst/>
          </a:prstGeom>
        </p:spPr>
        <p:style>
          <a:lnRef idx="1">
            <a:schemeClr val="dk1"/>
          </a:lnRef>
          <a:fillRef idx="0">
            <a:schemeClr val="dk1"/>
          </a:fillRef>
          <a:effectRef idx="0">
            <a:schemeClr val="dk1"/>
          </a:effectRef>
          <a:fontRef idx="minor">
            <a:schemeClr val="tx1"/>
          </a:fontRef>
        </p:style>
      </p:cxnSp>
      <p:sp>
        <p:nvSpPr>
          <p:cNvPr id="3" name="Rectangle 4">
            <a:extLst>
              <a:ext uri="{FF2B5EF4-FFF2-40B4-BE49-F238E27FC236}">
                <a16:creationId xmlns:a16="http://schemas.microsoft.com/office/drawing/2014/main" id="{4A07F089-6380-C74C-A72F-A58140B2A015}"/>
              </a:ext>
            </a:extLst>
          </p:cNvPr>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8" name="Straight Connector 7">
            <a:extLst>
              <a:ext uri="{FF2B5EF4-FFF2-40B4-BE49-F238E27FC236}">
                <a16:creationId xmlns:a16="http://schemas.microsoft.com/office/drawing/2014/main" id="{8844DCF6-1F42-A646-A58C-1B2C44A0C92C}"/>
              </a:ext>
            </a:extLst>
          </p:cNvPr>
          <p:cNvCxnSpPr/>
          <p:nvPr/>
        </p:nvCxnSpPr>
        <p:spPr>
          <a:xfrm flipH="1">
            <a:off x="5661660" y="7692390"/>
            <a:ext cx="107950" cy="190500"/>
          </a:xfrm>
          <a:prstGeom prst="line">
            <a:avLst/>
          </a:prstGeom>
        </p:spPr>
        <p:style>
          <a:lnRef idx="1">
            <a:schemeClr val="dk1"/>
          </a:lnRef>
          <a:fillRef idx="0">
            <a:schemeClr val="dk1"/>
          </a:fillRef>
          <a:effectRef idx="0">
            <a:schemeClr val="dk1"/>
          </a:effectRef>
          <a:fontRef idx="minor">
            <a:schemeClr val="tx1"/>
          </a:fontRef>
        </p:style>
      </p:cxnSp>
      <p:sp>
        <p:nvSpPr>
          <p:cNvPr id="9" name="Rectangle 4">
            <a:extLst>
              <a:ext uri="{FF2B5EF4-FFF2-40B4-BE49-F238E27FC236}">
                <a16:creationId xmlns:a16="http://schemas.microsoft.com/office/drawing/2014/main" id="{C22760FC-597B-7641-8BDB-47EE9F27163F}"/>
              </a:ext>
            </a:extLst>
          </p:cNvPr>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12" name="Straight Connector 11">
            <a:extLst>
              <a:ext uri="{FF2B5EF4-FFF2-40B4-BE49-F238E27FC236}">
                <a16:creationId xmlns:a16="http://schemas.microsoft.com/office/drawing/2014/main" id="{8111BF73-D946-D845-A3B5-837DE7EF9259}"/>
              </a:ext>
            </a:extLst>
          </p:cNvPr>
          <p:cNvCxnSpPr>
            <a:cxnSpLocks/>
          </p:cNvCxnSpPr>
          <p:nvPr/>
        </p:nvCxnSpPr>
        <p:spPr>
          <a:xfrm flipH="1">
            <a:off x="2231802" y="3933056"/>
            <a:ext cx="107950" cy="1905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7DB653C-2C51-3840-B185-888EE93FF9D6}"/>
              </a:ext>
            </a:extLst>
          </p:cNvPr>
          <p:cNvCxnSpPr>
            <a:cxnSpLocks/>
          </p:cNvCxnSpPr>
          <p:nvPr/>
        </p:nvCxnSpPr>
        <p:spPr>
          <a:xfrm flipH="1">
            <a:off x="3995936" y="5614764"/>
            <a:ext cx="107950" cy="1905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677641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672480" y="3221619"/>
            <a:ext cx="7809120" cy="898654"/>
          </a:xfrm>
        </p:spPr>
        <p:txBody>
          <a:bodyPr tIns="10058"/>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defRPr/>
            </a:pPr>
            <a:r>
              <a:rPr lang="en-US" sz="2800" b="1" dirty="0">
                <a:solidFill>
                  <a:srgbClr val="C00000"/>
                </a:solidFill>
                <a:effectLst>
                  <a:outerShdw blurRad="38100" dist="38100" dir="2700000" algn="tl">
                    <a:srgbClr val="000000">
                      <a:alpha val="43137"/>
                    </a:srgbClr>
                  </a:outerShdw>
                </a:effectLst>
              </a:rPr>
              <a:t>End of File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8.1. Relasi</a:t>
            </a:r>
            <a:endParaRPr lang="en-US" sz="3200" b="1" dirty="0">
              <a:solidFill>
                <a:srgbClr val="C0000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4585871"/>
              </a:xfrm>
              <a:prstGeom prst="rect">
                <a:avLst/>
              </a:prstGeom>
            </p:spPr>
            <p:txBody>
              <a:bodyPr wrap="square">
                <a:spAutoFit/>
              </a:bodyPr>
              <a:lstStyle/>
              <a:p>
                <a:pPr algn="just">
                  <a:spcBef>
                    <a:spcPts val="1200"/>
                  </a:spcBef>
                  <a:spcAft>
                    <a:spcPts val="0"/>
                  </a:spcAft>
                </a:pPr>
                <a:r>
                  <a:rPr lang="en-US" b="1" dirty="0" err="1">
                    <a:latin typeface="Bookman Old Style" panose="02050604050505020204" pitchFamily="18" charset="0"/>
                  </a:rPr>
                  <a:t>Definisi</a:t>
                </a:r>
                <a:r>
                  <a:rPr lang="en-US" b="1" dirty="0">
                    <a:latin typeface="Bookman Old Style" panose="02050604050505020204" pitchFamily="18" charset="0"/>
                  </a:rPr>
                  <a:t> 1</a:t>
                </a:r>
                <a:endParaRPr lang="en-ID" b="1" dirty="0">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dirty="0" err="1">
                    <a:latin typeface="Bookman Old Style" panose="02050604050505020204" pitchFamily="18" charset="0"/>
                  </a:rPr>
                  <a:t>Misalkan</a:t>
                </a:r>
                <a:r>
                  <a:rPr lang="en-US" dirty="0">
                    <a:latin typeface="Bookman Old Style" panose="02050604050505020204" pitchFamily="18" charset="0"/>
                  </a:rPr>
                  <a:t> </a:t>
                </a:r>
                <a:r>
                  <a:rPr lang="en-US" i="1" dirty="0">
                    <a:latin typeface="Bookman Old Style" panose="02050604050505020204" pitchFamily="18" charset="0"/>
                  </a:rPr>
                  <a:t>A</a:t>
                </a:r>
                <a:r>
                  <a:rPr lang="en-US" dirty="0">
                    <a:latin typeface="Bookman Old Style" panose="02050604050505020204" pitchFamily="18" charset="0"/>
                  </a:rPr>
                  <a:t> dan </a:t>
                </a:r>
                <a:r>
                  <a:rPr lang="en-US" i="1" dirty="0">
                    <a:latin typeface="Bookman Old Style" panose="02050604050505020204" pitchFamily="18" charset="0"/>
                  </a:rPr>
                  <a:t>B</a:t>
                </a:r>
                <a:r>
                  <a:rPr lang="en-US" dirty="0">
                    <a:latin typeface="Bookman Old Style" panose="02050604050505020204" pitchFamily="18" charset="0"/>
                  </a:rPr>
                  <a:t> </a:t>
                </a:r>
                <a:r>
                  <a:rPr lang="en-US" dirty="0" err="1">
                    <a:latin typeface="Bookman Old Style" panose="02050604050505020204" pitchFamily="18" charset="0"/>
                  </a:rPr>
                  <a:t>adalah</a:t>
                </a:r>
                <a:r>
                  <a:rPr lang="en-US" dirty="0">
                    <a:latin typeface="Bookman Old Style" panose="02050604050505020204" pitchFamily="18" charset="0"/>
                  </a:rPr>
                  <a:t> </a:t>
                </a:r>
                <a:r>
                  <a:rPr lang="en-US" dirty="0" err="1">
                    <a:latin typeface="Bookman Old Style" panose="02050604050505020204" pitchFamily="18" charset="0"/>
                  </a:rPr>
                  <a:t>suatu</a:t>
                </a:r>
                <a:r>
                  <a:rPr lang="en-US" dirty="0">
                    <a:latin typeface="Bookman Old Style" panose="02050604050505020204" pitchFamily="18" charset="0"/>
                  </a:rPr>
                  <a:t> </a:t>
                </a:r>
                <a:r>
                  <a:rPr lang="en-US" dirty="0" err="1">
                    <a:latin typeface="Bookman Old Style" panose="02050604050505020204" pitchFamily="18" charset="0"/>
                  </a:rPr>
                  <a:t>himpunan</a:t>
                </a:r>
                <a:r>
                  <a:rPr lang="en-US" dirty="0">
                    <a:latin typeface="Bookman Old Style" panose="02050604050505020204" pitchFamily="18" charset="0"/>
                  </a:rPr>
                  <a:t>. </a:t>
                </a:r>
                <a:r>
                  <a:rPr lang="en-US" dirty="0" err="1">
                    <a:latin typeface="Bookman Old Style" panose="02050604050505020204" pitchFamily="18" charset="0"/>
                  </a:rPr>
                  <a:t>Relasi</a:t>
                </a:r>
                <a:r>
                  <a:rPr lang="en-US" dirty="0">
                    <a:latin typeface="Bookman Old Style" panose="02050604050505020204" pitchFamily="18" charset="0"/>
                  </a:rPr>
                  <a:t> biner </a:t>
                </a:r>
                <a:r>
                  <a:rPr lang="en-US" dirty="0" err="1">
                    <a:latin typeface="Bookman Old Style" panose="02050604050505020204" pitchFamily="18" charset="0"/>
                  </a:rPr>
                  <a:t>dari</a:t>
                </a:r>
                <a:r>
                  <a:rPr lang="en-US" dirty="0">
                    <a:latin typeface="Bookman Old Style" panose="02050604050505020204" pitchFamily="18" charset="0"/>
                  </a:rPr>
                  <a:t> </a:t>
                </a:r>
                <a:r>
                  <a:rPr lang="en-US" i="1" dirty="0">
                    <a:latin typeface="Bookman Old Style" panose="02050604050505020204" pitchFamily="18" charset="0"/>
                  </a:rPr>
                  <a:t>A</a:t>
                </a:r>
                <a:r>
                  <a:rPr lang="en-US" dirty="0">
                    <a:latin typeface="Bookman Old Style" panose="02050604050505020204" pitchFamily="18" charset="0"/>
                  </a:rPr>
                  <a:t> </a:t>
                </a:r>
                <a:r>
                  <a:rPr lang="en-US" dirty="0" err="1">
                    <a:latin typeface="Bookman Old Style" panose="02050604050505020204" pitchFamily="18" charset="0"/>
                  </a:rPr>
                  <a:t>ke</a:t>
                </a:r>
                <a:r>
                  <a:rPr lang="en-US" dirty="0">
                    <a:latin typeface="Bookman Old Style" panose="02050604050505020204" pitchFamily="18" charset="0"/>
                  </a:rPr>
                  <a:t> </a:t>
                </a:r>
                <a:r>
                  <a:rPr lang="en-US" i="1" dirty="0">
                    <a:latin typeface="Bookman Old Style" panose="02050604050505020204" pitchFamily="18" charset="0"/>
                  </a:rPr>
                  <a:t>B</a:t>
                </a:r>
                <a:r>
                  <a:rPr lang="en-US" dirty="0">
                    <a:latin typeface="Bookman Old Style" panose="02050604050505020204" pitchFamily="18" charset="0"/>
                  </a:rPr>
                  <a:t> </a:t>
                </a:r>
                <a:r>
                  <a:rPr lang="en-US" dirty="0" err="1">
                    <a:latin typeface="Bookman Old Style" panose="02050604050505020204" pitchFamily="18" charset="0"/>
                  </a:rPr>
                  <a:t>adalah</a:t>
                </a:r>
                <a:r>
                  <a:rPr lang="en-US" dirty="0">
                    <a:latin typeface="Bookman Old Style" panose="02050604050505020204" pitchFamily="18" charset="0"/>
                  </a:rPr>
                  <a:t> subset </a:t>
                </a:r>
                <a:r>
                  <a:rPr lang="en-US" dirty="0" err="1">
                    <a:latin typeface="Bookman Old Style" panose="02050604050505020204" pitchFamily="18" charset="0"/>
                  </a:rPr>
                  <a:t>atau</a:t>
                </a:r>
                <a:r>
                  <a:rPr lang="en-US" dirty="0">
                    <a:latin typeface="Bookman Old Style" panose="02050604050505020204" pitchFamily="18" charset="0"/>
                  </a:rPr>
                  <a:t> </a:t>
                </a:r>
                <a:r>
                  <a:rPr lang="en-US" dirty="0" err="1">
                    <a:latin typeface="Bookman Old Style" panose="02050604050505020204" pitchFamily="18" charset="0"/>
                  </a:rPr>
                  <a:t>himpunan</a:t>
                </a:r>
                <a:r>
                  <a:rPr lang="en-US" dirty="0">
                    <a:latin typeface="Bookman Old Style" panose="02050604050505020204" pitchFamily="18" charset="0"/>
                  </a:rPr>
                  <a:t> </a:t>
                </a:r>
                <a:r>
                  <a:rPr lang="en-US" dirty="0" err="1">
                    <a:latin typeface="Bookman Old Style" panose="02050604050505020204" pitchFamily="18" charset="0"/>
                  </a:rPr>
                  <a:t>bagian</a:t>
                </a:r>
                <a:r>
                  <a:rPr lang="en-US" dirty="0">
                    <a:latin typeface="Bookman Old Style" panose="02050604050505020204" pitchFamily="18" charset="0"/>
                  </a:rPr>
                  <a:t> </a:t>
                </a:r>
                <a:r>
                  <a:rPr lang="en-US" dirty="0" err="1">
                    <a:latin typeface="Bookman Old Style" panose="02050604050505020204" pitchFamily="18" charset="0"/>
                  </a:rPr>
                  <a:t>dari</a:t>
                </a:r>
                <a:r>
                  <a:rPr lang="en-US" dirty="0">
                    <a:latin typeface="Bookman Old Style" panose="02050604050505020204" pitchFamily="18" charset="0"/>
                  </a:rPr>
                  <a:t> </a:t>
                </a:r>
                <a:r>
                  <a:rPr lang="en-US" i="1" dirty="0">
                    <a:latin typeface="Bookman Old Style" panose="02050604050505020204" pitchFamily="18" charset="0"/>
                  </a:rPr>
                  <a:t>A</a:t>
                </a:r>
                <a:r>
                  <a:rPr lang="en-US" dirty="0">
                    <a:latin typeface="Bookman Old Style" panose="02050604050505020204" pitchFamily="18" charset="0"/>
                  </a:rPr>
                  <a:t> </a:t>
                </a:r>
                <a14:m>
                  <m:oMath xmlns:m="http://schemas.openxmlformats.org/officeDocument/2006/math">
                    <m:r>
                      <a:rPr lang="en-US">
                        <a:latin typeface="Cambria Math" panose="02040503050406030204" pitchFamily="18" charset="0"/>
                      </a:rPr>
                      <m:t>×</m:t>
                    </m:r>
                  </m:oMath>
                </a14:m>
                <a:r>
                  <a:rPr lang="en-US" dirty="0">
                    <a:latin typeface="Bookman Old Style" panose="02050604050505020204" pitchFamily="18" charset="0"/>
                  </a:rPr>
                  <a:t> </a:t>
                </a:r>
                <a:r>
                  <a:rPr lang="en-US" i="1" dirty="0">
                    <a:latin typeface="Bookman Old Style" panose="02050604050505020204" pitchFamily="18" charset="0"/>
                  </a:rPr>
                  <a:t>B</a:t>
                </a:r>
                <a:r>
                  <a:rPr lang="en-US" dirty="0">
                    <a:latin typeface="Bookman Old Style" panose="02050604050505020204" pitchFamily="18" charset="0"/>
                  </a:rPr>
                  <a:t>.</a:t>
                </a:r>
                <a:r>
                  <a:rPr lang="en-ID" dirty="0">
                    <a:latin typeface="Bookman Old Style" panose="02050604050505020204" pitchFamily="18" charset="0"/>
                  </a:rPr>
                  <a:t> </a:t>
                </a:r>
              </a:p>
              <a:p>
                <a:pPr algn="just">
                  <a:spcBef>
                    <a:spcPts val="1200"/>
                  </a:spcBef>
                  <a:spcAft>
                    <a:spcPts val="0"/>
                  </a:spcAft>
                </a:pPr>
                <a:r>
                  <a:rPr lang="en-US" b="1" dirty="0" err="1">
                    <a:latin typeface="Bookman Old Style" panose="02050604050505020204" pitchFamily="18" charset="0"/>
                  </a:rPr>
                  <a:t>Contoh</a:t>
                </a:r>
                <a:r>
                  <a:rPr lang="en-US" b="1" dirty="0">
                    <a:latin typeface="Bookman Old Style" panose="02050604050505020204" pitchFamily="18" charset="0"/>
                  </a:rPr>
                  <a:t> 1</a:t>
                </a:r>
                <a:endParaRPr lang="en-ID" b="1" dirty="0">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dirty="0" err="1">
                    <a:latin typeface="Bookman Old Style" panose="02050604050505020204" pitchFamily="18" charset="0"/>
                  </a:rPr>
                  <a:t>Misalkan</a:t>
                </a:r>
                <a:r>
                  <a:rPr lang="en-US" dirty="0">
                    <a:latin typeface="Bookman Old Style" panose="02050604050505020204" pitchFamily="18" charset="0"/>
                  </a:rPr>
                  <a:t> </a:t>
                </a:r>
                <a:r>
                  <a:rPr lang="en-US" i="1" dirty="0">
                    <a:latin typeface="Bookman Old Style" panose="02050604050505020204" pitchFamily="18" charset="0"/>
                  </a:rPr>
                  <a:t>A</a:t>
                </a:r>
                <a:r>
                  <a:rPr lang="en-US" dirty="0">
                    <a:latin typeface="Bookman Old Style" panose="02050604050505020204" pitchFamily="18" charset="0"/>
                  </a:rPr>
                  <a:t> </a:t>
                </a:r>
                <a:r>
                  <a:rPr lang="en-US" dirty="0" err="1">
                    <a:latin typeface="Bookman Old Style" panose="02050604050505020204" pitchFamily="18" charset="0"/>
                  </a:rPr>
                  <a:t>adalah</a:t>
                </a:r>
                <a:r>
                  <a:rPr lang="en-US" dirty="0">
                    <a:latin typeface="Bookman Old Style" panose="02050604050505020204" pitchFamily="18" charset="0"/>
                  </a:rPr>
                  <a:t> </a:t>
                </a:r>
                <a:r>
                  <a:rPr lang="en-US" dirty="0" err="1">
                    <a:latin typeface="Bookman Old Style" panose="02050604050505020204" pitchFamily="18" charset="0"/>
                  </a:rPr>
                  <a:t>himpunan</a:t>
                </a:r>
                <a:r>
                  <a:rPr lang="en-US" dirty="0">
                    <a:latin typeface="Bookman Old Style" panose="02050604050505020204" pitchFamily="18" charset="0"/>
                  </a:rPr>
                  <a:t> </a:t>
                </a:r>
                <a:r>
                  <a:rPr lang="en-US" dirty="0" err="1">
                    <a:latin typeface="Bookman Old Style" panose="02050604050505020204" pitchFamily="18" charset="0"/>
                  </a:rPr>
                  <a:t>siswa</a:t>
                </a:r>
                <a:r>
                  <a:rPr lang="en-US" dirty="0">
                    <a:latin typeface="Bookman Old Style" panose="02050604050505020204" pitchFamily="18" charset="0"/>
                  </a:rPr>
                  <a:t> di </a:t>
                </a:r>
                <a:r>
                  <a:rPr lang="en-US" dirty="0" err="1">
                    <a:latin typeface="Bookman Old Style" panose="02050604050505020204" pitchFamily="18" charset="0"/>
                  </a:rPr>
                  <a:t>sekolah</a:t>
                </a:r>
                <a:r>
                  <a:rPr lang="en-US" dirty="0">
                    <a:latin typeface="Bookman Old Style" panose="02050604050505020204" pitchFamily="18" charset="0"/>
                  </a:rPr>
                  <a:t> dan </a:t>
                </a:r>
                <a:r>
                  <a:rPr lang="en-US" i="1" dirty="0">
                    <a:latin typeface="Bookman Old Style" panose="02050604050505020204" pitchFamily="18" charset="0"/>
                  </a:rPr>
                  <a:t>B</a:t>
                </a:r>
                <a:r>
                  <a:rPr lang="en-US" dirty="0">
                    <a:latin typeface="Bookman Old Style" panose="02050604050505020204" pitchFamily="18" charset="0"/>
                  </a:rPr>
                  <a:t> </a:t>
                </a:r>
                <a:r>
                  <a:rPr lang="en-US" dirty="0" err="1">
                    <a:latin typeface="Bookman Old Style" panose="02050604050505020204" pitchFamily="18" charset="0"/>
                  </a:rPr>
                  <a:t>adalah</a:t>
                </a:r>
                <a:r>
                  <a:rPr lang="en-US" dirty="0">
                    <a:latin typeface="Bookman Old Style" panose="02050604050505020204" pitchFamily="18" charset="0"/>
                  </a:rPr>
                  <a:t> </a:t>
                </a:r>
                <a:r>
                  <a:rPr lang="en-US" dirty="0" err="1">
                    <a:latin typeface="Bookman Old Style" panose="02050604050505020204" pitchFamily="18" charset="0"/>
                  </a:rPr>
                  <a:t>himpunan</a:t>
                </a:r>
                <a:r>
                  <a:rPr lang="en-US" dirty="0">
                    <a:latin typeface="Bookman Old Style" panose="02050604050505020204" pitchFamily="18" charset="0"/>
                  </a:rPr>
                  <a:t> </a:t>
                </a:r>
                <a:r>
                  <a:rPr lang="en-US" dirty="0" err="1">
                    <a:latin typeface="Bookman Old Style" panose="02050604050505020204" pitchFamily="18" charset="0"/>
                  </a:rPr>
                  <a:t>kelas</a:t>
                </a:r>
                <a:r>
                  <a:rPr lang="en-US" dirty="0">
                    <a:latin typeface="Bookman Old Style" panose="02050604050505020204" pitchFamily="18" charset="0"/>
                  </a:rPr>
                  <a:t>. </a:t>
                </a:r>
                <a:r>
                  <a:rPr lang="en-US" dirty="0" err="1">
                    <a:latin typeface="Bookman Old Style" panose="02050604050505020204" pitchFamily="18" charset="0"/>
                  </a:rPr>
                  <a:t>Kemudian</a:t>
                </a:r>
                <a:r>
                  <a:rPr lang="en-US" dirty="0">
                    <a:latin typeface="Bookman Old Style" panose="02050604050505020204" pitchFamily="18" charset="0"/>
                  </a:rPr>
                  <a:t> </a:t>
                </a:r>
                <a:r>
                  <a:rPr lang="en-US" i="1" dirty="0">
                    <a:latin typeface="Bookman Old Style" panose="02050604050505020204" pitchFamily="18" charset="0"/>
                  </a:rPr>
                  <a:t>R</a:t>
                </a:r>
                <a:r>
                  <a:rPr lang="en-US" dirty="0">
                    <a:latin typeface="Bookman Old Style" panose="02050604050505020204" pitchFamily="18" charset="0"/>
                  </a:rPr>
                  <a:t> </a:t>
                </a:r>
                <a:r>
                  <a:rPr lang="en-US" dirty="0" err="1">
                    <a:latin typeface="Bookman Old Style" panose="02050604050505020204" pitchFamily="18" charset="0"/>
                  </a:rPr>
                  <a:t>adalah</a:t>
                </a:r>
                <a:r>
                  <a:rPr lang="en-US" dirty="0">
                    <a:latin typeface="Bookman Old Style" panose="02050604050505020204" pitchFamily="18" charset="0"/>
                  </a:rPr>
                  <a:t> </a:t>
                </a:r>
                <a:r>
                  <a:rPr lang="en-US" dirty="0" err="1">
                    <a:latin typeface="Bookman Old Style" panose="02050604050505020204" pitchFamily="18" charset="0"/>
                  </a:rPr>
                  <a:t>relasi</a:t>
                </a:r>
                <a:r>
                  <a:rPr lang="en-US" dirty="0">
                    <a:latin typeface="Bookman Old Style" panose="02050604050505020204" pitchFamily="18" charset="0"/>
                  </a:rPr>
                  <a:t> yang </a:t>
                </a:r>
                <a:r>
                  <a:rPr lang="en-US" dirty="0" err="1">
                    <a:latin typeface="Bookman Old Style" panose="02050604050505020204" pitchFamily="18" charset="0"/>
                  </a:rPr>
                  <a:t>terdiri</a:t>
                </a:r>
                <a:r>
                  <a:rPr lang="en-US" dirty="0">
                    <a:latin typeface="Bookman Old Style" panose="02050604050505020204" pitchFamily="18" charset="0"/>
                  </a:rPr>
                  <a:t> </a:t>
                </a:r>
                <a:r>
                  <a:rPr lang="en-US" dirty="0" err="1">
                    <a:latin typeface="Bookman Old Style" panose="02050604050505020204" pitchFamily="18" charset="0"/>
                  </a:rPr>
                  <a:t>dari</a:t>
                </a:r>
                <a:r>
                  <a:rPr lang="en-US" dirty="0">
                    <a:latin typeface="Bookman Old Style" panose="02050604050505020204" pitchFamily="18" charset="0"/>
                  </a:rPr>
                  <a:t> </a:t>
                </a:r>
                <a:r>
                  <a:rPr lang="en-US" dirty="0" err="1">
                    <a:latin typeface="Bookman Old Style" panose="02050604050505020204" pitchFamily="18" charset="0"/>
                  </a:rPr>
                  <a:t>pasangan</a:t>
                </a:r>
                <a:r>
                  <a:rPr lang="en-US" dirty="0">
                    <a:latin typeface="Bookman Old Style" panose="02050604050505020204" pitchFamily="18" charset="0"/>
                  </a:rPr>
                  <a:t> (</a:t>
                </a:r>
                <a:r>
                  <a:rPr lang="en-US" i="1" dirty="0">
                    <a:latin typeface="Bookman Old Style" panose="02050604050505020204" pitchFamily="18" charset="0"/>
                  </a:rPr>
                  <a:t>a</a:t>
                </a:r>
                <a:r>
                  <a:rPr lang="en-US" dirty="0">
                    <a:latin typeface="Bookman Old Style" panose="02050604050505020204" pitchFamily="18" charset="0"/>
                  </a:rPr>
                  <a:t>, </a:t>
                </a:r>
                <a:r>
                  <a:rPr lang="en-US" i="1" dirty="0">
                    <a:latin typeface="Bookman Old Style" panose="02050604050505020204" pitchFamily="18" charset="0"/>
                  </a:rPr>
                  <a:t>b</a:t>
                </a:r>
                <a:r>
                  <a:rPr lang="en-US" dirty="0">
                    <a:latin typeface="Bookman Old Style" panose="02050604050505020204" pitchFamily="18" charset="0"/>
                  </a:rPr>
                  <a:t>), di mana </a:t>
                </a:r>
                <a:r>
                  <a:rPr lang="en-US" i="1" dirty="0">
                    <a:latin typeface="Bookman Old Style" panose="02050604050505020204" pitchFamily="18" charset="0"/>
                  </a:rPr>
                  <a:t>a</a:t>
                </a:r>
                <a:r>
                  <a:rPr lang="en-US" dirty="0">
                    <a:latin typeface="Bookman Old Style" panose="02050604050505020204" pitchFamily="18" charset="0"/>
                  </a:rPr>
                  <a:t> </a:t>
                </a:r>
                <a:r>
                  <a:rPr lang="en-US" dirty="0" err="1">
                    <a:latin typeface="Bookman Old Style" panose="02050604050505020204" pitchFamily="18" charset="0"/>
                  </a:rPr>
                  <a:t>adalah</a:t>
                </a:r>
                <a:r>
                  <a:rPr lang="en-US" dirty="0">
                    <a:latin typeface="Bookman Old Style" panose="02050604050505020204" pitchFamily="18" charset="0"/>
                  </a:rPr>
                  <a:t> </a:t>
                </a:r>
                <a:r>
                  <a:rPr lang="en-US" dirty="0" err="1">
                    <a:latin typeface="Bookman Old Style" panose="02050604050505020204" pitchFamily="18" charset="0"/>
                  </a:rPr>
                  <a:t>siswa</a:t>
                </a:r>
                <a:r>
                  <a:rPr lang="en-US" dirty="0">
                    <a:latin typeface="Bookman Old Style" panose="02050604050505020204" pitchFamily="18" charset="0"/>
                  </a:rPr>
                  <a:t> yang </a:t>
                </a:r>
                <a:r>
                  <a:rPr lang="en-US" dirty="0" err="1">
                    <a:latin typeface="Bookman Old Style" panose="02050604050505020204" pitchFamily="18" charset="0"/>
                  </a:rPr>
                  <a:t>terdaftar</a:t>
                </a:r>
                <a:r>
                  <a:rPr lang="en-US" dirty="0">
                    <a:latin typeface="Bookman Old Style" panose="02050604050505020204" pitchFamily="18" charset="0"/>
                  </a:rPr>
                  <a:t> di </a:t>
                </a:r>
                <a:r>
                  <a:rPr lang="en-US" dirty="0" err="1">
                    <a:latin typeface="Bookman Old Style" panose="02050604050505020204" pitchFamily="18" charset="0"/>
                  </a:rPr>
                  <a:t>kelas</a:t>
                </a:r>
                <a:r>
                  <a:rPr lang="en-US" dirty="0">
                    <a:latin typeface="Bookman Old Style" panose="02050604050505020204" pitchFamily="18" charset="0"/>
                  </a:rPr>
                  <a:t> </a:t>
                </a:r>
                <a:r>
                  <a:rPr lang="en-US" i="1" dirty="0">
                    <a:latin typeface="Bookman Old Style" panose="02050604050505020204" pitchFamily="18" charset="0"/>
                  </a:rPr>
                  <a:t>b</a:t>
                </a:r>
                <a:r>
                  <a:rPr lang="en-US" dirty="0">
                    <a:latin typeface="Bookman Old Style" panose="02050604050505020204" pitchFamily="18" charset="0"/>
                  </a:rPr>
                  <a:t>. </a:t>
                </a:r>
              </a:p>
              <a:p>
                <a:pPr marL="450850" indent="-450850" algn="just">
                  <a:spcBef>
                    <a:spcPts val="1200"/>
                  </a:spcBef>
                  <a:spcAft>
                    <a:spcPts val="0"/>
                  </a:spcAft>
                  <a:buFont typeface="Wingdings" pitchFamily="2" charset="2"/>
                  <a:buChar char="q"/>
                </a:pPr>
                <a:r>
                  <a:rPr lang="en-US" dirty="0" err="1">
                    <a:latin typeface="Bookman Old Style" panose="02050604050505020204" pitchFamily="18" charset="0"/>
                  </a:rPr>
                  <a:t>Sebagai</a:t>
                </a:r>
                <a:r>
                  <a:rPr lang="en-US" dirty="0">
                    <a:latin typeface="Bookman Old Style" panose="02050604050505020204" pitchFamily="18" charset="0"/>
                  </a:rPr>
                  <a:t> </a:t>
                </a:r>
                <a:r>
                  <a:rPr lang="en-US" dirty="0" err="1">
                    <a:latin typeface="Bookman Old Style" panose="02050604050505020204" pitchFamily="18" charset="0"/>
                  </a:rPr>
                  <a:t>contoh</a:t>
                </a:r>
                <a:r>
                  <a:rPr lang="en-US" dirty="0">
                    <a:latin typeface="Bookman Old Style" panose="02050604050505020204" pitchFamily="18" charset="0"/>
                  </a:rPr>
                  <a:t>, </a:t>
                </a:r>
                <a:r>
                  <a:rPr lang="en-US" dirty="0" err="1">
                    <a:latin typeface="Bookman Old Style" panose="02050604050505020204" pitchFamily="18" charset="0"/>
                  </a:rPr>
                  <a:t>jika</a:t>
                </a:r>
                <a:r>
                  <a:rPr lang="en-US" dirty="0">
                    <a:latin typeface="Bookman Old Style" panose="02050604050505020204" pitchFamily="18" charset="0"/>
                  </a:rPr>
                  <a:t> Jason </a:t>
                </a:r>
                <a:r>
                  <a:rPr lang="en-US" dirty="0" err="1">
                    <a:latin typeface="Bookman Old Style" panose="02050604050505020204" pitchFamily="18" charset="0"/>
                  </a:rPr>
                  <a:t>Goodfriend</a:t>
                </a:r>
                <a:r>
                  <a:rPr lang="en-US" dirty="0">
                    <a:latin typeface="Bookman Old Style" panose="02050604050505020204" pitchFamily="18" charset="0"/>
                  </a:rPr>
                  <a:t> dan Deborah Sherman </a:t>
                </a:r>
                <a:r>
                  <a:rPr lang="en-US" dirty="0" err="1">
                    <a:latin typeface="Bookman Old Style" panose="02050604050505020204" pitchFamily="18" charset="0"/>
                  </a:rPr>
                  <a:t>terdaftar</a:t>
                </a:r>
                <a:r>
                  <a:rPr lang="en-US" dirty="0">
                    <a:latin typeface="Bookman Old Style" panose="02050604050505020204" pitchFamily="18" charset="0"/>
                  </a:rPr>
                  <a:t> di </a:t>
                </a:r>
                <a:r>
                  <a:rPr lang="en-US" dirty="0" err="1">
                    <a:latin typeface="Bookman Old Style" panose="02050604050505020204" pitchFamily="18" charset="0"/>
                  </a:rPr>
                  <a:t>kelas</a:t>
                </a:r>
                <a:r>
                  <a:rPr lang="en-US" dirty="0">
                    <a:latin typeface="Bookman Old Style" panose="02050604050505020204" pitchFamily="18" charset="0"/>
                  </a:rPr>
                  <a:t> CS518, </a:t>
                </a:r>
                <a:r>
                  <a:rPr lang="en-US" dirty="0" err="1">
                    <a:latin typeface="Bookman Old Style" panose="02050604050505020204" pitchFamily="18" charset="0"/>
                  </a:rPr>
                  <a:t>maka</a:t>
                </a:r>
                <a:r>
                  <a:rPr lang="en-US" dirty="0">
                    <a:latin typeface="Bookman Old Style" panose="02050604050505020204" pitchFamily="18" charset="0"/>
                  </a:rPr>
                  <a:t> </a:t>
                </a:r>
                <a:r>
                  <a:rPr lang="en-US" dirty="0" err="1">
                    <a:latin typeface="Bookman Old Style" panose="02050604050505020204" pitchFamily="18" charset="0"/>
                  </a:rPr>
                  <a:t>pasangan</a:t>
                </a:r>
                <a:r>
                  <a:rPr lang="en-US" dirty="0">
                    <a:latin typeface="Bookman Old Style" panose="02050604050505020204" pitchFamily="18" charset="0"/>
                  </a:rPr>
                  <a:t> (Jason </a:t>
                </a:r>
                <a:r>
                  <a:rPr lang="en-US" dirty="0" err="1">
                    <a:latin typeface="Bookman Old Style" panose="02050604050505020204" pitchFamily="18" charset="0"/>
                  </a:rPr>
                  <a:t>Goodfriend</a:t>
                </a:r>
                <a:r>
                  <a:rPr lang="en-US" dirty="0">
                    <a:latin typeface="Bookman Old Style" panose="02050604050505020204" pitchFamily="18" charset="0"/>
                  </a:rPr>
                  <a:t>, CS518) dan (Deborah Sherman, CS518) </a:t>
                </a:r>
                <a:r>
                  <a:rPr lang="en-US" dirty="0" err="1">
                    <a:latin typeface="Bookman Old Style" panose="02050604050505020204" pitchFamily="18" charset="0"/>
                  </a:rPr>
                  <a:t>merupakan</a:t>
                </a:r>
                <a:r>
                  <a:rPr lang="en-US" dirty="0">
                    <a:latin typeface="Bookman Old Style" panose="02050604050505020204" pitchFamily="18" charset="0"/>
                  </a:rPr>
                  <a:t> </a:t>
                </a:r>
                <a:r>
                  <a:rPr lang="en-US" dirty="0" err="1">
                    <a:latin typeface="Bookman Old Style" panose="02050604050505020204" pitchFamily="18" charset="0"/>
                  </a:rPr>
                  <a:t>anggota</a:t>
                </a:r>
                <a:r>
                  <a:rPr lang="en-US" dirty="0">
                    <a:latin typeface="Bookman Old Style" panose="02050604050505020204" pitchFamily="18" charset="0"/>
                  </a:rPr>
                  <a:t> </a:t>
                </a:r>
                <a:r>
                  <a:rPr lang="en-US" i="1" dirty="0">
                    <a:latin typeface="Bookman Old Style" panose="02050604050505020204" pitchFamily="18" charset="0"/>
                  </a:rPr>
                  <a:t>R</a:t>
                </a:r>
                <a:r>
                  <a:rPr lang="en-US" dirty="0">
                    <a:latin typeface="Bookman Old Style" panose="02050604050505020204" pitchFamily="18" charset="0"/>
                  </a:rPr>
                  <a:t>. Jika Jason </a:t>
                </a:r>
                <a:r>
                  <a:rPr lang="en-US" dirty="0" err="1">
                    <a:latin typeface="Bookman Old Style" panose="02050604050505020204" pitchFamily="18" charset="0"/>
                  </a:rPr>
                  <a:t>Goodfriend</a:t>
                </a:r>
                <a:r>
                  <a:rPr lang="en-US" dirty="0">
                    <a:latin typeface="Bookman Old Style" panose="02050604050505020204" pitchFamily="18" charset="0"/>
                  </a:rPr>
                  <a:t> juga </a:t>
                </a:r>
                <a:r>
                  <a:rPr lang="en-US" dirty="0" err="1">
                    <a:latin typeface="Bookman Old Style" panose="02050604050505020204" pitchFamily="18" charset="0"/>
                  </a:rPr>
                  <a:t>terdaftar</a:t>
                </a:r>
                <a:r>
                  <a:rPr lang="en-US" dirty="0">
                    <a:latin typeface="Bookman Old Style" panose="02050604050505020204" pitchFamily="18" charset="0"/>
                  </a:rPr>
                  <a:t> pada </a:t>
                </a:r>
                <a:r>
                  <a:rPr lang="en-US" dirty="0" err="1">
                    <a:latin typeface="Bookman Old Style" panose="02050604050505020204" pitchFamily="18" charset="0"/>
                  </a:rPr>
                  <a:t>kelas</a:t>
                </a:r>
                <a:r>
                  <a:rPr lang="en-US" dirty="0">
                    <a:latin typeface="Bookman Old Style" panose="02050604050505020204" pitchFamily="18" charset="0"/>
                  </a:rPr>
                  <a:t> CS510 </a:t>
                </a:r>
                <a:r>
                  <a:rPr lang="en-US" dirty="0" err="1">
                    <a:latin typeface="Bookman Old Style" panose="02050604050505020204" pitchFamily="18" charset="0"/>
                  </a:rPr>
                  <a:t>maka</a:t>
                </a:r>
                <a:r>
                  <a:rPr lang="en-US" dirty="0">
                    <a:latin typeface="Bookman Old Style" panose="02050604050505020204" pitchFamily="18" charset="0"/>
                  </a:rPr>
                  <a:t> </a:t>
                </a:r>
                <a:r>
                  <a:rPr lang="en-US" dirty="0" err="1">
                    <a:latin typeface="Bookman Old Style" panose="02050604050505020204" pitchFamily="18" charset="0"/>
                  </a:rPr>
                  <a:t>pasangan</a:t>
                </a:r>
                <a:r>
                  <a:rPr lang="en-US" dirty="0">
                    <a:latin typeface="Bookman Old Style" panose="02050604050505020204" pitchFamily="18" charset="0"/>
                  </a:rPr>
                  <a:t> (Jason </a:t>
                </a:r>
                <a:r>
                  <a:rPr lang="en-US" dirty="0" err="1">
                    <a:latin typeface="Bookman Old Style" panose="02050604050505020204" pitchFamily="18" charset="0"/>
                  </a:rPr>
                  <a:t>Goodfriend</a:t>
                </a:r>
                <a:r>
                  <a:rPr lang="en-US" dirty="0">
                    <a:latin typeface="Bookman Old Style" panose="02050604050505020204" pitchFamily="18" charset="0"/>
                  </a:rPr>
                  <a:t>, CS510) juga </a:t>
                </a:r>
                <a:r>
                  <a:rPr lang="en-US" dirty="0" err="1">
                    <a:latin typeface="Bookman Old Style" panose="02050604050505020204" pitchFamily="18" charset="0"/>
                  </a:rPr>
                  <a:t>ada</a:t>
                </a:r>
                <a:r>
                  <a:rPr lang="en-US" dirty="0">
                    <a:latin typeface="Bookman Old Style" panose="02050604050505020204" pitchFamily="18" charset="0"/>
                  </a:rPr>
                  <a:t> </a:t>
                </a:r>
                <a:r>
                  <a:rPr lang="en-US" dirty="0" err="1">
                    <a:latin typeface="Bookman Old Style" panose="02050604050505020204" pitchFamily="18" charset="0"/>
                  </a:rPr>
                  <a:t>dalam</a:t>
                </a:r>
                <a:r>
                  <a:rPr lang="en-US" dirty="0">
                    <a:latin typeface="Bookman Old Style" panose="02050604050505020204" pitchFamily="18" charset="0"/>
                  </a:rPr>
                  <a:t> </a:t>
                </a:r>
                <a:r>
                  <a:rPr lang="en-US" i="1" dirty="0">
                    <a:latin typeface="Bookman Old Style" panose="02050604050505020204" pitchFamily="18" charset="0"/>
                  </a:rPr>
                  <a:t>R</a:t>
                </a:r>
                <a:r>
                  <a:rPr lang="en-US" dirty="0">
                    <a:latin typeface="Bookman Old Style" panose="02050604050505020204" pitchFamily="18" charset="0"/>
                  </a:rPr>
                  <a:t>. </a:t>
                </a:r>
                <a:r>
                  <a:rPr lang="en-US" dirty="0" err="1">
                    <a:latin typeface="Bookman Old Style" panose="02050604050505020204" pitchFamily="18" charset="0"/>
                  </a:rPr>
                  <a:t>Namun</a:t>
                </a:r>
                <a:r>
                  <a:rPr lang="en-US" dirty="0">
                    <a:latin typeface="Bookman Old Style" panose="02050604050505020204" pitchFamily="18" charset="0"/>
                  </a:rPr>
                  <a:t>, </a:t>
                </a:r>
                <a:r>
                  <a:rPr lang="en-US" dirty="0" err="1">
                    <a:latin typeface="Bookman Old Style" panose="02050604050505020204" pitchFamily="18" charset="0"/>
                  </a:rPr>
                  <a:t>jika</a:t>
                </a:r>
                <a:r>
                  <a:rPr lang="en-US" dirty="0">
                    <a:latin typeface="Bookman Old Style" panose="02050604050505020204" pitchFamily="18" charset="0"/>
                  </a:rPr>
                  <a:t> Deborah Sherman </a:t>
                </a:r>
                <a:r>
                  <a:rPr lang="en-US" dirty="0" err="1">
                    <a:latin typeface="Bookman Old Style" panose="02050604050505020204" pitchFamily="18" charset="0"/>
                  </a:rPr>
                  <a:t>tidak</a:t>
                </a:r>
                <a:r>
                  <a:rPr lang="en-US" dirty="0">
                    <a:latin typeface="Bookman Old Style" panose="02050604050505020204" pitchFamily="18" charset="0"/>
                  </a:rPr>
                  <a:t> </a:t>
                </a:r>
                <a:r>
                  <a:rPr lang="en-US" dirty="0" err="1">
                    <a:latin typeface="Bookman Old Style" panose="02050604050505020204" pitchFamily="18" charset="0"/>
                  </a:rPr>
                  <a:t>terdaftar</a:t>
                </a:r>
                <a:r>
                  <a:rPr lang="en-US" dirty="0">
                    <a:latin typeface="Bookman Old Style" panose="02050604050505020204" pitchFamily="18" charset="0"/>
                  </a:rPr>
                  <a:t> pada </a:t>
                </a:r>
                <a:r>
                  <a:rPr lang="en-US" dirty="0" err="1">
                    <a:latin typeface="Bookman Old Style" panose="02050604050505020204" pitchFamily="18" charset="0"/>
                  </a:rPr>
                  <a:t>kelas</a:t>
                </a:r>
                <a:r>
                  <a:rPr lang="en-US" dirty="0">
                    <a:latin typeface="Bookman Old Style" panose="02050604050505020204" pitchFamily="18" charset="0"/>
                  </a:rPr>
                  <a:t> CS510, </a:t>
                </a:r>
                <a:r>
                  <a:rPr lang="en-US" dirty="0" err="1">
                    <a:latin typeface="Bookman Old Style" panose="02050604050505020204" pitchFamily="18" charset="0"/>
                  </a:rPr>
                  <a:t>maka</a:t>
                </a:r>
                <a:r>
                  <a:rPr lang="en-US" dirty="0">
                    <a:latin typeface="Bookman Old Style" panose="02050604050505020204" pitchFamily="18" charset="0"/>
                  </a:rPr>
                  <a:t> </a:t>
                </a:r>
                <a:r>
                  <a:rPr lang="en-US" dirty="0" err="1">
                    <a:latin typeface="Bookman Old Style" panose="02050604050505020204" pitchFamily="18" charset="0"/>
                  </a:rPr>
                  <a:t>pasangan</a:t>
                </a:r>
                <a:r>
                  <a:rPr lang="en-US" dirty="0">
                    <a:latin typeface="Bookman Old Style" panose="02050604050505020204" pitchFamily="18" charset="0"/>
                  </a:rPr>
                  <a:t> (Deborah Sherman, CS510) </a:t>
                </a:r>
                <a:r>
                  <a:rPr lang="en-US" dirty="0" err="1">
                    <a:latin typeface="Bookman Old Style" panose="02050604050505020204" pitchFamily="18" charset="0"/>
                  </a:rPr>
                  <a:t>tidak</a:t>
                </a:r>
                <a:r>
                  <a:rPr lang="en-US" dirty="0">
                    <a:latin typeface="Bookman Old Style" panose="02050604050505020204" pitchFamily="18" charset="0"/>
                  </a:rPr>
                  <a:t> </a:t>
                </a:r>
                <a:r>
                  <a:rPr lang="en-US" dirty="0" err="1">
                    <a:latin typeface="Bookman Old Style" panose="02050604050505020204" pitchFamily="18" charset="0"/>
                  </a:rPr>
                  <a:t>ada</a:t>
                </a:r>
                <a:r>
                  <a:rPr lang="en-US" dirty="0">
                    <a:latin typeface="Bookman Old Style" panose="02050604050505020204" pitchFamily="18" charset="0"/>
                  </a:rPr>
                  <a:t> </a:t>
                </a:r>
                <a:r>
                  <a:rPr lang="en-US" dirty="0" err="1">
                    <a:latin typeface="Bookman Old Style" panose="02050604050505020204" pitchFamily="18" charset="0"/>
                  </a:rPr>
                  <a:t>dalam</a:t>
                </a:r>
                <a:r>
                  <a:rPr lang="en-US" dirty="0">
                    <a:latin typeface="Bookman Old Style" panose="02050604050505020204" pitchFamily="18" charset="0"/>
                  </a:rPr>
                  <a:t> </a:t>
                </a:r>
                <a:r>
                  <a:rPr lang="en-US" i="1" dirty="0">
                    <a:latin typeface="Bookman Old Style" panose="02050604050505020204" pitchFamily="18" charset="0"/>
                  </a:rPr>
                  <a:t>R</a:t>
                </a:r>
                <a:r>
                  <a:rPr lang="en-US" dirty="0">
                    <a:latin typeface="Bookman Old Style" panose="02050604050505020204" pitchFamily="18" charset="0"/>
                  </a:rPr>
                  <a:t>.</a:t>
                </a:r>
                <a:endParaRPr lang="en-ID" dirty="0">
                  <a:latin typeface="Bookman Old Style" panose="02050604050505020204" pitchFamily="18" charset="0"/>
                </a:endParaRPr>
              </a:p>
            </p:txBody>
          </p:sp>
        </mc:Choice>
        <mc:Fallback>
          <p:sp>
            <p:nvSpPr>
              <p:cNvPr id="5" name="Rectangle 4">
                <a:extLst>
                  <a:ext uri="{FF2B5EF4-FFF2-40B4-BE49-F238E27FC236}">
                    <a16:creationId xmlns:a16="http://schemas.microsoft.com/office/drawing/2014/main" id="{24855D9B-4231-AF41-8ECA-F2399FA469FB}"/>
                  </a:ext>
                </a:extLst>
              </p:cNvPr>
              <p:cNvSpPr>
                <a:spLocks noRot="1" noChangeAspect="1" noMove="1" noResize="1" noEditPoints="1" noAdjustHandles="1" noChangeArrowheads="1" noChangeShapeType="1" noTextEdit="1"/>
              </p:cNvSpPr>
              <p:nvPr/>
            </p:nvSpPr>
            <p:spPr>
              <a:xfrm>
                <a:off x="428596" y="1484784"/>
                <a:ext cx="8391876" cy="4585871"/>
              </a:xfrm>
              <a:prstGeom prst="rect">
                <a:avLst/>
              </a:prstGeom>
              <a:blipFill>
                <a:blip r:embed="rId4"/>
                <a:stretch>
                  <a:fillRect l="-581" t="-798" r="-654" b="-1330"/>
                </a:stretch>
              </a:blipFill>
            </p:spPr>
            <p:txBody>
              <a:bodyPr/>
              <a:lstStyle/>
              <a:p>
                <a:r>
                  <a:rPr lang="en-ID">
                    <a:noFill/>
                  </a:rPr>
                  <a:t> </a:t>
                </a:r>
              </a:p>
            </p:txBody>
          </p:sp>
        </mc:Fallback>
      </mc:AlternateContent>
    </p:spTree>
    <p:extLst>
      <p:ext uri="{BB962C8B-B14F-4D97-AF65-F5344CB8AC3E}">
        <p14:creationId xmlns:p14="http://schemas.microsoft.com/office/powerpoint/2010/main" val="886935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8.1. Relasi</a:t>
            </a:r>
            <a:endParaRPr lang="en-US" sz="3200" b="1" dirty="0">
              <a:solidFill>
                <a:srgbClr val="C00000"/>
              </a:solidFill>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5170646"/>
          </a:xfrm>
          <a:prstGeom prst="rect">
            <a:avLst/>
          </a:prstGeom>
        </p:spPr>
        <p:txBody>
          <a:bodyPr wrap="square">
            <a:spAutoFit/>
          </a:bodyPr>
          <a:lstStyle/>
          <a:p>
            <a:pPr algn="just">
              <a:spcBef>
                <a:spcPts val="1200"/>
              </a:spcBef>
              <a:spcAft>
                <a:spcPts val="0"/>
              </a:spcAft>
            </a:pPr>
            <a:r>
              <a:rPr lang="en-US" b="1" dirty="0" err="1">
                <a:latin typeface="Bookman Old Style" panose="02050604050505020204" pitchFamily="18" charset="0"/>
              </a:rPr>
              <a:t>Contoh</a:t>
            </a:r>
            <a:r>
              <a:rPr lang="en-US" b="1" dirty="0">
                <a:latin typeface="Bookman Old Style" panose="02050604050505020204" pitchFamily="18" charset="0"/>
              </a:rPr>
              <a:t> 2</a:t>
            </a:r>
            <a:endParaRPr lang="en-ID" b="1" dirty="0">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dirty="0" err="1">
                <a:latin typeface="Bookman Old Style" panose="02050604050505020204" pitchFamily="18" charset="0"/>
              </a:rPr>
              <a:t>Misalkan</a:t>
            </a:r>
            <a:r>
              <a:rPr lang="en-US" dirty="0">
                <a:latin typeface="Bookman Old Style" panose="02050604050505020204" pitchFamily="18" charset="0"/>
              </a:rPr>
              <a:t> </a:t>
            </a:r>
            <a:r>
              <a:rPr lang="en-US" i="1" dirty="0">
                <a:latin typeface="Bookman Old Style" panose="02050604050505020204" pitchFamily="18" charset="0"/>
              </a:rPr>
              <a:t>A</a:t>
            </a:r>
            <a:r>
              <a:rPr lang="en-US" dirty="0">
                <a:latin typeface="Bookman Old Style" panose="02050604050505020204" pitchFamily="18" charset="0"/>
              </a:rPr>
              <a:t> </a:t>
            </a:r>
            <a:r>
              <a:rPr lang="en-US" dirty="0" err="1">
                <a:latin typeface="Bookman Old Style" panose="02050604050505020204" pitchFamily="18" charset="0"/>
              </a:rPr>
              <a:t>adalah</a:t>
            </a:r>
            <a:r>
              <a:rPr lang="en-US" dirty="0">
                <a:latin typeface="Bookman Old Style" panose="02050604050505020204" pitchFamily="18" charset="0"/>
              </a:rPr>
              <a:t> </a:t>
            </a:r>
            <a:r>
              <a:rPr lang="en-US" dirty="0" err="1">
                <a:latin typeface="Bookman Old Style" panose="02050604050505020204" pitchFamily="18" charset="0"/>
              </a:rPr>
              <a:t>himpunan</a:t>
            </a:r>
            <a:r>
              <a:rPr lang="en-US" dirty="0">
                <a:latin typeface="Bookman Old Style" panose="02050604050505020204" pitchFamily="18" charset="0"/>
              </a:rPr>
              <a:t> </a:t>
            </a:r>
            <a:r>
              <a:rPr lang="en-US" dirty="0" err="1">
                <a:latin typeface="Bookman Old Style" panose="02050604050505020204" pitchFamily="18" charset="0"/>
              </a:rPr>
              <a:t>kota</a:t>
            </a:r>
            <a:r>
              <a:rPr lang="en-US" dirty="0">
                <a:latin typeface="Bookman Old Style" panose="02050604050505020204" pitchFamily="18" charset="0"/>
              </a:rPr>
              <a:t> di Indonesia dan </a:t>
            </a:r>
            <a:r>
              <a:rPr lang="en-US" i="1" dirty="0">
                <a:latin typeface="Bookman Old Style" panose="02050604050505020204" pitchFamily="18" charset="0"/>
              </a:rPr>
              <a:t>B</a:t>
            </a:r>
            <a:r>
              <a:rPr lang="en-US" dirty="0">
                <a:latin typeface="Bookman Old Style" panose="02050604050505020204" pitchFamily="18" charset="0"/>
              </a:rPr>
              <a:t> </a:t>
            </a:r>
            <a:r>
              <a:rPr lang="en-US" dirty="0" err="1">
                <a:latin typeface="Bookman Old Style" panose="02050604050505020204" pitchFamily="18" charset="0"/>
              </a:rPr>
              <a:t>adalah</a:t>
            </a:r>
            <a:r>
              <a:rPr lang="en-US" dirty="0">
                <a:latin typeface="Bookman Old Style" panose="02050604050505020204" pitchFamily="18" charset="0"/>
              </a:rPr>
              <a:t> </a:t>
            </a:r>
            <a:r>
              <a:rPr lang="en-US" dirty="0" err="1">
                <a:latin typeface="Bookman Old Style" panose="02050604050505020204" pitchFamily="18" charset="0"/>
              </a:rPr>
              <a:t>himpunan</a:t>
            </a:r>
            <a:r>
              <a:rPr lang="en-US" dirty="0">
                <a:latin typeface="Bookman Old Style" panose="02050604050505020204" pitchFamily="18" charset="0"/>
              </a:rPr>
              <a:t> </a:t>
            </a:r>
            <a:r>
              <a:rPr lang="en-US" dirty="0" err="1">
                <a:latin typeface="Bookman Old Style" panose="02050604050505020204" pitchFamily="18" charset="0"/>
              </a:rPr>
              <a:t>dari</a:t>
            </a:r>
            <a:r>
              <a:rPr lang="en-US" dirty="0">
                <a:latin typeface="Bookman Old Style" panose="02050604050505020204" pitchFamily="18" charset="0"/>
              </a:rPr>
              <a:t> </a:t>
            </a:r>
            <a:r>
              <a:rPr lang="en-US" dirty="0" err="1">
                <a:latin typeface="Bookman Old Style" panose="02050604050505020204" pitchFamily="18" charset="0"/>
              </a:rPr>
              <a:t>provinsi</a:t>
            </a:r>
            <a:r>
              <a:rPr lang="en-US" dirty="0">
                <a:latin typeface="Bookman Old Style" panose="02050604050505020204" pitchFamily="18" charset="0"/>
              </a:rPr>
              <a:t> di Indonesia. </a:t>
            </a:r>
            <a:r>
              <a:rPr lang="en-US" dirty="0" err="1">
                <a:latin typeface="Bookman Old Style" panose="02050604050505020204" pitchFamily="18" charset="0"/>
              </a:rPr>
              <a:t>Ditentukan</a:t>
            </a:r>
            <a:r>
              <a:rPr lang="en-US" dirty="0">
                <a:latin typeface="Bookman Old Style" panose="02050604050505020204" pitchFamily="18" charset="0"/>
              </a:rPr>
              <a:t> </a:t>
            </a:r>
            <a:r>
              <a:rPr lang="en-US" dirty="0" err="1">
                <a:latin typeface="Bookman Old Style" panose="02050604050505020204" pitchFamily="18" charset="0"/>
              </a:rPr>
              <a:t>relasi</a:t>
            </a:r>
            <a:r>
              <a:rPr lang="en-US" dirty="0">
                <a:latin typeface="Bookman Old Style" panose="02050604050505020204" pitchFamily="18" charset="0"/>
              </a:rPr>
              <a:t> </a:t>
            </a:r>
            <a:r>
              <a:rPr lang="en-US" i="1" dirty="0">
                <a:latin typeface="Bookman Old Style" panose="02050604050505020204" pitchFamily="18" charset="0"/>
              </a:rPr>
              <a:t>R</a:t>
            </a:r>
            <a:r>
              <a:rPr lang="en-US" dirty="0">
                <a:latin typeface="Bookman Old Style" panose="02050604050505020204" pitchFamily="18" charset="0"/>
              </a:rPr>
              <a:t> </a:t>
            </a:r>
            <a:r>
              <a:rPr lang="en-US" dirty="0" err="1">
                <a:latin typeface="Bookman Old Style" panose="02050604050505020204" pitchFamily="18" charset="0"/>
              </a:rPr>
              <a:t>dengan</a:t>
            </a:r>
            <a:r>
              <a:rPr lang="en-US" dirty="0">
                <a:latin typeface="Bookman Old Style" panose="02050604050505020204" pitchFamily="18" charset="0"/>
              </a:rPr>
              <a:t> </a:t>
            </a:r>
            <a:r>
              <a:rPr lang="en-US" dirty="0" err="1">
                <a:latin typeface="Bookman Old Style" panose="02050604050505020204" pitchFamily="18" charset="0"/>
              </a:rPr>
              <a:t>menetapkan</a:t>
            </a:r>
            <a:r>
              <a:rPr lang="en-US" dirty="0">
                <a:latin typeface="Bookman Old Style" panose="02050604050505020204" pitchFamily="18" charset="0"/>
              </a:rPr>
              <a:t> </a:t>
            </a:r>
            <a:r>
              <a:rPr lang="en-US" dirty="0" err="1">
                <a:latin typeface="Bookman Old Style" panose="02050604050505020204" pitchFamily="18" charset="0"/>
              </a:rPr>
              <a:t>bahwa</a:t>
            </a:r>
            <a:r>
              <a:rPr lang="en-US" dirty="0">
                <a:latin typeface="Bookman Old Style" panose="02050604050505020204" pitchFamily="18" charset="0"/>
              </a:rPr>
              <a:t> (</a:t>
            </a:r>
            <a:r>
              <a:rPr lang="en-US" i="1" dirty="0">
                <a:latin typeface="Bookman Old Style" panose="02050604050505020204" pitchFamily="18" charset="0"/>
              </a:rPr>
              <a:t>a</a:t>
            </a:r>
            <a:r>
              <a:rPr lang="en-US" dirty="0">
                <a:latin typeface="Bookman Old Style" panose="02050604050505020204" pitchFamily="18" charset="0"/>
              </a:rPr>
              <a:t>, </a:t>
            </a:r>
            <a:r>
              <a:rPr lang="en-US" i="1" dirty="0">
                <a:latin typeface="Bookman Old Style" panose="02050604050505020204" pitchFamily="18" charset="0"/>
              </a:rPr>
              <a:t>b</a:t>
            </a:r>
            <a:r>
              <a:rPr lang="en-US" dirty="0">
                <a:latin typeface="Bookman Old Style" panose="02050604050505020204" pitchFamily="18" charset="0"/>
              </a:rPr>
              <a:t>) </a:t>
            </a:r>
            <a:r>
              <a:rPr lang="en-US" dirty="0" err="1">
                <a:latin typeface="Bookman Old Style" panose="02050604050505020204" pitchFamily="18" charset="0"/>
              </a:rPr>
              <a:t>anggota</a:t>
            </a:r>
            <a:r>
              <a:rPr lang="en-US" dirty="0">
                <a:latin typeface="Bookman Old Style" panose="02050604050505020204" pitchFamily="18" charset="0"/>
              </a:rPr>
              <a:t> </a:t>
            </a:r>
            <a:r>
              <a:rPr lang="en-US" i="1" dirty="0">
                <a:latin typeface="Bookman Old Style" panose="02050604050505020204" pitchFamily="18" charset="0"/>
              </a:rPr>
              <a:t>R</a:t>
            </a:r>
            <a:r>
              <a:rPr lang="en-US" dirty="0">
                <a:latin typeface="Bookman Old Style" panose="02050604050505020204" pitchFamily="18" charset="0"/>
              </a:rPr>
              <a:t> </a:t>
            </a:r>
            <a:r>
              <a:rPr lang="en-US" dirty="0" err="1">
                <a:latin typeface="Bookman Old Style" panose="02050604050505020204" pitchFamily="18" charset="0"/>
              </a:rPr>
              <a:t>jika</a:t>
            </a:r>
            <a:r>
              <a:rPr lang="en-US" dirty="0">
                <a:latin typeface="Bookman Old Style" panose="02050604050505020204" pitchFamily="18" charset="0"/>
              </a:rPr>
              <a:t> </a:t>
            </a:r>
            <a:r>
              <a:rPr lang="en-US" dirty="0" err="1">
                <a:latin typeface="Bookman Old Style" panose="02050604050505020204" pitchFamily="18" charset="0"/>
              </a:rPr>
              <a:t>sebuah</a:t>
            </a:r>
            <a:r>
              <a:rPr lang="en-US" dirty="0">
                <a:latin typeface="Bookman Old Style" panose="02050604050505020204" pitchFamily="18" charset="0"/>
              </a:rPr>
              <a:t> </a:t>
            </a:r>
            <a:r>
              <a:rPr lang="en-US" dirty="0" err="1">
                <a:latin typeface="Bookman Old Style" panose="02050604050505020204" pitchFamily="18" charset="0"/>
              </a:rPr>
              <a:t>kota</a:t>
            </a:r>
            <a:r>
              <a:rPr lang="en-US" dirty="0">
                <a:latin typeface="Bookman Old Style" panose="02050604050505020204" pitchFamily="18" charset="0"/>
              </a:rPr>
              <a:t> </a:t>
            </a:r>
            <a:r>
              <a:rPr lang="en-US" dirty="0" err="1">
                <a:latin typeface="Bookman Old Style" panose="02050604050505020204" pitchFamily="18" charset="0"/>
              </a:rPr>
              <a:t>dengan</a:t>
            </a:r>
            <a:r>
              <a:rPr lang="en-US" dirty="0">
                <a:latin typeface="Bookman Old Style" panose="02050604050505020204" pitchFamily="18" charset="0"/>
              </a:rPr>
              <a:t> </a:t>
            </a:r>
            <a:r>
              <a:rPr lang="en-US" dirty="0" err="1">
                <a:latin typeface="Bookman Old Style" panose="02050604050505020204" pitchFamily="18" charset="0"/>
              </a:rPr>
              <a:t>nama</a:t>
            </a:r>
            <a:r>
              <a:rPr lang="en-US" dirty="0">
                <a:latin typeface="Bookman Old Style" panose="02050604050505020204" pitchFamily="18" charset="0"/>
              </a:rPr>
              <a:t> </a:t>
            </a:r>
            <a:r>
              <a:rPr lang="en-US" i="1" dirty="0">
                <a:latin typeface="Bookman Old Style" panose="02050604050505020204" pitchFamily="18" charset="0"/>
              </a:rPr>
              <a:t>a</a:t>
            </a:r>
            <a:r>
              <a:rPr lang="en-US" dirty="0">
                <a:latin typeface="Bookman Old Style" panose="02050604050505020204" pitchFamily="18" charset="0"/>
              </a:rPr>
              <a:t> </a:t>
            </a:r>
            <a:r>
              <a:rPr lang="en-US" dirty="0" err="1">
                <a:latin typeface="Bookman Old Style" panose="02050604050505020204" pitchFamily="18" charset="0"/>
              </a:rPr>
              <a:t>ada</a:t>
            </a:r>
            <a:r>
              <a:rPr lang="en-US" dirty="0">
                <a:latin typeface="Bookman Old Style" panose="02050604050505020204" pitchFamily="18" charset="0"/>
              </a:rPr>
              <a:t> di </a:t>
            </a:r>
            <a:r>
              <a:rPr lang="en-US" dirty="0" err="1">
                <a:latin typeface="Bookman Old Style" panose="02050604050505020204" pitchFamily="18" charset="0"/>
              </a:rPr>
              <a:t>provinsi</a:t>
            </a:r>
            <a:r>
              <a:rPr lang="en-US" dirty="0">
                <a:latin typeface="Bookman Old Style" panose="02050604050505020204" pitchFamily="18" charset="0"/>
              </a:rPr>
              <a:t> </a:t>
            </a:r>
            <a:r>
              <a:rPr lang="en-US" i="1" dirty="0">
                <a:latin typeface="Bookman Old Style" panose="02050604050505020204" pitchFamily="18" charset="0"/>
              </a:rPr>
              <a:t>b</a:t>
            </a:r>
            <a:r>
              <a:rPr lang="en-US" dirty="0">
                <a:latin typeface="Bookman Old Style" panose="02050604050505020204" pitchFamily="18" charset="0"/>
              </a:rPr>
              <a:t>. </a:t>
            </a:r>
          </a:p>
          <a:p>
            <a:pPr marL="450850" indent="-450850" algn="just">
              <a:spcBef>
                <a:spcPts val="1200"/>
              </a:spcBef>
              <a:spcAft>
                <a:spcPts val="0"/>
              </a:spcAft>
              <a:buFont typeface="Wingdings" pitchFamily="2" charset="2"/>
              <a:buChar char="q"/>
            </a:pPr>
            <a:r>
              <a:rPr lang="en-US" dirty="0" err="1">
                <a:latin typeface="Bookman Old Style" panose="02050604050505020204" pitchFamily="18" charset="0"/>
              </a:rPr>
              <a:t>Contohnya</a:t>
            </a:r>
            <a:r>
              <a:rPr lang="en-US" dirty="0">
                <a:latin typeface="Bookman Old Style" panose="02050604050505020204" pitchFamily="18" charset="0"/>
              </a:rPr>
              <a:t>: (Bandung, </a:t>
            </a:r>
            <a:r>
              <a:rPr lang="en-US" dirty="0" err="1">
                <a:latin typeface="Bookman Old Style" panose="02050604050505020204" pitchFamily="18" charset="0"/>
              </a:rPr>
              <a:t>Jawa</a:t>
            </a:r>
            <a:r>
              <a:rPr lang="en-US" dirty="0">
                <a:latin typeface="Bookman Old Style" panose="02050604050505020204" pitchFamily="18" charset="0"/>
              </a:rPr>
              <a:t> Barat), (Semarang, </a:t>
            </a:r>
            <a:r>
              <a:rPr lang="en-US" dirty="0" err="1">
                <a:latin typeface="Bookman Old Style" panose="02050604050505020204" pitchFamily="18" charset="0"/>
              </a:rPr>
              <a:t>Jawa</a:t>
            </a:r>
            <a:r>
              <a:rPr lang="en-US" dirty="0">
                <a:latin typeface="Bookman Old Style" panose="02050604050505020204" pitchFamily="18" charset="0"/>
              </a:rPr>
              <a:t> Tengah), (Surabaya, </a:t>
            </a:r>
            <a:r>
              <a:rPr lang="en-US" dirty="0" err="1">
                <a:latin typeface="Bookman Old Style" panose="02050604050505020204" pitchFamily="18" charset="0"/>
              </a:rPr>
              <a:t>Jawa</a:t>
            </a:r>
            <a:r>
              <a:rPr lang="en-US" dirty="0">
                <a:latin typeface="Bookman Old Style" panose="02050604050505020204" pitchFamily="18" charset="0"/>
              </a:rPr>
              <a:t> Timur), dan (Denpasar, Bali) </a:t>
            </a:r>
            <a:r>
              <a:rPr lang="en-US" dirty="0" err="1">
                <a:latin typeface="Bookman Old Style" panose="02050604050505020204" pitchFamily="18" charset="0"/>
              </a:rPr>
              <a:t>ada</a:t>
            </a:r>
            <a:r>
              <a:rPr lang="en-US" dirty="0">
                <a:latin typeface="Bookman Old Style" panose="02050604050505020204" pitchFamily="18" charset="0"/>
              </a:rPr>
              <a:t> </a:t>
            </a:r>
            <a:r>
              <a:rPr lang="en-US" dirty="0" err="1">
                <a:latin typeface="Bookman Old Style" panose="02050604050505020204" pitchFamily="18" charset="0"/>
              </a:rPr>
              <a:t>dalam</a:t>
            </a:r>
            <a:r>
              <a:rPr lang="en-US" dirty="0">
                <a:latin typeface="Bookman Old Style" panose="02050604050505020204" pitchFamily="18" charset="0"/>
              </a:rPr>
              <a:t> </a:t>
            </a:r>
            <a:r>
              <a:rPr lang="en-US" i="1" dirty="0">
                <a:latin typeface="Bookman Old Style" panose="02050604050505020204" pitchFamily="18" charset="0"/>
              </a:rPr>
              <a:t>R</a:t>
            </a:r>
            <a:r>
              <a:rPr lang="en-US" dirty="0">
                <a:latin typeface="Bookman Old Style" panose="02050604050505020204" pitchFamily="18" charset="0"/>
              </a:rPr>
              <a:t>.</a:t>
            </a:r>
            <a:r>
              <a:rPr lang="en-ID" dirty="0">
                <a:latin typeface="Bookman Old Style" panose="02050604050505020204" pitchFamily="18" charset="0"/>
              </a:rPr>
              <a:t> </a:t>
            </a:r>
          </a:p>
          <a:p>
            <a:pPr algn="just">
              <a:spcBef>
                <a:spcPts val="1200"/>
              </a:spcBef>
              <a:spcAft>
                <a:spcPts val="0"/>
              </a:spcAft>
            </a:pPr>
            <a:r>
              <a:rPr lang="en-ID" b="1" dirty="0" err="1">
                <a:latin typeface="Bookman Old Style" panose="02050604050505020204" pitchFamily="18" charset="0"/>
              </a:rPr>
              <a:t>Contoh</a:t>
            </a:r>
            <a:r>
              <a:rPr lang="en-ID" b="1" dirty="0">
                <a:latin typeface="Bookman Old Style" panose="02050604050505020204" pitchFamily="18" charset="0"/>
              </a:rPr>
              <a:t> 3</a:t>
            </a:r>
          </a:p>
          <a:p>
            <a:pPr marL="450850" indent="-450850" algn="just">
              <a:spcBef>
                <a:spcPts val="1200"/>
              </a:spcBef>
              <a:spcAft>
                <a:spcPts val="0"/>
              </a:spcAft>
              <a:buFont typeface="Wingdings" pitchFamily="2" charset="2"/>
              <a:buChar char="q"/>
            </a:pPr>
            <a:r>
              <a:rPr lang="en-US" dirty="0" err="1">
                <a:latin typeface="Bookman Old Style" panose="02050604050505020204" pitchFamily="18" charset="0"/>
              </a:rPr>
              <a:t>Misalkan</a:t>
            </a:r>
            <a:r>
              <a:rPr lang="en-US" dirty="0">
                <a:latin typeface="Bookman Old Style" panose="02050604050505020204" pitchFamily="18" charset="0"/>
              </a:rPr>
              <a:t> </a:t>
            </a:r>
            <a:r>
              <a:rPr lang="en-US" i="1" dirty="0">
                <a:latin typeface="Bookman Old Style" panose="02050604050505020204" pitchFamily="18" charset="0"/>
              </a:rPr>
              <a:t>A</a:t>
            </a:r>
            <a:r>
              <a:rPr lang="en-US" dirty="0">
                <a:latin typeface="Bookman Old Style" panose="02050604050505020204" pitchFamily="18" charset="0"/>
              </a:rPr>
              <a:t> = {0, 1, 2} dan </a:t>
            </a:r>
            <a:r>
              <a:rPr lang="en-US" i="1" dirty="0">
                <a:latin typeface="Bookman Old Style" panose="02050604050505020204" pitchFamily="18" charset="0"/>
              </a:rPr>
              <a:t>B</a:t>
            </a:r>
            <a:r>
              <a:rPr lang="en-US" dirty="0">
                <a:latin typeface="Bookman Old Style" panose="02050604050505020204" pitchFamily="18" charset="0"/>
              </a:rPr>
              <a:t> = {</a:t>
            </a:r>
            <a:r>
              <a:rPr lang="en-US" i="1" dirty="0">
                <a:latin typeface="Bookman Old Style" panose="02050604050505020204" pitchFamily="18" charset="0"/>
              </a:rPr>
              <a:t>a</a:t>
            </a:r>
            <a:r>
              <a:rPr lang="en-US" dirty="0">
                <a:latin typeface="Bookman Old Style" panose="02050604050505020204" pitchFamily="18" charset="0"/>
              </a:rPr>
              <a:t>, </a:t>
            </a:r>
            <a:r>
              <a:rPr lang="en-US" i="1" dirty="0">
                <a:latin typeface="Bookman Old Style" panose="02050604050505020204" pitchFamily="18" charset="0"/>
              </a:rPr>
              <a:t>b</a:t>
            </a:r>
            <a:r>
              <a:rPr lang="en-US" dirty="0">
                <a:latin typeface="Bookman Old Style" panose="02050604050505020204" pitchFamily="18" charset="0"/>
              </a:rPr>
              <a:t>}. </a:t>
            </a:r>
            <a:r>
              <a:rPr lang="en-US" dirty="0" err="1">
                <a:latin typeface="Bookman Old Style" panose="02050604050505020204" pitchFamily="18" charset="0"/>
              </a:rPr>
              <a:t>Kemudian</a:t>
            </a:r>
            <a:r>
              <a:rPr lang="en-US" dirty="0">
                <a:latin typeface="Bookman Old Style" panose="02050604050505020204" pitchFamily="18" charset="0"/>
              </a:rPr>
              <a:t> {(0, a), (0, b), (1, a), (2, b)} </a:t>
            </a:r>
            <a:r>
              <a:rPr lang="en-US" dirty="0" err="1">
                <a:latin typeface="Bookman Old Style" panose="02050604050505020204" pitchFamily="18" charset="0"/>
              </a:rPr>
              <a:t>adalah</a:t>
            </a:r>
            <a:r>
              <a:rPr lang="en-US" dirty="0">
                <a:latin typeface="Bookman Old Style" panose="02050604050505020204" pitchFamily="18" charset="0"/>
              </a:rPr>
              <a:t> </a:t>
            </a:r>
            <a:r>
              <a:rPr lang="en-US" dirty="0" err="1">
                <a:latin typeface="Bookman Old Style" panose="02050604050505020204" pitchFamily="18" charset="0"/>
              </a:rPr>
              <a:t>relasi</a:t>
            </a:r>
            <a:r>
              <a:rPr lang="en-US" dirty="0">
                <a:latin typeface="Bookman Old Style" panose="02050604050505020204" pitchFamily="18" charset="0"/>
              </a:rPr>
              <a:t> </a:t>
            </a:r>
            <a:r>
              <a:rPr lang="en-US" dirty="0" err="1">
                <a:latin typeface="Bookman Old Style" panose="02050604050505020204" pitchFamily="18" charset="0"/>
              </a:rPr>
              <a:t>dari</a:t>
            </a:r>
            <a:r>
              <a:rPr lang="en-US" dirty="0">
                <a:latin typeface="Bookman Old Style" panose="02050604050505020204" pitchFamily="18" charset="0"/>
              </a:rPr>
              <a:t> </a:t>
            </a:r>
            <a:r>
              <a:rPr lang="en-US" i="1" dirty="0">
                <a:latin typeface="Bookman Old Style" panose="02050604050505020204" pitchFamily="18" charset="0"/>
              </a:rPr>
              <a:t>A</a:t>
            </a:r>
            <a:r>
              <a:rPr lang="en-US" dirty="0">
                <a:latin typeface="Bookman Old Style" panose="02050604050505020204" pitchFamily="18" charset="0"/>
              </a:rPr>
              <a:t> </a:t>
            </a:r>
            <a:r>
              <a:rPr lang="en-US" dirty="0" err="1">
                <a:latin typeface="Bookman Old Style" panose="02050604050505020204" pitchFamily="18" charset="0"/>
              </a:rPr>
              <a:t>ke</a:t>
            </a:r>
            <a:r>
              <a:rPr lang="en-US" dirty="0">
                <a:latin typeface="Bookman Old Style" panose="02050604050505020204" pitchFamily="18" charset="0"/>
              </a:rPr>
              <a:t> </a:t>
            </a:r>
            <a:r>
              <a:rPr lang="en-US" i="1" dirty="0">
                <a:latin typeface="Bookman Old Style" panose="02050604050505020204" pitchFamily="18" charset="0"/>
              </a:rPr>
              <a:t>B</a:t>
            </a:r>
            <a:r>
              <a:rPr lang="en-US" dirty="0">
                <a:latin typeface="Bookman Old Style" panose="02050604050505020204" pitchFamily="18" charset="0"/>
              </a:rPr>
              <a:t>. </a:t>
            </a:r>
            <a:r>
              <a:rPr lang="en-US" dirty="0" err="1">
                <a:latin typeface="Bookman Old Style" panose="02050604050505020204" pitchFamily="18" charset="0"/>
              </a:rPr>
              <a:t>Berarti</a:t>
            </a:r>
            <a:r>
              <a:rPr lang="en-US" dirty="0">
                <a:latin typeface="Bookman Old Style" panose="02050604050505020204" pitchFamily="18" charset="0"/>
              </a:rPr>
              <a:t>, </a:t>
            </a:r>
            <a:r>
              <a:rPr lang="en-US" dirty="0" err="1">
                <a:latin typeface="Bookman Old Style" panose="02050604050505020204" pitchFamily="18" charset="0"/>
              </a:rPr>
              <a:t>bahwa</a:t>
            </a:r>
            <a:r>
              <a:rPr lang="en-US" dirty="0">
                <a:latin typeface="Bookman Old Style" panose="02050604050505020204" pitchFamily="18" charset="0"/>
              </a:rPr>
              <a:t> 0 </a:t>
            </a:r>
            <a:r>
              <a:rPr lang="en-US" i="1" dirty="0">
                <a:latin typeface="Bookman Old Style" panose="02050604050505020204" pitchFamily="18" charset="0"/>
              </a:rPr>
              <a:t>R</a:t>
            </a:r>
            <a:r>
              <a:rPr lang="en-US" dirty="0">
                <a:latin typeface="Bookman Old Style" panose="02050604050505020204" pitchFamily="18" charset="0"/>
              </a:rPr>
              <a:t> a, </a:t>
            </a:r>
            <a:r>
              <a:rPr lang="en-US" dirty="0" err="1">
                <a:latin typeface="Bookman Old Style" panose="02050604050505020204" pitchFamily="18" charset="0"/>
              </a:rPr>
              <a:t>tetapi</a:t>
            </a:r>
            <a:r>
              <a:rPr lang="en-US" dirty="0">
                <a:latin typeface="Bookman Old Style" panose="02050604050505020204" pitchFamily="18" charset="0"/>
              </a:rPr>
              <a:t> 1 </a:t>
            </a:r>
            <a:r>
              <a:rPr lang="en-US" i="1" dirty="0">
                <a:latin typeface="Bookman Old Style" panose="02050604050505020204" pitchFamily="18" charset="0"/>
              </a:rPr>
              <a:t>R</a:t>
            </a:r>
            <a:r>
              <a:rPr lang="en-US" dirty="0">
                <a:latin typeface="Bookman Old Style" panose="02050604050505020204" pitchFamily="18" charset="0"/>
              </a:rPr>
              <a:t> b. </a:t>
            </a:r>
          </a:p>
          <a:p>
            <a:pPr marL="450850" indent="-450850" algn="just">
              <a:spcBef>
                <a:spcPts val="1200"/>
              </a:spcBef>
              <a:spcAft>
                <a:spcPts val="0"/>
              </a:spcAft>
              <a:buFont typeface="Wingdings" pitchFamily="2" charset="2"/>
              <a:buChar char="q"/>
            </a:pPr>
            <a:r>
              <a:rPr lang="en-US" dirty="0" err="1">
                <a:latin typeface="Bookman Old Style" panose="02050604050505020204" pitchFamily="18" charset="0"/>
              </a:rPr>
              <a:t>Relasi</a:t>
            </a:r>
            <a:r>
              <a:rPr lang="en-US" dirty="0">
                <a:latin typeface="Bookman Old Style" panose="02050604050505020204" pitchFamily="18" charset="0"/>
              </a:rPr>
              <a:t> </a:t>
            </a:r>
            <a:r>
              <a:rPr lang="en-US" dirty="0" err="1">
                <a:latin typeface="Bookman Old Style" panose="02050604050505020204" pitchFamily="18" charset="0"/>
              </a:rPr>
              <a:t>dapat</a:t>
            </a:r>
            <a:r>
              <a:rPr lang="en-US" dirty="0">
                <a:latin typeface="Bookman Old Style" panose="02050604050505020204" pitchFamily="18" charset="0"/>
              </a:rPr>
              <a:t> </a:t>
            </a:r>
            <a:r>
              <a:rPr lang="en-US" dirty="0" err="1">
                <a:latin typeface="Bookman Old Style" panose="02050604050505020204" pitchFamily="18" charset="0"/>
              </a:rPr>
              <a:t>direpresentasikan</a:t>
            </a:r>
            <a:r>
              <a:rPr lang="en-US" dirty="0">
                <a:latin typeface="Bookman Old Style" panose="02050604050505020204" pitchFamily="18" charset="0"/>
              </a:rPr>
              <a:t> </a:t>
            </a:r>
            <a:r>
              <a:rPr lang="en-US" dirty="0" err="1">
                <a:latin typeface="Bookman Old Style" panose="02050604050505020204" pitchFamily="18" charset="0"/>
              </a:rPr>
              <a:t>dengan</a:t>
            </a:r>
            <a:r>
              <a:rPr lang="en-US" dirty="0">
                <a:latin typeface="Bookman Old Style" panose="02050604050505020204" pitchFamily="18" charset="0"/>
              </a:rPr>
              <a:t> </a:t>
            </a:r>
            <a:r>
              <a:rPr lang="en-US" dirty="0" err="1">
                <a:latin typeface="Bookman Old Style" panose="02050604050505020204" pitchFamily="18" charset="0"/>
              </a:rPr>
              <a:t>grafik</a:t>
            </a:r>
            <a:r>
              <a:rPr lang="en-US" dirty="0">
                <a:latin typeface="Bookman Old Style" panose="02050604050505020204" pitchFamily="18" charset="0"/>
              </a:rPr>
              <a:t>, </a:t>
            </a:r>
            <a:r>
              <a:rPr lang="en-US" dirty="0" err="1">
                <a:latin typeface="Bookman Old Style" panose="02050604050505020204" pitchFamily="18" charset="0"/>
              </a:rPr>
              <a:t>seperti</a:t>
            </a:r>
            <a:r>
              <a:rPr lang="en-US" dirty="0">
                <a:latin typeface="Bookman Old Style" panose="02050604050505020204" pitchFamily="18" charset="0"/>
              </a:rPr>
              <a:t> yang </a:t>
            </a:r>
            <a:r>
              <a:rPr lang="en-US" dirty="0" err="1">
                <a:latin typeface="Bookman Old Style" panose="02050604050505020204" pitchFamily="18" charset="0"/>
              </a:rPr>
              <a:t>ditunjukkan</a:t>
            </a:r>
            <a:r>
              <a:rPr lang="en-US" dirty="0">
                <a:latin typeface="Bookman Old Style" panose="02050604050505020204" pitchFamily="18" charset="0"/>
              </a:rPr>
              <a:t> pada Gambar 8.1, </a:t>
            </a:r>
            <a:r>
              <a:rPr lang="en-US" dirty="0" err="1">
                <a:latin typeface="Bookman Old Style" panose="02050604050505020204" pitchFamily="18" charset="0"/>
              </a:rPr>
              <a:t>menggunakan</a:t>
            </a:r>
            <a:r>
              <a:rPr lang="en-US" dirty="0">
                <a:latin typeface="Bookman Old Style" panose="02050604050505020204" pitchFamily="18" charset="0"/>
              </a:rPr>
              <a:t> </a:t>
            </a:r>
            <a:r>
              <a:rPr lang="en-US" dirty="0" err="1">
                <a:latin typeface="Bookman Old Style" panose="02050604050505020204" pitchFamily="18" charset="0"/>
              </a:rPr>
              <a:t>panah</a:t>
            </a:r>
            <a:r>
              <a:rPr lang="en-US" dirty="0">
                <a:latin typeface="Bookman Old Style" panose="02050604050505020204" pitchFamily="18" charset="0"/>
              </a:rPr>
              <a:t> </a:t>
            </a:r>
            <a:r>
              <a:rPr lang="en-US" dirty="0" err="1">
                <a:latin typeface="Bookman Old Style" panose="02050604050505020204" pitchFamily="18" charset="0"/>
              </a:rPr>
              <a:t>untuk</a:t>
            </a:r>
            <a:r>
              <a:rPr lang="en-US" dirty="0">
                <a:latin typeface="Bookman Old Style" panose="02050604050505020204" pitchFamily="18" charset="0"/>
              </a:rPr>
              <a:t> </a:t>
            </a:r>
            <a:r>
              <a:rPr lang="en-US" dirty="0" err="1">
                <a:latin typeface="Bookman Old Style" panose="02050604050505020204" pitchFamily="18" charset="0"/>
              </a:rPr>
              <a:t>merepresentasikan</a:t>
            </a:r>
            <a:r>
              <a:rPr lang="en-US" dirty="0">
                <a:latin typeface="Bookman Old Style" panose="02050604050505020204" pitchFamily="18" charset="0"/>
              </a:rPr>
              <a:t> </a:t>
            </a:r>
            <a:r>
              <a:rPr lang="en-US" dirty="0" err="1">
                <a:latin typeface="Bookman Old Style" panose="02050604050505020204" pitchFamily="18" charset="0"/>
              </a:rPr>
              <a:t>pasangan</a:t>
            </a:r>
            <a:r>
              <a:rPr lang="en-US" dirty="0">
                <a:latin typeface="Bookman Old Style" panose="02050604050505020204" pitchFamily="18" charset="0"/>
              </a:rPr>
              <a:t> </a:t>
            </a:r>
            <a:r>
              <a:rPr lang="en-US" dirty="0" err="1">
                <a:latin typeface="Bookman Old Style" panose="02050604050505020204" pitchFamily="18" charset="0"/>
              </a:rPr>
              <a:t>terurut</a:t>
            </a:r>
            <a:r>
              <a:rPr lang="en-US" dirty="0">
                <a:latin typeface="Bookman Old Style" panose="02050604050505020204" pitchFamily="18" charset="0"/>
              </a:rPr>
              <a:t>. </a:t>
            </a:r>
          </a:p>
          <a:p>
            <a:pPr marL="450850" indent="-450850" algn="just">
              <a:spcBef>
                <a:spcPts val="1200"/>
              </a:spcBef>
              <a:spcAft>
                <a:spcPts val="0"/>
              </a:spcAft>
              <a:buFont typeface="Wingdings" pitchFamily="2" charset="2"/>
              <a:buChar char="q"/>
            </a:pPr>
            <a:r>
              <a:rPr lang="en-US" dirty="0">
                <a:latin typeface="Bookman Old Style" panose="02050604050505020204" pitchFamily="18" charset="0"/>
              </a:rPr>
              <a:t>Cara lain </a:t>
            </a:r>
            <a:r>
              <a:rPr lang="en-US" dirty="0" err="1">
                <a:latin typeface="Bookman Old Style" panose="02050604050505020204" pitchFamily="18" charset="0"/>
              </a:rPr>
              <a:t>untuk</a:t>
            </a:r>
            <a:r>
              <a:rPr lang="en-US" dirty="0">
                <a:latin typeface="Bookman Old Style" panose="02050604050505020204" pitchFamily="18" charset="0"/>
              </a:rPr>
              <a:t> </a:t>
            </a:r>
            <a:r>
              <a:rPr lang="en-US" dirty="0" err="1">
                <a:latin typeface="Bookman Old Style" panose="02050604050505020204" pitchFamily="18" charset="0"/>
              </a:rPr>
              <a:t>merepresentasikan</a:t>
            </a:r>
            <a:r>
              <a:rPr lang="en-US" dirty="0">
                <a:latin typeface="Bookman Old Style" panose="02050604050505020204" pitchFamily="18" charset="0"/>
              </a:rPr>
              <a:t> </a:t>
            </a:r>
            <a:r>
              <a:rPr lang="en-US" dirty="0" err="1">
                <a:latin typeface="Bookman Old Style" panose="02050604050505020204" pitchFamily="18" charset="0"/>
              </a:rPr>
              <a:t>relasi</a:t>
            </a:r>
            <a:r>
              <a:rPr lang="en-US" dirty="0">
                <a:latin typeface="Bookman Old Style" panose="02050604050505020204" pitchFamily="18" charset="0"/>
              </a:rPr>
              <a:t> </a:t>
            </a:r>
            <a:r>
              <a:rPr lang="en-US" dirty="0" err="1">
                <a:latin typeface="Bookman Old Style" panose="02050604050505020204" pitchFamily="18" charset="0"/>
              </a:rPr>
              <a:t>ini</a:t>
            </a:r>
            <a:r>
              <a:rPr lang="en-US" dirty="0">
                <a:latin typeface="Bookman Old Style" panose="02050604050505020204" pitchFamily="18" charset="0"/>
              </a:rPr>
              <a:t> </a:t>
            </a:r>
            <a:r>
              <a:rPr lang="en-US" dirty="0" err="1">
                <a:latin typeface="Bookman Old Style" panose="02050604050505020204" pitchFamily="18" charset="0"/>
              </a:rPr>
              <a:t>adalah</a:t>
            </a:r>
            <a:r>
              <a:rPr lang="en-US" dirty="0">
                <a:latin typeface="Bookman Old Style" panose="02050604050505020204" pitchFamily="18" charset="0"/>
              </a:rPr>
              <a:t> </a:t>
            </a:r>
            <a:r>
              <a:rPr lang="en-US" dirty="0" err="1">
                <a:latin typeface="Bookman Old Style" panose="02050604050505020204" pitchFamily="18" charset="0"/>
              </a:rPr>
              <a:t>dengan</a:t>
            </a:r>
            <a:r>
              <a:rPr lang="en-US" dirty="0">
                <a:latin typeface="Bookman Old Style" panose="02050604050505020204" pitchFamily="18" charset="0"/>
              </a:rPr>
              <a:t> </a:t>
            </a:r>
            <a:r>
              <a:rPr lang="en-US" dirty="0" err="1">
                <a:latin typeface="Bookman Old Style" panose="02050604050505020204" pitchFamily="18" charset="0"/>
              </a:rPr>
              <a:t>menggunakan</a:t>
            </a:r>
            <a:r>
              <a:rPr lang="en-US" dirty="0">
                <a:latin typeface="Bookman Old Style" panose="02050604050505020204" pitchFamily="18" charset="0"/>
              </a:rPr>
              <a:t> </a:t>
            </a:r>
            <a:r>
              <a:rPr lang="en-US" dirty="0" err="1">
                <a:latin typeface="Bookman Old Style" panose="02050604050505020204" pitchFamily="18" charset="0"/>
              </a:rPr>
              <a:t>tabel</a:t>
            </a:r>
            <a:r>
              <a:rPr lang="en-US" dirty="0">
                <a:latin typeface="Bookman Old Style" panose="02050604050505020204" pitchFamily="18" charset="0"/>
              </a:rPr>
              <a:t>, yang juga </a:t>
            </a:r>
            <a:r>
              <a:rPr lang="en-US" dirty="0" err="1">
                <a:latin typeface="Bookman Old Style" panose="02050604050505020204" pitchFamily="18" charset="0"/>
              </a:rPr>
              <a:t>ditunjukkan</a:t>
            </a:r>
            <a:r>
              <a:rPr lang="en-US" dirty="0">
                <a:latin typeface="Bookman Old Style" panose="02050604050505020204" pitchFamily="18" charset="0"/>
              </a:rPr>
              <a:t> pada </a:t>
            </a:r>
            <a:r>
              <a:rPr lang="en-US" dirty="0" err="1">
                <a:latin typeface="Bookman Old Style" panose="02050604050505020204" pitchFamily="18" charset="0"/>
              </a:rPr>
              <a:t>gambar</a:t>
            </a:r>
            <a:r>
              <a:rPr lang="en-US" dirty="0">
                <a:latin typeface="Bookman Old Style" panose="02050604050505020204" pitchFamily="18" charset="0"/>
              </a:rPr>
              <a:t> </a:t>
            </a:r>
            <a:r>
              <a:rPr lang="en-US" dirty="0" err="1">
                <a:latin typeface="Bookman Old Style" panose="02050604050505020204" pitchFamily="18" charset="0"/>
              </a:rPr>
              <a:t>tersebut</a:t>
            </a:r>
            <a:r>
              <a:rPr lang="en-US" dirty="0">
                <a:latin typeface="Bookman Old Style" panose="02050604050505020204" pitchFamily="18" charset="0"/>
              </a:rPr>
              <a:t>.</a:t>
            </a:r>
            <a:r>
              <a:rPr lang="en-ID" dirty="0">
                <a:latin typeface="Bookman Old Style" panose="02050604050505020204" pitchFamily="18" charset="0"/>
              </a:rPr>
              <a:t> </a:t>
            </a:r>
            <a:endParaRPr lang="en-US" dirty="0">
              <a:latin typeface="Bookman Old Style" panose="02050604050505020204" pitchFamily="18" charset="0"/>
            </a:endParaRPr>
          </a:p>
        </p:txBody>
      </p:sp>
      <p:cxnSp>
        <p:nvCxnSpPr>
          <p:cNvPr id="6" name="Straight Connector 5">
            <a:extLst>
              <a:ext uri="{FF2B5EF4-FFF2-40B4-BE49-F238E27FC236}">
                <a16:creationId xmlns:a16="http://schemas.microsoft.com/office/drawing/2014/main" id="{33880E09-3CDD-D841-8B0F-32222284025A}"/>
              </a:ext>
            </a:extLst>
          </p:cNvPr>
          <p:cNvCxnSpPr/>
          <p:nvPr/>
        </p:nvCxnSpPr>
        <p:spPr>
          <a:xfrm flipH="1">
            <a:off x="4086860" y="7957185"/>
            <a:ext cx="71755" cy="14732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9AEC97C5-D606-3846-B731-B073084BA39A}"/>
              </a:ext>
            </a:extLst>
          </p:cNvPr>
          <p:cNvCxnSpPr/>
          <p:nvPr/>
        </p:nvCxnSpPr>
        <p:spPr>
          <a:xfrm flipH="1">
            <a:off x="4239260" y="8109585"/>
            <a:ext cx="71755" cy="14732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1EFC2D6C-1CBA-BC4E-8682-8D3ACF13D129}"/>
              </a:ext>
            </a:extLst>
          </p:cNvPr>
          <p:cNvCxnSpPr>
            <a:cxnSpLocks/>
          </p:cNvCxnSpPr>
          <p:nvPr/>
        </p:nvCxnSpPr>
        <p:spPr>
          <a:xfrm flipV="1">
            <a:off x="8011980" y="4581128"/>
            <a:ext cx="130924" cy="288032"/>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93249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8.1. Relasi</a:t>
            </a:r>
            <a:endParaRPr lang="en-US" sz="3200" b="1" dirty="0">
              <a:solidFill>
                <a:srgbClr val="C00000"/>
              </a:solidFill>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24855D9B-4231-AF41-8ECA-F2399FA469FB}"/>
              </a:ext>
            </a:extLst>
          </p:cNvPr>
          <p:cNvSpPr/>
          <p:nvPr/>
        </p:nvSpPr>
        <p:spPr>
          <a:xfrm>
            <a:off x="428596" y="4849415"/>
            <a:ext cx="8391876" cy="307777"/>
          </a:xfrm>
          <a:prstGeom prst="rect">
            <a:avLst/>
          </a:prstGeom>
        </p:spPr>
        <p:txBody>
          <a:bodyPr wrap="square">
            <a:spAutoFit/>
          </a:bodyPr>
          <a:lstStyle/>
          <a:p>
            <a:pPr algn="ctr">
              <a:spcBef>
                <a:spcPts val="1200"/>
              </a:spcBef>
              <a:spcAft>
                <a:spcPts val="0"/>
              </a:spcAft>
            </a:pPr>
            <a:r>
              <a:rPr lang="en-US" sz="1400">
                <a:latin typeface="Bookman Old Style" panose="02050604050505020204" pitchFamily="18" charset="0"/>
              </a:rPr>
              <a:t>Gambar 8.1 Menampilkan pasangan terurut dalam relasi R dari Contoh 3.</a:t>
            </a:r>
            <a:r>
              <a:rPr lang="en-ID" sz="1400">
                <a:latin typeface="Bookman Old Style" panose="02050604050505020204" pitchFamily="18" charset="0"/>
              </a:rPr>
              <a:t> </a:t>
            </a:r>
            <a:endParaRPr lang="en-US" sz="1400">
              <a:latin typeface="Bookman Old Style" panose="02050604050505020204" pitchFamily="18" charset="0"/>
            </a:endParaRPr>
          </a:p>
        </p:txBody>
      </p:sp>
      <p:cxnSp>
        <p:nvCxnSpPr>
          <p:cNvPr id="6" name="Straight Connector 5">
            <a:extLst>
              <a:ext uri="{FF2B5EF4-FFF2-40B4-BE49-F238E27FC236}">
                <a16:creationId xmlns:a16="http://schemas.microsoft.com/office/drawing/2014/main" id="{33880E09-3CDD-D841-8B0F-32222284025A}"/>
              </a:ext>
            </a:extLst>
          </p:cNvPr>
          <p:cNvCxnSpPr/>
          <p:nvPr/>
        </p:nvCxnSpPr>
        <p:spPr>
          <a:xfrm flipH="1">
            <a:off x="4086860" y="7957185"/>
            <a:ext cx="71755" cy="14732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9AEC97C5-D606-3846-B731-B073084BA39A}"/>
              </a:ext>
            </a:extLst>
          </p:cNvPr>
          <p:cNvCxnSpPr/>
          <p:nvPr/>
        </p:nvCxnSpPr>
        <p:spPr>
          <a:xfrm flipH="1">
            <a:off x="4239260" y="8109585"/>
            <a:ext cx="71755" cy="147320"/>
          </a:xfrm>
          <a:prstGeom prst="line">
            <a:avLst/>
          </a:prstGeom>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226F8B60-A375-0544-9647-A4B60D0E38BE}"/>
              </a:ext>
            </a:extLst>
          </p:cNvPr>
          <p:cNvPicPr>
            <a:picLocks noChangeAspect="1"/>
          </p:cNvPicPr>
          <p:nvPr/>
        </p:nvPicPr>
        <p:blipFill>
          <a:blip r:embed="rId4"/>
          <a:stretch>
            <a:fillRect/>
          </a:stretch>
        </p:blipFill>
        <p:spPr>
          <a:xfrm>
            <a:off x="2686050" y="2362200"/>
            <a:ext cx="3771900" cy="2133600"/>
          </a:xfrm>
          <a:prstGeom prst="rect">
            <a:avLst/>
          </a:prstGeom>
          <a:ln>
            <a:solidFill>
              <a:srgbClr val="FFC000"/>
            </a:solidFill>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13371828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8.2. Relasi pada Himpunan</a:t>
            </a:r>
            <a:endParaRPr lang="en-US" sz="3200" b="1" dirty="0">
              <a:solidFill>
                <a:srgbClr val="C0000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4493538"/>
              </a:xfrm>
              <a:prstGeom prst="rect">
                <a:avLst/>
              </a:prstGeom>
            </p:spPr>
            <p:txBody>
              <a:bodyPr wrap="square">
                <a:spAutoFit/>
              </a:bodyPr>
              <a:lstStyle/>
              <a:p>
                <a:pPr algn="just">
                  <a:spcBef>
                    <a:spcPts val="1200"/>
                  </a:spcBef>
                  <a:spcAft>
                    <a:spcPts val="0"/>
                  </a:spcAft>
                </a:pPr>
                <a:r>
                  <a:rPr lang="en-US" b="1" dirty="0" err="1">
                    <a:latin typeface="Bookman Old Style" panose="02050604050505020204" pitchFamily="18" charset="0"/>
                  </a:rPr>
                  <a:t>Definisi</a:t>
                </a:r>
                <a:r>
                  <a:rPr lang="en-US" b="1" dirty="0">
                    <a:latin typeface="Bookman Old Style" panose="02050604050505020204" pitchFamily="18" charset="0"/>
                  </a:rPr>
                  <a:t> 2</a:t>
                </a:r>
                <a:endParaRPr lang="en-ID" b="1" dirty="0">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dirty="0" err="1">
                    <a:latin typeface="Bookman Old Style" panose="02050604050505020204" pitchFamily="18" charset="0"/>
                  </a:rPr>
                  <a:t>Sebuah</a:t>
                </a:r>
                <a:r>
                  <a:rPr lang="en-US" dirty="0">
                    <a:latin typeface="Bookman Old Style" panose="02050604050505020204" pitchFamily="18" charset="0"/>
                  </a:rPr>
                  <a:t> </a:t>
                </a:r>
                <a:r>
                  <a:rPr lang="en-US" dirty="0" err="1">
                    <a:latin typeface="Bookman Old Style" panose="02050604050505020204" pitchFamily="18" charset="0"/>
                  </a:rPr>
                  <a:t>relasi</a:t>
                </a:r>
                <a:r>
                  <a:rPr lang="en-US" dirty="0">
                    <a:latin typeface="Bookman Old Style" panose="02050604050505020204" pitchFamily="18" charset="0"/>
                  </a:rPr>
                  <a:t> pada </a:t>
                </a:r>
                <a:r>
                  <a:rPr lang="en-US" dirty="0" err="1">
                    <a:latin typeface="Bookman Old Style" panose="02050604050505020204" pitchFamily="18" charset="0"/>
                  </a:rPr>
                  <a:t>himpunan</a:t>
                </a:r>
                <a:r>
                  <a:rPr lang="en-US" dirty="0">
                    <a:latin typeface="Bookman Old Style" panose="02050604050505020204" pitchFamily="18" charset="0"/>
                  </a:rPr>
                  <a:t> </a:t>
                </a:r>
                <a:r>
                  <a:rPr lang="en-US" i="1" dirty="0">
                    <a:latin typeface="Bookman Old Style" panose="02050604050505020204" pitchFamily="18" charset="0"/>
                  </a:rPr>
                  <a:t>A</a:t>
                </a:r>
                <a:r>
                  <a:rPr lang="en-US" dirty="0">
                    <a:latin typeface="Bookman Old Style" panose="02050604050505020204" pitchFamily="18" charset="0"/>
                  </a:rPr>
                  <a:t> </a:t>
                </a:r>
                <a:r>
                  <a:rPr lang="en-US" dirty="0" err="1">
                    <a:latin typeface="Bookman Old Style" panose="02050604050505020204" pitchFamily="18" charset="0"/>
                  </a:rPr>
                  <a:t>merupakan</a:t>
                </a:r>
                <a:r>
                  <a:rPr lang="en-US" dirty="0">
                    <a:latin typeface="Bookman Old Style" panose="02050604050505020204" pitchFamily="18" charset="0"/>
                  </a:rPr>
                  <a:t> </a:t>
                </a:r>
                <a:r>
                  <a:rPr lang="en-US" dirty="0" err="1">
                    <a:latin typeface="Bookman Old Style" panose="02050604050505020204" pitchFamily="18" charset="0"/>
                  </a:rPr>
                  <a:t>relasi</a:t>
                </a:r>
                <a:r>
                  <a:rPr lang="en-US" dirty="0">
                    <a:latin typeface="Bookman Old Style" panose="02050604050505020204" pitchFamily="18" charset="0"/>
                  </a:rPr>
                  <a:t> </a:t>
                </a:r>
                <a:r>
                  <a:rPr lang="en-US" dirty="0" err="1">
                    <a:latin typeface="Bookman Old Style" panose="02050604050505020204" pitchFamily="18" charset="0"/>
                  </a:rPr>
                  <a:t>dari</a:t>
                </a:r>
                <a:r>
                  <a:rPr lang="en-US" dirty="0">
                    <a:latin typeface="Bookman Old Style" panose="02050604050505020204" pitchFamily="18" charset="0"/>
                  </a:rPr>
                  <a:t> </a:t>
                </a:r>
                <a:r>
                  <a:rPr lang="en-US" i="1" dirty="0">
                    <a:latin typeface="Bookman Old Style" panose="02050604050505020204" pitchFamily="18" charset="0"/>
                  </a:rPr>
                  <a:t>A</a:t>
                </a:r>
                <a:r>
                  <a:rPr lang="en-US" dirty="0">
                    <a:latin typeface="Bookman Old Style" panose="02050604050505020204" pitchFamily="18" charset="0"/>
                  </a:rPr>
                  <a:t> </a:t>
                </a:r>
                <a:r>
                  <a:rPr lang="en-US" dirty="0" err="1">
                    <a:latin typeface="Bookman Old Style" panose="02050604050505020204" pitchFamily="18" charset="0"/>
                  </a:rPr>
                  <a:t>ke</a:t>
                </a:r>
                <a:r>
                  <a:rPr lang="en-US" dirty="0">
                    <a:latin typeface="Bookman Old Style" panose="02050604050505020204" pitchFamily="18" charset="0"/>
                  </a:rPr>
                  <a:t> </a:t>
                </a:r>
                <a:r>
                  <a:rPr lang="en-US" i="1" dirty="0">
                    <a:latin typeface="Bookman Old Style" panose="02050604050505020204" pitchFamily="18" charset="0"/>
                  </a:rPr>
                  <a:t>A</a:t>
                </a:r>
                <a:r>
                  <a:rPr lang="en-US" dirty="0">
                    <a:latin typeface="Bookman Old Style" panose="02050604050505020204" pitchFamily="18" charset="0"/>
                  </a:rPr>
                  <a:t>. </a:t>
                </a:r>
                <a:r>
                  <a:rPr lang="en-US" dirty="0" err="1">
                    <a:latin typeface="Bookman Old Style" panose="02050604050505020204" pitchFamily="18" charset="0"/>
                  </a:rPr>
                  <a:t>Dengan</a:t>
                </a:r>
                <a:r>
                  <a:rPr lang="en-US" dirty="0">
                    <a:latin typeface="Bookman Old Style" panose="02050604050505020204" pitchFamily="18" charset="0"/>
                  </a:rPr>
                  <a:t> kata lain, </a:t>
                </a:r>
                <a:r>
                  <a:rPr lang="en-US" dirty="0" err="1">
                    <a:latin typeface="Bookman Old Style" panose="02050604050505020204" pitchFamily="18" charset="0"/>
                  </a:rPr>
                  <a:t>relasi</a:t>
                </a:r>
                <a:r>
                  <a:rPr lang="en-US" dirty="0">
                    <a:latin typeface="Bookman Old Style" panose="02050604050505020204" pitchFamily="18" charset="0"/>
                  </a:rPr>
                  <a:t> pada </a:t>
                </a:r>
                <a:r>
                  <a:rPr lang="en-US" dirty="0" err="1">
                    <a:latin typeface="Bookman Old Style" panose="02050604050505020204" pitchFamily="18" charset="0"/>
                  </a:rPr>
                  <a:t>himpunan</a:t>
                </a:r>
                <a:r>
                  <a:rPr lang="en-US" dirty="0">
                    <a:latin typeface="Bookman Old Style" panose="02050604050505020204" pitchFamily="18" charset="0"/>
                  </a:rPr>
                  <a:t> </a:t>
                </a:r>
                <a:r>
                  <a:rPr lang="en-US" i="1" dirty="0">
                    <a:latin typeface="Bookman Old Style" panose="02050604050505020204" pitchFamily="18" charset="0"/>
                  </a:rPr>
                  <a:t>A</a:t>
                </a:r>
                <a:r>
                  <a:rPr lang="en-US" dirty="0">
                    <a:latin typeface="Bookman Old Style" panose="02050604050505020204" pitchFamily="18" charset="0"/>
                  </a:rPr>
                  <a:t> </a:t>
                </a:r>
                <a:r>
                  <a:rPr lang="en-US" dirty="0" err="1">
                    <a:latin typeface="Bookman Old Style" panose="02050604050505020204" pitchFamily="18" charset="0"/>
                  </a:rPr>
                  <a:t>merupakan</a:t>
                </a:r>
                <a:r>
                  <a:rPr lang="en-US" dirty="0">
                    <a:latin typeface="Bookman Old Style" panose="02050604050505020204" pitchFamily="18" charset="0"/>
                  </a:rPr>
                  <a:t> subset </a:t>
                </a:r>
                <a:r>
                  <a:rPr lang="en-US" i="1" dirty="0">
                    <a:latin typeface="Bookman Old Style" panose="02050604050505020204" pitchFamily="18" charset="0"/>
                  </a:rPr>
                  <a:t>A</a:t>
                </a:r>
                <a:r>
                  <a:rPr lang="en-US" dirty="0">
                    <a:latin typeface="Bookman Old Style" panose="02050604050505020204" pitchFamily="18" charset="0"/>
                  </a:rPr>
                  <a:t> </a:t>
                </a:r>
                <a14:m>
                  <m:oMath xmlns:m="http://schemas.openxmlformats.org/officeDocument/2006/math">
                    <m:r>
                      <a:rPr lang="en-US">
                        <a:latin typeface="Cambria Math" panose="02040503050406030204" pitchFamily="18" charset="0"/>
                      </a:rPr>
                      <m:t>×</m:t>
                    </m:r>
                  </m:oMath>
                </a14:m>
                <a:r>
                  <a:rPr lang="en-US" dirty="0">
                    <a:latin typeface="Bookman Old Style" panose="02050604050505020204" pitchFamily="18" charset="0"/>
                  </a:rPr>
                  <a:t> </a:t>
                </a:r>
                <a:r>
                  <a:rPr lang="en-US" i="1" dirty="0">
                    <a:latin typeface="Bookman Old Style" panose="02050604050505020204" pitchFamily="18" charset="0"/>
                  </a:rPr>
                  <a:t>A</a:t>
                </a:r>
                <a:r>
                  <a:rPr lang="en-US" dirty="0">
                    <a:latin typeface="Bookman Old Style" panose="02050604050505020204" pitchFamily="18" charset="0"/>
                  </a:rPr>
                  <a:t>.</a:t>
                </a:r>
                <a:endParaRPr lang="en-ID" dirty="0">
                  <a:latin typeface="Bookman Old Style" panose="02050604050505020204" pitchFamily="18" charset="0"/>
                </a:endParaRPr>
              </a:p>
              <a:p>
                <a:pPr algn="just">
                  <a:spcBef>
                    <a:spcPts val="1200"/>
                  </a:spcBef>
                  <a:spcAft>
                    <a:spcPts val="0"/>
                  </a:spcAft>
                </a:pPr>
                <a:r>
                  <a:rPr lang="en-US" b="1" dirty="0" err="1">
                    <a:latin typeface="Bookman Old Style" panose="02050604050505020204" pitchFamily="18" charset="0"/>
                  </a:rPr>
                  <a:t>Contoh</a:t>
                </a:r>
                <a:r>
                  <a:rPr lang="en-US" b="1" dirty="0">
                    <a:latin typeface="Bookman Old Style" panose="02050604050505020204" pitchFamily="18" charset="0"/>
                  </a:rPr>
                  <a:t> 4</a:t>
                </a:r>
                <a:endParaRPr lang="en-ID" b="1" dirty="0">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dirty="0" err="1">
                    <a:latin typeface="Bookman Old Style" panose="02050604050505020204" pitchFamily="18" charset="0"/>
                  </a:rPr>
                  <a:t>Misalkan</a:t>
                </a:r>
                <a:r>
                  <a:rPr lang="en-US" dirty="0">
                    <a:latin typeface="Bookman Old Style" panose="02050604050505020204" pitchFamily="18" charset="0"/>
                  </a:rPr>
                  <a:t> </a:t>
                </a:r>
                <a:r>
                  <a:rPr lang="en-US" i="1" dirty="0">
                    <a:latin typeface="Bookman Old Style" panose="02050604050505020204" pitchFamily="18" charset="0"/>
                  </a:rPr>
                  <a:t>A</a:t>
                </a:r>
                <a:r>
                  <a:rPr lang="en-US" dirty="0">
                    <a:latin typeface="Bookman Old Style" panose="02050604050505020204" pitchFamily="18" charset="0"/>
                  </a:rPr>
                  <a:t> </a:t>
                </a:r>
                <a:r>
                  <a:rPr lang="en-US" dirty="0" err="1">
                    <a:latin typeface="Bookman Old Style" panose="02050604050505020204" pitchFamily="18" charset="0"/>
                  </a:rPr>
                  <a:t>adalah</a:t>
                </a:r>
                <a:r>
                  <a:rPr lang="en-US" dirty="0">
                    <a:latin typeface="Bookman Old Style" panose="02050604050505020204" pitchFamily="18" charset="0"/>
                  </a:rPr>
                  <a:t> </a:t>
                </a:r>
                <a:r>
                  <a:rPr lang="en-US" dirty="0" err="1">
                    <a:latin typeface="Bookman Old Style" panose="02050604050505020204" pitchFamily="18" charset="0"/>
                  </a:rPr>
                  <a:t>himpunan</a:t>
                </a:r>
                <a:r>
                  <a:rPr lang="en-US" dirty="0">
                    <a:latin typeface="Bookman Old Style" panose="02050604050505020204" pitchFamily="18" charset="0"/>
                  </a:rPr>
                  <a:t> {1, 2, 3, 4}. </a:t>
                </a:r>
                <a:r>
                  <a:rPr lang="en-US" dirty="0" err="1">
                    <a:latin typeface="Bookman Old Style" panose="02050604050505020204" pitchFamily="18" charset="0"/>
                  </a:rPr>
                  <a:t>Pasangan</a:t>
                </a:r>
                <a:r>
                  <a:rPr lang="en-US" dirty="0">
                    <a:latin typeface="Bookman Old Style" panose="02050604050505020204" pitchFamily="18" charset="0"/>
                  </a:rPr>
                  <a:t> </a:t>
                </a:r>
                <a:r>
                  <a:rPr lang="en-US" dirty="0" err="1">
                    <a:latin typeface="Bookman Old Style" panose="02050604050505020204" pitchFamily="18" charset="0"/>
                  </a:rPr>
                  <a:t>terurut</a:t>
                </a:r>
                <a:r>
                  <a:rPr lang="en-US" dirty="0">
                    <a:latin typeface="Bookman Old Style" panose="02050604050505020204" pitchFamily="18" charset="0"/>
                  </a:rPr>
                  <a:t> mana yang </a:t>
                </a:r>
                <a:r>
                  <a:rPr lang="en-US" dirty="0" err="1">
                    <a:latin typeface="Bookman Old Style" panose="02050604050505020204" pitchFamily="18" charset="0"/>
                  </a:rPr>
                  <a:t>berada</a:t>
                </a:r>
                <a:r>
                  <a:rPr lang="en-US" dirty="0">
                    <a:latin typeface="Bookman Old Style" panose="02050604050505020204" pitchFamily="18" charset="0"/>
                  </a:rPr>
                  <a:t> </a:t>
                </a:r>
                <a:r>
                  <a:rPr lang="en-US" dirty="0" err="1">
                    <a:latin typeface="Bookman Old Style" panose="02050604050505020204" pitchFamily="18" charset="0"/>
                  </a:rPr>
                  <a:t>dalam</a:t>
                </a:r>
                <a:r>
                  <a:rPr lang="en-US" dirty="0">
                    <a:latin typeface="Bookman Old Style" panose="02050604050505020204" pitchFamily="18" charset="0"/>
                  </a:rPr>
                  <a:t> </a:t>
                </a:r>
                <a:r>
                  <a:rPr lang="en-US" dirty="0" err="1">
                    <a:latin typeface="Bookman Old Style" panose="02050604050505020204" pitchFamily="18" charset="0"/>
                  </a:rPr>
                  <a:t>relasi</a:t>
                </a:r>
                <a:r>
                  <a:rPr lang="en-US" dirty="0">
                    <a:latin typeface="Bookman Old Style" panose="02050604050505020204" pitchFamily="18" charset="0"/>
                  </a:rPr>
                  <a:t> R = { (</a:t>
                </a:r>
                <a:r>
                  <a:rPr lang="en-US" i="1" dirty="0">
                    <a:latin typeface="Bookman Old Style" panose="02050604050505020204" pitchFamily="18" charset="0"/>
                  </a:rPr>
                  <a:t>a</a:t>
                </a:r>
                <a:r>
                  <a:rPr lang="en-US" dirty="0">
                    <a:latin typeface="Bookman Old Style" panose="02050604050505020204" pitchFamily="18" charset="0"/>
                  </a:rPr>
                  <a:t>, </a:t>
                </a:r>
                <a:r>
                  <a:rPr lang="en-US" i="1" dirty="0">
                    <a:latin typeface="Bookman Old Style" panose="02050604050505020204" pitchFamily="18" charset="0"/>
                  </a:rPr>
                  <a:t>b</a:t>
                </a:r>
                <a:r>
                  <a:rPr lang="en-US" dirty="0">
                    <a:latin typeface="Bookman Old Style" panose="02050604050505020204" pitchFamily="18" charset="0"/>
                  </a:rPr>
                  <a:t>) | </a:t>
                </a:r>
                <a:r>
                  <a:rPr lang="en-US" i="1" dirty="0">
                    <a:latin typeface="Bookman Old Style" panose="02050604050505020204" pitchFamily="18" charset="0"/>
                  </a:rPr>
                  <a:t>a</a:t>
                </a:r>
                <a:r>
                  <a:rPr lang="en-US" dirty="0">
                    <a:latin typeface="Bookman Old Style" panose="02050604050505020204" pitchFamily="18" charset="0"/>
                  </a:rPr>
                  <a:t> </a:t>
                </a:r>
                <a:r>
                  <a:rPr lang="en-US" dirty="0" err="1">
                    <a:latin typeface="Bookman Old Style" panose="02050604050505020204" pitchFamily="18" charset="0"/>
                  </a:rPr>
                  <a:t>membagi</a:t>
                </a:r>
                <a:r>
                  <a:rPr lang="en-US" dirty="0">
                    <a:latin typeface="Bookman Old Style" panose="02050604050505020204" pitchFamily="18" charset="0"/>
                  </a:rPr>
                  <a:t> </a:t>
                </a:r>
                <a:r>
                  <a:rPr lang="en-US" i="1" dirty="0">
                    <a:latin typeface="Bookman Old Style" panose="02050604050505020204" pitchFamily="18" charset="0"/>
                  </a:rPr>
                  <a:t>b</a:t>
                </a:r>
                <a:r>
                  <a:rPr lang="en-US" dirty="0">
                    <a:latin typeface="Bookman Old Style" panose="02050604050505020204" pitchFamily="18" charset="0"/>
                  </a:rPr>
                  <a:t> } ? </a:t>
                </a:r>
                <a:endParaRPr lang="en-ID" dirty="0">
                  <a:latin typeface="Bookman Old Style" panose="02050604050505020204" pitchFamily="18" charset="0"/>
                </a:endParaRPr>
              </a:p>
              <a:p>
                <a:pPr algn="just">
                  <a:spcBef>
                    <a:spcPts val="1200"/>
                  </a:spcBef>
                  <a:spcAft>
                    <a:spcPts val="0"/>
                  </a:spcAft>
                </a:pPr>
                <a:r>
                  <a:rPr lang="en-US" dirty="0">
                    <a:latin typeface="Bookman Old Style" panose="02050604050505020204" pitchFamily="18" charset="0"/>
                  </a:rPr>
                  <a:t>Jawab:</a:t>
                </a:r>
                <a:endParaRPr lang="en-ID" dirty="0">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dirty="0">
                    <a:latin typeface="Bookman Old Style" panose="02050604050505020204" pitchFamily="18" charset="0"/>
                  </a:rPr>
                  <a:t>Karena (a, b) </a:t>
                </a:r>
                <a:r>
                  <a:rPr lang="en-US" dirty="0" err="1">
                    <a:latin typeface="Bookman Old Style" panose="02050604050505020204" pitchFamily="18" charset="0"/>
                  </a:rPr>
                  <a:t>berada</a:t>
                </a:r>
                <a:r>
                  <a:rPr lang="en-US" dirty="0">
                    <a:latin typeface="Bookman Old Style" panose="02050604050505020204" pitchFamily="18" charset="0"/>
                  </a:rPr>
                  <a:t> </a:t>
                </a:r>
                <a:r>
                  <a:rPr lang="en-US" dirty="0" err="1">
                    <a:latin typeface="Bookman Old Style" panose="02050604050505020204" pitchFamily="18" charset="0"/>
                  </a:rPr>
                  <a:t>dalam</a:t>
                </a:r>
                <a:r>
                  <a:rPr lang="en-US" dirty="0">
                    <a:latin typeface="Bookman Old Style" panose="02050604050505020204" pitchFamily="18" charset="0"/>
                  </a:rPr>
                  <a:t> </a:t>
                </a:r>
                <a:r>
                  <a:rPr lang="en-US" i="1" dirty="0">
                    <a:latin typeface="Bookman Old Style" panose="02050604050505020204" pitchFamily="18" charset="0"/>
                  </a:rPr>
                  <a:t>R</a:t>
                </a:r>
                <a:r>
                  <a:rPr lang="en-US" dirty="0">
                    <a:latin typeface="Bookman Old Style" panose="02050604050505020204" pitchFamily="18" charset="0"/>
                  </a:rPr>
                  <a:t> </a:t>
                </a:r>
                <a:r>
                  <a:rPr lang="en-US" dirty="0" err="1">
                    <a:latin typeface="Bookman Old Style" panose="02050604050505020204" pitchFamily="18" charset="0"/>
                  </a:rPr>
                  <a:t>jika</a:t>
                </a:r>
                <a:r>
                  <a:rPr lang="en-US" dirty="0">
                    <a:latin typeface="Bookman Old Style" panose="02050604050505020204" pitchFamily="18" charset="0"/>
                  </a:rPr>
                  <a:t> dan </a:t>
                </a:r>
                <a:r>
                  <a:rPr lang="en-US" dirty="0" err="1">
                    <a:latin typeface="Bookman Old Style" panose="02050604050505020204" pitchFamily="18" charset="0"/>
                  </a:rPr>
                  <a:t>hanya</a:t>
                </a:r>
                <a:r>
                  <a:rPr lang="en-US" dirty="0">
                    <a:latin typeface="Bookman Old Style" panose="02050604050505020204" pitchFamily="18" charset="0"/>
                  </a:rPr>
                  <a:t> </a:t>
                </a:r>
                <a:r>
                  <a:rPr lang="en-US" dirty="0" err="1">
                    <a:latin typeface="Bookman Old Style" panose="02050604050505020204" pitchFamily="18" charset="0"/>
                  </a:rPr>
                  <a:t>jika</a:t>
                </a:r>
                <a:r>
                  <a:rPr lang="en-US" dirty="0">
                    <a:latin typeface="Bookman Old Style" panose="02050604050505020204" pitchFamily="18" charset="0"/>
                  </a:rPr>
                  <a:t> </a:t>
                </a:r>
                <a:r>
                  <a:rPr lang="en-US" i="1" dirty="0">
                    <a:latin typeface="Bookman Old Style" panose="02050604050505020204" pitchFamily="18" charset="0"/>
                  </a:rPr>
                  <a:t>a</a:t>
                </a:r>
                <a:r>
                  <a:rPr lang="en-US" dirty="0">
                    <a:latin typeface="Bookman Old Style" panose="02050604050505020204" pitchFamily="18" charset="0"/>
                  </a:rPr>
                  <a:t> dan </a:t>
                </a:r>
                <a:r>
                  <a:rPr lang="en-US" i="1" dirty="0">
                    <a:latin typeface="Bookman Old Style" panose="02050604050505020204" pitchFamily="18" charset="0"/>
                  </a:rPr>
                  <a:t>b</a:t>
                </a:r>
                <a:r>
                  <a:rPr lang="en-US" dirty="0">
                    <a:latin typeface="Bookman Old Style" panose="02050604050505020204" pitchFamily="18" charset="0"/>
                  </a:rPr>
                  <a:t> </a:t>
                </a:r>
                <a:r>
                  <a:rPr lang="en-US" dirty="0" err="1">
                    <a:latin typeface="Bookman Old Style" panose="02050604050505020204" pitchFamily="18" charset="0"/>
                  </a:rPr>
                  <a:t>merupakan</a:t>
                </a:r>
                <a:r>
                  <a:rPr lang="en-US" dirty="0">
                    <a:latin typeface="Bookman Old Style" panose="02050604050505020204" pitchFamily="18" charset="0"/>
                  </a:rPr>
                  <a:t> </a:t>
                </a:r>
                <a:r>
                  <a:rPr lang="en-US" dirty="0" err="1">
                    <a:latin typeface="Bookman Old Style" panose="02050604050505020204" pitchFamily="18" charset="0"/>
                  </a:rPr>
                  <a:t>bilangan</a:t>
                </a:r>
                <a:r>
                  <a:rPr lang="en-US" dirty="0">
                    <a:latin typeface="Bookman Old Style" panose="02050604050505020204" pitchFamily="18" charset="0"/>
                  </a:rPr>
                  <a:t> </a:t>
                </a:r>
                <a:r>
                  <a:rPr lang="en-US" dirty="0" err="1">
                    <a:latin typeface="Bookman Old Style" panose="02050604050505020204" pitchFamily="18" charset="0"/>
                  </a:rPr>
                  <a:t>bulat</a:t>
                </a:r>
                <a:r>
                  <a:rPr lang="en-US" dirty="0">
                    <a:latin typeface="Bookman Old Style" panose="02050604050505020204" pitchFamily="18" charset="0"/>
                  </a:rPr>
                  <a:t> </a:t>
                </a:r>
                <a:r>
                  <a:rPr lang="en-US" dirty="0" err="1">
                    <a:latin typeface="Bookman Old Style" panose="02050604050505020204" pitchFamily="18" charset="0"/>
                  </a:rPr>
                  <a:t>positif</a:t>
                </a:r>
                <a:r>
                  <a:rPr lang="en-US" dirty="0">
                    <a:latin typeface="Bookman Old Style" panose="02050604050505020204" pitchFamily="18" charset="0"/>
                  </a:rPr>
                  <a:t> yang </a:t>
                </a:r>
                <a:r>
                  <a:rPr lang="en-US" dirty="0" err="1">
                    <a:latin typeface="Bookman Old Style" panose="02050604050505020204" pitchFamily="18" charset="0"/>
                  </a:rPr>
                  <a:t>tidak</a:t>
                </a:r>
                <a:r>
                  <a:rPr lang="en-US" dirty="0">
                    <a:latin typeface="Bookman Old Style" panose="02050604050505020204" pitchFamily="18" charset="0"/>
                  </a:rPr>
                  <a:t> </a:t>
                </a:r>
                <a:r>
                  <a:rPr lang="en-US" dirty="0" err="1">
                    <a:latin typeface="Bookman Old Style" panose="02050604050505020204" pitchFamily="18" charset="0"/>
                  </a:rPr>
                  <a:t>lebih</a:t>
                </a:r>
                <a:r>
                  <a:rPr lang="en-US" dirty="0">
                    <a:latin typeface="Bookman Old Style" panose="02050604050505020204" pitchFamily="18" charset="0"/>
                  </a:rPr>
                  <a:t> </a:t>
                </a:r>
                <a:r>
                  <a:rPr lang="en-US" dirty="0" err="1">
                    <a:latin typeface="Bookman Old Style" panose="02050604050505020204" pitchFamily="18" charset="0"/>
                  </a:rPr>
                  <a:t>dari</a:t>
                </a:r>
                <a:r>
                  <a:rPr lang="en-US" dirty="0">
                    <a:latin typeface="Bookman Old Style" panose="02050604050505020204" pitchFamily="18" charset="0"/>
                  </a:rPr>
                  <a:t> 4 </a:t>
                </a:r>
                <a:r>
                  <a:rPr lang="en-US" dirty="0" err="1">
                    <a:latin typeface="Bookman Old Style" panose="02050604050505020204" pitchFamily="18" charset="0"/>
                  </a:rPr>
                  <a:t>sehingga</a:t>
                </a:r>
                <a:r>
                  <a:rPr lang="en-US" dirty="0">
                    <a:latin typeface="Bookman Old Style" panose="02050604050505020204" pitchFamily="18" charset="0"/>
                  </a:rPr>
                  <a:t> </a:t>
                </a:r>
                <a:r>
                  <a:rPr lang="en-US" i="1" dirty="0">
                    <a:latin typeface="Bookman Old Style" panose="02050604050505020204" pitchFamily="18" charset="0"/>
                  </a:rPr>
                  <a:t>a</a:t>
                </a:r>
                <a:r>
                  <a:rPr lang="en-US" dirty="0">
                    <a:latin typeface="Bookman Old Style" panose="02050604050505020204" pitchFamily="18" charset="0"/>
                  </a:rPr>
                  <a:t> </a:t>
                </a:r>
                <a:r>
                  <a:rPr lang="en-US" dirty="0" err="1">
                    <a:latin typeface="Bookman Old Style" panose="02050604050505020204" pitchFamily="18" charset="0"/>
                  </a:rPr>
                  <a:t>membagi</a:t>
                </a:r>
                <a:r>
                  <a:rPr lang="en-US" dirty="0">
                    <a:latin typeface="Bookman Old Style" panose="02050604050505020204" pitchFamily="18" charset="0"/>
                  </a:rPr>
                  <a:t> </a:t>
                </a:r>
                <a:r>
                  <a:rPr lang="en-US" i="1" dirty="0">
                    <a:latin typeface="Bookman Old Style" panose="02050604050505020204" pitchFamily="18" charset="0"/>
                  </a:rPr>
                  <a:t>b</a:t>
                </a:r>
                <a:r>
                  <a:rPr lang="en-US" dirty="0">
                    <a:latin typeface="Bookman Old Style" panose="02050604050505020204" pitchFamily="18" charset="0"/>
                  </a:rPr>
                  <a:t> :</a:t>
                </a:r>
                <a:endParaRPr lang="en-ID" dirty="0">
                  <a:latin typeface="Bookman Old Style" panose="02050604050505020204" pitchFamily="18" charset="0"/>
                </a:endParaRPr>
              </a:p>
              <a:p>
                <a:pPr marL="450850" algn="just">
                  <a:spcBef>
                    <a:spcPts val="1200"/>
                  </a:spcBef>
                  <a:spcAft>
                    <a:spcPts val="0"/>
                  </a:spcAft>
                </a:pPr>
                <a:r>
                  <a:rPr lang="en-US" dirty="0">
                    <a:latin typeface="Bookman Old Style" panose="02050604050505020204" pitchFamily="18" charset="0"/>
                  </a:rPr>
                  <a:t>R = {(1, 1), (1, 2), (1, 3), (1, 4), (2, 2), (2, 4), (3, 3), (4, 4)}.</a:t>
                </a:r>
                <a:endParaRPr lang="en-ID" dirty="0">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dirty="0" err="1">
                    <a:latin typeface="Bookman Old Style" panose="02050604050505020204" pitchFamily="18" charset="0"/>
                  </a:rPr>
                  <a:t>Pasangan</a:t>
                </a:r>
                <a:r>
                  <a:rPr lang="en-US" dirty="0">
                    <a:latin typeface="Bookman Old Style" panose="02050604050505020204" pitchFamily="18" charset="0"/>
                  </a:rPr>
                  <a:t> di </a:t>
                </a:r>
                <a:r>
                  <a:rPr lang="en-US" dirty="0" err="1">
                    <a:latin typeface="Bookman Old Style" panose="02050604050505020204" pitchFamily="18" charset="0"/>
                  </a:rPr>
                  <a:t>relasi</a:t>
                </a:r>
                <a:r>
                  <a:rPr lang="en-US" dirty="0">
                    <a:latin typeface="Bookman Old Style" panose="02050604050505020204" pitchFamily="18" charset="0"/>
                  </a:rPr>
                  <a:t> </a:t>
                </a:r>
                <a:r>
                  <a:rPr lang="en-US" dirty="0" err="1">
                    <a:latin typeface="Bookman Old Style" panose="02050604050505020204" pitchFamily="18" charset="0"/>
                  </a:rPr>
                  <a:t>ini</a:t>
                </a:r>
                <a:r>
                  <a:rPr lang="en-US" dirty="0">
                    <a:latin typeface="Bookman Old Style" panose="02050604050505020204" pitchFamily="18" charset="0"/>
                  </a:rPr>
                  <a:t> </a:t>
                </a:r>
                <a:r>
                  <a:rPr lang="en-US" dirty="0" err="1">
                    <a:latin typeface="Bookman Old Style" panose="02050604050505020204" pitchFamily="18" charset="0"/>
                  </a:rPr>
                  <a:t>ditunjukkan</a:t>
                </a:r>
                <a:r>
                  <a:rPr lang="en-US" dirty="0">
                    <a:latin typeface="Bookman Old Style" panose="02050604050505020204" pitchFamily="18" charset="0"/>
                  </a:rPr>
                  <a:t> pada Gambar 8.2.</a:t>
                </a:r>
                <a:r>
                  <a:rPr lang="en-ID" dirty="0">
                    <a:latin typeface="Bookman Old Style" panose="02050604050505020204" pitchFamily="18" charset="0"/>
                  </a:rPr>
                  <a:t> </a:t>
                </a:r>
              </a:p>
            </p:txBody>
          </p:sp>
        </mc:Choice>
        <mc:Fallback xmlns="">
          <p:sp>
            <p:nvSpPr>
              <p:cNvPr id="5" name="Rectangle 4">
                <a:extLst>
                  <a:ext uri="{FF2B5EF4-FFF2-40B4-BE49-F238E27FC236}">
                    <a16:creationId xmlns:a16="http://schemas.microsoft.com/office/drawing/2014/main" id="{24855D9B-4231-AF41-8ECA-F2399FA469FB}"/>
                  </a:ext>
                </a:extLst>
              </p:cNvPr>
              <p:cNvSpPr>
                <a:spLocks noRot="1" noChangeAspect="1" noMove="1" noResize="1" noEditPoints="1" noAdjustHandles="1" noChangeArrowheads="1" noChangeShapeType="1" noTextEdit="1"/>
              </p:cNvSpPr>
              <p:nvPr/>
            </p:nvSpPr>
            <p:spPr>
              <a:xfrm>
                <a:off x="428596" y="1484784"/>
                <a:ext cx="8391876" cy="4493538"/>
              </a:xfrm>
              <a:prstGeom prst="rect">
                <a:avLst/>
              </a:prstGeom>
              <a:blipFill>
                <a:blip r:embed="rId4"/>
                <a:stretch>
                  <a:fillRect l="-581" t="-814" r="-654" b="-1357"/>
                </a:stretch>
              </a:blipFill>
            </p:spPr>
            <p:txBody>
              <a:bodyPr/>
              <a:lstStyle/>
              <a:p>
                <a:r>
                  <a:rPr lang="en-ID">
                    <a:noFill/>
                  </a:rPr>
                  <a:t> </a:t>
                </a:r>
              </a:p>
            </p:txBody>
          </p:sp>
        </mc:Fallback>
      </mc:AlternateContent>
    </p:spTree>
    <p:extLst>
      <p:ext uri="{BB962C8B-B14F-4D97-AF65-F5344CB8AC3E}">
        <p14:creationId xmlns:p14="http://schemas.microsoft.com/office/powerpoint/2010/main" val="85323956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8.2. Relasi pada Himpunan</a:t>
            </a:r>
            <a:endParaRPr lang="en-US" sz="3200" b="1" dirty="0">
              <a:solidFill>
                <a:srgbClr val="C00000"/>
              </a:solidFill>
              <a:effectLst>
                <a:outerShdw blurRad="38100" dist="38100" dir="2700000" algn="tl">
                  <a:srgbClr val="000000">
                    <a:alpha val="43137"/>
                  </a:srgbClr>
                </a:outerShdw>
              </a:effectLst>
            </a:endParaRPr>
          </a:p>
        </p:txBody>
      </p:sp>
      <p:pic>
        <p:nvPicPr>
          <p:cNvPr id="2" name="Picture 1">
            <a:extLst>
              <a:ext uri="{FF2B5EF4-FFF2-40B4-BE49-F238E27FC236}">
                <a16:creationId xmlns:a16="http://schemas.microsoft.com/office/drawing/2014/main" id="{30162918-6994-F642-9953-AC1FCAA7C799}"/>
              </a:ext>
            </a:extLst>
          </p:cNvPr>
          <p:cNvPicPr>
            <a:picLocks noChangeAspect="1"/>
          </p:cNvPicPr>
          <p:nvPr/>
        </p:nvPicPr>
        <p:blipFill>
          <a:blip r:embed="rId4"/>
          <a:stretch>
            <a:fillRect/>
          </a:stretch>
        </p:blipFill>
        <p:spPr>
          <a:xfrm>
            <a:off x="2736850" y="2413000"/>
            <a:ext cx="3670300" cy="2032000"/>
          </a:xfrm>
          <a:prstGeom prst="rect">
            <a:avLst/>
          </a:prstGeom>
          <a:ln>
            <a:solidFill>
              <a:srgbClr val="FFC000"/>
            </a:solidFill>
          </a:ln>
        </p:spPr>
        <p:style>
          <a:lnRef idx="2">
            <a:schemeClr val="accent2"/>
          </a:lnRef>
          <a:fillRef idx="1">
            <a:schemeClr val="lt1"/>
          </a:fillRef>
          <a:effectRef idx="0">
            <a:schemeClr val="accent2"/>
          </a:effectRef>
          <a:fontRef idx="minor">
            <a:schemeClr val="dk1"/>
          </a:fontRef>
        </p:style>
      </p:pic>
      <p:sp>
        <p:nvSpPr>
          <p:cNvPr id="6" name="Rectangle 5">
            <a:extLst>
              <a:ext uri="{FF2B5EF4-FFF2-40B4-BE49-F238E27FC236}">
                <a16:creationId xmlns:a16="http://schemas.microsoft.com/office/drawing/2014/main" id="{9E49ECE7-77D0-6148-AC0C-5FEAC9A14D75}"/>
              </a:ext>
            </a:extLst>
          </p:cNvPr>
          <p:cNvSpPr/>
          <p:nvPr/>
        </p:nvSpPr>
        <p:spPr>
          <a:xfrm>
            <a:off x="428596" y="4849415"/>
            <a:ext cx="8391876" cy="307777"/>
          </a:xfrm>
          <a:prstGeom prst="rect">
            <a:avLst/>
          </a:prstGeom>
        </p:spPr>
        <p:txBody>
          <a:bodyPr wrap="square">
            <a:spAutoFit/>
          </a:bodyPr>
          <a:lstStyle/>
          <a:p>
            <a:pPr algn="ctr">
              <a:spcBef>
                <a:spcPts val="1200"/>
              </a:spcBef>
              <a:spcAft>
                <a:spcPts val="0"/>
              </a:spcAft>
            </a:pPr>
            <a:r>
              <a:rPr lang="en-US" sz="1400">
                <a:latin typeface="Bookman Old Style" panose="02050604050505020204" pitchFamily="18" charset="0"/>
              </a:rPr>
              <a:t>Gambar 8.2 Menampilkan pasangan terurut dalam relasi R dari Contoh 4.</a:t>
            </a:r>
            <a:r>
              <a:rPr lang="en-ID" sz="1400">
                <a:latin typeface="Bookman Old Style" panose="02050604050505020204" pitchFamily="18" charset="0"/>
              </a:rPr>
              <a:t>  </a:t>
            </a:r>
            <a:endParaRPr lang="en-US" sz="1400">
              <a:latin typeface="Bookman Old Style" panose="02050604050505020204" pitchFamily="18" charset="0"/>
            </a:endParaRPr>
          </a:p>
        </p:txBody>
      </p:sp>
    </p:spTree>
    <p:extLst>
      <p:ext uri="{BB962C8B-B14F-4D97-AF65-F5344CB8AC3E}">
        <p14:creationId xmlns:p14="http://schemas.microsoft.com/office/powerpoint/2010/main" val="31972528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8.2. Relasi pada Himpunan</a:t>
            </a:r>
            <a:endParaRPr lang="en-US" sz="3200" b="1" dirty="0">
              <a:solidFill>
                <a:srgbClr val="C00000"/>
              </a:solidFill>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3631763"/>
          </a:xfrm>
          <a:prstGeom prst="rect">
            <a:avLst/>
          </a:prstGeom>
        </p:spPr>
        <p:txBody>
          <a:bodyPr wrap="square">
            <a:spAutoFit/>
          </a:bodyPr>
          <a:lstStyle/>
          <a:p>
            <a:pPr algn="just">
              <a:spcBef>
                <a:spcPts val="1200"/>
              </a:spcBef>
              <a:spcAft>
                <a:spcPts val="0"/>
              </a:spcAft>
            </a:pPr>
            <a:r>
              <a:rPr lang="en-US" b="1">
                <a:latin typeface="Bookman Old Style" panose="02050604050505020204" pitchFamily="18" charset="0"/>
              </a:rPr>
              <a:t>Contoh 5</a:t>
            </a:r>
            <a:endParaRPr lang="en-ID" b="1">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Perhatikan relasi berikut dalam himpunan bilangan bulat:</a:t>
            </a:r>
            <a:endParaRPr lang="en-ID">
              <a:latin typeface="Bookman Old Style" panose="02050604050505020204" pitchFamily="18" charset="0"/>
            </a:endParaRPr>
          </a:p>
          <a:p>
            <a:pPr marL="450850">
              <a:spcBef>
                <a:spcPts val="600"/>
              </a:spcBef>
            </a:pPr>
            <a:r>
              <a:rPr lang="en-US" i="1">
                <a:latin typeface="Bookman Old Style" panose="02050604050505020204" pitchFamily="18" charset="0"/>
              </a:rPr>
              <a:t>R</a:t>
            </a:r>
            <a:r>
              <a:rPr lang="en-US" i="1" baseline="-25000">
                <a:latin typeface="Bookman Old Style" panose="02050604050505020204" pitchFamily="18" charset="0"/>
              </a:rPr>
              <a:t>1</a:t>
            </a:r>
            <a:r>
              <a:rPr lang="en-US">
                <a:latin typeface="Bookman Old Style" panose="02050604050505020204" pitchFamily="18" charset="0"/>
              </a:rPr>
              <a:t> = {(</a:t>
            </a:r>
            <a:r>
              <a:rPr lang="en-US" i="1">
                <a:latin typeface="Bookman Old Style" panose="02050604050505020204" pitchFamily="18" charset="0"/>
              </a:rPr>
              <a:t>a, b</a:t>
            </a:r>
            <a:r>
              <a:rPr lang="en-US">
                <a:latin typeface="Bookman Old Style" panose="02050604050505020204" pitchFamily="18" charset="0"/>
              </a:rPr>
              <a:t>) | </a:t>
            </a:r>
            <a:r>
              <a:rPr lang="en-US" i="1">
                <a:latin typeface="Bookman Old Style" panose="02050604050505020204" pitchFamily="18" charset="0"/>
              </a:rPr>
              <a:t>a  </a:t>
            </a:r>
            <a:r>
              <a:rPr lang="en-US">
                <a:latin typeface="Bookman Old Style" panose="02050604050505020204" pitchFamily="18" charset="0"/>
              </a:rPr>
              <a:t>≤</a:t>
            </a:r>
            <a:r>
              <a:rPr lang="en-US" i="1">
                <a:latin typeface="Bookman Old Style" panose="02050604050505020204" pitchFamily="18" charset="0"/>
              </a:rPr>
              <a:t> b</a:t>
            </a:r>
            <a:r>
              <a:rPr lang="en-US">
                <a:latin typeface="Bookman Old Style" panose="02050604050505020204" pitchFamily="18" charset="0"/>
              </a:rPr>
              <a:t>},</a:t>
            </a:r>
            <a:endParaRPr lang="en-ID">
              <a:latin typeface="Bookman Old Style" panose="02050604050505020204" pitchFamily="18" charset="0"/>
            </a:endParaRPr>
          </a:p>
          <a:p>
            <a:pPr marL="450850">
              <a:spcBef>
                <a:spcPts val="600"/>
              </a:spcBef>
            </a:pPr>
            <a:r>
              <a:rPr lang="en-US" i="1">
                <a:latin typeface="Bookman Old Style" panose="02050604050505020204" pitchFamily="18" charset="0"/>
              </a:rPr>
              <a:t>R</a:t>
            </a:r>
            <a:r>
              <a:rPr lang="en-US" i="1" baseline="-25000">
                <a:latin typeface="Bookman Old Style" panose="02050604050505020204" pitchFamily="18" charset="0"/>
              </a:rPr>
              <a:t>2</a:t>
            </a:r>
            <a:r>
              <a:rPr lang="en-US">
                <a:latin typeface="Bookman Old Style" panose="02050604050505020204" pitchFamily="18" charset="0"/>
              </a:rPr>
              <a:t> = {(</a:t>
            </a:r>
            <a:r>
              <a:rPr lang="en-US" i="1">
                <a:latin typeface="Bookman Old Style" panose="02050604050505020204" pitchFamily="18" charset="0"/>
              </a:rPr>
              <a:t>a, b</a:t>
            </a:r>
            <a:r>
              <a:rPr lang="en-US">
                <a:latin typeface="Bookman Old Style" panose="02050604050505020204" pitchFamily="18" charset="0"/>
              </a:rPr>
              <a:t>) | </a:t>
            </a:r>
            <a:r>
              <a:rPr lang="en-US" i="1">
                <a:latin typeface="Bookman Old Style" panose="02050604050505020204" pitchFamily="18" charset="0"/>
              </a:rPr>
              <a:t>a  </a:t>
            </a:r>
            <a:r>
              <a:rPr lang="en-US">
                <a:latin typeface="Bookman Old Style" panose="02050604050505020204" pitchFamily="18" charset="0"/>
              </a:rPr>
              <a:t>&gt;</a:t>
            </a:r>
            <a:r>
              <a:rPr lang="en-US" i="1">
                <a:latin typeface="Bookman Old Style" panose="02050604050505020204" pitchFamily="18" charset="0"/>
              </a:rPr>
              <a:t> b</a:t>
            </a:r>
            <a:r>
              <a:rPr lang="en-US">
                <a:latin typeface="Bookman Old Style" panose="02050604050505020204" pitchFamily="18" charset="0"/>
              </a:rPr>
              <a:t>},</a:t>
            </a:r>
            <a:endParaRPr lang="en-ID">
              <a:latin typeface="Bookman Old Style" panose="02050604050505020204" pitchFamily="18" charset="0"/>
            </a:endParaRPr>
          </a:p>
          <a:p>
            <a:pPr marL="450850">
              <a:spcBef>
                <a:spcPts val="600"/>
              </a:spcBef>
            </a:pPr>
            <a:r>
              <a:rPr lang="en-US" i="1">
                <a:latin typeface="Bookman Old Style" panose="02050604050505020204" pitchFamily="18" charset="0"/>
              </a:rPr>
              <a:t>R</a:t>
            </a:r>
            <a:r>
              <a:rPr lang="en-US" i="1" baseline="-25000">
                <a:latin typeface="Bookman Old Style" panose="02050604050505020204" pitchFamily="18" charset="0"/>
              </a:rPr>
              <a:t>3</a:t>
            </a:r>
            <a:r>
              <a:rPr lang="en-US">
                <a:latin typeface="Bookman Old Style" panose="02050604050505020204" pitchFamily="18" charset="0"/>
              </a:rPr>
              <a:t> = {(</a:t>
            </a:r>
            <a:r>
              <a:rPr lang="en-US" i="1">
                <a:latin typeface="Bookman Old Style" panose="02050604050505020204" pitchFamily="18" charset="0"/>
              </a:rPr>
              <a:t>a, b</a:t>
            </a:r>
            <a:r>
              <a:rPr lang="en-US">
                <a:latin typeface="Bookman Old Style" panose="02050604050505020204" pitchFamily="18" charset="0"/>
              </a:rPr>
              <a:t>) | </a:t>
            </a:r>
            <a:r>
              <a:rPr lang="en-US" i="1">
                <a:latin typeface="Bookman Old Style" panose="02050604050505020204" pitchFamily="18" charset="0"/>
              </a:rPr>
              <a:t>a </a:t>
            </a:r>
            <a:r>
              <a:rPr lang="en-US">
                <a:latin typeface="Bookman Old Style" panose="02050604050505020204" pitchFamily="18" charset="0"/>
              </a:rPr>
              <a:t>=</a:t>
            </a:r>
            <a:r>
              <a:rPr lang="en-US" i="1">
                <a:latin typeface="Bookman Old Style" panose="02050604050505020204" pitchFamily="18" charset="0"/>
              </a:rPr>
              <a:t> b </a:t>
            </a:r>
            <a:r>
              <a:rPr lang="en-US">
                <a:latin typeface="Bookman Old Style" panose="02050604050505020204" pitchFamily="18" charset="0"/>
              </a:rPr>
              <a:t>atau </a:t>
            </a:r>
            <a:r>
              <a:rPr lang="en-US" i="1">
                <a:latin typeface="Bookman Old Style" panose="02050604050505020204" pitchFamily="18" charset="0"/>
              </a:rPr>
              <a:t>a </a:t>
            </a:r>
            <a:r>
              <a:rPr lang="en-US">
                <a:latin typeface="Bookman Old Style" panose="02050604050505020204" pitchFamily="18" charset="0"/>
              </a:rPr>
              <a:t>=</a:t>
            </a:r>
            <a:r>
              <a:rPr lang="en-US" i="1">
                <a:latin typeface="Bookman Old Style" panose="02050604050505020204" pitchFamily="18" charset="0"/>
              </a:rPr>
              <a:t> </a:t>
            </a:r>
            <a:r>
              <a:rPr lang="en-US">
                <a:latin typeface="Bookman Old Style" panose="02050604050505020204" pitchFamily="18" charset="0"/>
              </a:rPr>
              <a:t>−</a:t>
            </a:r>
            <a:r>
              <a:rPr lang="en-US" i="1">
                <a:latin typeface="Bookman Old Style" panose="02050604050505020204" pitchFamily="18" charset="0"/>
              </a:rPr>
              <a:t>b</a:t>
            </a:r>
            <a:r>
              <a:rPr lang="en-US">
                <a:latin typeface="Bookman Old Style" panose="02050604050505020204" pitchFamily="18" charset="0"/>
              </a:rPr>
              <a:t>},</a:t>
            </a:r>
            <a:endParaRPr lang="en-ID">
              <a:latin typeface="Bookman Old Style" panose="02050604050505020204" pitchFamily="18" charset="0"/>
            </a:endParaRPr>
          </a:p>
          <a:p>
            <a:pPr marL="450850">
              <a:spcBef>
                <a:spcPts val="600"/>
              </a:spcBef>
            </a:pPr>
            <a:r>
              <a:rPr lang="en-US" i="1">
                <a:latin typeface="Bookman Old Style" panose="02050604050505020204" pitchFamily="18" charset="0"/>
              </a:rPr>
              <a:t>R</a:t>
            </a:r>
            <a:r>
              <a:rPr lang="en-US" i="1" baseline="-25000">
                <a:latin typeface="Bookman Old Style" panose="02050604050505020204" pitchFamily="18" charset="0"/>
              </a:rPr>
              <a:t>4</a:t>
            </a:r>
            <a:r>
              <a:rPr lang="en-US">
                <a:latin typeface="Bookman Old Style" panose="02050604050505020204" pitchFamily="18" charset="0"/>
              </a:rPr>
              <a:t> = {(</a:t>
            </a:r>
            <a:r>
              <a:rPr lang="en-US" i="1">
                <a:latin typeface="Bookman Old Style" panose="02050604050505020204" pitchFamily="18" charset="0"/>
              </a:rPr>
              <a:t>a, b</a:t>
            </a:r>
            <a:r>
              <a:rPr lang="en-US">
                <a:latin typeface="Bookman Old Style" panose="02050604050505020204" pitchFamily="18" charset="0"/>
              </a:rPr>
              <a:t>) | </a:t>
            </a:r>
            <a:r>
              <a:rPr lang="en-US" i="1">
                <a:latin typeface="Bookman Old Style" panose="02050604050505020204" pitchFamily="18" charset="0"/>
              </a:rPr>
              <a:t>a </a:t>
            </a:r>
            <a:r>
              <a:rPr lang="en-US">
                <a:latin typeface="Bookman Old Style" panose="02050604050505020204" pitchFamily="18" charset="0"/>
              </a:rPr>
              <a:t>=</a:t>
            </a:r>
            <a:r>
              <a:rPr lang="en-US" i="1">
                <a:latin typeface="Bookman Old Style" panose="02050604050505020204" pitchFamily="18" charset="0"/>
              </a:rPr>
              <a:t> b</a:t>
            </a:r>
            <a:r>
              <a:rPr lang="en-US">
                <a:latin typeface="Bookman Old Style" panose="02050604050505020204" pitchFamily="18" charset="0"/>
              </a:rPr>
              <a:t>},</a:t>
            </a:r>
            <a:endParaRPr lang="en-ID">
              <a:latin typeface="Bookman Old Style" panose="02050604050505020204" pitchFamily="18" charset="0"/>
            </a:endParaRPr>
          </a:p>
          <a:p>
            <a:pPr marL="450850">
              <a:spcBef>
                <a:spcPts val="600"/>
              </a:spcBef>
            </a:pPr>
            <a:r>
              <a:rPr lang="en-US" i="1">
                <a:latin typeface="Bookman Old Style" panose="02050604050505020204" pitchFamily="18" charset="0"/>
              </a:rPr>
              <a:t>R</a:t>
            </a:r>
            <a:r>
              <a:rPr lang="en-US" i="1" baseline="-25000">
                <a:latin typeface="Bookman Old Style" panose="02050604050505020204" pitchFamily="18" charset="0"/>
              </a:rPr>
              <a:t>5</a:t>
            </a:r>
            <a:r>
              <a:rPr lang="en-US">
                <a:latin typeface="Bookman Old Style" panose="02050604050505020204" pitchFamily="18" charset="0"/>
              </a:rPr>
              <a:t> = {(</a:t>
            </a:r>
            <a:r>
              <a:rPr lang="en-US" i="1">
                <a:latin typeface="Bookman Old Style" panose="02050604050505020204" pitchFamily="18" charset="0"/>
              </a:rPr>
              <a:t>a, b</a:t>
            </a:r>
            <a:r>
              <a:rPr lang="en-US">
                <a:latin typeface="Bookman Old Style" panose="02050604050505020204" pitchFamily="18" charset="0"/>
              </a:rPr>
              <a:t>) | </a:t>
            </a:r>
            <a:r>
              <a:rPr lang="en-US" i="1">
                <a:latin typeface="Bookman Old Style" panose="02050604050505020204" pitchFamily="18" charset="0"/>
              </a:rPr>
              <a:t>a </a:t>
            </a:r>
            <a:r>
              <a:rPr lang="en-US">
                <a:latin typeface="Bookman Old Style" panose="02050604050505020204" pitchFamily="18" charset="0"/>
              </a:rPr>
              <a:t>=</a:t>
            </a:r>
            <a:r>
              <a:rPr lang="en-US" i="1">
                <a:latin typeface="Bookman Old Style" panose="02050604050505020204" pitchFamily="18" charset="0"/>
              </a:rPr>
              <a:t> b </a:t>
            </a:r>
            <a:r>
              <a:rPr lang="en-US">
                <a:latin typeface="Bookman Old Style" panose="02050604050505020204" pitchFamily="18" charset="0"/>
              </a:rPr>
              <a:t>+ 1},</a:t>
            </a:r>
            <a:endParaRPr lang="en-ID">
              <a:latin typeface="Bookman Old Style" panose="02050604050505020204" pitchFamily="18" charset="0"/>
            </a:endParaRPr>
          </a:p>
          <a:p>
            <a:pPr marL="450850">
              <a:spcBef>
                <a:spcPts val="600"/>
              </a:spcBef>
            </a:pPr>
            <a:r>
              <a:rPr lang="en-US" i="1">
                <a:latin typeface="Bookman Old Style" panose="02050604050505020204" pitchFamily="18" charset="0"/>
              </a:rPr>
              <a:t>R</a:t>
            </a:r>
            <a:r>
              <a:rPr lang="en-US" i="1" baseline="-25000">
                <a:latin typeface="Bookman Old Style" panose="02050604050505020204" pitchFamily="18" charset="0"/>
              </a:rPr>
              <a:t>6</a:t>
            </a:r>
            <a:r>
              <a:rPr lang="en-US">
                <a:latin typeface="Bookman Old Style" panose="02050604050505020204" pitchFamily="18" charset="0"/>
              </a:rPr>
              <a:t> = {(</a:t>
            </a:r>
            <a:r>
              <a:rPr lang="en-US" i="1">
                <a:latin typeface="Bookman Old Style" panose="02050604050505020204" pitchFamily="18" charset="0"/>
              </a:rPr>
              <a:t>a, b</a:t>
            </a:r>
            <a:r>
              <a:rPr lang="en-US">
                <a:latin typeface="Bookman Old Style" panose="02050604050505020204" pitchFamily="18" charset="0"/>
              </a:rPr>
              <a:t>) | </a:t>
            </a:r>
            <a:r>
              <a:rPr lang="en-US" i="1">
                <a:latin typeface="Bookman Old Style" panose="02050604050505020204" pitchFamily="18" charset="0"/>
              </a:rPr>
              <a:t>a </a:t>
            </a:r>
            <a:r>
              <a:rPr lang="en-US">
                <a:latin typeface="Bookman Old Style" panose="02050604050505020204" pitchFamily="18" charset="0"/>
              </a:rPr>
              <a:t>+</a:t>
            </a:r>
            <a:r>
              <a:rPr lang="en-US" i="1">
                <a:latin typeface="Bookman Old Style" panose="02050604050505020204" pitchFamily="18" charset="0"/>
              </a:rPr>
              <a:t> b  </a:t>
            </a:r>
            <a:r>
              <a:rPr lang="en-US">
                <a:latin typeface="Bookman Old Style" panose="02050604050505020204" pitchFamily="18" charset="0"/>
              </a:rPr>
              <a:t>≤</a:t>
            </a:r>
            <a:r>
              <a:rPr lang="en-US" i="1">
                <a:latin typeface="Bookman Old Style" panose="02050604050505020204" pitchFamily="18" charset="0"/>
              </a:rPr>
              <a:t>  </a:t>
            </a:r>
            <a:r>
              <a:rPr lang="en-US">
                <a:latin typeface="Bookman Old Style" panose="02050604050505020204" pitchFamily="18" charset="0"/>
              </a:rPr>
              <a:t>3}.</a:t>
            </a:r>
            <a:endParaRPr lang="en-ID">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Manakah dari relasi tersebut yang mengandung masing-masing pasangan (1, 1), (1, 2), (2, 1), (1, −1), dan (2, 2)?</a:t>
            </a:r>
            <a:r>
              <a:rPr lang="en-ID">
                <a:latin typeface="Bookman Old Style" panose="02050604050505020204" pitchFamily="18" charset="0"/>
              </a:rPr>
              <a:t> </a:t>
            </a:r>
          </a:p>
        </p:txBody>
      </p:sp>
    </p:spTree>
    <p:extLst>
      <p:ext uri="{BB962C8B-B14F-4D97-AF65-F5344CB8AC3E}">
        <p14:creationId xmlns:p14="http://schemas.microsoft.com/office/powerpoint/2010/main" val="14786856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8.2. Relasi pada Himpunan</a:t>
            </a:r>
            <a:endParaRPr lang="en-US" sz="3200" b="1" dirty="0">
              <a:solidFill>
                <a:srgbClr val="C0000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2846933"/>
              </a:xfrm>
              <a:prstGeom prst="rect">
                <a:avLst/>
              </a:prstGeom>
            </p:spPr>
            <p:txBody>
              <a:bodyPr wrap="square">
                <a:spAutoFit/>
              </a:bodyPr>
              <a:lstStyle/>
              <a:p>
                <a:pPr algn="just">
                  <a:spcBef>
                    <a:spcPts val="1200"/>
                  </a:spcBef>
                  <a:spcAft>
                    <a:spcPts val="0"/>
                  </a:spcAft>
                </a:pPr>
                <a:r>
                  <a:rPr lang="en-US">
                    <a:latin typeface="Bookman Old Style" panose="02050604050505020204" pitchFamily="18" charset="0"/>
                  </a:rPr>
                  <a:t>Jawab:</a:t>
                </a:r>
                <a:endParaRPr lang="en-ID">
                  <a:latin typeface="Bookman Old Style" panose="02050604050505020204" pitchFamily="18" charset="0"/>
                </a:endParaRPr>
              </a:p>
              <a:p>
                <a:pPr marL="450850" indent="-428625">
                  <a:spcBef>
                    <a:spcPts val="600"/>
                  </a:spcBef>
                  <a:buFont typeface="Wingdings" pitchFamily="2" charset="2"/>
                  <a:buChar char="q"/>
                </a:pPr>
                <a:r>
                  <a:rPr lang="en-US">
                    <a:latin typeface="Bookman Old Style" panose="02050604050505020204" pitchFamily="18" charset="0"/>
                  </a:rPr>
                  <a:t>Pasangan (1, 1) ada dalam </a:t>
                </a:r>
                <a:r>
                  <a:rPr lang="en-US" i="1">
                    <a:latin typeface="Bookman Old Style" panose="02050604050505020204" pitchFamily="18" charset="0"/>
                  </a:rPr>
                  <a:t>R</a:t>
                </a:r>
                <a:r>
                  <a:rPr lang="en-US" i="1" baseline="-25000">
                    <a:latin typeface="Bookman Old Style" panose="02050604050505020204" pitchFamily="18" charset="0"/>
                  </a:rPr>
                  <a:t>1</a:t>
                </a:r>
                <a:r>
                  <a:rPr lang="en-US">
                    <a:latin typeface="Bookman Old Style" panose="02050604050505020204" pitchFamily="18" charset="0"/>
                  </a:rPr>
                  <a:t>,</a:t>
                </a:r>
                <a:r>
                  <a:rPr lang="en-US" i="1" baseline="-25000">
                    <a:latin typeface="Bookman Old Style" panose="02050604050505020204" pitchFamily="18" charset="0"/>
                  </a:rPr>
                  <a:t> </a:t>
                </a:r>
                <a:r>
                  <a:rPr lang="en-US" i="1">
                    <a:latin typeface="Bookman Old Style" panose="02050604050505020204" pitchFamily="18" charset="0"/>
                  </a:rPr>
                  <a:t>R</a:t>
                </a:r>
                <a:r>
                  <a:rPr lang="en-US" i="1" baseline="-25000">
                    <a:latin typeface="Bookman Old Style" panose="02050604050505020204" pitchFamily="18" charset="0"/>
                  </a:rPr>
                  <a:t>3</a:t>
                </a:r>
                <a:r>
                  <a:rPr lang="en-US">
                    <a:latin typeface="Bookman Old Style" panose="02050604050505020204" pitchFamily="18" charset="0"/>
                  </a:rPr>
                  <a:t>,</a:t>
                </a:r>
                <a:r>
                  <a:rPr lang="en-US" i="1" baseline="-25000">
                    <a:latin typeface="Bookman Old Style" panose="02050604050505020204" pitchFamily="18" charset="0"/>
                  </a:rPr>
                  <a:t> </a:t>
                </a:r>
                <a:r>
                  <a:rPr lang="en-US" i="1">
                    <a:latin typeface="Bookman Old Style" panose="02050604050505020204" pitchFamily="18" charset="0"/>
                  </a:rPr>
                  <a:t>R</a:t>
                </a:r>
                <a:r>
                  <a:rPr lang="en-US" i="1" baseline="-25000">
                    <a:latin typeface="Bookman Old Style" panose="02050604050505020204" pitchFamily="18" charset="0"/>
                  </a:rPr>
                  <a:t>4</a:t>
                </a:r>
                <a:r>
                  <a:rPr lang="en-US">
                    <a:latin typeface="Bookman Old Style" panose="02050604050505020204" pitchFamily="18" charset="0"/>
                  </a:rPr>
                  <a:t>, dan </a:t>
                </a:r>
                <a:r>
                  <a:rPr lang="en-US" i="1">
                    <a:latin typeface="Bookman Old Style" panose="02050604050505020204" pitchFamily="18" charset="0"/>
                  </a:rPr>
                  <a:t>R</a:t>
                </a:r>
                <a:r>
                  <a:rPr lang="en-US" i="1" baseline="-25000">
                    <a:latin typeface="Bookman Old Style" panose="02050604050505020204" pitchFamily="18" charset="0"/>
                  </a:rPr>
                  <a:t>6</a:t>
                </a:r>
                <a:r>
                  <a:rPr lang="en-US">
                    <a:latin typeface="Bookman Old Style" panose="02050604050505020204" pitchFamily="18" charset="0"/>
                  </a:rPr>
                  <a:t>; </a:t>
                </a:r>
                <a:endParaRPr lang="en-ID">
                  <a:latin typeface="Bookman Old Style" panose="02050604050505020204" pitchFamily="18" charset="0"/>
                </a:endParaRPr>
              </a:p>
              <a:p>
                <a:pPr marL="450850" indent="-428625">
                  <a:spcBef>
                    <a:spcPts val="600"/>
                  </a:spcBef>
                  <a:buFont typeface="Wingdings" pitchFamily="2" charset="2"/>
                  <a:buChar char="q"/>
                </a:pPr>
                <a:r>
                  <a:rPr lang="en-US">
                    <a:latin typeface="Bookman Old Style" panose="02050604050505020204" pitchFamily="18" charset="0"/>
                  </a:rPr>
                  <a:t>Pasangan (1, 2) ada dalam </a:t>
                </a:r>
                <a:r>
                  <a:rPr lang="en-US" i="1">
                    <a:latin typeface="Bookman Old Style" panose="02050604050505020204" pitchFamily="18" charset="0"/>
                  </a:rPr>
                  <a:t>R</a:t>
                </a:r>
                <a:r>
                  <a:rPr lang="en-US" i="1" baseline="-25000">
                    <a:latin typeface="Bookman Old Style" panose="02050604050505020204" pitchFamily="18" charset="0"/>
                  </a:rPr>
                  <a:t>1</a:t>
                </a:r>
                <a:r>
                  <a:rPr lang="en-US">
                    <a:latin typeface="Bookman Old Style" panose="02050604050505020204" pitchFamily="18" charset="0"/>
                  </a:rPr>
                  <a:t> dan </a:t>
                </a:r>
                <a:r>
                  <a:rPr lang="en-US" i="1">
                    <a:latin typeface="Bookman Old Style" panose="02050604050505020204" pitchFamily="18" charset="0"/>
                  </a:rPr>
                  <a:t>R</a:t>
                </a:r>
                <a:r>
                  <a:rPr lang="en-US" baseline="-25000">
                    <a:latin typeface="Bookman Old Style" panose="02050604050505020204" pitchFamily="18" charset="0"/>
                  </a:rPr>
                  <a:t>6</a:t>
                </a:r>
                <a:r>
                  <a:rPr lang="en-US">
                    <a:latin typeface="Bookman Old Style" panose="02050604050505020204" pitchFamily="18" charset="0"/>
                  </a:rPr>
                  <a:t>;</a:t>
                </a:r>
                <a:endParaRPr lang="en-ID">
                  <a:latin typeface="Bookman Old Style" panose="02050604050505020204" pitchFamily="18" charset="0"/>
                </a:endParaRPr>
              </a:p>
              <a:p>
                <a:pPr marL="450850" indent="-428625">
                  <a:spcBef>
                    <a:spcPts val="600"/>
                  </a:spcBef>
                  <a:buFont typeface="Wingdings" pitchFamily="2" charset="2"/>
                  <a:buChar char="q"/>
                </a:pPr>
                <a:r>
                  <a:rPr lang="en-US">
                    <a:latin typeface="Bookman Old Style" panose="02050604050505020204" pitchFamily="18" charset="0"/>
                  </a:rPr>
                  <a:t>Pasangan (2, 1) ada dalam </a:t>
                </a:r>
                <a:r>
                  <a:rPr lang="en-US" i="1">
                    <a:latin typeface="Bookman Old Style" panose="02050604050505020204" pitchFamily="18" charset="0"/>
                  </a:rPr>
                  <a:t>R</a:t>
                </a:r>
                <a:r>
                  <a:rPr lang="en-US" i="1" baseline="-25000">
                    <a:latin typeface="Bookman Old Style" panose="02050604050505020204" pitchFamily="18" charset="0"/>
                  </a:rPr>
                  <a:t>2</a:t>
                </a:r>
                <a:r>
                  <a:rPr lang="en-US">
                    <a:latin typeface="Bookman Old Style" panose="02050604050505020204" pitchFamily="18" charset="0"/>
                  </a:rPr>
                  <a:t>, </a:t>
                </a:r>
                <a:r>
                  <a:rPr lang="en-US" i="1">
                    <a:latin typeface="Bookman Old Style" panose="02050604050505020204" pitchFamily="18" charset="0"/>
                  </a:rPr>
                  <a:t>R</a:t>
                </a:r>
                <a:r>
                  <a:rPr lang="en-US" i="1" baseline="-25000">
                    <a:latin typeface="Bookman Old Style" panose="02050604050505020204" pitchFamily="18" charset="0"/>
                  </a:rPr>
                  <a:t>5</a:t>
                </a:r>
                <a:r>
                  <a:rPr lang="en-US">
                    <a:latin typeface="Bookman Old Style" panose="02050604050505020204" pitchFamily="18" charset="0"/>
                  </a:rPr>
                  <a:t>, dan </a:t>
                </a:r>
                <a:r>
                  <a:rPr lang="en-US" i="1">
                    <a:latin typeface="Bookman Old Style" panose="02050604050505020204" pitchFamily="18" charset="0"/>
                  </a:rPr>
                  <a:t>R</a:t>
                </a:r>
                <a:r>
                  <a:rPr lang="en-US" i="1" baseline="-25000">
                    <a:latin typeface="Bookman Old Style" panose="02050604050505020204" pitchFamily="18" charset="0"/>
                  </a:rPr>
                  <a:t>6</a:t>
                </a:r>
                <a:r>
                  <a:rPr lang="en-US">
                    <a:latin typeface="Bookman Old Style" panose="02050604050505020204" pitchFamily="18" charset="0"/>
                  </a:rPr>
                  <a:t>; </a:t>
                </a:r>
                <a:endParaRPr lang="en-ID">
                  <a:latin typeface="Bookman Old Style" panose="02050604050505020204" pitchFamily="18" charset="0"/>
                </a:endParaRPr>
              </a:p>
              <a:p>
                <a:pPr marL="450850" indent="-428625">
                  <a:spcBef>
                    <a:spcPts val="600"/>
                  </a:spcBef>
                  <a:buFont typeface="Wingdings" pitchFamily="2" charset="2"/>
                  <a:buChar char="q"/>
                </a:pPr>
                <a:r>
                  <a:rPr lang="en-US">
                    <a:latin typeface="Bookman Old Style" panose="02050604050505020204" pitchFamily="18" charset="0"/>
                  </a:rPr>
                  <a:t>Pasangan (1, −1) ada dalam </a:t>
                </a:r>
                <a:r>
                  <a:rPr lang="en-US" i="1">
                    <a:latin typeface="Bookman Old Style" panose="02050604050505020204" pitchFamily="18" charset="0"/>
                  </a:rPr>
                  <a:t>R</a:t>
                </a:r>
                <a:r>
                  <a:rPr lang="en-US" i="1" baseline="-25000">
                    <a:latin typeface="Bookman Old Style" panose="02050604050505020204" pitchFamily="18" charset="0"/>
                  </a:rPr>
                  <a:t>2</a:t>
                </a:r>
                <a:r>
                  <a:rPr lang="en-US">
                    <a:latin typeface="Bookman Old Style" panose="02050604050505020204" pitchFamily="18" charset="0"/>
                  </a:rPr>
                  <a:t>, </a:t>
                </a:r>
                <a:r>
                  <a:rPr lang="en-US" i="1">
                    <a:latin typeface="Bookman Old Style" panose="02050604050505020204" pitchFamily="18" charset="0"/>
                  </a:rPr>
                  <a:t>R</a:t>
                </a:r>
                <a:r>
                  <a:rPr lang="en-US" i="1" baseline="-25000">
                    <a:latin typeface="Bookman Old Style" panose="02050604050505020204" pitchFamily="18" charset="0"/>
                  </a:rPr>
                  <a:t>3</a:t>
                </a:r>
                <a:r>
                  <a:rPr lang="en-US">
                    <a:latin typeface="Bookman Old Style" panose="02050604050505020204" pitchFamily="18" charset="0"/>
                  </a:rPr>
                  <a:t>, dan </a:t>
                </a:r>
                <a:r>
                  <a:rPr lang="en-US" i="1">
                    <a:latin typeface="Bookman Old Style" panose="02050604050505020204" pitchFamily="18" charset="0"/>
                  </a:rPr>
                  <a:t>R</a:t>
                </a:r>
                <a:r>
                  <a:rPr lang="en-US" i="1" baseline="-25000">
                    <a:latin typeface="Bookman Old Style" panose="02050604050505020204" pitchFamily="18" charset="0"/>
                  </a:rPr>
                  <a:t>6</a:t>
                </a:r>
                <a:r>
                  <a:rPr lang="en-US">
                    <a:latin typeface="Bookman Old Style" panose="02050604050505020204" pitchFamily="18" charset="0"/>
                  </a:rPr>
                  <a:t>; </a:t>
                </a:r>
                <a:endParaRPr lang="en-ID">
                  <a:latin typeface="Bookman Old Style" panose="02050604050505020204" pitchFamily="18" charset="0"/>
                </a:endParaRPr>
              </a:p>
              <a:p>
                <a:pPr marL="450850" indent="-428625">
                  <a:spcBef>
                    <a:spcPts val="600"/>
                  </a:spcBef>
                  <a:buFont typeface="Wingdings" pitchFamily="2" charset="2"/>
                  <a:buChar char="q"/>
                </a:pPr>
                <a:r>
                  <a:rPr lang="en-US">
                    <a:latin typeface="Bookman Old Style" panose="02050604050505020204" pitchFamily="18" charset="0"/>
                  </a:rPr>
                  <a:t>Pasangan (2, 2) ada dalam </a:t>
                </a:r>
                <a:r>
                  <a:rPr lang="en-US" i="1">
                    <a:latin typeface="Bookman Old Style" panose="02050604050505020204" pitchFamily="18" charset="0"/>
                  </a:rPr>
                  <a:t>R</a:t>
                </a:r>
                <a:r>
                  <a:rPr lang="en-US" i="1" baseline="-25000">
                    <a:latin typeface="Bookman Old Style" panose="02050604050505020204" pitchFamily="18" charset="0"/>
                  </a:rPr>
                  <a:t>1</a:t>
                </a:r>
                <a:r>
                  <a:rPr lang="en-US">
                    <a:latin typeface="Bookman Old Style" panose="02050604050505020204" pitchFamily="18" charset="0"/>
                  </a:rPr>
                  <a:t>, </a:t>
                </a:r>
                <a:r>
                  <a:rPr lang="en-US" i="1">
                    <a:latin typeface="Bookman Old Style" panose="02050604050505020204" pitchFamily="18" charset="0"/>
                  </a:rPr>
                  <a:t>R</a:t>
                </a:r>
                <a:r>
                  <a:rPr lang="en-US" i="1" baseline="-25000">
                    <a:latin typeface="Bookman Old Style" panose="02050604050505020204" pitchFamily="18" charset="0"/>
                  </a:rPr>
                  <a:t>3</a:t>
                </a:r>
                <a:r>
                  <a:rPr lang="en-US">
                    <a:latin typeface="Bookman Old Style" panose="02050604050505020204" pitchFamily="18" charset="0"/>
                  </a:rPr>
                  <a:t>, dan </a:t>
                </a:r>
                <a:r>
                  <a:rPr lang="en-US" i="1">
                    <a:latin typeface="Bookman Old Style" panose="02050604050505020204" pitchFamily="18" charset="0"/>
                  </a:rPr>
                  <a:t>R</a:t>
                </a:r>
                <a:r>
                  <a:rPr lang="en-US" i="1" baseline="-25000">
                    <a:latin typeface="Bookman Old Style" panose="02050604050505020204" pitchFamily="18" charset="0"/>
                  </a:rPr>
                  <a:t>4</a:t>
                </a:r>
                <a:r>
                  <a:rPr lang="en-US">
                    <a:latin typeface="Bookman Old Style" panose="02050604050505020204" pitchFamily="18" charset="0"/>
                  </a:rPr>
                  <a:t>.</a:t>
                </a:r>
                <a:endParaRPr lang="en-ID">
                  <a:latin typeface="Bookman Old Style" panose="02050604050505020204" pitchFamily="18" charset="0"/>
                </a:endParaRPr>
              </a:p>
              <a:p>
                <a:pPr algn="just">
                  <a:spcBef>
                    <a:spcPts val="1200"/>
                  </a:spcBef>
                  <a:spcAft>
                    <a:spcPts val="0"/>
                  </a:spcAft>
                </a:pPr>
                <a:r>
                  <a:rPr lang="en-US">
                    <a:latin typeface="Bookman Old Style" panose="02050604050505020204" pitchFamily="18" charset="0"/>
                  </a:rPr>
                  <a:t>Tidak sulit untuk menentukan jumlah relasi pada himpunan berhingga, karena relasi pada himpunan </a:t>
                </a:r>
                <a:r>
                  <a:rPr lang="en-US" i="1">
                    <a:latin typeface="Bookman Old Style" panose="02050604050505020204" pitchFamily="18" charset="0"/>
                  </a:rPr>
                  <a:t>A</a:t>
                </a:r>
                <a:r>
                  <a:rPr lang="en-US">
                    <a:latin typeface="Bookman Old Style" panose="02050604050505020204" pitchFamily="18" charset="0"/>
                  </a:rPr>
                  <a:t> merupakan subset dari </a:t>
                </a:r>
                <a:r>
                  <a:rPr lang="en-US" i="1">
                    <a:latin typeface="Bookman Old Style" panose="02050604050505020204" pitchFamily="18" charset="0"/>
                  </a:rPr>
                  <a:t>A</a:t>
                </a:r>
                <a:r>
                  <a:rPr lang="en-US">
                    <a:latin typeface="Bookman Old Style" panose="02050604050505020204" pitchFamily="18" charset="0"/>
                  </a:rPr>
                  <a:t> </a:t>
                </a:r>
                <a14:m>
                  <m:oMath xmlns:m="http://schemas.openxmlformats.org/officeDocument/2006/math">
                    <m:r>
                      <a:rPr lang="en-US">
                        <a:latin typeface="Cambria Math" panose="02040503050406030204" pitchFamily="18" charset="0"/>
                      </a:rPr>
                      <m:t>×</m:t>
                    </m:r>
                  </m:oMath>
                </a14:m>
                <a:r>
                  <a:rPr lang="en-US">
                    <a:latin typeface="Bookman Old Style" panose="02050604050505020204" pitchFamily="18" charset="0"/>
                  </a:rPr>
                  <a:t> </a:t>
                </a:r>
                <a:r>
                  <a:rPr lang="en-US" i="1">
                    <a:latin typeface="Bookman Old Style" panose="02050604050505020204" pitchFamily="18" charset="0"/>
                  </a:rPr>
                  <a:t>A</a:t>
                </a:r>
                <a:r>
                  <a:rPr lang="en-US">
                    <a:latin typeface="Bookman Old Style" panose="02050604050505020204" pitchFamily="18" charset="0"/>
                  </a:rPr>
                  <a:t>.</a:t>
                </a:r>
                <a:endParaRPr lang="en-ID">
                  <a:latin typeface="Bookman Old Style" panose="02050604050505020204" pitchFamily="18" charset="0"/>
                </a:endParaRPr>
              </a:p>
            </p:txBody>
          </p:sp>
        </mc:Choice>
        <mc:Fallback xmlns="">
          <p:sp>
            <p:nvSpPr>
              <p:cNvPr id="5" name="Rectangle 4">
                <a:extLst>
                  <a:ext uri="{FF2B5EF4-FFF2-40B4-BE49-F238E27FC236}">
                    <a16:creationId xmlns:a16="http://schemas.microsoft.com/office/drawing/2014/main" id="{24855D9B-4231-AF41-8ECA-F2399FA469FB}"/>
                  </a:ext>
                </a:extLst>
              </p:cNvPr>
              <p:cNvSpPr>
                <a:spLocks noRot="1" noChangeAspect="1" noMove="1" noResize="1" noEditPoints="1" noAdjustHandles="1" noChangeArrowheads="1" noChangeShapeType="1" noTextEdit="1"/>
              </p:cNvSpPr>
              <p:nvPr/>
            </p:nvSpPr>
            <p:spPr>
              <a:xfrm>
                <a:off x="428596" y="1484784"/>
                <a:ext cx="8391876" cy="2846933"/>
              </a:xfrm>
              <a:prstGeom prst="rect">
                <a:avLst/>
              </a:prstGeom>
              <a:blipFill>
                <a:blip r:embed="rId4"/>
                <a:stretch>
                  <a:fillRect l="-604" t="-889" r="-453" b="-2222"/>
                </a:stretch>
              </a:blipFill>
            </p:spPr>
            <p:txBody>
              <a:bodyPr/>
              <a:lstStyle/>
              <a:p>
                <a:r>
                  <a:rPr lang="en-US">
                    <a:noFill/>
                  </a:rPr>
                  <a:t> </a:t>
                </a:r>
              </a:p>
            </p:txBody>
          </p:sp>
        </mc:Fallback>
      </mc:AlternateContent>
    </p:spTree>
    <p:extLst>
      <p:ext uri="{BB962C8B-B14F-4D97-AF65-F5344CB8AC3E}">
        <p14:creationId xmlns:p14="http://schemas.microsoft.com/office/powerpoint/2010/main" val="14599461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BE36A84930284A934EDF17E88D6FD4" ma:contentTypeVersion="2" ma:contentTypeDescription="Create a new document." ma:contentTypeScope="" ma:versionID="76370ddfe79fb200c356fa6350a64214">
  <xsd:schema xmlns:xsd="http://www.w3.org/2001/XMLSchema" xmlns:xs="http://www.w3.org/2001/XMLSchema" xmlns:p="http://schemas.microsoft.com/office/2006/metadata/properties" xmlns:ns2="b9204584-5e40-489b-b492-03f0f50c0346" targetNamespace="http://schemas.microsoft.com/office/2006/metadata/properties" ma:root="true" ma:fieldsID="a0373186538e6a13de09ed003b816138" ns2:_="">
    <xsd:import namespace="b9204584-5e40-489b-b492-03f0f50c034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204584-5e40-489b-b492-03f0f50c03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259D07B-DD8E-4F80-BE23-44CA191C55B9}"/>
</file>

<file path=customXml/itemProps2.xml><?xml version="1.0" encoding="utf-8"?>
<ds:datastoreItem xmlns:ds="http://schemas.openxmlformats.org/officeDocument/2006/customXml" ds:itemID="{6CA091FD-8534-4730-869E-AF85E8FB9777}"/>
</file>

<file path=customXml/itemProps3.xml><?xml version="1.0" encoding="utf-8"?>
<ds:datastoreItem xmlns:ds="http://schemas.openxmlformats.org/officeDocument/2006/customXml" ds:itemID="{3A5983B2-5EEF-47F8-A11A-75E01FB6726F}"/>
</file>

<file path=docProps/app.xml><?xml version="1.0" encoding="utf-8"?>
<Properties xmlns="http://schemas.openxmlformats.org/officeDocument/2006/extended-properties" xmlns:vt="http://schemas.openxmlformats.org/officeDocument/2006/docPropsVTypes">
  <TotalTime>23066</TotalTime>
  <Words>3417</Words>
  <Application>Microsoft Office PowerPoint</Application>
  <PresentationFormat>On-screen Show (4:3)</PresentationFormat>
  <Paragraphs>211</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Bookman Old Style</vt:lpstr>
      <vt:lpstr>Calibri</vt:lpstr>
      <vt:lpstr>Cambria Math</vt:lpstr>
      <vt:lpstr>Wingdings</vt:lpstr>
      <vt:lpstr>Diseño predeterminado</vt:lpstr>
      <vt:lpstr>PowerPoint Presentation</vt:lpstr>
      <vt:lpstr>Bahan Kuliah</vt:lpstr>
      <vt:lpstr>8.1. Relasi</vt:lpstr>
      <vt:lpstr>8.1. Relasi</vt:lpstr>
      <vt:lpstr>8.1. Relasi</vt:lpstr>
      <vt:lpstr>8.2. Relasi pada Himpunan</vt:lpstr>
      <vt:lpstr>8.2. Relasi pada Himpunan</vt:lpstr>
      <vt:lpstr>8.2. Relasi pada Himpunan</vt:lpstr>
      <vt:lpstr>8.2. Relasi pada Himpunan</vt:lpstr>
      <vt:lpstr>8.2. Relasi pada Himpunan</vt:lpstr>
      <vt:lpstr>8.3. Sifat-sifat Relasi</vt:lpstr>
      <vt:lpstr>8.3. Sifat-sifat Relasi</vt:lpstr>
      <vt:lpstr>8.3. Sifat-sifat Relasi</vt:lpstr>
      <vt:lpstr>8.3. Sifat-sifat Relasi</vt:lpstr>
      <vt:lpstr>8.3. Sifat-sifat Relasi</vt:lpstr>
      <vt:lpstr>8.3. Sifat-sifat Relasi</vt:lpstr>
      <vt:lpstr>8.3. Sifat-sifat Relasi</vt:lpstr>
      <vt:lpstr>8.4. Mengkombinasikan Relasi</vt:lpstr>
      <vt:lpstr>8.5. Relasi Ekivalen</vt:lpstr>
      <vt:lpstr>8.5. Relasi Ekivalen</vt:lpstr>
      <vt:lpstr>8.6. Kelas Ekivalen</vt:lpstr>
      <vt:lpstr>8.6. Kelas Ekivalen</vt:lpstr>
      <vt:lpstr>8.7. Partial Ordering</vt:lpstr>
      <vt:lpstr>8.7. Partial Ordering</vt:lpstr>
      <vt:lpstr>8.7. Partial Ordering</vt:lpstr>
      <vt:lpstr>End of File</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Nurdin Bahtiar</cp:lastModifiedBy>
  <cp:revision>1016</cp:revision>
  <dcterms:created xsi:type="dcterms:W3CDTF">2010-05-23T14:28:12Z</dcterms:created>
  <dcterms:modified xsi:type="dcterms:W3CDTF">2020-10-09T00:47:03Z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0x0101006EBE36A84930284A934EDF17E88D6FD4</vt:lpwstr>
  </property>
</Properties>
</file>