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7"/>
  </p:notesMasterIdLst>
  <p:sldIdLst>
    <p:sldId id="256" r:id="rId2"/>
    <p:sldId id="257" r:id="rId3"/>
    <p:sldId id="258" r:id="rId4"/>
    <p:sldId id="259" r:id="rId5"/>
    <p:sldId id="280"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050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2787"/>
    <p:restoredTop sz="90929"/>
  </p:normalViewPr>
  <p:slideViewPr>
    <p:cSldViewPr>
      <p:cViewPr varScale="1">
        <p:scale>
          <a:sx n="42" d="100"/>
          <a:sy n="42" d="100"/>
        </p:scale>
        <p:origin x="-35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327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32772"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27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27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327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C483993-6A4E-4A58-8ED7-F7CFFC4558E4}" type="slidenum">
              <a:rPr lang="en-GB"/>
              <a:pPr/>
              <a:t>‹#›</a:t>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4" name="Rectangle 2"/>
          <p:cNvSpPr>
            <a:spLocks noChangeArrowheads="1"/>
          </p:cNvSpPr>
          <p:nvPr/>
        </p:nvSpPr>
        <p:spPr bwMode="hidden">
          <a:xfrm>
            <a:off x="228600" y="3200400"/>
            <a:ext cx="8763000" cy="1341438"/>
          </a:xfrm>
          <a:prstGeom prst="rect">
            <a:avLst/>
          </a:prstGeom>
          <a:gradFill rotWithShape="0">
            <a:gsLst>
              <a:gs pos="0">
                <a:schemeClr val="bg2"/>
              </a:gs>
              <a:gs pos="100000">
                <a:schemeClr val="bg1"/>
              </a:gs>
            </a:gsLst>
            <a:path path="shape">
              <a:fillToRect l="50000" t="50000" r="50000" b="50000"/>
            </a:path>
          </a:gradFill>
          <a:ln w="9525">
            <a:noFill/>
            <a:miter lim="800000"/>
            <a:headEnd/>
            <a:tailEnd/>
          </a:ln>
          <a:effectLst/>
        </p:spPr>
        <p:txBody>
          <a:bodyPr wrap="none" anchor="ctr"/>
          <a:lstStyle/>
          <a:p>
            <a:pPr algn="ctr"/>
            <a:endParaRPr kumimoji="1" lang="en-US"/>
          </a:p>
        </p:txBody>
      </p:sp>
      <p:pic>
        <p:nvPicPr>
          <p:cNvPr id="8195" name="Picture 3" descr="ANABNR2"/>
          <p:cNvPicPr>
            <a:picLocks noChangeAspect="1" noChangeArrowheads="1"/>
          </p:cNvPicPr>
          <p:nvPr/>
        </p:nvPicPr>
        <p:blipFill>
          <a:blip r:embed="rId2"/>
          <a:srcRect l="-900" t="-1314" r="-2" b="-36961"/>
          <a:stretch>
            <a:fillRect/>
          </a:stretch>
        </p:blipFill>
        <p:spPr bwMode="auto">
          <a:xfrm>
            <a:off x="533400" y="3200400"/>
            <a:ext cx="8458200" cy="1158875"/>
          </a:xfrm>
          <a:prstGeom prst="rect">
            <a:avLst/>
          </a:prstGeom>
          <a:noFill/>
        </p:spPr>
      </p:pic>
      <p:sp>
        <p:nvSpPr>
          <p:cNvPr id="8196" name="Rectangle 4"/>
          <p:cNvSpPr>
            <a:spLocks noChangeArrowheads="1"/>
          </p:cNvSpPr>
          <p:nvPr/>
        </p:nvSpPr>
        <p:spPr bwMode="hidden">
          <a:xfrm>
            <a:off x="795338" y="2895600"/>
            <a:ext cx="304800" cy="990600"/>
          </a:xfrm>
          <a:prstGeom prst="rect">
            <a:avLst/>
          </a:prstGeom>
          <a:solidFill>
            <a:schemeClr val="accent2">
              <a:alpha val="50000"/>
            </a:schemeClr>
          </a:solidFill>
          <a:ln w="9525">
            <a:noFill/>
            <a:miter lim="800000"/>
            <a:headEnd/>
            <a:tailEnd/>
          </a:ln>
          <a:effectLst/>
        </p:spPr>
        <p:txBody>
          <a:bodyPr wrap="none" anchor="ctr"/>
          <a:lstStyle/>
          <a:p>
            <a:pPr algn="ctr"/>
            <a:endParaRPr kumimoji="1" lang="en-US"/>
          </a:p>
        </p:txBody>
      </p:sp>
      <p:sp>
        <p:nvSpPr>
          <p:cNvPr id="8197" name="Rectangle 5"/>
          <p:cNvSpPr>
            <a:spLocks noGrp="1" noChangeArrowheads="1"/>
          </p:cNvSpPr>
          <p:nvPr>
            <p:ph type="ctrTitle"/>
          </p:nvPr>
        </p:nvSpPr>
        <p:spPr>
          <a:xfrm>
            <a:off x="1143000" y="1981200"/>
            <a:ext cx="7772400" cy="1143000"/>
          </a:xfrm>
        </p:spPr>
        <p:txBody>
          <a:bodyPr/>
          <a:lstStyle>
            <a:lvl1pPr>
              <a:defRPr/>
            </a:lvl1pPr>
          </a:lstStyle>
          <a:p>
            <a:r>
              <a:rPr lang="en-GB"/>
              <a:t>Click to edit Master title style</a:t>
            </a:r>
          </a:p>
        </p:txBody>
      </p:sp>
      <p:sp>
        <p:nvSpPr>
          <p:cNvPr id="8198" name="Rectangle 6"/>
          <p:cNvSpPr>
            <a:spLocks noGrp="1" noChangeArrowheads="1"/>
          </p:cNvSpPr>
          <p:nvPr>
            <p:ph type="subTitle" idx="1"/>
          </p:nvPr>
        </p:nvSpPr>
        <p:spPr>
          <a:xfrm>
            <a:off x="2038350" y="4351338"/>
            <a:ext cx="6400800" cy="1371600"/>
          </a:xfrm>
        </p:spPr>
        <p:txBody>
          <a:bodyPr/>
          <a:lstStyle>
            <a:lvl1pPr marL="0" indent="0">
              <a:buFont typeface="Wingdings" pitchFamily="2" charset="2"/>
              <a:buNone/>
              <a:defRPr/>
            </a:lvl1pPr>
          </a:lstStyle>
          <a:p>
            <a:r>
              <a:rPr lang="en-GB"/>
              <a:t>Click to edit Master subtitle style</a:t>
            </a:r>
          </a:p>
        </p:txBody>
      </p:sp>
      <p:sp>
        <p:nvSpPr>
          <p:cNvPr id="8199" name="Rectangle 7"/>
          <p:cNvSpPr>
            <a:spLocks noGrp="1" noChangeArrowheads="1"/>
          </p:cNvSpPr>
          <p:nvPr>
            <p:ph type="dt" sz="half" idx="2"/>
          </p:nvPr>
        </p:nvSpPr>
        <p:spPr>
          <a:xfrm>
            <a:off x="685800" y="6324600"/>
            <a:ext cx="1905000" cy="457200"/>
          </a:xfrm>
        </p:spPr>
        <p:txBody>
          <a:bodyPr/>
          <a:lstStyle>
            <a:lvl1pPr>
              <a:defRPr/>
            </a:lvl1pPr>
          </a:lstStyle>
          <a:p>
            <a:endParaRPr lang="en-GB"/>
          </a:p>
        </p:txBody>
      </p:sp>
      <p:sp>
        <p:nvSpPr>
          <p:cNvPr id="8200" name="Rectangle 8"/>
          <p:cNvSpPr>
            <a:spLocks noGrp="1" noChangeArrowheads="1"/>
          </p:cNvSpPr>
          <p:nvPr>
            <p:ph type="ftr" sz="quarter" idx="3"/>
          </p:nvPr>
        </p:nvSpPr>
        <p:spPr>
          <a:xfrm>
            <a:off x="3124200" y="6324600"/>
            <a:ext cx="2895600" cy="457200"/>
          </a:xfrm>
        </p:spPr>
        <p:txBody>
          <a:bodyPr/>
          <a:lstStyle>
            <a:lvl1pPr>
              <a:defRPr/>
            </a:lvl1pPr>
          </a:lstStyle>
          <a:p>
            <a:r>
              <a:rPr lang="en-GB"/>
              <a:t>Rinaldi M/IF2091 Strukdis</a:t>
            </a:r>
          </a:p>
        </p:txBody>
      </p:sp>
      <p:sp>
        <p:nvSpPr>
          <p:cNvPr id="8201" name="Rectangle 9"/>
          <p:cNvSpPr>
            <a:spLocks noGrp="1" noChangeArrowheads="1"/>
          </p:cNvSpPr>
          <p:nvPr>
            <p:ph type="sldNum" sz="quarter" idx="4"/>
          </p:nvPr>
        </p:nvSpPr>
        <p:spPr>
          <a:xfrm>
            <a:off x="6553200" y="6324600"/>
            <a:ext cx="1905000" cy="457200"/>
          </a:xfrm>
        </p:spPr>
        <p:txBody>
          <a:bodyPr/>
          <a:lstStyle>
            <a:lvl1pPr>
              <a:defRPr sz="1400"/>
            </a:lvl1pPr>
          </a:lstStyle>
          <a:p>
            <a:fld id="{516DEFC9-83DD-4D1B-9E9C-48A5AF51358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r>
              <a:rPr lang="en-GB"/>
              <a:t>Rinaldi M/IF2091 Strukdis</a:t>
            </a:r>
          </a:p>
        </p:txBody>
      </p:sp>
      <p:sp>
        <p:nvSpPr>
          <p:cNvPr id="6" name="Slide Number Placeholder 5"/>
          <p:cNvSpPr>
            <a:spLocks noGrp="1"/>
          </p:cNvSpPr>
          <p:nvPr>
            <p:ph type="sldNum" sz="quarter" idx="12"/>
          </p:nvPr>
        </p:nvSpPr>
        <p:spPr/>
        <p:txBody>
          <a:bodyPr/>
          <a:lstStyle>
            <a:lvl1pPr>
              <a:defRPr/>
            </a:lvl1pPr>
          </a:lstStyle>
          <a:p>
            <a:fld id="{016D4C97-5C25-47E0-AF29-ACA4CF611445}" type="slidenum">
              <a:rPr lang="en-GB"/>
              <a:pPr/>
              <a:t>‹#›</a:t>
            </a:fld>
            <a:endParaRPr lang="en-GB" sz="14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83820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838200"/>
            <a:ext cx="5676900"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r>
              <a:rPr lang="en-GB"/>
              <a:t>Rinaldi M/IF2091 Strukdis</a:t>
            </a:r>
          </a:p>
        </p:txBody>
      </p:sp>
      <p:sp>
        <p:nvSpPr>
          <p:cNvPr id="6" name="Slide Number Placeholder 5"/>
          <p:cNvSpPr>
            <a:spLocks noGrp="1"/>
          </p:cNvSpPr>
          <p:nvPr>
            <p:ph type="sldNum" sz="quarter" idx="12"/>
          </p:nvPr>
        </p:nvSpPr>
        <p:spPr/>
        <p:txBody>
          <a:bodyPr/>
          <a:lstStyle>
            <a:lvl1pPr>
              <a:defRPr/>
            </a:lvl1pPr>
          </a:lstStyle>
          <a:p>
            <a:fld id="{8BF2DA23-1E4A-443E-9B25-4EDC103E03FC}" type="slidenum">
              <a:rPr lang="en-GB"/>
              <a:pPr/>
              <a:t>‹#›</a:t>
            </a:fld>
            <a:endParaRPr lang="en-GB"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r>
              <a:rPr lang="en-GB"/>
              <a:t>Rinaldi M/IF2091 Strukdis</a:t>
            </a:r>
          </a:p>
        </p:txBody>
      </p:sp>
      <p:sp>
        <p:nvSpPr>
          <p:cNvPr id="6" name="Slide Number Placeholder 5"/>
          <p:cNvSpPr>
            <a:spLocks noGrp="1"/>
          </p:cNvSpPr>
          <p:nvPr>
            <p:ph type="sldNum" sz="quarter" idx="12"/>
          </p:nvPr>
        </p:nvSpPr>
        <p:spPr/>
        <p:txBody>
          <a:bodyPr/>
          <a:lstStyle>
            <a:lvl1pPr>
              <a:defRPr/>
            </a:lvl1pPr>
          </a:lstStyle>
          <a:p>
            <a:fld id="{F9B7E488-70CD-4D16-926B-FFC162CD7B02}" type="slidenum">
              <a:rPr lang="en-GB"/>
              <a:pPr/>
              <a:t>‹#›</a:t>
            </a:fld>
            <a:endParaRPr lang="en-GB" sz="14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r>
              <a:rPr lang="en-GB"/>
              <a:t>Rinaldi M/IF2091 Strukdis</a:t>
            </a:r>
          </a:p>
        </p:txBody>
      </p:sp>
      <p:sp>
        <p:nvSpPr>
          <p:cNvPr id="6" name="Slide Number Placeholder 5"/>
          <p:cNvSpPr>
            <a:spLocks noGrp="1"/>
          </p:cNvSpPr>
          <p:nvPr>
            <p:ph type="sldNum" sz="quarter" idx="12"/>
          </p:nvPr>
        </p:nvSpPr>
        <p:spPr/>
        <p:txBody>
          <a:bodyPr/>
          <a:lstStyle>
            <a:lvl1pPr>
              <a:defRPr/>
            </a:lvl1pPr>
          </a:lstStyle>
          <a:p>
            <a:fld id="{AD30AFF4-8507-4141-B8F3-EFDB6D25A6D0}" type="slidenum">
              <a:rPr lang="en-GB"/>
              <a:pPr/>
              <a:t>‹#›</a:t>
            </a:fld>
            <a:endParaRPr lang="en-GB" sz="14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r>
              <a:rPr lang="en-GB"/>
              <a:t>Rinaldi M/IF2091 Strukdis</a:t>
            </a:r>
          </a:p>
        </p:txBody>
      </p:sp>
      <p:sp>
        <p:nvSpPr>
          <p:cNvPr id="7" name="Slide Number Placeholder 6"/>
          <p:cNvSpPr>
            <a:spLocks noGrp="1"/>
          </p:cNvSpPr>
          <p:nvPr>
            <p:ph type="sldNum" sz="quarter" idx="12"/>
          </p:nvPr>
        </p:nvSpPr>
        <p:spPr/>
        <p:txBody>
          <a:bodyPr/>
          <a:lstStyle>
            <a:lvl1pPr>
              <a:defRPr/>
            </a:lvl1pPr>
          </a:lstStyle>
          <a:p>
            <a:fld id="{A96E0C1C-B6F9-4770-81AA-E07549032F14}" type="slidenum">
              <a:rPr lang="en-GB"/>
              <a:pPr/>
              <a:t>‹#›</a:t>
            </a:fld>
            <a:endParaRPr lang="en-GB" sz="14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r>
              <a:rPr lang="en-GB"/>
              <a:t>Rinaldi M/IF2091 Strukdis</a:t>
            </a:r>
          </a:p>
        </p:txBody>
      </p:sp>
      <p:sp>
        <p:nvSpPr>
          <p:cNvPr id="9" name="Slide Number Placeholder 8"/>
          <p:cNvSpPr>
            <a:spLocks noGrp="1"/>
          </p:cNvSpPr>
          <p:nvPr>
            <p:ph type="sldNum" sz="quarter" idx="12"/>
          </p:nvPr>
        </p:nvSpPr>
        <p:spPr/>
        <p:txBody>
          <a:bodyPr/>
          <a:lstStyle>
            <a:lvl1pPr>
              <a:defRPr/>
            </a:lvl1pPr>
          </a:lstStyle>
          <a:p>
            <a:fld id="{D2AFDA5A-E0E1-41F6-94D1-629F1F54B51E}" type="slidenum">
              <a:rPr lang="en-GB"/>
              <a:pPr/>
              <a:t>‹#›</a:t>
            </a:fld>
            <a:endParaRPr lang="en-GB" sz="14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r>
              <a:rPr lang="en-GB"/>
              <a:t>Rinaldi M/IF2091 Strukdis</a:t>
            </a:r>
          </a:p>
        </p:txBody>
      </p:sp>
      <p:sp>
        <p:nvSpPr>
          <p:cNvPr id="5" name="Slide Number Placeholder 4"/>
          <p:cNvSpPr>
            <a:spLocks noGrp="1"/>
          </p:cNvSpPr>
          <p:nvPr>
            <p:ph type="sldNum" sz="quarter" idx="12"/>
          </p:nvPr>
        </p:nvSpPr>
        <p:spPr/>
        <p:txBody>
          <a:bodyPr/>
          <a:lstStyle>
            <a:lvl1pPr>
              <a:defRPr/>
            </a:lvl1pPr>
          </a:lstStyle>
          <a:p>
            <a:fld id="{CE1EAC84-8687-42DA-8B2C-ADBD8C1EA4B2}" type="slidenum">
              <a:rPr lang="en-GB"/>
              <a:pPr/>
              <a:t>‹#›</a:t>
            </a:fld>
            <a:endParaRPr lang="en-GB" sz="14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r>
              <a:rPr lang="en-GB"/>
              <a:t>Rinaldi M/IF2091 Strukdis</a:t>
            </a:r>
          </a:p>
        </p:txBody>
      </p:sp>
      <p:sp>
        <p:nvSpPr>
          <p:cNvPr id="4" name="Slide Number Placeholder 3"/>
          <p:cNvSpPr>
            <a:spLocks noGrp="1"/>
          </p:cNvSpPr>
          <p:nvPr>
            <p:ph type="sldNum" sz="quarter" idx="12"/>
          </p:nvPr>
        </p:nvSpPr>
        <p:spPr/>
        <p:txBody>
          <a:bodyPr/>
          <a:lstStyle>
            <a:lvl1pPr>
              <a:defRPr/>
            </a:lvl1pPr>
          </a:lstStyle>
          <a:p>
            <a:fld id="{93966C76-BDA4-4A38-942C-D4AF26BC5D16}" type="slidenum">
              <a:rPr lang="en-GB"/>
              <a:pPr/>
              <a:t>‹#›</a:t>
            </a:fld>
            <a:endParaRPr lang="en-GB" sz="14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r>
              <a:rPr lang="en-GB"/>
              <a:t>Rinaldi M/IF2091 Strukdis</a:t>
            </a:r>
          </a:p>
        </p:txBody>
      </p:sp>
      <p:sp>
        <p:nvSpPr>
          <p:cNvPr id="7" name="Slide Number Placeholder 6"/>
          <p:cNvSpPr>
            <a:spLocks noGrp="1"/>
          </p:cNvSpPr>
          <p:nvPr>
            <p:ph type="sldNum" sz="quarter" idx="12"/>
          </p:nvPr>
        </p:nvSpPr>
        <p:spPr/>
        <p:txBody>
          <a:bodyPr/>
          <a:lstStyle>
            <a:lvl1pPr>
              <a:defRPr/>
            </a:lvl1pPr>
          </a:lstStyle>
          <a:p>
            <a:fld id="{ED3364A7-9666-4D57-91D2-0D7975CC87FE}" type="slidenum">
              <a:rPr lang="en-GB"/>
              <a:pPr/>
              <a:t>‹#›</a:t>
            </a:fld>
            <a:endParaRPr lang="en-GB" sz="14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r>
              <a:rPr lang="en-GB"/>
              <a:t>Rinaldi M/IF2091 Strukdis</a:t>
            </a:r>
          </a:p>
        </p:txBody>
      </p:sp>
      <p:sp>
        <p:nvSpPr>
          <p:cNvPr id="7" name="Slide Number Placeholder 6"/>
          <p:cNvSpPr>
            <a:spLocks noGrp="1"/>
          </p:cNvSpPr>
          <p:nvPr>
            <p:ph type="sldNum" sz="quarter" idx="12"/>
          </p:nvPr>
        </p:nvSpPr>
        <p:spPr/>
        <p:txBody>
          <a:bodyPr/>
          <a:lstStyle>
            <a:lvl1pPr>
              <a:defRPr/>
            </a:lvl1pPr>
          </a:lstStyle>
          <a:p>
            <a:fld id="{E158F8FC-3A53-49C9-BCB9-E4F90C5C82C3}" type="slidenum">
              <a:rPr lang="en-GB"/>
              <a:pPr/>
              <a:t>‹#›</a:t>
            </a:fld>
            <a:endParaRPr lang="en-GB" sz="140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ChangeArrowheads="1"/>
          </p:cNvSpPr>
          <p:nvPr/>
        </p:nvSpPr>
        <p:spPr bwMode="hidden">
          <a:xfrm>
            <a:off x="152400" y="0"/>
            <a:ext cx="1447800" cy="685800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en-US"/>
          </a:p>
        </p:txBody>
      </p:sp>
      <p:sp>
        <p:nvSpPr>
          <p:cNvPr id="7171" name="Rectangle 3"/>
          <p:cNvSpPr>
            <a:spLocks noChangeArrowheads="1"/>
          </p:cNvSpPr>
          <p:nvPr/>
        </p:nvSpPr>
        <p:spPr bwMode="hidden">
          <a:xfrm>
            <a:off x="1676400" y="0"/>
            <a:ext cx="7467600" cy="1219200"/>
          </a:xfrm>
          <a:prstGeom prst="rect">
            <a:avLst/>
          </a:prstGeom>
          <a:gradFill rotWithShape="0">
            <a:gsLst>
              <a:gs pos="0">
                <a:schemeClr val="bg2"/>
              </a:gs>
              <a:gs pos="100000">
                <a:schemeClr val="bg1"/>
              </a:gs>
            </a:gsLst>
            <a:path path="shape">
              <a:fillToRect l="50000" t="50000" r="50000" b="50000"/>
            </a:path>
          </a:gradFill>
          <a:ln w="9525">
            <a:noFill/>
            <a:miter lim="800000"/>
            <a:headEnd/>
            <a:tailEnd/>
          </a:ln>
          <a:effectLst/>
        </p:spPr>
        <p:txBody>
          <a:bodyPr wrap="none" anchor="ctr"/>
          <a:lstStyle/>
          <a:p>
            <a:pPr algn="ctr"/>
            <a:endParaRPr kumimoji="1" lang="en-US"/>
          </a:p>
        </p:txBody>
      </p:sp>
      <p:sp>
        <p:nvSpPr>
          <p:cNvPr id="7172" name="Rectangle 4" descr="Stationery"/>
          <p:cNvSpPr>
            <a:spLocks noChangeArrowheads="1"/>
          </p:cNvSpPr>
          <p:nvPr/>
        </p:nvSpPr>
        <p:spPr bwMode="auto">
          <a:xfrm>
            <a:off x="457200" y="0"/>
            <a:ext cx="1219200" cy="762000"/>
          </a:xfrm>
          <a:prstGeom prst="rect">
            <a:avLst/>
          </a:prstGeom>
          <a:blipFill dpi="0" rotWithShape="0">
            <a:blip r:embed="rId13"/>
            <a:srcRect/>
            <a:tile tx="0" ty="0" sx="100000" sy="100000" flip="none" algn="tl"/>
          </a:blipFill>
          <a:ln w="9525">
            <a:noFill/>
            <a:miter lim="800000"/>
            <a:headEnd/>
            <a:tailEnd/>
          </a:ln>
          <a:effectLst/>
        </p:spPr>
        <p:txBody>
          <a:bodyPr wrap="none" anchor="ctr"/>
          <a:lstStyle/>
          <a:p>
            <a:pPr algn="ctr"/>
            <a:endParaRPr kumimoji="1" lang="en-US"/>
          </a:p>
        </p:txBody>
      </p:sp>
      <p:sp>
        <p:nvSpPr>
          <p:cNvPr id="7173" name="Rectangle 5" descr="Stationery"/>
          <p:cNvSpPr>
            <a:spLocks noChangeArrowheads="1"/>
          </p:cNvSpPr>
          <p:nvPr/>
        </p:nvSpPr>
        <p:spPr bwMode="auto">
          <a:xfrm>
            <a:off x="0" y="0"/>
            <a:ext cx="457200" cy="6858000"/>
          </a:xfrm>
          <a:prstGeom prst="rect">
            <a:avLst/>
          </a:prstGeom>
          <a:blipFill dpi="0" rotWithShape="0">
            <a:blip r:embed="rId13"/>
            <a:srcRect/>
            <a:tile tx="0" ty="0" sx="100000" sy="100000" flip="none" algn="tl"/>
          </a:blipFill>
          <a:ln w="9525">
            <a:noFill/>
            <a:miter lim="800000"/>
            <a:headEnd/>
            <a:tailEnd/>
          </a:ln>
          <a:effectLst/>
        </p:spPr>
        <p:txBody>
          <a:bodyPr wrap="none" anchor="ctr"/>
          <a:lstStyle/>
          <a:p>
            <a:pPr algn="ctr"/>
            <a:endParaRPr kumimoji="1" lang="en-US"/>
          </a:p>
        </p:txBody>
      </p:sp>
      <p:sp>
        <p:nvSpPr>
          <p:cNvPr id="7174" name="Rectangle 6"/>
          <p:cNvSpPr>
            <a:spLocks noGrp="1" noChangeArrowheads="1"/>
          </p:cNvSpPr>
          <p:nvPr>
            <p:ph type="title"/>
          </p:nvPr>
        </p:nvSpPr>
        <p:spPr bwMode="auto">
          <a:xfrm>
            <a:off x="1066800" y="838200"/>
            <a:ext cx="77724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
        <p:nvSpPr>
          <p:cNvPr id="7175" name="Rectangle 7"/>
          <p:cNvSpPr>
            <a:spLocks noGrp="1" noChangeArrowheads="1"/>
          </p:cNvSpPr>
          <p:nvPr>
            <p:ph type="dt" sz="half" idx="2"/>
          </p:nvPr>
        </p:nvSpPr>
        <p:spPr bwMode="auto">
          <a:xfrm>
            <a:off x="1066800" y="6413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tx2"/>
                </a:solidFill>
              </a:defRPr>
            </a:lvl1pPr>
          </a:lstStyle>
          <a:p>
            <a:endParaRPr lang="en-GB"/>
          </a:p>
        </p:txBody>
      </p:sp>
      <p:sp>
        <p:nvSpPr>
          <p:cNvPr id="7176" name="Rectangle 8"/>
          <p:cNvSpPr>
            <a:spLocks noGrp="1" noChangeArrowheads="1"/>
          </p:cNvSpPr>
          <p:nvPr>
            <p:ph type="ftr" sz="quarter" idx="3"/>
          </p:nvPr>
        </p:nvSpPr>
        <p:spPr bwMode="auto">
          <a:xfrm>
            <a:off x="3429000" y="64135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chemeClr val="tx2"/>
                </a:solidFill>
              </a:defRPr>
            </a:lvl1pPr>
          </a:lstStyle>
          <a:p>
            <a:r>
              <a:rPr lang="en-GB"/>
              <a:t>Rinaldi M/IF2091 Strukdis</a:t>
            </a:r>
          </a:p>
        </p:txBody>
      </p:sp>
      <p:pic>
        <p:nvPicPr>
          <p:cNvPr id="7177" name="Picture 9" descr="anabnr2"/>
          <p:cNvPicPr>
            <a:picLocks noChangeAspect="1" noChangeArrowheads="1"/>
          </p:cNvPicPr>
          <p:nvPr/>
        </p:nvPicPr>
        <p:blipFill>
          <a:blip r:embed="rId14"/>
          <a:srcRect/>
          <a:stretch>
            <a:fillRect/>
          </a:stretch>
        </p:blipFill>
        <p:spPr bwMode="auto">
          <a:xfrm>
            <a:off x="1228725" y="0"/>
            <a:ext cx="7915275" cy="754063"/>
          </a:xfrm>
          <a:prstGeom prst="rect">
            <a:avLst/>
          </a:prstGeom>
          <a:noFill/>
        </p:spPr>
      </p:pic>
      <p:sp>
        <p:nvSpPr>
          <p:cNvPr id="7178" name="Rectangle 10"/>
          <p:cNvSpPr>
            <a:spLocks noChangeArrowheads="1"/>
          </p:cNvSpPr>
          <p:nvPr/>
        </p:nvSpPr>
        <p:spPr bwMode="auto">
          <a:xfrm>
            <a:off x="304800" y="457200"/>
            <a:ext cx="2514600" cy="304800"/>
          </a:xfrm>
          <a:prstGeom prst="rect">
            <a:avLst/>
          </a:prstGeom>
          <a:solidFill>
            <a:schemeClr val="accent2">
              <a:alpha val="50000"/>
            </a:schemeClr>
          </a:solidFill>
          <a:ln w="9525">
            <a:noFill/>
            <a:miter lim="800000"/>
            <a:headEnd/>
            <a:tailEnd/>
          </a:ln>
          <a:effectLst/>
        </p:spPr>
        <p:txBody>
          <a:bodyPr wrap="none" anchor="ctr"/>
          <a:lstStyle/>
          <a:p>
            <a:pPr algn="ctr"/>
            <a:endParaRPr kumimoji="1" lang="en-US"/>
          </a:p>
        </p:txBody>
      </p:sp>
      <p:sp>
        <p:nvSpPr>
          <p:cNvPr id="7179" name="Rectangle 11"/>
          <p:cNvSpPr>
            <a:spLocks noGrp="1" noChangeArrowheads="1"/>
          </p:cNvSpPr>
          <p:nvPr>
            <p:ph type="sldNum" sz="quarter" idx="4"/>
          </p:nvPr>
        </p:nvSpPr>
        <p:spPr bwMode="auto">
          <a:xfrm>
            <a:off x="8229600" y="6413500"/>
            <a:ext cx="914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solidFill>
                  <a:schemeClr val="tx2"/>
                </a:solidFill>
              </a:defRPr>
            </a:lvl1pPr>
          </a:lstStyle>
          <a:p>
            <a:fld id="{065995FA-4C7C-4CC3-BCCD-82789E0DF711}" type="slidenum">
              <a:rPr lang="en-GB"/>
              <a:pPr/>
              <a:t>‹#›</a:t>
            </a:fld>
            <a:endParaRPr lang="en-GB" sz="1400"/>
          </a:p>
        </p:txBody>
      </p:sp>
      <p:sp>
        <p:nvSpPr>
          <p:cNvPr id="7180" name="Rectangle 12"/>
          <p:cNvSpPr>
            <a:spLocks noGrp="1" noChangeArrowheads="1"/>
          </p:cNvSpPr>
          <p:nvPr>
            <p:ph type="body" idx="1"/>
          </p:nvPr>
        </p:nvSpPr>
        <p:spPr bwMode="auto">
          <a:xfrm>
            <a:off x="1066800" y="210185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457200" indent="-457200" algn="l" rtl="0" fontAlgn="base">
        <a:spcBef>
          <a:spcPct val="20000"/>
        </a:spcBef>
        <a:spcAft>
          <a:spcPct val="0"/>
        </a:spcAft>
        <a:buClr>
          <a:srgbClr val="A50021"/>
        </a:buClr>
        <a:buSzPct val="75000"/>
        <a:buFont typeface="Wingdings" pitchFamily="2" charset="2"/>
        <a:buChar char="n"/>
        <a:defRPr sz="3200">
          <a:solidFill>
            <a:schemeClr val="tx1"/>
          </a:solidFill>
          <a:latin typeface="+mn-lt"/>
          <a:ea typeface="+mn-ea"/>
          <a:cs typeface="+mn-cs"/>
        </a:defRPr>
      </a:lvl1pPr>
      <a:lvl2pPr marL="1027113" indent="-455613" algn="l" rtl="0" fontAlgn="base">
        <a:spcBef>
          <a:spcPct val="20000"/>
        </a:spcBef>
        <a:spcAft>
          <a:spcPct val="0"/>
        </a:spcAft>
        <a:buClr>
          <a:schemeClr val="accent2"/>
        </a:buClr>
        <a:buSzPct val="75000"/>
        <a:buFont typeface="Wingdings" pitchFamily="2" charset="2"/>
        <a:buChar char="n"/>
        <a:defRPr sz="2800">
          <a:solidFill>
            <a:schemeClr val="tx1"/>
          </a:solidFill>
          <a:latin typeface="+mn-lt"/>
        </a:defRPr>
      </a:lvl2pPr>
      <a:lvl3pPr marL="1370013" indent="-228600" algn="l" rtl="0" fontAlgn="base">
        <a:spcBef>
          <a:spcPct val="20000"/>
        </a:spcBef>
        <a:spcAft>
          <a:spcPct val="0"/>
        </a:spcAft>
        <a:buClr>
          <a:srgbClr val="666699"/>
        </a:buClr>
        <a:buSzPct val="70000"/>
        <a:buFont typeface="Wingdings" pitchFamily="2" charset="2"/>
        <a:buChar char="n"/>
        <a:defRPr sz="2400">
          <a:solidFill>
            <a:schemeClr val="tx1"/>
          </a:solidFill>
          <a:latin typeface="+mn-lt"/>
        </a:defRPr>
      </a:lvl3pPr>
      <a:lvl4pPr marL="1712913" indent="-228600" algn="l" rtl="0" fontAlgn="base">
        <a:spcBef>
          <a:spcPct val="20000"/>
        </a:spcBef>
        <a:spcAft>
          <a:spcPct val="0"/>
        </a:spcAft>
        <a:buSzPct val="60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hlink"/>
        </a:buClr>
        <a:buSzPct val="55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55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55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55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55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Office_Word_97_-_2003_Document3.doc"/><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Microsoft_Office_Word_97_-_2003_Document4.doc"/><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Microsoft_Office_Word_97_-_2003_Document5.doc"/><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Grp="1" noChangeArrowheads="1"/>
          </p:cNvSpPr>
          <p:nvPr>
            <p:ph type="ftr" sz="quarter" idx="3"/>
          </p:nvPr>
        </p:nvSpPr>
        <p:spPr/>
        <p:txBody>
          <a:bodyPr/>
          <a:lstStyle/>
          <a:p>
            <a:r>
              <a:rPr lang="en-GB"/>
              <a:t>Rinaldi M/IF2091 Strukdis</a:t>
            </a:r>
          </a:p>
        </p:txBody>
      </p:sp>
      <p:sp>
        <p:nvSpPr>
          <p:cNvPr id="6" name="Rectangle 9"/>
          <p:cNvSpPr>
            <a:spLocks noGrp="1" noChangeArrowheads="1"/>
          </p:cNvSpPr>
          <p:nvPr>
            <p:ph type="sldNum" sz="quarter" idx="4"/>
          </p:nvPr>
        </p:nvSpPr>
        <p:spPr/>
        <p:txBody>
          <a:bodyPr/>
          <a:lstStyle/>
          <a:p>
            <a:fld id="{4EF948ED-A10B-4F62-9FC6-D864542E0380}" type="slidenum">
              <a:rPr lang="en-GB"/>
              <a:pPr/>
              <a:t>1</a:t>
            </a:fld>
            <a:endParaRPr lang="en-GB"/>
          </a:p>
        </p:txBody>
      </p:sp>
      <p:sp>
        <p:nvSpPr>
          <p:cNvPr id="2050" name="Rectangle 2"/>
          <p:cNvSpPr>
            <a:spLocks noGrp="1" noChangeArrowheads="1"/>
          </p:cNvSpPr>
          <p:nvPr>
            <p:ph type="ctrTitle"/>
          </p:nvPr>
        </p:nvSpPr>
        <p:spPr/>
        <p:txBody>
          <a:bodyPr/>
          <a:lstStyle/>
          <a:p>
            <a:r>
              <a:rPr lang="en-US" sz="5400" b="1">
                <a:cs typeface="Times New Roman" pitchFamily="18" charset="0"/>
              </a:rPr>
              <a:t>Graf </a:t>
            </a:r>
            <a:r>
              <a:rPr lang="en-US" sz="3200" b="1">
                <a:cs typeface="Times New Roman" pitchFamily="18" charset="0"/>
              </a:rPr>
              <a:t>(bagian 2)</a:t>
            </a:r>
            <a:endParaRPr lang="en-GB" sz="3200" b="1">
              <a:cs typeface="Times New Roman" pitchFamily="18" charset="0"/>
            </a:endParaRPr>
          </a:p>
        </p:txBody>
      </p:sp>
      <p:sp>
        <p:nvSpPr>
          <p:cNvPr id="2051" name="Rectangle 3"/>
          <p:cNvSpPr>
            <a:spLocks noGrp="1" noChangeArrowheads="1"/>
          </p:cNvSpPr>
          <p:nvPr>
            <p:ph type="subTitle" idx="1"/>
          </p:nvPr>
        </p:nvSpPr>
        <p:spPr/>
        <p:txBody>
          <a:bodyPr/>
          <a:lstStyle/>
          <a:p>
            <a:r>
              <a:rPr lang="en-US"/>
              <a:t>Bahan Kuliah </a:t>
            </a:r>
          </a:p>
          <a:p>
            <a:r>
              <a:rPr lang="en-US"/>
              <a:t>IF2091 Struktur Diskrit</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GB"/>
              <a:t>Rinaldi M/IF2091 Strukdis</a:t>
            </a:r>
          </a:p>
        </p:txBody>
      </p:sp>
      <p:sp>
        <p:nvSpPr>
          <p:cNvPr id="5" name="Slide Number Placeholder 5"/>
          <p:cNvSpPr>
            <a:spLocks noGrp="1"/>
          </p:cNvSpPr>
          <p:nvPr>
            <p:ph type="sldNum" sz="quarter" idx="12"/>
          </p:nvPr>
        </p:nvSpPr>
        <p:spPr/>
        <p:txBody>
          <a:bodyPr/>
          <a:lstStyle/>
          <a:p>
            <a:fld id="{267B90D7-0F3B-4B11-9BEF-D75C8F1F5ED0}" type="slidenum">
              <a:rPr lang="en-GB"/>
              <a:pPr/>
              <a:t>10</a:t>
            </a:fld>
            <a:endParaRPr lang="en-GB" sz="1400"/>
          </a:p>
        </p:txBody>
      </p:sp>
      <p:sp>
        <p:nvSpPr>
          <p:cNvPr id="15363" name="Rectangle 3"/>
          <p:cNvSpPr>
            <a:spLocks noGrp="1" noChangeArrowheads="1"/>
          </p:cNvSpPr>
          <p:nvPr>
            <p:ph type="body" idx="1"/>
          </p:nvPr>
        </p:nvSpPr>
        <p:spPr>
          <a:xfrm>
            <a:off x="1066800" y="990600"/>
            <a:ext cx="7772400" cy="5226050"/>
          </a:xfrm>
        </p:spPr>
        <p:txBody>
          <a:bodyPr/>
          <a:lstStyle/>
          <a:p>
            <a:pPr>
              <a:lnSpc>
                <a:spcPct val="90000"/>
              </a:lnSpc>
            </a:pPr>
            <a:r>
              <a:rPr lang="en-US" sz="2400">
                <a:solidFill>
                  <a:srgbClr val="060504"/>
                </a:solidFill>
              </a:rPr>
              <a:t>Jika graf yang merepresntasikan persoalan adalah graf Euler, maka sirkuit Eulernya mudah ditemukan.</a:t>
            </a:r>
          </a:p>
          <a:p>
            <a:pPr>
              <a:lnSpc>
                <a:spcPct val="90000"/>
              </a:lnSpc>
            </a:pPr>
            <a:r>
              <a:rPr lang="en-US" sz="2400">
                <a:solidFill>
                  <a:srgbClr val="060504"/>
                </a:solidFill>
              </a:rPr>
              <a:t>Jika grafnya bukan graf Euler, maka beberapa sisi di dalam graf harus dilalui lebih dari sekali.</a:t>
            </a:r>
          </a:p>
          <a:p>
            <a:pPr>
              <a:lnSpc>
                <a:spcPct val="90000"/>
              </a:lnSpc>
            </a:pPr>
            <a:r>
              <a:rPr lang="en-US" sz="2400">
                <a:solidFill>
                  <a:srgbClr val="060504"/>
                </a:solidFill>
              </a:rPr>
              <a:t>Jadi, pak pos harus menemukan sirkuit yang mengunjungi setiap jalan </a:t>
            </a:r>
            <a:r>
              <a:rPr lang="en-US" sz="2400" i="1">
                <a:solidFill>
                  <a:srgbClr val="060504"/>
                </a:solidFill>
              </a:rPr>
              <a:t>paling sedikit sekali</a:t>
            </a:r>
            <a:r>
              <a:rPr lang="en-US" sz="2400">
                <a:solidFill>
                  <a:srgbClr val="060504"/>
                </a:solidFill>
              </a:rPr>
              <a:t> dan mempunyai </a:t>
            </a:r>
            <a:r>
              <a:rPr lang="en-US" sz="2400" i="1">
                <a:solidFill>
                  <a:srgbClr val="060504"/>
                </a:solidFill>
              </a:rPr>
              <a:t>jarak terpendek</a:t>
            </a:r>
            <a:r>
              <a:rPr lang="en-US" sz="2400">
                <a:solidFill>
                  <a:srgbClr val="060504"/>
                </a:solidFill>
              </a:rPr>
              <a:t>.</a:t>
            </a:r>
          </a:p>
          <a:p>
            <a:pPr>
              <a:lnSpc>
                <a:spcPct val="90000"/>
              </a:lnSpc>
            </a:pPr>
            <a:r>
              <a:rPr lang="en-US" sz="2400">
                <a:solidFill>
                  <a:srgbClr val="060504"/>
                </a:solidFill>
              </a:rPr>
              <a:t>Persoalan tukang pos Cina menjadi:</a:t>
            </a:r>
          </a:p>
          <a:p>
            <a:pPr>
              <a:lnSpc>
                <a:spcPct val="90000"/>
              </a:lnSpc>
              <a:buFont typeface="Wingdings" pitchFamily="2" charset="2"/>
              <a:buNone/>
            </a:pPr>
            <a:r>
              <a:rPr lang="en-US" i="1">
                <a:solidFill>
                  <a:srgbClr val="060504"/>
                </a:solidFill>
                <a:cs typeface="Times New Roman" pitchFamily="18" charset="0"/>
              </a:rPr>
              <a:t>	</a:t>
            </a:r>
            <a:r>
              <a:rPr lang="en-US" sz="2400" i="1">
                <a:solidFill>
                  <a:srgbClr val="060504"/>
                </a:solidFill>
                <a:cs typeface="Times New Roman" pitchFamily="18" charset="0"/>
              </a:rPr>
              <a:t>Seorang tukang pos akan mengantar surat ke alamat-alamat sepanjang jalan di suatu daerah. Bagaimana ia merencanakan rute perjalanannya yang mempunyai jarak terpendek supaya ia melewati setiap jalan paling sedikit sekali dan kembali lagi ke tempat awal keberangkatan?</a:t>
            </a:r>
            <a:endParaRPr lang="en-GB"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GB"/>
              <a:t>Rinaldi M/IF2091 Strukdis</a:t>
            </a:r>
          </a:p>
        </p:txBody>
      </p:sp>
      <p:sp>
        <p:nvSpPr>
          <p:cNvPr id="7" name="Slide Number Placeholder 5"/>
          <p:cNvSpPr>
            <a:spLocks noGrp="1"/>
          </p:cNvSpPr>
          <p:nvPr>
            <p:ph type="sldNum" sz="quarter" idx="12"/>
          </p:nvPr>
        </p:nvSpPr>
        <p:spPr/>
        <p:txBody>
          <a:bodyPr/>
          <a:lstStyle/>
          <a:p>
            <a:fld id="{4B77C536-FEE5-4501-BF4D-392FC6389FC5}" type="slidenum">
              <a:rPr lang="en-GB"/>
              <a:pPr/>
              <a:t>11</a:t>
            </a:fld>
            <a:endParaRPr lang="en-GB" sz="1400"/>
          </a:p>
        </p:txBody>
      </p:sp>
      <p:sp>
        <p:nvSpPr>
          <p:cNvPr id="16386" name="Rectangle 2"/>
          <p:cNvSpPr>
            <a:spLocks noGrp="1" noChangeArrowheads="1"/>
          </p:cNvSpPr>
          <p:nvPr>
            <p:ph type="title"/>
          </p:nvPr>
        </p:nvSpPr>
        <p:spPr>
          <a:xfrm>
            <a:off x="1066800" y="838200"/>
            <a:ext cx="7772400" cy="685800"/>
          </a:xfrm>
        </p:spPr>
        <p:txBody>
          <a:bodyPr/>
          <a:lstStyle/>
          <a:p>
            <a:r>
              <a:rPr lang="en-US"/>
              <a:t>Pewarnaan Graf</a:t>
            </a:r>
            <a:endParaRPr lang="en-GB"/>
          </a:p>
        </p:txBody>
      </p:sp>
      <p:sp>
        <p:nvSpPr>
          <p:cNvPr id="16387" name="Rectangle 3"/>
          <p:cNvSpPr>
            <a:spLocks noGrp="1" noChangeArrowheads="1"/>
          </p:cNvSpPr>
          <p:nvPr>
            <p:ph type="body" idx="1"/>
          </p:nvPr>
        </p:nvSpPr>
        <p:spPr>
          <a:xfrm>
            <a:off x="1066800" y="1600200"/>
            <a:ext cx="7772400" cy="4616450"/>
          </a:xfrm>
        </p:spPr>
        <p:txBody>
          <a:bodyPr/>
          <a:lstStyle/>
          <a:p>
            <a:pPr marL="609600" indent="-609600"/>
            <a:r>
              <a:rPr lang="en-US" sz="2400">
                <a:solidFill>
                  <a:srgbClr val="060504"/>
                </a:solidFill>
              </a:rPr>
              <a:t>Ada dua macam: pewarnaan simpul, dan pewarnaan sisi</a:t>
            </a:r>
          </a:p>
          <a:p>
            <a:pPr marL="609600" indent="-609600"/>
            <a:r>
              <a:rPr lang="en-US" sz="2400">
                <a:solidFill>
                  <a:srgbClr val="060504"/>
                </a:solidFill>
              </a:rPr>
              <a:t>Hanya dibahas perwarnaan simpul</a:t>
            </a:r>
          </a:p>
          <a:p>
            <a:pPr marL="609600" indent="-609600"/>
            <a:r>
              <a:rPr lang="en-US" sz="2400">
                <a:solidFill>
                  <a:srgbClr val="060504"/>
                </a:solidFill>
              </a:rPr>
              <a:t>Pewarnaan simpul: memberi warna pada simpul-simpul graf sedemikian sehingga dua simpul bertetangga mempunyai warna berbeda.</a:t>
            </a:r>
            <a:endParaRPr lang="en-GB" sz="2400">
              <a:solidFill>
                <a:srgbClr val="060504"/>
              </a:solidFill>
            </a:endParaRPr>
          </a:p>
        </p:txBody>
      </p:sp>
      <p:graphicFrame>
        <p:nvGraphicFramePr>
          <p:cNvPr id="16388" name="Object 4"/>
          <p:cNvGraphicFramePr>
            <a:graphicFrameLocks noChangeAspect="1"/>
          </p:cNvGraphicFramePr>
          <p:nvPr/>
        </p:nvGraphicFramePr>
        <p:xfrm>
          <a:off x="2286000" y="3810000"/>
          <a:ext cx="4800600" cy="2219325"/>
        </p:xfrm>
        <a:graphic>
          <a:graphicData uri="http://schemas.openxmlformats.org/presentationml/2006/ole">
            <p:oleObj spid="_x0000_s16388" name="VISIO" r:id="rId3" imgW="2550960" imgH="1179360" progId="Visio.Drawing.5">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GB"/>
              <a:t>Rinaldi M/IF2091 Strukdis</a:t>
            </a:r>
          </a:p>
        </p:txBody>
      </p:sp>
      <p:sp>
        <p:nvSpPr>
          <p:cNvPr id="5" name="Slide Number Placeholder 5"/>
          <p:cNvSpPr>
            <a:spLocks noGrp="1"/>
          </p:cNvSpPr>
          <p:nvPr>
            <p:ph type="sldNum" sz="quarter" idx="12"/>
          </p:nvPr>
        </p:nvSpPr>
        <p:spPr/>
        <p:txBody>
          <a:bodyPr/>
          <a:lstStyle/>
          <a:p>
            <a:fld id="{25B094B1-C6DF-4EE0-90F9-09C405E11B42}" type="slidenum">
              <a:rPr lang="en-GB"/>
              <a:pPr/>
              <a:t>12</a:t>
            </a:fld>
            <a:endParaRPr lang="en-GB" sz="1400"/>
          </a:p>
        </p:txBody>
      </p:sp>
      <p:sp>
        <p:nvSpPr>
          <p:cNvPr id="17411" name="Rectangle 3"/>
          <p:cNvSpPr>
            <a:spLocks noGrp="1" noChangeArrowheads="1"/>
          </p:cNvSpPr>
          <p:nvPr>
            <p:ph type="body" idx="1"/>
          </p:nvPr>
        </p:nvSpPr>
        <p:spPr>
          <a:xfrm>
            <a:off x="685800" y="1479550"/>
            <a:ext cx="8077200" cy="4159250"/>
          </a:xfrm>
        </p:spPr>
        <p:txBody>
          <a:bodyPr/>
          <a:lstStyle/>
          <a:p>
            <a:r>
              <a:rPr lang="en-US">
                <a:solidFill>
                  <a:srgbClr val="060504"/>
                </a:solidFill>
              </a:rPr>
              <a:t>Aplikasi pewarnaan graf: mewarnai peta.</a:t>
            </a:r>
          </a:p>
          <a:p>
            <a:r>
              <a:rPr lang="en-US">
                <a:solidFill>
                  <a:srgbClr val="060504"/>
                </a:solidFill>
              </a:rPr>
              <a:t>Peta terdiri atas sejumlah wilayah.</a:t>
            </a:r>
          </a:p>
          <a:p>
            <a:r>
              <a:rPr lang="en-US">
                <a:solidFill>
                  <a:srgbClr val="060504"/>
                </a:solidFill>
              </a:rPr>
              <a:t>Wilayah dapat menyatakan kecamatan, kabupaten, provinsi, atau negara.</a:t>
            </a:r>
          </a:p>
          <a:p>
            <a:r>
              <a:rPr lang="en-US">
                <a:solidFill>
                  <a:srgbClr val="060504"/>
                </a:solidFill>
              </a:rPr>
              <a:t>Peta diwarnai sedemikian sehingga dua wilayah bertetangga mempunyai warna berbeda.</a:t>
            </a:r>
          </a:p>
          <a:p>
            <a:pPr>
              <a:buFont typeface="Wingdings" pitchFamily="2" charset="2"/>
              <a:buNone/>
            </a:pPr>
            <a:endParaRPr lang="en-US">
              <a:solidFill>
                <a:srgbClr val="060504"/>
              </a:solidFill>
            </a:endParaRPr>
          </a:p>
          <a:p>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GB"/>
              <a:t>Rinaldi M/IF2091 Strukdis</a:t>
            </a:r>
          </a:p>
        </p:txBody>
      </p:sp>
      <p:sp>
        <p:nvSpPr>
          <p:cNvPr id="5" name="Slide Number Placeholder 5"/>
          <p:cNvSpPr>
            <a:spLocks noGrp="1"/>
          </p:cNvSpPr>
          <p:nvPr>
            <p:ph type="sldNum" sz="quarter" idx="12"/>
          </p:nvPr>
        </p:nvSpPr>
        <p:spPr/>
        <p:txBody>
          <a:bodyPr/>
          <a:lstStyle/>
          <a:p>
            <a:fld id="{D3F998A7-54D8-4995-8344-AC3D5F8FD375}" type="slidenum">
              <a:rPr lang="en-GB"/>
              <a:pPr/>
              <a:t>13</a:t>
            </a:fld>
            <a:endParaRPr lang="en-GB" sz="1400"/>
          </a:p>
        </p:txBody>
      </p:sp>
      <p:pic>
        <p:nvPicPr>
          <p:cNvPr id="18437" name="Picture 5" descr="map"/>
          <p:cNvPicPr>
            <a:picLocks noChangeAspect="1" noChangeArrowheads="1"/>
          </p:cNvPicPr>
          <p:nvPr/>
        </p:nvPicPr>
        <p:blipFill>
          <a:blip r:embed="rId2"/>
          <a:srcRect/>
          <a:stretch>
            <a:fillRect/>
          </a:stretch>
        </p:blipFill>
        <p:spPr bwMode="auto">
          <a:xfrm>
            <a:off x="2133600" y="914400"/>
            <a:ext cx="4298950" cy="54102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GB"/>
              <a:t>Rinaldi M/IF2091 Strukdis</a:t>
            </a:r>
          </a:p>
        </p:txBody>
      </p:sp>
      <p:sp>
        <p:nvSpPr>
          <p:cNvPr id="5" name="Slide Number Placeholder 5"/>
          <p:cNvSpPr>
            <a:spLocks noGrp="1"/>
          </p:cNvSpPr>
          <p:nvPr>
            <p:ph type="sldNum" sz="quarter" idx="12"/>
          </p:nvPr>
        </p:nvSpPr>
        <p:spPr/>
        <p:txBody>
          <a:bodyPr/>
          <a:lstStyle/>
          <a:p>
            <a:fld id="{D9FE5E59-E9AC-486D-B284-DCDFD9941F05}" type="slidenum">
              <a:rPr lang="en-GB"/>
              <a:pPr/>
              <a:t>14</a:t>
            </a:fld>
            <a:endParaRPr lang="en-GB" sz="1400"/>
          </a:p>
        </p:txBody>
      </p:sp>
      <p:sp>
        <p:nvSpPr>
          <p:cNvPr id="19459" name="Rectangle 3"/>
          <p:cNvSpPr>
            <a:spLocks noGrp="1" noChangeArrowheads="1"/>
          </p:cNvSpPr>
          <p:nvPr>
            <p:ph type="body" idx="1"/>
          </p:nvPr>
        </p:nvSpPr>
        <p:spPr>
          <a:xfrm>
            <a:off x="1066800" y="990600"/>
            <a:ext cx="7772400" cy="5226050"/>
          </a:xfrm>
        </p:spPr>
        <p:txBody>
          <a:bodyPr/>
          <a:lstStyle/>
          <a:p>
            <a:r>
              <a:rPr lang="en-US">
                <a:solidFill>
                  <a:srgbClr val="060504"/>
                </a:solidFill>
              </a:rPr>
              <a:t>Nyatakan wilayah sebagai simpul, dan batas antar dua wilayah bertetangga sebagai sisi.</a:t>
            </a:r>
          </a:p>
          <a:p>
            <a:r>
              <a:rPr lang="en-US">
                <a:solidFill>
                  <a:srgbClr val="060504"/>
                </a:solidFill>
              </a:rPr>
              <a:t>Mewarnai wilayah pada peta berarti mewarnai simpul pada graf yang berkoresponden.</a:t>
            </a:r>
          </a:p>
          <a:p>
            <a:r>
              <a:rPr lang="en-US">
                <a:solidFill>
                  <a:srgbClr val="060504"/>
                </a:solidFill>
              </a:rPr>
              <a:t>Setiap wilayah bertetangga harus mempunyai warna berbeda </a:t>
            </a:r>
            <a:r>
              <a:rPr lang="en-US">
                <a:solidFill>
                  <a:srgbClr val="060504"/>
                </a:solidFill>
                <a:sym typeface="Wingdings" pitchFamily="2" charset="2"/>
              </a:rPr>
              <a:t> warna setiap simpul harus berbeda.</a:t>
            </a:r>
            <a:endParaRPr lang="en-GB">
              <a:solidFill>
                <a:srgbClr val="060504"/>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GB"/>
              <a:t>Rinaldi M/IF2091 Strukdis</a:t>
            </a:r>
          </a:p>
        </p:txBody>
      </p:sp>
      <p:sp>
        <p:nvSpPr>
          <p:cNvPr id="7" name="Slide Number Placeholder 5"/>
          <p:cNvSpPr>
            <a:spLocks noGrp="1"/>
          </p:cNvSpPr>
          <p:nvPr>
            <p:ph type="sldNum" sz="quarter" idx="12"/>
          </p:nvPr>
        </p:nvSpPr>
        <p:spPr/>
        <p:txBody>
          <a:bodyPr/>
          <a:lstStyle/>
          <a:p>
            <a:fld id="{F9877C23-E19E-45BC-8BBD-43C092CED9CA}" type="slidenum">
              <a:rPr lang="en-GB"/>
              <a:pPr/>
              <a:t>15</a:t>
            </a:fld>
            <a:endParaRPr lang="en-GB" sz="1400"/>
          </a:p>
        </p:txBody>
      </p:sp>
      <p:sp>
        <p:nvSpPr>
          <p:cNvPr id="20487" name="Rectangle 7"/>
          <p:cNvSpPr>
            <a:spLocks noChangeArrowheads="1"/>
          </p:cNvSpPr>
          <p:nvPr/>
        </p:nvSpPr>
        <p:spPr bwMode="auto">
          <a:xfrm>
            <a:off x="2347913" y="2062163"/>
            <a:ext cx="9144000" cy="0"/>
          </a:xfrm>
          <a:prstGeom prst="rect">
            <a:avLst/>
          </a:prstGeom>
          <a:noFill/>
          <a:ln w="9525">
            <a:noFill/>
            <a:miter lim="800000"/>
            <a:headEnd/>
            <a:tailEnd/>
          </a:ln>
          <a:effectLst/>
        </p:spPr>
        <p:txBody>
          <a:bodyPr>
            <a:spAutoFit/>
          </a:bodyPr>
          <a:lstStyle/>
          <a:p>
            <a:endParaRPr lang="en-US"/>
          </a:p>
        </p:txBody>
      </p:sp>
      <p:graphicFrame>
        <p:nvGraphicFramePr>
          <p:cNvPr id="33792" name="Object 0"/>
          <p:cNvGraphicFramePr>
            <a:graphicFrameLocks noChangeAspect="1"/>
          </p:cNvGraphicFramePr>
          <p:nvPr/>
        </p:nvGraphicFramePr>
        <p:xfrm>
          <a:off x="762000" y="609600"/>
          <a:ext cx="7162800" cy="4402138"/>
        </p:xfrm>
        <a:graphic>
          <a:graphicData uri="http://schemas.openxmlformats.org/presentationml/2006/ole">
            <p:oleObj spid="_x0000_s33792" r:id="rId3" imgW="6646680" imgH="4081320" progId="Visio.Drawing.5">
              <p:embed/>
            </p:oleObj>
          </a:graphicData>
        </a:graphic>
      </p:graphicFrame>
      <p:sp>
        <p:nvSpPr>
          <p:cNvPr id="20488" name="Rectangle 8"/>
          <p:cNvSpPr>
            <a:spLocks noChangeArrowheads="1"/>
          </p:cNvSpPr>
          <p:nvPr/>
        </p:nvSpPr>
        <p:spPr bwMode="auto">
          <a:xfrm>
            <a:off x="152400" y="5257800"/>
            <a:ext cx="8991600" cy="1314450"/>
          </a:xfrm>
          <a:prstGeom prst="rect">
            <a:avLst/>
          </a:prstGeom>
          <a:noFill/>
          <a:ln w="9525">
            <a:noFill/>
            <a:miter lim="800000"/>
            <a:headEnd/>
            <a:tailEnd/>
          </a:ln>
          <a:effectLst/>
        </p:spPr>
        <p:txBody>
          <a:bodyPr>
            <a:spAutoFit/>
          </a:bodyPr>
          <a:lstStyle/>
          <a:p>
            <a:pPr algn="just"/>
            <a:r>
              <a:rPr lang="en-US" sz="800" b="1">
                <a:ea typeface="Arial Unicode MS" pitchFamily="34" charset="-128"/>
                <a:cs typeface="Arial Unicode MS" pitchFamily="34" charset="-128"/>
              </a:rPr>
              <a:t>	                     </a:t>
            </a:r>
            <a:r>
              <a:rPr lang="en-US" sz="1600" b="1">
                <a:solidFill>
                  <a:srgbClr val="060504"/>
                </a:solidFill>
                <a:ea typeface="Arial Unicode MS" pitchFamily="34" charset="-128"/>
                <a:cs typeface="Arial Unicode MS" pitchFamily="34" charset="-128"/>
              </a:rPr>
              <a:t>Gambar 8.72</a:t>
            </a:r>
            <a:r>
              <a:rPr lang="en-US" sz="1600">
                <a:solidFill>
                  <a:srgbClr val="060504"/>
                </a:solidFill>
                <a:ea typeface="Arial Unicode MS" pitchFamily="34" charset="-128"/>
                <a:cs typeface="Arial Unicode MS" pitchFamily="34" charset="-128"/>
              </a:rPr>
              <a:t>      (a)  Peta</a:t>
            </a:r>
            <a:endParaRPr lang="en-US" sz="1600">
              <a:solidFill>
                <a:srgbClr val="060504"/>
              </a:solidFill>
              <a:cs typeface="Times New Roman" pitchFamily="18" charset="0"/>
            </a:endParaRPr>
          </a:p>
          <a:p>
            <a:pPr eaLnBrk="0" hangingPunct="0"/>
            <a:r>
              <a:rPr lang="en-US" sz="1600">
                <a:solidFill>
                  <a:srgbClr val="060504"/>
                </a:solidFill>
                <a:ea typeface="Arial Unicode MS" pitchFamily="34" charset="-128"/>
                <a:cs typeface="Arial Unicode MS" pitchFamily="34" charset="-128"/>
              </a:rPr>
              <a:t>			   (b) Peta dan graf yang merepresentasikannya, </a:t>
            </a:r>
            <a:endParaRPr lang="en-US" sz="1600">
              <a:solidFill>
                <a:srgbClr val="060504"/>
              </a:solidFill>
              <a:cs typeface="Times New Roman" pitchFamily="18" charset="0"/>
            </a:endParaRPr>
          </a:p>
          <a:p>
            <a:pPr algn="just" eaLnBrk="0" hangingPunct="0"/>
            <a:r>
              <a:rPr lang="en-US" sz="1600">
                <a:solidFill>
                  <a:srgbClr val="060504"/>
                </a:solidFill>
                <a:ea typeface="Arial Unicode MS" pitchFamily="34" charset="-128"/>
                <a:cs typeface="Arial Unicode MS" pitchFamily="34" charset="-128"/>
              </a:rPr>
              <a:t>			   (c)  Graf yang merepresentasikan peta,</a:t>
            </a:r>
            <a:endParaRPr lang="en-US" sz="1600">
              <a:solidFill>
                <a:srgbClr val="060504"/>
              </a:solidFill>
              <a:cs typeface="Times New Roman" pitchFamily="18" charset="0"/>
            </a:endParaRPr>
          </a:p>
          <a:p>
            <a:pPr algn="just" eaLnBrk="0" hangingPunct="0"/>
            <a:r>
              <a:rPr lang="en-US" sz="1600">
                <a:solidFill>
                  <a:srgbClr val="060504"/>
                </a:solidFill>
                <a:ea typeface="Arial Unicode MS" pitchFamily="34" charset="-128"/>
                <a:cs typeface="Arial Unicode MS" pitchFamily="34" charset="-128"/>
              </a:rPr>
              <a:t>			   (d)  Pewarnaan simpul, setiap simpul mempunai warna berbeda, </a:t>
            </a:r>
            <a:endParaRPr lang="en-US" sz="1600">
              <a:solidFill>
                <a:srgbClr val="060504"/>
              </a:solidFill>
              <a:cs typeface="Times New Roman" pitchFamily="18" charset="0"/>
            </a:endParaRPr>
          </a:p>
          <a:p>
            <a:pPr algn="just" eaLnBrk="0" hangingPunct="0"/>
            <a:r>
              <a:rPr lang="en-US" sz="1600">
                <a:solidFill>
                  <a:srgbClr val="060504"/>
                </a:solidFill>
                <a:ea typeface="Arial Unicode MS" pitchFamily="34" charset="-128"/>
                <a:cs typeface="Arial Unicode MS" pitchFamily="34" charset="-128"/>
              </a:rPr>
              <a:t>			   (e)  Empat warna sudah cukup untuk mewarnai 8 simpul</a:t>
            </a:r>
            <a:endParaRPr lang="en-US" sz="1600">
              <a:solidFill>
                <a:srgbClr val="060504"/>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a:t>Rinaldi M/IF2091 Strukdis</a:t>
            </a:r>
          </a:p>
        </p:txBody>
      </p:sp>
      <p:sp>
        <p:nvSpPr>
          <p:cNvPr id="6" name="Slide Number Placeholder 5"/>
          <p:cNvSpPr>
            <a:spLocks noGrp="1"/>
          </p:cNvSpPr>
          <p:nvPr>
            <p:ph type="sldNum" sz="quarter" idx="12"/>
          </p:nvPr>
        </p:nvSpPr>
        <p:spPr/>
        <p:txBody>
          <a:bodyPr/>
          <a:lstStyle/>
          <a:p>
            <a:fld id="{D4498F04-62AB-4618-9B13-B1409537A94C}" type="slidenum">
              <a:rPr lang="en-GB"/>
              <a:pPr/>
              <a:t>16</a:t>
            </a:fld>
            <a:endParaRPr lang="en-GB" sz="1400"/>
          </a:p>
        </p:txBody>
      </p:sp>
      <p:sp>
        <p:nvSpPr>
          <p:cNvPr id="21507" name="Rectangle 3"/>
          <p:cNvSpPr>
            <a:spLocks noGrp="1" noChangeArrowheads="1"/>
          </p:cNvSpPr>
          <p:nvPr>
            <p:ph type="body" idx="1"/>
          </p:nvPr>
        </p:nvSpPr>
        <p:spPr>
          <a:xfrm>
            <a:off x="685800" y="990600"/>
            <a:ext cx="8153400" cy="5226050"/>
          </a:xfrm>
        </p:spPr>
        <p:txBody>
          <a:bodyPr/>
          <a:lstStyle/>
          <a:p>
            <a:r>
              <a:rPr lang="en-US" sz="2400">
                <a:solidFill>
                  <a:srgbClr val="060504"/>
                </a:solidFill>
              </a:rPr>
              <a:t>Bilangan kromatik: jumlah minimum warna yang dibutuhkan untuk mewarnai peta. </a:t>
            </a:r>
          </a:p>
          <a:p>
            <a:pPr algn="just"/>
            <a:r>
              <a:rPr lang="en-US" sz="2400">
                <a:solidFill>
                  <a:srgbClr val="060504"/>
                </a:solidFill>
                <a:cs typeface="Times New Roman" pitchFamily="18" charset="0"/>
              </a:rPr>
              <a:t>Simbol: </a:t>
            </a:r>
            <a:r>
              <a:rPr lang="en-US" sz="2400">
                <a:solidFill>
                  <a:srgbClr val="060504"/>
                </a:solidFill>
                <a:cs typeface="Times New Roman" pitchFamily="18" charset="0"/>
                <a:sym typeface="Symbol" pitchFamily="18" charset="2"/>
              </a:rPr>
              <a:t></a:t>
            </a:r>
            <a:r>
              <a:rPr lang="en-US" sz="2400">
                <a:solidFill>
                  <a:srgbClr val="060504"/>
                </a:solidFill>
                <a:cs typeface="Times New Roman" pitchFamily="18" charset="0"/>
              </a:rPr>
              <a:t>(</a:t>
            </a:r>
            <a:r>
              <a:rPr lang="en-US" sz="2400" i="1">
                <a:solidFill>
                  <a:srgbClr val="060504"/>
                </a:solidFill>
                <a:cs typeface="Times New Roman" pitchFamily="18" charset="0"/>
              </a:rPr>
              <a:t>G</a:t>
            </a:r>
            <a:r>
              <a:rPr lang="en-US" sz="2400">
                <a:solidFill>
                  <a:srgbClr val="060504"/>
                </a:solidFill>
                <a:cs typeface="Times New Roman" pitchFamily="18" charset="0"/>
              </a:rPr>
              <a:t>). </a:t>
            </a:r>
          </a:p>
          <a:p>
            <a:pPr algn="just"/>
            <a:r>
              <a:rPr lang="en-US" sz="2400">
                <a:solidFill>
                  <a:srgbClr val="060504"/>
                </a:solidFill>
                <a:cs typeface="Times New Roman" pitchFamily="18" charset="0"/>
              </a:rPr>
              <a:t>Suatu graf </a:t>
            </a:r>
            <a:r>
              <a:rPr lang="en-US" sz="2400" i="1">
                <a:solidFill>
                  <a:srgbClr val="060504"/>
                </a:solidFill>
                <a:cs typeface="Times New Roman" pitchFamily="18" charset="0"/>
              </a:rPr>
              <a:t>G</a:t>
            </a:r>
            <a:r>
              <a:rPr lang="en-US" sz="2400">
                <a:solidFill>
                  <a:srgbClr val="060504"/>
                </a:solidFill>
                <a:cs typeface="Times New Roman" pitchFamily="18" charset="0"/>
              </a:rPr>
              <a:t> yang mempunyai bilangan kromatis </a:t>
            </a:r>
            <a:r>
              <a:rPr lang="en-US" sz="2400" i="1">
                <a:solidFill>
                  <a:srgbClr val="060504"/>
                </a:solidFill>
                <a:cs typeface="Times New Roman" pitchFamily="18" charset="0"/>
              </a:rPr>
              <a:t>k</a:t>
            </a:r>
            <a:r>
              <a:rPr lang="en-US" sz="2400">
                <a:solidFill>
                  <a:srgbClr val="060504"/>
                </a:solidFill>
                <a:cs typeface="Times New Roman" pitchFamily="18" charset="0"/>
              </a:rPr>
              <a:t> dilambangkan dengan </a:t>
            </a:r>
            <a:r>
              <a:rPr lang="en-US" sz="2400">
                <a:solidFill>
                  <a:srgbClr val="060504"/>
                </a:solidFill>
                <a:cs typeface="Times New Roman" pitchFamily="18" charset="0"/>
                <a:sym typeface="Symbol" pitchFamily="18" charset="2"/>
              </a:rPr>
              <a:t></a:t>
            </a:r>
            <a:r>
              <a:rPr lang="en-US" sz="2400">
                <a:solidFill>
                  <a:srgbClr val="060504"/>
                </a:solidFill>
                <a:cs typeface="Times New Roman" pitchFamily="18" charset="0"/>
              </a:rPr>
              <a:t>(</a:t>
            </a:r>
            <a:r>
              <a:rPr lang="en-US" sz="2400" i="1">
                <a:solidFill>
                  <a:srgbClr val="060504"/>
                </a:solidFill>
                <a:cs typeface="Times New Roman" pitchFamily="18" charset="0"/>
              </a:rPr>
              <a:t>G</a:t>
            </a:r>
            <a:r>
              <a:rPr lang="en-US" sz="2400">
                <a:solidFill>
                  <a:srgbClr val="060504"/>
                </a:solidFill>
                <a:cs typeface="Times New Roman" pitchFamily="18" charset="0"/>
              </a:rPr>
              <a:t>) = </a:t>
            </a:r>
            <a:r>
              <a:rPr lang="en-US" sz="2400" i="1">
                <a:solidFill>
                  <a:srgbClr val="060504"/>
                </a:solidFill>
                <a:cs typeface="Times New Roman" pitchFamily="18" charset="0"/>
              </a:rPr>
              <a:t>k</a:t>
            </a:r>
            <a:r>
              <a:rPr lang="en-US" sz="2400">
                <a:solidFill>
                  <a:srgbClr val="060504"/>
                </a:solidFill>
                <a:cs typeface="Times New Roman" pitchFamily="18" charset="0"/>
              </a:rPr>
              <a:t>.</a:t>
            </a:r>
          </a:p>
          <a:p>
            <a:pPr algn="just"/>
            <a:r>
              <a:rPr lang="en-US" sz="2400">
                <a:solidFill>
                  <a:srgbClr val="060504"/>
                </a:solidFill>
                <a:cs typeface="Times New Roman" pitchFamily="18" charset="0"/>
              </a:rPr>
              <a:t>Graf di bawah ini memiliki  </a:t>
            </a:r>
            <a:r>
              <a:rPr lang="en-US" sz="2400">
                <a:solidFill>
                  <a:srgbClr val="060504"/>
                </a:solidFill>
                <a:cs typeface="Times New Roman" pitchFamily="18" charset="0"/>
                <a:sym typeface="Symbol" pitchFamily="18" charset="2"/>
              </a:rPr>
              <a:t></a:t>
            </a:r>
            <a:r>
              <a:rPr lang="en-US" sz="2400">
                <a:solidFill>
                  <a:srgbClr val="060504"/>
                </a:solidFill>
                <a:cs typeface="Times New Roman" pitchFamily="18" charset="0"/>
              </a:rPr>
              <a:t>(</a:t>
            </a:r>
            <a:r>
              <a:rPr lang="en-US" sz="2400" i="1">
                <a:solidFill>
                  <a:srgbClr val="060504"/>
                </a:solidFill>
                <a:cs typeface="Times New Roman" pitchFamily="18" charset="0"/>
              </a:rPr>
              <a:t>G</a:t>
            </a:r>
            <a:r>
              <a:rPr lang="en-US" sz="2400">
                <a:solidFill>
                  <a:srgbClr val="060504"/>
                </a:solidFill>
                <a:cs typeface="Times New Roman" pitchFamily="18" charset="0"/>
              </a:rPr>
              <a:t>) = 3.</a:t>
            </a:r>
          </a:p>
          <a:p>
            <a:pPr algn="just">
              <a:buFont typeface="Wingdings" pitchFamily="2" charset="2"/>
              <a:buNone/>
            </a:pPr>
            <a:endParaRPr lang="en-US" sz="2400">
              <a:solidFill>
                <a:srgbClr val="060504"/>
              </a:solidFill>
              <a:cs typeface="Times New Roman" pitchFamily="18" charset="0"/>
            </a:endParaRPr>
          </a:p>
          <a:p>
            <a:endParaRPr lang="en-GB">
              <a:solidFill>
                <a:srgbClr val="060504"/>
              </a:solidFill>
            </a:endParaRPr>
          </a:p>
        </p:txBody>
      </p:sp>
      <p:graphicFrame>
        <p:nvGraphicFramePr>
          <p:cNvPr id="34816" name="Object 0"/>
          <p:cNvGraphicFramePr>
            <a:graphicFrameLocks noChangeAspect="1"/>
          </p:cNvGraphicFramePr>
          <p:nvPr/>
        </p:nvGraphicFramePr>
        <p:xfrm>
          <a:off x="2057400" y="3810000"/>
          <a:ext cx="4419600" cy="2043113"/>
        </p:xfrm>
        <a:graphic>
          <a:graphicData uri="http://schemas.openxmlformats.org/presentationml/2006/ole">
            <p:oleObj spid="_x0000_s34816" name="VISIO" r:id="rId3" imgW="2550960" imgH="1179360" progId="Visio.Drawing.5">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GB"/>
              <a:t>Rinaldi M/IF2091 Strukdis</a:t>
            </a:r>
          </a:p>
        </p:txBody>
      </p:sp>
      <p:sp>
        <p:nvSpPr>
          <p:cNvPr id="5" name="Slide Number Placeholder 5"/>
          <p:cNvSpPr>
            <a:spLocks noGrp="1"/>
          </p:cNvSpPr>
          <p:nvPr>
            <p:ph type="sldNum" sz="quarter" idx="12"/>
          </p:nvPr>
        </p:nvSpPr>
        <p:spPr/>
        <p:txBody>
          <a:bodyPr/>
          <a:lstStyle/>
          <a:p>
            <a:fld id="{12518DA4-04BD-4252-AFD3-F5053A4AE386}" type="slidenum">
              <a:rPr lang="en-GB"/>
              <a:pPr/>
              <a:t>17</a:t>
            </a:fld>
            <a:endParaRPr lang="en-GB" sz="1400"/>
          </a:p>
        </p:txBody>
      </p:sp>
      <p:sp>
        <p:nvSpPr>
          <p:cNvPr id="22531" name="Rectangle 3"/>
          <p:cNvSpPr>
            <a:spLocks noGrp="1" noChangeArrowheads="1"/>
          </p:cNvSpPr>
          <p:nvPr>
            <p:ph type="body" idx="1"/>
          </p:nvPr>
        </p:nvSpPr>
        <p:spPr>
          <a:xfrm>
            <a:off x="1066800" y="762000"/>
            <a:ext cx="7772400" cy="5257800"/>
          </a:xfrm>
        </p:spPr>
        <p:txBody>
          <a:bodyPr/>
          <a:lstStyle/>
          <a:p>
            <a:pPr algn="just"/>
            <a:r>
              <a:rPr lang="en-US" sz="2400">
                <a:solidFill>
                  <a:srgbClr val="060504"/>
                </a:solidFill>
                <a:cs typeface="Times New Roman" pitchFamily="18" charset="0"/>
              </a:rPr>
              <a:t>Graf kosong </a:t>
            </a:r>
            <a:r>
              <a:rPr lang="en-US" sz="2400" i="1">
                <a:solidFill>
                  <a:srgbClr val="060504"/>
                </a:solidFill>
                <a:cs typeface="Times New Roman" pitchFamily="18" charset="0"/>
              </a:rPr>
              <a:t>N</a:t>
            </a:r>
            <a:r>
              <a:rPr lang="en-US" sz="2400" i="1" baseline="-30000">
                <a:solidFill>
                  <a:srgbClr val="060504"/>
                </a:solidFill>
                <a:cs typeface="Times New Roman" pitchFamily="18" charset="0"/>
              </a:rPr>
              <a:t>n</a:t>
            </a:r>
            <a:r>
              <a:rPr lang="en-US" sz="2400">
                <a:solidFill>
                  <a:srgbClr val="060504"/>
                </a:solidFill>
                <a:cs typeface="Times New Roman" pitchFamily="18" charset="0"/>
              </a:rPr>
              <a:t> memiliki </a:t>
            </a:r>
            <a:r>
              <a:rPr lang="en-US" sz="2400">
                <a:solidFill>
                  <a:srgbClr val="060504"/>
                </a:solidFill>
                <a:cs typeface="Times New Roman" pitchFamily="18" charset="0"/>
                <a:sym typeface="Symbol" pitchFamily="18" charset="2"/>
              </a:rPr>
              <a:t></a:t>
            </a:r>
            <a:r>
              <a:rPr lang="en-US" sz="2400">
                <a:solidFill>
                  <a:srgbClr val="060504"/>
                </a:solidFill>
                <a:cs typeface="Times New Roman" pitchFamily="18" charset="0"/>
              </a:rPr>
              <a:t>(</a:t>
            </a:r>
            <a:r>
              <a:rPr lang="en-US" sz="2400" i="1">
                <a:solidFill>
                  <a:srgbClr val="060504"/>
                </a:solidFill>
                <a:cs typeface="Times New Roman" pitchFamily="18" charset="0"/>
              </a:rPr>
              <a:t>G</a:t>
            </a:r>
            <a:r>
              <a:rPr lang="en-US" sz="2400">
                <a:solidFill>
                  <a:srgbClr val="060504"/>
                </a:solidFill>
                <a:cs typeface="Times New Roman" pitchFamily="18" charset="0"/>
              </a:rPr>
              <a:t>) = 1, karena semua simpul tidak terhubung, jadi untuk mewarnai semua simpul cukup dibutuhkan satu warna saja.</a:t>
            </a:r>
          </a:p>
          <a:p>
            <a:pPr algn="just"/>
            <a:r>
              <a:rPr lang="en-US" sz="2400">
                <a:solidFill>
                  <a:srgbClr val="060504"/>
                </a:solidFill>
                <a:cs typeface="Times New Roman" pitchFamily="18" charset="0"/>
              </a:rPr>
              <a:t>Graf lengkap </a:t>
            </a:r>
            <a:r>
              <a:rPr lang="en-US" sz="2400" i="1">
                <a:solidFill>
                  <a:srgbClr val="060504"/>
                </a:solidFill>
                <a:cs typeface="Times New Roman" pitchFamily="18" charset="0"/>
              </a:rPr>
              <a:t>K</a:t>
            </a:r>
            <a:r>
              <a:rPr lang="en-US" sz="2400" i="1" baseline="-30000">
                <a:solidFill>
                  <a:srgbClr val="060504"/>
                </a:solidFill>
                <a:cs typeface="Times New Roman" pitchFamily="18" charset="0"/>
              </a:rPr>
              <a:t>n</a:t>
            </a:r>
            <a:r>
              <a:rPr lang="en-US" sz="2400">
                <a:solidFill>
                  <a:srgbClr val="060504"/>
                </a:solidFill>
                <a:cs typeface="Times New Roman" pitchFamily="18" charset="0"/>
              </a:rPr>
              <a:t> memiliki </a:t>
            </a:r>
            <a:r>
              <a:rPr lang="en-US" sz="2400">
                <a:solidFill>
                  <a:srgbClr val="060504"/>
                </a:solidFill>
                <a:cs typeface="Times New Roman" pitchFamily="18" charset="0"/>
                <a:sym typeface="Symbol" pitchFamily="18" charset="2"/>
              </a:rPr>
              <a:t></a:t>
            </a:r>
            <a:r>
              <a:rPr lang="en-US" sz="2400">
                <a:solidFill>
                  <a:srgbClr val="060504"/>
                </a:solidFill>
                <a:cs typeface="Times New Roman" pitchFamily="18" charset="0"/>
              </a:rPr>
              <a:t>(</a:t>
            </a:r>
            <a:r>
              <a:rPr lang="en-US" sz="2400" i="1">
                <a:solidFill>
                  <a:srgbClr val="060504"/>
                </a:solidFill>
                <a:cs typeface="Times New Roman" pitchFamily="18" charset="0"/>
              </a:rPr>
              <a:t>G</a:t>
            </a:r>
            <a:r>
              <a:rPr lang="en-US" sz="2400">
                <a:solidFill>
                  <a:srgbClr val="060504"/>
                </a:solidFill>
                <a:cs typeface="Times New Roman" pitchFamily="18" charset="0"/>
              </a:rPr>
              <a:t>) = </a:t>
            </a:r>
            <a:r>
              <a:rPr lang="en-US" sz="2400" i="1">
                <a:solidFill>
                  <a:srgbClr val="060504"/>
                </a:solidFill>
                <a:cs typeface="Times New Roman" pitchFamily="18" charset="0"/>
              </a:rPr>
              <a:t>n</a:t>
            </a:r>
            <a:r>
              <a:rPr lang="en-US" sz="2400">
                <a:solidFill>
                  <a:srgbClr val="060504"/>
                </a:solidFill>
                <a:cs typeface="Times New Roman" pitchFamily="18" charset="0"/>
              </a:rPr>
              <a:t> sebab semua simpul saling terhubung sehingga diperlukan </a:t>
            </a:r>
            <a:r>
              <a:rPr lang="en-US" sz="2400" i="1">
                <a:solidFill>
                  <a:srgbClr val="060504"/>
                </a:solidFill>
                <a:cs typeface="Times New Roman" pitchFamily="18" charset="0"/>
              </a:rPr>
              <a:t>n</a:t>
            </a:r>
            <a:r>
              <a:rPr lang="en-US" sz="2400">
                <a:solidFill>
                  <a:srgbClr val="060504"/>
                </a:solidFill>
                <a:cs typeface="Times New Roman" pitchFamily="18" charset="0"/>
              </a:rPr>
              <a:t> buah warna. </a:t>
            </a:r>
          </a:p>
          <a:p>
            <a:pPr algn="just"/>
            <a:r>
              <a:rPr lang="en-US" sz="2400">
                <a:solidFill>
                  <a:srgbClr val="060504"/>
                </a:solidFill>
                <a:cs typeface="Times New Roman" pitchFamily="18" charset="0"/>
              </a:rPr>
              <a:t>Graf bipartit </a:t>
            </a:r>
            <a:r>
              <a:rPr lang="en-US" sz="2400" i="1">
                <a:solidFill>
                  <a:srgbClr val="060504"/>
                </a:solidFill>
                <a:cs typeface="Times New Roman" pitchFamily="18" charset="0"/>
              </a:rPr>
              <a:t>K</a:t>
            </a:r>
            <a:r>
              <a:rPr lang="en-US" sz="2400" i="1" baseline="-30000">
                <a:solidFill>
                  <a:srgbClr val="060504"/>
                </a:solidFill>
                <a:cs typeface="Times New Roman" pitchFamily="18" charset="0"/>
              </a:rPr>
              <a:t>m</a:t>
            </a:r>
            <a:r>
              <a:rPr lang="en-US" sz="2400" baseline="-30000">
                <a:solidFill>
                  <a:srgbClr val="060504"/>
                </a:solidFill>
                <a:cs typeface="Times New Roman" pitchFamily="18" charset="0"/>
              </a:rPr>
              <a:t>,</a:t>
            </a:r>
            <a:r>
              <a:rPr lang="en-US" sz="2400" i="1" baseline="-30000">
                <a:solidFill>
                  <a:srgbClr val="060504"/>
                </a:solidFill>
                <a:cs typeface="Times New Roman" pitchFamily="18" charset="0"/>
              </a:rPr>
              <a:t>n</a:t>
            </a:r>
            <a:r>
              <a:rPr lang="en-US" sz="2400">
                <a:solidFill>
                  <a:srgbClr val="060504"/>
                </a:solidFill>
                <a:cs typeface="Times New Roman" pitchFamily="18" charset="0"/>
              </a:rPr>
              <a:t> mempunyai </a:t>
            </a:r>
            <a:r>
              <a:rPr lang="en-US" sz="2400">
                <a:solidFill>
                  <a:srgbClr val="060504"/>
                </a:solidFill>
                <a:cs typeface="Times New Roman" pitchFamily="18" charset="0"/>
                <a:sym typeface="Symbol" pitchFamily="18" charset="2"/>
              </a:rPr>
              <a:t></a:t>
            </a:r>
            <a:r>
              <a:rPr lang="en-US" sz="2400">
                <a:solidFill>
                  <a:srgbClr val="060504"/>
                </a:solidFill>
                <a:cs typeface="Times New Roman" pitchFamily="18" charset="0"/>
              </a:rPr>
              <a:t>(</a:t>
            </a:r>
            <a:r>
              <a:rPr lang="en-US" sz="2400" i="1">
                <a:solidFill>
                  <a:srgbClr val="060504"/>
                </a:solidFill>
                <a:cs typeface="Times New Roman" pitchFamily="18" charset="0"/>
              </a:rPr>
              <a:t>G</a:t>
            </a:r>
            <a:r>
              <a:rPr lang="en-US" sz="2400">
                <a:solidFill>
                  <a:srgbClr val="060504"/>
                </a:solidFill>
                <a:cs typeface="Times New Roman" pitchFamily="18" charset="0"/>
              </a:rPr>
              <a:t>) = 2, satu untuk simpul-simpul di himpunan </a:t>
            </a:r>
            <a:r>
              <a:rPr lang="en-US" sz="2400" i="1">
                <a:solidFill>
                  <a:srgbClr val="060504"/>
                </a:solidFill>
                <a:cs typeface="Times New Roman" pitchFamily="18" charset="0"/>
              </a:rPr>
              <a:t>V</a:t>
            </a:r>
            <a:r>
              <a:rPr lang="en-US" sz="2400" baseline="-30000">
                <a:solidFill>
                  <a:srgbClr val="060504"/>
                </a:solidFill>
                <a:cs typeface="Times New Roman" pitchFamily="18" charset="0"/>
              </a:rPr>
              <a:t>1</a:t>
            </a:r>
            <a:r>
              <a:rPr lang="en-US" sz="2400">
                <a:solidFill>
                  <a:srgbClr val="060504"/>
                </a:solidFill>
                <a:cs typeface="Times New Roman" pitchFamily="18" charset="0"/>
              </a:rPr>
              <a:t> dan satu lagi untuk simpul-simpul di </a:t>
            </a:r>
            <a:r>
              <a:rPr lang="en-US" sz="2400" i="1">
                <a:solidFill>
                  <a:srgbClr val="060504"/>
                </a:solidFill>
                <a:cs typeface="Times New Roman" pitchFamily="18" charset="0"/>
              </a:rPr>
              <a:t>V</a:t>
            </a:r>
            <a:r>
              <a:rPr lang="en-US" sz="2400" baseline="-30000">
                <a:solidFill>
                  <a:srgbClr val="060504"/>
                </a:solidFill>
                <a:cs typeface="Times New Roman" pitchFamily="18" charset="0"/>
              </a:rPr>
              <a:t>2</a:t>
            </a:r>
            <a:r>
              <a:rPr lang="en-US" sz="2400">
                <a:solidFill>
                  <a:srgbClr val="060504"/>
                </a:solidFill>
                <a:cs typeface="Times New Roman" pitchFamily="18" charset="0"/>
              </a:rPr>
              <a:t>. </a:t>
            </a:r>
          </a:p>
          <a:p>
            <a:pPr algn="just"/>
            <a:r>
              <a:rPr lang="en-US" sz="2400">
                <a:solidFill>
                  <a:srgbClr val="060504"/>
                </a:solidFill>
                <a:cs typeface="Times New Roman" pitchFamily="18" charset="0"/>
              </a:rPr>
              <a:t>Graf lingkaran dengan </a:t>
            </a:r>
            <a:r>
              <a:rPr lang="en-US" sz="2400" i="1">
                <a:solidFill>
                  <a:srgbClr val="060504"/>
                </a:solidFill>
                <a:cs typeface="Times New Roman" pitchFamily="18" charset="0"/>
              </a:rPr>
              <a:t>n</a:t>
            </a:r>
            <a:r>
              <a:rPr lang="en-US" sz="2400">
                <a:solidFill>
                  <a:srgbClr val="060504"/>
                </a:solidFill>
                <a:cs typeface="Times New Roman" pitchFamily="18" charset="0"/>
              </a:rPr>
              <a:t> ganjil memiliki </a:t>
            </a:r>
            <a:r>
              <a:rPr lang="en-US" sz="2400">
                <a:solidFill>
                  <a:srgbClr val="060504"/>
                </a:solidFill>
                <a:cs typeface="Times New Roman" pitchFamily="18" charset="0"/>
                <a:sym typeface="Symbol" pitchFamily="18" charset="2"/>
              </a:rPr>
              <a:t></a:t>
            </a:r>
            <a:r>
              <a:rPr lang="en-US" sz="2400">
                <a:solidFill>
                  <a:srgbClr val="060504"/>
                </a:solidFill>
                <a:cs typeface="Times New Roman" pitchFamily="18" charset="0"/>
              </a:rPr>
              <a:t>(</a:t>
            </a:r>
            <a:r>
              <a:rPr lang="en-US" sz="2400" i="1">
                <a:solidFill>
                  <a:srgbClr val="060504"/>
                </a:solidFill>
                <a:cs typeface="Times New Roman" pitchFamily="18" charset="0"/>
              </a:rPr>
              <a:t>G</a:t>
            </a:r>
            <a:r>
              <a:rPr lang="en-US" sz="2400">
                <a:solidFill>
                  <a:srgbClr val="060504"/>
                </a:solidFill>
                <a:cs typeface="Times New Roman" pitchFamily="18" charset="0"/>
              </a:rPr>
              <a:t>) = 3, sedangkan jika </a:t>
            </a:r>
            <a:r>
              <a:rPr lang="en-US" sz="2400" i="1">
                <a:solidFill>
                  <a:srgbClr val="060504"/>
                </a:solidFill>
                <a:cs typeface="Times New Roman" pitchFamily="18" charset="0"/>
              </a:rPr>
              <a:t>n</a:t>
            </a:r>
            <a:r>
              <a:rPr lang="en-US" sz="2400">
                <a:solidFill>
                  <a:srgbClr val="060504"/>
                </a:solidFill>
                <a:cs typeface="Times New Roman" pitchFamily="18" charset="0"/>
              </a:rPr>
              <a:t> genap maka </a:t>
            </a:r>
            <a:r>
              <a:rPr lang="en-US" sz="2400">
                <a:solidFill>
                  <a:srgbClr val="060504"/>
                </a:solidFill>
                <a:cs typeface="Times New Roman" pitchFamily="18" charset="0"/>
                <a:sym typeface="Symbol" pitchFamily="18" charset="2"/>
              </a:rPr>
              <a:t></a:t>
            </a:r>
            <a:r>
              <a:rPr lang="en-US" sz="2400">
                <a:solidFill>
                  <a:srgbClr val="060504"/>
                </a:solidFill>
                <a:cs typeface="Times New Roman" pitchFamily="18" charset="0"/>
              </a:rPr>
              <a:t>(</a:t>
            </a:r>
            <a:r>
              <a:rPr lang="en-US" sz="2400" i="1">
                <a:solidFill>
                  <a:srgbClr val="060504"/>
                </a:solidFill>
                <a:cs typeface="Times New Roman" pitchFamily="18" charset="0"/>
              </a:rPr>
              <a:t>G</a:t>
            </a:r>
            <a:r>
              <a:rPr lang="en-US" sz="2400">
                <a:solidFill>
                  <a:srgbClr val="060504"/>
                </a:solidFill>
                <a:cs typeface="Times New Roman" pitchFamily="18" charset="0"/>
              </a:rPr>
              <a:t>) = 2. </a:t>
            </a:r>
          </a:p>
          <a:p>
            <a:pPr algn="just"/>
            <a:r>
              <a:rPr lang="en-US" sz="2400">
                <a:solidFill>
                  <a:srgbClr val="060504"/>
                </a:solidFill>
                <a:cs typeface="Times New Roman" pitchFamily="18" charset="0"/>
              </a:rPr>
              <a:t>Sembarang pohon </a:t>
            </a:r>
            <a:r>
              <a:rPr lang="en-US" sz="2400" i="1">
                <a:solidFill>
                  <a:srgbClr val="060504"/>
                </a:solidFill>
                <a:cs typeface="Times New Roman" pitchFamily="18" charset="0"/>
              </a:rPr>
              <a:t>T</a:t>
            </a:r>
            <a:r>
              <a:rPr lang="en-US" sz="2400">
                <a:solidFill>
                  <a:srgbClr val="060504"/>
                </a:solidFill>
                <a:cs typeface="Times New Roman" pitchFamily="18" charset="0"/>
              </a:rPr>
              <a:t> memiliki </a:t>
            </a:r>
            <a:r>
              <a:rPr lang="en-US" sz="2400">
                <a:solidFill>
                  <a:srgbClr val="060504"/>
                </a:solidFill>
                <a:cs typeface="Times New Roman" pitchFamily="18" charset="0"/>
                <a:sym typeface="Symbol" pitchFamily="18" charset="2"/>
              </a:rPr>
              <a:t></a:t>
            </a:r>
            <a:r>
              <a:rPr lang="en-US" sz="2400">
                <a:solidFill>
                  <a:srgbClr val="060504"/>
                </a:solidFill>
                <a:cs typeface="Times New Roman" pitchFamily="18" charset="0"/>
              </a:rPr>
              <a:t>(</a:t>
            </a:r>
            <a:r>
              <a:rPr lang="en-US" sz="2400" i="1">
                <a:solidFill>
                  <a:srgbClr val="060504"/>
                </a:solidFill>
                <a:cs typeface="Times New Roman" pitchFamily="18" charset="0"/>
              </a:rPr>
              <a:t>T</a:t>
            </a:r>
            <a:r>
              <a:rPr lang="en-US" sz="2400">
                <a:solidFill>
                  <a:srgbClr val="060504"/>
                </a:solidFill>
                <a:cs typeface="Times New Roman" pitchFamily="18" charset="0"/>
              </a:rPr>
              <a:t>) = 2. </a:t>
            </a:r>
          </a:p>
          <a:p>
            <a:pPr algn="just"/>
            <a:r>
              <a:rPr lang="en-US" sz="2400">
                <a:solidFill>
                  <a:srgbClr val="060504"/>
                </a:solidFill>
                <a:cs typeface="Times New Roman" pitchFamily="18" charset="0"/>
              </a:rPr>
              <a:t>Untuk graf-graf yang lain tidak dapat dinyatakan secara umum bilangan kromatiknya.</a:t>
            </a:r>
            <a:endParaRPr lang="en-GB" sz="2400">
              <a:solidFill>
                <a:srgbClr val="060504"/>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GB"/>
              <a:t>Rinaldi M/IF2091 Strukdis</a:t>
            </a:r>
          </a:p>
        </p:txBody>
      </p:sp>
      <p:sp>
        <p:nvSpPr>
          <p:cNvPr id="5" name="Slide Number Placeholder 5"/>
          <p:cNvSpPr>
            <a:spLocks noGrp="1"/>
          </p:cNvSpPr>
          <p:nvPr>
            <p:ph type="sldNum" sz="quarter" idx="12"/>
          </p:nvPr>
        </p:nvSpPr>
        <p:spPr/>
        <p:txBody>
          <a:bodyPr/>
          <a:lstStyle/>
          <a:p>
            <a:fld id="{1C3D8377-A864-490E-A1B3-3C54C8867093}" type="slidenum">
              <a:rPr lang="en-GB"/>
              <a:pPr/>
              <a:t>18</a:t>
            </a:fld>
            <a:endParaRPr lang="en-GB" sz="1400"/>
          </a:p>
        </p:txBody>
      </p:sp>
      <p:sp>
        <p:nvSpPr>
          <p:cNvPr id="23555" name="Rectangle 3"/>
          <p:cNvSpPr>
            <a:spLocks noGrp="1" noChangeArrowheads="1"/>
          </p:cNvSpPr>
          <p:nvPr>
            <p:ph type="body" idx="1"/>
          </p:nvPr>
        </p:nvSpPr>
        <p:spPr>
          <a:xfrm>
            <a:off x="762000" y="838200"/>
            <a:ext cx="8077200" cy="5149850"/>
          </a:xfrm>
        </p:spPr>
        <p:txBody>
          <a:bodyPr/>
          <a:lstStyle/>
          <a:p>
            <a:pPr algn="just"/>
            <a:r>
              <a:rPr lang="en-US" sz="2400">
                <a:solidFill>
                  <a:srgbClr val="060504"/>
                </a:solidFill>
                <a:cs typeface="Times New Roman" pitchFamily="18" charset="0"/>
              </a:rPr>
              <a:t>Perkembangan teorema pewarnaan graf:</a:t>
            </a:r>
          </a:p>
          <a:p>
            <a:pPr algn="just">
              <a:buFont typeface="Wingdings" pitchFamily="2" charset="2"/>
              <a:buNone/>
            </a:pPr>
            <a:r>
              <a:rPr lang="en-US" sz="2400" b="1">
                <a:solidFill>
                  <a:srgbClr val="060504"/>
                </a:solidFill>
                <a:cs typeface="Times New Roman" pitchFamily="18" charset="0"/>
              </a:rPr>
              <a:t>	TEOREMA 1. </a:t>
            </a:r>
            <a:r>
              <a:rPr lang="en-US" sz="2400">
                <a:solidFill>
                  <a:srgbClr val="060504"/>
                </a:solidFill>
                <a:cs typeface="Times New Roman" pitchFamily="18" charset="0"/>
              </a:rPr>
              <a:t>Bilangan kromatik graf planar </a:t>
            </a:r>
            <a:r>
              <a:rPr lang="en-US" sz="2400">
                <a:solidFill>
                  <a:srgbClr val="060504"/>
                </a:solidFill>
                <a:cs typeface="Times New Roman" pitchFamily="18" charset="0"/>
                <a:sym typeface="Symbol" pitchFamily="18" charset="2"/>
              </a:rPr>
              <a:t> </a:t>
            </a:r>
            <a:r>
              <a:rPr lang="en-US" sz="2400">
                <a:solidFill>
                  <a:srgbClr val="060504"/>
                </a:solidFill>
                <a:cs typeface="Times New Roman" pitchFamily="18" charset="0"/>
              </a:rPr>
              <a:t>6.</a:t>
            </a:r>
          </a:p>
          <a:p>
            <a:pPr algn="just">
              <a:buFont typeface="Wingdings" pitchFamily="2" charset="2"/>
              <a:buNone/>
            </a:pPr>
            <a:r>
              <a:rPr lang="en-US" sz="2400" b="1">
                <a:solidFill>
                  <a:srgbClr val="060504"/>
                </a:solidFill>
                <a:cs typeface="Times New Roman" pitchFamily="18" charset="0"/>
              </a:rPr>
              <a:t>	TEOREMA 2. </a:t>
            </a:r>
            <a:r>
              <a:rPr lang="en-US" sz="2400">
                <a:solidFill>
                  <a:srgbClr val="060504"/>
                </a:solidFill>
                <a:cs typeface="Times New Roman" pitchFamily="18" charset="0"/>
              </a:rPr>
              <a:t>Bilangan kromatik graf planar </a:t>
            </a:r>
            <a:r>
              <a:rPr lang="en-US" sz="2400">
                <a:solidFill>
                  <a:srgbClr val="060504"/>
                </a:solidFill>
                <a:cs typeface="Times New Roman" pitchFamily="18" charset="0"/>
                <a:sym typeface="Symbol" pitchFamily="18" charset="2"/>
              </a:rPr>
              <a:t></a:t>
            </a:r>
            <a:r>
              <a:rPr lang="en-US" sz="2400">
                <a:solidFill>
                  <a:srgbClr val="060504"/>
                </a:solidFill>
                <a:cs typeface="Times New Roman" pitchFamily="18" charset="0"/>
              </a:rPr>
              <a:t> 5.</a:t>
            </a:r>
          </a:p>
          <a:p>
            <a:pPr algn="just">
              <a:buFont typeface="Wingdings" pitchFamily="2" charset="2"/>
              <a:buNone/>
            </a:pPr>
            <a:r>
              <a:rPr lang="en-US" sz="2400" b="1">
                <a:solidFill>
                  <a:srgbClr val="060504"/>
                </a:solidFill>
                <a:cs typeface="Times New Roman" pitchFamily="18" charset="0"/>
              </a:rPr>
              <a:t>	TEOREMA 3.</a:t>
            </a:r>
            <a:r>
              <a:rPr lang="en-US" sz="2400">
                <a:solidFill>
                  <a:srgbClr val="060504"/>
                </a:solidFill>
                <a:cs typeface="Times New Roman" pitchFamily="18" charset="0"/>
              </a:rPr>
              <a:t>  Bilangan kromatik graf planar </a:t>
            </a:r>
            <a:r>
              <a:rPr lang="en-US" sz="2400">
                <a:solidFill>
                  <a:srgbClr val="060504"/>
                </a:solidFill>
                <a:cs typeface="Times New Roman" pitchFamily="18" charset="0"/>
                <a:sym typeface="Symbol" pitchFamily="18" charset="2"/>
              </a:rPr>
              <a:t></a:t>
            </a:r>
            <a:r>
              <a:rPr lang="en-US" sz="2400">
                <a:solidFill>
                  <a:srgbClr val="060504"/>
                </a:solidFill>
                <a:cs typeface="Times New Roman" pitchFamily="18" charset="0"/>
              </a:rPr>
              <a:t> 4.</a:t>
            </a:r>
          </a:p>
          <a:p>
            <a:pPr algn="just">
              <a:buFont typeface="Wingdings" pitchFamily="2" charset="2"/>
              <a:buNone/>
            </a:pPr>
            <a:endParaRPr lang="en-US" sz="2400">
              <a:solidFill>
                <a:srgbClr val="060504"/>
              </a:solidFill>
              <a:cs typeface="Times New Roman" pitchFamily="18" charset="0"/>
            </a:endParaRPr>
          </a:p>
          <a:p>
            <a:pPr algn="just"/>
            <a:r>
              <a:rPr lang="en-US" sz="2400">
                <a:solidFill>
                  <a:srgbClr val="060504"/>
                </a:solidFill>
                <a:cs typeface="Times New Roman" pitchFamily="18" charset="0"/>
              </a:rPr>
              <a:t>Teorema 4 berhasil menjawab persoalan 4-warna (yang diajuka pada abad 19): dapatkah sembarang graf planar diwarnai hanya dengan 4 warna saja? </a:t>
            </a:r>
          </a:p>
          <a:p>
            <a:pPr algn="just"/>
            <a:endParaRPr lang="en-US" sz="2400">
              <a:solidFill>
                <a:srgbClr val="060504"/>
              </a:solidFill>
              <a:cs typeface="Times New Roman" pitchFamily="18" charset="0"/>
            </a:endParaRPr>
          </a:p>
          <a:p>
            <a:pPr algn="just"/>
            <a:r>
              <a:rPr lang="en-US" sz="2400">
                <a:solidFill>
                  <a:srgbClr val="060504"/>
                </a:solidFill>
                <a:cs typeface="Times New Roman" pitchFamily="18" charset="0"/>
              </a:rPr>
              <a:t>Jawaban dari persoalan ini ditemukan oleh Appel dan Haken yang menggunakan komputer untuk menganalisis hampir 2000 graf yang melibatkan jutaan kasus</a:t>
            </a:r>
            <a:r>
              <a:rPr lang="en-GB" sz="2400">
                <a:solidFill>
                  <a:srgbClr val="060504"/>
                </a:solidFill>
                <a:cs typeface="Times New Roman" pitchFamily="18" charset="0"/>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a:t>Rinaldi M/IF2091 Strukdis</a:t>
            </a:r>
          </a:p>
        </p:txBody>
      </p:sp>
      <p:sp>
        <p:nvSpPr>
          <p:cNvPr id="6" name="Slide Number Placeholder 5"/>
          <p:cNvSpPr>
            <a:spLocks noGrp="1"/>
          </p:cNvSpPr>
          <p:nvPr>
            <p:ph type="sldNum" sz="quarter" idx="12"/>
          </p:nvPr>
        </p:nvSpPr>
        <p:spPr/>
        <p:txBody>
          <a:bodyPr/>
          <a:lstStyle/>
          <a:p>
            <a:fld id="{DECECCE8-3B83-48EE-AB2B-D169ADF43882}" type="slidenum">
              <a:rPr lang="en-GB"/>
              <a:pPr/>
              <a:t>19</a:t>
            </a:fld>
            <a:endParaRPr lang="en-GB" sz="1400"/>
          </a:p>
        </p:txBody>
      </p:sp>
      <p:sp>
        <p:nvSpPr>
          <p:cNvPr id="24579" name="Rectangle 3"/>
          <p:cNvSpPr>
            <a:spLocks noGrp="1" noChangeArrowheads="1"/>
          </p:cNvSpPr>
          <p:nvPr>
            <p:ph type="body" idx="1"/>
          </p:nvPr>
        </p:nvSpPr>
        <p:spPr>
          <a:xfrm>
            <a:off x="609600" y="914400"/>
            <a:ext cx="8229600" cy="5302250"/>
          </a:xfrm>
        </p:spPr>
        <p:txBody>
          <a:bodyPr/>
          <a:lstStyle/>
          <a:p>
            <a:r>
              <a:rPr lang="en-US" sz="2800"/>
              <a:t>Aplikasi lain pewarnaan graf: penjadwalan.</a:t>
            </a:r>
          </a:p>
          <a:p>
            <a:pPr>
              <a:buFont typeface="Wingdings" pitchFamily="2" charset="2"/>
              <a:buNone/>
            </a:pPr>
            <a:endParaRPr lang="en-GB"/>
          </a:p>
        </p:txBody>
      </p:sp>
      <p:graphicFrame>
        <p:nvGraphicFramePr>
          <p:cNvPr id="35840" name="Object 0"/>
          <p:cNvGraphicFramePr>
            <a:graphicFrameLocks noChangeAspect="1"/>
          </p:cNvGraphicFramePr>
          <p:nvPr/>
        </p:nvGraphicFramePr>
        <p:xfrm>
          <a:off x="684213" y="1700213"/>
          <a:ext cx="8153400" cy="3370262"/>
        </p:xfrm>
        <a:graphic>
          <a:graphicData uri="http://schemas.openxmlformats.org/presentationml/2006/ole">
            <p:oleObj spid="_x0000_s35840" name="Document" r:id="rId3" imgW="5632920" imgH="2327040" progId="Word.Document.8">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a:t>Rinaldi M/IF2091 Strukdis</a:t>
            </a:r>
          </a:p>
        </p:txBody>
      </p:sp>
      <p:sp>
        <p:nvSpPr>
          <p:cNvPr id="6" name="Slide Number Placeholder 5"/>
          <p:cNvSpPr>
            <a:spLocks noGrp="1"/>
          </p:cNvSpPr>
          <p:nvPr>
            <p:ph type="sldNum" sz="quarter" idx="12"/>
          </p:nvPr>
        </p:nvSpPr>
        <p:spPr/>
        <p:txBody>
          <a:bodyPr/>
          <a:lstStyle/>
          <a:p>
            <a:fld id="{0486C9B3-FA47-457C-AEBC-E70CCAAFD815}" type="slidenum">
              <a:rPr lang="en-GB"/>
              <a:pPr/>
              <a:t>2</a:t>
            </a:fld>
            <a:endParaRPr lang="en-GB" sz="1400"/>
          </a:p>
        </p:txBody>
      </p:sp>
      <p:sp>
        <p:nvSpPr>
          <p:cNvPr id="9218" name="Rectangle 2"/>
          <p:cNvSpPr>
            <a:spLocks noGrp="1" noChangeArrowheads="1"/>
          </p:cNvSpPr>
          <p:nvPr>
            <p:ph type="title"/>
          </p:nvPr>
        </p:nvSpPr>
        <p:spPr/>
        <p:txBody>
          <a:bodyPr/>
          <a:lstStyle/>
          <a:p>
            <a:r>
              <a:rPr lang="en-US"/>
              <a:t>Beberapa Aplikasi Graf</a:t>
            </a:r>
            <a:endParaRPr lang="en-GB"/>
          </a:p>
        </p:txBody>
      </p:sp>
      <p:sp>
        <p:nvSpPr>
          <p:cNvPr id="9219" name="Rectangle 3"/>
          <p:cNvSpPr>
            <a:spLocks noGrp="1" noChangeArrowheads="1"/>
          </p:cNvSpPr>
          <p:nvPr>
            <p:ph type="body" idx="1"/>
          </p:nvPr>
        </p:nvSpPr>
        <p:spPr/>
        <p:txBody>
          <a:bodyPr/>
          <a:lstStyle/>
          <a:p>
            <a:r>
              <a:rPr lang="en-US">
                <a:solidFill>
                  <a:srgbClr val="060504"/>
                </a:solidFill>
              </a:rPr>
              <a:t>Lintasan terpendek (</a:t>
            </a:r>
            <a:r>
              <a:rPr lang="en-US" i="1">
                <a:solidFill>
                  <a:srgbClr val="060504"/>
                </a:solidFill>
              </a:rPr>
              <a:t>shortest path</a:t>
            </a:r>
            <a:r>
              <a:rPr lang="en-US">
                <a:solidFill>
                  <a:srgbClr val="060504"/>
                </a:solidFill>
              </a:rPr>
              <a:t>)</a:t>
            </a:r>
          </a:p>
          <a:p>
            <a:pPr>
              <a:buFont typeface="Wingdings" pitchFamily="2" charset="2"/>
              <a:buNone/>
            </a:pPr>
            <a:r>
              <a:rPr lang="en-US">
                <a:solidFill>
                  <a:srgbClr val="060504"/>
                </a:solidFill>
              </a:rPr>
              <a:t>	</a:t>
            </a:r>
            <a:r>
              <a:rPr lang="en-US" sz="2400">
                <a:solidFill>
                  <a:srgbClr val="060504"/>
                </a:solidFill>
              </a:rPr>
              <a:t>(akan dibahas pada kuliah IF3051)</a:t>
            </a:r>
          </a:p>
          <a:p>
            <a:r>
              <a:rPr lang="en-US">
                <a:solidFill>
                  <a:srgbClr val="060504"/>
                </a:solidFill>
              </a:rPr>
              <a:t>Persoalan pedagang keliling (</a:t>
            </a:r>
            <a:r>
              <a:rPr lang="en-US" i="1">
                <a:solidFill>
                  <a:srgbClr val="060504"/>
                </a:solidFill>
              </a:rPr>
              <a:t>travelling salesperson problem</a:t>
            </a:r>
            <a:r>
              <a:rPr lang="en-US">
                <a:solidFill>
                  <a:srgbClr val="060504"/>
                </a:solidFill>
              </a:rPr>
              <a:t>)</a:t>
            </a:r>
          </a:p>
          <a:p>
            <a:r>
              <a:rPr lang="en-US">
                <a:solidFill>
                  <a:srgbClr val="060504"/>
                </a:solidFill>
              </a:rPr>
              <a:t>Persoalan tukang pos Cina (</a:t>
            </a:r>
            <a:r>
              <a:rPr lang="en-US" i="1">
                <a:solidFill>
                  <a:srgbClr val="060504"/>
                </a:solidFill>
              </a:rPr>
              <a:t>chinese postman problem</a:t>
            </a:r>
            <a:r>
              <a:rPr lang="en-US">
                <a:solidFill>
                  <a:srgbClr val="060504"/>
                </a:solidFill>
              </a:rPr>
              <a:t>)</a:t>
            </a:r>
          </a:p>
          <a:p>
            <a:r>
              <a:rPr lang="en-US">
                <a:solidFill>
                  <a:srgbClr val="060504"/>
                </a:solidFill>
              </a:rPr>
              <a:t>Pewarnaan graf (</a:t>
            </a:r>
            <a:r>
              <a:rPr lang="en-US" i="1">
                <a:solidFill>
                  <a:srgbClr val="060504"/>
                </a:solidFill>
              </a:rPr>
              <a:t>graph colouring</a:t>
            </a:r>
            <a:r>
              <a:rPr lang="en-US">
                <a:solidFill>
                  <a:srgbClr val="060504"/>
                </a:solidFill>
              </a:rPr>
              <a:t>)</a:t>
            </a:r>
            <a:endParaRPr lang="en-GB">
              <a:solidFill>
                <a:srgbClr val="060504"/>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GB"/>
              <a:t>Rinaldi M/IF2091 Strukdis</a:t>
            </a:r>
          </a:p>
        </p:txBody>
      </p:sp>
      <p:sp>
        <p:nvSpPr>
          <p:cNvPr id="5" name="Slide Number Placeholder 5"/>
          <p:cNvSpPr>
            <a:spLocks noGrp="1"/>
          </p:cNvSpPr>
          <p:nvPr>
            <p:ph type="sldNum" sz="quarter" idx="12"/>
          </p:nvPr>
        </p:nvSpPr>
        <p:spPr/>
        <p:txBody>
          <a:bodyPr/>
          <a:lstStyle/>
          <a:p>
            <a:fld id="{3DDFEB91-4DA3-4EC7-815F-5B6E575BD8A8}" type="slidenum">
              <a:rPr lang="en-GB"/>
              <a:pPr/>
              <a:t>20</a:t>
            </a:fld>
            <a:endParaRPr lang="en-GB" sz="1400"/>
          </a:p>
        </p:txBody>
      </p:sp>
      <p:sp>
        <p:nvSpPr>
          <p:cNvPr id="25603" name="Rectangle 3"/>
          <p:cNvSpPr>
            <a:spLocks noGrp="1" noChangeArrowheads="1"/>
          </p:cNvSpPr>
          <p:nvPr>
            <p:ph type="body" idx="1"/>
          </p:nvPr>
        </p:nvSpPr>
        <p:spPr>
          <a:xfrm>
            <a:off x="609600" y="838200"/>
            <a:ext cx="8229600" cy="5378450"/>
          </a:xfrm>
        </p:spPr>
        <p:txBody>
          <a:bodyPr/>
          <a:lstStyle/>
          <a:p>
            <a:pPr algn="just">
              <a:buFont typeface="Wingdings" pitchFamily="2" charset="2"/>
              <a:buNone/>
            </a:pPr>
            <a:r>
              <a:rPr lang="en-US">
                <a:solidFill>
                  <a:srgbClr val="060504"/>
                </a:solidFill>
                <a:cs typeface="Times New Roman" pitchFamily="18" charset="0"/>
              </a:rPr>
              <a:t>	</a:t>
            </a:r>
            <a:r>
              <a:rPr lang="en-US" sz="2800">
                <a:solidFill>
                  <a:srgbClr val="060504"/>
                </a:solidFill>
                <a:cs typeface="Times New Roman" pitchFamily="18" charset="0"/>
              </a:rPr>
              <a:t>Berapa paling sedikit jumlah hari yang dibutuhkan untuk jadwal ujian tersebut sedemikian sehingga semua mahasiswa dapat mengikuti ujian mata kuliah yang diambilnya tanpa bertabrakan waktunya dengan jadwal ujian kuliah lain yang juga diambilnya? </a:t>
            </a:r>
          </a:p>
          <a:p>
            <a:pPr algn="just">
              <a:buFont typeface="Wingdings" pitchFamily="2" charset="2"/>
              <a:buNone/>
            </a:pPr>
            <a:endParaRPr lang="en-US" sz="2800">
              <a:solidFill>
                <a:srgbClr val="060504"/>
              </a:solidFill>
              <a:cs typeface="Times New Roman" pitchFamily="18" charset="0"/>
            </a:endParaRPr>
          </a:p>
          <a:p>
            <a:pPr algn="just">
              <a:buFont typeface="Wingdings" pitchFamily="2" charset="2"/>
              <a:buNone/>
            </a:pPr>
            <a:r>
              <a:rPr lang="en-US">
                <a:solidFill>
                  <a:srgbClr val="060504"/>
                </a:solidFill>
                <a:cs typeface="Times New Roman" pitchFamily="18" charset="0"/>
              </a:rPr>
              <a:t>	</a:t>
            </a:r>
            <a:r>
              <a:rPr lang="en-US" sz="2800" u="sng">
                <a:solidFill>
                  <a:srgbClr val="060504"/>
                </a:solidFill>
                <a:cs typeface="Times New Roman" pitchFamily="18" charset="0"/>
              </a:rPr>
              <a:t>Penyelesaian</a:t>
            </a:r>
            <a:r>
              <a:rPr lang="en-US" sz="2800">
                <a:solidFill>
                  <a:srgbClr val="060504"/>
                </a:solidFill>
                <a:cs typeface="Times New Roman" pitchFamily="18" charset="0"/>
              </a:rPr>
              <a:t>:</a:t>
            </a:r>
          </a:p>
          <a:p>
            <a:pPr algn="just">
              <a:buFont typeface="Wingdings" pitchFamily="2" charset="2"/>
              <a:buNone/>
            </a:pPr>
            <a:r>
              <a:rPr lang="en-US" sz="2800">
                <a:solidFill>
                  <a:srgbClr val="060504"/>
                </a:solidFill>
                <a:cs typeface="Times New Roman" pitchFamily="18" charset="0"/>
              </a:rPr>
              <a:t>		simpul </a:t>
            </a:r>
            <a:r>
              <a:rPr lang="en-US" sz="2800">
                <a:solidFill>
                  <a:srgbClr val="060504"/>
                </a:solidFill>
                <a:cs typeface="Times New Roman" pitchFamily="18" charset="0"/>
                <a:sym typeface="Wingdings" pitchFamily="2" charset="2"/>
              </a:rPr>
              <a:t> mata kuliah</a:t>
            </a:r>
          </a:p>
          <a:p>
            <a:pPr algn="just">
              <a:buFont typeface="Wingdings" pitchFamily="2" charset="2"/>
              <a:buNone/>
            </a:pPr>
            <a:r>
              <a:rPr lang="en-US" sz="2800">
                <a:solidFill>
                  <a:srgbClr val="060504"/>
                </a:solidFill>
                <a:cs typeface="Times New Roman" pitchFamily="18" charset="0"/>
                <a:sym typeface="Wingdings" pitchFamily="2" charset="2"/>
              </a:rPr>
              <a:t>		sisi  ada mahasiswa yang mengambil 		     kedua mata kuliah (2 simpul)</a:t>
            </a:r>
            <a:endParaRPr lang="en-GB"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a:t>Rinaldi M/IF2091 Strukdis</a:t>
            </a:r>
          </a:p>
        </p:txBody>
      </p:sp>
      <p:sp>
        <p:nvSpPr>
          <p:cNvPr id="6" name="Slide Number Placeholder 5"/>
          <p:cNvSpPr>
            <a:spLocks noGrp="1"/>
          </p:cNvSpPr>
          <p:nvPr>
            <p:ph type="sldNum" sz="quarter" idx="12"/>
          </p:nvPr>
        </p:nvSpPr>
        <p:spPr/>
        <p:txBody>
          <a:bodyPr/>
          <a:lstStyle/>
          <a:p>
            <a:fld id="{E62BC507-52E1-4A2B-99F5-C52B52803541}" type="slidenum">
              <a:rPr lang="en-GB"/>
              <a:pPr/>
              <a:t>21</a:t>
            </a:fld>
            <a:endParaRPr lang="en-GB" sz="1400"/>
          </a:p>
        </p:txBody>
      </p:sp>
      <p:graphicFrame>
        <p:nvGraphicFramePr>
          <p:cNvPr id="36864" name="Object 0"/>
          <p:cNvGraphicFramePr>
            <a:graphicFrameLocks noChangeAspect="1"/>
          </p:cNvGraphicFramePr>
          <p:nvPr/>
        </p:nvGraphicFramePr>
        <p:xfrm>
          <a:off x="876300" y="838200"/>
          <a:ext cx="8267700" cy="4686300"/>
        </p:xfrm>
        <a:graphic>
          <a:graphicData uri="http://schemas.openxmlformats.org/presentationml/2006/ole">
            <p:oleObj spid="_x0000_s36864" name="Document" r:id="rId3" imgW="5703480" imgH="3240360" progId="Word.Document.8">
              <p:embed/>
            </p:oleObj>
          </a:graphicData>
        </a:graphic>
      </p:graphicFrame>
      <p:sp>
        <p:nvSpPr>
          <p:cNvPr id="26629" name="Rectangle 5"/>
          <p:cNvSpPr>
            <a:spLocks noChangeArrowheads="1"/>
          </p:cNvSpPr>
          <p:nvPr/>
        </p:nvSpPr>
        <p:spPr bwMode="auto">
          <a:xfrm>
            <a:off x="762000" y="5181600"/>
            <a:ext cx="9144000" cy="1371600"/>
          </a:xfrm>
          <a:prstGeom prst="rect">
            <a:avLst/>
          </a:prstGeom>
          <a:noFill/>
          <a:ln w="9525">
            <a:noFill/>
            <a:miter lim="800000"/>
            <a:headEnd/>
            <a:tailEnd/>
          </a:ln>
          <a:effectLst/>
        </p:spPr>
        <p:txBody>
          <a:bodyPr>
            <a:spAutoFit/>
          </a:bodyPr>
          <a:lstStyle/>
          <a:p>
            <a:pPr>
              <a:buFontTx/>
              <a:buChar char="•"/>
            </a:pPr>
            <a:r>
              <a:rPr lang="en-US">
                <a:cs typeface="Times New Roman" pitchFamily="18" charset="0"/>
              </a:rPr>
              <a:t>  </a:t>
            </a:r>
            <a:r>
              <a:rPr lang="en-US" sz="2000">
                <a:solidFill>
                  <a:srgbClr val="060504"/>
                </a:solidFill>
                <a:cs typeface="Times New Roman" pitchFamily="18" charset="0"/>
              </a:rPr>
              <a:t>Bilangan kromatik graf pada Gambar 8.74 adalah 2. </a:t>
            </a:r>
          </a:p>
          <a:p>
            <a:pPr>
              <a:buFontTx/>
              <a:buChar char="•"/>
            </a:pPr>
            <a:r>
              <a:rPr lang="en-US" sz="2000">
                <a:solidFill>
                  <a:srgbClr val="060504"/>
                </a:solidFill>
                <a:cs typeface="Times New Roman" pitchFamily="18" charset="0"/>
              </a:rPr>
              <a:t>   Jadi, ujian mata kuliah </a:t>
            </a:r>
            <a:r>
              <a:rPr lang="en-US" sz="2000" i="1">
                <a:solidFill>
                  <a:srgbClr val="060504"/>
                </a:solidFill>
                <a:cs typeface="Times New Roman" pitchFamily="18" charset="0"/>
              </a:rPr>
              <a:t>A</a:t>
            </a:r>
            <a:r>
              <a:rPr lang="en-US" sz="2000">
                <a:solidFill>
                  <a:srgbClr val="060504"/>
                </a:solidFill>
                <a:cs typeface="Times New Roman" pitchFamily="18" charset="0"/>
              </a:rPr>
              <a:t>, </a:t>
            </a:r>
            <a:r>
              <a:rPr lang="en-US" sz="2000" i="1">
                <a:solidFill>
                  <a:srgbClr val="060504"/>
                </a:solidFill>
                <a:cs typeface="Times New Roman" pitchFamily="18" charset="0"/>
              </a:rPr>
              <a:t>E</a:t>
            </a:r>
            <a:r>
              <a:rPr lang="en-US" sz="2000">
                <a:solidFill>
                  <a:srgbClr val="060504"/>
                </a:solidFill>
                <a:cs typeface="Times New Roman" pitchFamily="18" charset="0"/>
              </a:rPr>
              <a:t>, dan </a:t>
            </a:r>
            <a:r>
              <a:rPr lang="en-US" sz="2000" i="1">
                <a:solidFill>
                  <a:srgbClr val="060504"/>
                </a:solidFill>
                <a:cs typeface="Times New Roman" pitchFamily="18" charset="0"/>
              </a:rPr>
              <a:t>D</a:t>
            </a:r>
            <a:r>
              <a:rPr lang="en-US" sz="2000">
                <a:solidFill>
                  <a:srgbClr val="060504"/>
                </a:solidFill>
                <a:cs typeface="Times New Roman" pitchFamily="18" charset="0"/>
              </a:rPr>
              <a:t> dapat dilaksanakan bersamaan, </a:t>
            </a:r>
          </a:p>
          <a:p>
            <a:r>
              <a:rPr lang="en-US" sz="2000">
                <a:solidFill>
                  <a:srgbClr val="060504"/>
                </a:solidFill>
                <a:cs typeface="Times New Roman" pitchFamily="18" charset="0"/>
              </a:rPr>
              <a:t>    sedangkan ujian mata kuliah </a:t>
            </a:r>
            <a:r>
              <a:rPr lang="en-US" sz="2000" i="1">
                <a:solidFill>
                  <a:srgbClr val="060504"/>
                </a:solidFill>
                <a:cs typeface="Times New Roman" pitchFamily="18" charset="0"/>
              </a:rPr>
              <a:t>B</a:t>
            </a:r>
            <a:r>
              <a:rPr lang="en-US" sz="2000">
                <a:solidFill>
                  <a:srgbClr val="060504"/>
                </a:solidFill>
                <a:cs typeface="Times New Roman" pitchFamily="18" charset="0"/>
              </a:rPr>
              <a:t> dan </a:t>
            </a:r>
            <a:r>
              <a:rPr lang="en-US" sz="2000" i="1">
                <a:solidFill>
                  <a:srgbClr val="060504"/>
                </a:solidFill>
                <a:cs typeface="Times New Roman" pitchFamily="18" charset="0"/>
              </a:rPr>
              <a:t>C</a:t>
            </a:r>
            <a:r>
              <a:rPr lang="en-US" sz="2000">
                <a:solidFill>
                  <a:srgbClr val="060504"/>
                </a:solidFill>
                <a:cs typeface="Times New Roman" pitchFamily="18" charset="0"/>
              </a:rPr>
              <a:t> dilakukan bersamaan </a:t>
            </a:r>
          </a:p>
          <a:p>
            <a:r>
              <a:rPr lang="en-US" sz="2000">
                <a:solidFill>
                  <a:srgbClr val="060504"/>
                </a:solidFill>
                <a:cs typeface="Times New Roman" pitchFamily="18" charset="0"/>
              </a:rPr>
              <a:t>    tetapi pada waktu yang berbeda dengan mata kuliah </a:t>
            </a:r>
            <a:r>
              <a:rPr lang="en-US" sz="2000" i="1">
                <a:solidFill>
                  <a:srgbClr val="060504"/>
                </a:solidFill>
                <a:cs typeface="Times New Roman" pitchFamily="18" charset="0"/>
              </a:rPr>
              <a:t>A</a:t>
            </a:r>
            <a:r>
              <a:rPr lang="en-US" sz="2000">
                <a:solidFill>
                  <a:srgbClr val="060504"/>
                </a:solidFill>
                <a:cs typeface="Times New Roman" pitchFamily="18" charset="0"/>
              </a:rPr>
              <a:t>, </a:t>
            </a:r>
            <a:r>
              <a:rPr lang="en-US" sz="2000" i="1">
                <a:solidFill>
                  <a:srgbClr val="060504"/>
                </a:solidFill>
                <a:cs typeface="Times New Roman" pitchFamily="18" charset="0"/>
              </a:rPr>
              <a:t>E</a:t>
            </a:r>
            <a:r>
              <a:rPr lang="en-US" sz="2000">
                <a:solidFill>
                  <a:srgbClr val="060504"/>
                </a:solidFill>
                <a:cs typeface="Times New Roman" pitchFamily="18" charset="0"/>
              </a:rPr>
              <a:t>, dan </a:t>
            </a:r>
            <a:r>
              <a:rPr lang="en-US" sz="2000" i="1">
                <a:solidFill>
                  <a:srgbClr val="060504"/>
                </a:solidFill>
                <a:cs typeface="Times New Roman" pitchFamily="18" charset="0"/>
              </a:rPr>
              <a:t>D</a:t>
            </a:r>
            <a:r>
              <a:rPr lang="en-US" sz="2000">
                <a:solidFill>
                  <a:srgbClr val="060504"/>
                </a:solidFill>
                <a:cs typeface="Times New Roman" pitchFamily="18" charset="0"/>
              </a:rPr>
              <a:t>. </a:t>
            </a:r>
            <a:endParaRPr lang="en-GB"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a:t>Rinaldi M/IF2091 Strukdis</a:t>
            </a:r>
          </a:p>
        </p:txBody>
      </p:sp>
      <p:sp>
        <p:nvSpPr>
          <p:cNvPr id="6" name="Slide Number Placeholder 5"/>
          <p:cNvSpPr>
            <a:spLocks noGrp="1"/>
          </p:cNvSpPr>
          <p:nvPr>
            <p:ph type="sldNum" sz="quarter" idx="12"/>
          </p:nvPr>
        </p:nvSpPr>
        <p:spPr/>
        <p:txBody>
          <a:bodyPr/>
          <a:lstStyle/>
          <a:p>
            <a:fld id="{827DD8C8-4FBD-47D4-BA06-531E1179F48F}" type="slidenum">
              <a:rPr lang="en-GB"/>
              <a:pPr/>
              <a:t>22</a:t>
            </a:fld>
            <a:endParaRPr lang="en-GB" sz="1400"/>
          </a:p>
        </p:txBody>
      </p:sp>
      <p:sp>
        <p:nvSpPr>
          <p:cNvPr id="27650" name="Rectangle 2"/>
          <p:cNvSpPr>
            <a:spLocks noGrp="1" noChangeArrowheads="1"/>
          </p:cNvSpPr>
          <p:nvPr>
            <p:ph type="title"/>
          </p:nvPr>
        </p:nvSpPr>
        <p:spPr/>
        <p:txBody>
          <a:bodyPr/>
          <a:lstStyle/>
          <a:p>
            <a:r>
              <a:rPr lang="en-US"/>
              <a:t>Latihan soal</a:t>
            </a:r>
            <a:endParaRPr lang="en-GB"/>
          </a:p>
        </p:txBody>
      </p:sp>
      <p:sp>
        <p:nvSpPr>
          <p:cNvPr id="27651" name="Rectangle 3"/>
          <p:cNvSpPr>
            <a:spLocks noGrp="1" noChangeArrowheads="1"/>
          </p:cNvSpPr>
          <p:nvPr>
            <p:ph type="body" idx="1"/>
          </p:nvPr>
        </p:nvSpPr>
        <p:spPr/>
        <p:txBody>
          <a:bodyPr/>
          <a:lstStyle/>
          <a:p>
            <a:pPr marL="609600" indent="-609600">
              <a:buFont typeface="Wingdings" pitchFamily="2" charset="2"/>
              <a:buAutoNum type="arabicPeriod"/>
            </a:pPr>
            <a:r>
              <a:rPr lang="id-ID" sz="2800">
                <a:solidFill>
                  <a:srgbClr val="060504"/>
                </a:solidFill>
                <a:cs typeface="Times New Roman" pitchFamily="18" charset="0"/>
              </a:rPr>
              <a:t>Dapatkah kita menggambar graf teratur berderajat 3 dengan 7 buah simpul? Mengapa?</a:t>
            </a:r>
            <a:endParaRPr lang="en-US" sz="2800">
              <a:solidFill>
                <a:srgbClr val="060504"/>
              </a:solidFill>
              <a:cs typeface="Times New Roman" pitchFamily="18" charset="0"/>
            </a:endParaRPr>
          </a:p>
          <a:p>
            <a:pPr marL="609600" indent="-609600" algn="just">
              <a:buFont typeface="Wingdings" pitchFamily="2" charset="2"/>
              <a:buAutoNum type="arabicPeriod"/>
            </a:pPr>
            <a:r>
              <a:rPr lang="en-US" sz="2800">
                <a:solidFill>
                  <a:srgbClr val="060504"/>
                </a:solidFill>
                <a:cs typeface="Times New Roman" pitchFamily="18" charset="0"/>
              </a:rPr>
              <a:t>Tentukan jumlah simpul pada graf sederhana bila mempunyai 20 buah sisi dan tiap simpul berderajat sama.</a:t>
            </a:r>
          </a:p>
          <a:p>
            <a:pPr marL="609600" indent="-609600" algn="just">
              <a:buFont typeface="Wingdings" pitchFamily="2" charset="2"/>
              <a:buAutoNum type="arabicPeriod"/>
            </a:pPr>
            <a:r>
              <a:rPr lang="id-ID" sz="2800">
                <a:solidFill>
                  <a:srgbClr val="060504"/>
                </a:solidFill>
                <a:cs typeface="Times New Roman" pitchFamily="18" charset="0"/>
              </a:rPr>
              <a:t>Berapa jumlah minimum simpul yang diperlukan agar sebuah graf dengan 6 buah sisi menjadi planar? Ulangi soal yang sama untuk 11 buah sisi.</a:t>
            </a:r>
            <a:endParaRPr lang="en-GB"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GB"/>
              <a:t>Rinaldi M/IF2091 Strukdis</a:t>
            </a:r>
          </a:p>
        </p:txBody>
      </p:sp>
      <p:sp>
        <p:nvSpPr>
          <p:cNvPr id="5" name="Slide Number Placeholder 5"/>
          <p:cNvSpPr>
            <a:spLocks noGrp="1"/>
          </p:cNvSpPr>
          <p:nvPr>
            <p:ph type="sldNum" sz="quarter" idx="12"/>
          </p:nvPr>
        </p:nvSpPr>
        <p:spPr/>
        <p:txBody>
          <a:bodyPr/>
          <a:lstStyle/>
          <a:p>
            <a:fld id="{396433CC-312F-4233-9402-D6F052052B2C}" type="slidenum">
              <a:rPr lang="en-GB"/>
              <a:pPr/>
              <a:t>23</a:t>
            </a:fld>
            <a:endParaRPr lang="en-GB" sz="1400"/>
          </a:p>
        </p:txBody>
      </p:sp>
      <p:graphicFrame>
        <p:nvGraphicFramePr>
          <p:cNvPr id="37888" name="Object 0"/>
          <p:cNvGraphicFramePr>
            <a:graphicFrameLocks noChangeAspect="1"/>
          </p:cNvGraphicFramePr>
          <p:nvPr/>
        </p:nvGraphicFramePr>
        <p:xfrm>
          <a:off x="762000" y="1676400"/>
          <a:ext cx="7683500" cy="3022600"/>
        </p:xfrm>
        <a:graphic>
          <a:graphicData uri="http://schemas.openxmlformats.org/presentationml/2006/ole">
            <p:oleObj spid="_x0000_s37888" name="Document" r:id="rId3" imgW="7682760" imgH="3025800" progId="Word.Document.8">
              <p:embed/>
            </p:oleObj>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GB"/>
              <a:t>Rinaldi M/IF2091 Strukdis</a:t>
            </a:r>
          </a:p>
        </p:txBody>
      </p:sp>
      <p:sp>
        <p:nvSpPr>
          <p:cNvPr id="5" name="Slide Number Placeholder 5"/>
          <p:cNvSpPr>
            <a:spLocks noGrp="1"/>
          </p:cNvSpPr>
          <p:nvPr>
            <p:ph type="sldNum" sz="quarter" idx="12"/>
          </p:nvPr>
        </p:nvSpPr>
        <p:spPr/>
        <p:txBody>
          <a:bodyPr/>
          <a:lstStyle/>
          <a:p>
            <a:fld id="{C403342F-6C21-4235-A3FD-2DBC541A13EA}" type="slidenum">
              <a:rPr lang="en-GB"/>
              <a:pPr/>
              <a:t>24</a:t>
            </a:fld>
            <a:endParaRPr lang="en-GB" sz="1400"/>
          </a:p>
        </p:txBody>
      </p:sp>
      <p:sp>
        <p:nvSpPr>
          <p:cNvPr id="29699" name="Rectangle 3"/>
          <p:cNvSpPr>
            <a:spLocks noGrp="1" noChangeArrowheads="1"/>
          </p:cNvSpPr>
          <p:nvPr>
            <p:ph type="body" idx="1"/>
          </p:nvPr>
        </p:nvSpPr>
        <p:spPr>
          <a:xfrm>
            <a:off x="1066800" y="838200"/>
            <a:ext cx="7772400" cy="5378450"/>
          </a:xfrm>
        </p:spPr>
        <p:txBody>
          <a:bodyPr/>
          <a:lstStyle/>
          <a:p>
            <a:pPr marL="609600" indent="-609600" algn="just">
              <a:lnSpc>
                <a:spcPct val="90000"/>
              </a:lnSpc>
              <a:buFont typeface="Wingdings" pitchFamily="2" charset="2"/>
              <a:buAutoNum type="arabicPeriod" startAt="5"/>
            </a:pPr>
            <a:r>
              <a:rPr lang="id-ID" sz="2400">
                <a:solidFill>
                  <a:srgbClr val="060504"/>
                </a:solidFill>
                <a:cs typeface="Times New Roman" pitchFamily="18" charset="0"/>
              </a:rPr>
              <a:t>Gambarkan 2 buah graf yang isomorfik dengan graf teratur berderajat 3 yang mempunyai 8 buah  simpul. 	</a:t>
            </a:r>
            <a:endParaRPr lang="en-US" sz="2400" i="1">
              <a:solidFill>
                <a:srgbClr val="060504"/>
              </a:solidFill>
              <a:latin typeface="Courier New" pitchFamily="49" charset="0"/>
              <a:cs typeface="Courier New" pitchFamily="49" charset="0"/>
            </a:endParaRPr>
          </a:p>
          <a:p>
            <a:pPr marL="609600" indent="-609600" algn="just">
              <a:lnSpc>
                <a:spcPct val="90000"/>
              </a:lnSpc>
              <a:buFont typeface="Wingdings" pitchFamily="2" charset="2"/>
              <a:buAutoNum type="arabicPeriod" startAt="5"/>
            </a:pPr>
            <a:endParaRPr lang="id-ID" sz="2400">
              <a:solidFill>
                <a:srgbClr val="060504"/>
              </a:solidFill>
              <a:cs typeface="Times New Roman" pitchFamily="18" charset="0"/>
            </a:endParaRPr>
          </a:p>
          <a:p>
            <a:pPr marL="609600" indent="-609600" algn="just">
              <a:lnSpc>
                <a:spcPct val="90000"/>
              </a:lnSpc>
              <a:buFont typeface="Wingdings" pitchFamily="2" charset="2"/>
              <a:buAutoNum type="arabicPeriod" startAt="5"/>
            </a:pPr>
            <a:r>
              <a:rPr lang="id-ID" sz="2400">
                <a:solidFill>
                  <a:srgbClr val="060504"/>
                </a:solidFill>
                <a:cs typeface="Times New Roman" pitchFamily="18" charset="0"/>
              </a:rPr>
              <a:t>Sebuah departemen mempunyai 6 kelompok kerja yang setiap bulannya masing-masing selalu mengadakan rapat satu kali. Keenam kelompok kerja dengan masing-masing anggotanya adalah: </a:t>
            </a:r>
            <a:r>
              <a:rPr lang="id-ID" sz="2400" i="1">
                <a:solidFill>
                  <a:srgbClr val="060504"/>
                </a:solidFill>
                <a:cs typeface="Times New Roman" pitchFamily="18" charset="0"/>
              </a:rPr>
              <a:t>K</a:t>
            </a:r>
            <a:r>
              <a:rPr lang="id-ID" sz="2400" baseline="-30000">
                <a:solidFill>
                  <a:srgbClr val="060504"/>
                </a:solidFill>
                <a:cs typeface="Times New Roman" pitchFamily="18" charset="0"/>
              </a:rPr>
              <a:t>1</a:t>
            </a:r>
            <a:r>
              <a:rPr lang="id-ID" sz="2400">
                <a:solidFill>
                  <a:srgbClr val="060504"/>
                </a:solidFill>
                <a:cs typeface="Times New Roman" pitchFamily="18" charset="0"/>
              </a:rPr>
              <a:t> = {</a:t>
            </a:r>
            <a:r>
              <a:rPr lang="id-ID" sz="2400" i="1">
                <a:solidFill>
                  <a:srgbClr val="060504"/>
                </a:solidFill>
                <a:cs typeface="Times New Roman" pitchFamily="18" charset="0"/>
              </a:rPr>
              <a:t>Amir</a:t>
            </a:r>
            <a:r>
              <a:rPr lang="id-ID" sz="2400">
                <a:solidFill>
                  <a:srgbClr val="060504"/>
                </a:solidFill>
                <a:cs typeface="Times New Roman" pitchFamily="18" charset="0"/>
              </a:rPr>
              <a:t>, </a:t>
            </a:r>
            <a:r>
              <a:rPr lang="id-ID" sz="2400" i="1">
                <a:solidFill>
                  <a:srgbClr val="060504"/>
                </a:solidFill>
                <a:cs typeface="Times New Roman" pitchFamily="18" charset="0"/>
              </a:rPr>
              <a:t>Budi</a:t>
            </a:r>
            <a:r>
              <a:rPr lang="id-ID" sz="2400">
                <a:solidFill>
                  <a:srgbClr val="060504"/>
                </a:solidFill>
                <a:cs typeface="Times New Roman" pitchFamily="18" charset="0"/>
              </a:rPr>
              <a:t>, </a:t>
            </a:r>
            <a:r>
              <a:rPr lang="id-ID" sz="2400" i="1">
                <a:solidFill>
                  <a:srgbClr val="060504"/>
                </a:solidFill>
                <a:cs typeface="Times New Roman" pitchFamily="18" charset="0"/>
              </a:rPr>
              <a:t>Yanti</a:t>
            </a:r>
            <a:r>
              <a:rPr lang="id-ID" sz="2400">
                <a:solidFill>
                  <a:srgbClr val="060504"/>
                </a:solidFill>
                <a:cs typeface="Times New Roman" pitchFamily="18" charset="0"/>
              </a:rPr>
              <a:t>}, </a:t>
            </a:r>
            <a:r>
              <a:rPr lang="id-ID" sz="2400" i="1">
                <a:solidFill>
                  <a:srgbClr val="060504"/>
                </a:solidFill>
                <a:cs typeface="Times New Roman" pitchFamily="18" charset="0"/>
              </a:rPr>
              <a:t>K</a:t>
            </a:r>
            <a:r>
              <a:rPr lang="id-ID" sz="2400" baseline="-30000">
                <a:solidFill>
                  <a:srgbClr val="060504"/>
                </a:solidFill>
                <a:cs typeface="Times New Roman" pitchFamily="18" charset="0"/>
              </a:rPr>
              <a:t>2</a:t>
            </a:r>
            <a:r>
              <a:rPr lang="id-ID" sz="2400">
                <a:solidFill>
                  <a:srgbClr val="060504"/>
                </a:solidFill>
                <a:cs typeface="Times New Roman" pitchFamily="18" charset="0"/>
              </a:rPr>
              <a:t> = {</a:t>
            </a:r>
            <a:r>
              <a:rPr lang="id-ID" sz="2400" i="1">
                <a:solidFill>
                  <a:srgbClr val="060504"/>
                </a:solidFill>
                <a:cs typeface="Times New Roman" pitchFamily="18" charset="0"/>
              </a:rPr>
              <a:t>Budi</a:t>
            </a:r>
            <a:r>
              <a:rPr lang="id-ID" sz="2400">
                <a:solidFill>
                  <a:srgbClr val="060504"/>
                </a:solidFill>
                <a:cs typeface="Times New Roman" pitchFamily="18" charset="0"/>
              </a:rPr>
              <a:t>, </a:t>
            </a:r>
            <a:r>
              <a:rPr lang="id-ID" sz="2400" i="1">
                <a:solidFill>
                  <a:srgbClr val="060504"/>
                </a:solidFill>
                <a:cs typeface="Times New Roman" pitchFamily="18" charset="0"/>
              </a:rPr>
              <a:t>Hasan</a:t>
            </a:r>
            <a:r>
              <a:rPr lang="id-ID" sz="2400">
                <a:solidFill>
                  <a:srgbClr val="060504"/>
                </a:solidFill>
                <a:cs typeface="Times New Roman" pitchFamily="18" charset="0"/>
              </a:rPr>
              <a:t>, </a:t>
            </a:r>
            <a:r>
              <a:rPr lang="id-ID" sz="2400" i="1">
                <a:solidFill>
                  <a:srgbClr val="060504"/>
                </a:solidFill>
                <a:cs typeface="Times New Roman" pitchFamily="18" charset="0"/>
              </a:rPr>
              <a:t>Tommy</a:t>
            </a:r>
            <a:r>
              <a:rPr lang="id-ID" sz="2400">
                <a:solidFill>
                  <a:srgbClr val="060504"/>
                </a:solidFill>
                <a:cs typeface="Times New Roman" pitchFamily="18" charset="0"/>
              </a:rPr>
              <a:t>}, </a:t>
            </a:r>
            <a:r>
              <a:rPr lang="id-ID" sz="2400" i="1">
                <a:solidFill>
                  <a:srgbClr val="060504"/>
                </a:solidFill>
                <a:cs typeface="Times New Roman" pitchFamily="18" charset="0"/>
              </a:rPr>
              <a:t>K</a:t>
            </a:r>
            <a:r>
              <a:rPr lang="id-ID" sz="2400">
                <a:solidFill>
                  <a:srgbClr val="060504"/>
                </a:solidFill>
                <a:cs typeface="Times New Roman" pitchFamily="18" charset="0"/>
              </a:rPr>
              <a:t>3 = {</a:t>
            </a:r>
            <a:r>
              <a:rPr lang="id-ID" sz="2400" i="1">
                <a:solidFill>
                  <a:srgbClr val="060504"/>
                </a:solidFill>
                <a:cs typeface="Times New Roman" pitchFamily="18" charset="0"/>
              </a:rPr>
              <a:t>Amir</a:t>
            </a:r>
            <a:r>
              <a:rPr lang="id-ID" sz="2400">
                <a:solidFill>
                  <a:srgbClr val="060504"/>
                </a:solidFill>
                <a:cs typeface="Times New Roman" pitchFamily="18" charset="0"/>
              </a:rPr>
              <a:t>, </a:t>
            </a:r>
            <a:r>
              <a:rPr lang="id-ID" sz="2400" i="1">
                <a:solidFill>
                  <a:srgbClr val="060504"/>
                </a:solidFill>
                <a:cs typeface="Times New Roman" pitchFamily="18" charset="0"/>
              </a:rPr>
              <a:t>Tommy</a:t>
            </a:r>
            <a:r>
              <a:rPr lang="id-ID" sz="2400">
                <a:solidFill>
                  <a:srgbClr val="060504"/>
                </a:solidFill>
                <a:cs typeface="Times New Roman" pitchFamily="18" charset="0"/>
              </a:rPr>
              <a:t>, </a:t>
            </a:r>
            <a:r>
              <a:rPr lang="id-ID" sz="2400" i="1">
                <a:solidFill>
                  <a:srgbClr val="060504"/>
                </a:solidFill>
                <a:cs typeface="Times New Roman" pitchFamily="18" charset="0"/>
              </a:rPr>
              <a:t>Yanti</a:t>
            </a:r>
            <a:r>
              <a:rPr lang="id-ID" sz="2400">
                <a:solidFill>
                  <a:srgbClr val="060504"/>
                </a:solidFill>
                <a:cs typeface="Times New Roman" pitchFamily="18" charset="0"/>
              </a:rPr>
              <a:t>}, </a:t>
            </a:r>
            <a:r>
              <a:rPr lang="id-ID" sz="2400" i="1">
                <a:solidFill>
                  <a:srgbClr val="060504"/>
                </a:solidFill>
                <a:cs typeface="Times New Roman" pitchFamily="18" charset="0"/>
              </a:rPr>
              <a:t>K</a:t>
            </a:r>
            <a:r>
              <a:rPr lang="id-ID" sz="2400" baseline="-30000">
                <a:solidFill>
                  <a:srgbClr val="060504"/>
                </a:solidFill>
                <a:cs typeface="Times New Roman" pitchFamily="18" charset="0"/>
              </a:rPr>
              <a:t>4</a:t>
            </a:r>
            <a:r>
              <a:rPr lang="id-ID" sz="2400">
                <a:solidFill>
                  <a:srgbClr val="060504"/>
                </a:solidFill>
                <a:cs typeface="Times New Roman" pitchFamily="18" charset="0"/>
              </a:rPr>
              <a:t> = {</a:t>
            </a:r>
            <a:r>
              <a:rPr lang="id-ID" sz="2400" i="1">
                <a:solidFill>
                  <a:srgbClr val="060504"/>
                </a:solidFill>
                <a:cs typeface="Times New Roman" pitchFamily="18" charset="0"/>
              </a:rPr>
              <a:t>Hasan</a:t>
            </a:r>
            <a:r>
              <a:rPr lang="id-ID" sz="2400">
                <a:solidFill>
                  <a:srgbClr val="060504"/>
                </a:solidFill>
                <a:cs typeface="Times New Roman" pitchFamily="18" charset="0"/>
              </a:rPr>
              <a:t>, </a:t>
            </a:r>
            <a:r>
              <a:rPr lang="id-ID" sz="2400" i="1">
                <a:solidFill>
                  <a:srgbClr val="060504"/>
                </a:solidFill>
                <a:cs typeface="Times New Roman" pitchFamily="18" charset="0"/>
              </a:rPr>
              <a:t>Tommy</a:t>
            </a:r>
            <a:r>
              <a:rPr lang="id-ID" sz="2400">
                <a:solidFill>
                  <a:srgbClr val="060504"/>
                </a:solidFill>
                <a:cs typeface="Times New Roman" pitchFamily="18" charset="0"/>
              </a:rPr>
              <a:t>, </a:t>
            </a:r>
            <a:r>
              <a:rPr lang="id-ID" sz="2400" i="1">
                <a:solidFill>
                  <a:srgbClr val="060504"/>
                </a:solidFill>
                <a:cs typeface="Times New Roman" pitchFamily="18" charset="0"/>
              </a:rPr>
              <a:t>Yanti</a:t>
            </a:r>
            <a:r>
              <a:rPr lang="id-ID" sz="2400">
                <a:solidFill>
                  <a:srgbClr val="060504"/>
                </a:solidFill>
                <a:cs typeface="Times New Roman" pitchFamily="18" charset="0"/>
              </a:rPr>
              <a:t>}, </a:t>
            </a:r>
            <a:r>
              <a:rPr lang="id-ID" sz="2400" i="1">
                <a:solidFill>
                  <a:srgbClr val="060504"/>
                </a:solidFill>
                <a:cs typeface="Times New Roman" pitchFamily="18" charset="0"/>
              </a:rPr>
              <a:t>K</a:t>
            </a:r>
            <a:r>
              <a:rPr lang="id-ID" sz="2400" baseline="-30000">
                <a:solidFill>
                  <a:srgbClr val="060504"/>
                </a:solidFill>
                <a:cs typeface="Times New Roman" pitchFamily="18" charset="0"/>
              </a:rPr>
              <a:t>5</a:t>
            </a:r>
            <a:r>
              <a:rPr lang="id-ID" sz="2400">
                <a:solidFill>
                  <a:srgbClr val="060504"/>
                </a:solidFill>
                <a:cs typeface="Times New Roman" pitchFamily="18" charset="0"/>
              </a:rPr>
              <a:t> = {</a:t>
            </a:r>
            <a:r>
              <a:rPr lang="id-ID" sz="2400" i="1">
                <a:solidFill>
                  <a:srgbClr val="060504"/>
                </a:solidFill>
                <a:cs typeface="Times New Roman" pitchFamily="18" charset="0"/>
              </a:rPr>
              <a:t>Amir</a:t>
            </a:r>
            <a:r>
              <a:rPr lang="id-ID" sz="2400">
                <a:solidFill>
                  <a:srgbClr val="060504"/>
                </a:solidFill>
                <a:cs typeface="Times New Roman" pitchFamily="18" charset="0"/>
              </a:rPr>
              <a:t>, </a:t>
            </a:r>
            <a:r>
              <a:rPr lang="id-ID" sz="2400" i="1">
                <a:solidFill>
                  <a:srgbClr val="060504"/>
                </a:solidFill>
                <a:cs typeface="Times New Roman" pitchFamily="18" charset="0"/>
              </a:rPr>
              <a:t>Budi</a:t>
            </a:r>
            <a:r>
              <a:rPr lang="id-ID" sz="2400">
                <a:solidFill>
                  <a:srgbClr val="060504"/>
                </a:solidFill>
                <a:cs typeface="Times New Roman" pitchFamily="18" charset="0"/>
              </a:rPr>
              <a:t>}, </a:t>
            </a:r>
            <a:r>
              <a:rPr lang="id-ID" sz="2400" i="1">
                <a:solidFill>
                  <a:srgbClr val="060504"/>
                </a:solidFill>
                <a:cs typeface="Times New Roman" pitchFamily="18" charset="0"/>
              </a:rPr>
              <a:t>K</a:t>
            </a:r>
            <a:r>
              <a:rPr lang="id-ID" sz="2400" baseline="-30000">
                <a:solidFill>
                  <a:srgbClr val="060504"/>
                </a:solidFill>
                <a:cs typeface="Times New Roman" pitchFamily="18" charset="0"/>
              </a:rPr>
              <a:t>6</a:t>
            </a:r>
            <a:r>
              <a:rPr lang="id-ID" sz="2400">
                <a:solidFill>
                  <a:srgbClr val="060504"/>
                </a:solidFill>
                <a:cs typeface="Times New Roman" pitchFamily="18" charset="0"/>
              </a:rPr>
              <a:t> = {</a:t>
            </a:r>
            <a:r>
              <a:rPr lang="id-ID" sz="2400" i="1">
                <a:solidFill>
                  <a:srgbClr val="060504"/>
                </a:solidFill>
                <a:cs typeface="Times New Roman" pitchFamily="18" charset="0"/>
              </a:rPr>
              <a:t>Budi</a:t>
            </a:r>
            <a:r>
              <a:rPr lang="id-ID" sz="2400">
                <a:solidFill>
                  <a:srgbClr val="060504"/>
                </a:solidFill>
                <a:cs typeface="Times New Roman" pitchFamily="18" charset="0"/>
              </a:rPr>
              <a:t>, </a:t>
            </a:r>
            <a:r>
              <a:rPr lang="id-ID" sz="2400" i="1">
                <a:solidFill>
                  <a:srgbClr val="060504"/>
                </a:solidFill>
                <a:cs typeface="Times New Roman" pitchFamily="18" charset="0"/>
              </a:rPr>
              <a:t>Tommy</a:t>
            </a:r>
            <a:r>
              <a:rPr lang="id-ID" sz="2400">
                <a:solidFill>
                  <a:srgbClr val="060504"/>
                </a:solidFill>
                <a:cs typeface="Times New Roman" pitchFamily="18" charset="0"/>
              </a:rPr>
              <a:t>, </a:t>
            </a:r>
            <a:r>
              <a:rPr lang="id-ID" sz="2400" i="1">
                <a:solidFill>
                  <a:srgbClr val="060504"/>
                </a:solidFill>
                <a:cs typeface="Times New Roman" pitchFamily="18" charset="0"/>
              </a:rPr>
              <a:t>Yanti</a:t>
            </a:r>
            <a:r>
              <a:rPr lang="id-ID" sz="2400">
                <a:solidFill>
                  <a:srgbClr val="060504"/>
                </a:solidFill>
                <a:cs typeface="Times New Roman" pitchFamily="18" charset="0"/>
              </a:rPr>
              <a:t>}. Berapa banyak waktu rapat berbeda yang harus direncanakan sehingga tidak ada anggota kelompok kerja yang dijadwalkan rapat pada waktu yang sama. Gambarkan graf yang merepresentasikan persoalan ini lalu (jelaskan</a:t>
            </a:r>
            <a:r>
              <a:rPr lang="id-ID" sz="2400" b="1">
                <a:solidFill>
                  <a:srgbClr val="060504"/>
                </a:solidFill>
                <a:cs typeface="Times New Roman" pitchFamily="18" charset="0"/>
              </a:rPr>
              <a:t> </a:t>
            </a:r>
            <a:r>
              <a:rPr lang="id-ID" sz="2400">
                <a:solidFill>
                  <a:srgbClr val="060504"/>
                </a:solidFill>
                <a:cs typeface="Times New Roman" pitchFamily="18" charset="0"/>
              </a:rPr>
              <a:t>sisi menyatakan apa, simpul menyatakan apa) tentukan jumlah waktu rapat ini. </a:t>
            </a:r>
            <a:endParaRPr lang="en-GB" sz="2400">
              <a:solidFill>
                <a:srgbClr val="060504"/>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GB"/>
              <a:t>Rinaldi M/IF2091 Strukdis</a:t>
            </a:r>
          </a:p>
        </p:txBody>
      </p:sp>
      <p:sp>
        <p:nvSpPr>
          <p:cNvPr id="5" name="Slide Number Placeholder 5"/>
          <p:cNvSpPr>
            <a:spLocks noGrp="1"/>
          </p:cNvSpPr>
          <p:nvPr>
            <p:ph type="sldNum" sz="quarter" idx="12"/>
          </p:nvPr>
        </p:nvSpPr>
        <p:spPr/>
        <p:txBody>
          <a:bodyPr/>
          <a:lstStyle/>
          <a:p>
            <a:fld id="{C43250E6-457B-4229-A186-7B82B2A335EB}" type="slidenum">
              <a:rPr lang="en-GB"/>
              <a:pPr/>
              <a:t>25</a:t>
            </a:fld>
            <a:endParaRPr lang="en-GB" sz="1400"/>
          </a:p>
        </p:txBody>
      </p:sp>
      <p:sp>
        <p:nvSpPr>
          <p:cNvPr id="30723" name="Rectangle 3"/>
          <p:cNvSpPr>
            <a:spLocks noGrp="1" noChangeArrowheads="1"/>
          </p:cNvSpPr>
          <p:nvPr>
            <p:ph type="body" idx="1"/>
          </p:nvPr>
        </p:nvSpPr>
        <p:spPr>
          <a:xfrm>
            <a:off x="1066800" y="914400"/>
            <a:ext cx="7772400" cy="5302250"/>
          </a:xfrm>
        </p:spPr>
        <p:txBody>
          <a:bodyPr/>
          <a:lstStyle/>
          <a:p>
            <a:pPr marL="609600" indent="-609600">
              <a:buFont typeface="Wingdings" pitchFamily="2" charset="2"/>
              <a:buAutoNum type="arabicPeriod" startAt="7"/>
            </a:pPr>
            <a:r>
              <a:rPr lang="en-US" sz="2400">
                <a:solidFill>
                  <a:srgbClr val="060504"/>
                </a:solidFill>
                <a:cs typeface="Times New Roman" pitchFamily="18" charset="0"/>
              </a:rPr>
              <a:t>Apakah </a:t>
            </a:r>
            <a:r>
              <a:rPr lang="en-US" sz="2400" i="1">
                <a:solidFill>
                  <a:srgbClr val="060504"/>
                </a:solidFill>
                <a:cs typeface="Times New Roman" pitchFamily="18" charset="0"/>
              </a:rPr>
              <a:t>K</a:t>
            </a:r>
            <a:r>
              <a:rPr lang="en-US" sz="2400" baseline="-30000">
                <a:solidFill>
                  <a:srgbClr val="060504"/>
                </a:solidFill>
                <a:cs typeface="Times New Roman" pitchFamily="18" charset="0"/>
              </a:rPr>
              <a:t>13</a:t>
            </a:r>
            <a:r>
              <a:rPr lang="en-US" sz="2400">
                <a:solidFill>
                  <a:srgbClr val="060504"/>
                </a:solidFill>
                <a:cs typeface="Times New Roman" pitchFamily="18" charset="0"/>
              </a:rPr>
              <a:t> memiliki sirkuit Euler? Sirkuit Hamilton? Ulangi pertanyaan yang sama untuk K</a:t>
            </a:r>
            <a:r>
              <a:rPr lang="en-US" sz="2400" baseline="-30000">
                <a:solidFill>
                  <a:srgbClr val="060504"/>
                </a:solidFill>
                <a:cs typeface="Times New Roman" pitchFamily="18" charset="0"/>
              </a:rPr>
              <a:t>14</a:t>
            </a:r>
            <a:r>
              <a:rPr lang="en-GB" sz="2400">
                <a:solidFill>
                  <a:srgbClr val="060504"/>
                </a:solidFill>
                <a:cs typeface="Times New Roman" pitchFamily="18" charset="0"/>
              </a:rPr>
              <a:t> </a:t>
            </a:r>
            <a:endParaRPr lang="en-US" sz="2400">
              <a:solidFill>
                <a:srgbClr val="060504"/>
              </a:solidFill>
              <a:cs typeface="Times New Roman" pitchFamily="18" charset="0"/>
            </a:endParaRPr>
          </a:p>
          <a:p>
            <a:pPr marL="609600" indent="-609600" algn="just">
              <a:buFont typeface="Wingdings" pitchFamily="2" charset="2"/>
              <a:buAutoNum type="arabicPeriod" startAt="7"/>
            </a:pPr>
            <a:r>
              <a:rPr lang="en-US" sz="2400">
                <a:solidFill>
                  <a:srgbClr val="060504"/>
                </a:solidFill>
                <a:cs typeface="Times New Roman" pitchFamily="18" charset="0"/>
              </a:rPr>
              <a:t>Sebuah graf akan dibentuk dari 25 buah sisi. Berapa jumlah maksimum simpul di dalam graf  sederhana yang dapat dibuat dari 25 buah sisi tersebut? 	</a:t>
            </a:r>
            <a:endParaRPr lang="en-US" sz="2400" b="1">
              <a:solidFill>
                <a:srgbClr val="060504"/>
              </a:solidFill>
              <a:latin typeface="Century Gothic" pitchFamily="34" charset="0"/>
              <a:cs typeface="Times New Roman" pitchFamily="18" charset="0"/>
            </a:endParaRPr>
          </a:p>
          <a:p>
            <a:pPr marL="609600" indent="-609600">
              <a:buFont typeface="Wingdings" pitchFamily="2" charset="2"/>
              <a:buNone/>
            </a:pPr>
            <a:r>
              <a:rPr lang="en-US" sz="2400">
                <a:solidFill>
                  <a:srgbClr val="060504"/>
                </a:solidFill>
                <a:cs typeface="Times New Roman" pitchFamily="18" charset="0"/>
              </a:rPr>
              <a:t>	</a:t>
            </a:r>
            <a:endParaRPr lang="en-US" sz="2400" b="1">
              <a:solidFill>
                <a:srgbClr val="060504"/>
              </a:solidFill>
              <a:latin typeface="Century Gothic" pitchFamily="34" charset="0"/>
              <a:cs typeface="Times New Roman" pitchFamily="18" charset="0"/>
            </a:endParaRPr>
          </a:p>
          <a:p>
            <a:pPr marL="609600" indent="-609600">
              <a:buFont typeface="Wingdings" pitchFamily="2" charset="2"/>
              <a:buAutoNum type="arabicPeriod" startAt="7"/>
            </a:pPr>
            <a:endParaRPr lang="en-GB">
              <a:solidFill>
                <a:srgbClr val="06050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a:t>Rinaldi M/IF2091 Strukdis</a:t>
            </a:r>
          </a:p>
        </p:txBody>
      </p:sp>
      <p:sp>
        <p:nvSpPr>
          <p:cNvPr id="6" name="Slide Number Placeholder 5"/>
          <p:cNvSpPr>
            <a:spLocks noGrp="1"/>
          </p:cNvSpPr>
          <p:nvPr>
            <p:ph type="sldNum" sz="quarter" idx="12"/>
          </p:nvPr>
        </p:nvSpPr>
        <p:spPr/>
        <p:txBody>
          <a:bodyPr/>
          <a:lstStyle/>
          <a:p>
            <a:fld id="{DE75BBDC-AC00-46DC-9AD2-61FC022F137F}" type="slidenum">
              <a:rPr lang="en-GB"/>
              <a:pPr/>
              <a:t>3</a:t>
            </a:fld>
            <a:endParaRPr lang="en-GB" sz="1400"/>
          </a:p>
        </p:txBody>
      </p:sp>
      <p:sp>
        <p:nvSpPr>
          <p:cNvPr id="1026" name="Rectangle 2"/>
          <p:cNvSpPr>
            <a:spLocks noGrp="1" noChangeArrowheads="1"/>
          </p:cNvSpPr>
          <p:nvPr>
            <p:ph type="title"/>
          </p:nvPr>
        </p:nvSpPr>
        <p:spPr/>
        <p:txBody>
          <a:bodyPr/>
          <a:lstStyle/>
          <a:p>
            <a:r>
              <a:rPr lang="en-US" sz="3600">
                <a:solidFill>
                  <a:srgbClr val="060504"/>
                </a:solidFill>
              </a:rPr>
              <a:t>Persoalan Pedagang Keliling</a:t>
            </a:r>
            <a:br>
              <a:rPr lang="en-US" sz="3600">
                <a:solidFill>
                  <a:srgbClr val="060504"/>
                </a:solidFill>
              </a:rPr>
            </a:br>
            <a:r>
              <a:rPr lang="en-US" sz="3600"/>
              <a:t>(</a:t>
            </a:r>
            <a:r>
              <a:rPr lang="en-US" sz="3600" i="1">
                <a:solidFill>
                  <a:srgbClr val="060504"/>
                </a:solidFill>
              </a:rPr>
              <a:t>travelling salesperson problem</a:t>
            </a:r>
            <a:r>
              <a:rPr lang="en-US" sz="3600">
                <a:solidFill>
                  <a:srgbClr val="060504"/>
                </a:solidFill>
              </a:rPr>
              <a:t> (</a:t>
            </a:r>
            <a:r>
              <a:rPr lang="en-US" sz="3600" i="1">
                <a:solidFill>
                  <a:srgbClr val="060504"/>
                </a:solidFill>
              </a:rPr>
              <a:t>TSP</a:t>
            </a:r>
            <a:r>
              <a:rPr lang="en-US" sz="3600">
                <a:solidFill>
                  <a:srgbClr val="060504"/>
                </a:solidFill>
              </a:rPr>
              <a:t>)</a:t>
            </a:r>
            <a:endParaRPr lang="en-GB" sz="3600">
              <a:solidFill>
                <a:srgbClr val="060504"/>
              </a:solidFill>
            </a:endParaRPr>
          </a:p>
        </p:txBody>
      </p:sp>
      <p:sp>
        <p:nvSpPr>
          <p:cNvPr id="1027" name="Rectangle 3"/>
          <p:cNvSpPr>
            <a:spLocks noGrp="1" noChangeArrowheads="1"/>
          </p:cNvSpPr>
          <p:nvPr>
            <p:ph type="body" idx="1"/>
          </p:nvPr>
        </p:nvSpPr>
        <p:spPr/>
        <p:txBody>
          <a:bodyPr/>
          <a:lstStyle/>
          <a:p>
            <a:pPr>
              <a:buFont typeface="Wingdings" pitchFamily="2" charset="2"/>
              <a:buNone/>
            </a:pPr>
            <a:r>
              <a:rPr lang="en-US" sz="2800">
                <a:solidFill>
                  <a:srgbClr val="060504"/>
                </a:solidFill>
              </a:rPr>
              <a:t>Nama lain: Persoalan: </a:t>
            </a:r>
          </a:p>
          <a:p>
            <a:pPr>
              <a:buFont typeface="Wingdings" pitchFamily="2" charset="2"/>
              <a:buNone/>
            </a:pPr>
            <a:r>
              <a:rPr lang="en-US" sz="2800">
                <a:solidFill>
                  <a:srgbClr val="060504"/>
                </a:solidFill>
              </a:rPr>
              <a:t>	</a:t>
            </a:r>
            <a:r>
              <a:rPr lang="en-US" sz="2400">
                <a:solidFill>
                  <a:srgbClr val="060504"/>
                </a:solidFill>
                <a:cs typeface="Times New Roman" pitchFamily="18" charset="0"/>
              </a:rPr>
              <a:t>Diberikan sejumlah kota dan diketahui jarak antar kota. Tentukan tur terpendek yang harus dilalui oleh seorang pedagang bila pedagang itu berangkat dari sebuah kota asal dan menyinggahi setiap kota tepat satu kali dan kembali lagi ke kota asal keberangkatan.</a:t>
            </a:r>
          </a:p>
          <a:p>
            <a:pPr algn="just">
              <a:buFont typeface="Wingdings" pitchFamily="2" charset="2"/>
              <a:buNone/>
            </a:pPr>
            <a:endParaRPr lang="en-US" sz="2400">
              <a:solidFill>
                <a:srgbClr val="060504"/>
              </a:solidFill>
              <a:cs typeface="Times New Roman" pitchFamily="18" charset="0"/>
            </a:endParaRPr>
          </a:p>
          <a:p>
            <a:pPr algn="just">
              <a:buFont typeface="Wingdings" pitchFamily="2" charset="2"/>
              <a:buNone/>
            </a:pPr>
            <a:r>
              <a:rPr lang="en-US" sz="2400">
                <a:solidFill>
                  <a:srgbClr val="060504"/>
                </a:solidFill>
                <a:cs typeface="Times New Roman" pitchFamily="18" charset="0"/>
              </a:rPr>
              <a:t>==&gt; menentukan sirkuit Hamilton yang memiliki bobot</a:t>
            </a:r>
          </a:p>
          <a:p>
            <a:pPr algn="just">
              <a:buFont typeface="Wingdings" pitchFamily="2" charset="2"/>
              <a:buNone/>
            </a:pPr>
            <a:r>
              <a:rPr lang="en-US" sz="2400">
                <a:solidFill>
                  <a:srgbClr val="060504"/>
                </a:solidFill>
                <a:cs typeface="Times New Roman" pitchFamily="18" charset="0"/>
              </a:rPr>
              <a:t>	  minimum. </a:t>
            </a:r>
            <a:endParaRPr lang="en-GB" sz="2400">
              <a:solidFill>
                <a:srgbClr val="06050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GB"/>
              <a:t>Rinaldi M/IF2091 Strukdis</a:t>
            </a:r>
          </a:p>
        </p:txBody>
      </p:sp>
      <p:sp>
        <p:nvSpPr>
          <p:cNvPr id="5" name="Slide Number Placeholder 5"/>
          <p:cNvSpPr>
            <a:spLocks noGrp="1"/>
          </p:cNvSpPr>
          <p:nvPr>
            <p:ph type="sldNum" sz="quarter" idx="12"/>
          </p:nvPr>
        </p:nvSpPr>
        <p:spPr/>
        <p:txBody>
          <a:bodyPr/>
          <a:lstStyle/>
          <a:p>
            <a:fld id="{621C03E0-EDB5-4490-A062-62D0A1B4CD4C}" type="slidenum">
              <a:rPr lang="en-GB"/>
              <a:pPr/>
              <a:t>4</a:t>
            </a:fld>
            <a:endParaRPr lang="en-GB" sz="1400"/>
          </a:p>
        </p:txBody>
      </p:sp>
      <p:pic>
        <p:nvPicPr>
          <p:cNvPr id="10244" name="Picture 4" descr="tsp"/>
          <p:cNvPicPr>
            <a:picLocks noChangeAspect="1" noChangeArrowheads="1" noCrop="1"/>
          </p:cNvPicPr>
          <p:nvPr/>
        </p:nvPicPr>
        <p:blipFill>
          <a:blip r:embed="rId2"/>
          <a:srcRect/>
          <a:stretch>
            <a:fillRect/>
          </a:stretch>
        </p:blipFill>
        <p:spPr bwMode="auto">
          <a:xfrm>
            <a:off x="2209800" y="2057400"/>
            <a:ext cx="5105400" cy="326707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a:t>Rinaldi M/IF2091 Strukdis</a:t>
            </a:r>
          </a:p>
        </p:txBody>
      </p:sp>
      <p:sp>
        <p:nvSpPr>
          <p:cNvPr id="6" name="Slide Number Placeholder 5"/>
          <p:cNvSpPr>
            <a:spLocks noGrp="1"/>
          </p:cNvSpPr>
          <p:nvPr>
            <p:ph type="sldNum" sz="quarter" idx="12"/>
          </p:nvPr>
        </p:nvSpPr>
        <p:spPr/>
        <p:txBody>
          <a:bodyPr/>
          <a:lstStyle/>
          <a:p>
            <a:fld id="{534DF991-7E8C-4FAD-8A93-6554A139E788}" type="slidenum">
              <a:rPr lang="en-GB"/>
              <a:pPr/>
              <a:t>5</a:t>
            </a:fld>
            <a:endParaRPr lang="en-GB" sz="1400"/>
          </a:p>
        </p:txBody>
      </p:sp>
      <p:sp>
        <p:nvSpPr>
          <p:cNvPr id="31746" name="Rectangle 2"/>
          <p:cNvSpPr>
            <a:spLocks noGrp="1" noChangeArrowheads="1"/>
          </p:cNvSpPr>
          <p:nvPr>
            <p:ph type="title"/>
          </p:nvPr>
        </p:nvSpPr>
        <p:spPr/>
        <p:txBody>
          <a:bodyPr/>
          <a:lstStyle/>
          <a:p>
            <a:endParaRPr lang="en-US"/>
          </a:p>
        </p:txBody>
      </p:sp>
      <p:sp>
        <p:nvSpPr>
          <p:cNvPr id="31747" name="Rectangle 3"/>
          <p:cNvSpPr>
            <a:spLocks noGrp="1" noChangeArrowheads="1"/>
          </p:cNvSpPr>
          <p:nvPr>
            <p:ph type="body" idx="1"/>
          </p:nvPr>
        </p:nvSpPr>
        <p:spPr/>
        <p:txBody>
          <a:bodyPr/>
          <a:lstStyle/>
          <a:p>
            <a:pPr algn="just">
              <a:lnSpc>
                <a:spcPct val="90000"/>
              </a:lnSpc>
              <a:buFont typeface="Wingdings" pitchFamily="2" charset="2"/>
              <a:buNone/>
            </a:pPr>
            <a:r>
              <a:rPr lang="en-US" sz="2800">
                <a:solidFill>
                  <a:srgbClr val="060504"/>
                </a:solidFill>
                <a:cs typeface="Times New Roman" pitchFamily="18" charset="0"/>
              </a:rPr>
              <a:t>Aplikasi TSP:</a:t>
            </a:r>
          </a:p>
          <a:p>
            <a:pPr algn="just">
              <a:lnSpc>
                <a:spcPct val="90000"/>
              </a:lnSpc>
              <a:buFont typeface="Wingdings" pitchFamily="2" charset="2"/>
              <a:buAutoNum type="arabicPeriod"/>
            </a:pPr>
            <a:r>
              <a:rPr lang="en-US" sz="2800">
                <a:solidFill>
                  <a:srgbClr val="060504"/>
                </a:solidFill>
                <a:cs typeface="Times New Roman" pitchFamily="18" charset="0"/>
              </a:rPr>
              <a:t>Pak Pos mengambil surat di kotak pos yang tersebar pada </a:t>
            </a:r>
            <a:r>
              <a:rPr lang="en-US" sz="2800" i="1">
                <a:solidFill>
                  <a:srgbClr val="060504"/>
                </a:solidFill>
                <a:cs typeface="Times New Roman" pitchFamily="18" charset="0"/>
              </a:rPr>
              <a:t>n</a:t>
            </a:r>
            <a:r>
              <a:rPr lang="en-US" sz="2800">
                <a:solidFill>
                  <a:srgbClr val="060504"/>
                </a:solidFill>
                <a:cs typeface="Times New Roman" pitchFamily="18" charset="0"/>
              </a:rPr>
              <a:t> buah lokasi  di berbagai sudut kota. </a:t>
            </a:r>
          </a:p>
          <a:p>
            <a:pPr algn="just">
              <a:lnSpc>
                <a:spcPct val="90000"/>
              </a:lnSpc>
              <a:buFont typeface="Wingdings" pitchFamily="2" charset="2"/>
              <a:buAutoNum type="arabicPeriod"/>
            </a:pPr>
            <a:r>
              <a:rPr lang="en-US" sz="2800">
                <a:solidFill>
                  <a:srgbClr val="060504"/>
                </a:solidFill>
                <a:cs typeface="Times New Roman" pitchFamily="18" charset="0"/>
              </a:rPr>
              <a:t>Lengan robot mengencangkan </a:t>
            </a:r>
            <a:r>
              <a:rPr lang="en-US" sz="2800" i="1">
                <a:solidFill>
                  <a:srgbClr val="060504"/>
                </a:solidFill>
                <a:cs typeface="Times New Roman" pitchFamily="18" charset="0"/>
              </a:rPr>
              <a:t>n</a:t>
            </a:r>
            <a:r>
              <a:rPr lang="en-US" sz="2800">
                <a:solidFill>
                  <a:srgbClr val="060504"/>
                </a:solidFill>
                <a:cs typeface="Times New Roman" pitchFamily="18" charset="0"/>
              </a:rPr>
              <a:t> buah mur pada beberapa buah peralatan mesin dalam sebuah jalur perakitan. </a:t>
            </a:r>
          </a:p>
          <a:p>
            <a:pPr algn="just">
              <a:lnSpc>
                <a:spcPct val="90000"/>
              </a:lnSpc>
              <a:buFont typeface="Wingdings" pitchFamily="2" charset="2"/>
              <a:buAutoNum type="arabicPeriod"/>
            </a:pPr>
            <a:r>
              <a:rPr lang="en-US" sz="2800">
                <a:solidFill>
                  <a:srgbClr val="060504"/>
                </a:solidFill>
                <a:cs typeface="Times New Roman" pitchFamily="18" charset="0"/>
              </a:rPr>
              <a:t>Produksi </a:t>
            </a:r>
            <a:r>
              <a:rPr lang="en-US" sz="2800" i="1">
                <a:solidFill>
                  <a:srgbClr val="060504"/>
                </a:solidFill>
                <a:cs typeface="Times New Roman" pitchFamily="18" charset="0"/>
              </a:rPr>
              <a:t>n</a:t>
            </a:r>
            <a:r>
              <a:rPr lang="en-US" sz="2800">
                <a:solidFill>
                  <a:srgbClr val="060504"/>
                </a:solidFill>
                <a:cs typeface="Times New Roman" pitchFamily="18" charset="0"/>
              </a:rPr>
              <a:t> komoditi berbeda dalam sebuah siklus. </a:t>
            </a:r>
            <a:endParaRPr lang="en-GB" sz="2800">
              <a:solidFill>
                <a:srgbClr val="06050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GB"/>
              <a:t>Rinaldi M/IF2091 Strukdis</a:t>
            </a:r>
          </a:p>
        </p:txBody>
      </p:sp>
      <p:sp>
        <p:nvSpPr>
          <p:cNvPr id="5" name="Slide Number Placeholder 5"/>
          <p:cNvSpPr>
            <a:spLocks noGrp="1"/>
          </p:cNvSpPr>
          <p:nvPr>
            <p:ph type="sldNum" sz="quarter" idx="12"/>
          </p:nvPr>
        </p:nvSpPr>
        <p:spPr/>
        <p:txBody>
          <a:bodyPr/>
          <a:lstStyle/>
          <a:p>
            <a:fld id="{C2A359FC-196A-4600-82D0-604DF486A2DB}" type="slidenum">
              <a:rPr lang="en-GB"/>
              <a:pPr/>
              <a:t>6</a:t>
            </a:fld>
            <a:endParaRPr lang="en-GB" sz="1400"/>
          </a:p>
        </p:txBody>
      </p:sp>
      <p:graphicFrame>
        <p:nvGraphicFramePr>
          <p:cNvPr id="11268" name="Object 4"/>
          <p:cNvGraphicFramePr>
            <a:graphicFrameLocks noChangeAspect="1"/>
          </p:cNvGraphicFramePr>
          <p:nvPr/>
        </p:nvGraphicFramePr>
        <p:xfrm>
          <a:off x="685800" y="1219200"/>
          <a:ext cx="8229600" cy="5111750"/>
        </p:xfrm>
        <a:graphic>
          <a:graphicData uri="http://schemas.openxmlformats.org/presentationml/2006/ole">
            <p:oleObj spid="_x0000_s11268" name="Document" r:id="rId3" imgW="5806440" imgH="3606120" progId="Word.Document.8">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GB"/>
              <a:t>Rinaldi M/IF2091 Strukdis</a:t>
            </a:r>
          </a:p>
        </p:txBody>
      </p:sp>
      <p:sp>
        <p:nvSpPr>
          <p:cNvPr id="5" name="Slide Number Placeholder 5"/>
          <p:cNvSpPr>
            <a:spLocks noGrp="1"/>
          </p:cNvSpPr>
          <p:nvPr>
            <p:ph type="sldNum" sz="quarter" idx="12"/>
          </p:nvPr>
        </p:nvSpPr>
        <p:spPr/>
        <p:txBody>
          <a:bodyPr/>
          <a:lstStyle/>
          <a:p>
            <a:fld id="{92375ADB-3A73-4C06-B6CD-A6F9CDDDD011}" type="slidenum">
              <a:rPr lang="en-GB"/>
              <a:pPr/>
              <a:t>7</a:t>
            </a:fld>
            <a:endParaRPr lang="en-GB" sz="1400"/>
          </a:p>
        </p:txBody>
      </p:sp>
      <p:sp>
        <p:nvSpPr>
          <p:cNvPr id="12291" name="Rectangle 3"/>
          <p:cNvSpPr>
            <a:spLocks noGrp="1" noChangeArrowheads="1"/>
          </p:cNvSpPr>
          <p:nvPr>
            <p:ph type="body" idx="1"/>
          </p:nvPr>
        </p:nvSpPr>
        <p:spPr>
          <a:xfrm>
            <a:off x="533400" y="838200"/>
            <a:ext cx="8229600" cy="5257800"/>
          </a:xfrm>
        </p:spPr>
        <p:txBody>
          <a:bodyPr/>
          <a:lstStyle/>
          <a:p>
            <a:pPr algn="just">
              <a:buFont typeface="Wingdings" pitchFamily="2" charset="2"/>
              <a:buNone/>
            </a:pPr>
            <a:r>
              <a:rPr lang="en-US" sz="2400" i="1">
                <a:cs typeface="Times New Roman" pitchFamily="18" charset="0"/>
              </a:rPr>
              <a:t>	</a:t>
            </a:r>
            <a:r>
              <a:rPr lang="en-US" sz="2400" i="1">
                <a:solidFill>
                  <a:srgbClr val="060504"/>
                </a:solidFill>
                <a:cs typeface="Times New Roman" pitchFamily="18" charset="0"/>
              </a:rPr>
              <a:t>I</a:t>
            </a:r>
            <a:r>
              <a:rPr lang="en-US" sz="2400" baseline="-30000">
                <a:solidFill>
                  <a:srgbClr val="060504"/>
                </a:solidFill>
                <a:cs typeface="Times New Roman" pitchFamily="18" charset="0"/>
              </a:rPr>
              <a:t>1</a:t>
            </a:r>
            <a:r>
              <a:rPr lang="en-US" sz="2400">
                <a:solidFill>
                  <a:srgbClr val="060504"/>
                </a:solidFill>
                <a:cs typeface="Times New Roman" pitchFamily="18" charset="0"/>
              </a:rPr>
              <a:t> = (</a:t>
            </a:r>
            <a:r>
              <a:rPr lang="en-US" sz="2400" i="1">
                <a:solidFill>
                  <a:srgbClr val="060504"/>
                </a:solidFill>
                <a:cs typeface="Times New Roman" pitchFamily="18" charset="0"/>
              </a:rPr>
              <a:t>a</a:t>
            </a:r>
            <a:r>
              <a:rPr lang="en-US" sz="2400">
                <a:solidFill>
                  <a:srgbClr val="060504"/>
                </a:solidFill>
                <a:cs typeface="Times New Roman" pitchFamily="18" charset="0"/>
              </a:rPr>
              <a:t>, </a:t>
            </a:r>
            <a:r>
              <a:rPr lang="en-US" sz="2400" i="1">
                <a:solidFill>
                  <a:srgbClr val="060504"/>
                </a:solidFill>
                <a:cs typeface="Times New Roman" pitchFamily="18" charset="0"/>
              </a:rPr>
              <a:t>b</a:t>
            </a:r>
            <a:r>
              <a:rPr lang="en-US" sz="2400">
                <a:solidFill>
                  <a:srgbClr val="060504"/>
                </a:solidFill>
                <a:cs typeface="Times New Roman" pitchFamily="18" charset="0"/>
              </a:rPr>
              <a:t>, </a:t>
            </a:r>
            <a:r>
              <a:rPr lang="en-US" sz="2400" i="1">
                <a:solidFill>
                  <a:srgbClr val="060504"/>
                </a:solidFill>
                <a:cs typeface="Times New Roman" pitchFamily="18" charset="0"/>
              </a:rPr>
              <a:t>c</a:t>
            </a:r>
            <a:r>
              <a:rPr lang="en-US" sz="2400">
                <a:solidFill>
                  <a:srgbClr val="060504"/>
                </a:solidFill>
                <a:cs typeface="Times New Roman" pitchFamily="18" charset="0"/>
              </a:rPr>
              <a:t>, </a:t>
            </a:r>
            <a:r>
              <a:rPr lang="en-US" sz="2400" i="1">
                <a:solidFill>
                  <a:srgbClr val="060504"/>
                </a:solidFill>
                <a:cs typeface="Times New Roman" pitchFamily="18" charset="0"/>
              </a:rPr>
              <a:t>d</a:t>
            </a:r>
            <a:r>
              <a:rPr lang="en-US" sz="2400">
                <a:solidFill>
                  <a:srgbClr val="060504"/>
                </a:solidFill>
                <a:cs typeface="Times New Roman" pitchFamily="18" charset="0"/>
              </a:rPr>
              <a:t>, </a:t>
            </a:r>
            <a:r>
              <a:rPr lang="en-US" sz="2400" i="1">
                <a:solidFill>
                  <a:srgbClr val="060504"/>
                </a:solidFill>
                <a:cs typeface="Times New Roman" pitchFamily="18" charset="0"/>
              </a:rPr>
              <a:t>a</a:t>
            </a:r>
            <a:r>
              <a:rPr lang="en-US" sz="2400">
                <a:solidFill>
                  <a:srgbClr val="060504"/>
                </a:solidFill>
                <a:cs typeface="Times New Roman" pitchFamily="18" charset="0"/>
              </a:rPr>
              <a:t>) atau (</a:t>
            </a:r>
            <a:r>
              <a:rPr lang="en-US" sz="2400" i="1">
                <a:solidFill>
                  <a:srgbClr val="060504"/>
                </a:solidFill>
                <a:cs typeface="Times New Roman" pitchFamily="18" charset="0"/>
              </a:rPr>
              <a:t>a</a:t>
            </a:r>
            <a:r>
              <a:rPr lang="en-US" sz="2400">
                <a:solidFill>
                  <a:srgbClr val="060504"/>
                </a:solidFill>
                <a:cs typeface="Times New Roman" pitchFamily="18" charset="0"/>
              </a:rPr>
              <a:t>, </a:t>
            </a:r>
            <a:r>
              <a:rPr lang="en-US" sz="2400" i="1">
                <a:solidFill>
                  <a:srgbClr val="060504"/>
                </a:solidFill>
                <a:cs typeface="Times New Roman" pitchFamily="18" charset="0"/>
              </a:rPr>
              <a:t>d</a:t>
            </a:r>
            <a:r>
              <a:rPr lang="en-US" sz="2400">
                <a:solidFill>
                  <a:srgbClr val="060504"/>
                </a:solidFill>
                <a:cs typeface="Times New Roman" pitchFamily="18" charset="0"/>
              </a:rPr>
              <a:t>, </a:t>
            </a:r>
            <a:r>
              <a:rPr lang="en-US" sz="2400" i="1">
                <a:solidFill>
                  <a:srgbClr val="060504"/>
                </a:solidFill>
                <a:cs typeface="Times New Roman" pitchFamily="18" charset="0"/>
              </a:rPr>
              <a:t>c</a:t>
            </a:r>
            <a:r>
              <a:rPr lang="en-US" sz="2400">
                <a:solidFill>
                  <a:srgbClr val="060504"/>
                </a:solidFill>
                <a:cs typeface="Times New Roman" pitchFamily="18" charset="0"/>
              </a:rPr>
              <a:t>, </a:t>
            </a:r>
            <a:r>
              <a:rPr lang="en-US" sz="2400" i="1">
                <a:solidFill>
                  <a:srgbClr val="060504"/>
                </a:solidFill>
                <a:cs typeface="Times New Roman" pitchFamily="18" charset="0"/>
              </a:rPr>
              <a:t>b</a:t>
            </a:r>
            <a:r>
              <a:rPr lang="en-US" sz="2400">
                <a:solidFill>
                  <a:srgbClr val="060504"/>
                </a:solidFill>
                <a:cs typeface="Times New Roman" pitchFamily="18" charset="0"/>
              </a:rPr>
              <a:t>, </a:t>
            </a:r>
            <a:r>
              <a:rPr lang="en-US" sz="2400" i="1">
                <a:solidFill>
                  <a:srgbClr val="060504"/>
                </a:solidFill>
                <a:cs typeface="Times New Roman" pitchFamily="18" charset="0"/>
              </a:rPr>
              <a:t>a</a:t>
            </a:r>
            <a:r>
              <a:rPr lang="en-US" sz="2400">
                <a:solidFill>
                  <a:srgbClr val="060504"/>
                </a:solidFill>
                <a:cs typeface="Times New Roman" pitchFamily="18" charset="0"/>
              </a:rPr>
              <a:t>)  </a:t>
            </a:r>
          </a:p>
          <a:p>
            <a:pPr algn="just">
              <a:buFont typeface="Wingdings" pitchFamily="2" charset="2"/>
              <a:buNone/>
            </a:pPr>
            <a:r>
              <a:rPr lang="en-US" sz="2400">
                <a:solidFill>
                  <a:srgbClr val="060504"/>
                </a:solidFill>
                <a:cs typeface="Times New Roman" pitchFamily="18" charset="0"/>
              </a:rPr>
              <a:t>	 bobot = 10 + 12 + 8 + 15 = 45</a:t>
            </a:r>
          </a:p>
          <a:p>
            <a:pPr algn="just">
              <a:buFont typeface="Wingdings" pitchFamily="2" charset="2"/>
              <a:buNone/>
            </a:pPr>
            <a:r>
              <a:rPr lang="en-US" sz="2400" i="1">
                <a:solidFill>
                  <a:srgbClr val="060504"/>
                </a:solidFill>
                <a:cs typeface="Times New Roman" pitchFamily="18" charset="0"/>
              </a:rPr>
              <a:t>	I</a:t>
            </a:r>
            <a:r>
              <a:rPr lang="en-US" sz="2400" baseline="-30000">
                <a:solidFill>
                  <a:srgbClr val="060504"/>
                </a:solidFill>
                <a:cs typeface="Times New Roman" pitchFamily="18" charset="0"/>
              </a:rPr>
              <a:t>2</a:t>
            </a:r>
            <a:r>
              <a:rPr lang="en-US" sz="2400">
                <a:solidFill>
                  <a:srgbClr val="060504"/>
                </a:solidFill>
                <a:cs typeface="Times New Roman" pitchFamily="18" charset="0"/>
              </a:rPr>
              <a:t> = (</a:t>
            </a:r>
            <a:r>
              <a:rPr lang="en-US" sz="2400" i="1">
                <a:solidFill>
                  <a:srgbClr val="060504"/>
                </a:solidFill>
                <a:cs typeface="Times New Roman" pitchFamily="18" charset="0"/>
              </a:rPr>
              <a:t>a</a:t>
            </a:r>
            <a:r>
              <a:rPr lang="en-US" sz="2400">
                <a:solidFill>
                  <a:srgbClr val="060504"/>
                </a:solidFill>
                <a:cs typeface="Times New Roman" pitchFamily="18" charset="0"/>
              </a:rPr>
              <a:t>, </a:t>
            </a:r>
            <a:r>
              <a:rPr lang="en-US" sz="2400" i="1">
                <a:solidFill>
                  <a:srgbClr val="060504"/>
                </a:solidFill>
                <a:cs typeface="Times New Roman" pitchFamily="18" charset="0"/>
              </a:rPr>
              <a:t>c</a:t>
            </a:r>
            <a:r>
              <a:rPr lang="en-US" sz="2400">
                <a:solidFill>
                  <a:srgbClr val="060504"/>
                </a:solidFill>
                <a:cs typeface="Times New Roman" pitchFamily="18" charset="0"/>
              </a:rPr>
              <a:t>, </a:t>
            </a:r>
            <a:r>
              <a:rPr lang="en-US" sz="2400" i="1">
                <a:solidFill>
                  <a:srgbClr val="060504"/>
                </a:solidFill>
                <a:cs typeface="Times New Roman" pitchFamily="18" charset="0"/>
              </a:rPr>
              <a:t>d</a:t>
            </a:r>
            <a:r>
              <a:rPr lang="en-US" sz="2400">
                <a:solidFill>
                  <a:srgbClr val="060504"/>
                </a:solidFill>
                <a:cs typeface="Times New Roman" pitchFamily="18" charset="0"/>
              </a:rPr>
              <a:t>, </a:t>
            </a:r>
            <a:r>
              <a:rPr lang="en-US" sz="2400" i="1">
                <a:solidFill>
                  <a:srgbClr val="060504"/>
                </a:solidFill>
                <a:cs typeface="Times New Roman" pitchFamily="18" charset="0"/>
              </a:rPr>
              <a:t>b</a:t>
            </a:r>
            <a:r>
              <a:rPr lang="en-US" sz="2400">
                <a:solidFill>
                  <a:srgbClr val="060504"/>
                </a:solidFill>
                <a:cs typeface="Times New Roman" pitchFamily="18" charset="0"/>
              </a:rPr>
              <a:t>, </a:t>
            </a:r>
            <a:r>
              <a:rPr lang="en-US" sz="2400" i="1">
                <a:solidFill>
                  <a:srgbClr val="060504"/>
                </a:solidFill>
                <a:cs typeface="Times New Roman" pitchFamily="18" charset="0"/>
              </a:rPr>
              <a:t>a</a:t>
            </a:r>
            <a:r>
              <a:rPr lang="en-US" sz="2400">
                <a:solidFill>
                  <a:srgbClr val="060504"/>
                </a:solidFill>
                <a:cs typeface="Times New Roman" pitchFamily="18" charset="0"/>
              </a:rPr>
              <a:t>) atau (</a:t>
            </a:r>
            <a:r>
              <a:rPr lang="en-US" sz="2400" i="1">
                <a:solidFill>
                  <a:srgbClr val="060504"/>
                </a:solidFill>
                <a:cs typeface="Times New Roman" pitchFamily="18" charset="0"/>
              </a:rPr>
              <a:t>a</a:t>
            </a:r>
            <a:r>
              <a:rPr lang="en-US" sz="2400">
                <a:solidFill>
                  <a:srgbClr val="060504"/>
                </a:solidFill>
                <a:cs typeface="Times New Roman" pitchFamily="18" charset="0"/>
              </a:rPr>
              <a:t>, </a:t>
            </a:r>
            <a:r>
              <a:rPr lang="en-US" sz="2400" i="1">
                <a:solidFill>
                  <a:srgbClr val="060504"/>
                </a:solidFill>
                <a:cs typeface="Times New Roman" pitchFamily="18" charset="0"/>
              </a:rPr>
              <a:t>b</a:t>
            </a:r>
            <a:r>
              <a:rPr lang="en-US" sz="2400">
                <a:solidFill>
                  <a:srgbClr val="060504"/>
                </a:solidFill>
                <a:cs typeface="Times New Roman" pitchFamily="18" charset="0"/>
              </a:rPr>
              <a:t>, </a:t>
            </a:r>
            <a:r>
              <a:rPr lang="en-US" sz="2400" i="1">
                <a:solidFill>
                  <a:srgbClr val="060504"/>
                </a:solidFill>
                <a:cs typeface="Times New Roman" pitchFamily="18" charset="0"/>
              </a:rPr>
              <a:t>d</a:t>
            </a:r>
            <a:r>
              <a:rPr lang="en-US" sz="2400">
                <a:solidFill>
                  <a:srgbClr val="060504"/>
                </a:solidFill>
                <a:cs typeface="Times New Roman" pitchFamily="18" charset="0"/>
              </a:rPr>
              <a:t>, </a:t>
            </a:r>
            <a:r>
              <a:rPr lang="en-US" sz="2400" i="1">
                <a:solidFill>
                  <a:srgbClr val="060504"/>
                </a:solidFill>
                <a:cs typeface="Times New Roman" pitchFamily="18" charset="0"/>
              </a:rPr>
              <a:t>c</a:t>
            </a:r>
            <a:r>
              <a:rPr lang="en-US" sz="2400">
                <a:solidFill>
                  <a:srgbClr val="060504"/>
                </a:solidFill>
                <a:cs typeface="Times New Roman" pitchFamily="18" charset="0"/>
              </a:rPr>
              <a:t>, </a:t>
            </a:r>
            <a:r>
              <a:rPr lang="en-US" sz="2400" i="1">
                <a:solidFill>
                  <a:srgbClr val="060504"/>
                </a:solidFill>
                <a:cs typeface="Times New Roman" pitchFamily="18" charset="0"/>
              </a:rPr>
              <a:t>a</a:t>
            </a:r>
            <a:r>
              <a:rPr lang="en-US" sz="2400">
                <a:solidFill>
                  <a:srgbClr val="060504"/>
                </a:solidFill>
                <a:cs typeface="Times New Roman" pitchFamily="18" charset="0"/>
              </a:rPr>
              <a:t>)  </a:t>
            </a:r>
          </a:p>
          <a:p>
            <a:pPr algn="just">
              <a:buFont typeface="Wingdings" pitchFamily="2" charset="2"/>
              <a:buNone/>
            </a:pPr>
            <a:r>
              <a:rPr lang="en-US" sz="2400">
                <a:solidFill>
                  <a:srgbClr val="060504"/>
                </a:solidFill>
                <a:cs typeface="Times New Roman" pitchFamily="18" charset="0"/>
              </a:rPr>
              <a:t>	 bobot = 12 + 5 + 9 + 15 = 41</a:t>
            </a:r>
          </a:p>
          <a:p>
            <a:pPr algn="just">
              <a:buFont typeface="Wingdings" pitchFamily="2" charset="2"/>
              <a:buNone/>
            </a:pPr>
            <a:r>
              <a:rPr lang="en-US" sz="2400" i="1">
                <a:solidFill>
                  <a:srgbClr val="060504"/>
                </a:solidFill>
                <a:cs typeface="Times New Roman" pitchFamily="18" charset="0"/>
              </a:rPr>
              <a:t>	I</a:t>
            </a:r>
            <a:r>
              <a:rPr lang="en-US" sz="2400" baseline="-30000">
                <a:solidFill>
                  <a:srgbClr val="060504"/>
                </a:solidFill>
                <a:cs typeface="Times New Roman" pitchFamily="18" charset="0"/>
              </a:rPr>
              <a:t>3</a:t>
            </a:r>
            <a:r>
              <a:rPr lang="en-US" sz="2400">
                <a:solidFill>
                  <a:srgbClr val="060504"/>
                </a:solidFill>
                <a:cs typeface="Times New Roman" pitchFamily="18" charset="0"/>
              </a:rPr>
              <a:t> = (</a:t>
            </a:r>
            <a:r>
              <a:rPr lang="en-US" sz="2400" i="1">
                <a:solidFill>
                  <a:srgbClr val="060504"/>
                </a:solidFill>
                <a:cs typeface="Times New Roman" pitchFamily="18" charset="0"/>
              </a:rPr>
              <a:t>a</a:t>
            </a:r>
            <a:r>
              <a:rPr lang="en-US" sz="2400">
                <a:solidFill>
                  <a:srgbClr val="060504"/>
                </a:solidFill>
                <a:cs typeface="Times New Roman" pitchFamily="18" charset="0"/>
              </a:rPr>
              <a:t>, </a:t>
            </a:r>
            <a:r>
              <a:rPr lang="en-US" sz="2400" i="1">
                <a:solidFill>
                  <a:srgbClr val="060504"/>
                </a:solidFill>
                <a:cs typeface="Times New Roman" pitchFamily="18" charset="0"/>
              </a:rPr>
              <a:t>c</a:t>
            </a:r>
            <a:r>
              <a:rPr lang="en-US" sz="2400">
                <a:solidFill>
                  <a:srgbClr val="060504"/>
                </a:solidFill>
                <a:cs typeface="Times New Roman" pitchFamily="18" charset="0"/>
              </a:rPr>
              <a:t>, </a:t>
            </a:r>
            <a:r>
              <a:rPr lang="en-US" sz="2400" i="1">
                <a:solidFill>
                  <a:srgbClr val="060504"/>
                </a:solidFill>
                <a:cs typeface="Times New Roman" pitchFamily="18" charset="0"/>
              </a:rPr>
              <a:t>b</a:t>
            </a:r>
            <a:r>
              <a:rPr lang="en-US" sz="2400">
                <a:solidFill>
                  <a:srgbClr val="060504"/>
                </a:solidFill>
                <a:cs typeface="Times New Roman" pitchFamily="18" charset="0"/>
              </a:rPr>
              <a:t>, </a:t>
            </a:r>
            <a:r>
              <a:rPr lang="en-US" sz="2400" i="1">
                <a:solidFill>
                  <a:srgbClr val="060504"/>
                </a:solidFill>
                <a:cs typeface="Times New Roman" pitchFamily="18" charset="0"/>
              </a:rPr>
              <a:t>d</a:t>
            </a:r>
            <a:r>
              <a:rPr lang="en-US" sz="2400">
                <a:solidFill>
                  <a:srgbClr val="060504"/>
                </a:solidFill>
                <a:cs typeface="Times New Roman" pitchFamily="18" charset="0"/>
              </a:rPr>
              <a:t>, a) atau (</a:t>
            </a:r>
            <a:r>
              <a:rPr lang="en-US" sz="2400" i="1">
                <a:solidFill>
                  <a:srgbClr val="060504"/>
                </a:solidFill>
                <a:cs typeface="Times New Roman" pitchFamily="18" charset="0"/>
              </a:rPr>
              <a:t>a</a:t>
            </a:r>
            <a:r>
              <a:rPr lang="en-US" sz="2400">
                <a:solidFill>
                  <a:srgbClr val="060504"/>
                </a:solidFill>
                <a:cs typeface="Times New Roman" pitchFamily="18" charset="0"/>
              </a:rPr>
              <a:t>, </a:t>
            </a:r>
            <a:r>
              <a:rPr lang="en-US" sz="2400" i="1">
                <a:solidFill>
                  <a:srgbClr val="060504"/>
                </a:solidFill>
                <a:cs typeface="Times New Roman" pitchFamily="18" charset="0"/>
              </a:rPr>
              <a:t>d</a:t>
            </a:r>
            <a:r>
              <a:rPr lang="en-US" sz="2400">
                <a:solidFill>
                  <a:srgbClr val="060504"/>
                </a:solidFill>
                <a:cs typeface="Times New Roman" pitchFamily="18" charset="0"/>
              </a:rPr>
              <a:t>, </a:t>
            </a:r>
            <a:r>
              <a:rPr lang="en-US" sz="2400" i="1">
                <a:solidFill>
                  <a:srgbClr val="060504"/>
                </a:solidFill>
                <a:cs typeface="Times New Roman" pitchFamily="18" charset="0"/>
              </a:rPr>
              <a:t>b</a:t>
            </a:r>
            <a:r>
              <a:rPr lang="en-US" sz="2400">
                <a:solidFill>
                  <a:srgbClr val="060504"/>
                </a:solidFill>
                <a:cs typeface="Times New Roman" pitchFamily="18" charset="0"/>
              </a:rPr>
              <a:t>, </a:t>
            </a:r>
            <a:r>
              <a:rPr lang="en-US" sz="2400" i="1">
                <a:solidFill>
                  <a:srgbClr val="060504"/>
                </a:solidFill>
                <a:cs typeface="Times New Roman" pitchFamily="18" charset="0"/>
              </a:rPr>
              <a:t>c</a:t>
            </a:r>
            <a:r>
              <a:rPr lang="en-US" sz="2400">
                <a:solidFill>
                  <a:srgbClr val="060504"/>
                </a:solidFill>
                <a:cs typeface="Times New Roman" pitchFamily="18" charset="0"/>
              </a:rPr>
              <a:t>, </a:t>
            </a:r>
            <a:r>
              <a:rPr lang="en-US" sz="2400" i="1">
                <a:solidFill>
                  <a:srgbClr val="060504"/>
                </a:solidFill>
                <a:cs typeface="Times New Roman" pitchFamily="18" charset="0"/>
              </a:rPr>
              <a:t>a</a:t>
            </a:r>
            <a:r>
              <a:rPr lang="en-US" sz="2400">
                <a:solidFill>
                  <a:srgbClr val="060504"/>
                </a:solidFill>
                <a:cs typeface="Times New Roman" pitchFamily="18" charset="0"/>
              </a:rPr>
              <a:t>)  </a:t>
            </a:r>
          </a:p>
          <a:p>
            <a:pPr algn="just">
              <a:buFont typeface="Wingdings" pitchFamily="2" charset="2"/>
              <a:buNone/>
            </a:pPr>
            <a:r>
              <a:rPr lang="en-US" sz="2400">
                <a:solidFill>
                  <a:srgbClr val="060504"/>
                </a:solidFill>
                <a:cs typeface="Times New Roman" pitchFamily="18" charset="0"/>
              </a:rPr>
              <a:t>	bobot  = 10 + 5 + 9 + 8 = 32</a:t>
            </a:r>
          </a:p>
          <a:p>
            <a:pPr algn="just">
              <a:buFont typeface="Wingdings" pitchFamily="2" charset="2"/>
              <a:buNone/>
            </a:pPr>
            <a:r>
              <a:rPr lang="en-US" sz="2400">
                <a:solidFill>
                  <a:srgbClr val="060504"/>
                </a:solidFill>
                <a:cs typeface="Times New Roman" pitchFamily="18" charset="0"/>
              </a:rPr>
              <a:t> </a:t>
            </a:r>
          </a:p>
          <a:p>
            <a:pPr algn="just">
              <a:buFont typeface="Wingdings" pitchFamily="2" charset="2"/>
              <a:buNone/>
            </a:pPr>
            <a:r>
              <a:rPr lang="en-US" sz="2400">
                <a:solidFill>
                  <a:srgbClr val="060504"/>
                </a:solidFill>
                <a:cs typeface="Times New Roman" pitchFamily="18" charset="0"/>
              </a:rPr>
              <a:t>	Sirkuit Hamilton terpendek:  </a:t>
            </a:r>
            <a:r>
              <a:rPr lang="en-US" sz="2400" i="1">
                <a:solidFill>
                  <a:srgbClr val="060504"/>
                </a:solidFill>
                <a:cs typeface="Times New Roman" pitchFamily="18" charset="0"/>
              </a:rPr>
              <a:t>I</a:t>
            </a:r>
            <a:r>
              <a:rPr lang="en-US" sz="2400" baseline="-30000">
                <a:solidFill>
                  <a:srgbClr val="060504"/>
                </a:solidFill>
                <a:cs typeface="Times New Roman" pitchFamily="18" charset="0"/>
              </a:rPr>
              <a:t>3</a:t>
            </a:r>
            <a:r>
              <a:rPr lang="en-US" sz="2400">
                <a:solidFill>
                  <a:srgbClr val="060504"/>
                </a:solidFill>
                <a:cs typeface="Times New Roman" pitchFamily="18" charset="0"/>
              </a:rPr>
              <a:t> = (</a:t>
            </a:r>
            <a:r>
              <a:rPr lang="en-US" sz="2400" i="1">
                <a:solidFill>
                  <a:srgbClr val="060504"/>
                </a:solidFill>
                <a:cs typeface="Times New Roman" pitchFamily="18" charset="0"/>
              </a:rPr>
              <a:t>a</a:t>
            </a:r>
            <a:r>
              <a:rPr lang="en-US" sz="2400">
                <a:solidFill>
                  <a:srgbClr val="060504"/>
                </a:solidFill>
                <a:cs typeface="Times New Roman" pitchFamily="18" charset="0"/>
              </a:rPr>
              <a:t>, </a:t>
            </a:r>
            <a:r>
              <a:rPr lang="en-US" sz="2400" i="1">
                <a:solidFill>
                  <a:srgbClr val="060504"/>
                </a:solidFill>
                <a:cs typeface="Times New Roman" pitchFamily="18" charset="0"/>
              </a:rPr>
              <a:t>c</a:t>
            </a:r>
            <a:r>
              <a:rPr lang="en-US" sz="2400">
                <a:solidFill>
                  <a:srgbClr val="060504"/>
                </a:solidFill>
                <a:cs typeface="Times New Roman" pitchFamily="18" charset="0"/>
              </a:rPr>
              <a:t>, </a:t>
            </a:r>
            <a:r>
              <a:rPr lang="en-US" sz="2400" i="1">
                <a:solidFill>
                  <a:srgbClr val="060504"/>
                </a:solidFill>
                <a:cs typeface="Times New Roman" pitchFamily="18" charset="0"/>
              </a:rPr>
              <a:t>b</a:t>
            </a:r>
            <a:r>
              <a:rPr lang="en-US" sz="2400">
                <a:solidFill>
                  <a:srgbClr val="060504"/>
                </a:solidFill>
                <a:cs typeface="Times New Roman" pitchFamily="18" charset="0"/>
              </a:rPr>
              <a:t>, </a:t>
            </a:r>
            <a:r>
              <a:rPr lang="en-US" sz="2400" i="1">
                <a:solidFill>
                  <a:srgbClr val="060504"/>
                </a:solidFill>
                <a:cs typeface="Times New Roman" pitchFamily="18" charset="0"/>
              </a:rPr>
              <a:t>d</a:t>
            </a:r>
            <a:r>
              <a:rPr lang="en-US" sz="2400">
                <a:solidFill>
                  <a:srgbClr val="060504"/>
                </a:solidFill>
                <a:cs typeface="Times New Roman" pitchFamily="18" charset="0"/>
              </a:rPr>
              <a:t>, </a:t>
            </a:r>
            <a:r>
              <a:rPr lang="en-US" sz="2400" i="1">
                <a:solidFill>
                  <a:srgbClr val="060504"/>
                </a:solidFill>
                <a:cs typeface="Times New Roman" pitchFamily="18" charset="0"/>
              </a:rPr>
              <a:t>a</a:t>
            </a:r>
            <a:r>
              <a:rPr lang="en-US" sz="2400">
                <a:solidFill>
                  <a:srgbClr val="060504"/>
                </a:solidFill>
                <a:cs typeface="Times New Roman" pitchFamily="18" charset="0"/>
              </a:rPr>
              <a:t>) atau </a:t>
            </a:r>
          </a:p>
          <a:p>
            <a:pPr algn="just">
              <a:buFont typeface="Wingdings" pitchFamily="2" charset="2"/>
              <a:buNone/>
            </a:pPr>
            <a:r>
              <a:rPr lang="en-US" sz="2400">
                <a:solidFill>
                  <a:srgbClr val="060504"/>
                </a:solidFill>
                <a:cs typeface="Times New Roman" pitchFamily="18" charset="0"/>
              </a:rPr>
              <a:t>	(</a:t>
            </a:r>
            <a:r>
              <a:rPr lang="en-US" sz="2400" i="1">
                <a:solidFill>
                  <a:srgbClr val="060504"/>
                </a:solidFill>
                <a:cs typeface="Times New Roman" pitchFamily="18" charset="0"/>
              </a:rPr>
              <a:t>a</a:t>
            </a:r>
            <a:r>
              <a:rPr lang="en-US" sz="2400">
                <a:solidFill>
                  <a:srgbClr val="060504"/>
                </a:solidFill>
                <a:cs typeface="Times New Roman" pitchFamily="18" charset="0"/>
              </a:rPr>
              <a:t>, </a:t>
            </a:r>
            <a:r>
              <a:rPr lang="en-US" sz="2400" i="1">
                <a:solidFill>
                  <a:srgbClr val="060504"/>
                </a:solidFill>
                <a:cs typeface="Times New Roman" pitchFamily="18" charset="0"/>
              </a:rPr>
              <a:t>d</a:t>
            </a:r>
            <a:r>
              <a:rPr lang="en-US" sz="2400">
                <a:solidFill>
                  <a:srgbClr val="060504"/>
                </a:solidFill>
                <a:cs typeface="Times New Roman" pitchFamily="18" charset="0"/>
              </a:rPr>
              <a:t>, </a:t>
            </a:r>
            <a:r>
              <a:rPr lang="en-US" sz="2400" i="1">
                <a:solidFill>
                  <a:srgbClr val="060504"/>
                </a:solidFill>
                <a:cs typeface="Times New Roman" pitchFamily="18" charset="0"/>
              </a:rPr>
              <a:t>b</a:t>
            </a:r>
            <a:r>
              <a:rPr lang="en-US" sz="2400">
                <a:solidFill>
                  <a:srgbClr val="060504"/>
                </a:solidFill>
                <a:cs typeface="Times New Roman" pitchFamily="18" charset="0"/>
              </a:rPr>
              <a:t>, </a:t>
            </a:r>
            <a:r>
              <a:rPr lang="en-US" sz="2400" i="1">
                <a:solidFill>
                  <a:srgbClr val="060504"/>
                </a:solidFill>
                <a:cs typeface="Times New Roman" pitchFamily="18" charset="0"/>
              </a:rPr>
              <a:t>c</a:t>
            </a:r>
            <a:r>
              <a:rPr lang="en-US" sz="2400">
                <a:solidFill>
                  <a:srgbClr val="060504"/>
                </a:solidFill>
                <a:cs typeface="Times New Roman" pitchFamily="18" charset="0"/>
              </a:rPr>
              <a:t>, </a:t>
            </a:r>
            <a:r>
              <a:rPr lang="en-US" sz="2400" i="1">
                <a:solidFill>
                  <a:srgbClr val="060504"/>
                </a:solidFill>
                <a:cs typeface="Times New Roman" pitchFamily="18" charset="0"/>
              </a:rPr>
              <a:t>a</a:t>
            </a:r>
            <a:r>
              <a:rPr lang="en-US" sz="2400">
                <a:solidFill>
                  <a:srgbClr val="060504"/>
                </a:solidFill>
                <a:cs typeface="Times New Roman" pitchFamily="18" charset="0"/>
              </a:rPr>
              <a:t>) dengan bobot = 10 + 5 + 9 + 8 = 32. </a:t>
            </a:r>
          </a:p>
          <a:p>
            <a:pPr algn="just">
              <a:buFont typeface="Wingdings" pitchFamily="2" charset="2"/>
              <a:buNone/>
            </a:pPr>
            <a:r>
              <a:rPr lang="en-US" sz="2400">
                <a:solidFill>
                  <a:srgbClr val="060504"/>
                </a:solidFill>
                <a:cs typeface="Times New Roman" pitchFamily="18" charset="0"/>
              </a:rPr>
              <a:t> </a:t>
            </a:r>
          </a:p>
          <a:p>
            <a:pPr algn="just"/>
            <a:r>
              <a:rPr lang="en-US" sz="2400">
                <a:solidFill>
                  <a:srgbClr val="060504"/>
                </a:solidFill>
                <a:cs typeface="Times New Roman" pitchFamily="18" charset="0"/>
              </a:rPr>
              <a:t>Jika jumlah simpul </a:t>
            </a:r>
            <a:r>
              <a:rPr lang="en-US" sz="2400" i="1">
                <a:solidFill>
                  <a:srgbClr val="060504"/>
                </a:solidFill>
                <a:cs typeface="Times New Roman" pitchFamily="18" charset="0"/>
              </a:rPr>
              <a:t>n</a:t>
            </a:r>
            <a:r>
              <a:rPr lang="en-US" sz="2400">
                <a:solidFill>
                  <a:srgbClr val="060504"/>
                </a:solidFill>
                <a:cs typeface="Times New Roman" pitchFamily="18" charset="0"/>
              </a:rPr>
              <a:t> = 20 akan terdapat (19!)/2 sirkuit Hamilton atau sekitar 6 </a:t>
            </a:r>
            <a:r>
              <a:rPr lang="en-US" sz="2400">
                <a:solidFill>
                  <a:srgbClr val="060504"/>
                </a:solidFill>
                <a:cs typeface="Times New Roman" pitchFamily="18" charset="0"/>
                <a:sym typeface="Symbol" pitchFamily="18" charset="2"/>
              </a:rPr>
              <a:t></a:t>
            </a:r>
            <a:r>
              <a:rPr lang="en-US" sz="2400">
                <a:solidFill>
                  <a:srgbClr val="060504"/>
                </a:solidFill>
                <a:cs typeface="Times New Roman" pitchFamily="18" charset="0"/>
              </a:rPr>
              <a:t> 10</a:t>
            </a:r>
            <a:r>
              <a:rPr lang="en-US" sz="2400" baseline="30000">
                <a:solidFill>
                  <a:srgbClr val="060504"/>
                </a:solidFill>
                <a:cs typeface="Times New Roman" pitchFamily="18" charset="0"/>
              </a:rPr>
              <a:t>16</a:t>
            </a:r>
            <a:r>
              <a:rPr lang="en-US" sz="2400">
                <a:solidFill>
                  <a:srgbClr val="060504"/>
                </a:solidFill>
                <a:cs typeface="Times New Roman" pitchFamily="18" charset="0"/>
              </a:rPr>
              <a:t> penyelesaian. </a:t>
            </a:r>
            <a:endParaRPr lang="en-GB" sz="2400">
              <a:solidFill>
                <a:srgbClr val="06050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a:t>Rinaldi M/IF2091 Strukdis</a:t>
            </a:r>
          </a:p>
        </p:txBody>
      </p:sp>
      <p:sp>
        <p:nvSpPr>
          <p:cNvPr id="6" name="Slide Number Placeholder 5"/>
          <p:cNvSpPr>
            <a:spLocks noGrp="1"/>
          </p:cNvSpPr>
          <p:nvPr>
            <p:ph type="sldNum" sz="quarter" idx="12"/>
          </p:nvPr>
        </p:nvSpPr>
        <p:spPr/>
        <p:txBody>
          <a:bodyPr/>
          <a:lstStyle/>
          <a:p>
            <a:fld id="{A9CB0E07-1169-4C44-B6B0-333AB76743F1}" type="slidenum">
              <a:rPr lang="en-GB"/>
              <a:pPr/>
              <a:t>8</a:t>
            </a:fld>
            <a:endParaRPr lang="en-GB" sz="1400"/>
          </a:p>
        </p:txBody>
      </p:sp>
      <p:sp>
        <p:nvSpPr>
          <p:cNvPr id="13314" name="Rectangle 2"/>
          <p:cNvSpPr>
            <a:spLocks noGrp="1" noChangeArrowheads="1"/>
          </p:cNvSpPr>
          <p:nvPr>
            <p:ph type="title"/>
          </p:nvPr>
        </p:nvSpPr>
        <p:spPr/>
        <p:txBody>
          <a:bodyPr/>
          <a:lstStyle/>
          <a:p>
            <a:r>
              <a:rPr lang="en-US" sz="3600" b="1">
                <a:cs typeface="Times New Roman" pitchFamily="18" charset="0"/>
              </a:rPr>
              <a:t>Persoalan Tukang Pos Cina (</a:t>
            </a:r>
            <a:r>
              <a:rPr lang="en-US" sz="3600" b="1" i="1">
                <a:cs typeface="Times New Roman" pitchFamily="18" charset="0"/>
              </a:rPr>
              <a:t>Chinese Postman Problem</a:t>
            </a:r>
            <a:r>
              <a:rPr lang="en-US" sz="3600" b="1">
                <a:cs typeface="Times New Roman" pitchFamily="18" charset="0"/>
              </a:rPr>
              <a:t>)</a:t>
            </a:r>
            <a:endParaRPr lang="en-GB" sz="3600">
              <a:cs typeface="Times New Roman" pitchFamily="18" charset="0"/>
            </a:endParaRPr>
          </a:p>
        </p:txBody>
      </p:sp>
      <p:sp>
        <p:nvSpPr>
          <p:cNvPr id="13315" name="Rectangle 3"/>
          <p:cNvSpPr>
            <a:spLocks noGrp="1" noChangeArrowheads="1"/>
          </p:cNvSpPr>
          <p:nvPr>
            <p:ph type="body" idx="1"/>
          </p:nvPr>
        </p:nvSpPr>
        <p:spPr/>
        <p:txBody>
          <a:bodyPr/>
          <a:lstStyle/>
          <a:p>
            <a:pPr algn="just"/>
            <a:r>
              <a:rPr lang="en-AU" sz="2800">
                <a:solidFill>
                  <a:srgbClr val="060504"/>
                </a:solidFill>
                <a:cs typeface="Times New Roman" pitchFamily="18" charset="0"/>
              </a:rPr>
              <a:t>Dikemukakan oleh Mei Gan (berasal dari Cina) pada tahun 1962. </a:t>
            </a:r>
          </a:p>
          <a:p>
            <a:r>
              <a:rPr lang="en-US" sz="2800">
                <a:solidFill>
                  <a:srgbClr val="060504"/>
                </a:solidFill>
                <a:cs typeface="Times New Roman" pitchFamily="18" charset="0"/>
              </a:rPr>
              <a:t>Persoalan:</a:t>
            </a:r>
            <a:r>
              <a:rPr lang="en-US" sz="2800" i="1">
                <a:solidFill>
                  <a:srgbClr val="060504"/>
                </a:solidFill>
                <a:cs typeface="Times New Roman" pitchFamily="18" charset="0"/>
              </a:rPr>
              <a:t> seorang tukang pos akan mengantar surat ke alamat-alamat sepanjang jalan di suatu daerah. Bagaimana ia merencanakan rute perjalanannya supaya ia melewati setiap jalan tepat sekali dan kembali lagi ke tempat awal keberangkatan?</a:t>
            </a:r>
          </a:p>
          <a:p>
            <a:pPr>
              <a:buFont typeface="Wingdings" pitchFamily="2" charset="2"/>
              <a:buNone/>
            </a:pPr>
            <a:r>
              <a:rPr lang="en-US" sz="2800">
                <a:solidFill>
                  <a:srgbClr val="060504"/>
                </a:solidFill>
                <a:cs typeface="Times New Roman" pitchFamily="18" charset="0"/>
                <a:sym typeface="Wingdings" pitchFamily="2" charset="2"/>
              </a:rPr>
              <a:t>	 menentukan sirkuit Euler di dalam graf</a:t>
            </a:r>
            <a:endParaRPr lang="en-GB" sz="2800">
              <a:solidFill>
                <a:srgbClr val="060504"/>
              </a:solidFill>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GB"/>
              <a:t>Rinaldi M/IF2091 Strukdis</a:t>
            </a:r>
          </a:p>
        </p:txBody>
      </p:sp>
      <p:sp>
        <p:nvSpPr>
          <p:cNvPr id="5" name="Slide Number Placeholder 5"/>
          <p:cNvSpPr>
            <a:spLocks noGrp="1"/>
          </p:cNvSpPr>
          <p:nvPr>
            <p:ph type="sldNum" sz="quarter" idx="12"/>
          </p:nvPr>
        </p:nvSpPr>
        <p:spPr/>
        <p:txBody>
          <a:bodyPr/>
          <a:lstStyle/>
          <a:p>
            <a:fld id="{FE1CBD82-E233-49A8-9C2C-DC27AFDF8F13}" type="slidenum">
              <a:rPr lang="en-GB"/>
              <a:pPr/>
              <a:t>9</a:t>
            </a:fld>
            <a:endParaRPr lang="en-GB" sz="1400"/>
          </a:p>
        </p:txBody>
      </p:sp>
      <p:graphicFrame>
        <p:nvGraphicFramePr>
          <p:cNvPr id="14340" name="Object 4"/>
          <p:cNvGraphicFramePr>
            <a:graphicFrameLocks noChangeAspect="1"/>
          </p:cNvGraphicFramePr>
          <p:nvPr/>
        </p:nvGraphicFramePr>
        <p:xfrm>
          <a:off x="533400" y="1676400"/>
          <a:ext cx="8001000" cy="2711450"/>
        </p:xfrm>
        <a:graphic>
          <a:graphicData uri="http://schemas.openxmlformats.org/presentationml/2006/ole">
            <p:oleObj spid="_x0000_s14340" name="Document" r:id="rId3" imgW="5486400" imgH="1858680" progId="Word.Document.8">
              <p:embed/>
            </p:oleObj>
          </a:graphicData>
        </a:graphic>
      </p:graphicFrame>
    </p:spTree>
  </p:cSld>
  <p:clrMapOvr>
    <a:masterClrMapping/>
  </p:clrMapOvr>
</p:sld>
</file>

<file path=ppt/theme/theme1.xml><?xml version="1.0" encoding="utf-8"?>
<a:theme xmlns:a="http://schemas.openxmlformats.org/drawingml/2006/main" name="Nature">
  <a:themeElements>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fontScheme name="Natur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ature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Nature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Nature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Designs\Nature.pot</Template>
  <TotalTime>82</TotalTime>
  <Words>746</Words>
  <Application>Microsoft PowerPoint</Application>
  <PresentationFormat>On-screen Show (4:3)</PresentationFormat>
  <Paragraphs>143</Paragraphs>
  <Slides>25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25</vt:i4>
      </vt:variant>
    </vt:vector>
  </HeadingPairs>
  <TitlesOfParts>
    <vt:vector size="34" baseType="lpstr">
      <vt:lpstr>Times New Roman</vt:lpstr>
      <vt:lpstr>Wingdings</vt:lpstr>
      <vt:lpstr>Symbol</vt:lpstr>
      <vt:lpstr>Arial Unicode MS</vt:lpstr>
      <vt:lpstr>Courier New</vt:lpstr>
      <vt:lpstr>Century Gothic</vt:lpstr>
      <vt:lpstr>Nature</vt:lpstr>
      <vt:lpstr>Microsoft Word Document</vt:lpstr>
      <vt:lpstr>VISIO 5 Drawing</vt:lpstr>
      <vt:lpstr>Graf (bagian 2)</vt:lpstr>
      <vt:lpstr>Beberapa Aplikasi Graf</vt:lpstr>
      <vt:lpstr>Persoalan Pedagang Keliling (travelling salesperson problem (TSP)</vt:lpstr>
      <vt:lpstr>Slide 4</vt:lpstr>
      <vt:lpstr>Slide 5</vt:lpstr>
      <vt:lpstr>Slide 6</vt:lpstr>
      <vt:lpstr>Slide 7</vt:lpstr>
      <vt:lpstr>Persoalan Tukang Pos Cina (Chinese Postman Problem)</vt:lpstr>
      <vt:lpstr>Slide 9</vt:lpstr>
      <vt:lpstr>Slide 10</vt:lpstr>
      <vt:lpstr>Pewarnaan Graf</vt:lpstr>
      <vt:lpstr>Slide 12</vt:lpstr>
      <vt:lpstr>Slide 13</vt:lpstr>
      <vt:lpstr>Slide 14</vt:lpstr>
      <vt:lpstr>Slide 15</vt:lpstr>
      <vt:lpstr>Slide 16</vt:lpstr>
      <vt:lpstr>Slide 17</vt:lpstr>
      <vt:lpstr>Slide 18</vt:lpstr>
      <vt:lpstr>Slide 19</vt:lpstr>
      <vt:lpstr>Slide 20</vt:lpstr>
      <vt:lpstr>Slide 21</vt:lpstr>
      <vt:lpstr>Latihan soal</vt:lpstr>
      <vt:lpstr>Slide 23</vt:lpstr>
      <vt:lpstr>Slide 24</vt:lpstr>
      <vt:lpstr>Slide 25</vt:lpstr>
    </vt:vector>
  </TitlesOfParts>
  <Company>Institut Teknologi Bandung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Graf (bagian 2)</dc:title>
  <dc:creator>IF-User</dc:creator>
  <cp:lastModifiedBy>TI</cp:lastModifiedBy>
  <cp:revision>3</cp:revision>
  <dcterms:created xsi:type="dcterms:W3CDTF">2005-11-19T03:03:39Z</dcterms:created>
  <dcterms:modified xsi:type="dcterms:W3CDTF">2010-01-04T02:34:29Z</dcterms:modified>
</cp:coreProperties>
</file>