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3" autoAdjust="0"/>
  </p:normalViewPr>
  <p:slideViewPr>
    <p:cSldViewPr>
      <p:cViewPr varScale="1">
        <p:scale>
          <a:sx n="62" d="100"/>
          <a:sy n="62" d="100"/>
        </p:scale>
        <p:origin x="73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Rinaldi </a:t>
            </a:r>
            <a:r>
              <a:rPr spc="-5" dirty="0"/>
              <a:t>M/IF2120 </a:t>
            </a:r>
            <a:r>
              <a:rPr dirty="0"/>
              <a:t>Matematika</a:t>
            </a:r>
            <a:r>
              <a:rPr spc="229" dirty="0"/>
              <a:t> </a:t>
            </a:r>
            <a:r>
              <a:rPr dirty="0"/>
              <a:t>Diskrit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Rinaldi </a:t>
            </a:r>
            <a:r>
              <a:rPr spc="-5" dirty="0"/>
              <a:t>M/IF2120 </a:t>
            </a:r>
            <a:r>
              <a:rPr dirty="0"/>
              <a:t>Matematika</a:t>
            </a:r>
            <a:r>
              <a:rPr spc="229" dirty="0"/>
              <a:t> </a:t>
            </a:r>
            <a:r>
              <a:rPr dirty="0"/>
              <a:t>Diskrit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Rinaldi </a:t>
            </a:r>
            <a:r>
              <a:rPr spc="-5" dirty="0"/>
              <a:t>M/IF2120 </a:t>
            </a:r>
            <a:r>
              <a:rPr dirty="0"/>
              <a:t>Matematika</a:t>
            </a:r>
            <a:r>
              <a:rPr spc="229" dirty="0"/>
              <a:t> </a:t>
            </a:r>
            <a:r>
              <a:rPr dirty="0"/>
              <a:t>Diskrit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Rinaldi </a:t>
            </a:r>
            <a:r>
              <a:rPr spc="-5" dirty="0"/>
              <a:t>M/IF2120 </a:t>
            </a:r>
            <a:r>
              <a:rPr dirty="0"/>
              <a:t>Matematika</a:t>
            </a:r>
            <a:r>
              <a:rPr spc="229" dirty="0"/>
              <a:t> </a:t>
            </a:r>
            <a:r>
              <a:rPr dirty="0"/>
              <a:t>Diskrit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Rinaldi </a:t>
            </a:r>
            <a:r>
              <a:rPr spc="-5" dirty="0"/>
              <a:t>M/IF2120 </a:t>
            </a:r>
            <a:r>
              <a:rPr dirty="0"/>
              <a:t>Matematika</a:t>
            </a:r>
            <a:r>
              <a:rPr spc="229" dirty="0"/>
              <a:t> </a:t>
            </a:r>
            <a:r>
              <a:rPr dirty="0"/>
              <a:t>Diskrit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6154" y="165303"/>
            <a:ext cx="1795779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809" y="3146551"/>
            <a:ext cx="6997065" cy="322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32197" y="6431508"/>
            <a:ext cx="292544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Rinaldi </a:t>
            </a:r>
            <a:r>
              <a:rPr spc="-5" dirty="0"/>
              <a:t>M/IF2120 </a:t>
            </a:r>
            <a:r>
              <a:rPr dirty="0"/>
              <a:t>Matematika</a:t>
            </a:r>
            <a:r>
              <a:rPr spc="229" dirty="0"/>
              <a:t> </a:t>
            </a:r>
            <a:r>
              <a:rPr dirty="0"/>
              <a:t>Diskrit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6140" y="6431508"/>
            <a:ext cx="2743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khancademy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khanacademy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wolframalpha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0600" y="641461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4536A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317" y="966596"/>
            <a:ext cx="42322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70" dirty="0">
                <a:solidFill>
                  <a:srgbClr val="000000"/>
                </a:solidFill>
                <a:latin typeface="Trebuchet MS"/>
                <a:cs typeface="Trebuchet MS"/>
              </a:rPr>
              <a:t>Teori</a:t>
            </a:r>
            <a:r>
              <a:rPr sz="6000" spc="-5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000" spc="-330" dirty="0">
                <a:solidFill>
                  <a:srgbClr val="000000"/>
                </a:solidFill>
                <a:latin typeface="Trebuchet MS"/>
                <a:cs typeface="Trebuchet MS"/>
              </a:rPr>
              <a:t>Bilangan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209800"/>
            <a:ext cx="9829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dirty="0" err="1">
                <a:latin typeface="Trebuchet MS"/>
                <a:cs typeface="Trebuchet MS"/>
              </a:rPr>
              <a:t>Menyelesaikan</a:t>
            </a:r>
            <a:r>
              <a:rPr lang="en-US" sz="4000" dirty="0">
                <a:latin typeface="Trebuchet MS"/>
                <a:cs typeface="Trebuchet MS"/>
              </a:rPr>
              <a:t> </a:t>
            </a:r>
            <a:r>
              <a:rPr lang="en-US" sz="4000" dirty="0" err="1">
                <a:latin typeface="Trebuchet MS"/>
                <a:cs typeface="Trebuchet MS"/>
              </a:rPr>
              <a:t>komputasi</a:t>
            </a:r>
            <a:r>
              <a:rPr lang="en-US" sz="4000" dirty="0">
                <a:latin typeface="Trebuchet MS"/>
                <a:cs typeface="Trebuchet MS"/>
              </a:rPr>
              <a:t> yang </a:t>
            </a:r>
            <a:r>
              <a:rPr lang="en-US" sz="4000" dirty="0" err="1" smtClean="0">
                <a:latin typeface="Trebuchet MS"/>
                <a:cs typeface="Trebuchet MS"/>
              </a:rPr>
              <a:t>mencakup</a:t>
            </a:r>
            <a:endParaRPr sz="4000" dirty="0">
              <a:latin typeface="Trebuchet MS"/>
              <a:cs typeface="Trebuchet M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78350"/>
              </p:ext>
            </p:extLst>
          </p:nvPr>
        </p:nvGraphicFramePr>
        <p:xfrm>
          <a:off x="1190946" y="3048000"/>
          <a:ext cx="70866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0"/>
              </a:tblGrid>
              <a:tr h="487680"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Aritmatik</a:t>
                      </a: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Modular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Representasi</a:t>
                      </a: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2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Bilangan</a:t>
                      </a: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Prima 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FPB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Solusi</a:t>
                      </a: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Kekongruenan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Aplikasi</a:t>
                      </a: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Kongruensi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350" y="5817819"/>
            <a:ext cx="262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rlito"/>
                <a:cs typeface="Carlito"/>
              </a:rPr>
              <a:t>Lukisan Euclides </a:t>
            </a:r>
            <a:r>
              <a:rPr sz="1800" spc="-15" dirty="0">
                <a:latin typeface="Carlito"/>
                <a:cs typeface="Carlito"/>
              </a:rPr>
              <a:t>versi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lain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5215" y="673608"/>
            <a:ext cx="4008120" cy="5117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316" y="257572"/>
            <a:ext cx="7327900" cy="774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0000"/>
                </a:solidFill>
                <a:latin typeface="Times New Roman"/>
                <a:cs typeface="Times New Roman"/>
              </a:rPr>
              <a:t>Misalkan </a:t>
            </a:r>
            <a:r>
              <a:rPr i="1" spc="15" dirty="0">
                <a:solidFill>
                  <a:srgbClr val="000000"/>
                </a:solidFill>
                <a:latin typeface="Times New Roman"/>
                <a:cs typeface="Times New Roman"/>
              </a:rPr>
              <a:t>m </a:t>
            </a:r>
            <a:r>
              <a:rPr spc="10" dirty="0">
                <a:solidFill>
                  <a:srgbClr val="000000"/>
                </a:solidFill>
                <a:latin typeface="Times New Roman"/>
                <a:cs typeface="Times New Roman"/>
              </a:rPr>
              <a:t>dan </a:t>
            </a:r>
            <a:r>
              <a:rPr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pc="10" dirty="0">
                <a:solidFill>
                  <a:srgbClr val="000000"/>
                </a:solidFill>
                <a:latin typeface="Times New Roman"/>
                <a:cs typeface="Times New Roman"/>
              </a:rPr>
              <a:t>adalah bilangan bulat tak negatif</a:t>
            </a:r>
            <a:r>
              <a:rPr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000000"/>
                </a:solidFill>
                <a:latin typeface="Times New Roman"/>
                <a:cs typeface="Times New Roman"/>
              </a:rPr>
              <a:t>dengan</a:t>
            </a:r>
          </a:p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i="1" spc="15" dirty="0">
                <a:solidFill>
                  <a:srgbClr val="000000"/>
                </a:solidFill>
                <a:latin typeface="Times New Roman"/>
                <a:cs typeface="Times New Roman"/>
              </a:rPr>
              <a:t>m </a:t>
            </a:r>
            <a:r>
              <a:rPr spc="10" dirty="0">
                <a:solidFill>
                  <a:srgbClr val="000000"/>
                </a:solidFill>
                <a:latin typeface="Symbol"/>
                <a:cs typeface="Symbol"/>
              </a:rPr>
              <a:t></a:t>
            </a:r>
            <a:r>
              <a:rPr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pc="10" dirty="0">
                <a:solidFill>
                  <a:srgbClr val="000000"/>
                </a:solidFill>
                <a:latin typeface="Times New Roman"/>
                <a:cs typeface="Times New Roman"/>
              </a:rPr>
              <a:t>. Misalkan </a:t>
            </a:r>
            <a:r>
              <a:rPr i="1" spc="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sz="2400" spc="1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40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m </a:t>
            </a:r>
            <a:r>
              <a:rPr sz="2400" spc="10" dirty="0">
                <a:solidFill>
                  <a:srgbClr val="000000"/>
                </a:solidFill>
                <a:latin typeface="Times New Roman"/>
                <a:cs typeface="Times New Roman"/>
              </a:rPr>
              <a:t>dan </a:t>
            </a:r>
            <a:r>
              <a:rPr sz="24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sz="2400" spc="1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016" y="993828"/>
            <a:ext cx="752284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latin typeface="Times New Roman"/>
                <a:cs typeface="Times New Roman"/>
              </a:rPr>
              <a:t>Lakukan </a:t>
            </a:r>
            <a:r>
              <a:rPr sz="2400" spc="5" dirty="0">
                <a:latin typeface="Times New Roman"/>
                <a:cs typeface="Times New Roman"/>
              </a:rPr>
              <a:t>secara </a:t>
            </a:r>
            <a:r>
              <a:rPr sz="2400" spc="10" dirty="0">
                <a:latin typeface="Times New Roman"/>
                <a:cs typeface="Times New Roman"/>
              </a:rPr>
              <a:t>berturut-turut pembagian untuk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memperoleh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736" y="1727569"/>
            <a:ext cx="1841500" cy="1540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 marR="217804">
              <a:lnSpc>
                <a:spcPct val="104099"/>
              </a:lnSpc>
              <a:spcBef>
                <a:spcPts val="10"/>
              </a:spcBef>
            </a:pP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0 </a:t>
            </a:r>
            <a:r>
              <a:rPr sz="2400" spc="10" dirty="0">
                <a:latin typeface="Times New Roman"/>
                <a:cs typeface="Times New Roman"/>
              </a:rPr>
              <a:t>=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1</a:t>
            </a:r>
            <a:r>
              <a:rPr sz="2400" i="1" spc="5" dirty="0">
                <a:latin typeface="Times New Roman"/>
                <a:cs typeface="Times New Roman"/>
              </a:rPr>
              <a:t>q</a:t>
            </a:r>
            <a:r>
              <a:rPr sz="2400" spc="7" baseline="-8680" dirty="0">
                <a:latin typeface="Times New Roman"/>
                <a:cs typeface="Times New Roman"/>
              </a:rPr>
              <a:t>1 </a:t>
            </a:r>
            <a:r>
              <a:rPr sz="2400" spc="10" dirty="0">
                <a:latin typeface="Times New Roman"/>
                <a:cs typeface="Times New Roman"/>
              </a:rPr>
              <a:t>+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2 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1 </a:t>
            </a:r>
            <a:r>
              <a:rPr sz="2400" spc="10" dirty="0">
                <a:latin typeface="Times New Roman"/>
                <a:cs typeface="Times New Roman"/>
              </a:rPr>
              <a:t>=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2</a:t>
            </a:r>
            <a:r>
              <a:rPr sz="2400" i="1" spc="5" dirty="0">
                <a:latin typeface="Times New Roman"/>
                <a:cs typeface="Times New Roman"/>
              </a:rPr>
              <a:t>q</a:t>
            </a:r>
            <a:r>
              <a:rPr sz="2400" spc="7" baseline="-8680" dirty="0">
                <a:latin typeface="Times New Roman"/>
                <a:cs typeface="Times New Roman"/>
              </a:rPr>
              <a:t>2 </a:t>
            </a:r>
            <a:r>
              <a:rPr sz="2400" spc="10" dirty="0">
                <a:latin typeface="Times New Roman"/>
                <a:cs typeface="Times New Roman"/>
              </a:rPr>
              <a:t>+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3</a:t>
            </a:r>
            <a:endParaRPr sz="2400" baseline="-868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  <a:spcBef>
                <a:spcPts val="869"/>
              </a:spcBef>
            </a:pPr>
            <a:r>
              <a:rPr sz="1500" spc="-865" dirty="0">
                <a:latin typeface="Arial"/>
                <a:cs typeface="Arial"/>
              </a:rPr>
              <a:t></a:t>
            </a:r>
            <a:endParaRPr sz="1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65"/>
              </a:spcBef>
            </a:pPr>
            <a:r>
              <a:rPr sz="3600" i="1" baseline="5787" dirty="0">
                <a:latin typeface="Times New Roman"/>
                <a:cs typeface="Times New Roman"/>
              </a:rPr>
              <a:t>r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– 2 </a:t>
            </a:r>
            <a:r>
              <a:rPr sz="3600" spc="15" baseline="5787" dirty="0">
                <a:latin typeface="Times New Roman"/>
                <a:cs typeface="Times New Roman"/>
              </a:rPr>
              <a:t>= </a:t>
            </a:r>
            <a:r>
              <a:rPr sz="3600" i="1" baseline="5787" dirty="0">
                <a:latin typeface="Times New Roman"/>
                <a:cs typeface="Times New Roman"/>
              </a:rPr>
              <a:t>r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–1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3600" i="1" baseline="5787" dirty="0">
                <a:latin typeface="Times New Roman"/>
                <a:cs typeface="Times New Roman"/>
              </a:rPr>
              <a:t>q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–1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0863" y="1727569"/>
            <a:ext cx="1402080" cy="776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latin typeface="Times New Roman"/>
                <a:cs typeface="Times New Roman"/>
              </a:rPr>
              <a:t>0 </a:t>
            </a:r>
            <a:r>
              <a:rPr sz="2400" spc="10" dirty="0">
                <a:latin typeface="Symbol"/>
                <a:cs typeface="Symbol"/>
              </a:rPr>
              <a:t>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2  </a:t>
            </a:r>
            <a:r>
              <a:rPr sz="2400" spc="10" dirty="0">
                <a:latin typeface="Times New Roman"/>
                <a:cs typeface="Times New Roman"/>
              </a:rPr>
              <a:t>&lt;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400" spc="10" dirty="0">
                <a:latin typeface="Times New Roman"/>
                <a:cs typeface="Times New Roman"/>
              </a:rPr>
              <a:t>0 </a:t>
            </a:r>
            <a:r>
              <a:rPr sz="2400" spc="10" dirty="0">
                <a:latin typeface="Symbol"/>
                <a:cs typeface="Symbol"/>
              </a:rPr>
              <a:t>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3  </a:t>
            </a:r>
            <a:r>
              <a:rPr sz="2400" spc="10" dirty="0">
                <a:latin typeface="Times New Roman"/>
                <a:cs typeface="Times New Roman"/>
              </a:rPr>
              <a:t>&lt;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789" y="2841913"/>
            <a:ext cx="246697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11860" algn="l"/>
              </a:tabLst>
            </a:pPr>
            <a:r>
              <a:rPr sz="2400" spc="10" dirty="0"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7" baseline="-8680" dirty="0">
                <a:latin typeface="Times New Roman"/>
                <a:cs typeface="Times New Roman"/>
              </a:rPr>
              <a:t>n	</a:t>
            </a:r>
            <a:r>
              <a:rPr sz="2400" spc="10" dirty="0">
                <a:latin typeface="Times New Roman"/>
                <a:cs typeface="Times New Roman"/>
              </a:rPr>
              <a:t>0 </a:t>
            </a:r>
            <a:r>
              <a:rPr sz="2400" spc="10" dirty="0">
                <a:latin typeface="Symbol"/>
                <a:cs typeface="Symbol"/>
              </a:rPr>
              <a:t>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7" baseline="-8680" dirty="0">
                <a:latin typeface="Times New Roman"/>
                <a:cs typeface="Times New Roman"/>
              </a:rPr>
              <a:t>n </a:t>
            </a:r>
            <a:r>
              <a:rPr sz="2400" spc="10" dirty="0">
                <a:latin typeface="Times New Roman"/>
                <a:cs typeface="Times New Roman"/>
              </a:rPr>
              <a:t>&lt;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i="1" baseline="-8680" dirty="0">
                <a:latin typeface="Times New Roman"/>
                <a:cs typeface="Times New Roman"/>
              </a:rPr>
              <a:t>n</a:t>
            </a:r>
            <a:r>
              <a:rPr sz="2400" baseline="-8680" dirty="0">
                <a:latin typeface="Times New Roman"/>
                <a:cs typeface="Times New Roman"/>
              </a:rPr>
              <a:t>–1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7136" y="3230057"/>
            <a:ext cx="451484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spc="7" baseline="5787" dirty="0">
                <a:latin typeface="Times New Roman"/>
                <a:cs typeface="Times New Roman"/>
              </a:rPr>
              <a:t>r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–1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7839" y="3199887"/>
            <a:ext cx="137668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33450" algn="l"/>
              </a:tabLst>
            </a:pPr>
            <a:r>
              <a:rPr sz="2400" spc="1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7" baseline="-8680" dirty="0">
                <a:latin typeface="Times New Roman"/>
                <a:cs typeface="Times New Roman"/>
              </a:rPr>
              <a:t>n</a:t>
            </a:r>
            <a:r>
              <a:rPr sz="2400" i="1" spc="5" dirty="0">
                <a:latin typeface="Times New Roman"/>
                <a:cs typeface="Times New Roman"/>
              </a:rPr>
              <a:t>q</a:t>
            </a:r>
            <a:r>
              <a:rPr sz="2400" i="1" spc="7" baseline="-8680" dirty="0">
                <a:latin typeface="Times New Roman"/>
                <a:cs typeface="Times New Roman"/>
              </a:rPr>
              <a:t>n	</a:t>
            </a:r>
            <a:r>
              <a:rPr sz="2400" spc="10" dirty="0">
                <a:latin typeface="Times New Roman"/>
                <a:cs typeface="Times New Roman"/>
              </a:rPr>
              <a:t>+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2016" y="3910035"/>
            <a:ext cx="257175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latin typeface="Times New Roman"/>
                <a:cs typeface="Times New Roman"/>
              </a:rPr>
              <a:t>Menurut Teorema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2,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659" y="4622948"/>
            <a:ext cx="8385809" cy="18199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412240" marR="824865" indent="1905">
              <a:lnSpc>
                <a:spcPts val="2800"/>
              </a:lnSpc>
              <a:spcBef>
                <a:spcPts val="290"/>
              </a:spcBef>
              <a:tabLst>
                <a:tab pos="3462654" algn="l"/>
              </a:tabLst>
            </a:pPr>
            <a:r>
              <a:rPr sz="2400" spc="10" dirty="0">
                <a:latin typeface="Times New Roman"/>
                <a:cs typeface="Times New Roman"/>
              </a:rPr>
              <a:t>PBB(</a:t>
            </a:r>
            <a:r>
              <a:rPr sz="2400" i="1" spc="10" dirty="0">
                <a:latin typeface="Times New Roman"/>
                <a:cs typeface="Times New Roman"/>
              </a:rPr>
              <a:t>m</a:t>
            </a:r>
            <a:r>
              <a:rPr sz="2400" spc="10" dirty="0">
                <a:latin typeface="Times New Roman"/>
                <a:cs typeface="Times New Roman"/>
              </a:rPr>
              <a:t>, 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) = PBB(</a:t>
            </a:r>
            <a:r>
              <a:rPr sz="2400" i="1" spc="10" dirty="0">
                <a:latin typeface="Times New Roman"/>
                <a:cs typeface="Times New Roman"/>
              </a:rPr>
              <a:t>r</a:t>
            </a:r>
            <a:r>
              <a:rPr sz="2400" spc="15" baseline="-8680" dirty="0">
                <a:latin typeface="Times New Roman"/>
                <a:cs typeface="Times New Roman"/>
              </a:rPr>
              <a:t>0</a:t>
            </a:r>
            <a:r>
              <a:rPr sz="2400" spc="10" dirty="0">
                <a:latin typeface="Times New Roman"/>
                <a:cs typeface="Times New Roman"/>
              </a:rPr>
              <a:t>,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spc="7" baseline="-868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) </a:t>
            </a:r>
            <a:r>
              <a:rPr sz="2400" spc="10" dirty="0">
                <a:latin typeface="Times New Roman"/>
                <a:cs typeface="Times New Roman"/>
              </a:rPr>
              <a:t>= PBB(</a:t>
            </a:r>
            <a:r>
              <a:rPr sz="2400" i="1" spc="10" dirty="0">
                <a:latin typeface="Times New Roman"/>
                <a:cs typeface="Times New Roman"/>
              </a:rPr>
              <a:t>r</a:t>
            </a:r>
            <a:r>
              <a:rPr sz="2400" spc="15" baseline="-8680" dirty="0">
                <a:latin typeface="Times New Roman"/>
                <a:cs typeface="Times New Roman"/>
              </a:rPr>
              <a:t>1</a:t>
            </a:r>
            <a:r>
              <a:rPr sz="2400" spc="10" dirty="0">
                <a:latin typeface="Times New Roman"/>
                <a:cs typeface="Times New Roman"/>
              </a:rPr>
              <a:t>, </a:t>
            </a:r>
            <a:r>
              <a:rPr sz="2400" i="1" spc="10" dirty="0">
                <a:latin typeface="Times New Roman"/>
                <a:cs typeface="Times New Roman"/>
              </a:rPr>
              <a:t>r</a:t>
            </a:r>
            <a:r>
              <a:rPr sz="2400" spc="15" baseline="-8680" dirty="0">
                <a:latin typeface="Times New Roman"/>
                <a:cs typeface="Times New Roman"/>
              </a:rPr>
              <a:t>2</a:t>
            </a:r>
            <a:r>
              <a:rPr sz="2400" spc="10" dirty="0">
                <a:latin typeface="Times New Roman"/>
                <a:cs typeface="Times New Roman"/>
              </a:rPr>
              <a:t>) = </a:t>
            </a:r>
            <a:r>
              <a:rPr sz="2400" spc="20" dirty="0">
                <a:latin typeface="Times New Roman"/>
                <a:cs typeface="Times New Roman"/>
              </a:rPr>
              <a:t>… </a:t>
            </a:r>
            <a:r>
              <a:rPr sz="2400" spc="10" dirty="0">
                <a:latin typeface="Times New Roman"/>
                <a:cs typeface="Times New Roman"/>
              </a:rPr>
              <a:t>=  </a:t>
            </a:r>
            <a:r>
              <a:rPr sz="2400" spc="5" dirty="0">
                <a:latin typeface="Times New Roman"/>
                <a:cs typeface="Times New Roman"/>
              </a:rPr>
              <a:t>PBB(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7" baseline="-8680" dirty="0">
                <a:latin typeface="Times New Roman"/>
                <a:cs typeface="Times New Roman"/>
              </a:rPr>
              <a:t>n</a:t>
            </a:r>
            <a:r>
              <a:rPr sz="2400" spc="7" baseline="-8680" dirty="0">
                <a:latin typeface="Times New Roman"/>
                <a:cs typeface="Times New Roman"/>
              </a:rPr>
              <a:t>– </a:t>
            </a:r>
            <a:r>
              <a:rPr sz="2400" baseline="-868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i="1" baseline="-8680" dirty="0">
                <a:latin typeface="Times New Roman"/>
                <a:cs typeface="Times New Roman"/>
              </a:rPr>
              <a:t>n</a:t>
            </a:r>
            <a:r>
              <a:rPr sz="2400" baseline="-8680" dirty="0">
                <a:latin typeface="Times New Roman"/>
                <a:cs typeface="Times New Roman"/>
              </a:rPr>
              <a:t>–</a:t>
            </a:r>
            <a:r>
              <a:rPr sz="2400" spc="37" baseline="-8680" dirty="0">
                <a:latin typeface="Times New Roman"/>
                <a:cs typeface="Times New Roman"/>
              </a:rPr>
              <a:t> </a:t>
            </a:r>
            <a:r>
              <a:rPr sz="2400" spc="7" baseline="-868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)	</a:t>
            </a:r>
            <a:r>
              <a:rPr sz="2400" spc="10" dirty="0">
                <a:latin typeface="Times New Roman"/>
                <a:cs typeface="Times New Roman"/>
              </a:rPr>
              <a:t>= PBB(</a:t>
            </a:r>
            <a:r>
              <a:rPr sz="2400" i="1" spc="10" dirty="0">
                <a:latin typeface="Times New Roman"/>
                <a:cs typeface="Times New Roman"/>
              </a:rPr>
              <a:t>r</a:t>
            </a:r>
            <a:r>
              <a:rPr sz="2400" i="1" spc="15" baseline="-8680" dirty="0">
                <a:latin typeface="Times New Roman"/>
                <a:cs typeface="Times New Roman"/>
              </a:rPr>
              <a:t>n</a:t>
            </a:r>
            <a:r>
              <a:rPr sz="2400" spc="15" baseline="-8680" dirty="0">
                <a:latin typeface="Times New Roman"/>
                <a:cs typeface="Times New Roman"/>
              </a:rPr>
              <a:t>– </a:t>
            </a:r>
            <a:r>
              <a:rPr sz="2400" baseline="-868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7" baseline="-868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) </a:t>
            </a:r>
            <a:r>
              <a:rPr sz="2400" spc="10" dirty="0">
                <a:latin typeface="Times New Roman"/>
                <a:cs typeface="Times New Roman"/>
              </a:rPr>
              <a:t>= PBB(</a:t>
            </a:r>
            <a:r>
              <a:rPr sz="2400" i="1" spc="10" dirty="0">
                <a:latin typeface="Times New Roman"/>
                <a:cs typeface="Times New Roman"/>
              </a:rPr>
              <a:t>r</a:t>
            </a:r>
            <a:r>
              <a:rPr sz="2400" i="1" spc="15" baseline="-8680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, 0) 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7" baseline="-8680" dirty="0">
                <a:latin typeface="Times New Roman"/>
                <a:cs typeface="Times New Roman"/>
              </a:rPr>
              <a:t>n</a:t>
            </a:r>
            <a:endParaRPr sz="2400" baseline="-868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25400" marR="17780">
              <a:lnSpc>
                <a:spcPts val="2800"/>
              </a:lnSpc>
              <a:tabLst>
                <a:tab pos="728345" algn="l"/>
                <a:tab pos="1440815" algn="l"/>
                <a:tab pos="2051685" algn="l"/>
                <a:tab pos="2406015" algn="l"/>
                <a:tab pos="2982595" algn="l"/>
                <a:tab pos="3267710" algn="l"/>
                <a:tab pos="4201795" algn="l"/>
                <a:tab pos="4792345" algn="l"/>
                <a:tab pos="5880100" algn="l"/>
                <a:tab pos="6610350" algn="l"/>
                <a:tab pos="7357109" algn="l"/>
                <a:tab pos="7880350" algn="l"/>
              </a:tabLst>
            </a:pPr>
            <a:r>
              <a:rPr sz="2400" spc="10" dirty="0">
                <a:latin typeface="Times New Roman"/>
                <a:cs typeface="Times New Roman"/>
              </a:rPr>
              <a:t>Ja</a:t>
            </a:r>
            <a:r>
              <a:rPr sz="2400" spc="1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i,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PBB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ari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15" dirty="0">
                <a:latin typeface="Times New Roman"/>
                <a:cs typeface="Times New Roman"/>
              </a:rPr>
              <a:t>m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alah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si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terak</a:t>
            </a:r>
            <a:r>
              <a:rPr sz="2400" spc="15" dirty="0">
                <a:latin typeface="Times New Roman"/>
                <a:cs typeface="Times New Roman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ir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y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ti</a:t>
            </a:r>
            <a:r>
              <a:rPr sz="2400" spc="15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ak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no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ari  </a:t>
            </a:r>
            <a:r>
              <a:rPr sz="2400" spc="10" dirty="0">
                <a:latin typeface="Times New Roman"/>
                <a:cs typeface="Times New Roman"/>
              </a:rPr>
              <a:t>runtunan pembagian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tersebut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4938" y="3487728"/>
            <a:ext cx="6379845" cy="872675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spc="-30" dirty="0">
                <a:solidFill>
                  <a:srgbClr val="FF0000"/>
                </a:solidFill>
                <a:latin typeface="Carlito"/>
                <a:cs typeface="Carlito"/>
              </a:rPr>
              <a:t>Teorema</a:t>
            </a:r>
            <a:r>
              <a:rPr sz="1800" b="1" spc="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2.</a:t>
            </a:r>
            <a:r>
              <a:rPr sz="1800" b="1" spc="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Misalkan</a:t>
            </a:r>
            <a:r>
              <a:rPr sz="180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rlito"/>
                <a:cs typeface="Carlito"/>
              </a:rPr>
              <a:t>m</a:t>
            </a:r>
            <a:r>
              <a:rPr sz="1800" i="1" spc="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dan</a:t>
            </a:r>
            <a:r>
              <a:rPr sz="1800" spc="10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800" i="1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bilangan</a:t>
            </a:r>
            <a:r>
              <a:rPr sz="1800" spc="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bulat,</a:t>
            </a:r>
            <a:r>
              <a:rPr sz="180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dengan</a:t>
            </a:r>
            <a:r>
              <a:rPr sz="180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syarat</a:t>
            </a:r>
            <a:endParaRPr sz="1800" dirty="0">
              <a:latin typeface="Carlito"/>
              <a:cs typeface="Carlito"/>
            </a:endParaRPr>
          </a:p>
          <a:p>
            <a:pPr marL="92075">
              <a:lnSpc>
                <a:spcPts val="2150"/>
              </a:lnSpc>
              <a:spcBef>
                <a:spcPts val="25"/>
              </a:spcBef>
              <a:tabLst>
                <a:tab pos="3832225" algn="l"/>
              </a:tabLst>
            </a:pPr>
            <a:r>
              <a:rPr sz="1800" i="1" dirty="0">
                <a:solidFill>
                  <a:srgbClr val="FF0000"/>
                </a:solidFill>
                <a:latin typeface="Carlito"/>
                <a:cs typeface="Carlito"/>
              </a:rPr>
              <a:t>n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&gt; 0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sedemikian sehingga  </a:t>
            </a:r>
            <a:r>
              <a:rPr sz="1800" i="1" dirty="0">
                <a:solidFill>
                  <a:srgbClr val="FF0000"/>
                </a:solidFill>
                <a:latin typeface="Carlito"/>
                <a:cs typeface="Carlito"/>
              </a:rPr>
              <a:t>m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= </a:t>
            </a:r>
            <a:r>
              <a:rPr sz="1800" i="1" spc="-5" dirty="0">
                <a:solidFill>
                  <a:srgbClr val="FF0000"/>
                </a:solidFill>
                <a:latin typeface="Carlito"/>
                <a:cs typeface="Carlito"/>
              </a:rPr>
              <a:t>nq</a:t>
            </a:r>
            <a:r>
              <a:rPr sz="1800" i="1" spc="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r>
              <a:rPr sz="180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,	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0 </a:t>
            </a:r>
            <a:r>
              <a:rPr sz="1800" dirty="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rlito"/>
                <a:cs typeface="Carlito"/>
              </a:rPr>
              <a:t>r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&lt;</a:t>
            </a:r>
            <a:r>
              <a:rPr sz="18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  <a:p>
            <a:pPr marL="92075">
              <a:lnSpc>
                <a:spcPts val="2150"/>
              </a:lnSpc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maka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PBB(</a:t>
            </a:r>
            <a:r>
              <a:rPr sz="1800" i="1" spc="-5" dirty="0">
                <a:solidFill>
                  <a:srgbClr val="FF0000"/>
                </a:solidFill>
                <a:latin typeface="Carlito"/>
                <a:cs typeface="Carlito"/>
              </a:rPr>
              <a:t>m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, </a:t>
            </a:r>
            <a:r>
              <a:rPr sz="1800" i="1" spc="-5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)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PBB(</a:t>
            </a:r>
            <a:r>
              <a:rPr sz="1800" i="1" spc="-5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800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98167" y="680183"/>
            <a:ext cx="8746490" cy="49072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215"/>
              </a:spcBef>
            </a:pPr>
            <a:r>
              <a:rPr sz="2550" spc="-10" dirty="0">
                <a:latin typeface="Times New Roman"/>
                <a:cs typeface="Times New Roman"/>
              </a:rPr>
              <a:t>Diberikan </a:t>
            </a:r>
            <a:r>
              <a:rPr sz="2550" spc="-5" dirty="0">
                <a:latin typeface="Times New Roman"/>
                <a:cs typeface="Times New Roman"/>
              </a:rPr>
              <a:t>dua buah bilangan bulat </a:t>
            </a:r>
            <a:r>
              <a:rPr sz="2550" dirty="0">
                <a:latin typeface="Times New Roman"/>
                <a:cs typeface="Times New Roman"/>
              </a:rPr>
              <a:t>tak-negatif </a:t>
            </a:r>
            <a:r>
              <a:rPr sz="2550" i="1" spc="-15" dirty="0">
                <a:latin typeface="Times New Roman"/>
                <a:cs typeface="Times New Roman"/>
              </a:rPr>
              <a:t>m </a:t>
            </a:r>
            <a:r>
              <a:rPr sz="2550" spc="-5" dirty="0">
                <a:latin typeface="Times New Roman"/>
                <a:cs typeface="Times New Roman"/>
              </a:rPr>
              <a:t>dan </a:t>
            </a:r>
            <a:r>
              <a:rPr sz="2550" i="1" spc="-10" dirty="0">
                <a:latin typeface="Times New Roman"/>
                <a:cs typeface="Times New Roman"/>
              </a:rPr>
              <a:t>n </a:t>
            </a:r>
            <a:r>
              <a:rPr sz="2550" spc="-15" dirty="0">
                <a:latin typeface="Times New Roman"/>
                <a:cs typeface="Times New Roman"/>
              </a:rPr>
              <a:t>(</a:t>
            </a:r>
            <a:r>
              <a:rPr sz="2550" i="1" spc="-15" dirty="0">
                <a:latin typeface="Times New Roman"/>
                <a:cs typeface="Times New Roman"/>
              </a:rPr>
              <a:t>m </a:t>
            </a:r>
            <a:r>
              <a:rPr sz="2550" spc="-10" dirty="0">
                <a:latin typeface="Symbol"/>
                <a:cs typeface="Symbol"/>
              </a:rPr>
              <a:t>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n</a:t>
            </a:r>
            <a:r>
              <a:rPr sz="2550" dirty="0">
                <a:latin typeface="Times New Roman"/>
                <a:cs typeface="Times New Roman"/>
              </a:rPr>
              <a:t>).  </a:t>
            </a:r>
            <a:r>
              <a:rPr sz="2550" spc="-10" dirty="0">
                <a:latin typeface="Times New Roman"/>
                <a:cs typeface="Times New Roman"/>
              </a:rPr>
              <a:t>Algoritma </a:t>
            </a:r>
            <a:r>
              <a:rPr sz="2550" spc="-5" dirty="0">
                <a:latin typeface="Times New Roman"/>
                <a:cs typeface="Times New Roman"/>
              </a:rPr>
              <a:t>Euclidean berikut </a:t>
            </a:r>
            <a:r>
              <a:rPr sz="2550" spc="-10" dirty="0">
                <a:latin typeface="Times New Roman"/>
                <a:cs typeface="Times New Roman"/>
              </a:rPr>
              <a:t>mencari pembagi bersama </a:t>
            </a:r>
            <a:r>
              <a:rPr sz="2550" spc="-5" dirty="0">
                <a:latin typeface="Times New Roman"/>
                <a:cs typeface="Times New Roman"/>
              </a:rPr>
              <a:t>terbesar  dari </a:t>
            </a:r>
            <a:r>
              <a:rPr sz="2550" i="1" spc="-15" dirty="0">
                <a:latin typeface="Times New Roman"/>
                <a:cs typeface="Times New Roman"/>
              </a:rPr>
              <a:t>m </a:t>
            </a:r>
            <a:r>
              <a:rPr sz="2550" spc="-5" dirty="0">
                <a:latin typeface="Times New Roman"/>
                <a:cs typeface="Times New Roman"/>
              </a:rPr>
              <a:t>dan </a:t>
            </a:r>
            <a:r>
              <a:rPr sz="2550" i="1" spc="-5" dirty="0">
                <a:latin typeface="Times New Roman"/>
                <a:cs typeface="Times New Roman"/>
              </a:rPr>
              <a:t>n</a:t>
            </a:r>
            <a:r>
              <a:rPr sz="2550" spc="-5" dirty="0">
                <a:latin typeface="Times New Roman"/>
                <a:cs typeface="Times New Roman"/>
              </a:rPr>
              <a:t>.</a:t>
            </a:r>
            <a:endParaRPr sz="2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75920">
              <a:lnSpc>
                <a:spcPts val="3005"/>
              </a:lnSpc>
            </a:pPr>
            <a:r>
              <a:rPr sz="2550" b="1" spc="-10" dirty="0">
                <a:latin typeface="Times New Roman"/>
                <a:cs typeface="Times New Roman"/>
              </a:rPr>
              <a:t>Algoritma </a:t>
            </a:r>
            <a:r>
              <a:rPr sz="2550" b="1" spc="-5" dirty="0">
                <a:latin typeface="Times New Roman"/>
                <a:cs typeface="Times New Roman"/>
              </a:rPr>
              <a:t>Euclidean</a:t>
            </a:r>
            <a:endParaRPr sz="2550" dirty="0">
              <a:latin typeface="Times New Roman"/>
              <a:cs typeface="Times New Roman"/>
            </a:endParaRPr>
          </a:p>
          <a:p>
            <a:pPr marL="697230" indent="-321945">
              <a:lnSpc>
                <a:spcPts val="2935"/>
              </a:lnSpc>
              <a:buAutoNum type="arabicPeriod"/>
              <a:tabLst>
                <a:tab pos="697865" algn="l"/>
              </a:tabLst>
            </a:pPr>
            <a:r>
              <a:rPr sz="2550" spc="-5" dirty="0">
                <a:latin typeface="Times New Roman"/>
                <a:cs typeface="Times New Roman"/>
              </a:rPr>
              <a:t>Jika </a:t>
            </a:r>
            <a:r>
              <a:rPr sz="2550" i="1" spc="-10" dirty="0">
                <a:latin typeface="Times New Roman"/>
                <a:cs typeface="Times New Roman"/>
              </a:rPr>
              <a:t>n </a:t>
            </a:r>
            <a:r>
              <a:rPr sz="2550" spc="-10" dirty="0">
                <a:latin typeface="Times New Roman"/>
                <a:cs typeface="Times New Roman"/>
              </a:rPr>
              <a:t>= 0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maka</a:t>
            </a:r>
            <a:endParaRPr sz="2550" dirty="0">
              <a:latin typeface="Times New Roman"/>
              <a:cs typeface="Times New Roman"/>
            </a:endParaRPr>
          </a:p>
          <a:p>
            <a:pPr marL="1146175" marR="4884420" indent="1905">
              <a:lnSpc>
                <a:spcPts val="2930"/>
              </a:lnSpc>
              <a:spcBef>
                <a:spcPts val="140"/>
              </a:spcBef>
            </a:pPr>
            <a:r>
              <a:rPr sz="2550" i="1" spc="-15" dirty="0">
                <a:latin typeface="Times New Roman"/>
                <a:cs typeface="Times New Roman"/>
              </a:rPr>
              <a:t>m </a:t>
            </a:r>
            <a:r>
              <a:rPr sz="2550" spc="-10" dirty="0">
                <a:latin typeface="Times New Roman"/>
                <a:cs typeface="Times New Roman"/>
              </a:rPr>
              <a:t>adalah </a:t>
            </a:r>
            <a:r>
              <a:rPr sz="2550" spc="-5" dirty="0">
                <a:latin typeface="Times New Roman"/>
                <a:cs typeface="Times New Roman"/>
              </a:rPr>
              <a:t>PBB(</a:t>
            </a:r>
            <a:r>
              <a:rPr sz="2550" i="1" spc="-5" dirty="0">
                <a:latin typeface="Times New Roman"/>
                <a:cs typeface="Times New Roman"/>
              </a:rPr>
              <a:t>m</a:t>
            </a:r>
            <a:r>
              <a:rPr sz="2550" spc="-5" dirty="0">
                <a:latin typeface="Times New Roman"/>
                <a:cs typeface="Times New Roman"/>
              </a:rPr>
              <a:t>, </a:t>
            </a:r>
            <a:r>
              <a:rPr sz="2550" i="1" spc="-15" dirty="0">
                <a:latin typeface="Times New Roman"/>
                <a:cs typeface="Times New Roman"/>
              </a:rPr>
              <a:t>n</a:t>
            </a:r>
            <a:r>
              <a:rPr sz="2550" spc="-15" dirty="0">
                <a:latin typeface="Times New Roman"/>
                <a:cs typeface="Times New Roman"/>
              </a:rPr>
              <a:t>);  </a:t>
            </a:r>
            <a:r>
              <a:rPr sz="2550" spc="-5" dirty="0">
                <a:latin typeface="Times New Roman"/>
                <a:cs typeface="Times New Roman"/>
              </a:rPr>
              <a:t>stop.</a:t>
            </a:r>
            <a:endParaRPr sz="2550" dirty="0">
              <a:latin typeface="Times New Roman"/>
              <a:cs typeface="Times New Roman"/>
            </a:endParaRPr>
          </a:p>
          <a:p>
            <a:pPr marL="663575">
              <a:lnSpc>
                <a:spcPts val="2990"/>
              </a:lnSpc>
            </a:pPr>
            <a:r>
              <a:rPr sz="2550" spc="-5" dirty="0">
                <a:latin typeface="Times New Roman"/>
                <a:cs typeface="Times New Roman"/>
              </a:rPr>
              <a:t>tetapi </a:t>
            </a:r>
            <a:r>
              <a:rPr sz="2550" spc="-10" dirty="0">
                <a:latin typeface="Times New Roman"/>
                <a:cs typeface="Times New Roman"/>
              </a:rPr>
              <a:t>jika </a:t>
            </a:r>
            <a:r>
              <a:rPr sz="2550" i="1" spc="-10" dirty="0">
                <a:latin typeface="Times New Roman"/>
                <a:cs typeface="Times New Roman"/>
              </a:rPr>
              <a:t>n </a:t>
            </a:r>
            <a:r>
              <a:rPr sz="2550" spc="-10" dirty="0">
                <a:latin typeface="Symbol"/>
                <a:cs typeface="Symbol"/>
              </a:rPr>
              <a:t>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0,</a:t>
            </a:r>
            <a:endParaRPr sz="2550" dirty="0">
              <a:latin typeface="Times New Roman"/>
              <a:cs typeface="Times New Roman"/>
            </a:endParaRPr>
          </a:p>
          <a:p>
            <a:pPr marL="1221105">
              <a:lnSpc>
                <a:spcPts val="2925"/>
              </a:lnSpc>
            </a:pPr>
            <a:r>
              <a:rPr sz="2550" spc="-5" dirty="0">
                <a:latin typeface="Times New Roman"/>
                <a:cs typeface="Times New Roman"/>
              </a:rPr>
              <a:t>lanjutkan </a:t>
            </a:r>
            <a:r>
              <a:rPr sz="2550" spc="-10" dirty="0">
                <a:latin typeface="Times New Roman"/>
                <a:cs typeface="Times New Roman"/>
              </a:rPr>
              <a:t>ke </a:t>
            </a:r>
            <a:r>
              <a:rPr sz="2550" spc="-5" dirty="0">
                <a:latin typeface="Times New Roman"/>
                <a:cs typeface="Times New Roman"/>
              </a:rPr>
              <a:t>langkah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2.</a:t>
            </a:r>
            <a:endParaRPr sz="2550" dirty="0">
              <a:latin typeface="Times New Roman"/>
              <a:cs typeface="Times New Roman"/>
            </a:endParaRPr>
          </a:p>
          <a:p>
            <a:pPr marL="734060" indent="-402590">
              <a:lnSpc>
                <a:spcPts val="2935"/>
              </a:lnSpc>
              <a:buAutoNum type="arabicPeriod" startAt="2"/>
              <a:tabLst>
                <a:tab pos="734060" algn="l"/>
                <a:tab pos="734695" algn="l"/>
              </a:tabLst>
            </a:pPr>
            <a:r>
              <a:rPr sz="2550" spc="-10" dirty="0">
                <a:latin typeface="Times New Roman"/>
                <a:cs typeface="Times New Roman"/>
              </a:rPr>
              <a:t>Bagilah </a:t>
            </a:r>
            <a:r>
              <a:rPr sz="2550" i="1" spc="-15" dirty="0">
                <a:latin typeface="Times New Roman"/>
                <a:cs typeface="Times New Roman"/>
              </a:rPr>
              <a:t>m </a:t>
            </a:r>
            <a:r>
              <a:rPr sz="2550" spc="-5" dirty="0">
                <a:latin typeface="Times New Roman"/>
                <a:cs typeface="Times New Roman"/>
              </a:rPr>
              <a:t>dengan </a:t>
            </a:r>
            <a:r>
              <a:rPr sz="2550" i="1" spc="-10" dirty="0">
                <a:latin typeface="Times New Roman"/>
                <a:cs typeface="Times New Roman"/>
              </a:rPr>
              <a:t>n </a:t>
            </a:r>
            <a:r>
              <a:rPr sz="2550" spc="-5" dirty="0">
                <a:latin typeface="Times New Roman"/>
                <a:cs typeface="Times New Roman"/>
              </a:rPr>
              <a:t>dan </a:t>
            </a:r>
            <a:r>
              <a:rPr sz="2550" spc="-10" dirty="0">
                <a:latin typeface="Times New Roman"/>
                <a:cs typeface="Times New Roman"/>
              </a:rPr>
              <a:t>misalkan </a:t>
            </a:r>
            <a:r>
              <a:rPr sz="2550" i="1" spc="-10" dirty="0">
                <a:latin typeface="Times New Roman"/>
                <a:cs typeface="Times New Roman"/>
              </a:rPr>
              <a:t>r </a:t>
            </a:r>
            <a:r>
              <a:rPr sz="2550" spc="-10" dirty="0">
                <a:latin typeface="Times New Roman"/>
                <a:cs typeface="Times New Roman"/>
              </a:rPr>
              <a:t>adalah</a:t>
            </a:r>
            <a:r>
              <a:rPr sz="2550" spc="10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sisanya.</a:t>
            </a:r>
            <a:endParaRPr sz="2550" dirty="0">
              <a:latin typeface="Times New Roman"/>
              <a:cs typeface="Times New Roman"/>
            </a:endParaRPr>
          </a:p>
          <a:p>
            <a:pPr marL="739140" marR="9525" indent="-407034">
              <a:lnSpc>
                <a:spcPts val="2930"/>
              </a:lnSpc>
              <a:spcBef>
                <a:spcPts val="150"/>
              </a:spcBef>
              <a:buAutoNum type="arabicPeriod" startAt="2"/>
              <a:tabLst>
                <a:tab pos="692785" algn="l"/>
              </a:tabLst>
            </a:pPr>
            <a:r>
              <a:rPr sz="2550" spc="-10" dirty="0">
                <a:latin typeface="Times New Roman"/>
                <a:cs typeface="Times New Roman"/>
              </a:rPr>
              <a:t>Ganti </a:t>
            </a:r>
            <a:r>
              <a:rPr sz="2550" spc="-5" dirty="0">
                <a:latin typeface="Times New Roman"/>
                <a:cs typeface="Times New Roman"/>
              </a:rPr>
              <a:t>nilai </a:t>
            </a:r>
            <a:r>
              <a:rPr sz="2550" i="1" spc="-15" dirty="0">
                <a:latin typeface="Times New Roman"/>
                <a:cs typeface="Times New Roman"/>
              </a:rPr>
              <a:t>m </a:t>
            </a:r>
            <a:r>
              <a:rPr sz="2550" spc="-5" dirty="0">
                <a:latin typeface="Times New Roman"/>
                <a:cs typeface="Times New Roman"/>
              </a:rPr>
              <a:t>dengan nilai </a:t>
            </a:r>
            <a:r>
              <a:rPr sz="2550" i="1" spc="-10" dirty="0">
                <a:latin typeface="Times New Roman"/>
                <a:cs typeface="Times New Roman"/>
              </a:rPr>
              <a:t>n </a:t>
            </a:r>
            <a:r>
              <a:rPr sz="2550" spc="-5" dirty="0">
                <a:latin typeface="Times New Roman"/>
                <a:cs typeface="Times New Roman"/>
              </a:rPr>
              <a:t>dan nilai </a:t>
            </a:r>
            <a:r>
              <a:rPr sz="2550" i="1" spc="-10" dirty="0">
                <a:latin typeface="Times New Roman"/>
                <a:cs typeface="Times New Roman"/>
              </a:rPr>
              <a:t>n </a:t>
            </a:r>
            <a:r>
              <a:rPr sz="2550" spc="-5" dirty="0">
                <a:latin typeface="Times New Roman"/>
                <a:cs typeface="Times New Roman"/>
              </a:rPr>
              <a:t>dengan nilai </a:t>
            </a:r>
            <a:r>
              <a:rPr sz="2550" i="1" spc="-5" dirty="0">
                <a:latin typeface="Times New Roman"/>
                <a:cs typeface="Times New Roman"/>
              </a:rPr>
              <a:t>r</a:t>
            </a:r>
            <a:r>
              <a:rPr sz="2550" spc="-5" dirty="0">
                <a:latin typeface="Times New Roman"/>
                <a:cs typeface="Times New Roman"/>
              </a:rPr>
              <a:t>, </a:t>
            </a:r>
            <a:r>
              <a:rPr sz="2550" spc="-10" dirty="0">
                <a:latin typeface="Times New Roman"/>
                <a:cs typeface="Times New Roman"/>
              </a:rPr>
              <a:t>lalu  </a:t>
            </a:r>
            <a:r>
              <a:rPr sz="2550" spc="-5" dirty="0">
                <a:latin typeface="Times New Roman"/>
                <a:cs typeface="Times New Roman"/>
              </a:rPr>
              <a:t>ulang </a:t>
            </a:r>
            <a:r>
              <a:rPr sz="2550" spc="-10" dirty="0">
                <a:latin typeface="Times New Roman"/>
                <a:cs typeface="Times New Roman"/>
              </a:rPr>
              <a:t>kembali </a:t>
            </a:r>
            <a:r>
              <a:rPr sz="2550" spc="-5" dirty="0">
                <a:latin typeface="Times New Roman"/>
                <a:cs typeface="Times New Roman"/>
              </a:rPr>
              <a:t>ke langkah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1.</a:t>
            </a:r>
            <a:endParaRPr sz="2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240" y="739134"/>
            <a:ext cx="7964805" cy="4766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2480945" algn="r">
              <a:lnSpc>
                <a:spcPts val="2000"/>
              </a:lnSpc>
              <a:spcBef>
                <a:spcPts val="120"/>
              </a:spcBef>
            </a:pPr>
            <a:r>
              <a:rPr sz="17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procedure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Euclidean(</a:t>
            </a:r>
            <a:r>
              <a:rPr sz="170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input</a:t>
            </a:r>
            <a:r>
              <a:rPr sz="1700" spc="10" dirty="0">
                <a:latin typeface="Courier New"/>
                <a:cs typeface="Courier New"/>
              </a:rPr>
              <a:t> m, n :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700" spc="10" dirty="0">
                <a:latin typeface="Courier New"/>
                <a:cs typeface="Courier New"/>
              </a:rPr>
              <a:t>,</a:t>
            </a:r>
            <a:endParaRPr sz="1700">
              <a:latin typeface="Courier New"/>
              <a:cs typeface="Courier New"/>
            </a:endParaRPr>
          </a:p>
          <a:p>
            <a:pPr marR="2480945" algn="r">
              <a:lnSpc>
                <a:spcPts val="1950"/>
              </a:lnSpc>
            </a:pPr>
            <a:r>
              <a:rPr sz="17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output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PBB :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r>
              <a:rPr sz="1700" spc="10" dirty="0"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93980">
              <a:lnSpc>
                <a:spcPts val="1995"/>
              </a:lnSpc>
            </a:pPr>
            <a:r>
              <a:rPr sz="1700" i="1" spc="10" dirty="0">
                <a:latin typeface="Courier New"/>
                <a:cs typeface="Courier New"/>
              </a:rPr>
              <a:t>{</a:t>
            </a:r>
            <a:r>
              <a:rPr sz="1700" i="1" spc="450" dirty="0">
                <a:latin typeface="Courier New"/>
                <a:cs typeface="Courier New"/>
              </a:rPr>
              <a:t> </a:t>
            </a:r>
            <a:r>
              <a:rPr sz="1700" i="1" spc="5" dirty="0">
                <a:latin typeface="Courier New"/>
                <a:cs typeface="Courier New"/>
              </a:rPr>
              <a:t>Mencari</a:t>
            </a:r>
            <a:r>
              <a:rPr sz="1700" i="1" spc="450" dirty="0">
                <a:latin typeface="Courier New"/>
                <a:cs typeface="Courier New"/>
              </a:rPr>
              <a:t> </a:t>
            </a:r>
            <a:r>
              <a:rPr sz="1700" i="1" spc="5" dirty="0">
                <a:latin typeface="Courier New"/>
                <a:cs typeface="Courier New"/>
              </a:rPr>
              <a:t>PBB(m,</a:t>
            </a:r>
            <a:r>
              <a:rPr sz="1700" i="1" spc="445" dirty="0">
                <a:latin typeface="Courier New"/>
                <a:cs typeface="Courier New"/>
              </a:rPr>
              <a:t> </a:t>
            </a:r>
            <a:r>
              <a:rPr sz="1700" i="1" spc="10" dirty="0">
                <a:latin typeface="Courier New"/>
                <a:cs typeface="Courier New"/>
              </a:rPr>
              <a:t>n)</a:t>
            </a:r>
            <a:r>
              <a:rPr sz="1700" i="1" spc="450" dirty="0">
                <a:latin typeface="Courier New"/>
                <a:cs typeface="Courier New"/>
              </a:rPr>
              <a:t> </a:t>
            </a:r>
            <a:r>
              <a:rPr sz="1700" i="1" spc="5" dirty="0">
                <a:latin typeface="Courier New"/>
                <a:cs typeface="Courier New"/>
              </a:rPr>
              <a:t>dengan</a:t>
            </a:r>
            <a:r>
              <a:rPr sz="1700" i="1" spc="445" dirty="0">
                <a:latin typeface="Courier New"/>
                <a:cs typeface="Courier New"/>
              </a:rPr>
              <a:t> </a:t>
            </a:r>
            <a:r>
              <a:rPr sz="1700" i="1" spc="5" dirty="0">
                <a:latin typeface="Courier New"/>
                <a:cs typeface="Courier New"/>
              </a:rPr>
              <a:t>syarat</a:t>
            </a:r>
            <a:r>
              <a:rPr sz="1700" i="1" spc="445" dirty="0">
                <a:latin typeface="Courier New"/>
                <a:cs typeface="Courier New"/>
              </a:rPr>
              <a:t> </a:t>
            </a:r>
            <a:r>
              <a:rPr sz="1700" i="1" spc="10" dirty="0">
                <a:latin typeface="Courier New"/>
                <a:cs typeface="Courier New"/>
              </a:rPr>
              <a:t>m</a:t>
            </a:r>
            <a:r>
              <a:rPr sz="1700" i="1" spc="450" dirty="0">
                <a:latin typeface="Courier New"/>
                <a:cs typeface="Courier New"/>
              </a:rPr>
              <a:t> </a:t>
            </a:r>
            <a:r>
              <a:rPr sz="1700" i="1" spc="10" dirty="0">
                <a:latin typeface="Courier New"/>
                <a:cs typeface="Courier New"/>
              </a:rPr>
              <a:t>dan</a:t>
            </a:r>
            <a:r>
              <a:rPr sz="1700" i="1" spc="445" dirty="0">
                <a:latin typeface="Courier New"/>
                <a:cs typeface="Courier New"/>
              </a:rPr>
              <a:t> </a:t>
            </a:r>
            <a:r>
              <a:rPr sz="1700" i="1" spc="10" dirty="0">
                <a:latin typeface="Courier New"/>
                <a:cs typeface="Courier New"/>
              </a:rPr>
              <a:t>n</a:t>
            </a:r>
            <a:r>
              <a:rPr sz="1700" i="1" spc="450" dirty="0">
                <a:latin typeface="Courier New"/>
                <a:cs typeface="Courier New"/>
              </a:rPr>
              <a:t> </a:t>
            </a:r>
            <a:r>
              <a:rPr sz="1700" i="1" spc="5" dirty="0">
                <a:latin typeface="Courier New"/>
                <a:cs typeface="Courier New"/>
              </a:rPr>
              <a:t>bilangan</a:t>
            </a:r>
            <a:r>
              <a:rPr sz="1700" i="1" spc="450" dirty="0">
                <a:latin typeface="Courier New"/>
                <a:cs typeface="Courier New"/>
              </a:rPr>
              <a:t> </a:t>
            </a:r>
            <a:r>
              <a:rPr sz="1700" i="1" spc="30" dirty="0">
                <a:latin typeface="Courier New"/>
                <a:cs typeface="Courier New"/>
              </a:rPr>
              <a:t>tak-</a:t>
            </a:r>
            <a:endParaRPr sz="1700">
              <a:latin typeface="Courier New"/>
              <a:cs typeface="Courier New"/>
            </a:endParaRPr>
          </a:p>
          <a:p>
            <a:pPr marL="383540">
              <a:lnSpc>
                <a:spcPct val="100000"/>
              </a:lnSpc>
              <a:spcBef>
                <a:spcPts val="114"/>
              </a:spcBef>
              <a:tabLst>
                <a:tab pos="2472690" algn="l"/>
              </a:tabLst>
            </a:pPr>
            <a:r>
              <a:rPr sz="1700" i="1" spc="5" dirty="0">
                <a:latin typeface="Courier New"/>
                <a:cs typeface="Courier New"/>
              </a:rPr>
              <a:t>negatif </a:t>
            </a:r>
            <a:r>
              <a:rPr sz="1700" i="1" spc="10" dirty="0">
                <a:latin typeface="Courier New"/>
                <a:cs typeface="Courier New"/>
              </a:rPr>
              <a:t>dan</a:t>
            </a:r>
            <a:r>
              <a:rPr sz="1700" i="1" spc="25" dirty="0">
                <a:latin typeface="Courier New"/>
                <a:cs typeface="Courier New"/>
              </a:rPr>
              <a:t> </a:t>
            </a:r>
            <a:r>
              <a:rPr sz="1700" i="1" spc="10" dirty="0">
                <a:latin typeface="Courier New"/>
                <a:cs typeface="Courier New"/>
              </a:rPr>
              <a:t>m</a:t>
            </a:r>
            <a:r>
              <a:rPr sz="1700" i="1" spc="35" dirty="0">
                <a:latin typeface="Courier New"/>
                <a:cs typeface="Courier New"/>
              </a:rPr>
              <a:t> </a:t>
            </a:r>
            <a:r>
              <a:rPr sz="1800" i="1" spc="-45" dirty="0">
                <a:latin typeface="Symbol"/>
                <a:cs typeface="Symbol"/>
              </a:rPr>
              <a:t></a:t>
            </a:r>
            <a:r>
              <a:rPr sz="1800" spc="-45" dirty="0">
                <a:latin typeface="Times New Roman"/>
                <a:cs typeface="Times New Roman"/>
              </a:rPr>
              <a:t>	</a:t>
            </a:r>
            <a:r>
              <a:rPr sz="1700" i="1" spc="10" dirty="0">
                <a:latin typeface="Courier New"/>
                <a:cs typeface="Courier New"/>
              </a:rPr>
              <a:t>n</a:t>
            </a:r>
            <a:endParaRPr sz="1700">
              <a:latin typeface="Courier New"/>
              <a:cs typeface="Courier New"/>
            </a:endParaRPr>
          </a:p>
          <a:p>
            <a:pPr marL="356235" marR="2896870">
              <a:lnSpc>
                <a:spcPts val="1950"/>
              </a:lnSpc>
              <a:spcBef>
                <a:spcPts val="330"/>
              </a:spcBef>
              <a:tabLst>
                <a:tab pos="3232785" algn="l"/>
                <a:tab pos="4927600" algn="l"/>
              </a:tabLst>
            </a:pPr>
            <a:r>
              <a:rPr sz="1700" i="1" spc="5" dirty="0">
                <a:latin typeface="Courier New"/>
                <a:cs typeface="Courier New"/>
              </a:rPr>
              <a:t>Masukan</a:t>
            </a:r>
            <a:r>
              <a:rPr sz="1700" i="1" spc="10" dirty="0">
                <a:latin typeface="Courier New"/>
                <a:cs typeface="Courier New"/>
              </a:rPr>
              <a:t>:</a:t>
            </a:r>
            <a:r>
              <a:rPr sz="1700" i="1" spc="5" dirty="0">
                <a:latin typeface="Courier New"/>
                <a:cs typeface="Courier New"/>
              </a:rPr>
              <a:t> </a:t>
            </a:r>
            <a:r>
              <a:rPr sz="1700" i="1" spc="10" dirty="0">
                <a:latin typeface="Courier New"/>
                <a:cs typeface="Courier New"/>
              </a:rPr>
              <a:t>m</a:t>
            </a:r>
            <a:r>
              <a:rPr sz="1700" i="1" spc="5" dirty="0">
                <a:latin typeface="Courier New"/>
                <a:cs typeface="Courier New"/>
              </a:rPr>
              <a:t> da</a:t>
            </a:r>
            <a:r>
              <a:rPr sz="1700" i="1" spc="10" dirty="0">
                <a:latin typeface="Courier New"/>
                <a:cs typeface="Courier New"/>
              </a:rPr>
              <a:t>n</a:t>
            </a:r>
            <a:r>
              <a:rPr sz="1700" i="1" spc="5" dirty="0">
                <a:latin typeface="Courier New"/>
                <a:cs typeface="Courier New"/>
              </a:rPr>
              <a:t> n</a:t>
            </a:r>
            <a:r>
              <a:rPr sz="1700" i="1" spc="10" dirty="0">
                <a:latin typeface="Courier New"/>
                <a:cs typeface="Courier New"/>
              </a:rPr>
              <a:t>,</a:t>
            </a:r>
            <a:r>
              <a:rPr sz="1700" i="1" spc="5" dirty="0">
                <a:latin typeface="Courier New"/>
                <a:cs typeface="Courier New"/>
              </a:rPr>
              <a:t> </a:t>
            </a:r>
            <a:r>
              <a:rPr sz="1700" i="1" spc="10" dirty="0">
                <a:latin typeface="Courier New"/>
                <a:cs typeface="Courier New"/>
              </a:rPr>
              <a:t>m</a:t>
            </a:r>
            <a:r>
              <a:rPr sz="1700" i="1" spc="35" dirty="0">
                <a:latin typeface="Courier New"/>
                <a:cs typeface="Courier New"/>
              </a:rPr>
              <a:t> </a:t>
            </a:r>
            <a:r>
              <a:rPr sz="1800" i="1" spc="-45" dirty="0">
                <a:latin typeface="Symbol"/>
                <a:cs typeface="Symbol"/>
              </a:rPr>
              <a:t>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700" i="1" spc="10" dirty="0">
                <a:latin typeface="Courier New"/>
                <a:cs typeface="Courier New"/>
              </a:rPr>
              <a:t>n</a:t>
            </a:r>
            <a:r>
              <a:rPr sz="1700" i="1" spc="5" dirty="0">
                <a:latin typeface="Courier New"/>
                <a:cs typeface="Courier New"/>
              </a:rPr>
              <a:t> da</a:t>
            </a:r>
            <a:r>
              <a:rPr sz="1700" i="1" spc="10" dirty="0">
                <a:latin typeface="Courier New"/>
                <a:cs typeface="Courier New"/>
              </a:rPr>
              <a:t>n</a:t>
            </a:r>
            <a:r>
              <a:rPr sz="1700" i="1" spc="5" dirty="0">
                <a:latin typeface="Courier New"/>
                <a:cs typeface="Courier New"/>
              </a:rPr>
              <a:t> m</a:t>
            </a:r>
            <a:r>
              <a:rPr sz="1700" i="1" spc="10" dirty="0">
                <a:latin typeface="Courier New"/>
                <a:cs typeface="Courier New"/>
              </a:rPr>
              <a:t>,</a:t>
            </a:r>
            <a:r>
              <a:rPr sz="1700" i="1" spc="5" dirty="0">
                <a:latin typeface="Courier New"/>
                <a:cs typeface="Courier New"/>
              </a:rPr>
              <a:t> </a:t>
            </a:r>
            <a:r>
              <a:rPr sz="1700" i="1" spc="10" dirty="0">
                <a:latin typeface="Courier New"/>
                <a:cs typeface="Courier New"/>
              </a:rPr>
              <a:t>n</a:t>
            </a:r>
            <a:r>
              <a:rPr sz="1700" i="1" spc="20" dirty="0">
                <a:latin typeface="Courier New"/>
                <a:cs typeface="Courier New"/>
              </a:rPr>
              <a:t> </a:t>
            </a:r>
            <a:r>
              <a:rPr sz="1800" i="1" spc="-45" dirty="0">
                <a:latin typeface="Symbol"/>
                <a:cs typeface="Symbol"/>
              </a:rPr>
              <a:t>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700" i="1" spc="10" dirty="0">
                <a:latin typeface="Courier New"/>
                <a:cs typeface="Courier New"/>
              </a:rPr>
              <a:t>0  </a:t>
            </a:r>
            <a:r>
              <a:rPr sz="1700" i="1" spc="5" dirty="0">
                <a:latin typeface="Courier New"/>
                <a:cs typeface="Courier New"/>
              </a:rPr>
              <a:t>Keluaran: PBB(m,</a:t>
            </a:r>
            <a:r>
              <a:rPr sz="1700" i="1" dirty="0">
                <a:latin typeface="Courier New"/>
                <a:cs typeface="Courier New"/>
              </a:rPr>
              <a:t> </a:t>
            </a:r>
            <a:r>
              <a:rPr sz="1700" i="1" spc="5" dirty="0">
                <a:latin typeface="Courier New"/>
                <a:cs typeface="Courier New"/>
              </a:rPr>
              <a:t>n)</a:t>
            </a:r>
            <a:endParaRPr sz="1700">
              <a:latin typeface="Courier New"/>
              <a:cs typeface="Courier New"/>
            </a:endParaRPr>
          </a:p>
          <a:p>
            <a:pPr marL="93980">
              <a:lnSpc>
                <a:spcPts val="1835"/>
              </a:lnSpc>
            </a:pPr>
            <a:r>
              <a:rPr sz="1700" i="1" spc="1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93980">
              <a:lnSpc>
                <a:spcPts val="1950"/>
              </a:lnSpc>
            </a:pPr>
            <a:r>
              <a:rPr sz="1700" b="1" spc="5" dirty="0">
                <a:latin typeface="Courier New"/>
                <a:cs typeface="Courier New"/>
              </a:rPr>
              <a:t>Kamus</a:t>
            </a:r>
            <a:endParaRPr sz="1700">
              <a:latin typeface="Courier New"/>
              <a:cs typeface="Courier New"/>
            </a:endParaRPr>
          </a:p>
          <a:p>
            <a:pPr marL="487045">
              <a:lnSpc>
                <a:spcPts val="2020"/>
              </a:lnSpc>
            </a:pPr>
            <a:r>
              <a:rPr sz="1700" spc="10" dirty="0">
                <a:latin typeface="Courier New"/>
                <a:cs typeface="Courier New"/>
              </a:rPr>
              <a:t>r :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</a:pPr>
            <a:r>
              <a:rPr sz="1700" b="1" spc="5" dirty="0">
                <a:latin typeface="Courier New"/>
                <a:cs typeface="Courier New"/>
              </a:rPr>
              <a:t>Algoritma:</a:t>
            </a:r>
            <a:endParaRPr sz="1700">
              <a:latin typeface="Courier New"/>
              <a:cs typeface="Courier New"/>
            </a:endParaRPr>
          </a:p>
          <a:p>
            <a:pPr marL="880744" marR="5546725" indent="-393065">
              <a:lnSpc>
                <a:spcPct val="110300"/>
              </a:lnSpc>
              <a:spcBef>
                <a:spcPts val="45"/>
              </a:spcBef>
              <a:tabLst>
                <a:tab pos="1490345" algn="l"/>
                <a:tab pos="1788795" algn="l"/>
              </a:tabLst>
            </a:pPr>
            <a:r>
              <a:rPr sz="170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while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n </a:t>
            </a:r>
            <a:r>
              <a:rPr sz="1700" spc="10" dirty="0">
                <a:latin typeface="Symbol"/>
                <a:cs typeface="Symbol"/>
              </a:rPr>
              <a:t>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0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 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r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Symbol"/>
                <a:cs typeface="Symbol"/>
              </a:rPr>
              <a:t></a:t>
            </a:r>
            <a:r>
              <a:rPr sz="1700" spc="2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m </a:t>
            </a:r>
            <a:r>
              <a:rPr sz="170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mod</a:t>
            </a:r>
            <a:r>
              <a:rPr sz="1700" spc="-7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n 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m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Symbol"/>
                <a:cs typeface="Symbol"/>
              </a:rPr>
              <a:t></a:t>
            </a:r>
            <a:r>
              <a:rPr sz="1700" spc="2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n</a:t>
            </a:r>
            <a:endParaRPr sz="1700">
              <a:latin typeface="Courier New"/>
              <a:cs typeface="Courier New"/>
            </a:endParaRPr>
          </a:p>
          <a:p>
            <a:pPr marL="487680" marR="6334125" indent="392430">
              <a:lnSpc>
                <a:spcPts val="1939"/>
              </a:lnSpc>
              <a:spcBef>
                <a:spcPts val="359"/>
              </a:spcBef>
              <a:tabLst>
                <a:tab pos="1490345" algn="l"/>
              </a:tabLst>
            </a:pPr>
            <a:r>
              <a:rPr sz="1700" spc="10" dirty="0">
                <a:latin typeface="Courier New"/>
                <a:cs typeface="Courier New"/>
              </a:rPr>
              <a:t>n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Symbol"/>
                <a:cs typeface="Symbol"/>
              </a:rPr>
              <a:t>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r 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endwhile</a:t>
            </a:r>
            <a:endParaRPr sz="1700">
              <a:latin typeface="Courier New"/>
              <a:cs typeface="Courier New"/>
            </a:endParaRPr>
          </a:p>
          <a:p>
            <a:pPr marL="487680">
              <a:lnSpc>
                <a:spcPts val="1905"/>
              </a:lnSpc>
            </a:pPr>
            <a:r>
              <a:rPr sz="1700" i="1" spc="10" dirty="0">
                <a:latin typeface="Courier New"/>
                <a:cs typeface="Courier New"/>
              </a:rPr>
              <a:t>{ n = 0, maka </a:t>
            </a:r>
            <a:r>
              <a:rPr sz="1700" i="1" spc="5" dirty="0">
                <a:latin typeface="Courier New"/>
                <a:cs typeface="Courier New"/>
              </a:rPr>
              <a:t>PBB(m,n) </a:t>
            </a:r>
            <a:r>
              <a:rPr sz="1700" i="1" spc="10" dirty="0">
                <a:latin typeface="Courier New"/>
                <a:cs typeface="Courier New"/>
              </a:rPr>
              <a:t>= m</a:t>
            </a:r>
            <a:r>
              <a:rPr sz="1700" i="1" spc="-35" dirty="0">
                <a:latin typeface="Courier New"/>
                <a:cs typeface="Courier New"/>
              </a:rPr>
              <a:t> </a:t>
            </a:r>
            <a:r>
              <a:rPr sz="1700" i="1" spc="1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487045">
              <a:lnSpc>
                <a:spcPct val="100000"/>
              </a:lnSpc>
              <a:spcBef>
                <a:spcPts val="215"/>
              </a:spcBef>
              <a:tabLst>
                <a:tab pos="1359535" algn="l"/>
              </a:tabLst>
            </a:pPr>
            <a:r>
              <a:rPr sz="1700" spc="10" dirty="0">
                <a:latin typeface="Courier New"/>
                <a:cs typeface="Courier New"/>
              </a:rPr>
              <a:t>PBB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Symbol"/>
                <a:cs typeface="Symbol"/>
              </a:rPr>
              <a:t></a:t>
            </a:r>
            <a:r>
              <a:rPr sz="1700" spc="2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m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60502" y="609599"/>
            <a:ext cx="7978775" cy="5077460"/>
            <a:chOff x="2460502" y="609599"/>
            <a:chExt cx="7978775" cy="5077460"/>
          </a:xfrm>
        </p:grpSpPr>
        <p:sp>
          <p:nvSpPr>
            <p:cNvPr id="4" name="object 4"/>
            <p:cNvSpPr/>
            <p:nvPr/>
          </p:nvSpPr>
          <p:spPr>
            <a:xfrm>
              <a:off x="2464652" y="613796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4">
                  <a:moveTo>
                    <a:pt x="0" y="0"/>
                  </a:moveTo>
                  <a:lnTo>
                    <a:pt x="7864" y="0"/>
                  </a:lnTo>
                </a:path>
                <a:path w="8255" h="8254">
                  <a:moveTo>
                    <a:pt x="0" y="0"/>
                  </a:moveTo>
                  <a:lnTo>
                    <a:pt x="0" y="7819"/>
                  </a:lnTo>
                </a:path>
                <a:path w="8255" h="8254">
                  <a:moveTo>
                    <a:pt x="0" y="0"/>
                  </a:moveTo>
                  <a:lnTo>
                    <a:pt x="7864" y="0"/>
                  </a:lnTo>
                </a:path>
                <a:path w="8255" h="8254">
                  <a:moveTo>
                    <a:pt x="0" y="0"/>
                  </a:moveTo>
                  <a:lnTo>
                    <a:pt x="0" y="78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9240" y="609600"/>
              <a:ext cx="7964805" cy="8890"/>
            </a:xfrm>
            <a:custGeom>
              <a:avLst/>
              <a:gdLst/>
              <a:ahLst/>
              <a:cxnLst/>
              <a:rect l="l" t="t" r="r" b="b"/>
              <a:pathLst>
                <a:path w="7964805" h="8890">
                  <a:moveTo>
                    <a:pt x="7964237" y="0"/>
                  </a:moveTo>
                  <a:lnTo>
                    <a:pt x="0" y="0"/>
                  </a:lnTo>
                  <a:lnTo>
                    <a:pt x="0" y="8741"/>
                  </a:lnTo>
                  <a:lnTo>
                    <a:pt x="7964237" y="8741"/>
                  </a:lnTo>
                  <a:lnTo>
                    <a:pt x="7964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3390" y="613796"/>
              <a:ext cx="7963534" cy="0"/>
            </a:xfrm>
            <a:custGeom>
              <a:avLst/>
              <a:gdLst/>
              <a:ahLst/>
              <a:cxnLst/>
              <a:rect l="l" t="t" r="r" b="b"/>
              <a:pathLst>
                <a:path w="7963534">
                  <a:moveTo>
                    <a:pt x="0" y="0"/>
                  </a:moveTo>
                  <a:lnTo>
                    <a:pt x="79633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0502" y="609599"/>
              <a:ext cx="8890" cy="5074285"/>
            </a:xfrm>
            <a:custGeom>
              <a:avLst/>
              <a:gdLst/>
              <a:ahLst/>
              <a:cxnLst/>
              <a:rect l="l" t="t" r="r" b="b"/>
              <a:pathLst>
                <a:path w="8889" h="5074285">
                  <a:moveTo>
                    <a:pt x="0" y="5074186"/>
                  </a:moveTo>
                  <a:lnTo>
                    <a:pt x="8738" y="5074186"/>
                  </a:lnTo>
                  <a:lnTo>
                    <a:pt x="8738" y="0"/>
                  </a:lnTo>
                  <a:lnTo>
                    <a:pt x="0" y="0"/>
                  </a:lnTo>
                  <a:lnTo>
                    <a:pt x="0" y="5074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4652" y="622524"/>
              <a:ext cx="8255" cy="5064760"/>
            </a:xfrm>
            <a:custGeom>
              <a:avLst/>
              <a:gdLst/>
              <a:ahLst/>
              <a:cxnLst/>
              <a:rect l="l" t="t" r="r" b="b"/>
              <a:pathLst>
                <a:path w="8255" h="5064760">
                  <a:moveTo>
                    <a:pt x="0" y="0"/>
                  </a:moveTo>
                  <a:lnTo>
                    <a:pt x="0" y="5055806"/>
                  </a:lnTo>
                </a:path>
                <a:path w="8255" h="5064760">
                  <a:moveTo>
                    <a:pt x="0" y="5056679"/>
                  </a:moveTo>
                  <a:lnTo>
                    <a:pt x="7864" y="5056679"/>
                  </a:lnTo>
                </a:path>
                <a:path w="8255" h="5064760">
                  <a:moveTo>
                    <a:pt x="0" y="5056679"/>
                  </a:moveTo>
                  <a:lnTo>
                    <a:pt x="0" y="5064535"/>
                  </a:lnTo>
                </a:path>
                <a:path w="8255" h="5064760">
                  <a:moveTo>
                    <a:pt x="0" y="5056679"/>
                  </a:moveTo>
                  <a:lnTo>
                    <a:pt x="7864" y="5056679"/>
                  </a:lnTo>
                </a:path>
                <a:path w="8255" h="5064760">
                  <a:moveTo>
                    <a:pt x="0" y="5056679"/>
                  </a:moveTo>
                  <a:lnTo>
                    <a:pt x="0" y="50645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9240" y="5675045"/>
              <a:ext cx="7964805" cy="8890"/>
            </a:xfrm>
            <a:custGeom>
              <a:avLst/>
              <a:gdLst/>
              <a:ahLst/>
              <a:cxnLst/>
              <a:rect l="l" t="t" r="r" b="b"/>
              <a:pathLst>
                <a:path w="7964805" h="8889">
                  <a:moveTo>
                    <a:pt x="7964237" y="0"/>
                  </a:moveTo>
                  <a:lnTo>
                    <a:pt x="0" y="0"/>
                  </a:lnTo>
                  <a:lnTo>
                    <a:pt x="0" y="8741"/>
                  </a:lnTo>
                  <a:lnTo>
                    <a:pt x="7964237" y="8741"/>
                  </a:lnTo>
                  <a:lnTo>
                    <a:pt x="7964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3390" y="5679204"/>
              <a:ext cx="7963534" cy="0"/>
            </a:xfrm>
            <a:custGeom>
              <a:avLst/>
              <a:gdLst/>
              <a:ahLst/>
              <a:cxnLst/>
              <a:rect l="l" t="t" r="r" b="b"/>
              <a:pathLst>
                <a:path w="7963534">
                  <a:moveTo>
                    <a:pt x="0" y="0"/>
                  </a:moveTo>
                  <a:lnTo>
                    <a:pt x="79633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33430" y="609613"/>
              <a:ext cx="5715" cy="5074285"/>
            </a:xfrm>
            <a:custGeom>
              <a:avLst/>
              <a:gdLst/>
              <a:ahLst/>
              <a:cxnLst/>
              <a:rect l="l" t="t" r="r" b="b"/>
              <a:pathLst>
                <a:path w="5715" h="5074285">
                  <a:moveTo>
                    <a:pt x="0" y="5074173"/>
                  </a:moveTo>
                  <a:lnTo>
                    <a:pt x="5642" y="5074173"/>
                  </a:lnTo>
                  <a:lnTo>
                    <a:pt x="5642" y="0"/>
                  </a:lnTo>
                  <a:lnTo>
                    <a:pt x="0" y="0"/>
                  </a:lnTo>
                  <a:lnTo>
                    <a:pt x="0" y="5074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37707" y="612521"/>
              <a:ext cx="0" cy="5074920"/>
            </a:xfrm>
            <a:custGeom>
              <a:avLst/>
              <a:gdLst/>
              <a:ahLst/>
              <a:cxnLst/>
              <a:rect l="l" t="t" r="r" b="b"/>
              <a:pathLst>
                <a:path h="5074920">
                  <a:moveTo>
                    <a:pt x="0" y="0"/>
                  </a:moveTo>
                  <a:lnTo>
                    <a:pt x="0" y="50745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367" y="1088240"/>
            <a:ext cx="67684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Contoh </a:t>
            </a:r>
            <a:r>
              <a:rPr sz="2500" b="1" spc="15" dirty="0">
                <a:solidFill>
                  <a:srgbClr val="000000"/>
                </a:solidFill>
                <a:latin typeface="Times New Roman"/>
                <a:cs typeface="Times New Roman"/>
              </a:rPr>
              <a:t>4. </a:t>
            </a:r>
            <a:r>
              <a:rPr sz="250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m </a:t>
            </a:r>
            <a:r>
              <a:rPr sz="2500" spc="20" dirty="0">
                <a:solidFill>
                  <a:srgbClr val="000000"/>
                </a:solidFill>
                <a:latin typeface="Times New Roman"/>
                <a:cs typeface="Times New Roman"/>
              </a:rPr>
              <a:t>= 80, </a:t>
            </a:r>
            <a:r>
              <a:rPr sz="250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2500" spc="20" dirty="0">
                <a:solidFill>
                  <a:srgbClr val="000000"/>
                </a:solidFill>
                <a:latin typeface="Times New Roman"/>
                <a:cs typeface="Times New Roman"/>
              </a:rPr>
              <a:t>= 12 dan </a:t>
            </a:r>
            <a:r>
              <a:rPr sz="2500" spc="15" dirty="0">
                <a:solidFill>
                  <a:srgbClr val="000000"/>
                </a:solidFill>
                <a:latin typeface="Times New Roman"/>
                <a:cs typeface="Times New Roman"/>
              </a:rPr>
              <a:t>dipenuhi syarat </a:t>
            </a:r>
            <a:r>
              <a:rPr sz="250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m </a:t>
            </a:r>
            <a:r>
              <a:rPr sz="2500" spc="20" dirty="0">
                <a:solidFill>
                  <a:srgbClr val="000000"/>
                </a:solidFill>
                <a:latin typeface="Symbol"/>
                <a:cs typeface="Symbol"/>
              </a:rPr>
              <a:t></a:t>
            </a:r>
            <a:r>
              <a:rPr sz="250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1154" y="1692205"/>
            <a:ext cx="157480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10" dirty="0">
                <a:latin typeface="Times New Roman"/>
                <a:cs typeface="Times New Roman"/>
              </a:rPr>
              <a:t>80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6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</a:t>
            </a:r>
            <a:r>
              <a:rPr sz="2300" spc="25" dirty="0">
                <a:latin typeface="Times New Roman"/>
                <a:cs typeface="Times New Roman"/>
              </a:rPr>
              <a:t>12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2792" y="3197555"/>
            <a:ext cx="140081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5" dirty="0">
                <a:latin typeface="Times New Roman"/>
                <a:cs typeface="Times New Roman"/>
              </a:rPr>
              <a:t>12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250" dirty="0">
                <a:latin typeface="Times New Roman"/>
                <a:cs typeface="Times New Roman"/>
              </a:rPr>
              <a:t> </a:t>
            </a:r>
            <a:r>
              <a:rPr sz="2300" spc="85" dirty="0">
                <a:latin typeface="Times New Roman"/>
                <a:cs typeface="Times New Roman"/>
              </a:rPr>
              <a:t>1</a:t>
            </a:r>
            <a:r>
              <a:rPr sz="2300" spc="85" dirty="0">
                <a:latin typeface="Symbol"/>
                <a:cs typeface="Symbol"/>
              </a:rPr>
              <a:t></a:t>
            </a:r>
            <a:r>
              <a:rPr sz="2300" spc="85" dirty="0">
                <a:latin typeface="Times New Roman"/>
                <a:cs typeface="Times New Roman"/>
              </a:rPr>
              <a:t>8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22380" y="2055286"/>
            <a:ext cx="1364615" cy="1141730"/>
            <a:chOff x="3322380" y="2055286"/>
            <a:chExt cx="1364615" cy="1141730"/>
          </a:xfrm>
        </p:grpSpPr>
        <p:sp>
          <p:nvSpPr>
            <p:cNvPr id="6" name="object 6"/>
            <p:cNvSpPr/>
            <p:nvPr/>
          </p:nvSpPr>
          <p:spPr>
            <a:xfrm>
              <a:off x="3417716" y="2264561"/>
              <a:ext cx="796290" cy="786765"/>
            </a:xfrm>
            <a:custGeom>
              <a:avLst/>
              <a:gdLst/>
              <a:ahLst/>
              <a:cxnLst/>
              <a:rect l="l" t="t" r="r" b="b"/>
              <a:pathLst>
                <a:path w="796289" h="786764">
                  <a:moveTo>
                    <a:pt x="795880" y="0"/>
                  </a:moveTo>
                  <a:lnTo>
                    <a:pt x="0" y="0"/>
                  </a:lnTo>
                  <a:lnTo>
                    <a:pt x="0" y="786284"/>
                  </a:lnTo>
                </a:path>
              </a:pathLst>
            </a:custGeom>
            <a:ln w="21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22380" y="3004896"/>
              <a:ext cx="191391" cy="191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15155" y="2065879"/>
              <a:ext cx="661035" cy="985519"/>
            </a:xfrm>
            <a:custGeom>
              <a:avLst/>
              <a:gdLst/>
              <a:ahLst/>
              <a:cxnLst/>
              <a:rect l="l" t="t" r="r" b="b"/>
              <a:pathLst>
                <a:path w="661035" h="985519">
                  <a:moveTo>
                    <a:pt x="198441" y="198681"/>
                  </a:moveTo>
                  <a:lnTo>
                    <a:pt x="198441" y="0"/>
                  </a:lnTo>
                </a:path>
                <a:path w="661035" h="985519">
                  <a:moveTo>
                    <a:pt x="661000" y="0"/>
                  </a:moveTo>
                  <a:lnTo>
                    <a:pt x="661000" y="333028"/>
                  </a:lnTo>
                  <a:lnTo>
                    <a:pt x="0" y="333028"/>
                  </a:lnTo>
                  <a:lnTo>
                    <a:pt x="0" y="984965"/>
                  </a:lnTo>
                </a:path>
              </a:pathLst>
            </a:custGeom>
            <a:ln w="21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9831" y="3004896"/>
              <a:ext cx="190647" cy="191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191733" y="3515393"/>
            <a:ext cx="1297305" cy="1073785"/>
            <a:chOff x="3191733" y="3515393"/>
            <a:chExt cx="1297305" cy="1073785"/>
          </a:xfrm>
        </p:grpSpPr>
        <p:sp>
          <p:nvSpPr>
            <p:cNvPr id="11" name="object 11"/>
            <p:cNvSpPr/>
            <p:nvPr/>
          </p:nvSpPr>
          <p:spPr>
            <a:xfrm>
              <a:off x="3287072" y="3525987"/>
              <a:ext cx="728345" cy="918210"/>
            </a:xfrm>
            <a:custGeom>
              <a:avLst/>
              <a:gdLst/>
              <a:ahLst/>
              <a:cxnLst/>
              <a:rect l="l" t="t" r="r" b="b"/>
              <a:pathLst>
                <a:path w="728345" h="918210">
                  <a:moveTo>
                    <a:pt x="728083" y="0"/>
                  </a:moveTo>
                  <a:lnTo>
                    <a:pt x="728083" y="201535"/>
                  </a:lnTo>
                  <a:lnTo>
                    <a:pt x="0" y="201535"/>
                  </a:lnTo>
                  <a:lnTo>
                    <a:pt x="0" y="917806"/>
                  </a:lnTo>
                </a:path>
              </a:pathLst>
            </a:custGeom>
            <a:ln w="21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1733" y="4397815"/>
              <a:ext cx="190673" cy="190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15155" y="3525987"/>
              <a:ext cx="463550" cy="918210"/>
            </a:xfrm>
            <a:custGeom>
              <a:avLst/>
              <a:gdLst/>
              <a:ahLst/>
              <a:cxnLst/>
              <a:rect l="l" t="t" r="r" b="b"/>
              <a:pathLst>
                <a:path w="463550" h="918210">
                  <a:moveTo>
                    <a:pt x="463265" y="0"/>
                  </a:moveTo>
                  <a:lnTo>
                    <a:pt x="463265" y="333058"/>
                  </a:lnTo>
                  <a:lnTo>
                    <a:pt x="0" y="333057"/>
                  </a:lnTo>
                  <a:lnTo>
                    <a:pt x="0" y="917806"/>
                  </a:lnTo>
                </a:path>
              </a:pathLst>
            </a:custGeom>
            <a:ln w="21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9831" y="4397815"/>
              <a:ext cx="190647" cy="1909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4367" y="4507956"/>
            <a:ext cx="9149715" cy="8026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18920">
              <a:lnSpc>
                <a:spcPct val="100000"/>
              </a:lnSpc>
              <a:spcBef>
                <a:spcPts val="265"/>
              </a:spcBef>
            </a:pPr>
            <a:r>
              <a:rPr sz="2300" spc="5" dirty="0">
                <a:latin typeface="Times New Roman"/>
                <a:cs typeface="Times New Roman"/>
              </a:rPr>
              <a:t>8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2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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4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500" spc="15" dirty="0">
                <a:latin typeface="Times New Roman"/>
                <a:cs typeface="Times New Roman"/>
              </a:rPr>
              <a:t>Sisa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pembagian</a:t>
            </a:r>
            <a:r>
              <a:rPr sz="2500" spc="22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terakhir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sebelum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0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adalah</a:t>
            </a:r>
            <a:r>
              <a:rPr sz="2500" spc="22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4,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maka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PBB(80,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12)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=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4.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41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>
                <a:solidFill>
                  <a:srgbClr val="000000"/>
                </a:solidFill>
                <a:latin typeface="Trebuchet MS"/>
                <a:cs typeface="Trebuchet MS"/>
              </a:rPr>
              <a:t>Kombinasi</a:t>
            </a:r>
            <a:r>
              <a:rPr sz="4400" spc="-4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270" dirty="0">
                <a:solidFill>
                  <a:srgbClr val="000000"/>
                </a:solidFill>
                <a:latin typeface="Trebuchet MS"/>
                <a:cs typeface="Trebuchet MS"/>
              </a:rPr>
              <a:t>Linier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93493"/>
            <a:ext cx="11275061" cy="3776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1845945" algn="l"/>
                <a:tab pos="3039745" algn="l"/>
                <a:tab pos="4970780" algn="l"/>
                <a:tab pos="6417310" algn="l"/>
                <a:tab pos="8293734" algn="l"/>
                <a:tab pos="9417050" algn="l"/>
              </a:tabLst>
            </a:pPr>
            <a:r>
              <a:rPr sz="2800" spc="-5" dirty="0">
                <a:latin typeface="Carlito"/>
                <a:cs typeface="Carlito"/>
              </a:rPr>
              <a:t>PBB(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,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spc="-5" dirty="0">
                <a:latin typeface="Carlito"/>
                <a:cs typeface="Carlito"/>
              </a:rPr>
              <a:t>)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di</a:t>
            </a:r>
            <a:r>
              <a:rPr sz="2800" spc="-60" dirty="0">
                <a:latin typeface="Carlito"/>
                <a:cs typeface="Carlito"/>
              </a:rPr>
              <a:t>ny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50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seba</a:t>
            </a:r>
            <a:r>
              <a:rPr sz="2800" spc="-55" dirty="0">
                <a:latin typeface="Carlito"/>
                <a:cs typeface="Carlito"/>
              </a:rPr>
              <a:t>g</a:t>
            </a:r>
            <a:r>
              <a:rPr sz="2800" spc="-5" dirty="0">
                <a:latin typeface="Carlito"/>
                <a:cs typeface="Carlito"/>
              </a:rPr>
              <a:t>ai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b="1" spc="-90" dirty="0">
                <a:latin typeface="Carlito"/>
                <a:cs typeface="Carlito"/>
              </a:rPr>
              <a:t>k</a:t>
            </a:r>
            <a:r>
              <a:rPr sz="2800" b="1" spc="-5" dirty="0">
                <a:latin typeface="Carlito"/>
                <a:cs typeface="Carlito"/>
              </a:rPr>
              <a:t>ombinasi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5" dirty="0">
                <a:latin typeface="Carlito"/>
                <a:cs typeface="Carlito"/>
              </a:rPr>
              <a:t>lin</a:t>
            </a:r>
            <a:r>
              <a:rPr sz="2800" b="1" dirty="0">
                <a:latin typeface="Carlito"/>
                <a:cs typeface="Carlito"/>
              </a:rPr>
              <a:t>i</a:t>
            </a:r>
            <a:r>
              <a:rPr sz="2800" b="1" spc="-10" dirty="0">
                <a:latin typeface="Carlito"/>
                <a:cs typeface="Carlito"/>
              </a:rPr>
              <a:t>e</a:t>
            </a:r>
            <a:r>
              <a:rPr sz="2800" b="1" spc="-5" dirty="0">
                <a:latin typeface="Carlito"/>
                <a:cs typeface="Carlito"/>
              </a:rPr>
              <a:t>r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l</a:t>
            </a:r>
            <a:r>
              <a:rPr sz="2800" i="1" spc="-20" dirty="0">
                <a:latin typeface="Carlito"/>
                <a:cs typeface="Carlito"/>
              </a:rPr>
              <a:t>i</a:t>
            </a:r>
            <a:r>
              <a:rPr sz="2800" i="1" spc="-10" dirty="0">
                <a:latin typeface="Carlito"/>
                <a:cs typeface="Carlito"/>
              </a:rPr>
              <a:t>near  combination</a:t>
            </a:r>
            <a:r>
              <a:rPr sz="2800" spc="-10" dirty="0">
                <a:latin typeface="Carlito"/>
                <a:cs typeface="Carlito"/>
              </a:rPr>
              <a:t>)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5" dirty="0">
                <a:latin typeface="Carlito"/>
                <a:cs typeface="Carlito"/>
              </a:rPr>
              <a:t>dengan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koefisien-koefisennya.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b="1" spc="-15" dirty="0">
                <a:latin typeface="Carlito"/>
                <a:cs typeface="Carlito"/>
              </a:rPr>
              <a:t>Contoh </a:t>
            </a:r>
            <a:r>
              <a:rPr sz="2800" b="1" spc="-5" dirty="0">
                <a:latin typeface="Carlito"/>
                <a:cs typeface="Carlito"/>
              </a:rPr>
              <a:t>6</a:t>
            </a:r>
            <a:r>
              <a:rPr sz="2800" spc="-5" dirty="0">
                <a:latin typeface="Carlito"/>
                <a:cs typeface="Carlito"/>
              </a:rPr>
              <a:t>: PBB(80, </a:t>
            </a:r>
            <a:r>
              <a:rPr sz="2800" spc="-10" dirty="0">
                <a:latin typeface="Carlito"/>
                <a:cs typeface="Carlito"/>
              </a:rPr>
              <a:t>12) </a:t>
            </a:r>
            <a:r>
              <a:rPr sz="2800" spc="-5" dirty="0">
                <a:latin typeface="Carlito"/>
                <a:cs typeface="Carlito"/>
              </a:rPr>
              <a:t>= 4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,</a:t>
            </a:r>
            <a:endParaRPr sz="2800" dirty="0">
              <a:latin typeface="Carlito"/>
              <a:cs typeface="Carlito"/>
            </a:endParaRPr>
          </a:p>
          <a:p>
            <a:pPr marL="181737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Carlito"/>
                <a:cs typeface="Carlito"/>
              </a:rPr>
              <a:t>4 = (-1)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80 + 7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12.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  <a:tab pos="1663064" algn="l"/>
                <a:tab pos="2077720" algn="l"/>
                <a:tab pos="3504565" algn="l"/>
                <a:tab pos="3827779" algn="l"/>
                <a:tab pos="4508500" algn="l"/>
                <a:tab pos="4832350" algn="l"/>
                <a:tab pos="6194425" algn="l"/>
                <a:tab pos="7074534" algn="l"/>
                <a:tab pos="8183880" algn="l"/>
                <a:tab pos="9102725" algn="l"/>
              </a:tabLst>
            </a:pPr>
            <a:r>
              <a:rPr sz="2800" b="1" spc="-250" dirty="0">
                <a:latin typeface="Carlito"/>
                <a:cs typeface="Carlito"/>
              </a:rPr>
              <a:t>T</a:t>
            </a:r>
            <a:r>
              <a:rPr sz="2800" b="1" spc="-10" dirty="0">
                <a:latin typeface="Carlito"/>
                <a:cs typeface="Carlito"/>
              </a:rPr>
              <a:t>eo</a:t>
            </a:r>
            <a:r>
              <a:rPr sz="2800" b="1" spc="-25" dirty="0">
                <a:latin typeface="Carlito"/>
                <a:cs typeface="Carlito"/>
              </a:rPr>
              <a:t>r</a:t>
            </a:r>
            <a:r>
              <a:rPr sz="2800" b="1" spc="-10" dirty="0">
                <a:latin typeface="Carlito"/>
                <a:cs typeface="Carlito"/>
              </a:rPr>
              <a:t>em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10" dirty="0">
                <a:latin typeface="Carlito"/>
                <a:cs typeface="Carlito"/>
              </a:rPr>
              <a:t>3</a:t>
            </a:r>
            <a:r>
              <a:rPr sz="2800" b="1" spc="-5" dirty="0">
                <a:latin typeface="Carlito"/>
                <a:cs typeface="Carlito"/>
              </a:rPr>
              <a:t>.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isa</a:t>
            </a:r>
            <a:r>
              <a:rPr sz="2800" spc="-15" dirty="0">
                <a:latin typeface="Carlito"/>
                <a:cs typeface="Carlito"/>
              </a:rPr>
              <a:t>l</a:t>
            </a:r>
            <a:r>
              <a:rPr sz="2800" spc="-5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da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b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55" dirty="0">
                <a:latin typeface="Carlito"/>
                <a:cs typeface="Carlito"/>
              </a:rPr>
              <a:t>g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bul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10" dirty="0">
                <a:latin typeface="Carlito"/>
                <a:cs typeface="Carlito"/>
              </a:rPr>
              <a:t>siti</a:t>
            </a:r>
            <a:r>
              <a:rPr sz="2800" spc="-175" dirty="0">
                <a:latin typeface="Carlito"/>
                <a:cs typeface="Carlito"/>
              </a:rPr>
              <a:t>f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ma</a:t>
            </a:r>
            <a:r>
              <a:rPr sz="2800" spc="-50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dap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  </a:t>
            </a:r>
            <a:r>
              <a:rPr sz="2800" spc="-15" dirty="0">
                <a:latin typeface="Carlito"/>
                <a:cs typeface="Carlito"/>
              </a:rPr>
              <a:t>bilangan bulat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10" dirty="0">
                <a:latin typeface="Carlito"/>
                <a:cs typeface="Carlito"/>
              </a:rPr>
              <a:t>sedemikian sehingga </a:t>
            </a:r>
            <a:r>
              <a:rPr sz="2800" spc="-5" dirty="0">
                <a:latin typeface="Carlito"/>
                <a:cs typeface="Carlito"/>
              </a:rPr>
              <a:t>PBB(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spc="-5" dirty="0">
                <a:latin typeface="Carlito"/>
                <a:cs typeface="Carlito"/>
              </a:rPr>
              <a:t>) = </a:t>
            </a:r>
            <a:r>
              <a:rPr sz="2800" i="1" spc="-10" dirty="0">
                <a:latin typeface="Carlito"/>
                <a:cs typeface="Carlito"/>
              </a:rPr>
              <a:t>ma </a:t>
            </a:r>
            <a:r>
              <a:rPr sz="2800" spc="-5" dirty="0">
                <a:latin typeface="Carlito"/>
                <a:cs typeface="Carlito"/>
              </a:rPr>
              <a:t>+</a:t>
            </a:r>
            <a:r>
              <a:rPr sz="2800" spc="26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nb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912393"/>
            <a:ext cx="1196340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413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rlito"/>
                <a:cs typeface="Carlito"/>
              </a:rPr>
              <a:t>Contoh </a:t>
            </a:r>
            <a:r>
              <a:rPr sz="2800" b="1" spc="-5" dirty="0">
                <a:latin typeface="Carlito"/>
                <a:cs typeface="Carlito"/>
              </a:rPr>
              <a:t>7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spc="-25" dirty="0">
                <a:latin typeface="Carlito"/>
                <a:cs typeface="Carlito"/>
              </a:rPr>
              <a:t>Nyatakan </a:t>
            </a:r>
            <a:r>
              <a:rPr sz="2800" spc="-5" dirty="0">
                <a:latin typeface="Carlito"/>
                <a:cs typeface="Carlito"/>
              </a:rPr>
              <a:t>PBB(21, 45) </a:t>
            </a:r>
            <a:r>
              <a:rPr sz="2800" spc="-15" dirty="0">
                <a:latin typeface="Carlito"/>
                <a:cs typeface="Carlito"/>
              </a:rPr>
              <a:t>sebagai </a:t>
            </a:r>
            <a:r>
              <a:rPr sz="2800" spc="-20" dirty="0">
                <a:latin typeface="Carlito"/>
                <a:cs typeface="Carlito"/>
              </a:rPr>
              <a:t>kombinasi </a:t>
            </a:r>
            <a:r>
              <a:rPr sz="2800" spc="-10" dirty="0">
                <a:latin typeface="Carlito"/>
                <a:cs typeface="Carlito"/>
              </a:rPr>
              <a:t>linier dari </a:t>
            </a:r>
            <a:r>
              <a:rPr sz="2800" spc="-5" dirty="0">
                <a:latin typeface="Carlito"/>
                <a:cs typeface="Carlito"/>
              </a:rPr>
              <a:t>21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spc="-5" dirty="0">
                <a:latin typeface="Carlito"/>
                <a:cs typeface="Carlito"/>
              </a:rPr>
              <a:t>45.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Penyelesaian</a:t>
            </a:r>
            <a:r>
              <a:rPr sz="2800" spc="-20" dirty="0">
                <a:latin typeface="Carlito"/>
                <a:cs typeface="Carlito"/>
              </a:rPr>
              <a:t>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016" y="1940523"/>
            <a:ext cx="2742184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535940" algn="l"/>
              </a:tabLst>
            </a:pPr>
            <a:r>
              <a:rPr sz="2800" spc="-5" dirty="0">
                <a:latin typeface="Carlito"/>
                <a:cs typeface="Carlito"/>
              </a:rPr>
              <a:t>45	= 2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21 +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535940" algn="l"/>
                <a:tab pos="1569085" algn="l"/>
              </a:tabLst>
            </a:pPr>
            <a:r>
              <a:rPr sz="2800" spc="-5" dirty="0">
                <a:latin typeface="Carlito"/>
                <a:cs typeface="Carlito"/>
              </a:rPr>
              <a:t>21	= 7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3	+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9389" y="1940523"/>
            <a:ext cx="760008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765"/>
              </a:spcBef>
            </a:pPr>
            <a:r>
              <a:rPr sz="2800" dirty="0">
                <a:latin typeface="Carlito"/>
                <a:cs typeface="Carlito"/>
              </a:rPr>
              <a:t>(i)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Carlito"/>
                <a:cs typeface="Carlito"/>
              </a:rPr>
              <a:t>(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429000"/>
            <a:ext cx="10972800" cy="20694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10" dirty="0">
                <a:latin typeface="Carlito"/>
                <a:cs typeface="Carlito"/>
              </a:rPr>
              <a:t>Sisa pembagian </a:t>
            </a:r>
            <a:r>
              <a:rPr sz="2800" spc="-15" dirty="0">
                <a:latin typeface="Carlito"/>
                <a:cs typeface="Carlito"/>
              </a:rPr>
              <a:t>terakhir </a:t>
            </a:r>
            <a:r>
              <a:rPr sz="2800" spc="-10" dirty="0">
                <a:latin typeface="Carlito"/>
                <a:cs typeface="Carlito"/>
              </a:rPr>
              <a:t>sebelum </a:t>
            </a:r>
            <a:r>
              <a:rPr sz="2800" spc="-5" dirty="0">
                <a:latin typeface="Carlito"/>
                <a:cs typeface="Carlito"/>
              </a:rPr>
              <a:t>0 adalah 3, </a:t>
            </a: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b="1" spc="-5" dirty="0">
                <a:latin typeface="Carlito"/>
                <a:cs typeface="Carlito"/>
              </a:rPr>
              <a:t>PBB(45, 21) =</a:t>
            </a:r>
            <a:r>
              <a:rPr sz="2800" b="1" spc="28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3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Dari </a:t>
            </a:r>
            <a:r>
              <a:rPr sz="2800" spc="-15" dirty="0">
                <a:latin typeface="Carlito"/>
                <a:cs typeface="Carlito"/>
              </a:rPr>
              <a:t>persamaan </a:t>
            </a:r>
            <a:r>
              <a:rPr sz="2800" spc="-5" dirty="0">
                <a:latin typeface="Carlito"/>
                <a:cs typeface="Carlito"/>
              </a:rPr>
              <a:t>(i) </a:t>
            </a:r>
            <a:r>
              <a:rPr sz="2800" spc="-10" dirty="0">
                <a:latin typeface="Carlito"/>
                <a:cs typeface="Carlito"/>
              </a:rPr>
              <a:t>dapat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dituliskan:</a:t>
            </a:r>
            <a:endParaRPr sz="280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latin typeface="Carlito"/>
                <a:cs typeface="Carlito"/>
              </a:rPr>
              <a:t>3 = 45 – 2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Carlito"/>
                <a:cs typeface="Carlito"/>
              </a:rPr>
              <a:t>21 = 1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Carlito"/>
                <a:cs typeface="Carlito"/>
              </a:rPr>
              <a:t>45 – 2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21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Carlito"/>
                <a:cs typeface="Carlito"/>
              </a:rPr>
              <a:t>Jadi 3 </a:t>
            </a:r>
            <a:r>
              <a:rPr sz="2800" spc="-10" dirty="0">
                <a:latin typeface="Carlito"/>
                <a:cs typeface="Carlito"/>
              </a:rPr>
              <a:t>merupakan </a:t>
            </a:r>
            <a:r>
              <a:rPr sz="2800" spc="-20" dirty="0">
                <a:latin typeface="Carlito"/>
                <a:cs typeface="Carlito"/>
              </a:rPr>
              <a:t>kombinasi </a:t>
            </a:r>
            <a:r>
              <a:rPr sz="2800" spc="-10" dirty="0">
                <a:latin typeface="Carlito"/>
                <a:cs typeface="Carlito"/>
              </a:rPr>
              <a:t>linier dari </a:t>
            </a:r>
            <a:r>
              <a:rPr sz="2800" spc="-5" dirty="0">
                <a:latin typeface="Carlito"/>
                <a:cs typeface="Carlito"/>
              </a:rPr>
              <a:t>45 </a:t>
            </a:r>
            <a:r>
              <a:rPr sz="2800" spc="-10" dirty="0">
                <a:latin typeface="Carlito"/>
                <a:cs typeface="Carlito"/>
              </a:rPr>
              <a:t>dan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21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6800" y="137312"/>
            <a:ext cx="9677400" cy="74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700"/>
              </a:lnSpc>
              <a:spcBef>
                <a:spcPts val="100"/>
              </a:spcBef>
            </a:pPr>
            <a:r>
              <a:rPr sz="2200" b="1" spc="-15" dirty="0">
                <a:latin typeface="Carlito"/>
                <a:cs typeface="Carlito"/>
              </a:rPr>
              <a:t>Contoh </a:t>
            </a:r>
            <a:r>
              <a:rPr sz="2200" b="1" spc="-5" dirty="0">
                <a:latin typeface="Carlito"/>
                <a:cs typeface="Carlito"/>
              </a:rPr>
              <a:t>8: </a:t>
            </a:r>
            <a:r>
              <a:rPr sz="2200" spc="-20" dirty="0">
                <a:latin typeface="Carlito"/>
                <a:cs typeface="Carlito"/>
              </a:rPr>
              <a:t>Nyatakan </a:t>
            </a:r>
            <a:r>
              <a:rPr sz="2200" spc="-5" dirty="0">
                <a:latin typeface="Carlito"/>
                <a:cs typeface="Carlito"/>
              </a:rPr>
              <a:t>PBB(312, 70) </a:t>
            </a:r>
            <a:r>
              <a:rPr sz="2200" spc="-10" dirty="0">
                <a:latin typeface="Carlito"/>
                <a:cs typeface="Carlito"/>
              </a:rPr>
              <a:t>sebagai </a:t>
            </a:r>
            <a:r>
              <a:rPr sz="2200" spc="-15" dirty="0">
                <a:latin typeface="Carlito"/>
                <a:cs typeface="Carlito"/>
              </a:rPr>
              <a:t>kombinasi </a:t>
            </a:r>
            <a:r>
              <a:rPr sz="2200" spc="-5" dirty="0">
                <a:latin typeface="Carlito"/>
                <a:cs typeface="Carlito"/>
              </a:rPr>
              <a:t>linier 312 </a:t>
            </a:r>
            <a:r>
              <a:rPr sz="2200" spc="-10" dirty="0">
                <a:latin typeface="Carlito"/>
                <a:cs typeface="Carlito"/>
              </a:rPr>
              <a:t>dan </a:t>
            </a:r>
            <a:r>
              <a:rPr sz="2200" dirty="0">
                <a:latin typeface="Carlito"/>
                <a:cs typeface="Carlito"/>
              </a:rPr>
              <a:t>70. 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Solusi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200" spc="-40" dirty="0">
                <a:latin typeface="Carlito"/>
                <a:cs typeface="Carlito"/>
              </a:rPr>
              <a:t>Terapkan </a:t>
            </a:r>
            <a:r>
              <a:rPr sz="2200" spc="-5" dirty="0">
                <a:latin typeface="Carlito"/>
                <a:cs typeface="Carlito"/>
              </a:rPr>
              <a:t>algoritma Euclidean </a:t>
            </a:r>
            <a:r>
              <a:rPr sz="2200" spc="-10" dirty="0">
                <a:latin typeface="Carlito"/>
                <a:cs typeface="Carlito"/>
              </a:rPr>
              <a:t>untuk memperoleh </a:t>
            </a:r>
            <a:r>
              <a:rPr sz="2200" spc="-5" dirty="0">
                <a:latin typeface="Carlito"/>
                <a:cs typeface="Carlito"/>
              </a:rPr>
              <a:t>PBB(312,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70):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5576" y="873308"/>
            <a:ext cx="2421889" cy="1473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200" spc="-5" dirty="0">
                <a:latin typeface="Carlito"/>
                <a:cs typeface="Carlito"/>
              </a:rPr>
              <a:t>312 = 4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70 +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32</a:t>
            </a:r>
            <a:endParaRPr sz="2200" dirty="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arlito"/>
                <a:cs typeface="Carlito"/>
              </a:rPr>
              <a:t>70 = 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32 +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6</a:t>
            </a:r>
            <a:endParaRPr sz="2200" dirty="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32 = 5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6 +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2</a:t>
            </a:r>
            <a:endParaRPr sz="2200" dirty="0">
              <a:latin typeface="Carlito"/>
              <a:cs typeface="Carlito"/>
            </a:endParaRPr>
          </a:p>
          <a:p>
            <a:pPr marL="178435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6 = 3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2 +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0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4020" y="858499"/>
            <a:ext cx="992379" cy="1473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200" spc="-5" dirty="0">
                <a:latin typeface="Carlito"/>
                <a:cs typeface="Carlito"/>
              </a:rPr>
              <a:t>(i)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arlito"/>
                <a:cs typeface="Carlito"/>
              </a:rPr>
              <a:t>(ii)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Carlito"/>
                <a:cs typeface="Carlito"/>
              </a:rPr>
              <a:t>(i</a:t>
            </a:r>
            <a:r>
              <a:rPr sz="2200" spc="-15" dirty="0">
                <a:latin typeface="Carlito"/>
                <a:cs typeface="Carlito"/>
              </a:rPr>
              <a:t>i</a:t>
            </a:r>
            <a:r>
              <a:rPr sz="2200" spc="-5" dirty="0">
                <a:latin typeface="Carlito"/>
                <a:cs typeface="Carlito"/>
              </a:rPr>
              <a:t>i)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Carlito"/>
                <a:cs typeface="Carlito"/>
              </a:rPr>
              <a:t>(iv)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4576" y="2308075"/>
            <a:ext cx="9615424" cy="748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200" spc="-10" dirty="0">
                <a:latin typeface="Carlito"/>
                <a:cs typeface="Carlito"/>
              </a:rPr>
              <a:t>Sisa pembagian </a:t>
            </a:r>
            <a:r>
              <a:rPr sz="2200" spc="-15" dirty="0">
                <a:latin typeface="Carlito"/>
                <a:cs typeface="Carlito"/>
              </a:rPr>
              <a:t>terakhir </a:t>
            </a:r>
            <a:r>
              <a:rPr sz="2200" spc="-10" dirty="0">
                <a:latin typeface="Carlito"/>
                <a:cs typeface="Carlito"/>
              </a:rPr>
              <a:t>sebelum </a:t>
            </a:r>
            <a:r>
              <a:rPr sz="2200" spc="-5" dirty="0">
                <a:latin typeface="Carlito"/>
                <a:cs typeface="Carlito"/>
              </a:rPr>
              <a:t>0 adalah 2, </a:t>
            </a:r>
            <a:r>
              <a:rPr sz="2200" spc="-15" dirty="0">
                <a:latin typeface="Carlito"/>
                <a:cs typeface="Carlito"/>
              </a:rPr>
              <a:t>maka </a:t>
            </a:r>
            <a:r>
              <a:rPr sz="2200" b="1" spc="-5" dirty="0">
                <a:latin typeface="Carlito"/>
                <a:cs typeface="Carlito"/>
              </a:rPr>
              <a:t>PBB(312, 70) =</a:t>
            </a:r>
            <a:r>
              <a:rPr sz="2200" b="1" spc="17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2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Susun </a:t>
            </a:r>
            <a:r>
              <a:rPr sz="2200" spc="-10" dirty="0">
                <a:latin typeface="Carlito"/>
                <a:cs typeface="Carlito"/>
              </a:rPr>
              <a:t>pembagian </a:t>
            </a:r>
            <a:r>
              <a:rPr sz="2200" spc="-5" dirty="0">
                <a:latin typeface="Carlito"/>
                <a:cs typeface="Carlito"/>
              </a:rPr>
              <a:t>nomor (iii) dan (ii) masing-masing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menjadi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5576" y="3028848"/>
            <a:ext cx="3519424" cy="7512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200" spc="-5" dirty="0">
                <a:latin typeface="Carlito"/>
                <a:cs typeface="Carlito"/>
              </a:rPr>
              <a:t>2 = 32 – 5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6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arlito"/>
                <a:cs typeface="Carlito"/>
              </a:rPr>
              <a:t>6 = 70 – 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32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4020" y="3028848"/>
            <a:ext cx="2821179" cy="7512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200" spc="-10" dirty="0">
                <a:latin typeface="Carlito"/>
                <a:cs typeface="Carlito"/>
              </a:rPr>
              <a:t>(iv)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10" dirty="0">
                <a:latin typeface="Carlito"/>
                <a:cs typeface="Carlito"/>
              </a:rPr>
              <a:t>(v)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4576" y="3754272"/>
            <a:ext cx="8243824" cy="11112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spc="-15" dirty="0">
                <a:latin typeface="Carlito"/>
                <a:cs typeface="Carlito"/>
              </a:rPr>
              <a:t>Sulihkan </a:t>
            </a:r>
            <a:r>
              <a:rPr sz="2200" spc="-5" dirty="0">
                <a:latin typeface="Carlito"/>
                <a:cs typeface="Carlito"/>
              </a:rPr>
              <a:t>(v) </a:t>
            </a:r>
            <a:r>
              <a:rPr sz="2200" spc="-40" dirty="0">
                <a:latin typeface="Carlito"/>
                <a:cs typeface="Carlito"/>
              </a:rPr>
              <a:t>ke </a:t>
            </a:r>
            <a:r>
              <a:rPr sz="2200" spc="-10" dirty="0">
                <a:latin typeface="Carlito"/>
                <a:cs typeface="Carlito"/>
              </a:rPr>
              <a:t>dalam </a:t>
            </a:r>
            <a:r>
              <a:rPr sz="2200" spc="-5" dirty="0">
                <a:latin typeface="Carlito"/>
                <a:cs typeface="Carlito"/>
              </a:rPr>
              <a:t>(iv)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menjadi</a:t>
            </a:r>
            <a:endParaRPr sz="2200" dirty="0">
              <a:latin typeface="Carlito"/>
              <a:cs typeface="Carlito"/>
            </a:endParaRPr>
          </a:p>
          <a:p>
            <a:pPr marL="26543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arlito"/>
                <a:cs typeface="Carlito"/>
              </a:rPr>
              <a:t>2 = 32 – 5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Carlito"/>
                <a:cs typeface="Carlito"/>
              </a:rPr>
              <a:t>(70 – 2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Carlito"/>
                <a:cs typeface="Carlito"/>
              </a:rPr>
              <a:t>32) = 1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Carlito"/>
                <a:cs typeface="Carlito"/>
              </a:rPr>
              <a:t>32 – 5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Carlito"/>
                <a:cs typeface="Carlito"/>
              </a:rPr>
              <a:t>70 + 10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Carlito"/>
                <a:cs typeface="Carlito"/>
              </a:rPr>
              <a:t>32 = 11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32 – 5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70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200" spc="-10" dirty="0">
                <a:latin typeface="Carlito"/>
                <a:cs typeface="Carlito"/>
              </a:rPr>
              <a:t>Susun pembagian </a:t>
            </a:r>
            <a:r>
              <a:rPr sz="2200" spc="-5" dirty="0">
                <a:latin typeface="Carlito"/>
                <a:cs typeface="Carlito"/>
              </a:rPr>
              <a:t>nomor (i)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menjadi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7304" y="4081396"/>
            <a:ext cx="198539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(vi)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4576" y="4839741"/>
            <a:ext cx="9082024" cy="14725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305"/>
              </a:spcBef>
              <a:tabLst>
                <a:tab pos="2691765" algn="l"/>
              </a:tabLst>
            </a:pPr>
            <a:r>
              <a:rPr sz="2200" spc="-5" dirty="0">
                <a:latin typeface="Carlito"/>
                <a:cs typeface="Carlito"/>
              </a:rPr>
              <a:t>32 = 312 – 4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70	</a:t>
            </a:r>
            <a:r>
              <a:rPr sz="2200" spc="-10" dirty="0">
                <a:latin typeface="Carlito"/>
                <a:cs typeface="Carlito"/>
              </a:rPr>
              <a:t>(vii)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15" dirty="0">
                <a:latin typeface="Carlito"/>
                <a:cs typeface="Carlito"/>
              </a:rPr>
              <a:t>Sulihkan </a:t>
            </a:r>
            <a:r>
              <a:rPr sz="2200" spc="-10" dirty="0">
                <a:latin typeface="Carlito"/>
                <a:cs typeface="Carlito"/>
              </a:rPr>
              <a:t>(vii) </a:t>
            </a:r>
            <a:r>
              <a:rPr sz="2200" spc="-40" dirty="0">
                <a:latin typeface="Carlito"/>
                <a:cs typeface="Carlito"/>
              </a:rPr>
              <a:t>ke </a:t>
            </a:r>
            <a:r>
              <a:rPr sz="2200" spc="-10" dirty="0">
                <a:latin typeface="Carlito"/>
                <a:cs typeface="Carlito"/>
              </a:rPr>
              <a:t>dalam </a:t>
            </a:r>
            <a:r>
              <a:rPr sz="2200" spc="-5" dirty="0">
                <a:latin typeface="Carlito"/>
                <a:cs typeface="Carlito"/>
              </a:rPr>
              <a:t>(vi)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menjadi</a:t>
            </a:r>
            <a:endParaRPr sz="2200" dirty="0">
              <a:latin typeface="Carlito"/>
              <a:cs typeface="Carlito"/>
            </a:endParaRPr>
          </a:p>
          <a:p>
            <a:pPr marL="203200">
              <a:lnSpc>
                <a:spcPct val="100000"/>
              </a:lnSpc>
              <a:spcBef>
                <a:spcPts val="219"/>
              </a:spcBef>
            </a:pPr>
            <a:r>
              <a:rPr sz="2200" spc="-5" dirty="0">
                <a:latin typeface="Carlito"/>
                <a:cs typeface="Carlito"/>
              </a:rPr>
              <a:t>2 = 11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32 – 5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70 = 11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(312 – 4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70) – 5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70 = 11 . 312 – 49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70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Jadi, PBB(312, 70) = 2 = 11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312 – 49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70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25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15" dirty="0">
                <a:solidFill>
                  <a:srgbClr val="000000"/>
                </a:solidFill>
                <a:latin typeface="Trebuchet MS"/>
                <a:cs typeface="Trebuchet MS"/>
              </a:rPr>
              <a:t>Relatif</a:t>
            </a:r>
            <a:r>
              <a:rPr sz="4400" spc="-48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260" dirty="0">
                <a:solidFill>
                  <a:srgbClr val="000000"/>
                </a:solidFill>
                <a:latin typeface="Trebuchet MS"/>
                <a:cs typeface="Trebuchet MS"/>
              </a:rPr>
              <a:t>Prima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793493"/>
            <a:ext cx="11963399" cy="29617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Dua buah </a:t>
            </a:r>
            <a:r>
              <a:rPr sz="2800" spc="-15" dirty="0">
                <a:latin typeface="Carlito"/>
                <a:cs typeface="Carlito"/>
              </a:rPr>
              <a:t>bilangan bulat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25" dirty="0">
                <a:latin typeface="Carlito"/>
                <a:cs typeface="Carlito"/>
              </a:rPr>
              <a:t>dikatakan </a:t>
            </a:r>
            <a:r>
              <a:rPr sz="2800" i="1" spc="-10" dirty="0">
                <a:latin typeface="Carlito"/>
                <a:cs typeface="Carlito"/>
              </a:rPr>
              <a:t>relatif prima </a:t>
            </a: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spc="-5" dirty="0">
                <a:latin typeface="Carlito"/>
                <a:cs typeface="Carlito"/>
              </a:rPr>
              <a:t>PBB(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spc="-5" dirty="0">
                <a:latin typeface="Carlito"/>
                <a:cs typeface="Carlito"/>
              </a:rPr>
              <a:t>) =</a:t>
            </a:r>
            <a:r>
              <a:rPr sz="2800" spc="434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b="1" spc="-15" dirty="0">
                <a:latin typeface="Carlito"/>
                <a:cs typeface="Carlito"/>
              </a:rPr>
              <a:t>Contoh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9.</a:t>
            </a:r>
            <a:endParaRPr sz="2800" dirty="0">
              <a:latin typeface="Carlito"/>
              <a:cs typeface="Carlito"/>
            </a:endParaRPr>
          </a:p>
          <a:p>
            <a:pPr marL="591820" lvl="1" indent="-351155">
              <a:lnSpc>
                <a:spcPct val="100000"/>
              </a:lnSpc>
              <a:spcBef>
                <a:spcPts val="860"/>
              </a:spcBef>
              <a:buAutoNum type="romanLcParenBoth"/>
              <a:tabLst>
                <a:tab pos="592455" algn="l"/>
              </a:tabLst>
            </a:pPr>
            <a:r>
              <a:rPr lang="en-US" sz="2600" dirty="0" smtClean="0">
                <a:latin typeface="Carlito"/>
                <a:cs typeface="Carlito"/>
              </a:rPr>
              <a:t>  </a:t>
            </a:r>
            <a:r>
              <a:rPr sz="2600" dirty="0" smtClean="0">
                <a:latin typeface="Carlito"/>
                <a:cs typeface="Carlito"/>
              </a:rPr>
              <a:t>20 </a:t>
            </a:r>
            <a:r>
              <a:rPr sz="2600" spc="-5" dirty="0">
                <a:latin typeface="Carlito"/>
                <a:cs typeface="Carlito"/>
              </a:rPr>
              <a:t>dan </a:t>
            </a:r>
            <a:r>
              <a:rPr sz="2600" dirty="0">
                <a:latin typeface="Carlito"/>
                <a:cs typeface="Carlito"/>
              </a:rPr>
              <a:t>3 </a:t>
            </a:r>
            <a:r>
              <a:rPr sz="2600" spc="-10" dirty="0">
                <a:latin typeface="Carlito"/>
                <a:cs typeface="Carlito"/>
              </a:rPr>
              <a:t>relatif </a:t>
            </a:r>
            <a:r>
              <a:rPr sz="2600" spc="-5" dirty="0">
                <a:latin typeface="Carlito"/>
                <a:cs typeface="Carlito"/>
              </a:rPr>
              <a:t>prima sebab </a:t>
            </a:r>
            <a:r>
              <a:rPr sz="2600" dirty="0">
                <a:latin typeface="Carlito"/>
                <a:cs typeface="Carlito"/>
              </a:rPr>
              <a:t>PBB(20, 3) =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1.</a:t>
            </a:r>
          </a:p>
          <a:p>
            <a:pPr marL="668020" lvl="1" indent="-427355">
              <a:lnSpc>
                <a:spcPct val="100000"/>
              </a:lnSpc>
              <a:spcBef>
                <a:spcPts val="745"/>
              </a:spcBef>
              <a:buAutoNum type="romanLcParenBoth"/>
              <a:tabLst>
                <a:tab pos="668655" algn="l"/>
              </a:tabLst>
            </a:pPr>
            <a:r>
              <a:rPr lang="en-US" sz="2600" dirty="0" smtClean="0">
                <a:latin typeface="Carlito"/>
                <a:cs typeface="Carlito"/>
              </a:rPr>
              <a:t> </a:t>
            </a:r>
            <a:r>
              <a:rPr sz="2600" dirty="0" smtClean="0">
                <a:latin typeface="Carlito"/>
                <a:cs typeface="Carlito"/>
              </a:rPr>
              <a:t>7 </a:t>
            </a:r>
            <a:r>
              <a:rPr sz="2600" spc="-5" dirty="0">
                <a:latin typeface="Carlito"/>
                <a:cs typeface="Carlito"/>
              </a:rPr>
              <a:t>dan </a:t>
            </a:r>
            <a:r>
              <a:rPr sz="2600" dirty="0">
                <a:latin typeface="Carlito"/>
                <a:cs typeface="Carlito"/>
              </a:rPr>
              <a:t>11 </a:t>
            </a:r>
            <a:r>
              <a:rPr sz="2600" spc="-10" dirty="0">
                <a:latin typeface="Carlito"/>
                <a:cs typeface="Carlito"/>
              </a:rPr>
              <a:t>relatif </a:t>
            </a:r>
            <a:r>
              <a:rPr sz="2600" spc="-5" dirty="0">
                <a:latin typeface="Carlito"/>
                <a:cs typeface="Carlito"/>
              </a:rPr>
              <a:t>prima </a:t>
            </a:r>
            <a:r>
              <a:rPr sz="2600" spc="-15" dirty="0">
                <a:latin typeface="Carlito"/>
                <a:cs typeface="Carlito"/>
              </a:rPr>
              <a:t>karena </a:t>
            </a:r>
            <a:r>
              <a:rPr sz="2600" dirty="0">
                <a:latin typeface="Carlito"/>
                <a:cs typeface="Carlito"/>
              </a:rPr>
              <a:t>PBB(7, 11) =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1.</a:t>
            </a:r>
          </a:p>
          <a:p>
            <a:pPr marL="702945" lvl="1" indent="-462280">
              <a:lnSpc>
                <a:spcPct val="100000"/>
              </a:lnSpc>
              <a:spcBef>
                <a:spcPts val="900"/>
              </a:spcBef>
              <a:buAutoNum type="romanLcParenBoth"/>
              <a:tabLst>
                <a:tab pos="703580" algn="l"/>
              </a:tabLst>
            </a:pPr>
            <a:r>
              <a:rPr lang="en-US" sz="2400" spc="-5" dirty="0" smtClean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20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dirty="0">
                <a:latin typeface="Carlito"/>
                <a:cs typeface="Carlito"/>
              </a:rPr>
              <a:t>5 tidak </a:t>
            </a:r>
            <a:r>
              <a:rPr sz="2400" spc="-10" dirty="0">
                <a:latin typeface="Carlito"/>
                <a:cs typeface="Carlito"/>
              </a:rPr>
              <a:t>relatif </a:t>
            </a:r>
            <a:r>
              <a:rPr sz="2400" spc="-5" dirty="0">
                <a:latin typeface="Carlito"/>
                <a:cs typeface="Carlito"/>
              </a:rPr>
              <a:t>prima sebab PBB(20, 5) </a:t>
            </a:r>
            <a:r>
              <a:rPr sz="2400" dirty="0">
                <a:latin typeface="Carlito"/>
                <a:cs typeface="Carlito"/>
              </a:rPr>
              <a:t>= 5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1.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1" y="729742"/>
            <a:ext cx="12039600" cy="46462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1750060" algn="l"/>
                <a:tab pos="2987675" algn="l"/>
                <a:tab pos="4625975" algn="l"/>
                <a:tab pos="5583555" algn="l"/>
                <a:tab pos="6246495" algn="l"/>
                <a:tab pos="6600190" algn="l"/>
                <a:tab pos="7313295" algn="l"/>
                <a:tab pos="7666990" algn="l"/>
                <a:tab pos="8688070" algn="l"/>
                <a:tab pos="9793605" algn="l"/>
              </a:tabLst>
            </a:pP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ait</a:t>
            </a:r>
            <a:r>
              <a:rPr sz="2800" spc="-60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den</a:t>
            </a:r>
            <a:r>
              <a:rPr sz="2800" spc="-60" dirty="0">
                <a:latin typeface="Carlito"/>
                <a:cs typeface="Carlito"/>
              </a:rPr>
              <a:t>g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90" dirty="0">
                <a:latin typeface="Carlito"/>
                <a:cs typeface="Carlito"/>
              </a:rPr>
              <a:t>k</a:t>
            </a:r>
            <a:r>
              <a:rPr sz="2800" spc="-10" dirty="0">
                <a:latin typeface="Carlito"/>
                <a:cs typeface="Carlito"/>
              </a:rPr>
              <a:t>ombina</a:t>
            </a:r>
            <a:r>
              <a:rPr sz="2800" spc="5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2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j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5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da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el</a:t>
            </a:r>
            <a:r>
              <a:rPr sz="2800" spc="-3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tif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a,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ma</a:t>
            </a:r>
            <a:r>
              <a:rPr sz="2800" spc="-40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20" dirty="0">
                <a:latin typeface="Carlito"/>
                <a:cs typeface="Carlito"/>
              </a:rPr>
              <a:t>terdapat </a:t>
            </a:r>
            <a:r>
              <a:rPr sz="2800" spc="-15" dirty="0">
                <a:latin typeface="Carlito"/>
                <a:cs typeface="Carlito"/>
              </a:rPr>
              <a:t>bilangan bulat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10" dirty="0">
                <a:latin typeface="Carlito"/>
                <a:cs typeface="Carlito"/>
              </a:rPr>
              <a:t>sedemikian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sehingga</a:t>
            </a:r>
            <a:endParaRPr sz="2800" dirty="0">
              <a:latin typeface="Carlito"/>
              <a:cs typeface="Carlito"/>
            </a:endParaRPr>
          </a:p>
          <a:p>
            <a:pPr marL="1922145">
              <a:lnSpc>
                <a:spcPct val="100000"/>
              </a:lnSpc>
              <a:spcBef>
                <a:spcPts val="630"/>
              </a:spcBef>
            </a:pPr>
            <a:r>
              <a:rPr sz="2800" i="1" spc="-10" dirty="0">
                <a:solidFill>
                  <a:srgbClr val="FF0000"/>
                </a:solidFill>
                <a:latin typeface="Carlito"/>
                <a:cs typeface="Carlito"/>
              </a:rPr>
              <a:t>ma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+ </a:t>
            </a:r>
            <a:r>
              <a:rPr sz="2800" i="1" spc="-5" dirty="0">
                <a:solidFill>
                  <a:srgbClr val="FF0000"/>
                </a:solidFill>
                <a:latin typeface="Carlito"/>
                <a:cs typeface="Carlito"/>
              </a:rPr>
              <a:t>nb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2800" spc="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150" dirty="0">
              <a:latin typeface="Carlito"/>
              <a:cs typeface="Carlito"/>
            </a:endParaRPr>
          </a:p>
          <a:p>
            <a:pPr marL="241300" marR="5715" indent="-229235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b="1" spc="-15" dirty="0">
                <a:latin typeface="Carlito"/>
                <a:cs typeface="Carlito"/>
              </a:rPr>
              <a:t>Contoh </a:t>
            </a:r>
            <a:r>
              <a:rPr sz="2800" b="1" spc="5" dirty="0">
                <a:latin typeface="Carlito"/>
                <a:cs typeface="Carlito"/>
              </a:rPr>
              <a:t>10. </a:t>
            </a:r>
            <a:r>
              <a:rPr sz="2800" spc="-10" dirty="0">
                <a:latin typeface="Carlito"/>
                <a:cs typeface="Carlito"/>
              </a:rPr>
              <a:t>Bilangan </a:t>
            </a:r>
            <a:r>
              <a:rPr sz="2800" spc="-5" dirty="0">
                <a:latin typeface="Carlito"/>
                <a:cs typeface="Carlito"/>
              </a:rPr>
              <a:t>20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spc="-5" dirty="0">
                <a:latin typeface="Carlito"/>
                <a:cs typeface="Carlito"/>
              </a:rPr>
              <a:t>3 adalah </a:t>
            </a:r>
            <a:r>
              <a:rPr sz="2800" spc="-15" dirty="0">
                <a:latin typeface="Carlito"/>
                <a:cs typeface="Carlito"/>
              </a:rPr>
              <a:t>relatif </a:t>
            </a:r>
            <a:r>
              <a:rPr sz="2800" spc="-10" dirty="0">
                <a:latin typeface="Carlito"/>
                <a:cs typeface="Carlito"/>
              </a:rPr>
              <a:t>prima </a:t>
            </a:r>
            <a:r>
              <a:rPr sz="2800" spc="-20" dirty="0">
                <a:latin typeface="Carlito"/>
                <a:cs typeface="Carlito"/>
              </a:rPr>
              <a:t>karena </a:t>
            </a:r>
            <a:r>
              <a:rPr sz="2800" dirty="0">
                <a:latin typeface="Carlito"/>
                <a:cs typeface="Carlito"/>
              </a:rPr>
              <a:t>PBB(20, </a:t>
            </a:r>
            <a:r>
              <a:rPr sz="2800" spc="-5" dirty="0">
                <a:latin typeface="Carlito"/>
                <a:cs typeface="Carlito"/>
              </a:rPr>
              <a:t>3) </a:t>
            </a:r>
            <a:r>
              <a:rPr sz="2800" spc="5" dirty="0">
                <a:latin typeface="Carlito"/>
                <a:cs typeface="Carlito"/>
              </a:rPr>
              <a:t>=1,  </a:t>
            </a:r>
            <a:r>
              <a:rPr sz="2800" spc="-20" dirty="0">
                <a:latin typeface="Carlito"/>
                <a:cs typeface="Carlito"/>
              </a:rPr>
              <a:t>atau </a:t>
            </a:r>
            <a:r>
              <a:rPr sz="2800" spc="-10" dirty="0">
                <a:latin typeface="Carlito"/>
                <a:cs typeface="Carlito"/>
              </a:rPr>
              <a:t>dapat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ditulis</a:t>
            </a:r>
            <a:endParaRPr sz="28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35"/>
              </a:spcBef>
              <a:tabLst>
                <a:tab pos="3934460" algn="l"/>
              </a:tabLst>
            </a:pPr>
            <a:r>
              <a:rPr sz="2800" spc="-5" dirty="0">
                <a:latin typeface="Carlito"/>
                <a:cs typeface="Carlito"/>
              </a:rPr>
              <a:t>2 . 20 + (–13) . 3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	(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= 2,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–13)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 dirty="0">
              <a:latin typeface="Carlito"/>
              <a:cs typeface="Carlito"/>
            </a:endParaRPr>
          </a:p>
          <a:p>
            <a:pPr marL="241300" marR="5080">
              <a:lnSpc>
                <a:spcPts val="2870"/>
              </a:lnSpc>
              <a:spcBef>
                <a:spcPts val="1764"/>
              </a:spcBef>
            </a:pPr>
            <a:r>
              <a:rPr sz="2600" spc="-50" dirty="0">
                <a:latin typeface="Carlito"/>
                <a:cs typeface="Carlito"/>
              </a:rPr>
              <a:t>Tetapi </a:t>
            </a:r>
            <a:r>
              <a:rPr sz="2600" spc="-10" dirty="0">
                <a:latin typeface="Carlito"/>
                <a:cs typeface="Carlito"/>
              </a:rPr>
              <a:t>20 </a:t>
            </a:r>
            <a:r>
              <a:rPr sz="2600" spc="-5" dirty="0">
                <a:latin typeface="Carlito"/>
                <a:cs typeface="Carlito"/>
              </a:rPr>
              <a:t>dan </a:t>
            </a:r>
            <a:r>
              <a:rPr sz="2600" dirty="0">
                <a:latin typeface="Carlito"/>
                <a:cs typeface="Carlito"/>
              </a:rPr>
              <a:t>5 tidak </a:t>
            </a:r>
            <a:r>
              <a:rPr sz="2600" spc="-10" dirty="0">
                <a:latin typeface="Carlito"/>
                <a:cs typeface="Carlito"/>
              </a:rPr>
              <a:t>relatif </a:t>
            </a:r>
            <a:r>
              <a:rPr sz="2600" spc="-5" dirty="0">
                <a:latin typeface="Carlito"/>
                <a:cs typeface="Carlito"/>
              </a:rPr>
              <a:t>prima </a:t>
            </a:r>
            <a:r>
              <a:rPr sz="2600" spc="-15" dirty="0">
                <a:latin typeface="Carlito"/>
                <a:cs typeface="Carlito"/>
              </a:rPr>
              <a:t>karena </a:t>
            </a:r>
            <a:r>
              <a:rPr sz="2600" spc="-5" dirty="0">
                <a:latin typeface="Carlito"/>
                <a:cs typeface="Carlito"/>
              </a:rPr>
              <a:t>PBB(20, 5) </a:t>
            </a:r>
            <a:r>
              <a:rPr sz="2600" dirty="0">
                <a:latin typeface="Carlito"/>
                <a:cs typeface="Carlito"/>
              </a:rPr>
              <a:t>= 5 </a:t>
            </a:r>
            <a:r>
              <a:rPr sz="2600" dirty="0">
                <a:latin typeface="Symbol"/>
                <a:cs typeface="Symbol"/>
              </a:rPr>
              <a:t>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rlito"/>
                <a:cs typeface="Carlito"/>
              </a:rPr>
              <a:t>1 </a:t>
            </a:r>
            <a:r>
              <a:rPr sz="2600" spc="-10" dirty="0">
                <a:latin typeface="Carlito"/>
                <a:cs typeface="Carlito"/>
              </a:rPr>
              <a:t>sehingga </a:t>
            </a:r>
            <a:r>
              <a:rPr sz="2600" dirty="0">
                <a:latin typeface="Carlito"/>
                <a:cs typeface="Carlito"/>
              </a:rPr>
              <a:t>20 </a:t>
            </a:r>
            <a:r>
              <a:rPr sz="2600" spc="-5" dirty="0">
                <a:latin typeface="Carlito"/>
                <a:cs typeface="Carlito"/>
              </a:rPr>
              <a:t>dan  </a:t>
            </a:r>
            <a:r>
              <a:rPr sz="2600" dirty="0">
                <a:latin typeface="Carlito"/>
                <a:cs typeface="Carlito"/>
              </a:rPr>
              <a:t>5 tidak </a:t>
            </a:r>
            <a:r>
              <a:rPr sz="2600" spc="-10" dirty="0">
                <a:latin typeface="Carlito"/>
                <a:cs typeface="Carlito"/>
              </a:rPr>
              <a:t>dapat </a:t>
            </a:r>
            <a:r>
              <a:rPr sz="2600" spc="-20" dirty="0">
                <a:latin typeface="Carlito"/>
                <a:cs typeface="Carlito"/>
              </a:rPr>
              <a:t>dinyatakan </a:t>
            </a:r>
            <a:r>
              <a:rPr sz="2600" spc="-5" dirty="0">
                <a:latin typeface="Carlito"/>
                <a:cs typeface="Carlito"/>
              </a:rPr>
              <a:t>dalam </a:t>
            </a:r>
            <a:r>
              <a:rPr sz="2600" i="1" spc="5" dirty="0">
                <a:latin typeface="Carlito"/>
                <a:cs typeface="Carlito"/>
              </a:rPr>
              <a:t>m </a:t>
            </a:r>
            <a:r>
              <a:rPr sz="2600" dirty="0">
                <a:latin typeface="Carlito"/>
                <a:cs typeface="Carlito"/>
              </a:rPr>
              <a:t>. 20 + </a:t>
            </a:r>
            <a:r>
              <a:rPr sz="2600" i="1" dirty="0">
                <a:latin typeface="Carlito"/>
                <a:cs typeface="Carlito"/>
              </a:rPr>
              <a:t>n </a:t>
            </a:r>
            <a:r>
              <a:rPr sz="2600" dirty="0">
                <a:latin typeface="Carlito"/>
                <a:cs typeface="Carlito"/>
              </a:rPr>
              <a:t>. 5 =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1.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57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5" dirty="0">
                <a:solidFill>
                  <a:srgbClr val="000000"/>
                </a:solidFill>
                <a:latin typeface="Trebuchet MS"/>
                <a:cs typeface="Trebuchet MS"/>
              </a:rPr>
              <a:t>Bilangan</a:t>
            </a:r>
            <a:r>
              <a:rPr sz="4400" spc="-4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260" dirty="0">
                <a:solidFill>
                  <a:srgbClr val="000000"/>
                </a:solidFill>
                <a:latin typeface="Trebuchet MS"/>
                <a:cs typeface="Trebuchet MS"/>
              </a:rPr>
              <a:t>Bulat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9390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985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5" dirty="0">
                <a:latin typeface="Carlito"/>
                <a:cs typeface="Carlito"/>
              </a:rPr>
              <a:t>Teori </a:t>
            </a:r>
            <a:r>
              <a:rPr sz="2800" b="1" spc="-10" dirty="0">
                <a:latin typeface="Carlito"/>
                <a:cs typeface="Carlito"/>
              </a:rPr>
              <a:t>bilangan </a:t>
            </a:r>
            <a:r>
              <a:rPr sz="2800" spc="-5" dirty="0">
                <a:latin typeface="Carlito"/>
                <a:cs typeface="Carlito"/>
              </a:rPr>
              <a:t>adalah cabang </a:t>
            </a:r>
            <a:r>
              <a:rPr sz="2800" spc="-20" dirty="0">
                <a:latin typeface="Carlito"/>
                <a:cs typeface="Carlito"/>
              </a:rPr>
              <a:t>matematika </a:t>
            </a:r>
            <a:r>
              <a:rPr sz="2800" spc="-5" dirty="0">
                <a:latin typeface="Carlito"/>
                <a:cs typeface="Carlito"/>
              </a:rPr>
              <a:t>murni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10" dirty="0">
                <a:latin typeface="Carlito"/>
                <a:cs typeface="Carlito"/>
              </a:rPr>
              <a:t>ditujukan untuk  </a:t>
            </a:r>
            <a:r>
              <a:rPr sz="2800" spc="-5" dirty="0">
                <a:latin typeface="Carlito"/>
                <a:cs typeface="Carlito"/>
              </a:rPr>
              <a:t>mempelajari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10" dirty="0">
                <a:latin typeface="Carlito"/>
                <a:cs typeface="Carlito"/>
              </a:rPr>
              <a:t>bulat (</a:t>
            </a:r>
            <a:r>
              <a:rPr sz="2800" i="1" spc="-10" dirty="0">
                <a:latin typeface="Carlito"/>
                <a:cs typeface="Carlito"/>
              </a:rPr>
              <a:t>integer</a:t>
            </a:r>
            <a:r>
              <a:rPr sz="2800" spc="-10" dirty="0">
                <a:latin typeface="Carlito"/>
                <a:cs typeface="Carlito"/>
              </a:rPr>
              <a:t>) </a:t>
            </a:r>
            <a:r>
              <a:rPr sz="2800" spc="-20" dirty="0">
                <a:latin typeface="Carlito"/>
                <a:cs typeface="Carlito"/>
              </a:rPr>
              <a:t>atau </a:t>
            </a:r>
            <a:r>
              <a:rPr sz="2800" spc="-10" dirty="0">
                <a:latin typeface="Carlito"/>
                <a:cs typeface="Carlito"/>
              </a:rPr>
              <a:t>fungsi bernilai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bulat.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7620" indent="-229235" algn="just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Bilangan bulat (</a:t>
            </a:r>
            <a:r>
              <a:rPr sz="2800" i="1" spc="-10" dirty="0">
                <a:latin typeface="Carlito"/>
                <a:cs typeface="Carlito"/>
              </a:rPr>
              <a:t>integer</a:t>
            </a:r>
            <a:r>
              <a:rPr sz="2800" spc="-1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15" dirty="0">
                <a:latin typeface="Carlito"/>
                <a:cs typeface="Carlito"/>
              </a:rPr>
              <a:t>bilangan yang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tidak </a:t>
            </a:r>
            <a:r>
              <a:rPr sz="2800" spc="-15" dirty="0">
                <a:latin typeface="Carlito"/>
                <a:cs typeface="Carlito"/>
              </a:rPr>
              <a:t>mempunyai   </a:t>
            </a:r>
            <a:r>
              <a:rPr sz="2800" spc="-10" dirty="0">
                <a:latin typeface="Carlito"/>
                <a:cs typeface="Carlito"/>
              </a:rPr>
              <a:t>pecahan </a:t>
            </a:r>
            <a:r>
              <a:rPr sz="2800" spc="-5" dirty="0">
                <a:latin typeface="Carlito"/>
                <a:cs typeface="Carlito"/>
              </a:rPr>
              <a:t>desimal, </a:t>
            </a:r>
            <a:r>
              <a:rPr sz="2800" spc="-20" dirty="0">
                <a:latin typeface="Carlito"/>
                <a:cs typeface="Carlito"/>
              </a:rPr>
              <a:t>misalnya </a:t>
            </a:r>
            <a:r>
              <a:rPr sz="2800" spc="-5" dirty="0">
                <a:latin typeface="Carlito"/>
                <a:cs typeface="Carlito"/>
              </a:rPr>
              <a:t>8, 21, 8765, -34,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Berlawanan </a:t>
            </a:r>
            <a:r>
              <a:rPr sz="2800" spc="-15" dirty="0">
                <a:latin typeface="Carlito"/>
                <a:cs typeface="Carlito"/>
              </a:rPr>
              <a:t>dengan bilangan </a:t>
            </a:r>
            <a:r>
              <a:rPr sz="2800" spc="-10" dirty="0">
                <a:latin typeface="Carlito"/>
                <a:cs typeface="Carlito"/>
              </a:rPr>
              <a:t>bulat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10" dirty="0">
                <a:latin typeface="Carlito"/>
                <a:cs typeface="Carlito"/>
              </a:rPr>
              <a:t>bilangan </a:t>
            </a:r>
            <a:r>
              <a:rPr sz="2800" spc="-5" dirty="0">
                <a:latin typeface="Carlito"/>
                <a:cs typeface="Carlito"/>
              </a:rPr>
              <a:t>riil </a:t>
            </a:r>
            <a:r>
              <a:rPr sz="2800" spc="-20" dirty="0">
                <a:latin typeface="Carlito"/>
                <a:cs typeface="Carlito"/>
              </a:rPr>
              <a:t>yang  mempunyai </a:t>
            </a:r>
            <a:r>
              <a:rPr sz="2800" spc="-5" dirty="0">
                <a:latin typeface="Carlito"/>
                <a:cs typeface="Carlito"/>
              </a:rPr>
              <a:t>titik </a:t>
            </a:r>
            <a:r>
              <a:rPr sz="2800" spc="-10" dirty="0">
                <a:latin typeface="Carlito"/>
                <a:cs typeface="Carlito"/>
              </a:rPr>
              <a:t>desimal, seperti </a:t>
            </a:r>
            <a:r>
              <a:rPr sz="2800" spc="-5" dirty="0">
                <a:latin typeface="Carlito"/>
                <a:cs typeface="Carlito"/>
              </a:rPr>
              <a:t>8.0, 34.25,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0.02.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77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0" dirty="0">
                <a:solidFill>
                  <a:srgbClr val="000000"/>
                </a:solidFill>
                <a:latin typeface="Trebuchet MS"/>
                <a:cs typeface="Trebuchet MS"/>
              </a:rPr>
              <a:t>Aritmetika</a:t>
            </a:r>
            <a:r>
              <a:rPr sz="4400" spc="-4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60" dirty="0">
                <a:solidFill>
                  <a:srgbClr val="000000"/>
                </a:solidFill>
                <a:latin typeface="Trebuchet MS"/>
                <a:cs typeface="Trebuchet MS"/>
              </a:rPr>
              <a:t>Modulo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676400"/>
            <a:ext cx="11811000" cy="399981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Misalkan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15" dirty="0">
                <a:latin typeface="Carlito"/>
                <a:cs typeface="Carlito"/>
              </a:rPr>
              <a:t>bilangan bulat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&gt; 0).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Operasi</a:t>
            </a:r>
            <a:endParaRPr sz="2800" dirty="0">
              <a:latin typeface="Carlito"/>
              <a:cs typeface="Carlito"/>
            </a:endParaRPr>
          </a:p>
          <a:p>
            <a:pPr marR="4638675" algn="r">
              <a:lnSpc>
                <a:spcPct val="100000"/>
              </a:lnSpc>
              <a:spcBef>
                <a:spcPts val="670"/>
              </a:spcBef>
              <a:tabLst>
                <a:tab pos="1871345" algn="l"/>
              </a:tabLst>
            </a:pPr>
            <a:r>
              <a:rPr sz="2800" b="1" i="1" spc="-5" dirty="0">
                <a:latin typeface="Carlito"/>
                <a:cs typeface="Carlito"/>
              </a:rPr>
              <a:t>a</a:t>
            </a:r>
            <a:r>
              <a:rPr sz="2800" b="1" i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mod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m	</a:t>
            </a:r>
            <a:r>
              <a:rPr sz="2800" spc="-10" dirty="0">
                <a:latin typeface="Carlito"/>
                <a:cs typeface="Carlito"/>
              </a:rPr>
              <a:t>(dibaca </a:t>
            </a:r>
            <a:r>
              <a:rPr sz="2800" dirty="0">
                <a:latin typeface="Carlito"/>
                <a:cs typeface="Carlito"/>
              </a:rPr>
              <a:t>“</a:t>
            </a:r>
            <a:r>
              <a:rPr sz="2800" i="1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modulo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 smtClean="0">
                <a:latin typeface="Carlito"/>
                <a:cs typeface="Carlito"/>
              </a:rPr>
              <a:t>”)</a:t>
            </a:r>
            <a:endParaRPr lang="en-US" sz="2800" spc="-5" dirty="0" smtClean="0">
              <a:latin typeface="Carlito"/>
              <a:cs typeface="Carlito"/>
            </a:endParaRPr>
          </a:p>
          <a:p>
            <a:pPr marR="4638675" algn="just">
              <a:spcBef>
                <a:spcPts val="670"/>
              </a:spcBef>
              <a:tabLst>
                <a:tab pos="1871345" algn="l"/>
              </a:tabLst>
            </a:pPr>
            <a:r>
              <a:rPr lang="en-US" sz="2800" spc="-15" dirty="0" err="1">
                <a:latin typeface="Carlito"/>
                <a:cs typeface="Carlito"/>
              </a:rPr>
              <a:t>memberikan</a:t>
            </a:r>
            <a:r>
              <a:rPr lang="en-US" sz="2800" spc="-15" dirty="0">
                <a:latin typeface="Carlito"/>
                <a:cs typeface="Carlito"/>
              </a:rPr>
              <a:t> </a:t>
            </a:r>
            <a:r>
              <a:rPr lang="en-US" sz="2800" spc="-15" dirty="0" err="1">
                <a:latin typeface="Carlito"/>
                <a:cs typeface="Carlito"/>
              </a:rPr>
              <a:t>sisa</a:t>
            </a:r>
            <a:r>
              <a:rPr lang="en-US" sz="2800" spc="-15" dirty="0">
                <a:latin typeface="Carlito"/>
                <a:cs typeface="Carlito"/>
              </a:rPr>
              <a:t> </a:t>
            </a:r>
            <a:r>
              <a:rPr lang="en-US" sz="2800" spc="-15" dirty="0" err="1">
                <a:latin typeface="Carlito"/>
                <a:cs typeface="Carlito"/>
              </a:rPr>
              <a:t>jika</a:t>
            </a:r>
            <a:r>
              <a:rPr lang="en-US" sz="2800" spc="-15" dirty="0">
                <a:latin typeface="Carlito"/>
                <a:cs typeface="Carlito"/>
              </a:rPr>
              <a:t> </a:t>
            </a:r>
            <a:r>
              <a:rPr lang="en-US" sz="2800" i="1" spc="-15" dirty="0">
                <a:latin typeface="Carlito"/>
                <a:cs typeface="Carlito"/>
              </a:rPr>
              <a:t>a </a:t>
            </a:r>
            <a:r>
              <a:rPr lang="en-US" sz="2800" spc="-15" dirty="0" err="1">
                <a:latin typeface="Carlito"/>
                <a:cs typeface="Carlito"/>
              </a:rPr>
              <a:t>dibagi</a:t>
            </a:r>
            <a:r>
              <a:rPr lang="en-US" sz="2800" spc="-15" dirty="0">
                <a:latin typeface="Carlito"/>
                <a:cs typeface="Carlito"/>
              </a:rPr>
              <a:t> </a:t>
            </a:r>
            <a:r>
              <a:rPr lang="en-US" sz="2800" spc="-15" dirty="0" err="1">
                <a:latin typeface="Carlito"/>
                <a:cs typeface="Carlito"/>
              </a:rPr>
              <a:t>dengan</a:t>
            </a:r>
            <a:r>
              <a:rPr lang="en-US" sz="2800" spc="-15" dirty="0">
                <a:latin typeface="Carlito"/>
                <a:cs typeface="Carlito"/>
              </a:rPr>
              <a:t>  </a:t>
            </a:r>
            <a:r>
              <a:rPr lang="en-US" sz="2800" i="1" spc="-15" dirty="0">
                <a:latin typeface="Carlito"/>
                <a:cs typeface="Carlito"/>
              </a:rPr>
              <a:t>m</a:t>
            </a:r>
            <a:r>
              <a:rPr lang="en-US" sz="2800" spc="-15" dirty="0">
                <a:latin typeface="Carlito"/>
                <a:cs typeface="Carlito"/>
              </a:rPr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  <a:tab pos="1420495" algn="l"/>
                <a:tab pos="3329304" algn="l"/>
              </a:tabLst>
            </a:pPr>
            <a:r>
              <a:rPr sz="2800" spc="-10" dirty="0">
                <a:latin typeface="Carlito"/>
                <a:cs typeface="Carlito"/>
              </a:rPr>
              <a:t>Notasi:	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mod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i="1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r	</a:t>
            </a:r>
            <a:r>
              <a:rPr sz="2800" spc="-10" dirty="0">
                <a:latin typeface="Carlito"/>
                <a:cs typeface="Carlito"/>
              </a:rPr>
              <a:t>sedemikian sehingga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-5" dirty="0">
                <a:latin typeface="Carlito"/>
                <a:cs typeface="Carlito"/>
              </a:rPr>
              <a:t>mq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i="1" spc="-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spc="-5" dirty="0">
                <a:latin typeface="Carlito"/>
                <a:cs typeface="Carlito"/>
              </a:rPr>
              <a:t>0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r </a:t>
            </a:r>
            <a:r>
              <a:rPr sz="2800" spc="-5" dirty="0">
                <a:latin typeface="Carlito"/>
                <a:cs typeface="Carlito"/>
              </a:rPr>
              <a:t>&lt;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m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800" dirty="0">
              <a:latin typeface="Carlito"/>
              <a:cs typeface="Carlito"/>
            </a:endParaRPr>
          </a:p>
          <a:p>
            <a:pPr marL="241300" indent="-229235">
              <a:lnSpc>
                <a:spcPts val="3190"/>
              </a:lnSpc>
              <a:buFont typeface="Arial"/>
              <a:buChar char="•"/>
              <a:tabLst>
                <a:tab pos="241935" algn="l"/>
                <a:tab pos="732155" algn="l"/>
                <a:tab pos="2018030" algn="l"/>
                <a:tab pos="3509010" algn="l"/>
                <a:tab pos="4356100" algn="l"/>
                <a:tab pos="5793740" algn="l"/>
                <a:tab pos="6548120" algn="l"/>
                <a:tab pos="7415530" algn="l"/>
                <a:tab pos="9105900" algn="l"/>
                <a:tab pos="10430510" algn="l"/>
              </a:tabLst>
            </a:pPr>
            <a:r>
              <a:rPr sz="2800" i="1" spc="-5" dirty="0">
                <a:latin typeface="Carlito"/>
                <a:cs typeface="Carlito"/>
              </a:rPr>
              <a:t>m	</a:t>
            </a:r>
            <a:r>
              <a:rPr sz="2800" spc="-10" dirty="0">
                <a:latin typeface="Carlito"/>
                <a:cs typeface="Carlito"/>
              </a:rPr>
              <a:t>diseb</a:t>
            </a:r>
            <a:r>
              <a:rPr sz="2800" spc="5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b="1" spc="-10" dirty="0">
                <a:latin typeface="Carlito"/>
                <a:cs typeface="Carlito"/>
              </a:rPr>
              <a:t>modulu</a:t>
            </a:r>
            <a:r>
              <a:rPr sz="2800" b="1" spc="-5" dirty="0">
                <a:latin typeface="Carlito"/>
                <a:cs typeface="Carlito"/>
              </a:rPr>
              <a:t>s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au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b="1" spc="-10" dirty="0">
                <a:latin typeface="Carlito"/>
                <a:cs typeface="Carlito"/>
              </a:rPr>
              <a:t>modul</a:t>
            </a:r>
            <a:r>
              <a:rPr sz="2800" b="1" spc="-5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si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it</a:t>
            </a:r>
            <a:r>
              <a:rPr sz="2800" spc="-15" dirty="0">
                <a:latin typeface="Carlito"/>
                <a:cs typeface="Carlito"/>
              </a:rPr>
              <a:t>me</a:t>
            </a:r>
            <a:r>
              <a:rPr sz="2800" spc="-5" dirty="0">
                <a:latin typeface="Carlito"/>
                <a:cs typeface="Carlito"/>
              </a:rPr>
              <a:t>ti</a:t>
            </a:r>
            <a:r>
              <a:rPr sz="2800" spc="-6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mo</a:t>
            </a:r>
            <a:r>
              <a:rPr sz="2800" dirty="0">
                <a:latin typeface="Carlito"/>
                <a:cs typeface="Carlito"/>
              </a:rPr>
              <a:t>d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m</a:t>
            </a:r>
            <a:endParaRPr sz="2800" dirty="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z="2800" spc="-15" dirty="0">
                <a:latin typeface="Carlito"/>
                <a:cs typeface="Carlito"/>
              </a:rPr>
              <a:t>terletak </a:t>
            </a:r>
            <a:r>
              <a:rPr sz="2800" spc="-5" dirty="0">
                <a:latin typeface="Carlito"/>
                <a:cs typeface="Carlito"/>
              </a:rPr>
              <a:t>di </a:t>
            </a:r>
            <a:r>
              <a:rPr sz="2800" spc="-10" dirty="0">
                <a:latin typeface="Carlito"/>
                <a:cs typeface="Carlito"/>
              </a:rPr>
              <a:t>dalam himpunan </a:t>
            </a:r>
            <a:r>
              <a:rPr sz="2800" spc="-5" dirty="0">
                <a:latin typeface="Carlito"/>
                <a:cs typeface="Carlito"/>
              </a:rPr>
              <a:t>{0, 1, 2, …,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–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1}.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3256" y="403986"/>
            <a:ext cx="1087394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rlito"/>
                <a:cs typeface="Carlito"/>
              </a:rPr>
              <a:t>Contoh </a:t>
            </a:r>
            <a:r>
              <a:rPr sz="2800" b="1" spc="-5" dirty="0">
                <a:latin typeface="Carlito"/>
                <a:cs typeface="Carlito"/>
              </a:rPr>
              <a:t>11. </a:t>
            </a:r>
            <a:r>
              <a:rPr sz="2800" spc="-15" dirty="0">
                <a:latin typeface="Carlito"/>
                <a:cs typeface="Carlito"/>
              </a:rPr>
              <a:t>Beberapa </a:t>
            </a:r>
            <a:r>
              <a:rPr sz="2800" spc="-10" dirty="0">
                <a:latin typeface="Carlito"/>
                <a:cs typeface="Carlito"/>
              </a:rPr>
              <a:t>hasil </a:t>
            </a:r>
            <a:r>
              <a:rPr sz="2800" spc="-15" dirty="0">
                <a:latin typeface="Carlito"/>
                <a:cs typeface="Carlito"/>
              </a:rPr>
              <a:t>operasi dengan </a:t>
            </a:r>
            <a:r>
              <a:rPr sz="2800" spc="-20" dirty="0">
                <a:latin typeface="Carlito"/>
                <a:cs typeface="Carlito"/>
              </a:rPr>
              <a:t>operator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modulo: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7604" y="772185"/>
            <a:ext cx="3330195" cy="35985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81025" indent="-540385">
              <a:lnSpc>
                <a:spcPct val="100000"/>
              </a:lnSpc>
              <a:spcBef>
                <a:spcPts val="760"/>
              </a:spcBef>
              <a:buAutoNum type="romanLcParenBoth"/>
              <a:tabLst>
                <a:tab pos="581025" algn="l"/>
                <a:tab pos="581660" algn="l"/>
              </a:tabLst>
            </a:pPr>
            <a:r>
              <a:rPr sz="2800" spc="-5" dirty="0">
                <a:latin typeface="Carlito"/>
                <a:cs typeface="Carlito"/>
              </a:rPr>
              <a:t>23 mod 5 =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</a:t>
            </a:r>
            <a:endParaRPr sz="2800" dirty="0">
              <a:latin typeface="Carlito"/>
              <a:cs typeface="Carlito"/>
            </a:endParaRPr>
          </a:p>
          <a:p>
            <a:pPr marL="551815" indent="-539750">
              <a:lnSpc>
                <a:spcPct val="100000"/>
              </a:lnSpc>
              <a:spcBef>
                <a:spcPts val="660"/>
              </a:spcBef>
              <a:buAutoNum type="romanLcParenBoth"/>
              <a:tabLst>
                <a:tab pos="551815" algn="l"/>
                <a:tab pos="552450" algn="l"/>
              </a:tabLst>
            </a:pPr>
            <a:r>
              <a:rPr sz="2800" spc="-5" dirty="0">
                <a:latin typeface="Carlito"/>
                <a:cs typeface="Carlito"/>
              </a:rPr>
              <a:t>27 mod 3 =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</a:t>
            </a:r>
            <a:endParaRPr sz="2800" dirty="0">
              <a:latin typeface="Carlito"/>
              <a:cs typeface="Carlito"/>
            </a:endParaRPr>
          </a:p>
          <a:p>
            <a:pPr marL="551815" indent="-539750">
              <a:lnSpc>
                <a:spcPct val="100000"/>
              </a:lnSpc>
              <a:spcBef>
                <a:spcPts val="660"/>
              </a:spcBef>
              <a:buAutoNum type="romanLcParenBoth"/>
              <a:tabLst>
                <a:tab pos="552450" algn="l"/>
              </a:tabLst>
            </a:pPr>
            <a:r>
              <a:rPr sz="2800" spc="-5" dirty="0">
                <a:latin typeface="Carlito"/>
                <a:cs typeface="Carlito"/>
              </a:rPr>
              <a:t>6 mod 8 =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</a:t>
            </a:r>
            <a:endParaRPr sz="2800" dirty="0">
              <a:latin typeface="Carlito"/>
              <a:cs typeface="Carlito"/>
            </a:endParaRPr>
          </a:p>
          <a:p>
            <a:pPr marL="12700" marR="170815">
              <a:lnSpc>
                <a:spcPct val="119300"/>
              </a:lnSpc>
              <a:spcBef>
                <a:spcPts val="25"/>
              </a:spcBef>
              <a:buAutoNum type="romanLcParenBoth"/>
              <a:tabLst>
                <a:tab pos="631190" algn="l"/>
                <a:tab pos="631825" algn="l"/>
              </a:tabLst>
            </a:pPr>
            <a:r>
              <a:rPr sz="2800" spc="-5" dirty="0">
                <a:latin typeface="Carlito"/>
                <a:cs typeface="Carlito"/>
              </a:rPr>
              <a:t>0 mod 12 = 0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 (v)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–41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mod 9 =</a:t>
            </a:r>
            <a:r>
              <a:rPr sz="2800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–5</a:t>
            </a:r>
            <a:endParaRPr sz="2800" dirty="0">
              <a:latin typeface="Carlito"/>
              <a:cs typeface="Carlito"/>
            </a:endParaRPr>
          </a:p>
          <a:p>
            <a:pPr marL="41783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rlito"/>
                <a:cs typeface="Carlito"/>
              </a:rPr>
              <a:t>–41 mod 9 =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4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Carlito"/>
                <a:cs typeface="Carlito"/>
              </a:rPr>
              <a:t>(vi) – 39 mod 13 =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5840" y="772185"/>
            <a:ext cx="6606160" cy="362663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1855470" algn="l"/>
              </a:tabLst>
            </a:pPr>
            <a:r>
              <a:rPr sz="2800" spc="-5" dirty="0">
                <a:latin typeface="Carlito"/>
                <a:cs typeface="Carlito"/>
              </a:rPr>
              <a:t>(23 = 5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4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+</a:t>
            </a:r>
            <a:r>
              <a:rPr lang="en-US" sz="2800" spc="-5" dirty="0" smtClean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3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(27 = 3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9 +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(6 = 8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 +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rlito"/>
                <a:cs typeface="Carlito"/>
              </a:rPr>
              <a:t>(0 = 12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 +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0)</a:t>
            </a:r>
            <a:endParaRPr sz="2800" dirty="0">
              <a:latin typeface="Carlito"/>
              <a:cs typeface="Carlito"/>
            </a:endParaRPr>
          </a:p>
          <a:p>
            <a:pPr marL="22860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(–41 = (9)(–4) – 5) </a:t>
            </a:r>
            <a:r>
              <a:rPr lang="en-US" sz="2800" spc="-10" dirty="0" smtClean="0">
                <a:solidFill>
                  <a:srgbClr val="FF0000"/>
                </a:solidFill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spc="-10" dirty="0" err="1" smtClean="0">
                <a:solidFill>
                  <a:srgbClr val="FF0000"/>
                </a:solidFill>
                <a:latin typeface="Carlito"/>
                <a:cs typeface="Carlito"/>
                <a:sym typeface="Wingdings" panose="05000000000000000000" pitchFamily="2" charset="2"/>
              </a:rPr>
              <a:t>s</a:t>
            </a:r>
            <a:r>
              <a:rPr sz="2800" spc="-10" dirty="0" err="1" smtClean="0">
                <a:solidFill>
                  <a:srgbClr val="FF0000"/>
                </a:solidFill>
                <a:latin typeface="Carlito"/>
                <a:cs typeface="Carlito"/>
              </a:rPr>
              <a:t>alah</a:t>
            </a:r>
            <a:r>
              <a:rPr sz="2800" spc="-10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karena </a:t>
            </a:r>
            <a:r>
              <a:rPr sz="2800" spc="-525" dirty="0">
                <a:solidFill>
                  <a:srgbClr val="FF0000"/>
                </a:solidFill>
                <a:latin typeface="Carlito"/>
                <a:cs typeface="Carlito"/>
              </a:rPr>
              <a:t>r 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&lt;</a:t>
            </a:r>
            <a:r>
              <a:rPr sz="28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0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rlito"/>
                <a:cs typeface="Carlito"/>
              </a:rPr>
              <a:t>(–41 = 9(–5) + 4) ) </a:t>
            </a:r>
            <a:r>
              <a:rPr lang="en-US" sz="2800" spc="-10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spc="-10" dirty="0" err="1" smtClean="0">
                <a:latin typeface="Carlito"/>
                <a:cs typeface="Carlito"/>
                <a:sym typeface="Wingdings" panose="05000000000000000000" pitchFamily="2" charset="2"/>
              </a:rPr>
              <a:t>b</a:t>
            </a:r>
            <a:r>
              <a:rPr sz="2800" spc="-10" dirty="0" err="1" smtClean="0">
                <a:latin typeface="Carlito"/>
                <a:cs typeface="Carlito"/>
              </a:rPr>
              <a:t>etul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Carlito"/>
                <a:cs typeface="Carlito"/>
              </a:rPr>
              <a:t>(–39 = </a:t>
            </a:r>
            <a:r>
              <a:rPr sz="2800" spc="-10" dirty="0">
                <a:latin typeface="Carlito"/>
                <a:cs typeface="Carlito"/>
              </a:rPr>
              <a:t>13(–3) </a:t>
            </a:r>
            <a:r>
              <a:rPr sz="2800" spc="-5" dirty="0">
                <a:latin typeface="Carlito"/>
                <a:cs typeface="Carlito"/>
              </a:rPr>
              <a:t>+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256" y="4941265"/>
            <a:ext cx="11635944" cy="134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204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5" dirty="0">
                <a:latin typeface="Carlito"/>
                <a:cs typeface="Carlito"/>
              </a:rPr>
              <a:t>Penjelasan </a:t>
            </a:r>
            <a:r>
              <a:rPr sz="2800" i="1" spc="-10" dirty="0">
                <a:latin typeface="Carlito"/>
                <a:cs typeface="Carlito"/>
              </a:rPr>
              <a:t>untuk </a:t>
            </a:r>
            <a:r>
              <a:rPr sz="2800" i="1" spc="-5" dirty="0">
                <a:latin typeface="Carlito"/>
                <a:cs typeface="Carlito"/>
              </a:rPr>
              <a:t>(v): </a:t>
            </a:r>
            <a:r>
              <a:rPr sz="2800" spc="-20" dirty="0">
                <a:latin typeface="Carlito"/>
                <a:cs typeface="Carlito"/>
              </a:rPr>
              <a:t>Karena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35" dirty="0">
                <a:latin typeface="Carlito"/>
                <a:cs typeface="Carlito"/>
              </a:rPr>
              <a:t>negatif, </a:t>
            </a:r>
            <a:r>
              <a:rPr sz="2800" spc="-5" dirty="0">
                <a:latin typeface="Carlito"/>
                <a:cs typeface="Carlito"/>
              </a:rPr>
              <a:t>bagi |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| </a:t>
            </a:r>
            <a:r>
              <a:rPr sz="2800" spc="-15" dirty="0">
                <a:latin typeface="Carlito"/>
                <a:cs typeface="Carlito"/>
              </a:rPr>
              <a:t>dengan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endParaRPr sz="2800" dirty="0">
              <a:latin typeface="Carlito"/>
              <a:cs typeface="Carlito"/>
            </a:endParaRPr>
          </a:p>
          <a:p>
            <a:pPr marL="241300">
              <a:lnSpc>
                <a:spcPts val="3204"/>
              </a:lnSpc>
            </a:pPr>
            <a:r>
              <a:rPr sz="2800" spc="-10" dirty="0">
                <a:latin typeface="Carlito"/>
                <a:cs typeface="Carlito"/>
              </a:rPr>
              <a:t>mendapatkan sisa </a:t>
            </a:r>
            <a:r>
              <a:rPr sz="2800" i="1" spc="-90" dirty="0">
                <a:latin typeface="Carlito"/>
                <a:cs typeface="Carlito"/>
              </a:rPr>
              <a:t>r</a:t>
            </a:r>
            <a:r>
              <a:rPr sz="2800" spc="-90" dirty="0">
                <a:latin typeface="Carlito"/>
                <a:cs typeface="Carlito"/>
              </a:rPr>
              <a:t>’. </a:t>
            </a: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mod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i="1" spc="-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’ </a:t>
            </a:r>
            <a:r>
              <a:rPr sz="2800" spc="-10" dirty="0">
                <a:latin typeface="Carlito"/>
                <a:cs typeface="Carlito"/>
              </a:rPr>
              <a:t>bila </a:t>
            </a:r>
            <a:r>
              <a:rPr sz="2800" i="1" spc="-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’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0.</a:t>
            </a:r>
            <a:endParaRPr sz="2800" dirty="0">
              <a:latin typeface="Carlito"/>
              <a:cs typeface="Carlito"/>
            </a:endParaRPr>
          </a:p>
          <a:p>
            <a:pPr marL="254635">
              <a:lnSpc>
                <a:spcPct val="100000"/>
              </a:lnSpc>
              <a:spcBef>
                <a:spcPts val="640"/>
              </a:spcBef>
              <a:tabLst>
                <a:tab pos="4961255" algn="l"/>
              </a:tabLst>
            </a:pPr>
            <a:r>
              <a:rPr sz="2800" spc="-5" dirty="0">
                <a:latin typeface="Carlito"/>
                <a:cs typeface="Carlito"/>
              </a:rPr>
              <a:t>Jadi |– 41| mod 9 =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5,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sehingga	</a:t>
            </a:r>
            <a:r>
              <a:rPr sz="2800" spc="-5" dirty="0">
                <a:latin typeface="Carlito"/>
                <a:cs typeface="Carlito"/>
              </a:rPr>
              <a:t>–41 mod 9 = 9 – 5 =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4.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71182"/>
            <a:ext cx="8919973" cy="6382738"/>
            <a:chOff x="1748027" y="170462"/>
            <a:chExt cx="7976870" cy="5880100"/>
          </a:xfrm>
        </p:grpSpPr>
        <p:sp>
          <p:nvSpPr>
            <p:cNvPr id="3" name="object 3"/>
            <p:cNvSpPr/>
            <p:nvPr/>
          </p:nvSpPr>
          <p:spPr>
            <a:xfrm>
              <a:off x="2273384" y="170462"/>
              <a:ext cx="7451451" cy="5614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8027" y="4748784"/>
              <a:ext cx="3204972" cy="1301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99195" y="5876035"/>
            <a:ext cx="321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Sumber: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  <a:hlinkClick r:id="rId4"/>
              </a:rPr>
              <a:t>www.khancademy.org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428732"/>
            <a:ext cx="7892415" cy="5711190"/>
            <a:chOff x="2322997" y="103830"/>
            <a:chExt cx="7892415" cy="5711190"/>
          </a:xfrm>
        </p:grpSpPr>
        <p:sp>
          <p:nvSpPr>
            <p:cNvPr id="3" name="object 3"/>
            <p:cNvSpPr/>
            <p:nvPr/>
          </p:nvSpPr>
          <p:spPr>
            <a:xfrm>
              <a:off x="2322997" y="103830"/>
              <a:ext cx="7892057" cy="57106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7000" y="4419599"/>
              <a:ext cx="2286000" cy="1342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18372" y="5844946"/>
            <a:ext cx="3327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Sumber: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  <a:hlinkClick r:id="rId4"/>
              </a:rPr>
              <a:t>www.khanacademy.org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594" y="341121"/>
            <a:ext cx="6999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000000"/>
                </a:solidFill>
                <a:latin typeface="Trebuchet MS"/>
                <a:cs typeface="Trebuchet MS"/>
              </a:rPr>
              <a:t>Aritmetika</a:t>
            </a:r>
            <a:r>
              <a:rPr sz="3200" spc="-3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000000"/>
                </a:solidFill>
                <a:latin typeface="Trebuchet MS"/>
                <a:cs typeface="Trebuchet MS"/>
              </a:rPr>
              <a:t>Modulo</a:t>
            </a:r>
            <a:r>
              <a:rPr sz="3200" spc="-3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-175" dirty="0">
                <a:solidFill>
                  <a:srgbClr val="000000"/>
                </a:solidFill>
                <a:latin typeface="Trebuchet MS"/>
                <a:cs typeface="Trebuchet MS"/>
              </a:rPr>
              <a:t>di</a:t>
            </a:r>
            <a:r>
              <a:rPr sz="3200" spc="-2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-185" dirty="0">
                <a:solidFill>
                  <a:srgbClr val="000000"/>
                </a:solidFill>
                <a:latin typeface="Trebuchet MS"/>
                <a:cs typeface="Trebuchet MS"/>
              </a:rPr>
              <a:t>dalam</a:t>
            </a:r>
            <a:r>
              <a:rPr sz="3200" spc="-3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-175" dirty="0">
                <a:solidFill>
                  <a:srgbClr val="000000"/>
                </a:solidFill>
                <a:latin typeface="Trebuchet MS"/>
                <a:cs typeface="Trebuchet MS"/>
              </a:rPr>
              <a:t>Wolfram</a:t>
            </a:r>
            <a:r>
              <a:rPr sz="3200" spc="-3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-155" dirty="0">
                <a:solidFill>
                  <a:srgbClr val="000000"/>
                </a:solidFill>
                <a:latin typeface="Trebuchet MS"/>
                <a:cs typeface="Trebuchet MS"/>
              </a:rPr>
              <a:t>Alpha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9794" y="1034542"/>
            <a:ext cx="64742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 err="1" smtClean="0">
                <a:latin typeface="Carlito"/>
                <a:cs typeface="Carlito"/>
              </a:rPr>
              <a:t>Kunjungi:</a:t>
            </a:r>
            <a:r>
              <a:rPr sz="2800" u="heavy" spc="-25" dirty="0" err="1" smtClean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www.wolframalpha.com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3594" y="2173945"/>
            <a:ext cx="7993380" cy="449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381000"/>
            <a:ext cx="876300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343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0000"/>
                </a:solidFill>
                <a:latin typeface="Carlito"/>
                <a:cs typeface="Carlito"/>
              </a:rPr>
              <a:t>Kongruen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04873"/>
            <a:ext cx="10665461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marR="941705" indent="-241935">
              <a:lnSpc>
                <a:spcPct val="1207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Misalnya </a:t>
            </a:r>
            <a:r>
              <a:rPr sz="2800" spc="-5" dirty="0">
                <a:latin typeface="Carlito"/>
                <a:cs typeface="Carlito"/>
              </a:rPr>
              <a:t>38 mod 5 = 3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spc="-5" dirty="0">
                <a:latin typeface="Carlito"/>
                <a:cs typeface="Carlito"/>
              </a:rPr>
              <a:t>13 mod 5 = 3, </a:t>
            </a: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spc="-25" dirty="0">
                <a:latin typeface="Carlito"/>
                <a:cs typeface="Carlito"/>
              </a:rPr>
              <a:t>dikatakan  </a:t>
            </a:r>
            <a:r>
              <a:rPr sz="2800" spc="-5" dirty="0">
                <a:latin typeface="Carlito"/>
                <a:cs typeface="Carlito"/>
              </a:rPr>
              <a:t>38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13 (mod 5)</a:t>
            </a:r>
            <a:endParaRPr sz="28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sz="2800" spc="-10" dirty="0">
                <a:latin typeface="Carlito"/>
                <a:cs typeface="Carlito"/>
              </a:rPr>
              <a:t>(dibaca: </a:t>
            </a:r>
            <a:r>
              <a:rPr sz="2800" spc="-5" dirty="0">
                <a:latin typeface="Carlito"/>
                <a:cs typeface="Carlito"/>
              </a:rPr>
              <a:t>38 </a:t>
            </a:r>
            <a:r>
              <a:rPr sz="2800" spc="-20" dirty="0">
                <a:latin typeface="Carlito"/>
                <a:cs typeface="Carlito"/>
              </a:rPr>
              <a:t>kongruen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spc="-5" dirty="0">
                <a:latin typeface="Carlito"/>
                <a:cs typeface="Carlito"/>
              </a:rPr>
              <a:t>13 </a:t>
            </a:r>
            <a:r>
              <a:rPr sz="2800" spc="-10" dirty="0">
                <a:latin typeface="Carlito"/>
                <a:cs typeface="Carlito"/>
              </a:rPr>
              <a:t>dalam </a:t>
            </a:r>
            <a:r>
              <a:rPr sz="2800" spc="-5" dirty="0">
                <a:latin typeface="Carlito"/>
                <a:cs typeface="Carlito"/>
              </a:rPr>
              <a:t>modulus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5).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Dalam </a:t>
            </a:r>
            <a:r>
              <a:rPr sz="2800" spc="-20" dirty="0">
                <a:latin typeface="Carlito"/>
                <a:cs typeface="Carlito"/>
              </a:rPr>
              <a:t>kehidupan </a:t>
            </a:r>
            <a:r>
              <a:rPr sz="2800" spc="-10" dirty="0">
                <a:latin typeface="Carlito"/>
                <a:cs typeface="Carlito"/>
              </a:rPr>
              <a:t>sehari-hari menggunakan </a:t>
            </a:r>
            <a:r>
              <a:rPr sz="2800" spc="-5" dirty="0">
                <a:latin typeface="Carlito"/>
                <a:cs typeface="Carlito"/>
              </a:rPr>
              <a:t>jam, </a:t>
            </a:r>
            <a:r>
              <a:rPr sz="2800" spc="-15" dirty="0">
                <a:latin typeface="Carlito"/>
                <a:cs typeface="Carlito"/>
              </a:rPr>
              <a:t>kita</a:t>
            </a:r>
            <a:r>
              <a:rPr sz="2800" spc="2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mengenal: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4379321"/>
            <a:ext cx="5011257" cy="2090316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latin typeface="Carlito"/>
                <a:cs typeface="Carlito"/>
              </a:rPr>
              <a:t>jam 14.00 = jam 2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siang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jam 18.00 = jam 6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sore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jam 21.00 = jam 9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malam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rlito"/>
                <a:cs typeface="Carlito"/>
              </a:rPr>
              <a:t>jam 24.00 = jam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8135" y="4341192"/>
            <a:ext cx="5025772" cy="2090316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14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 (mod</a:t>
            </a:r>
            <a:r>
              <a:rPr sz="2800" spc="-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12)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18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6 (mod</a:t>
            </a:r>
            <a:r>
              <a:rPr sz="2800" spc="-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12)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21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9 (mod</a:t>
            </a:r>
            <a:r>
              <a:rPr sz="2800" spc="-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12)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24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 (mod</a:t>
            </a:r>
            <a:r>
              <a:rPr sz="2800" spc="-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12)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356850" cy="23742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marR="5080" indent="-229235">
              <a:lnSpc>
                <a:spcPts val="3060"/>
              </a:lnSpc>
              <a:spcBef>
                <a:spcPts val="445"/>
              </a:spcBef>
              <a:buFont typeface="Arial"/>
              <a:buChar char="•"/>
              <a:tabLst>
                <a:tab pos="241935" algn="l"/>
                <a:tab pos="1183005" algn="l"/>
              </a:tabLst>
            </a:pPr>
            <a:r>
              <a:rPr sz="2800" b="1" spc="-5" dirty="0">
                <a:latin typeface="Carlito"/>
                <a:cs typeface="Carlito"/>
              </a:rPr>
              <a:t>DEFINISI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Misalkan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10" dirty="0">
                <a:latin typeface="Carlito"/>
                <a:cs typeface="Carlito"/>
              </a:rPr>
              <a:t>bulat dan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5" dirty="0">
                <a:latin typeface="Carlito"/>
                <a:cs typeface="Carlito"/>
              </a:rPr>
              <a:t>&gt; 0,  </a:t>
            </a:r>
            <a:r>
              <a:rPr sz="2800" spc="-15" dirty="0">
                <a:latin typeface="Carlito"/>
                <a:cs typeface="Carlito"/>
              </a:rPr>
              <a:t>maka	</a:t>
            </a:r>
            <a:r>
              <a:rPr sz="2800" b="1" i="1" spc="-5" dirty="0">
                <a:latin typeface="Carlito"/>
                <a:cs typeface="Carlito"/>
              </a:rPr>
              <a:t>a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b </a:t>
            </a:r>
            <a:r>
              <a:rPr sz="2800" b="1" spc="-5" dirty="0">
                <a:latin typeface="Carlito"/>
                <a:cs typeface="Carlito"/>
              </a:rPr>
              <a:t>(mod </a:t>
            </a:r>
            <a:r>
              <a:rPr sz="2800" b="1" i="1" spc="-5" dirty="0">
                <a:latin typeface="Carlito"/>
                <a:cs typeface="Carlito"/>
              </a:rPr>
              <a:t>m</a:t>
            </a:r>
            <a:r>
              <a:rPr sz="2800" b="1" spc="-5" dirty="0">
                <a:latin typeface="Carlito"/>
                <a:cs typeface="Carlito"/>
              </a:rPr>
              <a:t>) </a:t>
            </a: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spc="-30" dirty="0">
                <a:latin typeface="Carlito"/>
                <a:cs typeface="Carlito"/>
              </a:rPr>
              <a:t>hanya </a:t>
            </a: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| (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–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spc="-5" dirty="0">
                <a:latin typeface="Carlito"/>
                <a:cs typeface="Carlito"/>
              </a:rPr>
              <a:t>).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b="1" spc="-5" dirty="0">
                <a:latin typeface="Carlito"/>
                <a:cs typeface="Carlito"/>
              </a:rPr>
              <a:t>tidak </a:t>
            </a:r>
            <a:r>
              <a:rPr sz="2800" spc="-20" dirty="0">
                <a:latin typeface="Carlito"/>
                <a:cs typeface="Carlito"/>
              </a:rPr>
              <a:t>kongruen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0" dirty="0">
                <a:latin typeface="Carlito"/>
                <a:cs typeface="Carlito"/>
              </a:rPr>
              <a:t>dalam </a:t>
            </a:r>
            <a:r>
              <a:rPr sz="2800" spc="-5" dirty="0">
                <a:latin typeface="Carlito"/>
                <a:cs typeface="Carlito"/>
              </a:rPr>
              <a:t>modulus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maka</a:t>
            </a:r>
            <a:r>
              <a:rPr sz="2800" spc="2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ditulis</a:t>
            </a:r>
            <a:endParaRPr sz="2800">
              <a:latin typeface="Carlito"/>
              <a:cs typeface="Carlito"/>
            </a:endParaRPr>
          </a:p>
          <a:p>
            <a:pPr marL="417830">
              <a:lnSpc>
                <a:spcPct val="100000"/>
              </a:lnSpc>
              <a:spcBef>
                <a:spcPts val="695"/>
              </a:spcBef>
            </a:pP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0" dirty="0">
                <a:latin typeface="Carlito"/>
                <a:cs typeface="Carlito"/>
              </a:rPr>
              <a:t>(mod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2966" y="3882390"/>
            <a:ext cx="154305" cy="239395"/>
          </a:xfrm>
          <a:custGeom>
            <a:avLst/>
            <a:gdLst/>
            <a:ahLst/>
            <a:cxnLst/>
            <a:rect l="l" t="t" r="r" b="b"/>
            <a:pathLst>
              <a:path w="154305" h="239395">
                <a:moveTo>
                  <a:pt x="153923" y="0"/>
                </a:moveTo>
                <a:lnTo>
                  <a:pt x="0" y="23926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1540" y="641461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4536A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560" y="488340"/>
            <a:ext cx="3360039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rlito"/>
                <a:cs typeface="Carlito"/>
              </a:rPr>
              <a:t>Contoh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12.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Carlito"/>
                <a:cs typeface="Carlito"/>
              </a:rPr>
              <a:t>17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8796" y="1092454"/>
            <a:ext cx="57216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rlito"/>
                <a:cs typeface="Carlito"/>
              </a:rPr>
              <a:t>( 3 habis membagi 17 – 2 =</a:t>
            </a:r>
            <a:r>
              <a:rPr sz="2800" i="1" spc="3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15)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9160" y="2115438"/>
            <a:ext cx="3131439" cy="45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21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9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12)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8796" y="2115438"/>
            <a:ext cx="57216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rlito"/>
                <a:cs typeface="Carlito"/>
              </a:rPr>
              <a:t>( 12 habis membagi 21 – 9 =</a:t>
            </a:r>
            <a:r>
              <a:rPr sz="2800" i="1" spc="4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12)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9160" y="3138042"/>
            <a:ext cx="32838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–7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15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11)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8796" y="3138042"/>
            <a:ext cx="595274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rlito"/>
                <a:cs typeface="Carlito"/>
              </a:rPr>
              <a:t>( 11 habis membagi –7 – 15 =</a:t>
            </a:r>
            <a:r>
              <a:rPr sz="2800" i="1" spc="60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–22)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9159" y="4159376"/>
            <a:ext cx="296303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12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7)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8796" y="4159377"/>
            <a:ext cx="64836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rlito"/>
                <a:cs typeface="Carlito"/>
              </a:rPr>
              <a:t>(7 tidak habis membagi 12 – 2 = 10</a:t>
            </a:r>
            <a:r>
              <a:rPr sz="2800" i="1" spc="7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9160" y="5182360"/>
            <a:ext cx="296303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–7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15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8796" y="5182361"/>
            <a:ext cx="64836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rlito"/>
                <a:cs typeface="Carlito"/>
              </a:rPr>
              <a:t>(3 tidak habis membagi –7 – 15 =</a:t>
            </a:r>
            <a:r>
              <a:rPr sz="2800" i="1" spc="70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–22)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2838" y="4312158"/>
            <a:ext cx="203200" cy="248920"/>
          </a:xfrm>
          <a:custGeom>
            <a:avLst/>
            <a:gdLst/>
            <a:ahLst/>
            <a:cxnLst/>
            <a:rect l="l" t="t" r="r" b="b"/>
            <a:pathLst>
              <a:path w="203200" h="248920">
                <a:moveTo>
                  <a:pt x="202692" y="0"/>
                </a:moveTo>
                <a:lnTo>
                  <a:pt x="0" y="24841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2838" y="5359146"/>
            <a:ext cx="203200" cy="248920"/>
          </a:xfrm>
          <a:custGeom>
            <a:avLst/>
            <a:gdLst/>
            <a:ahLst/>
            <a:cxnLst/>
            <a:rect l="l" t="t" r="r" b="b"/>
            <a:pathLst>
              <a:path w="203200" h="248920">
                <a:moveTo>
                  <a:pt x="202692" y="0"/>
                </a:moveTo>
                <a:lnTo>
                  <a:pt x="0" y="24841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20649"/>
            <a:ext cx="2045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>
                <a:latin typeface="Trebuchet MS"/>
                <a:cs typeface="Trebuchet MS"/>
              </a:rPr>
              <a:t>Latihan</a:t>
            </a:r>
            <a:r>
              <a:rPr sz="4400" spc="-495" dirty="0">
                <a:latin typeface="Trebuchet MS"/>
                <a:cs typeface="Trebuchet MS"/>
              </a:rPr>
              <a:t> </a:t>
            </a:r>
            <a:r>
              <a:rPr sz="4400" spc="-80" dirty="0">
                <a:latin typeface="Trebuchet MS"/>
                <a:cs typeface="Trebuchet MS"/>
              </a:rPr>
              <a:t>1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386" y="1538091"/>
            <a:ext cx="10784637" cy="1950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45" dirty="0">
                <a:latin typeface="Carlito"/>
                <a:cs typeface="Carlito"/>
              </a:rPr>
              <a:t>Tentukan </a:t>
            </a:r>
            <a:r>
              <a:rPr sz="2800" spc="-10" dirty="0">
                <a:latin typeface="Carlito"/>
                <a:cs typeface="Carlito"/>
              </a:rPr>
              <a:t>semua </a:t>
            </a:r>
            <a:r>
              <a:rPr sz="2800" spc="-15" dirty="0">
                <a:latin typeface="Carlito"/>
                <a:cs typeface="Carlito"/>
              </a:rPr>
              <a:t>bilangan yang </a:t>
            </a:r>
            <a:r>
              <a:rPr sz="2800" spc="-20" dirty="0">
                <a:latin typeface="Carlito"/>
                <a:cs typeface="Carlito"/>
              </a:rPr>
              <a:t>kongruen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spc="-5" dirty="0">
                <a:latin typeface="Carlito"/>
                <a:cs typeface="Carlito"/>
              </a:rPr>
              <a:t>5 (mod</a:t>
            </a:r>
            <a:r>
              <a:rPr sz="2800" spc="2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11).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</a:pP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Penyelesaian</a:t>
            </a:r>
            <a:r>
              <a:rPr sz="2800" spc="-20" dirty="0">
                <a:latin typeface="Carlito"/>
                <a:cs typeface="Carlito"/>
              </a:rPr>
              <a:t>: </a:t>
            </a:r>
            <a:r>
              <a:rPr sz="2800" spc="-15" dirty="0">
                <a:latin typeface="Carlito"/>
                <a:cs typeface="Carlito"/>
              </a:rPr>
              <a:t>Misalkan bilangan </a:t>
            </a:r>
            <a:r>
              <a:rPr sz="2800" spc="-20" dirty="0">
                <a:latin typeface="Carlito"/>
                <a:cs typeface="Carlito"/>
              </a:rPr>
              <a:t>yang kongruen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spc="-5" dirty="0">
                <a:latin typeface="Carlito"/>
                <a:cs typeface="Carlito"/>
              </a:rPr>
              <a:t>5 </a:t>
            </a:r>
            <a:r>
              <a:rPr sz="2800" spc="-10" dirty="0">
                <a:latin typeface="Carlito"/>
                <a:cs typeface="Carlito"/>
              </a:rPr>
              <a:t>(mod </a:t>
            </a:r>
            <a:r>
              <a:rPr sz="2800" spc="-5" dirty="0">
                <a:latin typeface="Carlito"/>
                <a:cs typeface="Carlito"/>
              </a:rPr>
              <a:t>11)  adalah </a:t>
            </a:r>
            <a:r>
              <a:rPr sz="2800" i="1" spc="-5" dirty="0">
                <a:latin typeface="Carlito"/>
                <a:cs typeface="Carlito"/>
              </a:rPr>
              <a:t>x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1088390">
              <a:lnSpc>
                <a:spcPct val="100000"/>
              </a:lnSpc>
              <a:spcBef>
                <a:spcPts val="655"/>
              </a:spcBef>
            </a:pP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5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11)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335" y="3895439"/>
            <a:ext cx="11008665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42390" algn="ctr">
              <a:lnSpc>
                <a:spcPts val="2230"/>
              </a:lnSpc>
              <a:spcBef>
                <a:spcPts val="105"/>
              </a:spcBef>
            </a:pPr>
            <a:r>
              <a:rPr sz="2050" spc="5" dirty="0">
                <a:latin typeface="Times New Roman"/>
                <a:cs typeface="Times New Roman"/>
              </a:rPr>
              <a:t>11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3130"/>
              </a:lnSpc>
            </a:pPr>
            <a:endParaRPr lang="en-US" sz="2800" spc="-5" dirty="0" smtClean="0">
              <a:latin typeface="Carlito"/>
              <a:cs typeface="Carlito"/>
            </a:endParaRPr>
          </a:p>
          <a:p>
            <a:pPr marL="12700">
              <a:lnSpc>
                <a:spcPts val="3130"/>
              </a:lnSpc>
            </a:pPr>
            <a:r>
              <a:rPr sz="2800" spc="-5" dirty="0" err="1" smtClean="0">
                <a:latin typeface="Carlito"/>
                <a:cs typeface="Carlito"/>
              </a:rPr>
              <a:t>Nilai</a:t>
            </a:r>
            <a:r>
              <a:rPr sz="2800" spc="-5" dirty="0" smtClean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5" dirty="0">
                <a:latin typeface="Carlito"/>
                <a:cs typeface="Carlito"/>
              </a:rPr>
              <a:t>memenuhi adalah 16, 27, 38, ..., lalu -6, -17,</a:t>
            </a:r>
            <a:r>
              <a:rPr sz="2800" spc="2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...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3712568"/>
            <a:ext cx="9717837" cy="5648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9620">
              <a:lnSpc>
                <a:spcPts val="1670"/>
              </a:lnSpc>
              <a:spcBef>
                <a:spcPts val="105"/>
              </a:spcBef>
            </a:pPr>
            <a:r>
              <a:rPr lang="en-US" sz="2050" i="1" spc="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lang="en-US" sz="2050" i="1" u="sng" spc="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i="1" u="sng" spc="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sz="205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050" u="sng" spc="-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endParaRPr sz="2050" dirty="0">
              <a:latin typeface="Times New Roman"/>
              <a:cs typeface="Times New Roman"/>
            </a:endParaRPr>
          </a:p>
          <a:p>
            <a:pPr marL="38100">
              <a:lnSpc>
                <a:spcPts val="2570"/>
              </a:lnSpc>
              <a:tabLst>
                <a:tab pos="3904615" algn="l"/>
              </a:tabLst>
            </a:pPr>
            <a:r>
              <a:rPr sz="2800" spc="-5" dirty="0">
                <a:latin typeface="Carlito"/>
                <a:cs typeface="Carlito"/>
              </a:rPr>
              <a:t>Jadi, 11 | (x –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</a:t>
            </a:r>
            <a:r>
              <a:rPr sz="2800" spc="-5" dirty="0" smtClean="0">
                <a:latin typeface="Carlito"/>
                <a:cs typeface="Carlito"/>
              </a:rPr>
              <a:t>),</a:t>
            </a:r>
            <a:r>
              <a:rPr lang="en-US" sz="2800" spc="-5" dirty="0">
                <a:latin typeface="Carlito"/>
                <a:cs typeface="Carlito"/>
              </a:rPr>
              <a:t> </a:t>
            </a:r>
            <a:r>
              <a:rPr sz="2800" spc="-20" dirty="0" err="1" smtClean="0">
                <a:latin typeface="Carlito"/>
                <a:cs typeface="Carlito"/>
              </a:rPr>
              <a:t>atau</a:t>
            </a:r>
            <a:r>
              <a:rPr lang="en-US" sz="2800" spc="-20" dirty="0" smtClean="0">
                <a:latin typeface="Carlito"/>
                <a:cs typeface="Carlito"/>
              </a:rPr>
              <a:t>           </a:t>
            </a:r>
            <a:r>
              <a:rPr sz="2800" spc="-20" dirty="0">
                <a:latin typeface="Carlito"/>
                <a:cs typeface="Carlito"/>
              </a:rPr>
              <a:t>	</a:t>
            </a:r>
            <a:r>
              <a:rPr sz="3075" spc="7" baseline="9485" dirty="0">
                <a:latin typeface="Symbol"/>
                <a:cs typeface="Symbol"/>
              </a:rPr>
              <a:t></a:t>
            </a:r>
            <a:r>
              <a:rPr sz="3075" spc="-322" baseline="9485" dirty="0">
                <a:latin typeface="Times New Roman"/>
                <a:cs typeface="Times New Roman"/>
              </a:rPr>
              <a:t> </a:t>
            </a:r>
            <a:r>
              <a:rPr sz="3075" spc="44" baseline="9485" dirty="0" err="1" smtClean="0">
                <a:latin typeface="Carlito"/>
                <a:cs typeface="Carlito"/>
              </a:rPr>
              <a:t>bilangan</a:t>
            </a:r>
            <a:r>
              <a:rPr lang="en-US" sz="3075" spc="44" baseline="9485" dirty="0" smtClean="0">
                <a:latin typeface="Carlito"/>
                <a:cs typeface="Carlito"/>
              </a:rPr>
              <a:t> </a:t>
            </a:r>
            <a:r>
              <a:rPr sz="3075" spc="44" baseline="9485" dirty="0" err="1" smtClean="0">
                <a:latin typeface="Carlito"/>
                <a:cs typeface="Carlito"/>
              </a:rPr>
              <a:t>bulat</a:t>
            </a:r>
            <a:endParaRPr sz="3075" baseline="9485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386" y="5195341"/>
            <a:ext cx="11622837" cy="8951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8492490" algn="l"/>
              </a:tabLst>
            </a:pPr>
            <a:r>
              <a:rPr sz="2800" spc="-5" dirty="0">
                <a:latin typeface="Carlito"/>
                <a:cs typeface="Carlito"/>
              </a:rPr>
              <a:t>Jadi, </a:t>
            </a:r>
            <a:r>
              <a:rPr sz="2800" spc="-10" dirty="0">
                <a:latin typeface="Carlito"/>
                <a:cs typeface="Carlito"/>
              </a:rPr>
              <a:t>nilai-nilai </a:t>
            </a:r>
            <a:r>
              <a:rPr sz="2800" spc="-20" dirty="0">
                <a:latin typeface="Carlito"/>
                <a:cs typeface="Carlito"/>
              </a:rPr>
              <a:t>yang kongruen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spc="-5" dirty="0">
                <a:latin typeface="Carlito"/>
                <a:cs typeface="Carlito"/>
              </a:rPr>
              <a:t>5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2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11)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 err="1" smtClean="0">
                <a:latin typeface="Carlito"/>
                <a:cs typeface="Carlito"/>
              </a:rPr>
              <a:t>adalah</a:t>
            </a:r>
            <a:r>
              <a:rPr sz="2800" spc="-5" dirty="0" smtClean="0">
                <a:latin typeface="Carlito"/>
                <a:cs typeface="Carlito"/>
              </a:rPr>
              <a:t>..., </a:t>
            </a:r>
            <a:r>
              <a:rPr sz="2800" spc="-5" dirty="0">
                <a:latin typeface="Carlito"/>
                <a:cs typeface="Carlito"/>
              </a:rPr>
              <a:t>-17, –6,  </a:t>
            </a:r>
            <a:endParaRPr lang="en-US" sz="2800" spc="-5" dirty="0" smtClean="0">
              <a:latin typeface="Carlito"/>
              <a:cs typeface="Carlito"/>
            </a:endParaRP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  <a:tab pos="8492490" algn="l"/>
              </a:tabLst>
            </a:pPr>
            <a:r>
              <a:rPr lang="en-US" sz="2800" spc="-5" dirty="0">
                <a:latin typeface="Carlito"/>
                <a:cs typeface="Carlito"/>
              </a:rPr>
              <a:t> </a:t>
            </a:r>
            <a:r>
              <a:rPr lang="en-US" sz="2800" spc="-5" dirty="0" smtClean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16</a:t>
            </a:r>
            <a:r>
              <a:rPr sz="2800" spc="-5" dirty="0">
                <a:latin typeface="Carlito"/>
                <a:cs typeface="Carlito"/>
              </a:rPr>
              <a:t>, 27, 38,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...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1540" y="641461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4536A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5132" y="232123"/>
            <a:ext cx="6939268" cy="63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DEFINISI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: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Misalkan </a:t>
            </a:r>
            <a:r>
              <a:rPr sz="2000" i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dan </a:t>
            </a:r>
            <a:r>
              <a:rPr sz="2000" i="1" dirty="0">
                <a:solidFill>
                  <a:srgbClr val="FF0000"/>
                </a:solidFill>
                <a:latin typeface="Carlito"/>
                <a:cs typeface="Carlito"/>
              </a:rPr>
              <a:t>b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bilangan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bulat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dan </a:t>
            </a:r>
            <a:r>
              <a:rPr sz="2000" i="1" spc="5" dirty="0">
                <a:solidFill>
                  <a:srgbClr val="FF0000"/>
                </a:solidFill>
                <a:latin typeface="Carlito"/>
                <a:cs typeface="Carlito"/>
              </a:rPr>
              <a:t>m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&gt; 0,</a:t>
            </a:r>
            <a:r>
              <a:rPr sz="20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maka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i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rlito"/>
                <a:cs typeface="Carlito"/>
              </a:rPr>
              <a:t>b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(mod </a:t>
            </a:r>
            <a:r>
              <a:rPr sz="2000" b="1" i="1" spc="-5" dirty="0">
                <a:solidFill>
                  <a:srgbClr val="FF0000"/>
                </a:solidFill>
                <a:latin typeface="Carlito"/>
                <a:cs typeface="Carlito"/>
              </a:rPr>
              <a:t>m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)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jika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dan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hanya jika </a:t>
            </a:r>
            <a:r>
              <a:rPr sz="2000" i="1" dirty="0">
                <a:solidFill>
                  <a:srgbClr val="FF0000"/>
                </a:solidFill>
                <a:latin typeface="Carlito"/>
                <a:cs typeface="Carlito"/>
              </a:rPr>
              <a:t>m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| (</a:t>
            </a:r>
            <a:r>
              <a:rPr sz="2000" i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–</a:t>
            </a:r>
            <a:r>
              <a:rPr sz="20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).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003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0" dirty="0">
                <a:solidFill>
                  <a:srgbClr val="000000"/>
                </a:solidFill>
                <a:latin typeface="Trebuchet MS"/>
                <a:cs typeface="Trebuchet MS"/>
              </a:rPr>
              <a:t>Sifat </a:t>
            </a:r>
            <a:r>
              <a:rPr sz="4400" spc="-250" dirty="0">
                <a:solidFill>
                  <a:srgbClr val="000000"/>
                </a:solidFill>
                <a:latin typeface="Trebuchet MS"/>
                <a:cs typeface="Trebuchet MS"/>
              </a:rPr>
              <a:t>Pembagian </a:t>
            </a:r>
            <a:r>
              <a:rPr sz="4400" spc="-229" dirty="0">
                <a:solidFill>
                  <a:srgbClr val="000000"/>
                </a:solidFill>
                <a:latin typeface="Trebuchet MS"/>
                <a:cs typeface="Trebuchet MS"/>
              </a:rPr>
              <a:t>pada </a:t>
            </a:r>
            <a:r>
              <a:rPr sz="4400" spc="-245" dirty="0">
                <a:solidFill>
                  <a:srgbClr val="000000"/>
                </a:solidFill>
                <a:latin typeface="Trebuchet MS"/>
                <a:cs typeface="Trebuchet MS"/>
              </a:rPr>
              <a:t>Bilangan</a:t>
            </a:r>
            <a:r>
              <a:rPr sz="4400" spc="-91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260" dirty="0">
                <a:solidFill>
                  <a:srgbClr val="000000"/>
                </a:solidFill>
                <a:latin typeface="Trebuchet MS"/>
                <a:cs typeface="Trebuchet MS"/>
              </a:rPr>
              <a:t>Bulat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7058"/>
            <a:ext cx="11046461" cy="42383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Misalkan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10" dirty="0">
                <a:latin typeface="Carlito"/>
                <a:cs typeface="Carlito"/>
              </a:rPr>
              <a:t>bulat,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0.</a:t>
            </a:r>
            <a:endParaRPr sz="2800" dirty="0">
              <a:latin typeface="Carlito"/>
              <a:cs typeface="Carlito"/>
            </a:endParaRPr>
          </a:p>
          <a:p>
            <a:pPr marL="241300">
              <a:lnSpc>
                <a:spcPts val="3195"/>
              </a:lnSpc>
              <a:spcBef>
                <a:spcPts val="640"/>
              </a:spcBef>
              <a:tabLst>
                <a:tab pos="619125" algn="l"/>
                <a:tab pos="1600835" algn="l"/>
                <a:tab pos="3175000" algn="l"/>
                <a:tab pos="3553460" algn="l"/>
                <a:tab pos="4039235" algn="l"/>
                <a:tab pos="5229860" algn="l"/>
                <a:tab pos="5716270" algn="l"/>
                <a:tab pos="6404610" algn="l"/>
                <a:tab pos="7842250" algn="l"/>
                <a:tab pos="9261475" algn="l"/>
                <a:tab pos="10197465" algn="l"/>
              </a:tabLst>
            </a:pPr>
            <a:r>
              <a:rPr sz="2800" i="1" spc="-5" dirty="0">
                <a:latin typeface="Carlito"/>
                <a:cs typeface="Carlito"/>
              </a:rPr>
              <a:t>a	</a:t>
            </a:r>
            <a:r>
              <a:rPr sz="2800" b="1" spc="-5" dirty="0">
                <a:latin typeface="Carlito"/>
                <a:cs typeface="Carlito"/>
              </a:rPr>
              <a:t>hab</a:t>
            </a:r>
            <a:r>
              <a:rPr sz="2800" b="1" spc="-20" dirty="0">
                <a:latin typeface="Carlito"/>
                <a:cs typeface="Carlito"/>
              </a:rPr>
              <a:t>i</a:t>
            </a:r>
            <a:r>
              <a:rPr sz="2800" b="1" spc="-5" dirty="0">
                <a:latin typeface="Carlito"/>
                <a:cs typeface="Carlito"/>
              </a:rPr>
              <a:t>s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10" dirty="0">
                <a:latin typeface="Carlito"/>
                <a:cs typeface="Carlito"/>
              </a:rPr>
              <a:t>membag</a:t>
            </a:r>
            <a:r>
              <a:rPr sz="2800" b="1" spc="-5" dirty="0">
                <a:latin typeface="Carlito"/>
                <a:cs typeface="Carlito"/>
              </a:rPr>
              <a:t>i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lang="en-US" sz="2800" b="1" dirty="0" smtClean="0">
                <a:latin typeface="Carlito"/>
                <a:cs typeface="Carlito"/>
              </a:rPr>
              <a:t> </a:t>
            </a:r>
            <a:r>
              <a:rPr sz="2800" i="1" spc="-5" dirty="0" smtClean="0">
                <a:latin typeface="Carlito"/>
                <a:cs typeface="Carlito"/>
              </a:rPr>
              <a:t>b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i="1" spc="-10" dirty="0">
                <a:latin typeface="Carlito"/>
                <a:cs typeface="Carlito"/>
              </a:rPr>
              <a:t>divide</a:t>
            </a:r>
            <a:r>
              <a:rPr sz="2800" i="1" spc="-5" dirty="0">
                <a:latin typeface="Carlito"/>
                <a:cs typeface="Carlito"/>
              </a:rPr>
              <a:t>s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spc="-5" dirty="0">
                <a:latin typeface="Carlito"/>
                <a:cs typeface="Carlito"/>
              </a:rPr>
              <a:t>)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ji</a:t>
            </a:r>
            <a:r>
              <a:rPr sz="2800" spc="-50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5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dap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b</a:t>
            </a:r>
            <a:r>
              <a:rPr sz="2800" spc="-2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la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50" dirty="0">
                <a:latin typeface="Carlito"/>
                <a:cs typeface="Carlito"/>
              </a:rPr>
              <a:t>g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b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c</a:t>
            </a:r>
            <a:endParaRPr sz="2800" dirty="0">
              <a:latin typeface="Carlito"/>
              <a:cs typeface="Carlito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Carlito"/>
                <a:cs typeface="Carlito"/>
              </a:rPr>
              <a:t>sedemikian sehingga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ac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  <a:tab pos="2193290" algn="l"/>
              </a:tabLst>
            </a:pPr>
            <a:r>
              <a:rPr sz="2800" spc="-10" dirty="0">
                <a:latin typeface="Carlito"/>
                <a:cs typeface="Carlito"/>
              </a:rPr>
              <a:t>Notasi: 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i="1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|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	</a:t>
            </a: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-5" dirty="0">
                <a:latin typeface="Carlito"/>
                <a:cs typeface="Carlito"/>
              </a:rPr>
              <a:t>ac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c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Carlito"/>
                <a:cs typeface="Carlito"/>
              </a:rPr>
              <a:t>Z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50" dirty="0">
              <a:latin typeface="Carlito"/>
              <a:cs typeface="Carlito"/>
            </a:endParaRPr>
          </a:p>
          <a:p>
            <a:pPr marL="241300" marR="6350" indent="-229235">
              <a:lnSpc>
                <a:spcPts val="2990"/>
              </a:lnSpc>
              <a:buFont typeface="Arial"/>
              <a:buChar char="•"/>
              <a:tabLst>
                <a:tab pos="241935" algn="l"/>
                <a:tab pos="1435735" algn="l"/>
                <a:tab pos="1838325" algn="l"/>
                <a:tab pos="2435860" algn="l"/>
                <a:tab pos="4838065" algn="l"/>
                <a:tab pos="5142865" algn="l"/>
                <a:tab pos="9139555" algn="l"/>
                <a:tab pos="9444355" algn="l"/>
              </a:tabLst>
            </a:pPr>
            <a:r>
              <a:rPr sz="2800" b="1" spc="-15" dirty="0">
                <a:latin typeface="Carlito"/>
                <a:cs typeface="Carlito"/>
              </a:rPr>
              <a:t>Contoh	</a:t>
            </a:r>
            <a:r>
              <a:rPr sz="2800" b="1" spc="-5" dirty="0">
                <a:latin typeface="Carlito"/>
                <a:cs typeface="Carlito"/>
              </a:rPr>
              <a:t>1</a:t>
            </a:r>
            <a:r>
              <a:rPr sz="2800" spc="-5" dirty="0">
                <a:latin typeface="Carlito"/>
                <a:cs typeface="Carlito"/>
              </a:rPr>
              <a:t>:	4</a:t>
            </a:r>
            <a:r>
              <a:rPr sz="2800" spc="360" dirty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|</a:t>
            </a:r>
            <a:r>
              <a:rPr sz="2800" dirty="0" smtClean="0">
                <a:latin typeface="Carlito"/>
                <a:cs typeface="Carlito"/>
              </a:rPr>
              <a:t>12</a:t>
            </a:r>
            <a:r>
              <a:rPr sz="2800" spc="370" dirty="0" smtClean="0">
                <a:latin typeface="Carlito"/>
                <a:cs typeface="Carlito"/>
              </a:rPr>
              <a:t> </a:t>
            </a:r>
            <a:r>
              <a:rPr sz="2800" spc="-20" dirty="0" err="1">
                <a:latin typeface="Carlito"/>
                <a:cs typeface="Carlito"/>
              </a:rPr>
              <a:t>karena</a:t>
            </a:r>
            <a:r>
              <a:rPr sz="2800" spc="370" dirty="0">
                <a:latin typeface="Carlito"/>
                <a:cs typeface="Carlito"/>
              </a:rPr>
              <a:t> </a:t>
            </a:r>
            <a:r>
              <a:rPr sz="2800" dirty="0" smtClean="0">
                <a:latin typeface="Carlito"/>
                <a:cs typeface="Carlito"/>
              </a:rPr>
              <a:t>12/4</a:t>
            </a:r>
            <a:r>
              <a:rPr lang="en-US" sz="2800" dirty="0" smtClean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=</a:t>
            </a:r>
            <a:r>
              <a:rPr lang="en-US" sz="2800" spc="-5" dirty="0" smtClean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3  </a:t>
            </a:r>
            <a:r>
              <a:rPr sz="2800" spc="-10" dirty="0">
                <a:latin typeface="Carlito"/>
                <a:cs typeface="Carlito"/>
              </a:rPr>
              <a:t>(bilangan  </a:t>
            </a:r>
            <a:r>
              <a:rPr sz="2800" spc="-5" dirty="0">
                <a:latin typeface="Carlito"/>
                <a:cs typeface="Carlito"/>
              </a:rPr>
              <a:t>bulat)</a:t>
            </a:r>
            <a:r>
              <a:rPr sz="2800" spc="-130" dirty="0">
                <a:latin typeface="Carlito"/>
                <a:cs typeface="Carlito"/>
              </a:rPr>
              <a:t> </a:t>
            </a:r>
            <a:r>
              <a:rPr sz="2800" spc="-20" dirty="0" err="1">
                <a:latin typeface="Carlito"/>
                <a:cs typeface="Carlito"/>
              </a:rPr>
              <a:t>atau</a:t>
            </a:r>
            <a:r>
              <a:rPr sz="2800" spc="365" dirty="0">
                <a:latin typeface="Carlito"/>
                <a:cs typeface="Carlito"/>
              </a:rPr>
              <a:t> </a:t>
            </a:r>
            <a:endParaRPr lang="en-US" sz="2800" spc="365" dirty="0" smtClean="0">
              <a:latin typeface="Carlito"/>
              <a:cs typeface="Carlito"/>
            </a:endParaRPr>
          </a:p>
          <a:p>
            <a:pPr marL="12065" marR="6350">
              <a:lnSpc>
                <a:spcPts val="2990"/>
              </a:lnSpc>
              <a:tabLst>
                <a:tab pos="241935" algn="l"/>
                <a:tab pos="1435735" algn="l"/>
                <a:tab pos="1838325" algn="l"/>
                <a:tab pos="2435860" algn="l"/>
                <a:tab pos="4838065" algn="l"/>
                <a:tab pos="5142865" algn="l"/>
                <a:tab pos="9139555" algn="l"/>
                <a:tab pos="9444355" algn="l"/>
              </a:tabLst>
            </a:pPr>
            <a:r>
              <a:rPr lang="en-US" sz="2800" dirty="0" smtClean="0">
                <a:latin typeface="Carlito"/>
                <a:cs typeface="Carlito"/>
              </a:rPr>
              <a:t>	</a:t>
            </a:r>
            <a:r>
              <a:rPr sz="2800" dirty="0" smtClean="0">
                <a:latin typeface="Carlito"/>
                <a:cs typeface="Carlito"/>
              </a:rPr>
              <a:t>12</a:t>
            </a:r>
            <a:r>
              <a:rPr lang="en-US" sz="2800" dirty="0" smtClean="0">
                <a:latin typeface="Carlito"/>
                <a:cs typeface="Carlito"/>
              </a:rPr>
              <a:t>  </a:t>
            </a:r>
            <a:r>
              <a:rPr sz="2800" spc="-5" dirty="0" smtClean="0">
                <a:latin typeface="Carlito"/>
                <a:cs typeface="Carlito"/>
              </a:rPr>
              <a:t>=</a:t>
            </a:r>
            <a:r>
              <a:rPr sz="2800" spc="-5" dirty="0">
                <a:latin typeface="Carlito"/>
                <a:cs typeface="Carlito"/>
              </a:rPr>
              <a:t>	4 </a:t>
            </a:r>
            <a:r>
              <a:rPr sz="2800" spc="-5" dirty="0">
                <a:latin typeface="Symbol"/>
                <a:cs typeface="Symbol"/>
              </a:rPr>
              <a:t>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3.  </a:t>
            </a:r>
            <a:r>
              <a:rPr sz="2800" spc="-55" dirty="0">
                <a:latin typeface="Carlito"/>
                <a:cs typeface="Carlito"/>
              </a:rPr>
              <a:t>Tetapi </a:t>
            </a:r>
            <a:r>
              <a:rPr sz="2800" spc="-5" dirty="0">
                <a:latin typeface="Carlito"/>
                <a:cs typeface="Carlito"/>
              </a:rPr>
              <a:t>4 | 13 </a:t>
            </a:r>
            <a:r>
              <a:rPr sz="2800" spc="-20" dirty="0">
                <a:latin typeface="Carlito"/>
                <a:cs typeface="Carlito"/>
              </a:rPr>
              <a:t>karena </a:t>
            </a:r>
            <a:r>
              <a:rPr sz="2800" spc="-5" dirty="0">
                <a:latin typeface="Carlito"/>
                <a:cs typeface="Carlito"/>
              </a:rPr>
              <a:t>13/4 = 3.25 </a:t>
            </a:r>
            <a:r>
              <a:rPr sz="2800" spc="-15" dirty="0">
                <a:latin typeface="Carlito"/>
                <a:cs typeface="Carlito"/>
              </a:rPr>
              <a:t>(bukan bilangan</a:t>
            </a:r>
            <a:r>
              <a:rPr sz="2800" spc="2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bulat).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5181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1540" y="641461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4536A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8" y="1135125"/>
            <a:ext cx="11656061" cy="236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i="1" spc="125" dirty="0">
                <a:latin typeface="Carlito"/>
                <a:cs typeface="Carlito"/>
              </a:rPr>
              <a:t>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i="1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dalam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bentuk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“sama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dengan”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dapat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dituliskan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sebagai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 dirty="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tabLst>
                <a:tab pos="2998470" algn="l"/>
              </a:tabLst>
            </a:pP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i="1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+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km	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k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15" dirty="0">
                <a:latin typeface="Carlito"/>
                <a:cs typeface="Carlito"/>
              </a:rPr>
              <a:t>bilangan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bulat)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b="1" spc="-15" dirty="0">
                <a:latin typeface="Carlito"/>
                <a:cs typeface="Carlito"/>
              </a:rPr>
              <a:t>Contoh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13.</a:t>
            </a:r>
            <a:endParaRPr sz="28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47926"/>
              </p:ext>
            </p:extLst>
          </p:nvPr>
        </p:nvGraphicFramePr>
        <p:xfrm>
          <a:off x="1126794" y="3574285"/>
          <a:ext cx="9617406" cy="957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4727"/>
                <a:gridCol w="4259162"/>
                <a:gridCol w="1823517"/>
              </a:tblGrid>
              <a:tr h="4789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17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2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(mod</a:t>
                      </a:r>
                      <a:r>
                        <a:rPr sz="2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3)</a:t>
                      </a:r>
                      <a:endParaRPr sz="2800" dirty="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lang="en-US" sz="2800" spc="4695" dirty="0" smtClean="0">
                          <a:latin typeface="Wingdings"/>
                          <a:cs typeface="Times New Roman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-1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17 = 2 + 5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</a:t>
                      </a:r>
                      <a:endParaRPr sz="2800" dirty="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2800" i="1" spc="-5" dirty="0">
                          <a:latin typeface="Carlito"/>
                          <a:cs typeface="Carlito"/>
                        </a:rPr>
                        <a:t>k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2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5)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</a:tr>
              <a:tr h="47891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–7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15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(mod</a:t>
                      </a:r>
                      <a:r>
                        <a:rPr sz="2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11)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800" spc="4695" dirty="0" smtClean="0">
                          <a:latin typeface="Wingdings"/>
                          <a:cs typeface="Times New Roman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-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–7 = 15 + </a:t>
                      </a:r>
                      <a:r>
                        <a:rPr sz="2800" spc="-484" dirty="0">
                          <a:latin typeface="Carlito"/>
                          <a:cs typeface="Carlito"/>
                        </a:rPr>
                        <a:t>(–</a:t>
                      </a:r>
                      <a:r>
                        <a:rPr sz="2800" spc="-484" dirty="0" smtClean="0">
                          <a:latin typeface="Carlito"/>
                          <a:cs typeface="Carlito"/>
                        </a:rPr>
                        <a:t>2)</a:t>
                      </a:r>
                      <a:r>
                        <a:rPr lang="en-US" sz="2800" spc="-484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484" dirty="0" smtClean="0">
                          <a:latin typeface="Carlito"/>
                          <a:cs typeface="Carlito"/>
                        </a:rPr>
                        <a:t>11</a:t>
                      </a:r>
                      <a:endParaRPr sz="28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2800" i="1" spc="-5" dirty="0">
                          <a:latin typeface="Carlito"/>
                          <a:cs typeface="Carlito"/>
                        </a:rPr>
                        <a:t>k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2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–2)</a:t>
                      </a:r>
                      <a:endParaRPr sz="28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1540" y="641461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4536A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0222" y="1278146"/>
            <a:ext cx="10966578" cy="10401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621665" algn="l"/>
                <a:tab pos="622300" algn="l"/>
                <a:tab pos="2530475" algn="l"/>
                <a:tab pos="5163820" algn="l"/>
              </a:tabLst>
            </a:pP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mod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i="1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i="1" spc="-5" dirty="0" smtClean="0">
                <a:latin typeface="Carlito"/>
                <a:cs typeface="Carlito"/>
              </a:rPr>
              <a:t>r</a:t>
            </a:r>
            <a:r>
              <a:rPr lang="en-US" sz="2800" i="1" spc="-5" dirty="0" smtClean="0">
                <a:latin typeface="Carlito"/>
                <a:cs typeface="Carlito"/>
              </a:rPr>
              <a:t> </a:t>
            </a:r>
            <a:r>
              <a:rPr sz="2800" spc="-10" dirty="0" err="1" smtClean="0">
                <a:latin typeface="Carlito"/>
                <a:cs typeface="Carlito"/>
              </a:rPr>
              <a:t>dapat</a:t>
            </a:r>
            <a:r>
              <a:rPr sz="2800" spc="25" dirty="0" smtClean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juga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ditulis	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r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00" b="1" spc="-15" dirty="0">
                <a:latin typeface="Carlito"/>
                <a:cs typeface="Carlito"/>
              </a:rPr>
              <a:t>Contoh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14.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8848" y="2297709"/>
            <a:ext cx="4713352" cy="10490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21334" algn="l"/>
              </a:tabLst>
            </a:pPr>
            <a:r>
              <a:rPr lang="en-US" sz="2800" spc="4695" dirty="0" smtClean="0">
                <a:latin typeface="Wingdings"/>
                <a:cs typeface="Carlito"/>
                <a:sym typeface="Wingdings" panose="05000000000000000000" pitchFamily="2" charset="2"/>
              </a:rPr>
              <a:t>	</a:t>
            </a:r>
            <a:r>
              <a:rPr sz="2800" spc="-5" dirty="0" smtClean="0">
                <a:latin typeface="Carlito"/>
                <a:cs typeface="Carlito"/>
              </a:rPr>
              <a:t>23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3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521334" algn="l"/>
              </a:tabLst>
            </a:pPr>
            <a:r>
              <a:rPr lang="en-US" sz="2800" spc="4695" dirty="0" smtClean="0">
                <a:latin typeface="Wingdings"/>
                <a:cs typeface="Carlito"/>
                <a:sym typeface="Wingdings" panose="05000000000000000000" pitchFamily="2" charset="2"/>
              </a:rPr>
              <a:t>	</a:t>
            </a:r>
            <a:r>
              <a:rPr sz="2800" spc="-5" dirty="0" smtClean="0">
                <a:latin typeface="Carlito"/>
                <a:cs typeface="Carlito"/>
              </a:rPr>
              <a:t>27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9397" y="3375636"/>
            <a:ext cx="5246752" cy="104964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684530" algn="l"/>
              </a:tabLst>
            </a:pPr>
            <a:r>
              <a:rPr lang="en-US" sz="2800" spc="4700" dirty="0" smtClean="0">
                <a:latin typeface="Wingdings"/>
                <a:cs typeface="Carlito"/>
                <a:sym typeface="Wingdings" panose="05000000000000000000" pitchFamily="2" charset="2"/>
              </a:rPr>
              <a:t>	</a:t>
            </a:r>
            <a:r>
              <a:rPr sz="2800" spc="-5" dirty="0" smtClean="0">
                <a:latin typeface="Carlito"/>
                <a:cs typeface="Carlito"/>
              </a:rPr>
              <a:t>6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6 (mod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8)</a:t>
            </a:r>
            <a:endParaRPr sz="2800" dirty="0">
              <a:latin typeface="Carlito"/>
              <a:cs typeface="Carlito"/>
            </a:endParaRPr>
          </a:p>
          <a:p>
            <a:pPr marL="35560">
              <a:lnSpc>
                <a:spcPct val="100000"/>
              </a:lnSpc>
              <a:spcBef>
                <a:spcPts val="660"/>
              </a:spcBef>
              <a:tabLst>
                <a:tab pos="706120" algn="l"/>
              </a:tabLst>
            </a:pPr>
            <a:r>
              <a:rPr lang="en-US" sz="2800" spc="4695" dirty="0" smtClean="0">
                <a:latin typeface="Wingdings"/>
                <a:cs typeface="Carlito"/>
                <a:sym typeface="Wingdings" panose="05000000000000000000" pitchFamily="2" charset="2"/>
              </a:rPr>
              <a:t>	</a:t>
            </a:r>
            <a:r>
              <a:rPr sz="2800" spc="-5" dirty="0" smtClean="0">
                <a:latin typeface="Carlito"/>
                <a:cs typeface="Carlito"/>
              </a:rPr>
              <a:t>0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12)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7151" y="2297709"/>
            <a:ext cx="3171697" cy="261097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51815" indent="-539750">
              <a:lnSpc>
                <a:spcPct val="100000"/>
              </a:lnSpc>
              <a:spcBef>
                <a:spcPts val="760"/>
              </a:spcBef>
              <a:buAutoNum type="romanLcParenBoth"/>
              <a:tabLst>
                <a:tab pos="551815" algn="l"/>
                <a:tab pos="552450" algn="l"/>
              </a:tabLst>
            </a:pPr>
            <a:r>
              <a:rPr sz="2800" spc="-5" dirty="0">
                <a:latin typeface="Carlito"/>
                <a:cs typeface="Carlito"/>
              </a:rPr>
              <a:t>23 mod 5 =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</a:t>
            </a:r>
            <a:endParaRPr sz="2800" dirty="0">
              <a:latin typeface="Carlito"/>
              <a:cs typeface="Carlito"/>
            </a:endParaRPr>
          </a:p>
          <a:p>
            <a:pPr marL="594360" indent="-539750">
              <a:lnSpc>
                <a:spcPct val="100000"/>
              </a:lnSpc>
              <a:spcBef>
                <a:spcPts val="660"/>
              </a:spcBef>
              <a:buAutoNum type="romanLcParenBoth"/>
              <a:tabLst>
                <a:tab pos="594360" algn="l"/>
                <a:tab pos="594995" algn="l"/>
              </a:tabLst>
            </a:pPr>
            <a:r>
              <a:rPr sz="2800" spc="-5" dirty="0">
                <a:latin typeface="Carlito"/>
                <a:cs typeface="Carlito"/>
              </a:rPr>
              <a:t>27 mod 3 =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</a:t>
            </a:r>
            <a:endParaRPr sz="2800" dirty="0">
              <a:latin typeface="Carlito"/>
              <a:cs typeface="Carlito"/>
            </a:endParaRPr>
          </a:p>
          <a:p>
            <a:pPr marL="594360" indent="-539750">
              <a:lnSpc>
                <a:spcPct val="100000"/>
              </a:lnSpc>
              <a:spcBef>
                <a:spcPts val="670"/>
              </a:spcBef>
              <a:buAutoNum type="romanLcParenBoth"/>
              <a:tabLst>
                <a:tab pos="594995" algn="l"/>
              </a:tabLst>
            </a:pPr>
            <a:r>
              <a:rPr sz="2800" spc="-5" dirty="0">
                <a:latin typeface="Carlito"/>
                <a:cs typeface="Carlito"/>
              </a:rPr>
              <a:t>6 mod 8 =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</a:t>
            </a:r>
            <a:endParaRPr sz="2800" dirty="0">
              <a:latin typeface="Carlito"/>
              <a:cs typeface="Carlito"/>
            </a:endParaRPr>
          </a:p>
          <a:p>
            <a:pPr marL="673735" indent="-619125">
              <a:lnSpc>
                <a:spcPct val="100000"/>
              </a:lnSpc>
              <a:spcBef>
                <a:spcPts val="665"/>
              </a:spcBef>
              <a:buAutoNum type="romanLcParenBoth"/>
              <a:tabLst>
                <a:tab pos="673735" algn="l"/>
                <a:tab pos="674370" algn="l"/>
              </a:tabLst>
            </a:pPr>
            <a:r>
              <a:rPr sz="2800" spc="-5" dirty="0">
                <a:latin typeface="Carlito"/>
                <a:cs typeface="Carlito"/>
              </a:rPr>
              <a:t>0 mod 12 =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</a:t>
            </a:r>
            <a:endParaRPr sz="2800" dirty="0">
              <a:latin typeface="Carlito"/>
              <a:cs typeface="Carlito"/>
            </a:endParaRPr>
          </a:p>
          <a:p>
            <a:pPr marL="55244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(v) – 41 mod 9 =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4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5777" y="4454204"/>
            <a:ext cx="399402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4695" dirty="0" smtClean="0">
                <a:latin typeface="Wingdings"/>
                <a:cs typeface="Carlito"/>
                <a:sym typeface="Wingdings" panose="05000000000000000000" pitchFamily="2" charset="2"/>
              </a:rPr>
              <a:t></a:t>
            </a:r>
            <a:r>
              <a:rPr sz="2800" spc="-5" dirty="0" smtClean="0">
                <a:latin typeface="Carlito"/>
                <a:cs typeface="Carlito"/>
              </a:rPr>
              <a:t>–</a:t>
            </a:r>
            <a:r>
              <a:rPr sz="2800" spc="-5" dirty="0">
                <a:latin typeface="Carlito"/>
                <a:cs typeface="Carlito"/>
              </a:rPr>
              <a:t>41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4 </a:t>
            </a:r>
            <a:r>
              <a:rPr sz="2800" spc="-455" dirty="0">
                <a:latin typeface="Carlito"/>
                <a:cs typeface="Carlito"/>
              </a:rPr>
              <a:t>(mod  </a:t>
            </a:r>
            <a:r>
              <a:rPr sz="2800" spc="-5" dirty="0">
                <a:latin typeface="Carlito"/>
                <a:cs typeface="Carlito"/>
              </a:rPr>
              <a:t>9)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9823" y="4937836"/>
            <a:ext cx="913523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8485" algn="l"/>
              </a:tabLst>
            </a:pPr>
            <a:r>
              <a:rPr sz="2800" spc="-10" dirty="0">
                <a:latin typeface="Carlito"/>
                <a:cs typeface="Carlito"/>
              </a:rPr>
              <a:t>(vi) </a:t>
            </a:r>
            <a:r>
              <a:rPr sz="2800" spc="-5" dirty="0">
                <a:latin typeface="Carlito"/>
                <a:cs typeface="Carlito"/>
              </a:rPr>
              <a:t>– 39 mod 13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	</a:t>
            </a:r>
            <a:r>
              <a:rPr lang="en-US" sz="2800" spc="4700" dirty="0" smtClean="0">
                <a:latin typeface="Wingdings"/>
                <a:cs typeface="Carlito"/>
                <a:sym typeface="Wingdings" panose="05000000000000000000" pitchFamily="2" charset="2"/>
              </a:rPr>
              <a:t></a:t>
            </a:r>
            <a:r>
              <a:rPr sz="2800" spc="-150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– 39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 </a:t>
            </a:r>
            <a:r>
              <a:rPr sz="2800" spc="-95" dirty="0">
                <a:latin typeface="Carlito"/>
                <a:cs typeface="Carlito"/>
              </a:rPr>
              <a:t>(mod  </a:t>
            </a:r>
            <a:r>
              <a:rPr sz="2800" spc="-5" dirty="0">
                <a:latin typeface="Carlito"/>
                <a:cs typeface="Carlito"/>
              </a:rPr>
              <a:t>13)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432305" y="564540"/>
            <a:ext cx="11293095" cy="46852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2800" b="1" spc="-50" dirty="0">
                <a:latin typeface="Carlito"/>
                <a:cs typeface="Carlito"/>
              </a:rPr>
              <a:t>Teorema </a:t>
            </a:r>
            <a:r>
              <a:rPr sz="2800" b="1" spc="-5" dirty="0">
                <a:latin typeface="Carlito"/>
                <a:cs typeface="Carlito"/>
              </a:rPr>
              <a:t>4. </a:t>
            </a:r>
            <a:r>
              <a:rPr sz="2800" spc="-15" dirty="0">
                <a:latin typeface="Carlito"/>
                <a:cs typeface="Carlito"/>
              </a:rPr>
              <a:t>Misalkan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15" dirty="0">
                <a:latin typeface="Carlito"/>
                <a:cs typeface="Carlito"/>
              </a:rPr>
              <a:t>bilangan bulat</a:t>
            </a:r>
            <a:r>
              <a:rPr sz="2800" spc="229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positif.</a:t>
            </a:r>
            <a:endParaRPr sz="2800" dirty="0">
              <a:latin typeface="Carlito"/>
              <a:cs typeface="Carlito"/>
            </a:endParaRPr>
          </a:p>
          <a:p>
            <a:pPr marL="338455" indent="-288290">
              <a:lnSpc>
                <a:spcPct val="100000"/>
              </a:lnSpc>
              <a:spcBef>
                <a:spcPts val="695"/>
              </a:spcBef>
              <a:buSzPct val="96428"/>
              <a:buAutoNum type="arabicParenR"/>
              <a:tabLst>
                <a:tab pos="339090" algn="l"/>
                <a:tab pos="6722109" algn="l"/>
              </a:tabLst>
            </a:pPr>
            <a:r>
              <a:rPr lang="en-US" sz="2800" spc="-20" dirty="0" smtClean="0">
                <a:latin typeface="Carlito"/>
                <a:cs typeface="Carlito"/>
              </a:rPr>
              <a:t> </a:t>
            </a:r>
            <a:r>
              <a:rPr sz="2800" spc="-20" dirty="0" err="1" smtClean="0">
                <a:latin typeface="Carlito"/>
                <a:cs typeface="Carlito"/>
              </a:rPr>
              <a:t>Jika</a:t>
            </a:r>
            <a:r>
              <a:rPr sz="2800" spc="-20" dirty="0" smtClean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0" dirty="0">
                <a:latin typeface="Carlito"/>
                <a:cs typeface="Carlito"/>
              </a:rPr>
              <a:t>(mod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c</a:t>
            </a:r>
            <a:r>
              <a:rPr sz="2800" i="1" spc="140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adalah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 err="1" smtClean="0">
                <a:latin typeface="Carlito"/>
                <a:cs typeface="Carlito"/>
              </a:rPr>
              <a:t>sembarang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sz="2800" spc="-15" dirty="0" err="1" smtClean="0">
                <a:latin typeface="Carlito"/>
                <a:cs typeface="Carlito"/>
              </a:rPr>
              <a:t>bilangan</a:t>
            </a:r>
            <a:r>
              <a:rPr sz="2800" spc="-15" dirty="0" smtClean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bulat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maka</a:t>
            </a:r>
            <a:endParaRPr sz="2800" dirty="0">
              <a:latin typeface="Carlito"/>
              <a:cs typeface="Carlito"/>
            </a:endParaRPr>
          </a:p>
          <a:p>
            <a:pPr marL="737870" lvl="1" indent="-459105">
              <a:lnSpc>
                <a:spcPct val="100000"/>
              </a:lnSpc>
              <a:spcBef>
                <a:spcPts val="675"/>
              </a:spcBef>
              <a:buAutoNum type="romanLcParenBoth"/>
              <a:tabLst>
                <a:tab pos="737870" algn="l"/>
                <a:tab pos="738505" algn="l"/>
              </a:tabLst>
            </a:pP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i="1" spc="-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i="1" spc="-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) (mod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m</a:t>
            </a:r>
            <a:r>
              <a:rPr sz="2800" spc="-10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pPr marL="737870" lvl="1" indent="-459105">
              <a:lnSpc>
                <a:spcPct val="100000"/>
              </a:lnSpc>
              <a:spcBef>
                <a:spcPts val="660"/>
              </a:spcBef>
              <a:buFont typeface="Carlito"/>
              <a:buAutoNum type="romanLcParenBoth"/>
              <a:tabLst>
                <a:tab pos="738505" algn="l"/>
              </a:tabLst>
            </a:pPr>
            <a:r>
              <a:rPr sz="2800" i="1" spc="-5" dirty="0">
                <a:latin typeface="Carlito"/>
                <a:cs typeface="Carlito"/>
              </a:rPr>
              <a:t>ac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bc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pPr marL="818515" lvl="1" indent="-539750">
              <a:lnSpc>
                <a:spcPct val="100000"/>
              </a:lnSpc>
              <a:spcBef>
                <a:spcPts val="660"/>
              </a:spcBef>
              <a:buFont typeface="Carlito"/>
              <a:buAutoNum type="romanLcParenBoth"/>
              <a:tabLst>
                <a:tab pos="819150" algn="l"/>
                <a:tab pos="3265170" algn="l"/>
              </a:tabLst>
            </a:pPr>
            <a:r>
              <a:rPr sz="2800" i="1" dirty="0">
                <a:latin typeface="Carlito"/>
                <a:cs typeface="Carlito"/>
              </a:rPr>
              <a:t>a</a:t>
            </a:r>
            <a:r>
              <a:rPr sz="2775" i="1" baseline="25525" dirty="0">
                <a:latin typeface="Carlito"/>
                <a:cs typeface="Carlito"/>
              </a:rPr>
              <a:t>p 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rlito"/>
                <a:cs typeface="Carlito"/>
              </a:rPr>
              <a:t>b</a:t>
            </a:r>
            <a:r>
              <a:rPr sz="2775" i="1" baseline="25525" dirty="0">
                <a:latin typeface="Carlito"/>
                <a:cs typeface="Carlito"/>
              </a:rPr>
              <a:t>p</a:t>
            </a:r>
            <a:r>
              <a:rPr sz="2775" i="1" spc="-15" baseline="255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	, </a:t>
            </a:r>
            <a:r>
              <a:rPr sz="2800" i="1" spc="-5" dirty="0">
                <a:latin typeface="Carlito"/>
                <a:cs typeface="Carlito"/>
              </a:rPr>
              <a:t>p </a:t>
            </a:r>
            <a:r>
              <a:rPr sz="2800" spc="-10" dirty="0">
                <a:latin typeface="Carlito"/>
                <a:cs typeface="Carlito"/>
              </a:rPr>
              <a:t>bilangan </a:t>
            </a:r>
            <a:r>
              <a:rPr sz="2800" spc="-15" dirty="0">
                <a:latin typeface="Carlito"/>
                <a:cs typeface="Carlito"/>
              </a:rPr>
              <a:t>bulat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tak-negatif</a:t>
            </a:r>
            <a:endParaRPr sz="2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rlito"/>
              <a:buAutoNum type="romanLcParenBoth"/>
            </a:pPr>
            <a:endParaRPr sz="3800" dirty="0">
              <a:latin typeface="Carlito"/>
              <a:cs typeface="Carlito"/>
            </a:endParaRPr>
          </a:p>
          <a:p>
            <a:pPr marL="421005" indent="-370840">
              <a:lnSpc>
                <a:spcPct val="100000"/>
              </a:lnSpc>
              <a:buSzPct val="96428"/>
              <a:buAutoNum type="arabicParenR"/>
              <a:tabLst>
                <a:tab pos="421640" algn="l"/>
              </a:tabLst>
            </a:pP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0" dirty="0">
                <a:latin typeface="Carlito"/>
                <a:cs typeface="Carlito"/>
              </a:rPr>
              <a:t>(mod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c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d </a:t>
            </a:r>
            <a:r>
              <a:rPr sz="2800" spc="-10" dirty="0">
                <a:latin typeface="Carlito"/>
                <a:cs typeface="Carlito"/>
              </a:rPr>
              <a:t>(mod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),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maka</a:t>
            </a:r>
            <a:endParaRPr sz="2800" dirty="0">
              <a:latin typeface="Carlito"/>
              <a:cs typeface="Carlito"/>
            </a:endParaRPr>
          </a:p>
          <a:p>
            <a:pPr marL="737870" lvl="1" indent="-459105">
              <a:lnSpc>
                <a:spcPct val="100000"/>
              </a:lnSpc>
              <a:spcBef>
                <a:spcPts val="660"/>
              </a:spcBef>
              <a:buAutoNum type="romanLcParenBoth"/>
              <a:tabLst>
                <a:tab pos="737870" algn="l"/>
                <a:tab pos="738505" algn="l"/>
              </a:tabLst>
            </a:pP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i="1" spc="-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pPr marL="737870" lvl="1" indent="-459105">
              <a:lnSpc>
                <a:spcPct val="100000"/>
              </a:lnSpc>
              <a:spcBef>
                <a:spcPts val="675"/>
              </a:spcBef>
              <a:buFont typeface="Carlito"/>
              <a:buAutoNum type="romanLcParenBoth"/>
              <a:tabLst>
                <a:tab pos="738505" algn="l"/>
              </a:tabLst>
            </a:pPr>
            <a:r>
              <a:rPr sz="2800" i="1" spc="-5" dirty="0">
                <a:latin typeface="Carlito"/>
                <a:cs typeface="Carlito"/>
              </a:rPr>
              <a:t>ac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bd </a:t>
            </a:r>
            <a:r>
              <a:rPr sz="2800" spc="-5" dirty="0">
                <a:latin typeface="Carlito"/>
                <a:cs typeface="Carlito"/>
              </a:rPr>
              <a:t>(mod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m</a:t>
            </a:r>
            <a:r>
              <a:rPr sz="2800" spc="-10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864" y="589875"/>
            <a:ext cx="5098415" cy="12312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754380" marR="5080" indent="-742315">
              <a:lnSpc>
                <a:spcPct val="102000"/>
              </a:lnSpc>
              <a:spcBef>
                <a:spcPts val="30"/>
              </a:spcBef>
              <a:tabLst>
                <a:tab pos="1497330" algn="l"/>
              </a:tabLst>
            </a:pPr>
            <a:r>
              <a:rPr sz="2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Bukti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(hanya untuk 1(ii) dan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2(i)</a:t>
            </a:r>
            <a:r>
              <a:rPr sz="26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saja): 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1(ii)	</a:t>
            </a:r>
            <a:r>
              <a:rPr sz="2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(mod </a:t>
            </a:r>
            <a:r>
              <a:rPr sz="26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berarti:</a:t>
            </a:r>
            <a:endParaRPr sz="2600">
              <a:latin typeface="Times New Roman"/>
              <a:cs typeface="Times New Roman"/>
            </a:endParaRPr>
          </a:p>
          <a:p>
            <a:pPr marL="2239645">
              <a:lnSpc>
                <a:spcPct val="100000"/>
              </a:lnSpc>
              <a:spcBef>
                <a:spcPts val="75"/>
              </a:spcBef>
            </a:pPr>
            <a:r>
              <a:rPr sz="2600" spc="-10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6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sz="26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km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2853" y="1804359"/>
            <a:ext cx="2629535" cy="1635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latin typeface="Symbol"/>
                <a:cs typeface="Symbol"/>
              </a:rPr>
              <a:t>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– </a:t>
            </a:r>
            <a:r>
              <a:rPr sz="2600" i="1" spc="-5" dirty="0">
                <a:latin typeface="Times New Roman"/>
                <a:cs typeface="Times New Roman"/>
              </a:rPr>
              <a:t>b </a:t>
            </a:r>
            <a:r>
              <a:rPr sz="2600" spc="-10" dirty="0">
                <a:latin typeface="Times New Roman"/>
                <a:cs typeface="Times New Roman"/>
              </a:rPr>
              <a:t>= </a:t>
            </a:r>
            <a:r>
              <a:rPr sz="2600" i="1" spc="-15" dirty="0">
                <a:latin typeface="Times New Roman"/>
                <a:cs typeface="Times New Roman"/>
              </a:rPr>
              <a:t>km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10" dirty="0">
                <a:latin typeface="Symbol"/>
                <a:cs typeface="Symbol"/>
              </a:rPr>
              <a:t></a:t>
            </a:r>
            <a:r>
              <a:rPr sz="2600" spc="-10" dirty="0">
                <a:latin typeface="Times New Roman"/>
                <a:cs typeface="Times New Roman"/>
              </a:rPr>
              <a:t> (</a:t>
            </a:r>
            <a:r>
              <a:rPr sz="2600" i="1" spc="-1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– </a:t>
            </a:r>
            <a:r>
              <a:rPr sz="2600" i="1" spc="-10" dirty="0">
                <a:latin typeface="Times New Roman"/>
                <a:cs typeface="Times New Roman"/>
              </a:rPr>
              <a:t>b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i="1" spc="-10" dirty="0">
                <a:latin typeface="Times New Roman"/>
                <a:cs typeface="Times New Roman"/>
              </a:rPr>
              <a:t>c </a:t>
            </a:r>
            <a:r>
              <a:rPr sz="2600" spc="-10" dirty="0">
                <a:latin typeface="Times New Roman"/>
                <a:cs typeface="Times New Roman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Times New Roman"/>
                <a:cs typeface="Times New Roman"/>
              </a:rPr>
              <a:t>ckm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600" spc="-10" dirty="0">
                <a:latin typeface="Symbol"/>
                <a:cs typeface="Symbol"/>
              </a:rPr>
              <a:t>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ac </a:t>
            </a:r>
            <a:r>
              <a:rPr sz="2600" spc="-10" dirty="0">
                <a:latin typeface="Times New Roman"/>
                <a:cs typeface="Times New Roman"/>
              </a:rPr>
              <a:t>= </a:t>
            </a:r>
            <a:r>
              <a:rPr sz="2600" i="1" spc="-5" dirty="0">
                <a:latin typeface="Times New Roman"/>
                <a:cs typeface="Times New Roman"/>
              </a:rPr>
              <a:t>bc </a:t>
            </a:r>
            <a:r>
              <a:rPr sz="2600" spc="-10" dirty="0">
                <a:latin typeface="Times New Roman"/>
                <a:cs typeface="Times New Roman"/>
              </a:rPr>
              <a:t>+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Km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600" spc="-10" dirty="0">
                <a:latin typeface="Symbol"/>
                <a:cs typeface="Symbol"/>
              </a:rPr>
              <a:t>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ac </a:t>
            </a:r>
            <a:r>
              <a:rPr sz="2600" spc="-5" dirty="0">
                <a:latin typeface="Symbol"/>
                <a:cs typeface="Symbol"/>
              </a:rPr>
              <a:t>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bc </a:t>
            </a:r>
            <a:r>
              <a:rPr sz="2600" spc="-10" dirty="0">
                <a:latin typeface="Times New Roman"/>
                <a:cs typeface="Times New Roman"/>
              </a:rPr>
              <a:t>(mod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3334" y="3018431"/>
            <a:ext cx="31877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475" dirty="0">
                <a:latin typeface="Arial"/>
                <a:cs typeface="Arial"/>
              </a:rPr>
              <a:t>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8056" y="3803873"/>
            <a:ext cx="2652395" cy="203898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755015" marR="5080" indent="-742950">
              <a:lnSpc>
                <a:spcPct val="102000"/>
              </a:lnSpc>
              <a:spcBef>
                <a:spcPts val="30"/>
              </a:spcBef>
              <a:tabLst>
                <a:tab pos="755015" algn="l"/>
              </a:tabLst>
            </a:pPr>
            <a:r>
              <a:rPr sz="2600" spc="-5" dirty="0">
                <a:latin typeface="Times New Roman"/>
                <a:cs typeface="Times New Roman"/>
              </a:rPr>
              <a:t>2(i)	</a:t>
            </a:r>
            <a:r>
              <a:rPr sz="2600" i="1" spc="-5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Symbol"/>
                <a:cs typeface="Symbol"/>
              </a:rPr>
              <a:t>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b </a:t>
            </a:r>
            <a:r>
              <a:rPr sz="2600" spc="-5" dirty="0">
                <a:latin typeface="Times New Roman"/>
                <a:cs typeface="Times New Roman"/>
              </a:rPr>
              <a:t>(mod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m</a:t>
            </a:r>
            <a:r>
              <a:rPr sz="2600" spc="-10" dirty="0">
                <a:latin typeface="Times New Roman"/>
                <a:cs typeface="Times New Roman"/>
              </a:rPr>
              <a:t>)  </a:t>
            </a:r>
            <a:r>
              <a:rPr sz="2600" i="1" spc="-5" dirty="0">
                <a:latin typeface="Times New Roman"/>
                <a:cs typeface="Times New Roman"/>
              </a:rPr>
              <a:t>c </a:t>
            </a:r>
            <a:r>
              <a:rPr sz="2600" spc="-5" dirty="0">
                <a:latin typeface="Symbol"/>
                <a:cs typeface="Symbol"/>
              </a:rPr>
              <a:t>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d </a:t>
            </a:r>
            <a:r>
              <a:rPr sz="2600" spc="-5" dirty="0">
                <a:latin typeface="Times New Roman"/>
                <a:cs typeface="Times New Roman"/>
              </a:rPr>
              <a:t>(mod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)</a:t>
            </a:r>
          </a:p>
          <a:p>
            <a:pPr marR="60960" algn="r">
              <a:lnSpc>
                <a:spcPct val="100000"/>
              </a:lnSpc>
              <a:spcBef>
                <a:spcPts val="60"/>
              </a:spcBef>
            </a:pPr>
            <a:r>
              <a:rPr sz="2600" spc="-10" dirty="0">
                <a:latin typeface="Symbol"/>
                <a:cs typeface="Symbol"/>
              </a:rPr>
              <a:t></a:t>
            </a:r>
            <a:endParaRPr sz="2600" dirty="0">
              <a:latin typeface="Symbol"/>
              <a:cs typeface="Symbol"/>
            </a:endParaRPr>
          </a:p>
          <a:p>
            <a:pPr marR="60960" algn="r">
              <a:lnSpc>
                <a:spcPct val="100000"/>
              </a:lnSpc>
              <a:spcBef>
                <a:spcPts val="80"/>
              </a:spcBef>
            </a:pPr>
            <a:r>
              <a:rPr sz="2600" spc="-10" dirty="0">
                <a:latin typeface="Symbol"/>
                <a:cs typeface="Symbol"/>
              </a:rPr>
              <a:t></a:t>
            </a:r>
            <a:endParaRPr sz="2600" dirty="0">
              <a:latin typeface="Symbol"/>
              <a:cs typeface="Symbol"/>
            </a:endParaRPr>
          </a:p>
          <a:p>
            <a:pPr marR="63500" algn="r">
              <a:lnSpc>
                <a:spcPct val="100000"/>
              </a:lnSpc>
              <a:spcBef>
                <a:spcPts val="60"/>
              </a:spcBef>
            </a:pPr>
            <a:r>
              <a:rPr sz="2600" spc="-10" dirty="0">
                <a:latin typeface="Symbol"/>
                <a:cs typeface="Symbol"/>
              </a:rPr>
              <a:t></a:t>
            </a:r>
            <a:endParaRPr sz="26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2456" y="3803873"/>
            <a:ext cx="2687320" cy="824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79780" algn="l"/>
              </a:tabLst>
            </a:pPr>
            <a:r>
              <a:rPr sz="2600" spc="-10" dirty="0">
                <a:latin typeface="Symbol"/>
                <a:cs typeface="Symbol"/>
              </a:rPr>
              <a:t>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= </a:t>
            </a:r>
            <a:r>
              <a:rPr sz="2600" i="1" spc="-5" dirty="0">
                <a:latin typeface="Times New Roman"/>
                <a:cs typeface="Times New Roman"/>
              </a:rPr>
              <a:t>b </a:t>
            </a:r>
            <a:r>
              <a:rPr sz="2600" spc="-10" dirty="0">
                <a:latin typeface="Times New Roman"/>
                <a:cs typeface="Times New Roman"/>
              </a:rPr>
              <a:t>+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k</a:t>
            </a:r>
            <a:r>
              <a:rPr sz="2550" spc="-7" baseline="-8169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m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"/>
              </a:spcBef>
              <a:tabLst>
                <a:tab pos="779780" algn="l"/>
                <a:tab pos="2450465" algn="l"/>
              </a:tabLst>
            </a:pPr>
            <a:r>
              <a:rPr sz="2600" spc="-10" dirty="0">
                <a:latin typeface="Symbol"/>
                <a:cs typeface="Symbol"/>
              </a:rPr>
              <a:t>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Times New Roman"/>
                <a:cs typeface="Times New Roman"/>
              </a:rPr>
              <a:t>c </a:t>
            </a:r>
            <a:r>
              <a:rPr sz="2600" spc="-10" dirty="0">
                <a:latin typeface="Times New Roman"/>
                <a:cs typeface="Times New Roman"/>
              </a:rPr>
              <a:t>= </a:t>
            </a:r>
            <a:r>
              <a:rPr sz="2600" i="1" spc="-5" dirty="0">
                <a:latin typeface="Times New Roman"/>
                <a:cs typeface="Times New Roman"/>
              </a:rPr>
              <a:t>d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+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k</a:t>
            </a:r>
            <a:r>
              <a:rPr sz="2550" spc="-7" baseline="-8169" dirty="0">
                <a:latin typeface="Times New Roman"/>
                <a:cs typeface="Times New Roman"/>
              </a:rPr>
              <a:t>2</a:t>
            </a:r>
            <a:r>
              <a:rPr sz="2600" i="1" spc="-5" dirty="0">
                <a:latin typeface="Times New Roman"/>
                <a:cs typeface="Times New Roman"/>
              </a:rPr>
              <a:t>m	</a:t>
            </a:r>
            <a:r>
              <a:rPr sz="2600" spc="-10" dirty="0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2456" y="4611686"/>
            <a:ext cx="38779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i="1" spc="-1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+ </a:t>
            </a:r>
            <a:r>
              <a:rPr sz="2600" i="1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) </a:t>
            </a:r>
            <a:r>
              <a:rPr sz="2600" spc="-10" dirty="0">
                <a:latin typeface="Times New Roman"/>
                <a:cs typeface="Times New Roman"/>
              </a:rPr>
              <a:t>= (</a:t>
            </a:r>
            <a:r>
              <a:rPr sz="2600" i="1" spc="-10" dirty="0">
                <a:latin typeface="Times New Roman"/>
                <a:cs typeface="Times New Roman"/>
              </a:rPr>
              <a:t>b </a:t>
            </a:r>
            <a:r>
              <a:rPr sz="2600" spc="-10" dirty="0">
                <a:latin typeface="Times New Roman"/>
                <a:cs typeface="Times New Roman"/>
              </a:rPr>
              <a:t>+ </a:t>
            </a:r>
            <a:r>
              <a:rPr sz="2600" i="1" spc="-5" dirty="0">
                <a:latin typeface="Times New Roman"/>
                <a:cs typeface="Times New Roman"/>
              </a:rPr>
              <a:t>d</a:t>
            </a:r>
            <a:r>
              <a:rPr sz="2600" spc="-5" dirty="0">
                <a:latin typeface="Times New Roman"/>
                <a:cs typeface="Times New Roman"/>
              </a:rPr>
              <a:t>) </a:t>
            </a:r>
            <a:r>
              <a:rPr sz="2600" spc="-10" dirty="0">
                <a:latin typeface="Times New Roman"/>
                <a:cs typeface="Times New Roman"/>
              </a:rPr>
              <a:t>+ </a:t>
            </a:r>
            <a:r>
              <a:rPr sz="2600" spc="-5" dirty="0">
                <a:latin typeface="Times New Roman"/>
                <a:cs typeface="Times New Roman"/>
              </a:rPr>
              <a:t>(</a:t>
            </a:r>
            <a:r>
              <a:rPr sz="2600" i="1" spc="-5" dirty="0">
                <a:latin typeface="Times New Roman"/>
                <a:cs typeface="Times New Roman"/>
              </a:rPr>
              <a:t>k</a:t>
            </a:r>
            <a:r>
              <a:rPr sz="2550" spc="-7" baseline="-8169" dirty="0">
                <a:latin typeface="Times New Roman"/>
                <a:cs typeface="Times New Roman"/>
              </a:rPr>
              <a:t>1 </a:t>
            </a:r>
            <a:r>
              <a:rPr sz="2600" spc="-10" dirty="0">
                <a:latin typeface="Times New Roman"/>
                <a:cs typeface="Times New Roman"/>
              </a:rPr>
              <a:t>+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k</a:t>
            </a:r>
            <a:r>
              <a:rPr sz="2550" spc="-7" baseline="-8169" dirty="0">
                <a:latin typeface="Times New Roman"/>
                <a:cs typeface="Times New Roman"/>
              </a:rPr>
              <a:t>2</a:t>
            </a:r>
            <a:r>
              <a:rPr sz="2600" spc="-5" dirty="0">
                <a:latin typeface="Times New Roman"/>
                <a:cs typeface="Times New Roman"/>
              </a:rPr>
              <a:t>)</a:t>
            </a:r>
            <a:r>
              <a:rPr sz="2600" i="1" spc="-5" dirty="0">
                <a:latin typeface="Times New Roman"/>
                <a:cs typeface="Times New Roman"/>
              </a:rPr>
              <a:t>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9756" y="5018316"/>
            <a:ext cx="5071745" cy="824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50800" marR="55880">
              <a:lnSpc>
                <a:spcPct val="101899"/>
              </a:lnSpc>
              <a:spcBef>
                <a:spcPts val="35"/>
              </a:spcBef>
              <a:tabLst>
                <a:tab pos="3348990" algn="l"/>
                <a:tab pos="3799840" algn="l"/>
              </a:tabLst>
            </a:pP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i="1" spc="-1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+ </a:t>
            </a:r>
            <a:r>
              <a:rPr sz="2600" i="1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) </a:t>
            </a:r>
            <a:r>
              <a:rPr sz="2600" spc="-10" dirty="0">
                <a:latin typeface="Times New Roman"/>
                <a:cs typeface="Times New Roman"/>
              </a:rPr>
              <a:t>= (</a:t>
            </a:r>
            <a:r>
              <a:rPr sz="2600" i="1" spc="-10" dirty="0">
                <a:latin typeface="Times New Roman"/>
                <a:cs typeface="Times New Roman"/>
              </a:rPr>
              <a:t>b </a:t>
            </a:r>
            <a:r>
              <a:rPr sz="2600" spc="-10" dirty="0">
                <a:latin typeface="Times New Roman"/>
                <a:cs typeface="Times New Roman"/>
              </a:rPr>
              <a:t>+ </a:t>
            </a:r>
            <a:r>
              <a:rPr sz="2600" i="1" spc="-5" dirty="0">
                <a:latin typeface="Times New Roman"/>
                <a:cs typeface="Times New Roman"/>
              </a:rPr>
              <a:t>d</a:t>
            </a:r>
            <a:r>
              <a:rPr sz="2600" spc="-5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+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km	</a:t>
            </a:r>
            <a:r>
              <a:rPr sz="2600" spc="-5" dirty="0">
                <a:latin typeface="Times New Roman"/>
                <a:cs typeface="Times New Roman"/>
              </a:rPr>
              <a:t>( </a:t>
            </a:r>
            <a:r>
              <a:rPr sz="2600" i="1" spc="-5" dirty="0">
                <a:latin typeface="Times New Roman"/>
                <a:cs typeface="Times New Roman"/>
              </a:rPr>
              <a:t>k </a:t>
            </a:r>
            <a:r>
              <a:rPr sz="2600" spc="-10" dirty="0">
                <a:latin typeface="Times New Roman"/>
                <a:cs typeface="Times New Roman"/>
              </a:rPr>
              <a:t>= </a:t>
            </a:r>
            <a:r>
              <a:rPr sz="2600" i="1" spc="-5" dirty="0">
                <a:latin typeface="Times New Roman"/>
                <a:cs typeface="Times New Roman"/>
              </a:rPr>
              <a:t>k</a:t>
            </a:r>
            <a:r>
              <a:rPr sz="2550" spc="-7" baseline="-8169" dirty="0">
                <a:latin typeface="Times New Roman"/>
                <a:cs typeface="Times New Roman"/>
              </a:rPr>
              <a:t>1 </a:t>
            </a:r>
            <a:r>
              <a:rPr sz="2600" spc="-10" dirty="0">
                <a:latin typeface="Times New Roman"/>
                <a:cs typeface="Times New Roman"/>
              </a:rPr>
              <a:t>+ </a:t>
            </a:r>
            <a:r>
              <a:rPr sz="2600" i="1" spc="-5" dirty="0">
                <a:latin typeface="Times New Roman"/>
                <a:cs typeface="Times New Roman"/>
              </a:rPr>
              <a:t>k</a:t>
            </a:r>
            <a:r>
              <a:rPr sz="2550" spc="-7" baseline="-8169" dirty="0">
                <a:latin typeface="Times New Roman"/>
                <a:cs typeface="Times New Roman"/>
              </a:rPr>
              <a:t>2</a:t>
            </a:r>
            <a:r>
              <a:rPr sz="2600" spc="-5" dirty="0">
                <a:latin typeface="Times New Roman"/>
                <a:cs typeface="Times New Roman"/>
              </a:rPr>
              <a:t>)  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i="1" spc="-1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+ </a:t>
            </a:r>
            <a:r>
              <a:rPr sz="2600" i="1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) </a:t>
            </a:r>
            <a:r>
              <a:rPr sz="2600" spc="-5" dirty="0">
                <a:latin typeface="Symbol"/>
                <a:cs typeface="Symbol"/>
              </a:rPr>
              <a:t>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i="1" spc="-10" dirty="0">
                <a:latin typeface="Times New Roman"/>
                <a:cs typeface="Times New Roman"/>
              </a:rPr>
              <a:t>b </a:t>
            </a:r>
            <a:r>
              <a:rPr sz="2600" spc="-10" dirty="0">
                <a:latin typeface="Times New Roman"/>
                <a:cs typeface="Times New Roman"/>
              </a:rPr>
              <a:t>+ </a:t>
            </a:r>
            <a:r>
              <a:rPr sz="2600" i="1" spc="-5" dirty="0">
                <a:latin typeface="Times New Roman"/>
                <a:cs typeface="Times New Roman"/>
              </a:rPr>
              <a:t>d</a:t>
            </a:r>
            <a:r>
              <a:rPr sz="2600" spc="-5" dirty="0">
                <a:latin typeface="Times New Roman"/>
                <a:cs typeface="Times New Roman"/>
              </a:rPr>
              <a:t>)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(mod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m</a:t>
            </a:r>
            <a:r>
              <a:rPr sz="2600" spc="-10" dirty="0">
                <a:latin typeface="Times New Roman"/>
                <a:cs typeface="Times New Roman"/>
              </a:rPr>
              <a:t>)	</a:t>
            </a:r>
            <a:r>
              <a:rPr sz="2600" spc="475" dirty="0">
                <a:latin typeface="Arial"/>
                <a:cs typeface="Arial"/>
              </a:rPr>
              <a:t>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311" y="1025778"/>
            <a:ext cx="27427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Carlito"/>
                <a:cs typeface="Carlito"/>
              </a:rPr>
              <a:t>ac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rlito"/>
                <a:cs typeface="Carlito"/>
              </a:rPr>
              <a:t>bc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(mod</a:t>
            </a:r>
            <a:r>
              <a:rPr sz="2400" spc="-1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3803873"/>
            <a:ext cx="36084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(</a:t>
            </a:r>
            <a:r>
              <a:rPr sz="2400" i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+ </a:t>
            </a:r>
            <a:r>
              <a:rPr sz="2400" i="1" spc="-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)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(</a:t>
            </a:r>
            <a:r>
              <a:rPr sz="2400" i="1" dirty="0">
                <a:solidFill>
                  <a:srgbClr val="FF0000"/>
                </a:solidFill>
                <a:latin typeface="Carlito"/>
                <a:cs typeface="Carlito"/>
              </a:rPr>
              <a:t>b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+ </a:t>
            </a:r>
            <a:r>
              <a:rPr sz="2400" i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)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(mod</a:t>
            </a:r>
            <a:r>
              <a:rPr sz="2400" spc="-2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28168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00000"/>
                </a:solidFill>
                <a:latin typeface="Carlito"/>
                <a:cs typeface="Carlito"/>
              </a:rPr>
              <a:t>Contoh</a:t>
            </a:r>
            <a:r>
              <a:rPr sz="2800" b="1" spc="-6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Carlito"/>
                <a:cs typeface="Carlito"/>
              </a:rPr>
              <a:t>15.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11506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Misalkan </a:t>
            </a:r>
            <a:r>
              <a:rPr sz="2800" spc="-5" dirty="0">
                <a:latin typeface="Carlito"/>
                <a:cs typeface="Carlito"/>
              </a:rPr>
              <a:t>17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 (mod 3) dan 10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4 (mod 3), </a:t>
            </a: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spc="-10" dirty="0">
                <a:latin typeface="Carlito"/>
                <a:cs typeface="Carlito"/>
              </a:rPr>
              <a:t>menurut </a:t>
            </a:r>
            <a:r>
              <a:rPr sz="2800" spc="-45" dirty="0">
                <a:latin typeface="Carlito"/>
                <a:cs typeface="Carlito"/>
              </a:rPr>
              <a:t>Teorema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4,</a:t>
            </a:r>
            <a:endParaRPr sz="28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08784"/>
              </p:ext>
            </p:extLst>
          </p:nvPr>
        </p:nvGraphicFramePr>
        <p:xfrm>
          <a:off x="1066800" y="2831843"/>
          <a:ext cx="10744200" cy="1979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4281"/>
                <a:gridCol w="645463"/>
                <a:gridCol w="3026148"/>
                <a:gridCol w="3138308"/>
              </a:tblGrid>
              <a:tr h="4781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17 + 5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2 + 5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(mod</a:t>
                      </a:r>
                      <a:r>
                        <a:rPr sz="2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3)</a:t>
                      </a:r>
                      <a:endParaRPr sz="2800" dirty="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dirty="0">
                          <a:latin typeface="Symbol"/>
                          <a:cs typeface="Symbol"/>
                        </a:rPr>
                        <a:t>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22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7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(mod</a:t>
                      </a:r>
                      <a:r>
                        <a:rPr sz="2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periksa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3 |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(22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400" spc="-8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7)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52069" marB="0"/>
                </a:tc>
              </a:tr>
              <a:tr h="5103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17 . 5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2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(mod</a:t>
                      </a:r>
                      <a:r>
                        <a:rPr sz="2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Symbol"/>
                          <a:cs typeface="Symbol"/>
                        </a:rPr>
                        <a:t>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85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10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(mod</a:t>
                      </a:r>
                      <a:r>
                        <a:rPr sz="2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periksa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3 |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(85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400" spc="-9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10)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84455" marB="0"/>
                </a:tc>
              </a:tr>
              <a:tr h="5116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17 + 10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2 + 4 (mod 3)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Symbol"/>
                          <a:cs typeface="Symbol"/>
                        </a:rPr>
                        <a:t>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27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6 (mod</a:t>
                      </a:r>
                      <a:r>
                        <a:rPr sz="2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665"/>
                        </a:spcBef>
                        <a:tabLst>
                          <a:tab pos="2168525" algn="l"/>
                        </a:tabLst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periksa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3</a:t>
                      </a:r>
                      <a:r>
                        <a:rPr sz="2400" spc="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|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(27	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400" spc="-4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6)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84455" marB="0"/>
                </a:tc>
              </a:tr>
              <a:tr h="4790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17 . 10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2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4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(mod</a:t>
                      </a:r>
                      <a:r>
                        <a:rPr sz="2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Symbol"/>
                          <a:cs typeface="Symbol"/>
                        </a:rPr>
                        <a:t>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170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8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(mod</a:t>
                      </a:r>
                      <a:r>
                        <a:rPr sz="2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periksa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3 |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(170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400" spc="-9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8)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8509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995" y="838200"/>
            <a:ext cx="11277601" cy="469102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Carlito"/>
                <a:cs typeface="Carlito"/>
              </a:rPr>
              <a:t>Teorema </a:t>
            </a:r>
            <a:r>
              <a:rPr sz="2800" spc="-5" dirty="0">
                <a:latin typeface="Carlito"/>
                <a:cs typeface="Carlito"/>
              </a:rPr>
              <a:t>4 tidak </a:t>
            </a:r>
            <a:r>
              <a:rPr sz="2800" spc="-10" dirty="0">
                <a:latin typeface="Carlito"/>
                <a:cs typeface="Carlito"/>
              </a:rPr>
              <a:t>memasukkan </a:t>
            </a:r>
            <a:r>
              <a:rPr sz="2800" spc="-15" dirty="0">
                <a:latin typeface="Carlito"/>
                <a:cs typeface="Carlito"/>
              </a:rPr>
              <a:t>operasi </a:t>
            </a:r>
            <a:r>
              <a:rPr sz="2800" spc="-5" dirty="0">
                <a:latin typeface="Carlito"/>
                <a:cs typeface="Carlito"/>
              </a:rPr>
              <a:t>pembagian </a:t>
            </a:r>
            <a:r>
              <a:rPr sz="2800" spc="-10" dirty="0">
                <a:latin typeface="Carlito"/>
                <a:cs typeface="Carlito"/>
              </a:rPr>
              <a:t>pada aritmetika  </a:t>
            </a:r>
            <a:r>
              <a:rPr sz="2800" spc="-5" dirty="0">
                <a:latin typeface="Carlito"/>
                <a:cs typeface="Carlito"/>
              </a:rPr>
              <a:t>modulo </a:t>
            </a:r>
            <a:r>
              <a:rPr sz="2800" spc="-20" dirty="0">
                <a:latin typeface="Carlito"/>
                <a:cs typeface="Carlito"/>
              </a:rPr>
              <a:t>karena jika kedua </a:t>
            </a:r>
            <a:r>
              <a:rPr sz="2800" spc="-5" dirty="0">
                <a:latin typeface="Carlito"/>
                <a:cs typeface="Carlito"/>
              </a:rPr>
              <a:t>ruas </a:t>
            </a:r>
            <a:r>
              <a:rPr sz="2800" spc="-10" dirty="0">
                <a:latin typeface="Carlito"/>
                <a:cs typeface="Carlito"/>
              </a:rPr>
              <a:t>dibagi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spc="-10" dirty="0">
                <a:latin typeface="Carlito"/>
                <a:cs typeface="Carlito"/>
              </a:rPr>
              <a:t>bilangan bulat, </a:t>
            </a: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kekongruenan </a:t>
            </a:r>
            <a:r>
              <a:rPr sz="2800" spc="-5" dirty="0">
                <a:latin typeface="Carlito"/>
                <a:cs typeface="Carlito"/>
              </a:rPr>
              <a:t>tidak selalu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dipenuhi.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5" dirty="0">
                <a:latin typeface="Carlito"/>
                <a:cs typeface="Carlito"/>
              </a:rPr>
              <a:t>Contoh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16</a:t>
            </a:r>
            <a:r>
              <a:rPr sz="2800" spc="-5" dirty="0">
                <a:latin typeface="Carlito"/>
                <a:cs typeface="Carlito"/>
              </a:rPr>
              <a:t>:</a:t>
            </a:r>
            <a:endParaRPr sz="28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Carlito"/>
                <a:cs typeface="Carlito"/>
              </a:rPr>
              <a:t>10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4 (mod 3) </a:t>
            </a:r>
            <a:r>
              <a:rPr sz="2800" spc="-10" dirty="0">
                <a:latin typeface="Carlito"/>
                <a:cs typeface="Carlito"/>
              </a:rPr>
              <a:t>dapat dibagi </a:t>
            </a:r>
            <a:r>
              <a:rPr sz="2800" spc="-15" dirty="0">
                <a:latin typeface="Carlito"/>
                <a:cs typeface="Carlito"/>
              </a:rPr>
              <a:t>dengan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</a:t>
            </a:r>
            <a:endParaRPr sz="28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60"/>
              </a:spcBef>
            </a:pPr>
            <a:r>
              <a:rPr sz="2800" spc="-20" dirty="0">
                <a:latin typeface="Carlito"/>
                <a:cs typeface="Carlito"/>
              </a:rPr>
              <a:t>karena </a:t>
            </a:r>
            <a:r>
              <a:rPr sz="2800" spc="-5" dirty="0">
                <a:latin typeface="Carlito"/>
                <a:cs typeface="Carlito"/>
              </a:rPr>
              <a:t>10/2 = 5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spc="-5" dirty="0">
                <a:latin typeface="Carlito"/>
                <a:cs typeface="Carlito"/>
              </a:rPr>
              <a:t>4/2 = 2,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spc="-5" dirty="0">
                <a:latin typeface="Carlito"/>
                <a:cs typeface="Carlito"/>
              </a:rPr>
              <a:t>5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3)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 dirty="0">
              <a:latin typeface="Carlito"/>
              <a:cs typeface="Carlito"/>
            </a:endParaRPr>
          </a:p>
          <a:p>
            <a:pPr marL="241300">
              <a:lnSpc>
                <a:spcPts val="3195"/>
              </a:lnSpc>
            </a:pPr>
            <a:r>
              <a:rPr sz="2800" spc="-5" dirty="0">
                <a:latin typeface="Carlito"/>
                <a:cs typeface="Carlito"/>
              </a:rPr>
              <a:t>14</a:t>
            </a:r>
            <a:r>
              <a:rPr sz="2800" spc="300" dirty="0">
                <a:latin typeface="Carlito"/>
                <a:cs typeface="Carlito"/>
              </a:rPr>
              <a:t>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8</a:t>
            </a:r>
            <a:r>
              <a:rPr sz="2800" spc="3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(mod</a:t>
            </a:r>
            <a:r>
              <a:rPr sz="2800" spc="3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6)</a:t>
            </a:r>
            <a:r>
              <a:rPr sz="2800" spc="2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tidak</a:t>
            </a:r>
            <a:r>
              <a:rPr sz="2800" spc="3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dapat</a:t>
            </a:r>
            <a:r>
              <a:rPr sz="2800" spc="3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dibagi</a:t>
            </a:r>
            <a:r>
              <a:rPr sz="2800" spc="2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dengan</a:t>
            </a:r>
            <a:r>
              <a:rPr sz="2800" spc="3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2,</a:t>
            </a:r>
            <a:r>
              <a:rPr sz="2800" spc="3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karena</a:t>
            </a:r>
            <a:r>
              <a:rPr sz="2800" spc="2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14/2</a:t>
            </a:r>
            <a:r>
              <a:rPr sz="2800" spc="3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3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7</a:t>
            </a:r>
            <a:r>
              <a:rPr sz="2800" spc="3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dan</a:t>
            </a:r>
            <a:endParaRPr sz="2800" dirty="0">
              <a:latin typeface="Carlito"/>
              <a:cs typeface="Carlito"/>
            </a:endParaRPr>
          </a:p>
          <a:p>
            <a:pPr marL="241300">
              <a:lnSpc>
                <a:spcPts val="3195"/>
              </a:lnSpc>
              <a:tabLst>
                <a:tab pos="2435860" algn="l"/>
              </a:tabLst>
            </a:pPr>
            <a:r>
              <a:rPr sz="2800" spc="-5" dirty="0">
                <a:latin typeface="Carlito"/>
                <a:cs typeface="Carlito"/>
              </a:rPr>
              <a:t>8/2 =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4,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tetapi	</a:t>
            </a:r>
            <a:r>
              <a:rPr sz="2800" spc="-5" dirty="0">
                <a:latin typeface="Carlito"/>
                <a:cs typeface="Carlito"/>
              </a:rPr>
              <a:t>7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4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5" dirty="0">
                <a:latin typeface="Carlito"/>
                <a:cs typeface="Carlito"/>
              </a:rPr>
              <a:t> 6).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1400" y="5181600"/>
            <a:ext cx="201295" cy="248920"/>
          </a:xfrm>
          <a:custGeom>
            <a:avLst/>
            <a:gdLst/>
            <a:ahLst/>
            <a:cxnLst/>
            <a:rect l="l" t="t" r="r" b="b"/>
            <a:pathLst>
              <a:path w="201295" h="248920">
                <a:moveTo>
                  <a:pt x="201168" y="0"/>
                </a:moveTo>
                <a:lnTo>
                  <a:pt x="0" y="24841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045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>
                <a:solidFill>
                  <a:srgbClr val="000000"/>
                </a:solidFill>
                <a:latin typeface="Trebuchet MS"/>
                <a:cs typeface="Trebuchet MS"/>
              </a:rPr>
              <a:t>Latihan</a:t>
            </a:r>
            <a:r>
              <a:rPr sz="4400" spc="-5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75" dirty="0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8066"/>
            <a:ext cx="11275061" cy="18542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>
              <a:lnSpc>
                <a:spcPts val="3020"/>
              </a:lnSpc>
              <a:spcBef>
                <a:spcPts val="480"/>
              </a:spcBef>
              <a:tabLst>
                <a:tab pos="2693670" algn="l"/>
              </a:tabLst>
            </a:pPr>
            <a:r>
              <a:rPr sz="2800" spc="-10" dirty="0">
                <a:latin typeface="Carlito"/>
                <a:cs typeface="Carlito"/>
              </a:rPr>
              <a:t>Buktikan </a:t>
            </a:r>
            <a:r>
              <a:rPr sz="2800" spc="-45" dirty="0">
                <a:latin typeface="Carlito"/>
                <a:cs typeface="Carlito"/>
              </a:rPr>
              <a:t>Teorema </a:t>
            </a:r>
            <a:r>
              <a:rPr sz="2800" spc="-10" dirty="0">
                <a:latin typeface="Carlito"/>
                <a:cs typeface="Carlito"/>
              </a:rPr>
              <a:t>4.2(ii), </a:t>
            </a: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0" dirty="0">
                <a:latin typeface="Carlito"/>
                <a:cs typeface="Carlito"/>
              </a:rPr>
              <a:t>(mod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c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d (mod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15" dirty="0">
                <a:latin typeface="Carlito"/>
                <a:cs typeface="Carlito"/>
              </a:rPr>
              <a:t>maka  buktikan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bahwa	</a:t>
            </a:r>
            <a:r>
              <a:rPr sz="2800" i="1" spc="-5" dirty="0">
                <a:latin typeface="Carlito"/>
                <a:cs typeface="Carlito"/>
              </a:rPr>
              <a:t>ac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bd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41349"/>
            <a:ext cx="2246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1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Penyelesaian: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752600"/>
            <a:ext cx="10906762" cy="312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35300">
              <a:lnSpc>
                <a:spcPct val="119900"/>
              </a:lnSpc>
              <a:spcBef>
                <a:spcPts val="100"/>
              </a:spcBef>
              <a:tabLst>
                <a:tab pos="1904364" algn="l"/>
              </a:tabLst>
            </a:pPr>
            <a:r>
              <a:rPr sz="2400" i="1" dirty="0">
                <a:latin typeface="Carlito"/>
                <a:cs typeface="Carlito"/>
              </a:rPr>
              <a:t>a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rlito"/>
                <a:cs typeface="Carlito"/>
              </a:rPr>
              <a:t>b</a:t>
            </a:r>
            <a:r>
              <a:rPr sz="2400" i="1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m</a:t>
            </a:r>
            <a:r>
              <a:rPr sz="2400" spc="-5" dirty="0">
                <a:latin typeface="Carlito"/>
                <a:cs typeface="Carlito"/>
              </a:rPr>
              <a:t>)	</a:t>
            </a:r>
            <a:r>
              <a:rPr lang="en-US" sz="2400" spc="4035" dirty="0">
                <a:latin typeface="Wingdings"/>
                <a:cs typeface="Carlito"/>
              </a:rPr>
              <a:t> </a:t>
            </a:r>
            <a:r>
              <a:rPr lang="en-US" sz="2400" spc="4035" dirty="0" smtClean="0">
                <a:latin typeface="Wingdings"/>
                <a:cs typeface="Carlito"/>
                <a:sym typeface="Wingdings" panose="05000000000000000000" pitchFamily="2" charset="2"/>
              </a:rPr>
              <a:t></a:t>
            </a:r>
            <a:r>
              <a:rPr sz="2800" i="1" spc="-5" dirty="0" smtClean="0">
                <a:latin typeface="Carlito"/>
                <a:cs typeface="Carlito"/>
              </a:rPr>
              <a:t>a </a:t>
            </a:r>
            <a:r>
              <a:rPr sz="2800" i="1" spc="-5" dirty="0">
                <a:latin typeface="Carlito"/>
                <a:cs typeface="Carlito"/>
              </a:rPr>
              <a:t>= b + </a:t>
            </a:r>
            <a:r>
              <a:rPr lang="en-US" sz="2800" i="1" spc="-5" dirty="0" smtClean="0">
                <a:latin typeface="Carlito"/>
                <a:cs typeface="Carlito"/>
              </a:rPr>
              <a:t> </a:t>
            </a:r>
            <a:r>
              <a:rPr lang="en-US" sz="2800" i="1" dirty="0" smtClean="0">
                <a:latin typeface="Carlito"/>
                <a:cs typeface="Carlito"/>
              </a:rPr>
              <a:t>k</a:t>
            </a:r>
            <a:r>
              <a:rPr lang="en-US" sz="2775" i="1" baseline="-25525" dirty="0" smtClean="0">
                <a:latin typeface="Carlito"/>
                <a:cs typeface="Carlito"/>
              </a:rPr>
              <a:t>1</a:t>
            </a:r>
            <a:r>
              <a:rPr lang="en-US" sz="2800" i="1" dirty="0" smtClean="0">
                <a:latin typeface="Carlito"/>
                <a:cs typeface="Carlito"/>
              </a:rPr>
              <a:t>m</a:t>
            </a:r>
            <a:r>
              <a:rPr lang="en-US" sz="2800" i="1" spc="-1200" dirty="0" smtClean="0">
                <a:latin typeface="Carlito"/>
                <a:cs typeface="Carlito"/>
              </a:rPr>
              <a:t>             </a:t>
            </a:r>
          </a:p>
          <a:p>
            <a:pPr marL="25400" marR="3035300">
              <a:lnSpc>
                <a:spcPct val="119900"/>
              </a:lnSpc>
              <a:spcBef>
                <a:spcPts val="100"/>
              </a:spcBef>
              <a:tabLst>
                <a:tab pos="1904364" algn="l"/>
              </a:tabLst>
            </a:pPr>
            <a:r>
              <a:rPr sz="2400" i="1" dirty="0" smtClean="0">
                <a:latin typeface="Carlito"/>
                <a:cs typeface="Carlito"/>
              </a:rPr>
              <a:t>c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rlito"/>
                <a:cs typeface="Carlito"/>
              </a:rPr>
              <a:t>d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i="1" spc="-5" dirty="0" smtClean="0">
                <a:latin typeface="Carlito"/>
                <a:cs typeface="Carlito"/>
              </a:rPr>
              <a:t>m</a:t>
            </a:r>
            <a:r>
              <a:rPr sz="2400" spc="-5" dirty="0" smtClean="0">
                <a:latin typeface="Carlito"/>
                <a:cs typeface="Carlito"/>
              </a:rPr>
              <a:t>)</a:t>
            </a:r>
            <a:r>
              <a:rPr lang="en-US" sz="2400" spc="-5" dirty="0" smtClean="0">
                <a:latin typeface="Carlito"/>
                <a:cs typeface="Carlito"/>
              </a:rPr>
              <a:t> 	</a:t>
            </a:r>
            <a:r>
              <a:rPr lang="en-US" sz="2400" spc="-5" dirty="0" smtClean="0">
                <a:latin typeface="Carlito"/>
                <a:cs typeface="Carlito"/>
                <a:sym typeface="Wingdings" panose="05000000000000000000" pitchFamily="2" charset="2"/>
              </a:rPr>
              <a:t>	</a:t>
            </a:r>
            <a:r>
              <a:rPr sz="2800" i="1" spc="-5" dirty="0" smtClean="0">
                <a:latin typeface="Carlito"/>
                <a:cs typeface="Carlito"/>
              </a:rPr>
              <a:t>c </a:t>
            </a:r>
            <a:r>
              <a:rPr sz="2800" i="1" spc="-5" dirty="0">
                <a:latin typeface="Carlito"/>
                <a:cs typeface="Carlito"/>
              </a:rPr>
              <a:t>= d +  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i="1" baseline="-25525" dirty="0">
                <a:latin typeface="Carlito"/>
                <a:cs typeface="Carlito"/>
              </a:rPr>
              <a:t>2</a:t>
            </a:r>
            <a:r>
              <a:rPr sz="2800" i="1" dirty="0">
                <a:latin typeface="Carlito"/>
                <a:cs typeface="Carlito"/>
              </a:rPr>
              <a:t>m</a:t>
            </a:r>
            <a:r>
              <a:rPr sz="2800" i="1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maka</a:t>
            </a:r>
            <a:endParaRPr sz="28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Symbol"/>
                <a:cs typeface="Symbol"/>
              </a:rPr>
              <a:t>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ac =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b + k</a:t>
            </a:r>
            <a:r>
              <a:rPr sz="2775" i="1" spc="-7" baseline="-25525" dirty="0">
                <a:latin typeface="Carlito"/>
                <a:cs typeface="Carlito"/>
              </a:rPr>
              <a:t>1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r>
              <a:rPr sz="2800" i="1" spc="-5" dirty="0">
                <a:latin typeface="Carlito"/>
                <a:cs typeface="Carlito"/>
              </a:rPr>
              <a:t>(d + k</a:t>
            </a:r>
            <a:r>
              <a:rPr sz="2775" i="1" spc="-7" baseline="-25525" dirty="0">
                <a:latin typeface="Carlito"/>
                <a:cs typeface="Carlito"/>
              </a:rPr>
              <a:t>2</a:t>
            </a:r>
            <a:r>
              <a:rPr sz="2800" i="1" spc="-5" dirty="0">
                <a:latin typeface="Carlito"/>
                <a:cs typeface="Carlito"/>
              </a:rPr>
              <a:t>m)</a:t>
            </a:r>
            <a:endParaRPr sz="28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  <a:tabLst>
                <a:tab pos="1020444" algn="l"/>
              </a:tabLst>
            </a:pPr>
            <a:r>
              <a:rPr sz="2800" spc="-5" dirty="0">
                <a:latin typeface="Symbol"/>
                <a:cs typeface="Symbol"/>
              </a:rPr>
              <a:t>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ac	= bd + </a:t>
            </a:r>
            <a:r>
              <a:rPr sz="2800" i="1" dirty="0">
                <a:latin typeface="Carlito"/>
                <a:cs typeface="Carlito"/>
              </a:rPr>
              <a:t>bk</a:t>
            </a:r>
            <a:r>
              <a:rPr sz="2775" i="1" baseline="-25525" dirty="0">
                <a:latin typeface="Carlito"/>
                <a:cs typeface="Carlito"/>
              </a:rPr>
              <a:t>2</a:t>
            </a:r>
            <a:r>
              <a:rPr sz="2800" i="1" dirty="0">
                <a:latin typeface="Carlito"/>
                <a:cs typeface="Carlito"/>
              </a:rPr>
              <a:t>m </a:t>
            </a:r>
            <a:r>
              <a:rPr sz="2800" i="1" spc="-5" dirty="0">
                <a:latin typeface="Carlito"/>
                <a:cs typeface="Carlito"/>
              </a:rPr>
              <a:t>+ </a:t>
            </a:r>
            <a:r>
              <a:rPr sz="2800" i="1" dirty="0">
                <a:latin typeface="Carlito"/>
                <a:cs typeface="Carlito"/>
              </a:rPr>
              <a:t>dk</a:t>
            </a:r>
            <a:r>
              <a:rPr sz="2775" i="1" baseline="-25525" dirty="0">
                <a:latin typeface="Carlito"/>
                <a:cs typeface="Carlito"/>
              </a:rPr>
              <a:t>1</a:t>
            </a:r>
            <a:r>
              <a:rPr sz="2800" i="1" dirty="0">
                <a:latin typeface="Carlito"/>
                <a:cs typeface="Carlito"/>
              </a:rPr>
              <a:t>m </a:t>
            </a:r>
            <a:r>
              <a:rPr sz="2800" i="1" spc="-5" dirty="0">
                <a:latin typeface="Carlito"/>
                <a:cs typeface="Carlito"/>
              </a:rPr>
              <a:t>+</a:t>
            </a:r>
            <a:r>
              <a:rPr sz="2800" i="1" spc="25" dirty="0">
                <a:latin typeface="Carlito"/>
                <a:cs typeface="Carlito"/>
              </a:rPr>
              <a:t> 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i="1" baseline="-25525" dirty="0">
                <a:latin typeface="Carlito"/>
                <a:cs typeface="Carlito"/>
              </a:rPr>
              <a:t>1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i="1" baseline="-25525" dirty="0">
                <a:latin typeface="Carlito"/>
                <a:cs typeface="Carlito"/>
              </a:rPr>
              <a:t>2</a:t>
            </a:r>
            <a:r>
              <a:rPr sz="2800" i="1" dirty="0">
                <a:latin typeface="Carlito"/>
                <a:cs typeface="Carlito"/>
              </a:rPr>
              <a:t>m</a:t>
            </a:r>
            <a:r>
              <a:rPr sz="2775" i="1" baseline="25525" dirty="0">
                <a:latin typeface="Carlito"/>
                <a:cs typeface="Carlito"/>
              </a:rPr>
              <a:t>2</a:t>
            </a:r>
            <a:endParaRPr sz="2775" baseline="25525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  <a:tabLst>
                <a:tab pos="1020444" algn="l"/>
                <a:tab pos="2768600" algn="l"/>
              </a:tabLst>
            </a:pPr>
            <a:r>
              <a:rPr sz="2800" spc="-5" dirty="0">
                <a:latin typeface="Symbol"/>
                <a:cs typeface="Symbol"/>
              </a:rPr>
              <a:t>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ac	= bd</a:t>
            </a:r>
            <a:r>
              <a:rPr sz="2800" i="1" spc="2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+</a:t>
            </a:r>
            <a:r>
              <a:rPr sz="2800" i="1" dirty="0">
                <a:latin typeface="Carlito"/>
                <a:cs typeface="Carlito"/>
              </a:rPr>
              <a:t> </a:t>
            </a:r>
            <a:r>
              <a:rPr sz="2800" i="1" spc="-20" dirty="0">
                <a:latin typeface="Carlito"/>
                <a:cs typeface="Carlito"/>
              </a:rPr>
              <a:t>Km	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i="1" spc="-5" dirty="0">
                <a:latin typeface="Carlito"/>
                <a:cs typeface="Carlito"/>
              </a:rPr>
              <a:t>K = </a:t>
            </a:r>
            <a:r>
              <a:rPr sz="2800" i="1" dirty="0">
                <a:latin typeface="Carlito"/>
                <a:cs typeface="Carlito"/>
              </a:rPr>
              <a:t>bk</a:t>
            </a:r>
            <a:r>
              <a:rPr sz="2775" i="1" baseline="-25525" dirty="0">
                <a:latin typeface="Carlito"/>
                <a:cs typeface="Carlito"/>
              </a:rPr>
              <a:t>2 </a:t>
            </a:r>
            <a:r>
              <a:rPr sz="2800" i="1" spc="-5" dirty="0">
                <a:latin typeface="Carlito"/>
                <a:cs typeface="Carlito"/>
              </a:rPr>
              <a:t>+ </a:t>
            </a:r>
            <a:r>
              <a:rPr sz="2800" i="1" dirty="0">
                <a:latin typeface="Carlito"/>
                <a:cs typeface="Carlito"/>
              </a:rPr>
              <a:t>dk</a:t>
            </a:r>
            <a:r>
              <a:rPr sz="2775" i="1" baseline="-25525" dirty="0">
                <a:latin typeface="Carlito"/>
                <a:cs typeface="Carlito"/>
              </a:rPr>
              <a:t>1 </a:t>
            </a:r>
            <a:r>
              <a:rPr sz="2800" i="1" spc="-5" dirty="0">
                <a:latin typeface="Carlito"/>
                <a:cs typeface="Carlito"/>
              </a:rPr>
              <a:t>+</a:t>
            </a:r>
            <a:r>
              <a:rPr sz="2800" i="1" spc="-395" dirty="0">
                <a:latin typeface="Carlito"/>
                <a:cs typeface="Carlito"/>
              </a:rPr>
              <a:t> 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i="1" baseline="-25525" dirty="0">
                <a:latin typeface="Carlito"/>
                <a:cs typeface="Carlito"/>
              </a:rPr>
              <a:t>1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i="1" baseline="-25525" dirty="0">
                <a:latin typeface="Carlito"/>
                <a:cs typeface="Carlito"/>
              </a:rPr>
              <a:t>2</a:t>
            </a:r>
            <a:r>
              <a:rPr sz="2800" i="1" dirty="0">
                <a:latin typeface="Carlito"/>
                <a:cs typeface="Carlito"/>
              </a:rPr>
              <a:t>m</a:t>
            </a:r>
            <a:endParaRPr sz="28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  <a:tabLst>
                <a:tab pos="556895" algn="l"/>
                <a:tab pos="2762885" algn="l"/>
              </a:tabLst>
            </a:pPr>
            <a:r>
              <a:rPr sz="2800" spc="-5" dirty="0">
                <a:latin typeface="Symbol"/>
                <a:cs typeface="Symbol"/>
              </a:rPr>
              <a:t>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400" b="1" i="1" dirty="0">
                <a:latin typeface="Carlito"/>
                <a:cs typeface="Carlito"/>
              </a:rPr>
              <a:t>ac </a:t>
            </a:r>
            <a:r>
              <a:rPr sz="2400" b="1" spc="-5" dirty="0">
                <a:latin typeface="Symbol"/>
                <a:cs typeface="Symbol"/>
              </a:rPr>
              <a:t>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Carlito"/>
                <a:cs typeface="Carlito"/>
              </a:rPr>
              <a:t>bd</a:t>
            </a:r>
            <a:r>
              <a:rPr sz="2400" b="1" i="1" spc="-9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(mod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m</a:t>
            </a:r>
            <a:r>
              <a:rPr sz="2400" b="1" dirty="0">
                <a:latin typeface="Carlito"/>
                <a:cs typeface="Carlito"/>
              </a:rPr>
              <a:t>)	</a:t>
            </a:r>
            <a:r>
              <a:rPr sz="2800" spc="-10" dirty="0">
                <a:latin typeface="Carlito"/>
                <a:cs typeface="Carlito"/>
              </a:rPr>
              <a:t>(terbukti)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0110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0" dirty="0">
                <a:solidFill>
                  <a:srgbClr val="000000"/>
                </a:solidFill>
                <a:latin typeface="Trebuchet MS"/>
                <a:cs typeface="Trebuchet MS"/>
              </a:rPr>
              <a:t>Balikan </a:t>
            </a:r>
            <a:r>
              <a:rPr sz="4400" spc="-65" dirty="0">
                <a:solidFill>
                  <a:srgbClr val="000000"/>
                </a:solidFill>
                <a:latin typeface="Trebuchet MS"/>
                <a:cs typeface="Trebuchet MS"/>
              </a:rPr>
              <a:t>Modulo </a:t>
            </a:r>
            <a:r>
              <a:rPr sz="4400" spc="-210" dirty="0">
                <a:solidFill>
                  <a:srgbClr val="000000"/>
                </a:solidFill>
                <a:latin typeface="Trebuchet MS"/>
                <a:cs typeface="Trebuchet MS"/>
              </a:rPr>
              <a:t>(modulo</a:t>
            </a:r>
            <a:r>
              <a:rPr sz="4400" spc="-9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260" dirty="0">
                <a:solidFill>
                  <a:srgbClr val="000000"/>
                </a:solidFill>
                <a:latin typeface="Trebuchet MS"/>
                <a:cs typeface="Trebuchet MS"/>
              </a:rPr>
              <a:t>invers)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793493"/>
            <a:ext cx="10434955" cy="4541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9400" marR="43180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80035" algn="l"/>
              </a:tabLst>
            </a:pPr>
            <a:r>
              <a:rPr sz="2800" spc="-5" dirty="0">
                <a:latin typeface="Carlito"/>
                <a:cs typeface="Carlito"/>
              </a:rPr>
              <a:t>Di </a:t>
            </a:r>
            <a:r>
              <a:rPr sz="2800" spc="-10" dirty="0">
                <a:latin typeface="Carlito"/>
                <a:cs typeface="Carlito"/>
              </a:rPr>
              <a:t>dalam aritmetika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5" dirty="0">
                <a:latin typeface="Carlito"/>
                <a:cs typeface="Carlito"/>
              </a:rPr>
              <a:t>riil, </a:t>
            </a:r>
            <a:r>
              <a:rPr sz="2800" spc="-15" dirty="0">
                <a:latin typeface="Carlito"/>
                <a:cs typeface="Carlito"/>
              </a:rPr>
              <a:t>balikan </a:t>
            </a:r>
            <a:r>
              <a:rPr sz="2800" spc="-10" dirty="0">
                <a:latin typeface="Carlito"/>
                <a:cs typeface="Carlito"/>
              </a:rPr>
              <a:t>sebuah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5" dirty="0">
                <a:latin typeface="Carlito"/>
                <a:cs typeface="Carlito"/>
              </a:rPr>
              <a:t>tidak-  nol adalah </a:t>
            </a:r>
            <a:r>
              <a:rPr sz="2800" spc="-10" dirty="0">
                <a:latin typeface="Carlito"/>
                <a:cs typeface="Carlito"/>
              </a:rPr>
              <a:t>bentuk </a:t>
            </a:r>
            <a:r>
              <a:rPr sz="2800" spc="-15" dirty="0">
                <a:latin typeface="Carlito"/>
                <a:cs typeface="Carlito"/>
              </a:rPr>
              <a:t>pecahannya </a:t>
            </a:r>
            <a:r>
              <a:rPr sz="2800" spc="-10" dirty="0">
                <a:latin typeface="Carlito"/>
                <a:cs typeface="Carlito"/>
              </a:rPr>
              <a:t>sedemikian sehingga hasil </a:t>
            </a:r>
            <a:r>
              <a:rPr sz="2800" spc="-15" dirty="0">
                <a:latin typeface="Carlito"/>
                <a:cs typeface="Carlito"/>
              </a:rPr>
              <a:t>perkalian  </a:t>
            </a:r>
            <a:r>
              <a:rPr sz="2800" spc="-30" dirty="0">
                <a:latin typeface="Carlito"/>
                <a:cs typeface="Carlito"/>
              </a:rPr>
              <a:t>keduanya </a:t>
            </a:r>
            <a:r>
              <a:rPr sz="2800" spc="-5" dirty="0">
                <a:latin typeface="Carlito"/>
                <a:cs typeface="Carlito"/>
              </a:rPr>
              <a:t>sama </a:t>
            </a:r>
            <a:r>
              <a:rPr sz="2800" spc="-15" dirty="0">
                <a:latin typeface="Carlito"/>
                <a:cs typeface="Carlito"/>
              </a:rPr>
              <a:t>dengan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</a:t>
            </a:r>
            <a:endParaRPr sz="2800">
              <a:latin typeface="Carlito"/>
              <a:cs typeface="Carlito"/>
            </a:endParaRPr>
          </a:p>
          <a:p>
            <a:pPr marL="279400" marR="45085" indent="-22923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280035" algn="l"/>
              </a:tabLst>
            </a:pP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adalah sebuah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5" dirty="0">
                <a:latin typeface="Carlito"/>
                <a:cs typeface="Carlito"/>
              </a:rPr>
              <a:t>tidak-nol, </a:t>
            </a: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spc="-20" dirty="0">
                <a:latin typeface="Carlito"/>
                <a:cs typeface="Carlito"/>
              </a:rPr>
              <a:t>balikannya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dirty="0">
                <a:latin typeface="Carlito"/>
                <a:cs typeface="Carlito"/>
              </a:rPr>
              <a:t>1/</a:t>
            </a:r>
            <a:r>
              <a:rPr sz="2800" i="1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sedemikian sehingga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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1/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</a:t>
            </a:r>
            <a:endParaRPr sz="2800">
              <a:latin typeface="Carlito"/>
              <a:cs typeface="Carlito"/>
            </a:endParaRPr>
          </a:p>
          <a:p>
            <a:pPr marL="293370" algn="just">
              <a:lnSpc>
                <a:spcPct val="100000"/>
              </a:lnSpc>
              <a:spcBef>
                <a:spcPts val="620"/>
              </a:spcBef>
            </a:pPr>
            <a:r>
              <a:rPr sz="2800" spc="-15" dirty="0">
                <a:latin typeface="Carlito"/>
                <a:cs typeface="Carlito"/>
              </a:rPr>
              <a:t>Contoh: </a:t>
            </a:r>
            <a:r>
              <a:rPr sz="2800" spc="-10" dirty="0">
                <a:latin typeface="Carlito"/>
                <a:cs typeface="Carlito"/>
              </a:rPr>
              <a:t>Balikan </a:t>
            </a:r>
            <a:r>
              <a:rPr sz="2800" spc="-5" dirty="0">
                <a:latin typeface="Carlito"/>
                <a:cs typeface="Carlito"/>
              </a:rPr>
              <a:t>4 adalah 1/4, sebab 4 </a:t>
            </a:r>
            <a:r>
              <a:rPr sz="2800" spc="-5" dirty="0">
                <a:latin typeface="Symbol"/>
                <a:cs typeface="Symbol"/>
              </a:rPr>
              <a:t>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1/4 =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</a:t>
            </a:r>
            <a:endParaRPr sz="2800">
              <a:latin typeface="Carlito"/>
              <a:cs typeface="Carlito"/>
            </a:endParaRPr>
          </a:p>
          <a:p>
            <a:pPr marL="279400" indent="-229235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80035" algn="l"/>
              </a:tabLst>
            </a:pPr>
            <a:r>
              <a:rPr sz="2800" spc="-15" dirty="0">
                <a:latin typeface="Carlito"/>
                <a:cs typeface="Carlito"/>
              </a:rPr>
              <a:t>Balikan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dilambangkan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i="1" spc="5" dirty="0">
                <a:latin typeface="Carlito"/>
                <a:cs typeface="Carlito"/>
              </a:rPr>
              <a:t>a</a:t>
            </a:r>
            <a:r>
              <a:rPr sz="2775" spc="7" baseline="25525" dirty="0">
                <a:latin typeface="Carlito"/>
                <a:cs typeface="Carlito"/>
              </a:rPr>
              <a:t>–1</a:t>
            </a:r>
            <a:r>
              <a:rPr sz="2775" spc="457" baseline="255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150">
              <a:latin typeface="Carlito"/>
              <a:cs typeface="Carlito"/>
            </a:endParaRPr>
          </a:p>
          <a:p>
            <a:pPr marL="279400" marR="43815" indent="-229235" algn="just">
              <a:lnSpc>
                <a:spcPts val="3000"/>
              </a:lnSpc>
              <a:buFont typeface="Arial"/>
              <a:buChar char="•"/>
              <a:tabLst>
                <a:tab pos="280035" algn="l"/>
              </a:tabLst>
            </a:pPr>
            <a:r>
              <a:rPr sz="2800" spc="-10" dirty="0">
                <a:latin typeface="Carlito"/>
                <a:cs typeface="Carlito"/>
              </a:rPr>
              <a:t>Di </a:t>
            </a:r>
            <a:r>
              <a:rPr sz="2800" spc="-5" dirty="0">
                <a:latin typeface="Carlito"/>
                <a:cs typeface="Carlito"/>
              </a:rPr>
              <a:t>dalam </a:t>
            </a:r>
            <a:r>
              <a:rPr sz="2800" spc="-10" dirty="0">
                <a:latin typeface="Carlito"/>
                <a:cs typeface="Carlito"/>
              </a:rPr>
              <a:t>aritmetika </a:t>
            </a:r>
            <a:r>
              <a:rPr sz="2800" spc="-15" dirty="0">
                <a:latin typeface="Carlito"/>
                <a:cs typeface="Carlito"/>
              </a:rPr>
              <a:t>modulo, balikan </a:t>
            </a:r>
            <a:r>
              <a:rPr sz="2800" spc="-5" dirty="0">
                <a:latin typeface="Carlito"/>
                <a:cs typeface="Carlito"/>
              </a:rPr>
              <a:t>modulo sebuah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10" dirty="0">
                <a:latin typeface="Carlito"/>
                <a:cs typeface="Carlito"/>
              </a:rPr>
              <a:t>bulat  </a:t>
            </a:r>
            <a:r>
              <a:rPr sz="2800" spc="-5" dirty="0">
                <a:latin typeface="Carlito"/>
                <a:cs typeface="Carlito"/>
              </a:rPr>
              <a:t>lebih </a:t>
            </a:r>
            <a:r>
              <a:rPr sz="2800" spc="-15" dirty="0">
                <a:latin typeface="Carlito"/>
                <a:cs typeface="Carlito"/>
              </a:rPr>
              <a:t>sukar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dihitung.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35202" y="1308862"/>
            <a:ext cx="11156798" cy="41643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78765" marR="17780" indent="-2286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79400" algn="l"/>
                <a:tab pos="1716405" algn="l"/>
                <a:tab pos="2839720" algn="l"/>
                <a:tab pos="4130675" algn="l"/>
                <a:tab pos="4970780" algn="l"/>
                <a:tab pos="6003925" algn="l"/>
                <a:tab pos="6601459" algn="l"/>
                <a:tab pos="8230870" algn="l"/>
              </a:tabLst>
            </a:pPr>
            <a:r>
              <a:rPr sz="2600" spc="-5" dirty="0">
                <a:latin typeface="Carlito"/>
                <a:cs typeface="Carlito"/>
              </a:rPr>
              <a:t>Diberi</a:t>
            </a:r>
            <a:r>
              <a:rPr sz="2600" spc="-45" dirty="0">
                <a:latin typeface="Carlito"/>
                <a:cs typeface="Carlito"/>
              </a:rPr>
              <a:t>k</a:t>
            </a:r>
            <a:r>
              <a:rPr sz="2600" dirty="0">
                <a:latin typeface="Carlito"/>
                <a:cs typeface="Carlito"/>
              </a:rPr>
              <a:t>an	</a:t>
            </a:r>
            <a:r>
              <a:rPr sz="2600" spc="-5" dirty="0">
                <a:latin typeface="Carlito"/>
                <a:cs typeface="Carlito"/>
              </a:rPr>
              <a:t>s</a:t>
            </a:r>
            <a:r>
              <a:rPr sz="2600" spc="-15" dirty="0">
                <a:latin typeface="Carlito"/>
                <a:cs typeface="Carlito"/>
              </a:rPr>
              <a:t>e</a:t>
            </a:r>
            <a:r>
              <a:rPr sz="2600" spc="-5" dirty="0">
                <a:latin typeface="Carlito"/>
                <a:cs typeface="Carlito"/>
              </a:rPr>
              <a:t>bu</a:t>
            </a:r>
            <a:r>
              <a:rPr sz="2600" spc="-15" dirty="0">
                <a:latin typeface="Carlito"/>
                <a:cs typeface="Carlito"/>
              </a:rPr>
              <a:t>a</a:t>
            </a:r>
            <a:r>
              <a:rPr sz="2600" dirty="0">
                <a:latin typeface="Carlito"/>
                <a:cs typeface="Carlito"/>
              </a:rPr>
              <a:t>h	</a:t>
            </a:r>
            <a:r>
              <a:rPr sz="2600" spc="-5" dirty="0">
                <a:latin typeface="Carlito"/>
                <a:cs typeface="Carlito"/>
              </a:rPr>
              <a:t>bi</a:t>
            </a:r>
            <a:r>
              <a:rPr sz="2600" spc="-10" dirty="0">
                <a:latin typeface="Carlito"/>
                <a:cs typeface="Carlito"/>
              </a:rPr>
              <a:t>l</a:t>
            </a:r>
            <a:r>
              <a:rPr sz="2600" dirty="0">
                <a:latin typeface="Carlito"/>
                <a:cs typeface="Carlito"/>
              </a:rPr>
              <a:t>an</a:t>
            </a:r>
            <a:r>
              <a:rPr sz="2600" spc="-50" dirty="0">
                <a:latin typeface="Carlito"/>
                <a:cs typeface="Carlito"/>
              </a:rPr>
              <a:t>g</a:t>
            </a:r>
            <a:r>
              <a:rPr sz="2600" dirty="0">
                <a:latin typeface="Carlito"/>
                <a:cs typeface="Carlito"/>
              </a:rPr>
              <a:t>an	</a:t>
            </a:r>
            <a:r>
              <a:rPr sz="2600" spc="-10" dirty="0">
                <a:latin typeface="Carlito"/>
                <a:cs typeface="Carlito"/>
              </a:rPr>
              <a:t>b</a:t>
            </a:r>
            <a:r>
              <a:rPr sz="2600" spc="-5" dirty="0">
                <a:latin typeface="Carlito"/>
                <a:cs typeface="Carlito"/>
              </a:rPr>
              <a:t>ul</a:t>
            </a:r>
            <a:r>
              <a:rPr sz="2600" spc="-30" dirty="0">
                <a:latin typeface="Carlito"/>
                <a:cs typeface="Carlito"/>
              </a:rPr>
              <a:t>a</a:t>
            </a:r>
            <a:r>
              <a:rPr sz="2600" dirty="0">
                <a:latin typeface="Carlito"/>
                <a:cs typeface="Carlito"/>
              </a:rPr>
              <a:t>t	</a:t>
            </a:r>
            <a:r>
              <a:rPr sz="2600" i="1" spc="5" dirty="0">
                <a:latin typeface="Carlito"/>
                <a:cs typeface="Carlito"/>
              </a:rPr>
              <a:t>a</a:t>
            </a:r>
            <a:r>
              <a:rPr sz="2600" spc="-10" dirty="0">
                <a:latin typeface="Carlito"/>
                <a:cs typeface="Carlito"/>
              </a:rPr>
              <a:t>(</a:t>
            </a:r>
            <a:r>
              <a:rPr sz="2600" dirty="0">
                <a:latin typeface="Carlito"/>
                <a:cs typeface="Carlito"/>
              </a:rPr>
              <a:t>m</a:t>
            </a:r>
            <a:r>
              <a:rPr sz="2600" spc="-10" dirty="0">
                <a:latin typeface="Carlito"/>
                <a:cs typeface="Carlito"/>
              </a:rPr>
              <a:t>o</a:t>
            </a:r>
            <a:r>
              <a:rPr sz="2600" dirty="0">
                <a:latin typeface="Carlito"/>
                <a:cs typeface="Carlito"/>
              </a:rPr>
              <a:t>d	</a:t>
            </a:r>
            <a:r>
              <a:rPr sz="2600" i="1" spc="-10" dirty="0">
                <a:latin typeface="Carlito"/>
                <a:cs typeface="Carlito"/>
              </a:rPr>
              <a:t>m</a:t>
            </a:r>
            <a:r>
              <a:rPr sz="2600" dirty="0">
                <a:latin typeface="Carlito"/>
                <a:cs typeface="Carlito"/>
              </a:rPr>
              <a:t>).	</a:t>
            </a:r>
            <a:r>
              <a:rPr sz="2600" dirty="0" err="1" smtClean="0">
                <a:latin typeface="Carlito"/>
                <a:cs typeface="Carlito"/>
              </a:rPr>
              <a:t>Ba</a:t>
            </a:r>
            <a:r>
              <a:rPr sz="2600" spc="-50" dirty="0" err="1" smtClean="0">
                <a:latin typeface="Carlito"/>
                <a:cs typeface="Carlito"/>
              </a:rPr>
              <a:t>g</a:t>
            </a:r>
            <a:r>
              <a:rPr sz="2600" dirty="0" err="1" smtClean="0">
                <a:latin typeface="Carlito"/>
                <a:cs typeface="Carlito"/>
              </a:rPr>
              <a:t>aimana</a:t>
            </a:r>
            <a:r>
              <a:rPr lang="en-US" sz="2600" dirty="0" smtClean="0">
                <a:latin typeface="Carlito"/>
                <a:cs typeface="Carlito"/>
              </a:rPr>
              <a:t> </a:t>
            </a:r>
            <a:r>
              <a:rPr sz="2600" spc="-20" dirty="0" err="1" smtClean="0">
                <a:latin typeface="Carlito"/>
                <a:cs typeface="Carlito"/>
              </a:rPr>
              <a:t>m</a:t>
            </a:r>
            <a:r>
              <a:rPr sz="2600" dirty="0" err="1" smtClean="0">
                <a:latin typeface="Carlito"/>
                <a:cs typeface="Carlito"/>
              </a:rPr>
              <a:t>engh</a:t>
            </a:r>
            <a:r>
              <a:rPr sz="2600" spc="-15" dirty="0" err="1" smtClean="0">
                <a:latin typeface="Carlito"/>
                <a:cs typeface="Carlito"/>
              </a:rPr>
              <a:t>i</a:t>
            </a:r>
            <a:r>
              <a:rPr sz="2600" dirty="0" err="1" smtClean="0">
                <a:latin typeface="Carlito"/>
                <a:cs typeface="Carlito"/>
              </a:rPr>
              <a:t>tung</a:t>
            </a:r>
            <a:r>
              <a:rPr sz="2600" dirty="0" smtClean="0">
                <a:latin typeface="Carlito"/>
                <a:cs typeface="Carlito"/>
              </a:rPr>
              <a:t>  </a:t>
            </a:r>
            <a:r>
              <a:rPr sz="2600" spc="-10" dirty="0">
                <a:latin typeface="Carlito"/>
                <a:cs typeface="Carlito"/>
              </a:rPr>
              <a:t>balikan </a:t>
            </a:r>
            <a:r>
              <a:rPr sz="2600" i="1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(mod </a:t>
            </a:r>
            <a:r>
              <a:rPr sz="2600" i="1" dirty="0">
                <a:latin typeface="Carlito"/>
                <a:cs typeface="Carlito"/>
              </a:rPr>
              <a:t>m</a:t>
            </a:r>
            <a:r>
              <a:rPr sz="2600" dirty="0">
                <a:latin typeface="Carlito"/>
                <a:cs typeface="Carlito"/>
              </a:rPr>
              <a:t>)?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50" dirty="0">
              <a:latin typeface="Carlito"/>
              <a:cs typeface="Carlito"/>
            </a:endParaRPr>
          </a:p>
          <a:p>
            <a:pPr marL="278765" indent="-228600">
              <a:lnSpc>
                <a:spcPts val="2810"/>
              </a:lnSpc>
              <a:buFont typeface="Arial"/>
              <a:buChar char="•"/>
              <a:tabLst>
                <a:tab pos="279400" algn="l"/>
              </a:tabLst>
            </a:pPr>
            <a:r>
              <a:rPr sz="2600" b="1" spc="-25" dirty="0">
                <a:latin typeface="Carlito"/>
                <a:cs typeface="Carlito"/>
              </a:rPr>
              <a:t>Syarat</a:t>
            </a:r>
            <a:r>
              <a:rPr sz="2600" spc="-25" dirty="0">
                <a:latin typeface="Carlito"/>
                <a:cs typeface="Carlito"/>
              </a:rPr>
              <a:t>:</a:t>
            </a:r>
            <a:r>
              <a:rPr sz="2600" spc="11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Jika</a:t>
            </a:r>
            <a:r>
              <a:rPr sz="2600" spc="135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a</a:t>
            </a:r>
            <a:r>
              <a:rPr sz="2600" i="1" spc="114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dan</a:t>
            </a:r>
            <a:r>
              <a:rPr sz="2600" spc="114" dirty="0">
                <a:latin typeface="Carlito"/>
                <a:cs typeface="Carlito"/>
              </a:rPr>
              <a:t> </a:t>
            </a:r>
            <a:r>
              <a:rPr sz="2600" i="1" spc="5" dirty="0">
                <a:latin typeface="Carlito"/>
                <a:cs typeface="Carlito"/>
              </a:rPr>
              <a:t>m</a:t>
            </a:r>
            <a:r>
              <a:rPr sz="2600" i="1" spc="114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relatif</a:t>
            </a:r>
            <a:r>
              <a:rPr sz="2600" spc="114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prima</a:t>
            </a:r>
            <a:r>
              <a:rPr sz="2600" spc="1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dan</a:t>
            </a:r>
            <a:r>
              <a:rPr sz="2600" spc="114" dirty="0">
                <a:latin typeface="Carlito"/>
                <a:cs typeface="Carlito"/>
              </a:rPr>
              <a:t> </a:t>
            </a:r>
            <a:r>
              <a:rPr sz="2600" i="1" spc="5" dirty="0">
                <a:latin typeface="Carlito"/>
                <a:cs typeface="Carlito"/>
              </a:rPr>
              <a:t>m</a:t>
            </a:r>
            <a:r>
              <a:rPr sz="2600" i="1" spc="114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&gt;</a:t>
            </a:r>
            <a:r>
              <a:rPr sz="2600" spc="114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1,</a:t>
            </a:r>
            <a:r>
              <a:rPr sz="2600" spc="11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maka</a:t>
            </a:r>
            <a:r>
              <a:rPr sz="2600" spc="11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balikan</a:t>
            </a:r>
            <a:r>
              <a:rPr sz="2600" spc="1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(</a:t>
            </a:r>
            <a:r>
              <a:rPr sz="2600" i="1" spc="-10" dirty="0">
                <a:latin typeface="Carlito"/>
                <a:cs typeface="Carlito"/>
              </a:rPr>
              <a:t>invers</a:t>
            </a:r>
            <a:r>
              <a:rPr sz="2600" spc="-10" dirty="0">
                <a:latin typeface="Carlito"/>
                <a:cs typeface="Carlito"/>
              </a:rPr>
              <a:t>)</a:t>
            </a:r>
            <a:r>
              <a:rPr sz="2600" spc="1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dari</a:t>
            </a:r>
            <a:endParaRPr sz="2600" dirty="0">
              <a:latin typeface="Carlito"/>
              <a:cs typeface="Carlito"/>
            </a:endParaRPr>
          </a:p>
          <a:p>
            <a:pPr marL="278765">
              <a:lnSpc>
                <a:spcPts val="2810"/>
              </a:lnSpc>
            </a:pPr>
            <a:r>
              <a:rPr sz="2600" i="1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(mod </a:t>
            </a:r>
            <a:r>
              <a:rPr sz="2600" i="1" dirty="0">
                <a:latin typeface="Carlito"/>
                <a:cs typeface="Carlito"/>
              </a:rPr>
              <a:t>m</a:t>
            </a:r>
            <a:r>
              <a:rPr sz="2600" dirty="0">
                <a:latin typeface="Carlito"/>
                <a:cs typeface="Carlito"/>
              </a:rPr>
              <a:t>)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ada.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 dirty="0">
              <a:latin typeface="Carlito"/>
              <a:cs typeface="Carlito"/>
            </a:endParaRPr>
          </a:p>
          <a:p>
            <a:pPr marL="278765" indent="-228600">
              <a:lnSpc>
                <a:spcPct val="100000"/>
              </a:lnSpc>
              <a:buFont typeface="Arial"/>
              <a:buChar char="•"/>
              <a:tabLst>
                <a:tab pos="279400" algn="l"/>
                <a:tab pos="5648960" algn="l"/>
              </a:tabLst>
            </a:pPr>
            <a:r>
              <a:rPr sz="2600" spc="-5" dirty="0">
                <a:latin typeface="Carlito"/>
                <a:cs typeface="Carlito"/>
              </a:rPr>
              <a:t>Balikan dari </a:t>
            </a:r>
            <a:r>
              <a:rPr sz="2600" i="1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(mod </a:t>
            </a:r>
            <a:r>
              <a:rPr sz="2600" i="1" dirty="0">
                <a:latin typeface="Carlito"/>
                <a:cs typeface="Carlito"/>
              </a:rPr>
              <a:t>m</a:t>
            </a:r>
            <a:r>
              <a:rPr sz="2600" dirty="0">
                <a:latin typeface="Carlito"/>
                <a:cs typeface="Carlito"/>
              </a:rPr>
              <a:t>)</a:t>
            </a:r>
            <a:r>
              <a:rPr sz="2600" spc="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adalah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bilangan	bulat </a:t>
            </a:r>
            <a:r>
              <a:rPr sz="2600" i="1" dirty="0">
                <a:latin typeface="Carlito"/>
                <a:cs typeface="Carlito"/>
              </a:rPr>
              <a:t>x </a:t>
            </a:r>
            <a:r>
              <a:rPr sz="2600" spc="-5" dirty="0">
                <a:latin typeface="Carlito"/>
                <a:cs typeface="Carlito"/>
              </a:rPr>
              <a:t>sedemikian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sehingga:</a:t>
            </a:r>
            <a:endParaRPr sz="2600" dirty="0">
              <a:latin typeface="Carlito"/>
              <a:cs typeface="Carlito"/>
            </a:endParaRPr>
          </a:p>
          <a:p>
            <a:pPr marL="964565">
              <a:lnSpc>
                <a:spcPct val="100000"/>
              </a:lnSpc>
              <a:spcBef>
                <a:spcPts val="385"/>
              </a:spcBef>
            </a:pPr>
            <a:r>
              <a:rPr sz="2600" i="1" spc="-30" dirty="0">
                <a:solidFill>
                  <a:srgbClr val="FF0000"/>
                </a:solidFill>
                <a:latin typeface="Carlito"/>
                <a:cs typeface="Carlito"/>
              </a:rPr>
              <a:t>xa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1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(mod</a:t>
            </a:r>
            <a:r>
              <a:rPr sz="26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rlito"/>
                <a:cs typeface="Carlito"/>
              </a:rPr>
              <a:t>m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endParaRPr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 dirty="0">
              <a:latin typeface="Carlito"/>
              <a:cs typeface="Carlito"/>
            </a:endParaRPr>
          </a:p>
          <a:p>
            <a:pPr marL="278765" indent="-2286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600" dirty="0">
                <a:latin typeface="Carlito"/>
                <a:cs typeface="Carlito"/>
              </a:rPr>
              <a:t>Dalam </a:t>
            </a:r>
            <a:r>
              <a:rPr sz="2600" spc="-10" dirty="0">
                <a:latin typeface="Carlito"/>
                <a:cs typeface="Carlito"/>
              </a:rPr>
              <a:t>notasi lainnya, </a:t>
            </a:r>
            <a:r>
              <a:rPr sz="2600" i="1" dirty="0">
                <a:latin typeface="Carlito"/>
                <a:cs typeface="Carlito"/>
              </a:rPr>
              <a:t>a</a:t>
            </a:r>
            <a:r>
              <a:rPr sz="2550" baseline="26143" dirty="0">
                <a:latin typeface="Carlito"/>
                <a:cs typeface="Carlito"/>
              </a:rPr>
              <a:t>–1</a:t>
            </a:r>
            <a:r>
              <a:rPr sz="2600" dirty="0">
                <a:latin typeface="Carlito"/>
                <a:cs typeface="Carlito"/>
              </a:rPr>
              <a:t>(mod </a:t>
            </a:r>
            <a:r>
              <a:rPr sz="2600" i="1" dirty="0">
                <a:latin typeface="Carlito"/>
                <a:cs typeface="Carlito"/>
              </a:rPr>
              <a:t>m</a:t>
            </a:r>
            <a:r>
              <a:rPr sz="2600" dirty="0">
                <a:latin typeface="Carlito"/>
                <a:cs typeface="Carlito"/>
              </a:rPr>
              <a:t>) =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x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01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0" dirty="0">
                <a:solidFill>
                  <a:srgbClr val="000000"/>
                </a:solidFill>
                <a:latin typeface="Trebuchet MS"/>
                <a:cs typeface="Trebuchet MS"/>
              </a:rPr>
              <a:t>Teorema</a:t>
            </a:r>
            <a:r>
              <a:rPr sz="4400" spc="-4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254" dirty="0">
                <a:solidFill>
                  <a:srgbClr val="000000"/>
                </a:solidFill>
                <a:latin typeface="Trebuchet MS"/>
                <a:cs typeface="Trebuchet MS"/>
              </a:rPr>
              <a:t>Euclidean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793493"/>
            <a:ext cx="9758680" cy="3268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b="1" spc="-45" dirty="0">
                <a:latin typeface="Carlito"/>
                <a:cs typeface="Carlito"/>
              </a:rPr>
              <a:t>Teorema </a:t>
            </a:r>
            <a:r>
              <a:rPr sz="2800" b="1" spc="-5" dirty="0">
                <a:latin typeface="Carlito"/>
                <a:cs typeface="Carlito"/>
              </a:rPr>
              <a:t>1 </a:t>
            </a:r>
            <a:r>
              <a:rPr sz="2800" b="1" spc="-40" dirty="0">
                <a:latin typeface="Carlito"/>
                <a:cs typeface="Carlito"/>
              </a:rPr>
              <a:t>(Teorema </a:t>
            </a:r>
            <a:r>
              <a:rPr sz="2800" b="1" spc="-5" dirty="0">
                <a:latin typeface="Carlito"/>
                <a:cs typeface="Carlito"/>
              </a:rPr>
              <a:t>Euclidean). </a:t>
            </a:r>
            <a:r>
              <a:rPr sz="2800" spc="-10" dirty="0">
                <a:latin typeface="Carlito"/>
                <a:cs typeface="Carlito"/>
              </a:rPr>
              <a:t>Misalkan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10" dirty="0">
                <a:latin typeface="Carlito"/>
                <a:cs typeface="Carlito"/>
              </a:rPr>
              <a:t>bulat, 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5" dirty="0">
                <a:latin typeface="Carlito"/>
                <a:cs typeface="Carlito"/>
              </a:rPr>
              <a:t>&gt; 0. </a:t>
            </a: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10" dirty="0">
                <a:latin typeface="Carlito"/>
                <a:cs typeface="Carlito"/>
              </a:rPr>
              <a:t>dibagi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spc="-10" dirty="0">
                <a:latin typeface="Carlito"/>
                <a:cs typeface="Carlito"/>
              </a:rPr>
              <a:t>hasil </a:t>
            </a:r>
            <a:r>
              <a:rPr sz="2800" spc="-15" dirty="0">
                <a:latin typeface="Carlito"/>
                <a:cs typeface="Carlito"/>
              </a:rPr>
              <a:t>pembagiannya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i="1" spc="-5" dirty="0">
                <a:latin typeface="Carlito"/>
                <a:cs typeface="Carlito"/>
              </a:rPr>
              <a:t>q  </a:t>
            </a:r>
            <a:r>
              <a:rPr sz="2800" spc="-10" dirty="0">
                <a:latin typeface="Carlito"/>
                <a:cs typeface="Carlito"/>
              </a:rPr>
              <a:t>(</a:t>
            </a:r>
            <a:r>
              <a:rPr sz="2800" i="1" spc="-10" dirty="0">
                <a:latin typeface="Carlito"/>
                <a:cs typeface="Carlito"/>
              </a:rPr>
              <a:t>quotient</a:t>
            </a:r>
            <a:r>
              <a:rPr sz="2800" spc="-1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dan </a:t>
            </a:r>
            <a:r>
              <a:rPr sz="2800" spc="-20" dirty="0">
                <a:latin typeface="Carlito"/>
                <a:cs typeface="Carlito"/>
              </a:rPr>
              <a:t>sisanya </a:t>
            </a:r>
            <a:r>
              <a:rPr sz="2800" i="1" spc="-5" dirty="0">
                <a:latin typeface="Carlito"/>
                <a:cs typeface="Carlito"/>
              </a:rPr>
              <a:t>r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remainder</a:t>
            </a:r>
            <a:r>
              <a:rPr sz="2800" spc="-5" dirty="0">
                <a:latin typeface="Carlito"/>
                <a:cs typeface="Carlito"/>
              </a:rPr>
              <a:t>), </a:t>
            </a:r>
            <a:r>
              <a:rPr sz="2800" spc="-10" dirty="0">
                <a:latin typeface="Carlito"/>
                <a:cs typeface="Carlito"/>
              </a:rPr>
              <a:t>sedemikian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sehingga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Carlito"/>
              <a:cs typeface="Carlito"/>
            </a:endParaRPr>
          </a:p>
          <a:p>
            <a:pPr marL="1888489">
              <a:lnSpc>
                <a:spcPct val="100000"/>
              </a:lnSpc>
            </a:pPr>
            <a:r>
              <a:rPr sz="2800" i="1" spc="-5" dirty="0">
                <a:solidFill>
                  <a:srgbClr val="FF0000"/>
                </a:solidFill>
                <a:latin typeface="Carlito"/>
                <a:cs typeface="Carlito"/>
              </a:rPr>
              <a:t>m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= </a:t>
            </a:r>
            <a:r>
              <a:rPr sz="2800" i="1" spc="-5" dirty="0">
                <a:solidFill>
                  <a:srgbClr val="FF0000"/>
                </a:solidFill>
                <a:latin typeface="Carlito"/>
                <a:cs typeface="Carlito"/>
              </a:rPr>
              <a:t>nq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r>
              <a:rPr sz="2800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spc="-5" dirty="0">
                <a:latin typeface="Carlito"/>
                <a:cs typeface="Carlito"/>
              </a:rPr>
              <a:t>0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r </a:t>
            </a:r>
            <a:r>
              <a:rPr sz="2800" spc="-5" dirty="0">
                <a:latin typeface="Carlito"/>
                <a:cs typeface="Carlito"/>
              </a:rPr>
              <a:t>&lt; </a:t>
            </a:r>
            <a:r>
              <a:rPr sz="2800" i="1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71983"/>
            <a:ext cx="10359262" cy="13487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  <a:tabLst>
                <a:tab pos="1013460" algn="l"/>
                <a:tab pos="1362710" algn="l"/>
                <a:tab pos="2072639" algn="l"/>
                <a:tab pos="2519680" algn="l"/>
                <a:tab pos="3537585" algn="l"/>
                <a:tab pos="4639945" algn="l"/>
                <a:tab pos="5328920" algn="l"/>
                <a:tab pos="6445885" algn="l"/>
                <a:tab pos="7000875" algn="l"/>
                <a:tab pos="7343775" algn="l"/>
                <a:tab pos="7779384" algn="l"/>
                <a:tab pos="8489950" algn="l"/>
              </a:tabLst>
            </a:pP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Bu</a:t>
            </a:r>
            <a:r>
              <a:rPr sz="28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</a:t>
            </a: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ti</a:t>
            </a:r>
            <a:r>
              <a:rPr sz="2800" spc="-5" dirty="0">
                <a:solidFill>
                  <a:srgbClr val="000000"/>
                </a:solidFill>
              </a:rPr>
              <a:t>: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i="1" spc="-5" dirty="0">
                <a:solidFill>
                  <a:srgbClr val="000000"/>
                </a:solidFill>
                <a:latin typeface="Carlito"/>
                <a:cs typeface="Carlito"/>
              </a:rPr>
              <a:t>a</a:t>
            </a:r>
            <a:r>
              <a:rPr sz="2800" i="1" dirty="0">
                <a:solidFill>
                  <a:srgbClr val="000000"/>
                </a:solidFill>
                <a:latin typeface="Carlito"/>
                <a:cs typeface="Carlito"/>
              </a:rPr>
              <a:t>	</a:t>
            </a:r>
            <a:r>
              <a:rPr sz="2800" spc="-10" dirty="0">
                <a:solidFill>
                  <a:srgbClr val="000000"/>
                </a:solidFill>
              </a:rPr>
              <a:t>d</a:t>
            </a:r>
            <a:r>
              <a:rPr sz="2800" dirty="0">
                <a:solidFill>
                  <a:srgbClr val="000000"/>
                </a:solidFill>
              </a:rPr>
              <a:t>a</a:t>
            </a:r>
            <a:r>
              <a:rPr sz="2800" spc="-5" dirty="0">
                <a:solidFill>
                  <a:srgbClr val="000000"/>
                </a:solidFill>
              </a:rPr>
              <a:t>n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i="1" spc="-5" dirty="0">
                <a:solidFill>
                  <a:srgbClr val="000000"/>
                </a:solidFill>
                <a:latin typeface="Carlito"/>
                <a:cs typeface="Carlito"/>
              </a:rPr>
              <a:t>m</a:t>
            </a:r>
            <a:r>
              <a:rPr sz="2800" i="1" dirty="0">
                <a:solidFill>
                  <a:srgbClr val="000000"/>
                </a:solidFill>
                <a:latin typeface="Carlito"/>
                <a:cs typeface="Carlito"/>
              </a:rPr>
              <a:t>	</a:t>
            </a:r>
            <a:r>
              <a:rPr sz="2800" spc="-50" dirty="0">
                <a:solidFill>
                  <a:srgbClr val="000000"/>
                </a:solidFill>
              </a:rPr>
              <a:t>r</a:t>
            </a:r>
            <a:r>
              <a:rPr sz="2800" spc="-5" dirty="0">
                <a:solidFill>
                  <a:srgbClr val="000000"/>
                </a:solidFill>
              </a:rPr>
              <a:t>e</a:t>
            </a:r>
            <a:r>
              <a:rPr sz="2800" spc="-15" dirty="0">
                <a:solidFill>
                  <a:srgbClr val="000000"/>
                </a:solidFill>
              </a:rPr>
              <a:t>l</a:t>
            </a:r>
            <a:r>
              <a:rPr sz="2800" spc="-25" dirty="0">
                <a:solidFill>
                  <a:srgbClr val="000000"/>
                </a:solidFill>
              </a:rPr>
              <a:t>a</a:t>
            </a:r>
            <a:r>
              <a:rPr sz="2800" spc="-5" dirty="0">
                <a:solidFill>
                  <a:srgbClr val="000000"/>
                </a:solidFill>
              </a:rPr>
              <a:t>t</a:t>
            </a:r>
            <a:r>
              <a:rPr sz="2800" spc="-15" dirty="0">
                <a:solidFill>
                  <a:srgbClr val="000000"/>
                </a:solidFill>
              </a:rPr>
              <a:t>i</a:t>
            </a:r>
            <a:r>
              <a:rPr sz="2800" spc="-5" dirty="0">
                <a:solidFill>
                  <a:srgbClr val="000000"/>
                </a:solidFill>
              </a:rPr>
              <a:t>f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10" dirty="0">
                <a:solidFill>
                  <a:srgbClr val="000000"/>
                </a:solidFill>
              </a:rPr>
              <a:t>p</a:t>
            </a:r>
            <a:r>
              <a:rPr sz="2800" spc="-20" dirty="0">
                <a:solidFill>
                  <a:srgbClr val="000000"/>
                </a:solidFill>
              </a:rPr>
              <a:t>r</a:t>
            </a:r>
            <a:r>
              <a:rPr sz="2800" spc="-5" dirty="0">
                <a:solidFill>
                  <a:srgbClr val="000000"/>
                </a:solidFill>
              </a:rPr>
              <a:t>ima,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10" dirty="0">
                <a:solidFill>
                  <a:srgbClr val="000000"/>
                </a:solidFill>
              </a:rPr>
              <a:t>jad</a:t>
            </a:r>
            <a:r>
              <a:rPr sz="2800" spc="-5" dirty="0">
                <a:solidFill>
                  <a:srgbClr val="000000"/>
                </a:solidFill>
              </a:rPr>
              <a:t>i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" dirty="0" smtClean="0">
                <a:solidFill>
                  <a:srgbClr val="000000"/>
                </a:solidFill>
              </a:rPr>
              <a:t>PB</a:t>
            </a:r>
            <a:r>
              <a:rPr sz="2800" dirty="0" smtClean="0">
                <a:solidFill>
                  <a:srgbClr val="000000"/>
                </a:solidFill>
              </a:rPr>
              <a:t>B</a:t>
            </a:r>
            <a:r>
              <a:rPr sz="2800" spc="-5" dirty="0" smtClean="0">
                <a:solidFill>
                  <a:srgbClr val="000000"/>
                </a:solidFill>
              </a:rPr>
              <a:t>(</a:t>
            </a:r>
            <a:r>
              <a:rPr sz="2800" i="1" spc="-5" dirty="0" err="1" smtClean="0">
                <a:solidFill>
                  <a:srgbClr val="000000"/>
                </a:solidFill>
                <a:latin typeface="Carlito"/>
                <a:cs typeface="Carlito"/>
              </a:rPr>
              <a:t>a</a:t>
            </a:r>
            <a:r>
              <a:rPr sz="2800" spc="-5" dirty="0" err="1" smtClean="0">
                <a:solidFill>
                  <a:srgbClr val="000000"/>
                </a:solidFill>
              </a:rPr>
              <a:t>,</a:t>
            </a:r>
            <a:r>
              <a:rPr sz="2800" i="1" spc="-10" dirty="0" err="1" smtClean="0">
                <a:solidFill>
                  <a:srgbClr val="000000"/>
                </a:solidFill>
                <a:latin typeface="Carlito"/>
                <a:cs typeface="Carlito"/>
              </a:rPr>
              <a:t>m</a:t>
            </a:r>
            <a:r>
              <a:rPr sz="2800" spc="-5" dirty="0">
                <a:solidFill>
                  <a:srgbClr val="000000"/>
                </a:solidFill>
              </a:rPr>
              <a:t>)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" dirty="0">
                <a:solidFill>
                  <a:srgbClr val="000000"/>
                </a:solidFill>
              </a:rPr>
              <a:t>=</a:t>
            </a:r>
            <a:r>
              <a:rPr sz="2800" dirty="0">
                <a:solidFill>
                  <a:srgbClr val="000000"/>
                </a:solidFill>
              </a:rPr>
              <a:t>	1</a:t>
            </a:r>
            <a:r>
              <a:rPr sz="2800" spc="-5" dirty="0">
                <a:solidFill>
                  <a:srgbClr val="000000"/>
                </a:solidFill>
              </a:rPr>
              <a:t>,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10" dirty="0">
                <a:solidFill>
                  <a:srgbClr val="000000"/>
                </a:solidFill>
              </a:rPr>
              <a:t>d</a:t>
            </a:r>
            <a:r>
              <a:rPr sz="2800" dirty="0">
                <a:solidFill>
                  <a:srgbClr val="000000"/>
                </a:solidFill>
              </a:rPr>
              <a:t>a</a:t>
            </a:r>
            <a:r>
              <a:rPr sz="2800" spc="-5" dirty="0">
                <a:solidFill>
                  <a:srgbClr val="000000"/>
                </a:solidFill>
              </a:rPr>
              <a:t>n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35" dirty="0">
                <a:solidFill>
                  <a:srgbClr val="000000"/>
                </a:solidFill>
              </a:rPr>
              <a:t>t</a:t>
            </a:r>
            <a:r>
              <a:rPr sz="2800" spc="-5" dirty="0">
                <a:solidFill>
                  <a:srgbClr val="000000"/>
                </a:solidFill>
              </a:rPr>
              <a:t>e</a:t>
            </a:r>
            <a:r>
              <a:rPr sz="2800" spc="-50" dirty="0">
                <a:solidFill>
                  <a:srgbClr val="000000"/>
                </a:solidFill>
              </a:rPr>
              <a:t>r</a:t>
            </a:r>
            <a:r>
              <a:rPr sz="2800" spc="-10" dirty="0">
                <a:solidFill>
                  <a:srgbClr val="000000"/>
                </a:solidFill>
              </a:rPr>
              <a:t>dap</a:t>
            </a:r>
            <a:r>
              <a:rPr sz="2800" spc="-35" dirty="0">
                <a:solidFill>
                  <a:srgbClr val="000000"/>
                </a:solidFill>
              </a:rPr>
              <a:t>a</a:t>
            </a:r>
            <a:r>
              <a:rPr sz="2800" spc="-5" dirty="0">
                <a:solidFill>
                  <a:srgbClr val="000000"/>
                </a:solidFill>
              </a:rPr>
              <a:t>t  </a:t>
            </a:r>
            <a:r>
              <a:rPr sz="2800" spc="-15" dirty="0">
                <a:solidFill>
                  <a:srgbClr val="000000"/>
                </a:solidFill>
              </a:rPr>
              <a:t>bilangan bulat </a:t>
            </a:r>
            <a:r>
              <a:rPr sz="2800" i="1" spc="-5" dirty="0">
                <a:solidFill>
                  <a:srgbClr val="000000"/>
                </a:solidFill>
                <a:latin typeface="Carlito"/>
                <a:cs typeface="Carlito"/>
              </a:rPr>
              <a:t>x </a:t>
            </a:r>
            <a:r>
              <a:rPr sz="2800" spc="-10" dirty="0">
                <a:solidFill>
                  <a:srgbClr val="000000"/>
                </a:solidFill>
              </a:rPr>
              <a:t>dan </a:t>
            </a:r>
            <a:r>
              <a:rPr sz="2800" i="1" spc="-5" dirty="0">
                <a:solidFill>
                  <a:srgbClr val="000000"/>
                </a:solidFill>
                <a:latin typeface="Carlito"/>
                <a:cs typeface="Carlito"/>
              </a:rPr>
              <a:t>y </a:t>
            </a:r>
            <a:r>
              <a:rPr sz="2800" spc="-10" dirty="0">
                <a:solidFill>
                  <a:srgbClr val="000000"/>
                </a:solidFill>
              </a:rPr>
              <a:t>sedemikian</a:t>
            </a:r>
            <a:r>
              <a:rPr sz="2800" spc="13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sehingga:</a:t>
            </a:r>
            <a:endParaRPr sz="280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620"/>
              </a:spcBef>
            </a:pPr>
            <a:r>
              <a:rPr sz="2800" i="1" spc="-35" dirty="0">
                <a:latin typeface="Carlito"/>
                <a:cs typeface="Carlito"/>
              </a:rPr>
              <a:t>xa </a:t>
            </a:r>
            <a:r>
              <a:rPr sz="2800" spc="-5" dirty="0"/>
              <a:t>+ </a:t>
            </a:r>
            <a:r>
              <a:rPr sz="2800" i="1" spc="-5" dirty="0">
                <a:latin typeface="Carlito"/>
                <a:cs typeface="Carlito"/>
              </a:rPr>
              <a:t>ym </a:t>
            </a:r>
            <a:r>
              <a:rPr sz="2800" spc="-5" dirty="0"/>
              <a:t>=</a:t>
            </a:r>
            <a:r>
              <a:rPr sz="2800" spc="70" dirty="0"/>
              <a:t> </a:t>
            </a:r>
            <a:r>
              <a:rPr sz="2800" spc="-5" dirty="0"/>
              <a:t>1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647617"/>
            <a:ext cx="10668000" cy="36074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15" dirty="0">
                <a:latin typeface="Carlito"/>
                <a:cs typeface="Carlito"/>
              </a:rPr>
              <a:t>mengimplikasikan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bahwa</a:t>
            </a:r>
            <a:endParaRPr sz="28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695"/>
              </a:spcBef>
            </a:pPr>
            <a:r>
              <a:rPr sz="2800" i="1" spc="-35" dirty="0">
                <a:solidFill>
                  <a:srgbClr val="FF0000"/>
                </a:solidFill>
                <a:latin typeface="Carlito"/>
                <a:cs typeface="Carlito"/>
              </a:rPr>
              <a:t>xa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+ </a:t>
            </a:r>
            <a:r>
              <a:rPr sz="2800" i="1" spc="-5" dirty="0">
                <a:solidFill>
                  <a:srgbClr val="FF0000"/>
                </a:solidFill>
                <a:latin typeface="Carlito"/>
                <a:cs typeface="Carlito"/>
              </a:rPr>
              <a:t>ym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1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51554" algn="l"/>
              </a:tabLst>
            </a:pPr>
            <a:r>
              <a:rPr sz="2800" spc="-20" dirty="0">
                <a:latin typeface="Carlito"/>
                <a:cs typeface="Carlito"/>
              </a:rPr>
              <a:t>Karena </a:t>
            </a:r>
            <a:r>
              <a:rPr sz="2800" i="1" spc="-5" dirty="0">
                <a:latin typeface="Carlito"/>
                <a:cs typeface="Carlito"/>
              </a:rPr>
              <a:t>ym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0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	</a:t>
            </a:r>
            <a:r>
              <a:rPr sz="2800" spc="-15" dirty="0">
                <a:latin typeface="Carlito"/>
                <a:cs typeface="Carlito"/>
              </a:rPr>
              <a:t>(kenapa?),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maka</a:t>
            </a:r>
            <a:endParaRPr sz="28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660"/>
              </a:spcBef>
            </a:pPr>
            <a:r>
              <a:rPr sz="2800" i="1" spc="-35" dirty="0">
                <a:solidFill>
                  <a:srgbClr val="FF0000"/>
                </a:solidFill>
                <a:latin typeface="Carlito"/>
                <a:cs typeface="Carlito"/>
              </a:rPr>
              <a:t>xa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1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rlito"/>
                <a:cs typeface="Carlito"/>
              </a:rPr>
              <a:t>Kekongruenan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yang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terakhir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ini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berarti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bahwa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x</a:t>
            </a:r>
            <a:r>
              <a:rPr sz="2800" i="1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adalah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balikan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dari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329" y="5400210"/>
            <a:ext cx="35751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7711" y="5691327"/>
            <a:ext cx="297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latin typeface="Arial"/>
                <a:cs typeface="Arial"/>
              </a:rPr>
              <a:t>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8" y="1788921"/>
            <a:ext cx="11046461" cy="27952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10" dirty="0">
                <a:latin typeface="Carlito"/>
                <a:cs typeface="Carlito"/>
              </a:rPr>
              <a:t>Pembuktian </a:t>
            </a:r>
            <a:r>
              <a:rPr sz="3000" spc="-5" dirty="0">
                <a:latin typeface="Carlito"/>
                <a:cs typeface="Carlito"/>
              </a:rPr>
              <a:t>di </a:t>
            </a:r>
            <a:r>
              <a:rPr sz="3000" spc="-20" dirty="0">
                <a:latin typeface="Carlito"/>
                <a:cs typeface="Carlito"/>
              </a:rPr>
              <a:t>atas juga </a:t>
            </a:r>
            <a:r>
              <a:rPr sz="3000" spc="-15" dirty="0">
                <a:latin typeface="Carlito"/>
                <a:cs typeface="Carlito"/>
              </a:rPr>
              <a:t>menceritakan bahwa </a:t>
            </a:r>
            <a:r>
              <a:rPr sz="3000" spc="-10" dirty="0">
                <a:latin typeface="Carlito"/>
                <a:cs typeface="Carlito"/>
              </a:rPr>
              <a:t>untuk </a:t>
            </a:r>
            <a:r>
              <a:rPr sz="3000" spc="-5" dirty="0">
                <a:latin typeface="Carlito"/>
                <a:cs typeface="Carlito"/>
              </a:rPr>
              <a:t>mencari  </a:t>
            </a:r>
            <a:r>
              <a:rPr sz="3000" spc="-15" dirty="0">
                <a:latin typeface="Carlito"/>
                <a:cs typeface="Carlito"/>
              </a:rPr>
              <a:t>balikan </a:t>
            </a:r>
            <a:r>
              <a:rPr sz="3000" spc="-5" dirty="0">
                <a:latin typeface="Carlito"/>
                <a:cs typeface="Carlito"/>
              </a:rPr>
              <a:t>dari </a:t>
            </a:r>
            <a:r>
              <a:rPr sz="3000" i="1" dirty="0">
                <a:latin typeface="Carlito"/>
                <a:cs typeface="Carlito"/>
              </a:rPr>
              <a:t>a </a:t>
            </a:r>
            <a:r>
              <a:rPr sz="3000" spc="-5" dirty="0">
                <a:latin typeface="Carlito"/>
                <a:cs typeface="Carlito"/>
              </a:rPr>
              <a:t>(mod </a:t>
            </a:r>
            <a:r>
              <a:rPr sz="3000" i="1" dirty="0">
                <a:latin typeface="Carlito"/>
                <a:cs typeface="Carlito"/>
              </a:rPr>
              <a:t>m</a:t>
            </a:r>
            <a:r>
              <a:rPr sz="3000" dirty="0">
                <a:latin typeface="Carlito"/>
                <a:cs typeface="Carlito"/>
              </a:rPr>
              <a:t>), </a:t>
            </a:r>
            <a:r>
              <a:rPr sz="3000" spc="-10" dirty="0">
                <a:latin typeface="Carlito"/>
                <a:cs typeface="Carlito"/>
              </a:rPr>
              <a:t>kita </a:t>
            </a:r>
            <a:r>
              <a:rPr sz="3000" spc="-5" dirty="0">
                <a:latin typeface="Carlito"/>
                <a:cs typeface="Carlito"/>
              </a:rPr>
              <a:t>harus membuat </a:t>
            </a:r>
            <a:r>
              <a:rPr sz="3000" spc="-15" dirty="0">
                <a:latin typeface="Carlito"/>
                <a:cs typeface="Carlito"/>
              </a:rPr>
              <a:t>kombinasi </a:t>
            </a:r>
            <a:r>
              <a:rPr sz="3000" spc="-5" dirty="0">
                <a:latin typeface="Carlito"/>
                <a:cs typeface="Carlito"/>
              </a:rPr>
              <a:t>linier dari  </a:t>
            </a:r>
            <a:r>
              <a:rPr sz="3000" i="1" dirty="0">
                <a:latin typeface="Carlito"/>
                <a:cs typeface="Carlito"/>
              </a:rPr>
              <a:t>a </a:t>
            </a:r>
            <a:r>
              <a:rPr sz="3000" spc="-5" dirty="0">
                <a:latin typeface="Carlito"/>
                <a:cs typeface="Carlito"/>
              </a:rPr>
              <a:t>dan </a:t>
            </a:r>
            <a:r>
              <a:rPr sz="3000" i="1" dirty="0">
                <a:latin typeface="Carlito"/>
                <a:cs typeface="Carlito"/>
              </a:rPr>
              <a:t>m </a:t>
            </a:r>
            <a:r>
              <a:rPr sz="3000" dirty="0">
                <a:latin typeface="Carlito"/>
                <a:cs typeface="Carlito"/>
              </a:rPr>
              <a:t>sama </a:t>
            </a:r>
            <a:r>
              <a:rPr sz="3000" spc="-15" dirty="0">
                <a:latin typeface="Carlito"/>
                <a:cs typeface="Carlito"/>
              </a:rPr>
              <a:t>dengan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1.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4000" dirty="0">
              <a:latin typeface="Carlito"/>
              <a:cs typeface="Carlito"/>
            </a:endParaRPr>
          </a:p>
          <a:p>
            <a:pPr marL="241300" indent="-229235">
              <a:lnSpc>
                <a:spcPts val="3420"/>
              </a:lnSpc>
              <a:buFont typeface="Arial"/>
              <a:buChar char="•"/>
              <a:tabLst>
                <a:tab pos="241935" algn="l"/>
              </a:tabLst>
            </a:pPr>
            <a:r>
              <a:rPr sz="3000" spc="-15" dirty="0">
                <a:latin typeface="Carlito"/>
                <a:cs typeface="Carlito"/>
              </a:rPr>
              <a:t>Koefisien </a:t>
            </a:r>
            <a:r>
              <a:rPr sz="3000" i="1" dirty="0">
                <a:latin typeface="Carlito"/>
                <a:cs typeface="Carlito"/>
              </a:rPr>
              <a:t>a </a:t>
            </a:r>
            <a:r>
              <a:rPr sz="3000" spc="-5" dirty="0">
                <a:latin typeface="Carlito"/>
                <a:cs typeface="Carlito"/>
              </a:rPr>
              <a:t>dari </a:t>
            </a:r>
            <a:r>
              <a:rPr sz="3000" spc="-15" dirty="0">
                <a:latin typeface="Carlito"/>
                <a:cs typeface="Carlito"/>
              </a:rPr>
              <a:t>kombinasi </a:t>
            </a:r>
            <a:r>
              <a:rPr sz="3000" spc="-10" dirty="0">
                <a:latin typeface="Carlito"/>
                <a:cs typeface="Carlito"/>
              </a:rPr>
              <a:t>linier </a:t>
            </a:r>
            <a:r>
              <a:rPr sz="3000" spc="-15" dirty="0">
                <a:latin typeface="Carlito"/>
                <a:cs typeface="Carlito"/>
              </a:rPr>
              <a:t>tersebut </a:t>
            </a:r>
            <a:r>
              <a:rPr sz="3000" spc="-10" dirty="0">
                <a:latin typeface="Carlito"/>
                <a:cs typeface="Carlito"/>
              </a:rPr>
              <a:t>merupakan </a:t>
            </a:r>
            <a:r>
              <a:rPr sz="3000" spc="-15" dirty="0">
                <a:latin typeface="Carlito"/>
                <a:cs typeface="Carlito"/>
              </a:rPr>
              <a:t>balikan</a:t>
            </a:r>
            <a:r>
              <a:rPr sz="3000" spc="7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dari</a:t>
            </a:r>
            <a:endParaRPr sz="3000" dirty="0">
              <a:latin typeface="Carlito"/>
              <a:cs typeface="Carlito"/>
            </a:endParaRPr>
          </a:p>
          <a:p>
            <a:pPr marL="241300">
              <a:lnSpc>
                <a:spcPts val="3420"/>
              </a:lnSpc>
            </a:pPr>
            <a:r>
              <a:rPr sz="3000" i="1" dirty="0">
                <a:latin typeface="Carlito"/>
                <a:cs typeface="Carlito"/>
              </a:rPr>
              <a:t>a </a:t>
            </a:r>
            <a:r>
              <a:rPr sz="3000" dirty="0">
                <a:latin typeface="Carlito"/>
                <a:cs typeface="Carlito"/>
              </a:rPr>
              <a:t>(mod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i="1" dirty="0">
                <a:latin typeface="Carlito"/>
                <a:cs typeface="Carlito"/>
              </a:rPr>
              <a:t>m</a:t>
            </a:r>
            <a:r>
              <a:rPr sz="3000" dirty="0">
                <a:latin typeface="Carlito"/>
                <a:cs typeface="Carlito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1540" y="641461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4536A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2433" y="662684"/>
            <a:ext cx="1052616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000000"/>
                </a:solidFill>
                <a:latin typeface="Carlito"/>
                <a:cs typeface="Carlito"/>
              </a:rPr>
              <a:t>Contoh </a:t>
            </a:r>
            <a:r>
              <a:rPr b="1" spc="-5" dirty="0">
                <a:solidFill>
                  <a:srgbClr val="000000"/>
                </a:solidFill>
                <a:latin typeface="Carlito"/>
                <a:cs typeface="Carlito"/>
              </a:rPr>
              <a:t>17. </a:t>
            </a:r>
            <a:r>
              <a:rPr spc="-40" dirty="0">
                <a:solidFill>
                  <a:srgbClr val="000000"/>
                </a:solidFill>
              </a:rPr>
              <a:t>Tentukan </a:t>
            </a:r>
            <a:r>
              <a:rPr spc="-10" dirty="0">
                <a:solidFill>
                  <a:srgbClr val="000000"/>
                </a:solidFill>
              </a:rPr>
              <a:t>balikan </a:t>
            </a:r>
            <a:r>
              <a:rPr spc="-5" dirty="0">
                <a:solidFill>
                  <a:srgbClr val="000000"/>
                </a:solidFill>
              </a:rPr>
              <a:t>dari </a:t>
            </a:r>
            <a:r>
              <a:rPr dirty="0">
                <a:solidFill>
                  <a:srgbClr val="000000"/>
                </a:solidFill>
              </a:rPr>
              <a:t>4 </a:t>
            </a:r>
            <a:r>
              <a:rPr spc="-5" dirty="0">
                <a:solidFill>
                  <a:srgbClr val="000000"/>
                </a:solidFill>
              </a:rPr>
              <a:t>(mod 9), 17 (mod 7), dan 18 (mod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10).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9532" y="1437072"/>
            <a:ext cx="11211967" cy="30962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Penyelesaian</a:t>
            </a:r>
            <a:r>
              <a:rPr sz="2400" spc="-10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  <a:p>
            <a:pPr marL="530860" marR="5080" indent="-518795">
              <a:lnSpc>
                <a:spcPts val="2590"/>
              </a:lnSpc>
              <a:spcBef>
                <a:spcPts val="1040"/>
              </a:spcBef>
              <a:tabLst>
                <a:tab pos="612775" algn="l"/>
                <a:tab pos="1608455" algn="l"/>
                <a:tab pos="2553335" algn="l"/>
                <a:tab pos="2932430" algn="l"/>
                <a:tab pos="3220720" algn="l"/>
                <a:tab pos="3585210" algn="l"/>
                <a:tab pos="4388485" algn="l"/>
                <a:tab pos="5409565" algn="l"/>
                <a:tab pos="6026785" algn="l"/>
                <a:tab pos="6315075" algn="l"/>
                <a:tab pos="7107555" algn="l"/>
                <a:tab pos="7486650" algn="l"/>
                <a:tab pos="8151495" algn="l"/>
                <a:tab pos="8794750" algn="l"/>
              </a:tabLst>
            </a:pPr>
            <a:r>
              <a:rPr sz="2400" spc="-5" dirty="0">
                <a:latin typeface="Carlito"/>
                <a:cs typeface="Carlito"/>
              </a:rPr>
              <a:t>(a</a:t>
            </a:r>
            <a:r>
              <a:rPr sz="2400" dirty="0">
                <a:latin typeface="Carlito"/>
                <a:cs typeface="Carlito"/>
              </a:rPr>
              <a:t>)		</a:t>
            </a:r>
            <a:r>
              <a:rPr sz="2400" spc="-35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ena	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P</a:t>
            </a:r>
            <a:r>
              <a:rPr sz="2400" spc="-15" dirty="0" smtClean="0">
                <a:latin typeface="Carlito"/>
                <a:cs typeface="Carlito"/>
              </a:rPr>
              <a:t>B</a:t>
            </a:r>
            <a:r>
              <a:rPr sz="2400" dirty="0" smtClean="0">
                <a:latin typeface="Carlito"/>
                <a:cs typeface="Carlito"/>
              </a:rPr>
              <a:t>B</a:t>
            </a:r>
            <a:r>
              <a:rPr sz="2400" spc="5" dirty="0" smtClean="0">
                <a:latin typeface="Carlito"/>
                <a:cs typeface="Carlito"/>
              </a:rPr>
              <a:t>(</a:t>
            </a:r>
            <a:r>
              <a:rPr sz="2400" spc="-5" dirty="0" smtClean="0">
                <a:latin typeface="Carlito"/>
                <a:cs typeface="Carlito"/>
              </a:rPr>
              <a:t>4</a:t>
            </a:r>
            <a:r>
              <a:rPr sz="2400" dirty="0" smtClean="0">
                <a:latin typeface="Carlito"/>
                <a:cs typeface="Carlito"/>
              </a:rPr>
              <a:t>,</a:t>
            </a:r>
            <a:r>
              <a:rPr sz="2400" spc="-5" dirty="0" smtClean="0">
                <a:latin typeface="Carlito"/>
                <a:cs typeface="Carlito"/>
              </a:rPr>
              <a:t>9</a:t>
            </a:r>
            <a:r>
              <a:rPr sz="2400" dirty="0">
                <a:latin typeface="Carlito"/>
                <a:cs typeface="Carlito"/>
              </a:rPr>
              <a:t>)	=	</a:t>
            </a:r>
            <a:r>
              <a:rPr sz="2400" spc="-5" dirty="0">
                <a:latin typeface="Carlito"/>
                <a:cs typeface="Carlito"/>
              </a:rPr>
              <a:t>1</a:t>
            </a:r>
            <a:r>
              <a:rPr sz="2400" dirty="0">
                <a:latin typeface="Carlito"/>
                <a:cs typeface="Carlito"/>
              </a:rPr>
              <a:t>,	m</a:t>
            </a:r>
            <a:r>
              <a:rPr sz="2400" spc="-1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a	</a:t>
            </a:r>
            <a:r>
              <a:rPr sz="2400" spc="-5" dirty="0">
                <a:latin typeface="Carlito"/>
                <a:cs typeface="Carlito"/>
              </a:rPr>
              <a:t>bali</a:t>
            </a:r>
            <a:r>
              <a:rPr sz="2400" spc="-35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an	</a:t>
            </a:r>
            <a:r>
              <a:rPr sz="2400" spc="-5" dirty="0">
                <a:latin typeface="Carlito"/>
                <a:cs typeface="Carlito"/>
              </a:rPr>
              <a:t>dar</a:t>
            </a:r>
            <a:r>
              <a:rPr sz="2400" dirty="0">
                <a:latin typeface="Carlito"/>
                <a:cs typeface="Carlito"/>
              </a:rPr>
              <a:t>i	</a:t>
            </a:r>
            <a:r>
              <a:rPr sz="2400" dirty="0" smtClean="0">
                <a:latin typeface="Carlito"/>
                <a:cs typeface="Carlito"/>
              </a:rPr>
              <a:t>4</a:t>
            </a:r>
            <a:r>
              <a:rPr sz="2400" spc="-5" dirty="0" smtClean="0">
                <a:latin typeface="Carlito"/>
                <a:cs typeface="Carlito"/>
              </a:rPr>
              <a:t>(</a:t>
            </a:r>
            <a:r>
              <a:rPr sz="2400" dirty="0" smtClean="0">
                <a:latin typeface="Carlito"/>
                <a:cs typeface="Carlito"/>
              </a:rPr>
              <a:t>m</a:t>
            </a:r>
            <a:r>
              <a:rPr sz="2400" spc="-5" dirty="0" smtClean="0">
                <a:latin typeface="Carlito"/>
                <a:cs typeface="Carlito"/>
              </a:rPr>
              <a:t>o</a:t>
            </a:r>
            <a:r>
              <a:rPr sz="2400" dirty="0" smtClean="0">
                <a:latin typeface="Carlito"/>
                <a:cs typeface="Carlito"/>
              </a:rPr>
              <a:t>d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9</a:t>
            </a:r>
            <a:r>
              <a:rPr sz="2400" dirty="0">
                <a:latin typeface="Carlito"/>
                <a:cs typeface="Carlito"/>
              </a:rPr>
              <a:t>)	ad</a:t>
            </a:r>
            <a:r>
              <a:rPr sz="2400" spc="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.	</a:t>
            </a: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1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ri	al</a:t>
            </a:r>
            <a:r>
              <a:rPr sz="2400" spc="-15" dirty="0">
                <a:latin typeface="Carlito"/>
                <a:cs typeface="Carlito"/>
              </a:rPr>
              <a:t>g</a:t>
            </a:r>
            <a:r>
              <a:rPr sz="2400" spc="-5" dirty="0">
                <a:latin typeface="Carlito"/>
                <a:cs typeface="Carlito"/>
              </a:rPr>
              <a:t>ori</a:t>
            </a:r>
            <a:r>
              <a:rPr sz="2400" spc="-2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ma  Euclidean </a:t>
            </a:r>
            <a:r>
              <a:rPr sz="2400" spc="-10" dirty="0">
                <a:latin typeface="Carlito"/>
                <a:cs typeface="Carlito"/>
              </a:rPr>
              <a:t>diperoleh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bahwa</a:t>
            </a:r>
            <a:endParaRPr sz="2400" dirty="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705"/>
              </a:spcBef>
              <a:tabLst>
                <a:tab pos="3725545" algn="l"/>
              </a:tabLst>
            </a:pPr>
            <a:r>
              <a:rPr sz="2400" dirty="0">
                <a:latin typeface="Carlito"/>
                <a:cs typeface="Carlito"/>
              </a:rPr>
              <a:t>9 = 2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4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+ 1	(i)</a:t>
            </a:r>
          </a:p>
          <a:p>
            <a:pPr marL="1841500">
              <a:lnSpc>
                <a:spcPct val="100000"/>
              </a:lnSpc>
              <a:spcBef>
                <a:spcPts val="710"/>
              </a:spcBef>
              <a:tabLst>
                <a:tab pos="3670300" algn="l"/>
              </a:tabLst>
            </a:pPr>
            <a:r>
              <a:rPr sz="2400" dirty="0">
                <a:latin typeface="Carlito"/>
                <a:cs typeface="Carlito"/>
              </a:rPr>
              <a:t>4 = 4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0	</a:t>
            </a:r>
            <a:r>
              <a:rPr sz="2400" spc="-5" dirty="0">
                <a:latin typeface="Carlito"/>
                <a:cs typeface="Carlito"/>
              </a:rPr>
              <a:t>(ii)</a:t>
            </a:r>
            <a:endParaRPr sz="2400" dirty="0">
              <a:latin typeface="Carlito"/>
              <a:cs typeface="Carlito"/>
            </a:endParaRPr>
          </a:p>
          <a:p>
            <a:pPr marL="309880">
              <a:lnSpc>
                <a:spcPct val="100000"/>
              </a:lnSpc>
              <a:spcBef>
                <a:spcPts val="685"/>
              </a:spcBef>
              <a:tabLst>
                <a:tab pos="2950845" algn="l"/>
              </a:tabLst>
            </a:pPr>
            <a:r>
              <a:rPr sz="2400" spc="-5" dirty="0">
                <a:latin typeface="Carlito"/>
                <a:cs typeface="Carlito"/>
              </a:rPr>
              <a:t>Susun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persamaan</a:t>
            </a:r>
            <a:r>
              <a:rPr sz="2400" dirty="0">
                <a:latin typeface="Carlito"/>
                <a:cs typeface="Carlito"/>
              </a:rPr>
              <a:t> (i)	menjadi</a:t>
            </a:r>
          </a:p>
          <a:p>
            <a:pPr marL="1841500">
              <a:lnSpc>
                <a:spcPct val="100000"/>
              </a:lnSpc>
              <a:spcBef>
                <a:spcPts val="745"/>
              </a:spcBef>
              <a:tabLst>
                <a:tab pos="3972560" algn="l"/>
                <a:tab pos="4792345" algn="l"/>
              </a:tabLst>
            </a:pPr>
            <a:r>
              <a:rPr sz="2400" dirty="0">
                <a:latin typeface="Carlito"/>
                <a:cs typeface="Carlito"/>
              </a:rPr>
              <a:t>–2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4 + 1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9</a:t>
            </a:r>
            <a:r>
              <a:rPr sz="2400" spc="-1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 1	</a:t>
            </a:r>
            <a:r>
              <a:rPr sz="2400" spc="-15" dirty="0">
                <a:latin typeface="Carlito"/>
                <a:cs typeface="Carlito"/>
              </a:rPr>
              <a:t>atau	</a:t>
            </a:r>
            <a:r>
              <a:rPr sz="2400" dirty="0">
                <a:latin typeface="Carlito"/>
                <a:cs typeface="Carlito"/>
              </a:rPr>
              <a:t>–2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4 + 1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9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2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9)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331" y="4625179"/>
            <a:ext cx="10602367" cy="188128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42305" algn="r">
              <a:lnSpc>
                <a:spcPct val="100000"/>
              </a:lnSpc>
              <a:spcBef>
                <a:spcPts val="810"/>
              </a:spcBef>
            </a:pPr>
            <a:r>
              <a:rPr sz="2400" spc="-15" dirty="0">
                <a:latin typeface="Carlito"/>
                <a:cs typeface="Carlito"/>
              </a:rPr>
              <a:t>Karena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9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0 </a:t>
            </a:r>
            <a:r>
              <a:rPr sz="2400" spc="-5" dirty="0">
                <a:latin typeface="Carlito"/>
                <a:cs typeface="Carlito"/>
              </a:rPr>
              <a:t>(mod 9),</a:t>
            </a:r>
            <a:r>
              <a:rPr sz="2400" spc="-2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maka</a:t>
            </a:r>
            <a:endParaRPr sz="2400" dirty="0">
              <a:latin typeface="Carlito"/>
              <a:cs typeface="Carlito"/>
            </a:endParaRPr>
          </a:p>
          <a:p>
            <a:pPr marR="5779135" algn="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Carlito"/>
                <a:cs typeface="Carlito"/>
              </a:rPr>
              <a:t>–2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4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2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9)</a:t>
            </a:r>
            <a:endParaRPr sz="2400" dirty="0">
              <a:latin typeface="Carlito"/>
              <a:cs typeface="Carlito"/>
            </a:endParaRPr>
          </a:p>
          <a:p>
            <a:pPr marL="106045" marR="30480" indent="-68580">
              <a:lnSpc>
                <a:spcPts val="3590"/>
              </a:lnSpc>
              <a:spcBef>
                <a:spcPts val="225"/>
              </a:spcBef>
              <a:tabLst>
                <a:tab pos="7691120" algn="l"/>
              </a:tabLst>
            </a:pP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-15" dirty="0">
                <a:latin typeface="Carlito"/>
                <a:cs typeface="Carlito"/>
              </a:rPr>
              <a:t>kekongruenan </a:t>
            </a:r>
            <a:r>
              <a:rPr sz="2400" spc="-10" dirty="0">
                <a:latin typeface="Carlito"/>
                <a:cs typeface="Carlito"/>
              </a:rPr>
              <a:t>terakhir </a:t>
            </a:r>
            <a:r>
              <a:rPr sz="2400" dirty="0">
                <a:latin typeface="Carlito"/>
                <a:cs typeface="Carlito"/>
              </a:rPr>
              <a:t>ini </a:t>
            </a:r>
            <a:r>
              <a:rPr sz="2400" spc="-10" dirty="0">
                <a:latin typeface="Carlito"/>
                <a:cs typeface="Carlito"/>
              </a:rPr>
              <a:t>kita peroleh </a:t>
            </a:r>
            <a:r>
              <a:rPr sz="2400" dirty="0">
                <a:latin typeface="Carlito"/>
                <a:cs typeface="Carlito"/>
              </a:rPr>
              <a:t>–2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adalah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balikan	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dirty="0">
                <a:latin typeface="Carlito"/>
                <a:cs typeface="Carlito"/>
              </a:rPr>
              <a:t>4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9).  </a:t>
            </a:r>
            <a:r>
              <a:rPr sz="2400" spc="-15" dirty="0">
                <a:latin typeface="Carlito"/>
                <a:cs typeface="Carlito"/>
              </a:rPr>
              <a:t>atau </a:t>
            </a:r>
            <a:r>
              <a:rPr sz="2400" spc="-10" dirty="0">
                <a:latin typeface="Carlito"/>
                <a:cs typeface="Carlito"/>
              </a:rPr>
              <a:t>dapat </a:t>
            </a:r>
            <a:r>
              <a:rPr sz="2400" spc="-15" dirty="0">
                <a:latin typeface="Carlito"/>
                <a:cs typeface="Carlito"/>
              </a:rPr>
              <a:t>juga </a:t>
            </a:r>
            <a:r>
              <a:rPr sz="2400" spc="-5" dirty="0">
                <a:latin typeface="Carlito"/>
                <a:cs typeface="Carlito"/>
              </a:rPr>
              <a:t>ditulis 4</a:t>
            </a:r>
            <a:r>
              <a:rPr sz="2400" spc="-7" baseline="24305" dirty="0">
                <a:latin typeface="Carlito"/>
                <a:cs typeface="Carlito"/>
              </a:rPr>
              <a:t>–1 </a:t>
            </a:r>
            <a:r>
              <a:rPr sz="2400" spc="-5" dirty="0">
                <a:latin typeface="Carlito"/>
                <a:cs typeface="Carlito"/>
              </a:rPr>
              <a:t>(mod 9) </a:t>
            </a:r>
            <a:r>
              <a:rPr sz="2400" dirty="0">
                <a:latin typeface="Carlito"/>
                <a:cs typeface="Carlito"/>
              </a:rPr>
              <a:t>= –2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2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9</a:t>
            </a:r>
            <a:r>
              <a:rPr sz="2400" spc="-5" dirty="0" smtClean="0">
                <a:latin typeface="Carlito"/>
                <a:cs typeface="Carlito"/>
              </a:rPr>
              <a:t>).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1540" y="641461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4536A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919886"/>
            <a:ext cx="11275061" cy="1431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Catatan: </a:t>
            </a:r>
            <a:r>
              <a:rPr sz="2800" spc="-5" dirty="0">
                <a:latin typeface="Carlito"/>
                <a:cs typeface="Carlito"/>
              </a:rPr>
              <a:t>setiap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20" dirty="0">
                <a:latin typeface="Carlito"/>
                <a:cs typeface="Carlito"/>
              </a:rPr>
              <a:t>yang kongruen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dengan</a:t>
            </a:r>
            <a:endParaRPr sz="2800" dirty="0">
              <a:latin typeface="Carlito"/>
              <a:cs typeface="Carlito"/>
            </a:endParaRPr>
          </a:p>
          <a:p>
            <a:pPr marL="1007744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latin typeface="Carlito"/>
                <a:cs typeface="Carlito"/>
              </a:rPr>
              <a:t>–2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9)</a:t>
            </a:r>
            <a:endParaRPr sz="28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35"/>
              </a:spcBef>
              <a:tabLst>
                <a:tab pos="6718934" algn="l"/>
              </a:tabLst>
            </a:pPr>
            <a:r>
              <a:rPr sz="2800" spc="-20" dirty="0">
                <a:latin typeface="Carlito"/>
                <a:cs typeface="Carlito"/>
              </a:rPr>
              <a:t>juga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15" dirty="0">
                <a:latin typeface="Carlito"/>
                <a:cs typeface="Carlito"/>
              </a:rPr>
              <a:t>balikan </a:t>
            </a:r>
            <a:r>
              <a:rPr sz="2800" spc="-10" dirty="0">
                <a:latin typeface="Carlito"/>
                <a:cs typeface="Carlito"/>
              </a:rPr>
              <a:t>dari </a:t>
            </a:r>
            <a:r>
              <a:rPr sz="2800" spc="-5" dirty="0">
                <a:latin typeface="Carlito"/>
                <a:cs typeface="Carlito"/>
              </a:rPr>
              <a:t>4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9),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misalnya	</a:t>
            </a:r>
            <a:r>
              <a:rPr sz="2800" spc="-5" dirty="0">
                <a:latin typeface="Carlito"/>
                <a:cs typeface="Carlito"/>
              </a:rPr>
              <a:t>…, </a:t>
            </a:r>
            <a:r>
              <a:rPr sz="2800" spc="-10" dirty="0">
                <a:latin typeface="Carlito"/>
                <a:cs typeface="Carlito"/>
              </a:rPr>
              <a:t>–20, –11, </a:t>
            </a:r>
            <a:r>
              <a:rPr sz="2800" spc="-5" dirty="0">
                <a:latin typeface="Carlito"/>
                <a:cs typeface="Carlito"/>
              </a:rPr>
              <a:t>7, 16,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…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3232" y="2362564"/>
            <a:ext cx="2743580" cy="189282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27940" algn="r">
              <a:lnSpc>
                <a:spcPct val="100000"/>
              </a:lnSpc>
              <a:spcBef>
                <a:spcPts val="420"/>
              </a:spcBef>
            </a:pPr>
            <a:r>
              <a:rPr sz="2800" spc="-10" dirty="0">
                <a:latin typeface="Carlito"/>
                <a:cs typeface="Carlito"/>
              </a:rPr>
              <a:t>–20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–2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9)</a:t>
            </a:r>
            <a:endParaRPr sz="2800" dirty="0">
              <a:latin typeface="Carlito"/>
              <a:cs typeface="Carlito"/>
            </a:endParaRPr>
          </a:p>
          <a:p>
            <a:pPr marR="27305" algn="r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arlito"/>
                <a:cs typeface="Carlito"/>
              </a:rPr>
              <a:t>–11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–2 (mod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9)</a:t>
            </a:r>
            <a:endParaRPr sz="280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arlito"/>
                <a:cs typeface="Carlito"/>
              </a:rPr>
              <a:t>7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–2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9)</a:t>
            </a:r>
            <a:endParaRPr sz="2800" dirty="0">
              <a:latin typeface="Carlito"/>
              <a:cs typeface="Carlito"/>
            </a:endParaRPr>
          </a:p>
          <a:p>
            <a:pPr marR="43180" algn="r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latin typeface="Carlito"/>
                <a:cs typeface="Carlito"/>
              </a:rPr>
              <a:t>16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–2 </a:t>
            </a:r>
            <a:r>
              <a:rPr sz="2800" spc="-10" dirty="0">
                <a:latin typeface="Carlito"/>
                <a:cs typeface="Carlito"/>
              </a:rPr>
              <a:t>(</a:t>
            </a:r>
            <a:r>
              <a:rPr sz="2800" spc="-10" dirty="0" smtClean="0">
                <a:latin typeface="Carlito"/>
                <a:cs typeface="Carlito"/>
              </a:rPr>
              <a:t>mod</a:t>
            </a:r>
            <a:r>
              <a:rPr sz="2800" spc="-5" dirty="0" smtClean="0">
                <a:latin typeface="Carlito"/>
                <a:cs typeface="Carlito"/>
              </a:rPr>
              <a:t>9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174" y="2326116"/>
            <a:ext cx="7464425" cy="18986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spc="-15" dirty="0">
                <a:latin typeface="Carlito"/>
                <a:cs typeface="Carlito"/>
              </a:rPr>
              <a:t>(karena </a:t>
            </a:r>
            <a:r>
              <a:rPr sz="2800" spc="-5" dirty="0">
                <a:latin typeface="Carlito"/>
                <a:cs typeface="Carlito"/>
              </a:rPr>
              <a:t>9 </a:t>
            </a:r>
            <a:r>
              <a:rPr sz="2800" spc="-10" dirty="0">
                <a:latin typeface="Carlito"/>
                <a:cs typeface="Carlito"/>
              </a:rPr>
              <a:t>habis </a:t>
            </a:r>
            <a:r>
              <a:rPr sz="2800" spc="-5" dirty="0">
                <a:latin typeface="Carlito"/>
                <a:cs typeface="Carlito"/>
              </a:rPr>
              <a:t>membagi </a:t>
            </a:r>
            <a:r>
              <a:rPr sz="2800" spc="-10" dirty="0">
                <a:latin typeface="Carlito"/>
                <a:cs typeface="Carlito"/>
              </a:rPr>
              <a:t>–20 </a:t>
            </a:r>
            <a:r>
              <a:rPr sz="2800" spc="-5" dirty="0">
                <a:latin typeface="Carlito"/>
                <a:cs typeface="Carlito"/>
              </a:rPr>
              <a:t>– (–2) =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–18)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5" dirty="0">
                <a:latin typeface="Carlito"/>
                <a:cs typeface="Carlito"/>
              </a:rPr>
              <a:t>(karena </a:t>
            </a:r>
            <a:r>
              <a:rPr sz="2800" spc="-5" dirty="0">
                <a:latin typeface="Carlito"/>
                <a:cs typeface="Carlito"/>
              </a:rPr>
              <a:t>9 </a:t>
            </a:r>
            <a:r>
              <a:rPr sz="2800" spc="-10" dirty="0">
                <a:latin typeface="Carlito"/>
                <a:cs typeface="Carlito"/>
              </a:rPr>
              <a:t>habis </a:t>
            </a:r>
            <a:r>
              <a:rPr sz="2800" spc="-5" dirty="0">
                <a:latin typeface="Carlito"/>
                <a:cs typeface="Carlito"/>
              </a:rPr>
              <a:t>membagi –11 – (–2) =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–9)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5" dirty="0">
                <a:latin typeface="Carlito"/>
                <a:cs typeface="Carlito"/>
              </a:rPr>
              <a:t>(karena </a:t>
            </a:r>
            <a:r>
              <a:rPr sz="2800" spc="-5" dirty="0">
                <a:latin typeface="Carlito"/>
                <a:cs typeface="Carlito"/>
              </a:rPr>
              <a:t>9 </a:t>
            </a:r>
            <a:r>
              <a:rPr sz="2800" spc="-10" dirty="0">
                <a:latin typeface="Carlito"/>
                <a:cs typeface="Carlito"/>
              </a:rPr>
              <a:t>habis </a:t>
            </a:r>
            <a:r>
              <a:rPr sz="2800" spc="-5" dirty="0">
                <a:latin typeface="Carlito"/>
                <a:cs typeface="Carlito"/>
              </a:rPr>
              <a:t>membagi 7 – (–2) =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9)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800" spc="-15" dirty="0">
                <a:latin typeface="Carlito"/>
                <a:cs typeface="Carlito"/>
              </a:rPr>
              <a:t>(karena </a:t>
            </a:r>
            <a:r>
              <a:rPr sz="2800" spc="-5" dirty="0">
                <a:latin typeface="Carlito"/>
                <a:cs typeface="Carlito"/>
              </a:rPr>
              <a:t>9 </a:t>
            </a:r>
            <a:r>
              <a:rPr sz="2800" spc="-10" dirty="0">
                <a:latin typeface="Carlito"/>
                <a:cs typeface="Carlito"/>
              </a:rPr>
              <a:t>habis </a:t>
            </a:r>
            <a:r>
              <a:rPr sz="2800" spc="-5" dirty="0">
                <a:latin typeface="Carlito"/>
                <a:cs typeface="Carlito"/>
              </a:rPr>
              <a:t>membagi 16 – (–2) =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18)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635796"/>
            <a:ext cx="1173480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5080" indent="-229235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  <a:tab pos="2326640" algn="l"/>
              </a:tabLst>
            </a:pPr>
            <a:r>
              <a:rPr sz="2400" spc="-5" dirty="0">
                <a:latin typeface="Carlito"/>
                <a:cs typeface="Carlito"/>
              </a:rPr>
              <a:t>…, –20,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–11,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–2</a:t>
            </a:r>
            <a:r>
              <a:rPr sz="2400" spc="-5" dirty="0">
                <a:latin typeface="Carlito"/>
                <a:cs typeface="Carlito"/>
              </a:rPr>
              <a:t>,	7, 16, </a:t>
            </a:r>
            <a:r>
              <a:rPr sz="2400" dirty="0">
                <a:latin typeface="Carlito"/>
                <a:cs typeface="Carlito"/>
              </a:rPr>
              <a:t>… </a:t>
            </a:r>
            <a:r>
              <a:rPr sz="2400" spc="-10" dirty="0">
                <a:latin typeface="Carlito"/>
                <a:cs typeface="Carlito"/>
              </a:rPr>
              <a:t>diperoleh dengan </a:t>
            </a:r>
            <a:r>
              <a:rPr sz="2400" spc="-5" dirty="0">
                <a:latin typeface="Carlito"/>
                <a:cs typeface="Carlito"/>
              </a:rPr>
              <a:t>menambahkan </a:t>
            </a:r>
            <a:r>
              <a:rPr sz="2400" dirty="0">
                <a:latin typeface="Carlito"/>
                <a:cs typeface="Carlito"/>
              </a:rPr>
              <a:t>9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dirty="0">
                <a:latin typeface="Carlito"/>
                <a:cs typeface="Carlito"/>
              </a:rPr>
              <a:t>kiri </a:t>
            </a:r>
            <a:r>
              <a:rPr sz="2400" spc="-15" dirty="0">
                <a:latin typeface="Carlito"/>
                <a:cs typeface="Carlito"/>
              </a:rPr>
              <a:t>atau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spc="-10" dirty="0">
                <a:latin typeface="Carlito"/>
                <a:cs typeface="Carlito"/>
              </a:rPr>
              <a:t>kanan  </a:t>
            </a:r>
            <a:r>
              <a:rPr sz="2400" spc="-5" dirty="0">
                <a:latin typeface="Carlito"/>
                <a:cs typeface="Carlito"/>
              </a:rPr>
              <a:t>dari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–2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1540" y="641461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4536A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446711"/>
            <a:ext cx="1101659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0"/>
              </a:spcBef>
              <a:tabLst>
                <a:tab pos="1224280" algn="l"/>
              </a:tabLst>
            </a:pPr>
            <a:r>
              <a:rPr sz="2200" spc="-5" dirty="0">
                <a:solidFill>
                  <a:srgbClr val="000000"/>
                </a:solidFill>
              </a:rPr>
              <a:t>(b) </a:t>
            </a:r>
            <a:r>
              <a:rPr sz="2200" spc="-15" dirty="0">
                <a:solidFill>
                  <a:srgbClr val="000000"/>
                </a:solidFill>
              </a:rPr>
              <a:t>Karena </a:t>
            </a:r>
            <a:r>
              <a:rPr sz="2200" spc="-5" dirty="0">
                <a:solidFill>
                  <a:srgbClr val="000000"/>
                </a:solidFill>
              </a:rPr>
              <a:t>PBB(17, 7) = 1, </a:t>
            </a:r>
            <a:r>
              <a:rPr sz="2200" spc="-15" dirty="0">
                <a:solidFill>
                  <a:srgbClr val="000000"/>
                </a:solidFill>
              </a:rPr>
              <a:t>maka balikan </a:t>
            </a:r>
            <a:r>
              <a:rPr sz="2200" spc="-10" dirty="0">
                <a:solidFill>
                  <a:srgbClr val="000000"/>
                </a:solidFill>
              </a:rPr>
              <a:t>dari </a:t>
            </a:r>
            <a:r>
              <a:rPr sz="2200" spc="-5" dirty="0">
                <a:solidFill>
                  <a:srgbClr val="000000"/>
                </a:solidFill>
              </a:rPr>
              <a:t>17 </a:t>
            </a:r>
            <a:r>
              <a:rPr sz="2200" spc="-10" dirty="0">
                <a:solidFill>
                  <a:srgbClr val="000000"/>
                </a:solidFill>
              </a:rPr>
              <a:t>(mod </a:t>
            </a:r>
            <a:r>
              <a:rPr sz="2200" spc="-5" dirty="0">
                <a:solidFill>
                  <a:srgbClr val="000000"/>
                </a:solidFill>
              </a:rPr>
              <a:t>7) ada. Dari </a:t>
            </a:r>
            <a:r>
              <a:rPr sz="2200" spc="-10" dirty="0">
                <a:solidFill>
                  <a:srgbClr val="000000"/>
                </a:solidFill>
              </a:rPr>
              <a:t>algoritma </a:t>
            </a:r>
            <a:r>
              <a:rPr sz="2200" spc="-5" dirty="0">
                <a:solidFill>
                  <a:srgbClr val="000000"/>
                </a:solidFill>
              </a:rPr>
              <a:t>Euclidean  </a:t>
            </a:r>
            <a:r>
              <a:rPr sz="2200" spc="-10" dirty="0">
                <a:solidFill>
                  <a:srgbClr val="000000"/>
                </a:solidFill>
              </a:rPr>
              <a:t>diperoleh	</a:t>
            </a:r>
            <a:r>
              <a:rPr sz="2200" spc="-15" dirty="0">
                <a:solidFill>
                  <a:srgbClr val="000000"/>
                </a:solidFill>
              </a:rPr>
              <a:t>rangkaian </a:t>
            </a:r>
            <a:r>
              <a:rPr sz="2200" spc="-10" dirty="0">
                <a:solidFill>
                  <a:srgbClr val="000000"/>
                </a:solidFill>
              </a:rPr>
              <a:t>pembagian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berikut:</a:t>
            </a:r>
            <a:endParaRPr sz="2200" dirty="0"/>
          </a:p>
        </p:txBody>
      </p:sp>
      <p:sp>
        <p:nvSpPr>
          <p:cNvPr id="5" name="object 5"/>
          <p:cNvSpPr txBox="1"/>
          <p:nvPr/>
        </p:nvSpPr>
        <p:spPr>
          <a:xfrm>
            <a:off x="3614165" y="1068476"/>
            <a:ext cx="386080" cy="12134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spc="-5" dirty="0">
                <a:latin typeface="Carlito"/>
                <a:cs typeface="Carlito"/>
              </a:rPr>
              <a:t>(i)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200" spc="-10" dirty="0">
                <a:latin typeface="Carlito"/>
                <a:cs typeface="Carlito"/>
              </a:rPr>
              <a:t>(ii)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200" spc="-10" dirty="0">
                <a:latin typeface="Carlito"/>
                <a:cs typeface="Carlito"/>
              </a:rPr>
              <a:t>(i</a:t>
            </a:r>
            <a:r>
              <a:rPr sz="2200" spc="-15" dirty="0">
                <a:latin typeface="Carlito"/>
                <a:cs typeface="Carlito"/>
              </a:rPr>
              <a:t>i</a:t>
            </a:r>
            <a:r>
              <a:rPr sz="2200" spc="-5" dirty="0">
                <a:latin typeface="Carlito"/>
                <a:cs typeface="Carlito"/>
              </a:rPr>
              <a:t>i)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8820" y="1921510"/>
            <a:ext cx="476758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(yang </a:t>
            </a:r>
            <a:r>
              <a:rPr sz="2200" spc="-10" dirty="0">
                <a:latin typeface="Carlito"/>
                <a:cs typeface="Carlito"/>
              </a:rPr>
              <a:t>berarti: </a:t>
            </a:r>
            <a:r>
              <a:rPr sz="2200" spc="-5" dirty="0">
                <a:latin typeface="Carlito"/>
                <a:cs typeface="Carlito"/>
              </a:rPr>
              <a:t>PBB(17, 7) = 1)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4164" y="2712465"/>
            <a:ext cx="149123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(iv)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396" y="1050547"/>
            <a:ext cx="3945003" cy="284436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580"/>
              </a:spcBef>
            </a:pPr>
            <a:r>
              <a:rPr sz="2200" spc="-5" dirty="0">
                <a:latin typeface="Carlito"/>
                <a:cs typeface="Carlito"/>
              </a:rPr>
              <a:t>17 = 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 +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3</a:t>
            </a:r>
            <a:endParaRPr sz="2200" dirty="0">
              <a:latin typeface="Carlito"/>
              <a:cs typeface="Carlito"/>
            </a:endParaRPr>
          </a:p>
          <a:p>
            <a:pPr marL="546100">
              <a:lnSpc>
                <a:spcPct val="100000"/>
              </a:lnSpc>
              <a:spcBef>
                <a:spcPts val="484"/>
              </a:spcBef>
              <a:tabLst>
                <a:tab pos="1017269" algn="l"/>
              </a:tabLst>
            </a:pPr>
            <a:r>
              <a:rPr sz="2200" spc="-5" dirty="0">
                <a:latin typeface="Carlito"/>
                <a:cs typeface="Carlito"/>
              </a:rPr>
              <a:t>7 =	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3 +</a:t>
            </a:r>
            <a:r>
              <a:rPr sz="2200" spc="-1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</a:t>
            </a:r>
            <a:endParaRPr sz="2200" dirty="0">
              <a:latin typeface="Carlito"/>
              <a:cs typeface="Carlito"/>
            </a:endParaRPr>
          </a:p>
          <a:p>
            <a:pPr marL="608330">
              <a:lnSpc>
                <a:spcPct val="100000"/>
              </a:lnSpc>
              <a:spcBef>
                <a:spcPts val="465"/>
              </a:spcBef>
            </a:pPr>
            <a:r>
              <a:rPr sz="2200" spc="-5" dirty="0">
                <a:latin typeface="Carlito"/>
                <a:cs typeface="Carlito"/>
              </a:rPr>
              <a:t>3 = 3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1 +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0</a:t>
            </a:r>
            <a:endParaRPr sz="2200" dirty="0">
              <a:latin typeface="Carlito"/>
              <a:cs typeface="Carlito"/>
            </a:endParaRPr>
          </a:p>
          <a:p>
            <a:pPr marL="481965" marR="506730" indent="-469900">
              <a:lnSpc>
                <a:spcPts val="3120"/>
              </a:lnSpc>
              <a:spcBef>
                <a:spcPts val="175"/>
              </a:spcBef>
            </a:pPr>
            <a:r>
              <a:rPr sz="2200" spc="-10" dirty="0">
                <a:latin typeface="Carlito"/>
                <a:cs typeface="Carlito"/>
              </a:rPr>
              <a:t>Susun (ii) </a:t>
            </a:r>
            <a:r>
              <a:rPr sz="2200" spc="-5" dirty="0">
                <a:latin typeface="Carlito"/>
                <a:cs typeface="Carlito"/>
              </a:rPr>
              <a:t>menjadi:  </a:t>
            </a:r>
            <a:endParaRPr lang="en-US" sz="2200" spc="-5" dirty="0" smtClean="0">
              <a:latin typeface="Carlito"/>
              <a:cs typeface="Carlito"/>
            </a:endParaRPr>
          </a:p>
          <a:p>
            <a:pPr marL="481965" marR="506730" indent="-469900">
              <a:lnSpc>
                <a:spcPts val="3120"/>
              </a:lnSpc>
              <a:spcBef>
                <a:spcPts val="175"/>
              </a:spcBef>
            </a:pPr>
            <a:r>
              <a:rPr sz="2200" spc="-5" dirty="0" smtClean="0">
                <a:latin typeface="Carlito"/>
                <a:cs typeface="Carlito"/>
              </a:rPr>
              <a:t>1 </a:t>
            </a:r>
            <a:r>
              <a:rPr sz="2200" spc="-5" dirty="0">
                <a:latin typeface="Carlito"/>
                <a:cs typeface="Carlito"/>
              </a:rPr>
              <a:t>= 7 – 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3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200" spc="-10" dirty="0">
                <a:latin typeface="Carlito"/>
                <a:cs typeface="Carlito"/>
              </a:rPr>
              <a:t>Susun </a:t>
            </a:r>
            <a:r>
              <a:rPr sz="2200" spc="-5" dirty="0">
                <a:latin typeface="Carlito"/>
                <a:cs typeface="Carlito"/>
              </a:rPr>
              <a:t>(i) menjadi</a:t>
            </a:r>
            <a:endParaRPr sz="2200" dirty="0">
              <a:latin typeface="Carlito"/>
              <a:cs typeface="Carlito"/>
            </a:endParaRPr>
          </a:p>
          <a:p>
            <a:pPr marL="481965">
              <a:lnSpc>
                <a:spcPct val="100000"/>
              </a:lnSpc>
              <a:spcBef>
                <a:spcPts val="470"/>
              </a:spcBef>
              <a:tabLst>
                <a:tab pos="2310765" algn="l"/>
              </a:tabLst>
            </a:pPr>
            <a:r>
              <a:rPr sz="2200" spc="-5" dirty="0">
                <a:latin typeface="Carlito"/>
                <a:cs typeface="Carlito"/>
              </a:rPr>
              <a:t>3 =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17 –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lang="en-US" sz="2200" dirty="0" smtClean="0">
                <a:latin typeface="Carlito"/>
                <a:cs typeface="Carlito"/>
              </a:rPr>
              <a:t>       </a:t>
            </a:r>
            <a:r>
              <a:rPr sz="2200" spc="-10" dirty="0" smtClean="0">
                <a:latin typeface="Carlito"/>
                <a:cs typeface="Carlito"/>
              </a:rPr>
              <a:t>(</a:t>
            </a:r>
            <a:r>
              <a:rPr sz="2200" spc="-10" dirty="0">
                <a:latin typeface="Carlito"/>
                <a:cs typeface="Carlito"/>
              </a:rPr>
              <a:t>v)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398" y="3838473"/>
            <a:ext cx="10622992" cy="2419252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565"/>
              </a:spcBef>
            </a:pPr>
            <a:r>
              <a:rPr sz="2200" spc="-15" dirty="0">
                <a:latin typeface="Carlito"/>
                <a:cs typeface="Carlito"/>
              </a:rPr>
              <a:t>Sulihkan </a:t>
            </a:r>
            <a:r>
              <a:rPr sz="2200" spc="-5" dirty="0">
                <a:latin typeface="Carlito"/>
                <a:cs typeface="Carlito"/>
              </a:rPr>
              <a:t>(v) </a:t>
            </a:r>
            <a:r>
              <a:rPr sz="2200" spc="-40" dirty="0">
                <a:latin typeface="Carlito"/>
                <a:cs typeface="Carlito"/>
              </a:rPr>
              <a:t>ke </a:t>
            </a:r>
            <a:r>
              <a:rPr sz="2200" spc="-10" dirty="0">
                <a:latin typeface="Carlito"/>
                <a:cs typeface="Carlito"/>
              </a:rPr>
              <a:t>dalam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(iv):</a:t>
            </a:r>
            <a:endParaRPr sz="2200" dirty="0">
              <a:latin typeface="Carlito"/>
              <a:cs typeface="Carlito"/>
            </a:endParaRPr>
          </a:p>
          <a:p>
            <a:pPr marL="718185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latin typeface="Carlito"/>
                <a:cs typeface="Carlito"/>
              </a:rPr>
              <a:t>1 = 7 – 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rlito"/>
                <a:cs typeface="Carlito"/>
              </a:rPr>
              <a:t>(17 </a:t>
            </a:r>
            <a:r>
              <a:rPr sz="2200" spc="-5" dirty="0">
                <a:latin typeface="Carlito"/>
                <a:cs typeface="Carlito"/>
              </a:rPr>
              <a:t>– 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7) = 1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 – 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17 + 4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 = 5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7 – 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17</a:t>
            </a:r>
            <a:endParaRPr sz="2200" dirty="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  <a:spcBef>
                <a:spcPts val="470"/>
              </a:spcBef>
            </a:pPr>
            <a:r>
              <a:rPr sz="2200" spc="-15" dirty="0">
                <a:latin typeface="Carlito"/>
                <a:cs typeface="Carlito"/>
              </a:rPr>
              <a:t>atau</a:t>
            </a:r>
            <a:endParaRPr sz="2200" dirty="0">
              <a:latin typeface="Carlito"/>
              <a:cs typeface="Carlito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  <a:tabLst>
                <a:tab pos="3132455" algn="l"/>
                <a:tab pos="4975225" algn="l"/>
                <a:tab pos="5391150" algn="l"/>
              </a:tabLst>
            </a:pPr>
            <a:r>
              <a:rPr sz="2200" spc="-5" dirty="0">
                <a:latin typeface="Carlito"/>
                <a:cs typeface="Carlito"/>
              </a:rPr>
              <a:t>–2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17  +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5 </a:t>
            </a:r>
            <a:r>
              <a:rPr sz="2200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7</a:t>
            </a:r>
            <a:r>
              <a:rPr sz="2200" spc="-2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	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( 5 </a:t>
            </a:r>
            <a:r>
              <a:rPr sz="2200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7 </a:t>
            </a:r>
            <a:r>
              <a:rPr sz="2200" spc="-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0</a:t>
            </a:r>
            <a:r>
              <a:rPr sz="22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(</a:t>
            </a:r>
            <a:r>
              <a:rPr sz="2200" spc="-10" dirty="0" smtClean="0">
                <a:solidFill>
                  <a:srgbClr val="FF0000"/>
                </a:solidFill>
                <a:latin typeface="Carlito"/>
                <a:cs typeface="Carlito"/>
              </a:rPr>
              <a:t>mod</a:t>
            </a:r>
            <a:r>
              <a:rPr lang="en-US" sz="2200" spc="-10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5" dirty="0" smtClean="0">
                <a:solidFill>
                  <a:srgbClr val="FF0000"/>
                </a:solidFill>
                <a:latin typeface="Carlito"/>
                <a:cs typeface="Carlito"/>
              </a:rPr>
              <a:t>7))</a:t>
            </a:r>
            <a:endParaRPr sz="2200" dirty="0">
              <a:latin typeface="Carlito"/>
              <a:cs typeface="Carlito"/>
            </a:endParaRPr>
          </a:p>
          <a:p>
            <a:pPr marL="438784">
              <a:lnSpc>
                <a:spcPct val="100000"/>
              </a:lnSpc>
              <a:spcBef>
                <a:spcPts val="470"/>
              </a:spcBef>
              <a:tabLst>
                <a:tab pos="3462020" algn="l"/>
              </a:tabLst>
            </a:pPr>
            <a:r>
              <a:rPr sz="2200" spc="-5" dirty="0">
                <a:latin typeface="Carlito"/>
                <a:cs typeface="Carlito"/>
              </a:rPr>
              <a:t>–2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17 </a:t>
            </a:r>
            <a:r>
              <a:rPr sz="2200" spc="-5" dirty="0">
                <a:latin typeface="Symbol"/>
                <a:cs typeface="Symbol"/>
              </a:rPr>
              <a:t>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(mod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7)	</a:t>
            </a:r>
            <a:r>
              <a:rPr sz="2200" spc="-10" dirty="0">
                <a:latin typeface="Carlito"/>
                <a:cs typeface="Carlito"/>
              </a:rPr>
              <a:t>(7 habis membagi </a:t>
            </a:r>
            <a:r>
              <a:rPr sz="2200" spc="-5" dirty="0">
                <a:latin typeface="Carlito"/>
                <a:cs typeface="Carlito"/>
              </a:rPr>
              <a:t>–2 </a:t>
            </a:r>
            <a:r>
              <a:rPr sz="2200" spc="-5" dirty="0">
                <a:latin typeface="Symbol"/>
                <a:cs typeface="Symbol"/>
              </a:rPr>
              <a:t>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17 – 1 =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–35)</a:t>
            </a:r>
            <a:endParaRPr sz="2200" dirty="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665"/>
              </a:spcBef>
            </a:pPr>
            <a:r>
              <a:rPr sz="2000" dirty="0">
                <a:latin typeface="Carlito"/>
                <a:cs typeface="Carlito"/>
              </a:rPr>
              <a:t>Jadi, </a:t>
            </a:r>
            <a:r>
              <a:rPr sz="2000" spc="-5" dirty="0">
                <a:latin typeface="Carlito"/>
                <a:cs typeface="Carlito"/>
              </a:rPr>
              <a:t>–2 </a:t>
            </a:r>
            <a:r>
              <a:rPr sz="2000" dirty="0">
                <a:latin typeface="Carlito"/>
                <a:cs typeface="Carlito"/>
              </a:rPr>
              <a:t>adalah </a:t>
            </a:r>
            <a:r>
              <a:rPr sz="2000" spc="-10" dirty="0">
                <a:latin typeface="Carlito"/>
                <a:cs typeface="Carlito"/>
              </a:rPr>
              <a:t>balikan </a:t>
            </a:r>
            <a:r>
              <a:rPr sz="2000" spc="-5" dirty="0">
                <a:latin typeface="Carlito"/>
                <a:cs typeface="Carlito"/>
              </a:rPr>
              <a:t>dari </a:t>
            </a:r>
            <a:r>
              <a:rPr sz="2000" dirty="0">
                <a:latin typeface="Carlito"/>
                <a:cs typeface="Carlito"/>
              </a:rPr>
              <a:t>17 </a:t>
            </a:r>
            <a:r>
              <a:rPr sz="2000" spc="-5" dirty="0">
                <a:latin typeface="Carlito"/>
                <a:cs typeface="Carlito"/>
              </a:rPr>
              <a:t>(mod </a:t>
            </a:r>
            <a:r>
              <a:rPr sz="2000" dirty="0">
                <a:latin typeface="Carlito"/>
                <a:cs typeface="Carlito"/>
              </a:rPr>
              <a:t>7), </a:t>
            </a:r>
            <a:r>
              <a:rPr sz="2000" spc="-15" dirty="0">
                <a:latin typeface="Carlito"/>
                <a:cs typeface="Carlito"/>
              </a:rPr>
              <a:t>atau </a:t>
            </a:r>
            <a:r>
              <a:rPr sz="2000" spc="-5" dirty="0">
                <a:latin typeface="Carlito"/>
                <a:cs typeface="Carlito"/>
              </a:rPr>
              <a:t>dapat ditulis </a:t>
            </a:r>
            <a:r>
              <a:rPr sz="2000" spc="5" dirty="0">
                <a:latin typeface="Carlito"/>
                <a:cs typeface="Carlito"/>
              </a:rPr>
              <a:t>17</a:t>
            </a:r>
            <a:r>
              <a:rPr sz="1950" spc="7" baseline="25641" dirty="0">
                <a:latin typeface="Carlito"/>
                <a:cs typeface="Carlito"/>
              </a:rPr>
              <a:t>–1 </a:t>
            </a:r>
            <a:r>
              <a:rPr sz="2000" spc="-5" dirty="0">
                <a:latin typeface="Carlito"/>
                <a:cs typeface="Carlito"/>
              </a:rPr>
              <a:t>(mod </a:t>
            </a:r>
            <a:r>
              <a:rPr sz="2000" dirty="0">
                <a:latin typeface="Carlito"/>
                <a:cs typeface="Carlito"/>
              </a:rPr>
              <a:t>7) = </a:t>
            </a:r>
            <a:r>
              <a:rPr sz="2000" spc="-5" dirty="0">
                <a:latin typeface="Carlito"/>
                <a:cs typeface="Carlito"/>
              </a:rPr>
              <a:t>–2 (mod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7).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798066"/>
            <a:ext cx="10817556" cy="831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13335">
              <a:lnSpc>
                <a:spcPts val="2990"/>
              </a:lnSpc>
              <a:spcBef>
                <a:spcPts val="500"/>
              </a:spcBef>
              <a:tabLst>
                <a:tab pos="544195" algn="l"/>
                <a:tab pos="2459990" algn="l"/>
                <a:tab pos="2710180" algn="l"/>
                <a:tab pos="3642995" algn="l"/>
                <a:tab pos="4156710" algn="l"/>
                <a:tab pos="4876165" algn="l"/>
                <a:tab pos="5074285" algn="l"/>
                <a:tab pos="5786120" algn="l"/>
                <a:tab pos="6938645" algn="l"/>
                <a:tab pos="8220075" algn="l"/>
                <a:tab pos="8840470" algn="l"/>
                <a:tab pos="9168130" algn="l"/>
                <a:tab pos="9500235" algn="l"/>
                <a:tab pos="9848215" algn="l"/>
              </a:tabLst>
            </a:pPr>
            <a:r>
              <a:rPr sz="2800" spc="-5" dirty="0">
                <a:solidFill>
                  <a:srgbClr val="000000"/>
                </a:solidFill>
              </a:rPr>
              <a:t>(c)	M</a:t>
            </a:r>
            <a:r>
              <a:rPr sz="2800" dirty="0">
                <a:solidFill>
                  <a:srgbClr val="000000"/>
                </a:solidFill>
              </a:rPr>
              <a:t>e</a:t>
            </a:r>
            <a:r>
              <a:rPr sz="2800" spc="-10" dirty="0">
                <a:solidFill>
                  <a:srgbClr val="000000"/>
                </a:solidFill>
              </a:rPr>
              <a:t>n</a:t>
            </a:r>
            <a:r>
              <a:rPr sz="2800" dirty="0">
                <a:solidFill>
                  <a:srgbClr val="000000"/>
                </a:solidFill>
              </a:rPr>
              <a:t>g</a:t>
            </a:r>
            <a:r>
              <a:rPr sz="2800" spc="-10" dirty="0">
                <a:solidFill>
                  <a:srgbClr val="000000"/>
                </a:solidFill>
              </a:rPr>
              <a:t>h</a:t>
            </a:r>
            <a:r>
              <a:rPr sz="2800" spc="-20" dirty="0">
                <a:solidFill>
                  <a:srgbClr val="000000"/>
                </a:solidFill>
              </a:rPr>
              <a:t>i</a:t>
            </a:r>
            <a:r>
              <a:rPr sz="2800" spc="-5" dirty="0">
                <a:solidFill>
                  <a:srgbClr val="000000"/>
                </a:solidFill>
              </a:rPr>
              <a:t>tung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10" dirty="0">
                <a:solidFill>
                  <a:srgbClr val="000000"/>
                </a:solidFill>
              </a:rPr>
              <a:t>b</a:t>
            </a:r>
            <a:r>
              <a:rPr sz="2800" spc="5" dirty="0">
                <a:solidFill>
                  <a:srgbClr val="000000"/>
                </a:solidFill>
              </a:rPr>
              <a:t>a</a:t>
            </a:r>
            <a:r>
              <a:rPr sz="2800" spc="-5" dirty="0">
                <a:solidFill>
                  <a:srgbClr val="000000"/>
                </a:solidFill>
              </a:rPr>
              <a:t>l</a:t>
            </a:r>
            <a:r>
              <a:rPr sz="2800" spc="-20" dirty="0">
                <a:solidFill>
                  <a:srgbClr val="000000"/>
                </a:solidFill>
              </a:rPr>
              <a:t>i</a:t>
            </a:r>
            <a:r>
              <a:rPr sz="2800" spc="-55" dirty="0">
                <a:solidFill>
                  <a:srgbClr val="000000"/>
                </a:solidFill>
              </a:rPr>
              <a:t>k</a:t>
            </a:r>
            <a:r>
              <a:rPr sz="2800" spc="-5" dirty="0">
                <a:solidFill>
                  <a:srgbClr val="000000"/>
                </a:solidFill>
              </a:rPr>
              <a:t>an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5" dirty="0">
                <a:solidFill>
                  <a:srgbClr val="000000"/>
                </a:solidFill>
              </a:rPr>
              <a:t>1</a:t>
            </a:r>
            <a:r>
              <a:rPr sz="2800" spc="-5" dirty="0">
                <a:solidFill>
                  <a:srgbClr val="000000"/>
                </a:solidFill>
              </a:rPr>
              <a:t>8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10" dirty="0">
                <a:solidFill>
                  <a:srgbClr val="000000"/>
                </a:solidFill>
              </a:rPr>
              <a:t>(mo</a:t>
            </a:r>
            <a:r>
              <a:rPr sz="2800" spc="-5" dirty="0">
                <a:solidFill>
                  <a:srgbClr val="000000"/>
                </a:solidFill>
              </a:rPr>
              <a:t>d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5" dirty="0">
                <a:solidFill>
                  <a:srgbClr val="000000"/>
                </a:solidFill>
              </a:rPr>
              <a:t>1</a:t>
            </a:r>
            <a:r>
              <a:rPr sz="2800" spc="-10" dirty="0">
                <a:solidFill>
                  <a:srgbClr val="000000"/>
                </a:solidFill>
              </a:rPr>
              <a:t>0</a:t>
            </a:r>
            <a:r>
              <a:rPr sz="2800" spc="-5" dirty="0">
                <a:solidFill>
                  <a:srgbClr val="000000"/>
                </a:solidFill>
              </a:rPr>
              <a:t>).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5" dirty="0">
                <a:solidFill>
                  <a:srgbClr val="000000"/>
                </a:solidFill>
              </a:rPr>
              <a:t>K</a:t>
            </a:r>
            <a:r>
              <a:rPr sz="2800" spc="-5" dirty="0">
                <a:solidFill>
                  <a:srgbClr val="000000"/>
                </a:solidFill>
              </a:rPr>
              <a:t>a</a:t>
            </a:r>
            <a:r>
              <a:rPr sz="2800" spc="-45" dirty="0">
                <a:solidFill>
                  <a:srgbClr val="000000"/>
                </a:solidFill>
              </a:rPr>
              <a:t>r</a:t>
            </a:r>
            <a:r>
              <a:rPr sz="2800" spc="-5" dirty="0">
                <a:solidFill>
                  <a:srgbClr val="000000"/>
                </a:solidFill>
              </a:rPr>
              <a:t>ena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" dirty="0" smtClean="0">
                <a:solidFill>
                  <a:srgbClr val="000000"/>
                </a:solidFill>
              </a:rPr>
              <a:t>P</a:t>
            </a:r>
            <a:r>
              <a:rPr sz="2800" dirty="0" smtClean="0">
                <a:solidFill>
                  <a:srgbClr val="000000"/>
                </a:solidFill>
              </a:rPr>
              <a:t>B</a:t>
            </a:r>
            <a:r>
              <a:rPr sz="2800" spc="-5" dirty="0" smtClean="0">
                <a:solidFill>
                  <a:srgbClr val="000000"/>
                </a:solidFill>
              </a:rPr>
              <a:t>B</a:t>
            </a:r>
            <a:r>
              <a:rPr sz="2800" spc="5" dirty="0" smtClean="0">
                <a:solidFill>
                  <a:srgbClr val="000000"/>
                </a:solidFill>
              </a:rPr>
              <a:t>(</a:t>
            </a:r>
            <a:r>
              <a:rPr sz="2800" spc="-10" dirty="0" smtClean="0">
                <a:solidFill>
                  <a:srgbClr val="000000"/>
                </a:solidFill>
              </a:rPr>
              <a:t>1</a:t>
            </a:r>
            <a:r>
              <a:rPr sz="2800" spc="5" dirty="0" smtClean="0">
                <a:solidFill>
                  <a:srgbClr val="000000"/>
                </a:solidFill>
              </a:rPr>
              <a:t>8</a:t>
            </a:r>
            <a:r>
              <a:rPr sz="2800" spc="-5" dirty="0" smtClean="0">
                <a:solidFill>
                  <a:srgbClr val="000000"/>
                </a:solidFill>
              </a:rPr>
              <a:t>,</a:t>
            </a:r>
            <a:r>
              <a:rPr sz="2800" spc="-10" dirty="0" smtClean="0">
                <a:solidFill>
                  <a:srgbClr val="000000"/>
                </a:solidFill>
              </a:rPr>
              <a:t>1</a:t>
            </a:r>
            <a:r>
              <a:rPr sz="2800" spc="5" dirty="0" smtClean="0">
                <a:solidFill>
                  <a:srgbClr val="000000"/>
                </a:solidFill>
              </a:rPr>
              <a:t>0</a:t>
            </a:r>
            <a:r>
              <a:rPr sz="2800" spc="-5" dirty="0">
                <a:solidFill>
                  <a:srgbClr val="000000"/>
                </a:solidFill>
              </a:rPr>
              <a:t>)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" dirty="0">
                <a:solidFill>
                  <a:srgbClr val="000000"/>
                </a:solidFill>
              </a:rPr>
              <a:t>=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" dirty="0">
                <a:solidFill>
                  <a:srgbClr val="000000"/>
                </a:solidFill>
              </a:rPr>
              <a:t>2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" dirty="0">
                <a:solidFill>
                  <a:srgbClr val="000000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0000"/>
                </a:solidFill>
              </a:rPr>
              <a:t>1</a:t>
            </a:r>
            <a:r>
              <a:rPr sz="2800" spc="-5" dirty="0">
                <a:solidFill>
                  <a:srgbClr val="000000"/>
                </a:solidFill>
              </a:rPr>
              <a:t>,  </a:t>
            </a:r>
            <a:r>
              <a:rPr sz="2800" spc="-15" dirty="0">
                <a:solidFill>
                  <a:srgbClr val="000000"/>
                </a:solidFill>
              </a:rPr>
              <a:t>maka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15" dirty="0" err="1">
                <a:solidFill>
                  <a:srgbClr val="000000"/>
                </a:solidFill>
              </a:rPr>
              <a:t>balikan</a:t>
            </a:r>
            <a:r>
              <a:rPr sz="2800" spc="30" dirty="0">
                <a:solidFill>
                  <a:srgbClr val="000000"/>
                </a:solidFill>
              </a:rPr>
              <a:t> </a:t>
            </a:r>
            <a:r>
              <a:rPr sz="2800" spc="-10" dirty="0" err="1" smtClean="0">
                <a:solidFill>
                  <a:srgbClr val="000000"/>
                </a:solidFill>
              </a:rPr>
              <a:t>dari</a:t>
            </a:r>
            <a:r>
              <a:rPr lang="en-US" sz="2800" spc="-10" dirty="0" smtClean="0">
                <a:solidFill>
                  <a:srgbClr val="000000"/>
                </a:solidFill>
              </a:rPr>
              <a:t> </a:t>
            </a:r>
            <a:r>
              <a:rPr sz="2800" spc="-5" dirty="0" smtClean="0">
                <a:solidFill>
                  <a:srgbClr val="000000"/>
                </a:solidFill>
              </a:rPr>
              <a:t>18</a:t>
            </a:r>
            <a:r>
              <a:rPr sz="2800" spc="35" dirty="0" smtClean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(mod</a:t>
            </a:r>
            <a:r>
              <a:rPr sz="2800" spc="2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10)	</a:t>
            </a:r>
            <a:r>
              <a:rPr sz="2800" spc="-5" dirty="0">
                <a:solidFill>
                  <a:srgbClr val="000000"/>
                </a:solidFill>
              </a:rPr>
              <a:t>tidak</a:t>
            </a:r>
            <a:r>
              <a:rPr sz="2800" spc="2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ada.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2143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0" dirty="0">
                <a:solidFill>
                  <a:srgbClr val="000000"/>
                </a:solidFill>
                <a:latin typeface="Trebuchet MS"/>
                <a:cs typeface="Trebuchet MS"/>
              </a:rPr>
              <a:t>Cara </a:t>
            </a:r>
            <a:r>
              <a:rPr sz="4400" spc="-260" dirty="0">
                <a:solidFill>
                  <a:srgbClr val="000000"/>
                </a:solidFill>
                <a:latin typeface="Trebuchet MS"/>
                <a:cs typeface="Trebuchet MS"/>
              </a:rPr>
              <a:t>lain </a:t>
            </a:r>
            <a:r>
              <a:rPr sz="4400" spc="-215" dirty="0">
                <a:solidFill>
                  <a:srgbClr val="000000"/>
                </a:solidFill>
                <a:latin typeface="Trebuchet MS"/>
                <a:cs typeface="Trebuchet MS"/>
              </a:rPr>
              <a:t>menghitung </a:t>
            </a:r>
            <a:r>
              <a:rPr sz="4400" spc="-275" dirty="0">
                <a:solidFill>
                  <a:srgbClr val="000000"/>
                </a:solidFill>
                <a:latin typeface="Trebuchet MS"/>
                <a:cs typeface="Trebuchet MS"/>
              </a:rPr>
              <a:t>balikan</a:t>
            </a:r>
            <a:r>
              <a:rPr sz="4400" spc="-9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190" dirty="0">
                <a:solidFill>
                  <a:srgbClr val="000000"/>
                </a:solidFill>
                <a:latin typeface="Trebuchet MS"/>
                <a:cs typeface="Trebuchet MS"/>
              </a:rPr>
              <a:t>modulo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1198"/>
            <a:ext cx="9522461" cy="41338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Ditanya: </a:t>
            </a:r>
            <a:r>
              <a:rPr sz="2400" spc="-10" dirty="0">
                <a:latin typeface="Carlito"/>
                <a:cs typeface="Carlito"/>
              </a:rPr>
              <a:t>balikan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m</a:t>
            </a:r>
            <a:r>
              <a:rPr sz="2400" spc="-5" dirty="0"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Misalkan </a:t>
            </a:r>
            <a:r>
              <a:rPr sz="2400" i="1" dirty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adalah </a:t>
            </a:r>
            <a:r>
              <a:rPr sz="2400" spc="-10" dirty="0">
                <a:latin typeface="Carlito"/>
                <a:cs typeface="Carlito"/>
              </a:rPr>
              <a:t>balikan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i="1" spc="-5" dirty="0">
                <a:latin typeface="Carlito"/>
                <a:cs typeface="Carlito"/>
              </a:rPr>
              <a:t>m</a:t>
            </a:r>
            <a:r>
              <a:rPr sz="2400" spc="-5" dirty="0">
                <a:latin typeface="Carlito"/>
                <a:cs typeface="Carlito"/>
              </a:rPr>
              <a:t>),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maka</a:t>
            </a:r>
            <a:endParaRPr sz="2400" dirty="0">
              <a:latin typeface="Carlito"/>
              <a:cs typeface="Carlito"/>
            </a:endParaRPr>
          </a:p>
          <a:p>
            <a:pPr marL="445134">
              <a:lnSpc>
                <a:spcPct val="100000"/>
              </a:lnSpc>
              <a:spcBef>
                <a:spcPts val="735"/>
              </a:spcBef>
              <a:tabLst>
                <a:tab pos="2454275" algn="l"/>
              </a:tabLst>
            </a:pPr>
            <a:r>
              <a:rPr sz="2400" i="1" dirty="0">
                <a:latin typeface="Carlito"/>
                <a:cs typeface="Carlito"/>
              </a:rPr>
              <a:t>ax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m</a:t>
            </a:r>
            <a:r>
              <a:rPr sz="2400" spc="-5" dirty="0">
                <a:latin typeface="Carlito"/>
                <a:cs typeface="Carlito"/>
              </a:rPr>
              <a:t>)	</a:t>
            </a:r>
            <a:r>
              <a:rPr sz="2400" spc="-10" dirty="0">
                <a:latin typeface="Carlito"/>
                <a:cs typeface="Carlito"/>
              </a:rPr>
              <a:t>(definisi balikan </a:t>
            </a:r>
            <a:r>
              <a:rPr sz="2400" dirty="0">
                <a:latin typeface="Carlito"/>
                <a:cs typeface="Carlito"/>
              </a:rPr>
              <a:t>modulo)</a:t>
            </a:r>
          </a:p>
          <a:p>
            <a:pPr marL="285750">
              <a:lnSpc>
                <a:spcPct val="100000"/>
              </a:lnSpc>
              <a:spcBef>
                <a:spcPts val="685"/>
              </a:spcBef>
            </a:pPr>
            <a:r>
              <a:rPr sz="2400" spc="-15" dirty="0">
                <a:latin typeface="Carlito"/>
                <a:cs typeface="Carlito"/>
              </a:rPr>
              <a:t>atau </a:t>
            </a:r>
            <a:r>
              <a:rPr sz="2400" spc="-5" dirty="0">
                <a:latin typeface="Carlito"/>
                <a:cs typeface="Carlito"/>
              </a:rPr>
              <a:t>dalam </a:t>
            </a:r>
            <a:r>
              <a:rPr sz="2400" spc="-10" dirty="0">
                <a:latin typeface="Carlito"/>
                <a:cs typeface="Carlito"/>
              </a:rPr>
              <a:t>notasi </a:t>
            </a:r>
            <a:r>
              <a:rPr sz="2400" spc="-15" dirty="0">
                <a:latin typeface="Carlito"/>
                <a:cs typeface="Carlito"/>
              </a:rPr>
              <a:t>‘sama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dengan’:</a:t>
            </a:r>
            <a:endParaRPr sz="2400" dirty="0">
              <a:latin typeface="Carlito"/>
              <a:cs typeface="Carlito"/>
            </a:endParaRPr>
          </a:p>
          <a:p>
            <a:pPr marL="445134">
              <a:lnSpc>
                <a:spcPct val="100000"/>
              </a:lnSpc>
              <a:spcBef>
                <a:spcPts val="715"/>
              </a:spcBef>
            </a:pPr>
            <a:r>
              <a:rPr sz="2400" i="1" spc="-5" dirty="0">
                <a:latin typeface="Carlito"/>
                <a:cs typeface="Carlito"/>
              </a:rPr>
              <a:t>ax </a:t>
            </a:r>
            <a:r>
              <a:rPr sz="2400" dirty="0">
                <a:latin typeface="Carlito"/>
                <a:cs typeface="Carlito"/>
              </a:rPr>
              <a:t>= 1 +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km</a:t>
            </a:r>
            <a:endParaRPr sz="2400" dirty="0">
              <a:latin typeface="Carlito"/>
              <a:cs typeface="Carlito"/>
            </a:endParaRPr>
          </a:p>
          <a:p>
            <a:pPr marL="285750">
              <a:lnSpc>
                <a:spcPct val="100000"/>
              </a:lnSpc>
              <a:spcBef>
                <a:spcPts val="710"/>
              </a:spcBef>
            </a:pPr>
            <a:r>
              <a:rPr sz="2400" spc="-15" dirty="0">
                <a:latin typeface="Carlito"/>
                <a:cs typeface="Carlito"/>
              </a:rPr>
              <a:t>atau</a:t>
            </a:r>
            <a:endParaRPr sz="2400" dirty="0">
              <a:latin typeface="Carlito"/>
              <a:cs typeface="Carlito"/>
            </a:endParaRPr>
          </a:p>
          <a:p>
            <a:pPr marL="445134">
              <a:lnSpc>
                <a:spcPct val="100000"/>
              </a:lnSpc>
              <a:spcBef>
                <a:spcPts val="710"/>
              </a:spcBef>
            </a:pPr>
            <a:r>
              <a:rPr sz="2400" i="1" dirty="0">
                <a:latin typeface="Carlito"/>
                <a:cs typeface="Carlito"/>
              </a:rPr>
              <a:t>x = </a:t>
            </a:r>
            <a:r>
              <a:rPr sz="2400" spc="-5" dirty="0">
                <a:latin typeface="Carlito"/>
                <a:cs typeface="Carlito"/>
              </a:rPr>
              <a:t>(1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km</a:t>
            </a:r>
            <a:r>
              <a:rPr sz="2400" spc="-5" dirty="0">
                <a:latin typeface="Carlito"/>
                <a:cs typeface="Carlito"/>
              </a:rPr>
              <a:t>)/</a:t>
            </a:r>
            <a:r>
              <a:rPr sz="2400" i="1" spc="-5" dirty="0">
                <a:latin typeface="Carlito"/>
                <a:cs typeface="Carlito"/>
              </a:rPr>
              <a:t>a</a:t>
            </a:r>
            <a:endParaRPr sz="2400" dirty="0">
              <a:latin typeface="Carlito"/>
              <a:cs typeface="Carlito"/>
            </a:endParaRPr>
          </a:p>
          <a:p>
            <a:pPr marL="28575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Carlito"/>
                <a:cs typeface="Carlito"/>
              </a:rPr>
              <a:t>Cobakan untuk </a:t>
            </a:r>
            <a:r>
              <a:rPr sz="2400" i="1" dirty="0">
                <a:latin typeface="Carlito"/>
                <a:cs typeface="Carlito"/>
              </a:rPr>
              <a:t>k </a:t>
            </a:r>
            <a:r>
              <a:rPr sz="2400" dirty="0">
                <a:latin typeface="Carlito"/>
                <a:cs typeface="Carlito"/>
              </a:rPr>
              <a:t>= 0, 1, 2, … dan </a:t>
            </a:r>
            <a:r>
              <a:rPr sz="2400" i="1" dirty="0">
                <a:latin typeface="Carlito"/>
                <a:cs typeface="Carlito"/>
              </a:rPr>
              <a:t>k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-1, -2,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…</a:t>
            </a:r>
          </a:p>
          <a:p>
            <a:pPr marL="285750">
              <a:lnSpc>
                <a:spcPct val="100000"/>
              </a:lnSpc>
              <a:spcBef>
                <a:spcPts val="710"/>
              </a:spcBef>
            </a:pPr>
            <a:r>
              <a:rPr sz="2400" spc="-15" dirty="0">
                <a:latin typeface="Carlito"/>
                <a:cs typeface="Carlito"/>
              </a:rPr>
              <a:t>Solusinya </a:t>
            </a:r>
            <a:r>
              <a:rPr sz="2400" dirty="0">
                <a:latin typeface="Carlito"/>
                <a:cs typeface="Carlito"/>
              </a:rPr>
              <a:t>adalah </a:t>
            </a: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spc="-10" dirty="0">
                <a:latin typeface="Carlito"/>
                <a:cs typeface="Carlito"/>
              </a:rPr>
              <a:t>bilangan bulat yang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memenuhi.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545855"/>
            <a:ext cx="11046461" cy="584057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1935" marR="186055" indent="-241935">
              <a:lnSpc>
                <a:spcPct val="121500"/>
              </a:lnSpc>
              <a:spcBef>
                <a:spcPts val="40"/>
              </a:spcBef>
              <a:buFont typeface="Arial"/>
              <a:buChar char="•"/>
              <a:tabLst>
                <a:tab pos="241935" algn="l"/>
                <a:tab pos="4589780" algn="l"/>
                <a:tab pos="5025390" algn="l"/>
                <a:tab pos="5419090" algn="l"/>
                <a:tab pos="8325484" algn="l"/>
              </a:tabLst>
            </a:pPr>
            <a:r>
              <a:rPr sz="2400" b="1" spc="-15" dirty="0">
                <a:latin typeface="Carlito"/>
                <a:cs typeface="Carlito"/>
              </a:rPr>
              <a:t>Contoh </a:t>
            </a:r>
            <a:r>
              <a:rPr sz="2400" b="1" spc="-5" dirty="0">
                <a:latin typeface="Carlito"/>
                <a:cs typeface="Carlito"/>
              </a:rPr>
              <a:t>18</a:t>
            </a:r>
            <a:r>
              <a:rPr sz="2400" spc="-5" dirty="0">
                <a:latin typeface="Carlito"/>
                <a:cs typeface="Carlito"/>
              </a:rPr>
              <a:t>: Balikan dari </a:t>
            </a:r>
            <a:r>
              <a:rPr sz="2400" dirty="0">
                <a:latin typeface="Carlito"/>
                <a:cs typeface="Carlito"/>
              </a:rPr>
              <a:t>4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9)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 err="1" smtClean="0">
                <a:latin typeface="Carlito"/>
                <a:cs typeface="Carlito"/>
              </a:rPr>
              <a:t>adalah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i="1" dirty="0" smtClean="0">
                <a:latin typeface="Carlito"/>
                <a:cs typeface="Carlito"/>
              </a:rPr>
              <a:t>x</a:t>
            </a:r>
            <a:r>
              <a:rPr sz="2400" i="1" spc="5" dirty="0" smtClean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sedemikian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sehingga	</a:t>
            </a:r>
            <a:endParaRPr lang="en-US" sz="2400" spc="-10" dirty="0" smtClean="0">
              <a:latin typeface="Carlito"/>
              <a:cs typeface="Carlito"/>
            </a:endParaRPr>
          </a:p>
          <a:p>
            <a:pPr marR="186055">
              <a:lnSpc>
                <a:spcPct val="121500"/>
              </a:lnSpc>
              <a:spcBef>
                <a:spcPts val="40"/>
              </a:spcBef>
              <a:tabLst>
                <a:tab pos="241935" algn="l"/>
                <a:tab pos="4589780" algn="l"/>
                <a:tab pos="5025390" algn="l"/>
                <a:tab pos="5419090" algn="l"/>
                <a:tab pos="8325484" algn="l"/>
              </a:tabLst>
            </a:pP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10" dirty="0" smtClean="0">
                <a:latin typeface="Carlito"/>
                <a:cs typeface="Carlito"/>
              </a:rPr>
              <a:t>  </a:t>
            </a:r>
            <a:r>
              <a:rPr sz="2400" spc="-5" dirty="0" smtClean="0">
                <a:latin typeface="Carlito"/>
                <a:cs typeface="Carlito"/>
              </a:rPr>
              <a:t>4</a:t>
            </a:r>
            <a:r>
              <a:rPr sz="2400" i="1" spc="-5" dirty="0" smtClean="0">
                <a:latin typeface="Carlito"/>
                <a:cs typeface="Carlito"/>
              </a:rPr>
              <a:t>x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1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9)  </a:t>
            </a:r>
            <a:r>
              <a:rPr sz="2400" spc="-5" dirty="0">
                <a:latin typeface="Carlito"/>
                <a:cs typeface="Carlito"/>
              </a:rPr>
              <a:t>4</a:t>
            </a:r>
            <a:r>
              <a:rPr sz="2400" i="1" spc="-5" dirty="0">
                <a:latin typeface="Carlito"/>
                <a:cs typeface="Carlito"/>
              </a:rPr>
              <a:t>x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dirty="0">
                <a:latin typeface="Carlito"/>
                <a:cs typeface="Carlito"/>
              </a:rPr>
              <a:t>9</a:t>
            </a:r>
            <a:r>
              <a:rPr sz="2400" dirty="0" smtClean="0">
                <a:latin typeface="Carlito"/>
                <a:cs typeface="Carlito"/>
              </a:rPr>
              <a:t>)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sz="2400" spc="-17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4</a:t>
            </a:r>
            <a:r>
              <a:rPr sz="2400" i="1" spc="-5" dirty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= 1 +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9</a:t>
            </a:r>
            <a:r>
              <a:rPr sz="2400" i="1" spc="-5" dirty="0" smtClean="0">
                <a:latin typeface="Carlito"/>
                <a:cs typeface="Carlito"/>
              </a:rPr>
              <a:t>k</a:t>
            </a:r>
            <a:r>
              <a:rPr lang="en-US" sz="2400" i="1" spc="-5" dirty="0">
                <a:latin typeface="Carlito"/>
                <a:cs typeface="Carlito"/>
              </a:rPr>
              <a:t> </a:t>
            </a:r>
            <a:r>
              <a:rPr lang="en-US" sz="2400" i="1" spc="-5" dirty="0" smtClean="0">
                <a:latin typeface="Carlito"/>
                <a:cs typeface="Carlito"/>
              </a:rPr>
              <a:t> </a:t>
            </a:r>
            <a:r>
              <a:rPr lang="en-US" sz="2400" i="1" spc="-5" dirty="0" smtClean="0">
                <a:latin typeface="Carlito"/>
                <a:cs typeface="Carlito"/>
                <a:sym typeface="Wingdings" panose="05000000000000000000" pitchFamily="2" charset="2"/>
              </a:rPr>
              <a:t>  </a:t>
            </a:r>
            <a:r>
              <a:rPr sz="2400" i="1" dirty="0" smtClean="0">
                <a:latin typeface="Carlito"/>
                <a:cs typeface="Carlito"/>
              </a:rPr>
              <a:t>x </a:t>
            </a:r>
            <a:r>
              <a:rPr sz="2400" i="1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(1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9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5" dirty="0">
                <a:latin typeface="Carlito"/>
                <a:cs typeface="Carlito"/>
              </a:rPr>
              <a:t>)/4</a:t>
            </a:r>
            <a:endParaRPr sz="2400" dirty="0">
              <a:latin typeface="Carlito"/>
              <a:cs typeface="Carlito"/>
            </a:endParaRPr>
          </a:p>
          <a:p>
            <a:pPr marL="2251710" marR="2494915" indent="-867410">
              <a:lnSpc>
                <a:spcPct val="105900"/>
              </a:lnSpc>
              <a:spcBef>
                <a:spcPts val="15"/>
              </a:spcBef>
              <a:tabLst>
                <a:tab pos="5981065" algn="l"/>
                <a:tab pos="6112510" algn="l"/>
                <a:tab pos="6479540" algn="l"/>
              </a:tabLst>
            </a:pPr>
            <a:r>
              <a:rPr sz="2400" spc="-10" dirty="0" err="1">
                <a:latin typeface="Carlito"/>
                <a:cs typeface="Carlito"/>
              </a:rPr>
              <a:t>Untuk</a:t>
            </a:r>
            <a:r>
              <a:rPr sz="2400" spc="-10" dirty="0">
                <a:latin typeface="Carlito"/>
                <a:cs typeface="Carlito"/>
              </a:rPr>
              <a:t> </a:t>
            </a:r>
            <a:endParaRPr lang="en-US" sz="2400" spc="-10" dirty="0" smtClean="0">
              <a:latin typeface="Carlito"/>
              <a:cs typeface="Carlito"/>
            </a:endParaRPr>
          </a:p>
          <a:p>
            <a:pPr marL="2251710" marR="2494915" indent="-867410">
              <a:lnSpc>
                <a:spcPct val="105900"/>
              </a:lnSpc>
              <a:spcBef>
                <a:spcPts val="15"/>
              </a:spcBef>
              <a:tabLst>
                <a:tab pos="5981065" algn="l"/>
                <a:tab pos="6112510" algn="l"/>
                <a:tab pos="6479540" algn="l"/>
              </a:tabLst>
            </a:pPr>
            <a:r>
              <a:rPr sz="2400" i="1" dirty="0" smtClean="0">
                <a:latin typeface="Carlito"/>
                <a:cs typeface="Carlito"/>
              </a:rPr>
              <a:t>k </a:t>
            </a:r>
            <a:r>
              <a:rPr sz="2400" dirty="0">
                <a:latin typeface="Carlito"/>
                <a:cs typeface="Carlito"/>
              </a:rPr>
              <a:t>= 0 </a:t>
            </a:r>
            <a:r>
              <a:rPr lang="en-US" sz="2400" spc="-170" dirty="0">
                <a:latin typeface="Times New Roman"/>
                <a:cs typeface="Times New Roman"/>
              </a:rPr>
              <a:t> </a:t>
            </a:r>
            <a:r>
              <a:rPr lang="en-US" sz="2400" spc="-170" dirty="0" smtClean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sz="2400" i="1" dirty="0" smtClean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(1 </a:t>
            </a:r>
            <a:r>
              <a:rPr sz="2400" dirty="0">
                <a:latin typeface="Carlito"/>
                <a:cs typeface="Carlito"/>
              </a:rPr>
              <a:t>+ 9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0)/4 =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lang="en-US" sz="2400" spc="-5" dirty="0" smtClean="0">
                <a:latin typeface="Carlito"/>
                <a:cs typeface="Carlito"/>
              </a:rPr>
              <a:t>¼</a:t>
            </a:r>
            <a:r>
              <a:rPr lang="en-US" sz="2400" spc="-5" dirty="0" smtClean="0">
                <a:latin typeface="Carlito"/>
                <a:cs typeface="Carlito"/>
              </a:rPr>
              <a:t> </a:t>
            </a:r>
            <a:r>
              <a:rPr lang="en-US" sz="2400" spc="-5" dirty="0" smtClean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2400" spc="-155" dirty="0" err="1" smtClean="0">
                <a:latin typeface="Times New Roman"/>
                <a:cs typeface="Times New Roman"/>
              </a:rPr>
              <a:t>tidak</a:t>
            </a:r>
            <a:r>
              <a:rPr lang="en-US" sz="2400" spc="-155" dirty="0" smtClean="0">
                <a:latin typeface="Times New Roman"/>
                <a:cs typeface="Times New Roman"/>
              </a:rPr>
              <a:t> </a:t>
            </a:r>
            <a:r>
              <a:rPr sz="2400" spc="-10" dirty="0" err="1" smtClean="0">
                <a:latin typeface="Carlito"/>
                <a:cs typeface="Carlito"/>
              </a:rPr>
              <a:t>bulat</a:t>
            </a:r>
            <a:r>
              <a:rPr sz="2400" spc="-10" dirty="0" smtClean="0">
                <a:latin typeface="Carlito"/>
                <a:cs typeface="Carlito"/>
              </a:rPr>
              <a:t> </a:t>
            </a:r>
            <a:endParaRPr lang="en-US" sz="2400" spc="-10" dirty="0" smtClean="0">
              <a:latin typeface="Carlito"/>
              <a:cs typeface="Carlito"/>
            </a:endParaRPr>
          </a:p>
          <a:p>
            <a:pPr marL="2251710" marR="2494915" indent="-867410">
              <a:lnSpc>
                <a:spcPct val="105900"/>
              </a:lnSpc>
              <a:spcBef>
                <a:spcPts val="15"/>
              </a:spcBef>
              <a:tabLst>
                <a:tab pos="5981065" algn="l"/>
                <a:tab pos="6112510" algn="l"/>
                <a:tab pos="6479540" algn="l"/>
              </a:tabLst>
            </a:pPr>
            <a:r>
              <a:rPr sz="2400" i="1" dirty="0" smtClean="0">
                <a:latin typeface="Carlito"/>
                <a:cs typeface="Carlito"/>
              </a:rPr>
              <a:t>k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dirty="0" smtClean="0">
                <a:latin typeface="Carlito"/>
                <a:cs typeface="Carlito"/>
              </a:rPr>
              <a:t>1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sz="2400" i="1" dirty="0" smtClean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(1 </a:t>
            </a:r>
            <a:r>
              <a:rPr sz="2400" dirty="0">
                <a:latin typeface="Carlito"/>
                <a:cs typeface="Carlito"/>
              </a:rPr>
              <a:t>+ 9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1)/4 = </a:t>
            </a:r>
            <a:r>
              <a:rPr sz="2400" spc="-5" dirty="0" smtClean="0">
                <a:latin typeface="Carlito"/>
                <a:cs typeface="Carlito"/>
              </a:rPr>
              <a:t>10/4</a:t>
            </a:r>
            <a:r>
              <a:rPr lang="en-US" sz="2400" spc="-5" dirty="0" smtClean="0">
                <a:latin typeface="Carlito"/>
                <a:cs typeface="Carlito"/>
              </a:rPr>
              <a:t> </a:t>
            </a:r>
            <a:r>
              <a:rPr lang="en-US" sz="2400" spc="-5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sz="2400" dirty="0" err="1" smtClean="0">
                <a:latin typeface="Carlito"/>
                <a:cs typeface="Carlito"/>
              </a:rPr>
              <a:t>tidak</a:t>
            </a: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bulat</a:t>
            </a:r>
            <a:r>
              <a:rPr sz="2400" spc="-10" dirty="0">
                <a:latin typeface="Carlito"/>
                <a:cs typeface="Carlito"/>
              </a:rPr>
              <a:t> </a:t>
            </a:r>
            <a:endParaRPr lang="en-US" sz="2400" spc="-10" dirty="0" smtClean="0">
              <a:latin typeface="Carlito"/>
              <a:cs typeface="Carlito"/>
            </a:endParaRPr>
          </a:p>
          <a:p>
            <a:pPr marL="2251710" marR="2494915" indent="-867410">
              <a:lnSpc>
                <a:spcPct val="105900"/>
              </a:lnSpc>
              <a:spcBef>
                <a:spcPts val="15"/>
              </a:spcBef>
              <a:tabLst>
                <a:tab pos="5981065" algn="l"/>
                <a:tab pos="6112510" algn="l"/>
                <a:tab pos="6479540" algn="l"/>
              </a:tabLst>
            </a:pPr>
            <a:r>
              <a:rPr sz="2400" i="1" dirty="0" smtClean="0">
                <a:latin typeface="Carlito"/>
                <a:cs typeface="Carlito"/>
              </a:rPr>
              <a:t>k </a:t>
            </a:r>
            <a:r>
              <a:rPr sz="2400" dirty="0">
                <a:latin typeface="Carlito"/>
                <a:cs typeface="Carlito"/>
              </a:rPr>
              <a:t>=  </a:t>
            </a:r>
            <a:r>
              <a:rPr sz="2400" dirty="0" smtClean="0">
                <a:latin typeface="Carlito"/>
                <a:cs typeface="Carlito"/>
              </a:rPr>
              <a:t>2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sz="2400" i="1" dirty="0" smtClean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(1 </a:t>
            </a:r>
            <a:r>
              <a:rPr sz="2400" dirty="0">
                <a:latin typeface="Carlito"/>
                <a:cs typeface="Carlito"/>
              </a:rPr>
              <a:t>+ 9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2)/4 =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19/4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lang="en-US" sz="2400" spc="-5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sz="2400" dirty="0" err="1" smtClean="0">
                <a:latin typeface="Carlito"/>
                <a:cs typeface="Carlito"/>
              </a:rPr>
              <a:t>tidak</a:t>
            </a: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bulat</a:t>
            </a:r>
            <a:r>
              <a:rPr sz="2400" spc="-10" dirty="0">
                <a:latin typeface="Carlito"/>
                <a:cs typeface="Carlito"/>
              </a:rPr>
              <a:t> </a:t>
            </a:r>
            <a:endParaRPr lang="en-US" sz="2400" spc="-10" dirty="0" smtClean="0">
              <a:latin typeface="Carlito"/>
              <a:cs typeface="Carlito"/>
            </a:endParaRPr>
          </a:p>
          <a:p>
            <a:pPr marL="2251710" marR="2494915" indent="-867410">
              <a:lnSpc>
                <a:spcPct val="105900"/>
              </a:lnSpc>
              <a:spcBef>
                <a:spcPts val="15"/>
              </a:spcBef>
              <a:tabLst>
                <a:tab pos="5981065" algn="l"/>
                <a:tab pos="6112510" algn="l"/>
                <a:tab pos="6479540" algn="l"/>
              </a:tabLst>
            </a:pPr>
            <a:r>
              <a:rPr sz="2400" i="1" dirty="0" smtClean="0">
                <a:latin typeface="Carlito"/>
                <a:cs typeface="Carlito"/>
              </a:rPr>
              <a:t>k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dirty="0" smtClean="0">
                <a:latin typeface="Carlito"/>
                <a:cs typeface="Carlito"/>
              </a:rPr>
              <a:t>3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sz="2400" i="1" dirty="0" smtClean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(1 </a:t>
            </a:r>
            <a:r>
              <a:rPr sz="2400" dirty="0">
                <a:latin typeface="Carlito"/>
                <a:cs typeface="Carlito"/>
              </a:rPr>
              <a:t>+ 9 . </a:t>
            </a:r>
            <a:r>
              <a:rPr sz="2400" spc="-10" dirty="0">
                <a:latin typeface="Carlito"/>
                <a:cs typeface="Carlito"/>
              </a:rPr>
              <a:t>3)/4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dirty="0" smtClean="0">
                <a:latin typeface="Carlito"/>
                <a:cs typeface="Carlito"/>
              </a:rPr>
              <a:t>7</a:t>
            </a:r>
            <a:endParaRPr lang="en-US" sz="2400" dirty="0" smtClean="0">
              <a:latin typeface="Carlito"/>
              <a:cs typeface="Carlito"/>
            </a:endParaRPr>
          </a:p>
          <a:p>
            <a:pPr marL="2251710" marR="2494915" indent="-867410">
              <a:lnSpc>
                <a:spcPct val="105900"/>
              </a:lnSpc>
              <a:spcBef>
                <a:spcPts val="15"/>
              </a:spcBef>
              <a:tabLst>
                <a:tab pos="5981065" algn="l"/>
                <a:tab pos="6112510" algn="l"/>
                <a:tab pos="6479540" algn="l"/>
              </a:tabLst>
            </a:pPr>
            <a:r>
              <a:rPr sz="2400" i="1" dirty="0" smtClean="0">
                <a:latin typeface="Carlito"/>
                <a:cs typeface="Carlito"/>
              </a:rPr>
              <a:t>k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-</a:t>
            </a:r>
            <a:r>
              <a:rPr sz="2400" spc="-5" dirty="0" smtClean="0">
                <a:latin typeface="Carlito"/>
                <a:cs typeface="Carlito"/>
              </a:rPr>
              <a:t>1</a:t>
            </a:r>
            <a:r>
              <a:rPr lang="en-US" sz="2400" spc="-5" dirty="0" smtClean="0">
                <a:latin typeface="Carlito"/>
                <a:cs typeface="Carlito"/>
              </a:rPr>
              <a:t> </a:t>
            </a:r>
            <a:r>
              <a:rPr lang="en-US" sz="2400" spc="-5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sz="2400" i="1" dirty="0" smtClean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(1 </a:t>
            </a:r>
            <a:r>
              <a:rPr sz="2400" dirty="0">
                <a:latin typeface="Carlito"/>
                <a:cs typeface="Carlito"/>
              </a:rPr>
              <a:t>+ 9. –1)/4 = </a:t>
            </a:r>
            <a:r>
              <a:rPr sz="2400" spc="-5" dirty="0">
                <a:latin typeface="Carlito"/>
                <a:cs typeface="Carlito"/>
              </a:rPr>
              <a:t>-</a:t>
            </a:r>
            <a:r>
              <a:rPr sz="2400" spc="-5" dirty="0" smtClean="0">
                <a:latin typeface="Carlito"/>
                <a:cs typeface="Carlito"/>
              </a:rPr>
              <a:t>2</a:t>
            </a:r>
            <a:endParaRPr lang="en-US" sz="2400" dirty="0">
              <a:latin typeface="Carlito"/>
              <a:cs typeface="Carlito"/>
            </a:endParaRPr>
          </a:p>
          <a:p>
            <a:pPr marL="2251710" marR="2494915" indent="-867410">
              <a:lnSpc>
                <a:spcPct val="105900"/>
              </a:lnSpc>
              <a:spcBef>
                <a:spcPts val="15"/>
              </a:spcBef>
              <a:tabLst>
                <a:tab pos="5981065" algn="l"/>
                <a:tab pos="6112510" algn="l"/>
                <a:tab pos="6479540" algn="l"/>
              </a:tabLst>
            </a:pPr>
            <a:endParaRPr sz="2650" dirty="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Balikan dari </a:t>
            </a:r>
            <a:r>
              <a:rPr sz="2400" dirty="0">
                <a:latin typeface="Carlito"/>
                <a:cs typeface="Carlito"/>
              </a:rPr>
              <a:t>4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dirty="0">
                <a:latin typeface="Carlito"/>
                <a:cs typeface="Carlito"/>
              </a:rPr>
              <a:t>9) adalah 7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dirty="0">
                <a:latin typeface="Carlito"/>
                <a:cs typeface="Carlito"/>
              </a:rPr>
              <a:t>9), </a:t>
            </a:r>
            <a:r>
              <a:rPr sz="2400" spc="-5" dirty="0">
                <a:latin typeface="Carlito"/>
                <a:cs typeface="Carlito"/>
              </a:rPr>
              <a:t>-2 (mod </a:t>
            </a:r>
            <a:r>
              <a:rPr sz="2400" dirty="0">
                <a:latin typeface="Carlito"/>
                <a:cs typeface="Carlito"/>
              </a:rPr>
              <a:t>9),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spc="-15" dirty="0" err="1" smtClean="0">
                <a:latin typeface="Carlito"/>
                <a:cs typeface="Carlito"/>
              </a:rPr>
              <a:t>dst</a:t>
            </a:r>
            <a:endParaRPr lang="en-US" sz="2400" spc="-15" dirty="0" smtClean="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</a:pPr>
            <a:endParaRPr sz="2950" dirty="0">
              <a:latin typeface="Carlito"/>
              <a:cs typeface="Carlito"/>
            </a:endParaRPr>
          </a:p>
          <a:p>
            <a:pPr marL="1094740" marR="5080" indent="-1082675">
              <a:lnSpc>
                <a:spcPct val="90000"/>
              </a:lnSpc>
              <a:tabLst>
                <a:tab pos="2967990" algn="l"/>
              </a:tabLst>
            </a:pPr>
            <a:r>
              <a:rPr sz="2400" spc="-15" dirty="0">
                <a:latin typeface="Carlito"/>
                <a:cs typeface="Carlito"/>
              </a:rPr>
              <a:t>Catatan: </a:t>
            </a:r>
            <a:r>
              <a:rPr sz="2400" spc="-10" dirty="0">
                <a:latin typeface="Carlito"/>
                <a:cs typeface="Carlito"/>
              </a:rPr>
              <a:t>cukup </a:t>
            </a:r>
            <a:r>
              <a:rPr sz="2400" spc="-5" dirty="0">
                <a:latin typeface="Carlito"/>
                <a:cs typeface="Carlito"/>
              </a:rPr>
              <a:t>menemukan </a:t>
            </a:r>
            <a:r>
              <a:rPr sz="2400" spc="-10" dirty="0">
                <a:latin typeface="Carlito"/>
                <a:cs typeface="Carlito"/>
              </a:rPr>
              <a:t>satu </a:t>
            </a:r>
            <a:r>
              <a:rPr sz="2400" spc="-5" dirty="0">
                <a:latin typeface="Carlito"/>
                <a:cs typeface="Carlito"/>
              </a:rPr>
              <a:t>saja </a:t>
            </a:r>
            <a:r>
              <a:rPr sz="2400" spc="-10" dirty="0">
                <a:latin typeface="Carlito"/>
                <a:cs typeface="Carlito"/>
              </a:rPr>
              <a:t>balikan </a:t>
            </a:r>
            <a:r>
              <a:rPr sz="2400" spc="-5" dirty="0">
                <a:latin typeface="Carlito"/>
                <a:cs typeface="Carlito"/>
              </a:rPr>
              <a:t>dari 4(mod </a:t>
            </a:r>
            <a:r>
              <a:rPr sz="2400" dirty="0">
                <a:latin typeface="Carlito"/>
                <a:cs typeface="Carlito"/>
              </a:rPr>
              <a:t>9), </a:t>
            </a:r>
            <a:r>
              <a:rPr sz="2400" spc="-10" dirty="0">
                <a:latin typeface="Carlito"/>
                <a:cs typeface="Carlito"/>
              </a:rPr>
              <a:t>maka </a:t>
            </a: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spc="-10" dirty="0">
                <a:latin typeface="Carlito"/>
                <a:cs typeface="Carlito"/>
              </a:rPr>
              <a:t>bilangan  </a:t>
            </a:r>
            <a:r>
              <a:rPr sz="2400" spc="-15" dirty="0">
                <a:latin typeface="Carlito"/>
                <a:cs typeface="Carlito"/>
              </a:rPr>
              <a:t>lainnya </a:t>
            </a:r>
            <a:r>
              <a:rPr sz="2400" spc="-10" dirty="0">
                <a:latin typeface="Carlito"/>
                <a:cs typeface="Carlito"/>
              </a:rPr>
              <a:t>dapat dicari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5" dirty="0">
                <a:latin typeface="Carlito"/>
                <a:cs typeface="Carlito"/>
              </a:rPr>
              <a:t>menambahkan </a:t>
            </a:r>
            <a:r>
              <a:rPr sz="2400" dirty="0">
                <a:latin typeface="Carlito"/>
                <a:cs typeface="Carlito"/>
              </a:rPr>
              <a:t>9 </a:t>
            </a:r>
            <a:r>
              <a:rPr sz="2400" spc="-5" dirty="0">
                <a:latin typeface="Carlito"/>
                <a:cs typeface="Carlito"/>
              </a:rPr>
              <a:t>pada </a:t>
            </a:r>
            <a:r>
              <a:rPr sz="2400" spc="-10" dirty="0">
                <a:latin typeface="Carlito"/>
                <a:cs typeface="Carlito"/>
              </a:rPr>
              <a:t>bilangan tersebut. </a:t>
            </a:r>
            <a:r>
              <a:rPr sz="2400" spc="-15" dirty="0">
                <a:latin typeface="Carlito"/>
                <a:cs typeface="Carlito"/>
              </a:rPr>
              <a:t>Pada  contoh</a:t>
            </a:r>
            <a:r>
              <a:rPr sz="2400" spc="-5" dirty="0">
                <a:latin typeface="Carlito"/>
                <a:cs typeface="Carlito"/>
              </a:rPr>
              <a:t> di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atas	</a:t>
            </a:r>
            <a:r>
              <a:rPr sz="2400" dirty="0">
                <a:latin typeface="Carlito"/>
                <a:cs typeface="Carlito"/>
              </a:rPr>
              <a:t>7 adalah </a:t>
            </a:r>
            <a:r>
              <a:rPr sz="2400" spc="-10" dirty="0">
                <a:latin typeface="Carlito"/>
                <a:cs typeface="Carlito"/>
              </a:rPr>
              <a:t>balikan </a:t>
            </a:r>
            <a:r>
              <a:rPr sz="2400" dirty="0">
                <a:latin typeface="Carlito"/>
                <a:cs typeface="Carlito"/>
              </a:rPr>
              <a:t>4(mod 9), </a:t>
            </a:r>
            <a:r>
              <a:rPr sz="2400" spc="-10" dirty="0">
                <a:latin typeface="Carlito"/>
                <a:cs typeface="Carlito"/>
              </a:rPr>
              <a:t>maka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5" dirty="0">
                <a:latin typeface="Carlito"/>
                <a:cs typeface="Carlito"/>
              </a:rPr>
              <a:t>menambahkan </a:t>
            </a:r>
            <a:r>
              <a:rPr sz="2400" dirty="0">
                <a:latin typeface="Carlito"/>
                <a:cs typeface="Carlito"/>
              </a:rPr>
              <a:t>9 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dirty="0">
                <a:latin typeface="Carlito"/>
                <a:cs typeface="Carlito"/>
              </a:rPr>
              <a:t>kiri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spc="-10" dirty="0">
                <a:latin typeface="Carlito"/>
                <a:cs typeface="Carlito"/>
              </a:rPr>
              <a:t>kanan diperoleh </a:t>
            </a:r>
            <a:r>
              <a:rPr sz="2400" spc="-5" dirty="0">
                <a:latin typeface="Carlito"/>
                <a:cs typeface="Carlito"/>
              </a:rPr>
              <a:t>…, -11, -2, </a:t>
            </a:r>
            <a:r>
              <a:rPr sz="2400" dirty="0">
                <a:latin typeface="Carlito"/>
                <a:cs typeface="Carlito"/>
              </a:rPr>
              <a:t>7, </a:t>
            </a:r>
            <a:r>
              <a:rPr sz="2400" spc="-5" dirty="0">
                <a:latin typeface="Carlito"/>
                <a:cs typeface="Carlito"/>
              </a:rPr>
              <a:t>16,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045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>
                <a:solidFill>
                  <a:srgbClr val="000000"/>
                </a:solidFill>
                <a:latin typeface="Trebuchet MS"/>
                <a:cs typeface="Trebuchet MS"/>
              </a:rPr>
              <a:t>Latihan</a:t>
            </a:r>
            <a:r>
              <a:rPr sz="4400" spc="-5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75" dirty="0">
                <a:solidFill>
                  <a:srgbClr val="000000"/>
                </a:solidFill>
                <a:latin typeface="Trebuchet MS"/>
                <a:cs typeface="Trebuchet MS"/>
              </a:rPr>
              <a:t>3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93492"/>
            <a:ext cx="83794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Carlito"/>
                <a:cs typeface="Carlito"/>
              </a:rPr>
              <a:t>Tentukan </a:t>
            </a:r>
            <a:r>
              <a:rPr sz="2800" spc="-10" dirty="0">
                <a:latin typeface="Carlito"/>
                <a:cs typeface="Carlito"/>
              </a:rPr>
              <a:t>semua </a:t>
            </a:r>
            <a:r>
              <a:rPr sz="2800" spc="-15" dirty="0">
                <a:latin typeface="Carlito"/>
                <a:cs typeface="Carlito"/>
              </a:rPr>
              <a:t>balikan </a:t>
            </a:r>
            <a:r>
              <a:rPr sz="2800" spc="-10" dirty="0">
                <a:latin typeface="Carlito"/>
                <a:cs typeface="Carlito"/>
              </a:rPr>
              <a:t>dari </a:t>
            </a:r>
            <a:r>
              <a:rPr sz="2800" spc="-5" dirty="0">
                <a:latin typeface="Carlito"/>
                <a:cs typeface="Carlito"/>
              </a:rPr>
              <a:t>9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11).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4239" y="1704873"/>
            <a:ext cx="10384155" cy="28422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54635" algn="l"/>
              </a:tabLst>
            </a:pPr>
            <a:r>
              <a:rPr sz="2800" spc="-15" dirty="0">
                <a:latin typeface="Carlito"/>
                <a:cs typeface="Carlito"/>
              </a:rPr>
              <a:t>Misalkan </a:t>
            </a:r>
            <a:r>
              <a:rPr sz="2800" dirty="0">
                <a:latin typeface="Carlito"/>
                <a:cs typeface="Carlito"/>
              </a:rPr>
              <a:t>9</a:t>
            </a:r>
            <a:r>
              <a:rPr sz="2775" baseline="25525" dirty="0">
                <a:latin typeface="Carlito"/>
                <a:cs typeface="Carlito"/>
              </a:rPr>
              <a:t>-1 </a:t>
            </a:r>
            <a:r>
              <a:rPr sz="2800" spc="-10" dirty="0">
                <a:latin typeface="Carlito"/>
                <a:cs typeface="Carlito"/>
              </a:rPr>
              <a:t>(mod 11)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x</a:t>
            </a:r>
            <a:endParaRPr sz="2800">
              <a:latin typeface="Carlito"/>
              <a:cs typeface="Carlito"/>
            </a:endParaRPr>
          </a:p>
          <a:p>
            <a:pPr marL="254000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4635" algn="l"/>
              </a:tabLst>
            </a:pP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spc="-5" dirty="0">
                <a:latin typeface="Carlito"/>
                <a:cs typeface="Carlito"/>
              </a:rPr>
              <a:t>9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 (mod 11) </a:t>
            </a:r>
            <a:r>
              <a:rPr sz="2800" spc="-20" dirty="0">
                <a:latin typeface="Carlito"/>
                <a:cs typeface="Carlito"/>
              </a:rPr>
              <a:t>atau </a:t>
            </a:r>
            <a:r>
              <a:rPr sz="2800" spc="-5" dirty="0">
                <a:latin typeface="Carlito"/>
                <a:cs typeface="Carlito"/>
              </a:rPr>
              <a:t>9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5" dirty="0">
                <a:latin typeface="Carlito"/>
                <a:cs typeface="Carlito"/>
              </a:rPr>
              <a:t>= 1 + 11</a:t>
            </a:r>
            <a:r>
              <a:rPr sz="2800" i="1" spc="-5" dirty="0">
                <a:latin typeface="Carlito"/>
                <a:cs typeface="Carlito"/>
              </a:rPr>
              <a:t>k</a:t>
            </a:r>
            <a:r>
              <a:rPr sz="2800" i="1" spc="1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atau</a:t>
            </a:r>
            <a:endParaRPr sz="2800">
              <a:latin typeface="Carlito"/>
              <a:cs typeface="Carlito"/>
            </a:endParaRPr>
          </a:p>
          <a:p>
            <a:pPr marL="659130" algn="just">
              <a:lnSpc>
                <a:spcPct val="100000"/>
              </a:lnSpc>
              <a:spcBef>
                <a:spcPts val="635"/>
              </a:spcBef>
            </a:pP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5" dirty="0">
                <a:latin typeface="Carlito"/>
                <a:cs typeface="Carlito"/>
              </a:rPr>
              <a:t>= (1 +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11</a:t>
            </a:r>
            <a:r>
              <a:rPr sz="2800" i="1" spc="-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)/9</a:t>
            </a:r>
            <a:endParaRPr sz="2800">
              <a:latin typeface="Carlito"/>
              <a:cs typeface="Carlito"/>
            </a:endParaRPr>
          </a:p>
          <a:p>
            <a:pPr marL="254000" marR="17780" algn="just">
              <a:lnSpc>
                <a:spcPts val="3020"/>
              </a:lnSpc>
              <a:spcBef>
                <a:spcPts val="1045"/>
              </a:spcBef>
            </a:pP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spc="-10" dirty="0">
                <a:latin typeface="Carlito"/>
                <a:cs typeface="Carlito"/>
              </a:rPr>
              <a:t>mencoba semua nilai </a:t>
            </a:r>
            <a:r>
              <a:rPr sz="2800" i="1" spc="-5" dirty="0">
                <a:latin typeface="Carlito"/>
                <a:cs typeface="Carlito"/>
              </a:rPr>
              <a:t>k </a:t>
            </a:r>
            <a:r>
              <a:rPr sz="2800" spc="-15" dirty="0">
                <a:latin typeface="Carlito"/>
                <a:cs typeface="Carlito"/>
              </a:rPr>
              <a:t>yang </a:t>
            </a:r>
            <a:r>
              <a:rPr sz="2800" spc="-10" dirty="0">
                <a:latin typeface="Carlito"/>
                <a:cs typeface="Carlito"/>
              </a:rPr>
              <a:t>bulat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k </a:t>
            </a:r>
            <a:r>
              <a:rPr sz="2800" spc="-5" dirty="0">
                <a:latin typeface="Carlito"/>
                <a:cs typeface="Carlito"/>
              </a:rPr>
              <a:t>= 0, -1, -2, </a:t>
            </a:r>
            <a:r>
              <a:rPr sz="2800" dirty="0">
                <a:latin typeface="Carlito"/>
                <a:cs typeface="Carlito"/>
              </a:rPr>
              <a:t>..., </a:t>
            </a:r>
            <a:r>
              <a:rPr sz="2800" spc="-5" dirty="0">
                <a:latin typeface="Carlito"/>
                <a:cs typeface="Carlito"/>
              </a:rPr>
              <a:t>1, 2, </a:t>
            </a:r>
            <a:r>
              <a:rPr sz="2800" dirty="0">
                <a:latin typeface="Carlito"/>
                <a:cs typeface="Carlito"/>
              </a:rPr>
              <a:t>...)  </a:t>
            </a:r>
            <a:r>
              <a:rPr sz="2800" spc="-15" dirty="0">
                <a:latin typeface="Carlito"/>
                <a:cs typeface="Carlito"/>
              </a:rPr>
              <a:t>maka diperoleh 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5" dirty="0">
                <a:latin typeface="Carlito"/>
                <a:cs typeface="Carlito"/>
              </a:rPr>
              <a:t>= 5. Semua </a:t>
            </a:r>
            <a:r>
              <a:rPr sz="2800" spc="-10" dirty="0">
                <a:latin typeface="Carlito"/>
                <a:cs typeface="Carlito"/>
              </a:rPr>
              <a:t>bilangan </a:t>
            </a:r>
            <a:r>
              <a:rPr sz="2800" spc="-5" dirty="0">
                <a:latin typeface="Carlito"/>
                <a:cs typeface="Carlito"/>
              </a:rPr>
              <a:t>lain </a:t>
            </a:r>
            <a:r>
              <a:rPr sz="2800" spc="-20" dirty="0">
                <a:latin typeface="Carlito"/>
                <a:cs typeface="Carlito"/>
              </a:rPr>
              <a:t>yang kongruen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spc="-5" dirty="0">
                <a:latin typeface="Carlito"/>
                <a:cs typeface="Carlito"/>
              </a:rPr>
              <a:t>5  (mod 11) </a:t>
            </a:r>
            <a:r>
              <a:rPr sz="2800" spc="-20" dirty="0">
                <a:latin typeface="Carlito"/>
                <a:cs typeface="Carlito"/>
              </a:rPr>
              <a:t>juga </a:t>
            </a:r>
            <a:r>
              <a:rPr sz="2800" spc="-10" dirty="0">
                <a:latin typeface="Carlito"/>
                <a:cs typeface="Carlito"/>
              </a:rPr>
              <a:t>merupakan solusi, </a:t>
            </a:r>
            <a:r>
              <a:rPr sz="2800" spc="-15" dirty="0">
                <a:latin typeface="Carlito"/>
                <a:cs typeface="Carlito"/>
              </a:rPr>
              <a:t>yaitu </a:t>
            </a:r>
            <a:r>
              <a:rPr sz="2800" spc="-5" dirty="0">
                <a:latin typeface="Carlito"/>
                <a:cs typeface="Carlito"/>
              </a:rPr>
              <a:t>–6, 16, 27,</a:t>
            </a:r>
            <a:r>
              <a:rPr sz="2800" spc="2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...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041349"/>
            <a:ext cx="2246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1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Penyelesaian: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2200" y="685800"/>
            <a:ext cx="7848600" cy="493853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600" b="1" spc="-10" dirty="0">
                <a:latin typeface="Carlito"/>
                <a:cs typeface="Carlito"/>
              </a:rPr>
              <a:t>Contoh</a:t>
            </a:r>
            <a:r>
              <a:rPr sz="2600" b="1" spc="-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2.</a:t>
            </a: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437515" algn="l"/>
              </a:tabLst>
            </a:pPr>
            <a:r>
              <a:rPr sz="2600" dirty="0">
                <a:latin typeface="Carlito"/>
                <a:cs typeface="Carlito"/>
              </a:rPr>
              <a:t>(i)	</a:t>
            </a:r>
            <a:r>
              <a:rPr sz="2600" spc="-5" dirty="0">
                <a:latin typeface="Carlito"/>
                <a:cs typeface="Carlito"/>
              </a:rPr>
              <a:t>1987/97 </a:t>
            </a:r>
            <a:r>
              <a:rPr sz="2600" dirty="0">
                <a:latin typeface="Carlito"/>
                <a:cs typeface="Carlito"/>
              </a:rPr>
              <a:t>= 20, sisa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47</a:t>
            </a:r>
          </a:p>
          <a:p>
            <a:pPr marL="926465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latin typeface="Carlito"/>
                <a:cs typeface="Carlito"/>
              </a:rPr>
              <a:t>1987 = 20 </a:t>
            </a:r>
            <a:r>
              <a:rPr sz="2600" dirty="0">
                <a:latin typeface="Symbol"/>
                <a:cs typeface="Symbol"/>
              </a:rPr>
              <a:t>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rlito"/>
                <a:cs typeface="Carlito"/>
              </a:rPr>
              <a:t>97 +</a:t>
            </a:r>
            <a:r>
              <a:rPr sz="2600" spc="-1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47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rlito"/>
                <a:cs typeface="Carlito"/>
              </a:rPr>
              <a:t>(ii) </a:t>
            </a:r>
            <a:r>
              <a:rPr sz="2600" dirty="0">
                <a:latin typeface="Carlito"/>
                <a:cs typeface="Carlito"/>
              </a:rPr>
              <a:t>–22/3 = –8, sisa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2</a:t>
            </a:r>
          </a:p>
          <a:p>
            <a:pPr marL="390525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latin typeface="Carlito"/>
                <a:cs typeface="Carlito"/>
              </a:rPr>
              <a:t>–22 = (–8) </a:t>
            </a:r>
            <a:r>
              <a:rPr sz="2600" dirty="0">
                <a:latin typeface="Symbol"/>
                <a:cs typeface="Symbol"/>
              </a:rPr>
              <a:t>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rlito"/>
                <a:cs typeface="Carlito"/>
              </a:rPr>
              <a:t>3 +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2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 dirty="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</a:pPr>
            <a:r>
              <a:rPr sz="2600" spc="-15" dirty="0">
                <a:latin typeface="Carlito"/>
                <a:cs typeface="Carlito"/>
              </a:rPr>
              <a:t>tetapi jika </a:t>
            </a:r>
            <a:r>
              <a:rPr sz="2600" spc="-10" dirty="0">
                <a:latin typeface="Carlito"/>
                <a:cs typeface="Carlito"/>
              </a:rPr>
              <a:t>pembagiannya sebagai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berikut:</a:t>
            </a:r>
            <a:endParaRPr sz="2600" dirty="0">
              <a:latin typeface="Carlito"/>
              <a:cs typeface="Carlito"/>
            </a:endParaRPr>
          </a:p>
          <a:p>
            <a:pPr marL="385445">
              <a:lnSpc>
                <a:spcPct val="100000"/>
              </a:lnSpc>
              <a:spcBef>
                <a:spcPts val="385"/>
              </a:spcBef>
              <a:tabLst>
                <a:tab pos="2539365" algn="l"/>
              </a:tabLst>
            </a:pPr>
            <a:r>
              <a:rPr sz="2600" dirty="0">
                <a:latin typeface="Carlito"/>
                <a:cs typeface="Carlito"/>
              </a:rPr>
              <a:t>–22/3 =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–7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sisa	</a:t>
            </a:r>
            <a:r>
              <a:rPr sz="2600" spc="-5" dirty="0">
                <a:latin typeface="Carlito"/>
                <a:cs typeface="Carlito"/>
              </a:rPr>
              <a:t>–1</a:t>
            </a:r>
            <a:endParaRPr sz="2600" dirty="0">
              <a:latin typeface="Carlito"/>
              <a:cs typeface="Carlito"/>
            </a:endParaRPr>
          </a:p>
          <a:p>
            <a:pPr marR="1567180" algn="r">
              <a:lnSpc>
                <a:spcPct val="100000"/>
              </a:lnSpc>
              <a:spcBef>
                <a:spcPts val="375"/>
              </a:spcBef>
              <a:tabLst>
                <a:tab pos="1891030" algn="l"/>
                <a:tab pos="2671445" algn="l"/>
              </a:tabLst>
            </a:pPr>
            <a:r>
              <a:rPr sz="2600" spc="-5" dirty="0">
                <a:latin typeface="Carlito"/>
                <a:cs typeface="Carlito"/>
              </a:rPr>
              <a:t>–</a:t>
            </a:r>
            <a:r>
              <a:rPr sz="2600" dirty="0">
                <a:latin typeface="Carlito"/>
                <a:cs typeface="Carlito"/>
              </a:rPr>
              <a:t>22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(</a:t>
            </a:r>
            <a:r>
              <a:rPr sz="2600" spc="-5" dirty="0">
                <a:latin typeface="Carlito"/>
                <a:cs typeface="Carlito"/>
              </a:rPr>
              <a:t>–</a:t>
            </a:r>
            <a:r>
              <a:rPr sz="2600" dirty="0">
                <a:latin typeface="Carlito"/>
                <a:cs typeface="Carlito"/>
              </a:rPr>
              <a:t>7)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Symbol"/>
                <a:cs typeface="Symbol"/>
              </a:rPr>
              <a:t>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rlito"/>
                <a:cs typeface="Carlito"/>
              </a:rPr>
              <a:t>3	–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	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(sala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h!!)</a:t>
            </a:r>
            <a:endParaRPr sz="2600" dirty="0">
              <a:latin typeface="Carlito"/>
              <a:cs typeface="Carlito"/>
            </a:endParaRPr>
          </a:p>
          <a:p>
            <a:pPr marR="1580515" algn="r">
              <a:spcBef>
                <a:spcPts val="375"/>
              </a:spcBef>
            </a:pPr>
            <a:r>
              <a:rPr sz="2600" spc="-15" dirty="0">
                <a:latin typeface="Carlito"/>
                <a:cs typeface="Carlito"/>
              </a:rPr>
              <a:t>karena </a:t>
            </a:r>
            <a:r>
              <a:rPr sz="2600" i="1" dirty="0">
                <a:latin typeface="Carlito"/>
                <a:cs typeface="Carlito"/>
              </a:rPr>
              <a:t>r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5" dirty="0">
                <a:latin typeface="Carlito"/>
                <a:cs typeface="Carlito"/>
              </a:rPr>
              <a:t>–1 </a:t>
            </a:r>
            <a:r>
              <a:rPr sz="2600" spc="-25" dirty="0">
                <a:latin typeface="Carlito"/>
                <a:cs typeface="Carlito"/>
              </a:rPr>
              <a:t>(syarat </a:t>
            </a:r>
            <a:r>
              <a:rPr sz="2600" dirty="0">
                <a:latin typeface="Carlito"/>
                <a:cs typeface="Carlito"/>
              </a:rPr>
              <a:t>0 </a:t>
            </a:r>
            <a:r>
              <a:rPr sz="2600" dirty="0">
                <a:latin typeface="Symbol"/>
                <a:cs typeface="Symbol"/>
              </a:rPr>
              <a:t>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rlito"/>
                <a:cs typeface="Carlito"/>
              </a:rPr>
              <a:t>r </a:t>
            </a:r>
            <a:r>
              <a:rPr sz="2600" dirty="0">
                <a:latin typeface="Carlito"/>
                <a:cs typeface="Carlito"/>
              </a:rPr>
              <a:t>&lt;</a:t>
            </a:r>
            <a:r>
              <a:rPr sz="2600" spc="-110" dirty="0">
                <a:latin typeface="Carlito"/>
                <a:cs typeface="Carlito"/>
              </a:rPr>
              <a:t> </a:t>
            </a:r>
            <a:r>
              <a:rPr sz="2600" i="1" spc="5" dirty="0" smtClean="0">
                <a:latin typeface="Carlito"/>
                <a:cs typeface="Carlito"/>
              </a:rPr>
              <a:t>n)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30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>
                <a:solidFill>
                  <a:srgbClr val="000000"/>
                </a:solidFill>
                <a:latin typeface="Trebuchet MS"/>
                <a:cs typeface="Trebuchet MS"/>
              </a:rPr>
              <a:t>Kekongruenan</a:t>
            </a:r>
            <a:r>
              <a:rPr sz="4400" spc="-4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275" dirty="0">
                <a:solidFill>
                  <a:srgbClr val="000000"/>
                </a:solidFill>
                <a:latin typeface="Trebuchet MS"/>
                <a:cs typeface="Trebuchet MS"/>
              </a:rPr>
              <a:t>Linier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2245" y="1645309"/>
            <a:ext cx="10121900" cy="19481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Kekongruenan </a:t>
            </a:r>
            <a:r>
              <a:rPr sz="2800" spc="-10" dirty="0">
                <a:latin typeface="Carlito"/>
                <a:cs typeface="Carlito"/>
              </a:rPr>
              <a:t>linier (</a:t>
            </a:r>
            <a:r>
              <a:rPr sz="2800" i="1" spc="-10" dirty="0">
                <a:latin typeface="Carlito"/>
                <a:cs typeface="Carlito"/>
              </a:rPr>
              <a:t>linear congruence</a:t>
            </a:r>
            <a:r>
              <a:rPr sz="2800" spc="-10" dirty="0">
                <a:latin typeface="Carlito"/>
                <a:cs typeface="Carlito"/>
              </a:rPr>
              <a:t>)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berbentuk:</a:t>
            </a:r>
            <a:endParaRPr sz="2800" dirty="0">
              <a:latin typeface="Carlito"/>
              <a:cs typeface="Carlito"/>
            </a:endParaRPr>
          </a:p>
          <a:p>
            <a:pPr marL="1007744">
              <a:lnSpc>
                <a:spcPct val="100000"/>
              </a:lnSpc>
              <a:spcBef>
                <a:spcPts val="695"/>
              </a:spcBef>
            </a:pPr>
            <a:r>
              <a:rPr sz="2800" i="1" spc="-5" dirty="0">
                <a:latin typeface="Carlito"/>
                <a:cs typeface="Carlito"/>
              </a:rPr>
              <a:t>ax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pPr marR="5080">
              <a:lnSpc>
                <a:spcPts val="3020"/>
              </a:lnSpc>
              <a:spcBef>
                <a:spcPts val="1019"/>
              </a:spcBef>
              <a:tabLst>
                <a:tab pos="760730" algn="l"/>
                <a:tab pos="1069975" algn="l"/>
                <a:tab pos="1471295" algn="l"/>
                <a:tab pos="1786255" algn="l"/>
                <a:tab pos="2461895" algn="l"/>
                <a:tab pos="2775585" algn="l"/>
                <a:tab pos="4505960" algn="l"/>
                <a:tab pos="5861050" algn="l"/>
                <a:tab pos="6953250" algn="l"/>
                <a:tab pos="7630159" algn="l"/>
                <a:tab pos="7915275" algn="l"/>
                <a:tab pos="9012555" algn="l"/>
              </a:tabLst>
            </a:pPr>
            <a:r>
              <a:rPr sz="2800" spc="-5" dirty="0">
                <a:latin typeface="Carlito"/>
                <a:cs typeface="Carlito"/>
              </a:rPr>
              <a:t>(</a:t>
            </a:r>
            <a:r>
              <a:rPr sz="2800" i="1" spc="-5" dirty="0">
                <a:latin typeface="Carlito"/>
                <a:cs typeface="Carlito"/>
              </a:rPr>
              <a:t>m	</a:t>
            </a:r>
            <a:r>
              <a:rPr sz="2800" spc="-5" dirty="0">
                <a:latin typeface="Carlito"/>
                <a:cs typeface="Carlito"/>
              </a:rPr>
              <a:t>&gt;	</a:t>
            </a:r>
            <a:r>
              <a:rPr sz="2800" spc="5" dirty="0">
                <a:latin typeface="Carlito"/>
                <a:cs typeface="Carlito"/>
              </a:rPr>
              <a:t>0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da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10" dirty="0" err="1" smtClean="0">
                <a:latin typeface="Carlito"/>
                <a:cs typeface="Carlito"/>
              </a:rPr>
              <a:t>s</a:t>
            </a:r>
            <a:r>
              <a:rPr sz="2800" spc="5" dirty="0" err="1" smtClean="0">
                <a:latin typeface="Carlito"/>
                <a:cs typeface="Carlito"/>
              </a:rPr>
              <a:t>e</a:t>
            </a:r>
            <a:r>
              <a:rPr sz="2800" spc="-5" dirty="0" err="1" smtClean="0">
                <a:latin typeface="Carlito"/>
                <a:cs typeface="Carlito"/>
              </a:rPr>
              <a:t>mba</a:t>
            </a:r>
            <a:r>
              <a:rPr sz="2800" spc="-65" dirty="0" err="1" smtClean="0">
                <a:latin typeface="Carlito"/>
                <a:cs typeface="Carlito"/>
              </a:rPr>
              <a:t>r</a:t>
            </a:r>
            <a:r>
              <a:rPr sz="2800" spc="10" dirty="0" err="1" smtClean="0">
                <a:latin typeface="Carlito"/>
                <a:cs typeface="Carlito"/>
              </a:rPr>
              <a:t>a</a:t>
            </a:r>
            <a:r>
              <a:rPr sz="2800" spc="-10" dirty="0" err="1" smtClean="0">
                <a:latin typeface="Carlito"/>
                <a:cs typeface="Carlito"/>
              </a:rPr>
              <a:t>n</a:t>
            </a:r>
            <a:r>
              <a:rPr sz="2800" spc="-5" dirty="0" err="1" smtClean="0">
                <a:latin typeface="Carlito"/>
                <a:cs typeface="Carlito"/>
              </a:rPr>
              <a:t>g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10" dirty="0" err="1" smtClean="0">
                <a:latin typeface="Carlito"/>
                <a:cs typeface="Carlito"/>
              </a:rPr>
              <a:t>b</a:t>
            </a:r>
            <a:r>
              <a:rPr sz="2800" spc="-20" dirty="0" err="1" smtClean="0">
                <a:latin typeface="Carlito"/>
                <a:cs typeface="Carlito"/>
              </a:rPr>
              <a:t>i</a:t>
            </a:r>
            <a:r>
              <a:rPr sz="2800" spc="-5" dirty="0" err="1" smtClean="0">
                <a:latin typeface="Carlito"/>
                <a:cs typeface="Carlito"/>
              </a:rPr>
              <a:t>l</a:t>
            </a:r>
            <a:r>
              <a:rPr sz="2800" dirty="0" err="1" smtClean="0">
                <a:latin typeface="Carlito"/>
                <a:cs typeface="Carlito"/>
              </a:rPr>
              <a:t>a</a:t>
            </a:r>
            <a:r>
              <a:rPr sz="2800" spc="-10" dirty="0" err="1" smtClean="0">
                <a:latin typeface="Carlito"/>
                <a:cs typeface="Carlito"/>
              </a:rPr>
              <a:t>n</a:t>
            </a:r>
            <a:r>
              <a:rPr sz="2800" spc="-55" dirty="0" err="1" smtClean="0">
                <a:latin typeface="Carlito"/>
                <a:cs typeface="Carlito"/>
              </a:rPr>
              <a:t>g</a:t>
            </a:r>
            <a:r>
              <a:rPr sz="2800" spc="-5" dirty="0" err="1" smtClean="0">
                <a:latin typeface="Carlito"/>
                <a:cs typeface="Carlito"/>
              </a:rPr>
              <a:t>an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10" dirty="0" err="1" smtClean="0">
                <a:latin typeface="Carlito"/>
                <a:cs typeface="Carlito"/>
              </a:rPr>
              <a:t>bul</a:t>
            </a:r>
            <a:r>
              <a:rPr sz="2800" spc="-30" dirty="0" err="1" smtClean="0">
                <a:latin typeface="Carlito"/>
                <a:cs typeface="Carlito"/>
              </a:rPr>
              <a:t>a</a:t>
            </a:r>
            <a:r>
              <a:rPr sz="2800" spc="-5" dirty="0" err="1" smtClean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x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5" dirty="0" err="1" smtClean="0">
                <a:latin typeface="Carlito"/>
                <a:cs typeface="Carlito"/>
              </a:rPr>
              <a:t>adalah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10" dirty="0" err="1" smtClean="0">
                <a:latin typeface="Carlito"/>
                <a:cs typeface="Carlito"/>
              </a:rPr>
              <a:t>peub</a:t>
            </a:r>
            <a:r>
              <a:rPr sz="2800" spc="15" dirty="0" err="1" smtClean="0">
                <a:latin typeface="Carlito"/>
                <a:cs typeface="Carlito"/>
              </a:rPr>
              <a:t>a</a:t>
            </a:r>
            <a:r>
              <a:rPr sz="2800" spc="-5" dirty="0" err="1" smtClean="0">
                <a:latin typeface="Carlito"/>
                <a:cs typeface="Carlito"/>
              </a:rPr>
              <a:t>h</a:t>
            </a:r>
            <a:r>
              <a:rPr sz="2800" spc="-5" dirty="0" smtClean="0">
                <a:latin typeface="Carlito"/>
                <a:cs typeface="Carlito"/>
              </a:rPr>
              <a:t>  </a:t>
            </a:r>
            <a:r>
              <a:rPr sz="2800" spc="-15" dirty="0">
                <a:latin typeface="Carlito"/>
                <a:cs typeface="Carlito"/>
              </a:rPr>
              <a:t>bilangan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bulat).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245" y="4258103"/>
            <a:ext cx="51723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45005" algn="l"/>
              </a:tabLst>
            </a:pPr>
            <a:r>
              <a:rPr sz="2800" spc="-15" dirty="0" err="1" smtClean="0">
                <a:latin typeface="Carlito"/>
                <a:cs typeface="Carlito"/>
              </a:rPr>
              <a:t>Pemecahan</a:t>
            </a:r>
            <a:r>
              <a:rPr sz="2800" spc="-15" dirty="0" smtClean="0">
                <a:latin typeface="Carlito"/>
                <a:cs typeface="Carlito"/>
              </a:rPr>
              <a:t>: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sz="2800" i="1" spc="-5" dirty="0" smtClean="0">
                <a:latin typeface="Carlito"/>
                <a:cs typeface="Carlito"/>
              </a:rPr>
              <a:t>ax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i="1" spc="-5" dirty="0" smtClean="0">
                <a:latin typeface="Carlito"/>
                <a:cs typeface="Carlito"/>
              </a:rPr>
              <a:t>km</a:t>
            </a:r>
            <a:r>
              <a:rPr lang="en-US" sz="2800" i="1" spc="-15" dirty="0">
                <a:latin typeface="Carlito"/>
                <a:cs typeface="Carlito"/>
              </a:rPr>
              <a:t> </a:t>
            </a:r>
            <a:r>
              <a:rPr lang="en-US" sz="2800" i="1" spc="-15" dirty="0" smtClean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endParaRPr sz="2800" dirty="0">
              <a:latin typeface="Wingdings"/>
              <a:cs typeface="Wing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0071" y="4480415"/>
            <a:ext cx="967740" cy="0"/>
          </a:xfrm>
          <a:custGeom>
            <a:avLst/>
            <a:gdLst/>
            <a:ahLst/>
            <a:cxnLst/>
            <a:rect l="l" t="t" r="r" b="b"/>
            <a:pathLst>
              <a:path w="967740">
                <a:moveTo>
                  <a:pt x="0" y="0"/>
                </a:moveTo>
                <a:lnTo>
                  <a:pt x="967179" y="0"/>
                </a:lnTo>
              </a:path>
            </a:pathLst>
          </a:custGeom>
          <a:ln w="17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2244" y="4479638"/>
            <a:ext cx="10582556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5495" algn="ctr">
              <a:lnSpc>
                <a:spcPct val="100000"/>
              </a:lnSpc>
              <a:spcBef>
                <a:spcPts val="95"/>
              </a:spcBef>
            </a:pPr>
            <a:r>
              <a:rPr sz="2750" i="1" spc="10" dirty="0">
                <a:latin typeface="Times New Roman"/>
                <a:cs typeface="Times New Roman"/>
              </a:rPr>
              <a:t>a</a:t>
            </a: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ts val="3195"/>
              </a:lnSpc>
              <a:spcBef>
                <a:spcPts val="2260"/>
              </a:spcBef>
            </a:pPr>
            <a:r>
              <a:rPr sz="2800" spc="-15" dirty="0">
                <a:latin typeface="Carlito"/>
                <a:cs typeface="Carlito"/>
              </a:rPr>
              <a:t>(Cobakan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untuk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k</a:t>
            </a:r>
            <a:r>
              <a:rPr sz="2800" i="1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0,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1,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…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dan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k</a:t>
            </a:r>
            <a:r>
              <a:rPr sz="2800" i="1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–1,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–2,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…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yang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 err="1">
                <a:latin typeface="Carlito"/>
                <a:cs typeface="Carlito"/>
              </a:rPr>
              <a:t>menghasilkan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i="1" spc="-5" dirty="0" smtClean="0">
                <a:latin typeface="Carlito"/>
                <a:cs typeface="Carlito"/>
              </a:rPr>
              <a:t>x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15" dirty="0" err="1" smtClean="0">
                <a:latin typeface="Carlito"/>
                <a:cs typeface="Carlito"/>
              </a:rPr>
              <a:t>sebagai</a:t>
            </a:r>
            <a:r>
              <a:rPr sz="2800" spc="-15" dirty="0" smtClean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bilangan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bulat)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634281" y="4002944"/>
            <a:ext cx="157353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125" i="1" spc="15" baseline="-35353" dirty="0">
                <a:latin typeface="Times New Roman"/>
                <a:cs typeface="Times New Roman"/>
              </a:rPr>
              <a:t>x </a:t>
            </a:r>
            <a:r>
              <a:rPr sz="4125" spc="22" baseline="-35353" dirty="0">
                <a:latin typeface="Symbol"/>
                <a:cs typeface="Symbol"/>
              </a:rPr>
              <a:t></a:t>
            </a:r>
            <a:r>
              <a:rPr sz="4125" spc="22" baseline="-35353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b </a:t>
            </a:r>
            <a:r>
              <a:rPr sz="2750" spc="15" dirty="0">
                <a:latin typeface="Symbol"/>
                <a:cs typeface="Symbol"/>
              </a:rPr>
              <a:t>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i="1" spc="30" dirty="0">
                <a:latin typeface="Times New Roman"/>
                <a:cs typeface="Times New Roman"/>
              </a:rPr>
              <a:t>km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1540" y="641461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4536A"/>
                </a:solidFill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8960" y="181040"/>
            <a:ext cx="109156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100" dirty="0">
                <a:latin typeface="Times New Roman"/>
                <a:cs typeface="Times New Roman"/>
              </a:rPr>
              <a:t>Contoh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80" dirty="0">
                <a:latin typeface="Times New Roman"/>
                <a:cs typeface="Times New Roman"/>
              </a:rPr>
              <a:t>19.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8960" y="426238"/>
            <a:ext cx="5958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000000"/>
                </a:solidFill>
                <a:latin typeface="Times New Roman"/>
                <a:cs typeface="Times New Roman"/>
              </a:rPr>
              <a:t>Tentukan</a:t>
            </a:r>
            <a:r>
              <a:rPr sz="20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00000"/>
                </a:solidFill>
                <a:latin typeface="Times New Roman"/>
                <a:cs typeface="Times New Roman"/>
              </a:rPr>
              <a:t>solusi:</a:t>
            </a:r>
            <a:r>
              <a:rPr sz="20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sz="2000" i="1" spc="12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000" i="1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2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2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0000"/>
                </a:solidFill>
                <a:latin typeface="Times New Roman"/>
                <a:cs typeface="Times New Roman"/>
              </a:rPr>
              <a:t>(mod</a:t>
            </a:r>
            <a:r>
              <a:rPr sz="2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0000"/>
                </a:solidFill>
                <a:latin typeface="Times New Roman"/>
                <a:cs typeface="Times New Roman"/>
              </a:rPr>
              <a:t>9)</a:t>
            </a:r>
            <a:r>
              <a:rPr sz="2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0000"/>
                </a:solidFill>
                <a:latin typeface="Times New Roman"/>
                <a:cs typeface="Times New Roman"/>
              </a:rPr>
              <a:t>dan</a:t>
            </a:r>
            <a:r>
              <a:rPr sz="2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000" i="1" spc="13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000" i="1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2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2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0000"/>
                </a:solidFill>
                <a:latin typeface="Times New Roman"/>
                <a:cs typeface="Times New Roman"/>
              </a:rPr>
              <a:t>(mod</a:t>
            </a:r>
            <a:r>
              <a:rPr sz="2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0000"/>
                </a:solidFill>
                <a:latin typeface="Times New Roman"/>
                <a:cs typeface="Times New Roman"/>
              </a:rPr>
              <a:t>4)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6260" y="794897"/>
            <a:ext cx="209359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Penyelesaian</a:t>
            </a:r>
            <a:r>
              <a:rPr sz="2000" spc="1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ts val="2365"/>
              </a:lnSpc>
              <a:spcBef>
                <a:spcPts val="45"/>
              </a:spcBef>
            </a:pPr>
            <a:r>
              <a:rPr sz="2000" spc="75" dirty="0">
                <a:latin typeface="Times New Roman"/>
                <a:cs typeface="Times New Roman"/>
              </a:rPr>
              <a:t>(i) </a:t>
            </a:r>
            <a:r>
              <a:rPr sz="2000" spc="120" dirty="0">
                <a:latin typeface="Times New Roman"/>
                <a:cs typeface="Times New Roman"/>
              </a:rPr>
              <a:t>4</a:t>
            </a:r>
            <a:r>
              <a:rPr sz="2000" i="1" spc="120" dirty="0">
                <a:latin typeface="Times New Roman"/>
                <a:cs typeface="Times New Roman"/>
              </a:rPr>
              <a:t>x </a:t>
            </a:r>
            <a:r>
              <a:rPr sz="2000" spc="135" dirty="0">
                <a:latin typeface="Symbol"/>
                <a:cs typeface="Symbol"/>
              </a:rPr>
              <a:t>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3 </a:t>
            </a:r>
            <a:r>
              <a:rPr sz="2000" spc="125" dirty="0">
                <a:latin typeface="Times New Roman"/>
                <a:cs typeface="Times New Roman"/>
              </a:rPr>
              <a:t>(mod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9)</a:t>
            </a:r>
            <a:endParaRPr sz="2000">
              <a:latin typeface="Times New Roman"/>
              <a:cs typeface="Times New Roman"/>
            </a:endParaRPr>
          </a:p>
          <a:p>
            <a:pPr marL="574040">
              <a:lnSpc>
                <a:spcPts val="1825"/>
              </a:lnSpc>
            </a:pPr>
            <a:r>
              <a:rPr sz="2325" i="1" spc="150" baseline="-35842" dirty="0">
                <a:latin typeface="Times New Roman"/>
                <a:cs typeface="Times New Roman"/>
              </a:rPr>
              <a:t>x</a:t>
            </a:r>
            <a:r>
              <a:rPr sz="2325" i="1" spc="179" baseline="-35842" dirty="0">
                <a:latin typeface="Times New Roman"/>
                <a:cs typeface="Times New Roman"/>
              </a:rPr>
              <a:t> </a:t>
            </a:r>
            <a:r>
              <a:rPr sz="2325" spc="187" baseline="-35842" dirty="0">
                <a:latin typeface="Symbol"/>
                <a:cs typeface="Symbol"/>
              </a:rPr>
              <a:t></a:t>
            </a:r>
            <a:r>
              <a:rPr sz="2325" spc="232" baseline="-35842" dirty="0">
                <a:latin typeface="Times New Roman"/>
                <a:cs typeface="Times New Roman"/>
              </a:rPr>
              <a:t> </a:t>
            </a:r>
            <a:r>
              <a:rPr sz="1550" spc="114" dirty="0">
                <a:latin typeface="Times New Roman"/>
                <a:cs typeface="Times New Roman"/>
              </a:rPr>
              <a:t>3</a:t>
            </a:r>
            <a:r>
              <a:rPr sz="1550" spc="-95" dirty="0">
                <a:latin typeface="Times New Roman"/>
                <a:cs typeface="Times New Roman"/>
              </a:rPr>
              <a:t> </a:t>
            </a:r>
            <a:r>
              <a:rPr sz="1550" spc="125" dirty="0">
                <a:latin typeface="Symbol"/>
                <a:cs typeface="Symbol"/>
              </a:rPr>
              <a:t>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i="1" spc="100" dirty="0">
                <a:latin typeface="Times New Roman"/>
                <a:cs typeface="Times New Roman"/>
              </a:rPr>
              <a:t>k</a:t>
            </a:r>
            <a:r>
              <a:rPr sz="1550" i="1" spc="35" dirty="0">
                <a:latin typeface="Times New Roman"/>
                <a:cs typeface="Times New Roman"/>
              </a:rPr>
              <a:t> </a:t>
            </a:r>
            <a:r>
              <a:rPr sz="1550" spc="55" dirty="0">
                <a:latin typeface="Symbol"/>
                <a:cs typeface="Symbol"/>
              </a:rPr>
              <a:t>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114" dirty="0">
                <a:latin typeface="Times New Roman"/>
                <a:cs typeface="Times New Roman"/>
              </a:rPr>
              <a:t>9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8340" y="1688334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1633" y="0"/>
                </a:lnTo>
              </a:path>
            </a:pathLst>
          </a:custGeom>
          <a:ln w="6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2565" y="1685895"/>
            <a:ext cx="4657835" cy="11919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135"/>
              </a:spcBef>
            </a:pPr>
            <a:r>
              <a:rPr sz="1550" spc="114" dirty="0">
                <a:latin typeface="Times New Roman"/>
                <a:cs typeface="Times New Roman"/>
              </a:rPr>
              <a:t>4</a:t>
            </a: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 spc="110" dirty="0">
                <a:latin typeface="Times New Roman"/>
                <a:cs typeface="Times New Roman"/>
              </a:rPr>
              <a:t>k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0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lang="en-US" sz="2000" spc="4025" dirty="0" smtClean="0">
                <a:latin typeface="Wingdings"/>
                <a:cs typeface="Times New Roman"/>
                <a:sym typeface="Wingdings" panose="05000000000000000000" pitchFamily="2" charset="2"/>
              </a:rPr>
              <a:t></a:t>
            </a:r>
            <a:r>
              <a:rPr sz="2000" spc="65" dirty="0" smtClean="0">
                <a:latin typeface="Times New Roman"/>
                <a:cs typeface="Times New Roman"/>
              </a:rPr>
              <a:t> </a:t>
            </a:r>
            <a:r>
              <a:rPr sz="2000" i="1" spc="110" dirty="0">
                <a:latin typeface="Times New Roman"/>
                <a:cs typeface="Times New Roman"/>
              </a:rPr>
              <a:t>x</a:t>
            </a:r>
            <a:r>
              <a:rPr sz="2000" i="1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(3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+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0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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9)/4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  </a:t>
            </a:r>
            <a:r>
              <a:rPr lang="en-US" sz="2000" spc="-685" dirty="0" smtClean="0">
                <a:latin typeface="Times New Roman"/>
                <a:cs typeface="Times New Roman"/>
              </a:rPr>
              <a:t>¾ 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00" i="1" spc="110" dirty="0">
                <a:latin typeface="Times New Roman"/>
                <a:cs typeface="Times New Roman"/>
              </a:rPr>
              <a:t>k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1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lang="en-US" sz="2000" spc="4025" dirty="0" smtClean="0">
                <a:latin typeface="Wingdings"/>
                <a:cs typeface="Times New Roman"/>
                <a:sym typeface="Wingdings" panose="05000000000000000000" pitchFamily="2" charset="2"/>
              </a:rPr>
              <a:t></a:t>
            </a:r>
            <a:r>
              <a:rPr sz="2000" spc="65" dirty="0" smtClean="0">
                <a:latin typeface="Times New Roman"/>
                <a:cs typeface="Times New Roman"/>
              </a:rPr>
              <a:t> </a:t>
            </a:r>
            <a:r>
              <a:rPr sz="2000" i="1" spc="110" dirty="0">
                <a:latin typeface="Times New Roman"/>
                <a:cs typeface="Times New Roman"/>
              </a:rPr>
              <a:t>x</a:t>
            </a:r>
            <a:r>
              <a:rPr sz="2000" i="1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(3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+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1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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9)/4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i="1" spc="110" dirty="0">
                <a:latin typeface="Times New Roman"/>
                <a:cs typeface="Times New Roman"/>
              </a:rPr>
              <a:t>k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2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lang="en-US" sz="2000" spc="4025" dirty="0" smtClean="0">
                <a:latin typeface="Wingdings"/>
                <a:cs typeface="Times New Roman"/>
                <a:sym typeface="Wingdings" panose="05000000000000000000" pitchFamily="2" charset="2"/>
              </a:rPr>
              <a:t></a:t>
            </a:r>
            <a:r>
              <a:rPr sz="2000" i="1" spc="110" dirty="0" smtClean="0">
                <a:latin typeface="Times New Roman"/>
                <a:cs typeface="Times New Roman"/>
              </a:rPr>
              <a:t>x</a:t>
            </a:r>
            <a:r>
              <a:rPr sz="2000" i="1" spc="55" dirty="0" smtClean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(3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+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2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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9)/4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 smtClean="0">
                <a:latin typeface="Times New Roman"/>
                <a:cs typeface="Times New Roman"/>
              </a:rPr>
              <a:t>=</a:t>
            </a:r>
            <a:r>
              <a:rPr lang="en-US" sz="2000" spc="140" dirty="0" smtClean="0">
                <a:latin typeface="Times New Roman"/>
                <a:cs typeface="Times New Roman"/>
              </a:rPr>
              <a:t> 21/</a:t>
            </a:r>
            <a:r>
              <a:rPr lang="en-US" sz="2000" spc="-745" dirty="0" smtClean="0">
                <a:latin typeface="Times New Roman"/>
                <a:cs typeface="Times New Roman"/>
              </a:rPr>
              <a:t> 4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8808" y="1951057"/>
            <a:ext cx="16567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latin typeface="Times New Roman"/>
                <a:cs typeface="Times New Roman"/>
              </a:rPr>
              <a:t>(bukan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solusi)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8329" y="2553741"/>
            <a:ext cx="16567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latin typeface="Times New Roman"/>
                <a:cs typeface="Times New Roman"/>
              </a:rPr>
              <a:t>(bukan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solusi)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2565" y="2836988"/>
            <a:ext cx="443166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0340" algn="l"/>
              </a:tabLst>
            </a:pPr>
            <a:r>
              <a:rPr sz="2000" i="1" spc="110" dirty="0">
                <a:latin typeface="Times New Roman"/>
                <a:cs typeface="Times New Roman"/>
              </a:rPr>
              <a:t>k </a:t>
            </a:r>
            <a:r>
              <a:rPr sz="2000" spc="140" dirty="0">
                <a:latin typeface="Times New Roman"/>
                <a:cs typeface="Times New Roman"/>
              </a:rPr>
              <a:t>= </a:t>
            </a:r>
            <a:r>
              <a:rPr sz="2000" spc="95" dirty="0">
                <a:latin typeface="Times New Roman"/>
                <a:cs typeface="Times New Roman"/>
              </a:rPr>
              <a:t>3, </a:t>
            </a:r>
            <a:r>
              <a:rPr sz="2000" i="1" spc="110" dirty="0">
                <a:latin typeface="Times New Roman"/>
                <a:cs typeface="Times New Roman"/>
              </a:rPr>
              <a:t>k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4	</a:t>
            </a:r>
            <a:r>
              <a:rPr sz="2000" spc="95" dirty="0">
                <a:latin typeface="Times New Roman"/>
                <a:cs typeface="Times New Roman"/>
              </a:rPr>
              <a:t>tidak </a:t>
            </a:r>
            <a:r>
              <a:rPr sz="2000" spc="110" dirty="0">
                <a:latin typeface="Times New Roman"/>
                <a:cs typeface="Times New Roman"/>
              </a:rPr>
              <a:t>menghasilkan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solusi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  <a:spcBef>
                <a:spcPts val="60"/>
              </a:spcBef>
            </a:pPr>
            <a:r>
              <a:rPr sz="2000" i="1" spc="110" dirty="0">
                <a:latin typeface="Times New Roman"/>
                <a:cs typeface="Times New Roman"/>
              </a:rPr>
              <a:t>k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5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70" dirty="0" smtClean="0">
                <a:latin typeface="Times New Roman"/>
                <a:cs typeface="Times New Roman"/>
              </a:rPr>
              <a:t> </a:t>
            </a:r>
            <a:r>
              <a:rPr lang="en-US" sz="2000" spc="70" dirty="0" smtClean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sz="2000" i="1" spc="110" dirty="0" smtClean="0">
                <a:latin typeface="Times New Roman"/>
                <a:cs typeface="Times New Roman"/>
              </a:rPr>
              <a:t>x</a:t>
            </a:r>
            <a:r>
              <a:rPr sz="2000" i="1" spc="55" dirty="0" smtClean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(3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+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5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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9)/4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12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</a:pPr>
            <a:r>
              <a:rPr sz="2000" spc="245" dirty="0"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5828" y="3752422"/>
            <a:ext cx="1656714" cy="640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2000" spc="114" dirty="0">
                <a:latin typeface="Times New Roman"/>
                <a:cs typeface="Times New Roman"/>
              </a:rPr>
              <a:t>(bukan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solusi)  </a:t>
            </a:r>
            <a:r>
              <a:rPr sz="2000" spc="114" dirty="0">
                <a:latin typeface="Times New Roman"/>
                <a:cs typeface="Times New Roman"/>
              </a:rPr>
              <a:t>(bukan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solusi)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2564" y="3752422"/>
            <a:ext cx="4886436" cy="18721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2000" i="1" spc="110" dirty="0">
                <a:latin typeface="Times New Roman"/>
                <a:cs typeface="Times New Roman"/>
              </a:rPr>
              <a:t>k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–1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lang="en-US" sz="2000" spc="4025" dirty="0" smtClean="0">
                <a:latin typeface="Wingdings"/>
                <a:cs typeface="Times New Roman"/>
                <a:sym typeface="Wingdings" panose="05000000000000000000" pitchFamily="2" charset="2"/>
              </a:rPr>
              <a:t></a:t>
            </a:r>
            <a:r>
              <a:rPr sz="2000" i="1" spc="110" dirty="0" smtClean="0">
                <a:latin typeface="Times New Roman"/>
                <a:cs typeface="Times New Roman"/>
              </a:rPr>
              <a:t>x</a:t>
            </a:r>
            <a:r>
              <a:rPr sz="2000" i="1" spc="55" dirty="0" smtClean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(3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–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1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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9)/4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lang="en-US" sz="2000" spc="70" dirty="0" smtClean="0">
                <a:latin typeface="Times New Roman"/>
                <a:cs typeface="Times New Roman"/>
              </a:rPr>
              <a:t>-6/4</a:t>
            </a:r>
          </a:p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2000" i="1" spc="110" dirty="0" smtClean="0">
                <a:latin typeface="Times New Roman"/>
                <a:cs typeface="Times New Roman"/>
              </a:rPr>
              <a:t>k</a:t>
            </a:r>
            <a:r>
              <a:rPr sz="2000" i="1" spc="55" dirty="0" smtClean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–2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lang="en-US" sz="2000" spc="4025" dirty="0" smtClean="0">
                <a:latin typeface="Wingdings"/>
                <a:cs typeface="Times New Roman"/>
                <a:sym typeface="Wingdings" panose="05000000000000000000" pitchFamily="2" charset="2"/>
              </a:rPr>
              <a:t></a:t>
            </a:r>
            <a:r>
              <a:rPr sz="2000" i="1" spc="110" dirty="0" smtClean="0">
                <a:latin typeface="Times New Roman"/>
                <a:cs typeface="Times New Roman"/>
              </a:rPr>
              <a:t>x</a:t>
            </a:r>
            <a:r>
              <a:rPr sz="2000" i="1" spc="55" dirty="0" smtClean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(3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–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2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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9)/4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  </a:t>
            </a:r>
            <a:r>
              <a:rPr lang="en-US" sz="2000" spc="140" dirty="0" smtClean="0">
                <a:latin typeface="Times New Roman"/>
                <a:cs typeface="Times New Roman"/>
              </a:rPr>
              <a:t>-15/4</a:t>
            </a:r>
          </a:p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2000" i="1" spc="110" dirty="0" smtClean="0">
                <a:latin typeface="Times New Roman"/>
                <a:cs typeface="Times New Roman"/>
              </a:rPr>
              <a:t>k</a:t>
            </a:r>
            <a:r>
              <a:rPr sz="2000" i="1" spc="55" dirty="0" smtClean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–3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lang="en-US" sz="2000" spc="4025" dirty="0" smtClean="0">
                <a:latin typeface="Wingdings"/>
                <a:cs typeface="Times New Roman"/>
                <a:sym typeface="Wingdings" panose="05000000000000000000" pitchFamily="2" charset="2"/>
              </a:rPr>
              <a:t></a:t>
            </a:r>
            <a:r>
              <a:rPr sz="2000" i="1" spc="110" dirty="0" smtClean="0">
                <a:latin typeface="Times New Roman"/>
                <a:cs typeface="Times New Roman"/>
              </a:rPr>
              <a:t>x</a:t>
            </a:r>
            <a:r>
              <a:rPr sz="2000" i="1" spc="60" dirty="0" smtClean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(3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–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3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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9)/4 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–6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</a:pPr>
            <a:r>
              <a:rPr sz="2000" spc="245" dirty="0"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  <a:spcBef>
                <a:spcPts val="60"/>
              </a:spcBef>
            </a:pPr>
            <a:r>
              <a:rPr sz="2000" i="1" spc="110" dirty="0">
                <a:latin typeface="Times New Roman"/>
                <a:cs typeface="Times New Roman"/>
              </a:rPr>
              <a:t>k</a:t>
            </a:r>
            <a:r>
              <a:rPr sz="2000" i="1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–6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lang="en-US" sz="2000" spc="4025" dirty="0" smtClean="0">
                <a:latin typeface="Wingdings"/>
                <a:cs typeface="Times New Roman"/>
                <a:sym typeface="Wingdings" panose="05000000000000000000" pitchFamily="2" charset="2"/>
              </a:rPr>
              <a:t></a:t>
            </a:r>
            <a:r>
              <a:rPr sz="2000" i="1" spc="110" dirty="0" smtClean="0">
                <a:latin typeface="Times New Roman"/>
                <a:cs typeface="Times New Roman"/>
              </a:rPr>
              <a:t>x</a:t>
            </a:r>
            <a:r>
              <a:rPr sz="2000" i="1" spc="55" dirty="0" smtClean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(3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–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6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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9)/4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=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40" dirty="0">
                <a:latin typeface="Times New Roman"/>
                <a:cs typeface="Times New Roman"/>
              </a:rPr>
              <a:t>–15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</a:pPr>
            <a:r>
              <a:rPr sz="2000" spc="245" dirty="0"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0160" y="5400563"/>
            <a:ext cx="10141840" cy="90868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55"/>
              </a:spcBef>
            </a:pPr>
            <a:r>
              <a:rPr sz="2000" spc="90" dirty="0">
                <a:latin typeface="Times New Roman"/>
                <a:cs typeface="Times New Roman"/>
              </a:rPr>
              <a:t>Nilai-nilai </a:t>
            </a:r>
            <a:r>
              <a:rPr sz="2000" i="1" spc="110" dirty="0">
                <a:latin typeface="Times New Roman"/>
                <a:cs typeface="Times New Roman"/>
              </a:rPr>
              <a:t>x </a:t>
            </a:r>
            <a:r>
              <a:rPr sz="2000" spc="120" dirty="0">
                <a:latin typeface="Times New Roman"/>
                <a:cs typeface="Times New Roman"/>
              </a:rPr>
              <a:t>yang memenuhi: </a:t>
            </a:r>
            <a:r>
              <a:rPr sz="2000" spc="95" dirty="0">
                <a:latin typeface="Times New Roman"/>
                <a:cs typeface="Times New Roman"/>
              </a:rPr>
              <a:t>3, </a:t>
            </a:r>
            <a:r>
              <a:rPr sz="2000" spc="105" dirty="0">
                <a:latin typeface="Times New Roman"/>
                <a:cs typeface="Times New Roman"/>
              </a:rPr>
              <a:t>12, </a:t>
            </a:r>
            <a:r>
              <a:rPr sz="2000" spc="245" dirty="0">
                <a:latin typeface="Times New Roman"/>
                <a:cs typeface="Times New Roman"/>
              </a:rPr>
              <a:t>…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dan </a:t>
            </a:r>
            <a:r>
              <a:rPr sz="2000" spc="105" dirty="0">
                <a:latin typeface="Times New Roman"/>
                <a:cs typeface="Times New Roman"/>
              </a:rPr>
              <a:t>–6, </a:t>
            </a:r>
            <a:r>
              <a:rPr sz="2000" spc="110" dirty="0">
                <a:latin typeface="Times New Roman"/>
                <a:cs typeface="Times New Roman"/>
              </a:rPr>
              <a:t>–15, </a:t>
            </a:r>
            <a:r>
              <a:rPr sz="2000" spc="245" dirty="0"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Atau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solusi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cukup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dinyatakan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sebagai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x </a:t>
            </a:r>
            <a:r>
              <a:rPr sz="1800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3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(mod 9),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atau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x = 3 + 9k, k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sembarang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bilangan</a:t>
            </a:r>
            <a:r>
              <a:rPr sz="1800" spc="2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bulat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4807" y="2353790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5">
                <a:moveTo>
                  <a:pt x="0" y="0"/>
                </a:moveTo>
                <a:lnTo>
                  <a:pt x="902138" y="0"/>
                </a:lnTo>
              </a:path>
            </a:pathLst>
          </a:custGeom>
          <a:ln w="9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0575" y="1257008"/>
            <a:ext cx="8122920" cy="3189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  <a:tabLst>
                <a:tab pos="587375" algn="l"/>
              </a:tabLst>
            </a:pPr>
            <a:r>
              <a:rPr sz="2300" spc="10" dirty="0">
                <a:latin typeface="Times New Roman"/>
                <a:cs typeface="Times New Roman"/>
              </a:rPr>
              <a:t>(ii)	</a:t>
            </a:r>
            <a:r>
              <a:rPr sz="2300" spc="15" dirty="0">
                <a:latin typeface="Times New Roman"/>
                <a:cs typeface="Times New Roman"/>
              </a:rPr>
              <a:t>2</a:t>
            </a:r>
            <a:r>
              <a:rPr sz="2300" i="1" spc="15" dirty="0">
                <a:latin typeface="Times New Roman"/>
                <a:cs typeface="Times New Roman"/>
              </a:rPr>
              <a:t>x </a:t>
            </a:r>
            <a:r>
              <a:rPr sz="2300" spc="20" dirty="0">
                <a:latin typeface="Symbol"/>
                <a:cs typeface="Symbol"/>
              </a:rPr>
              <a:t></a:t>
            </a:r>
            <a:r>
              <a:rPr sz="2300" spc="20" dirty="0">
                <a:latin typeface="Times New Roman"/>
                <a:cs typeface="Times New Roman"/>
              </a:rPr>
              <a:t> 3 (mod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</a:pPr>
            <a:r>
              <a:rPr sz="3450" i="1" spc="15" baseline="-35024" dirty="0">
                <a:latin typeface="Times New Roman"/>
                <a:cs typeface="Times New Roman"/>
              </a:rPr>
              <a:t>x </a:t>
            </a:r>
            <a:r>
              <a:rPr sz="3450" spc="15" baseline="-35024" dirty="0">
                <a:latin typeface="Symbol"/>
                <a:cs typeface="Symbol"/>
              </a:rPr>
              <a:t></a:t>
            </a:r>
            <a:r>
              <a:rPr sz="3450" spc="15" baseline="-35024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3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k </a:t>
            </a:r>
            <a:r>
              <a:rPr sz="2300" spc="5" dirty="0">
                <a:latin typeface="Symbol"/>
                <a:cs typeface="Symbol"/>
              </a:rPr>
              <a:t></a:t>
            </a:r>
            <a:r>
              <a:rPr sz="2300" spc="-434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  <a:p>
            <a:pPr marL="1616075">
              <a:lnSpc>
                <a:spcPct val="100000"/>
              </a:lnSpc>
              <a:spcBef>
                <a:spcPts val="459"/>
              </a:spcBef>
            </a:pPr>
            <a:r>
              <a:rPr sz="2300" spc="1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09575" marR="41910" algn="just">
              <a:lnSpc>
                <a:spcPct val="99200"/>
              </a:lnSpc>
            </a:pPr>
            <a:r>
              <a:rPr sz="2300" spc="15" dirty="0">
                <a:latin typeface="Times New Roman"/>
                <a:cs typeface="Times New Roman"/>
              </a:rPr>
              <a:t>Karena 4</a:t>
            </a:r>
            <a:r>
              <a:rPr sz="2300" i="1" spc="15" dirty="0">
                <a:latin typeface="Times New Roman"/>
                <a:cs typeface="Times New Roman"/>
              </a:rPr>
              <a:t>k </a:t>
            </a:r>
            <a:r>
              <a:rPr sz="2300" spc="20" dirty="0">
                <a:latin typeface="Times New Roman"/>
                <a:cs typeface="Times New Roman"/>
              </a:rPr>
              <a:t>genap </a:t>
            </a:r>
            <a:r>
              <a:rPr sz="2300" spc="15" dirty="0">
                <a:latin typeface="Times New Roman"/>
                <a:cs typeface="Times New Roman"/>
              </a:rPr>
              <a:t>dan </a:t>
            </a:r>
            <a:r>
              <a:rPr sz="2300" spc="20" dirty="0">
                <a:latin typeface="Times New Roman"/>
                <a:cs typeface="Times New Roman"/>
              </a:rPr>
              <a:t>3 </a:t>
            </a:r>
            <a:r>
              <a:rPr sz="2300" spc="15" dirty="0">
                <a:latin typeface="Times New Roman"/>
                <a:cs typeface="Times New Roman"/>
              </a:rPr>
              <a:t>ganjil </a:t>
            </a:r>
            <a:r>
              <a:rPr sz="2300" spc="20" dirty="0">
                <a:latin typeface="Times New Roman"/>
                <a:cs typeface="Times New Roman"/>
              </a:rPr>
              <a:t>maka </a:t>
            </a:r>
            <a:r>
              <a:rPr sz="2300" spc="15" dirty="0">
                <a:latin typeface="Times New Roman"/>
                <a:cs typeface="Times New Roman"/>
              </a:rPr>
              <a:t>penjumlahannya  menghasilkan </a:t>
            </a:r>
            <a:r>
              <a:rPr sz="2300" spc="10" dirty="0">
                <a:latin typeface="Times New Roman"/>
                <a:cs typeface="Times New Roman"/>
              </a:rPr>
              <a:t>ganjil, </a:t>
            </a:r>
            <a:r>
              <a:rPr sz="2300" spc="15" dirty="0">
                <a:latin typeface="Times New Roman"/>
                <a:cs typeface="Times New Roman"/>
              </a:rPr>
              <a:t>sehingga hasil penjumlahan tersebut jika  dibagi </a:t>
            </a:r>
            <a:r>
              <a:rPr sz="2300" spc="20" dirty="0">
                <a:latin typeface="Times New Roman"/>
                <a:cs typeface="Times New Roman"/>
              </a:rPr>
              <a:t>dengan 2 </a:t>
            </a:r>
            <a:r>
              <a:rPr sz="2300" spc="15" dirty="0">
                <a:latin typeface="Times New Roman"/>
                <a:cs typeface="Times New Roman"/>
              </a:rPr>
              <a:t>tidak menghasilkan bilangan bulat.</a:t>
            </a:r>
            <a:r>
              <a:rPr sz="2300" spc="55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Dengan  </a:t>
            </a:r>
            <a:r>
              <a:rPr sz="2300" spc="15" dirty="0">
                <a:latin typeface="Times New Roman"/>
                <a:cs typeface="Times New Roman"/>
              </a:rPr>
              <a:t>kata </a:t>
            </a:r>
            <a:r>
              <a:rPr sz="2300" spc="10" dirty="0">
                <a:latin typeface="Times New Roman"/>
                <a:cs typeface="Times New Roman"/>
              </a:rPr>
              <a:t>lain, </a:t>
            </a:r>
            <a:r>
              <a:rPr sz="2300" spc="15" dirty="0">
                <a:latin typeface="Times New Roman"/>
                <a:cs typeface="Times New Roman"/>
              </a:rPr>
              <a:t>tidak </a:t>
            </a:r>
            <a:r>
              <a:rPr sz="2300" spc="20" dirty="0">
                <a:latin typeface="Times New Roman"/>
                <a:cs typeface="Times New Roman"/>
              </a:rPr>
              <a:t>ada </a:t>
            </a:r>
            <a:r>
              <a:rPr sz="2300" spc="10" dirty="0">
                <a:latin typeface="Times New Roman"/>
                <a:cs typeface="Times New Roman"/>
              </a:rPr>
              <a:t>nilai-nilai </a:t>
            </a:r>
            <a:r>
              <a:rPr sz="2300" i="1" spc="15" dirty="0">
                <a:latin typeface="Times New Roman"/>
                <a:cs typeface="Times New Roman"/>
              </a:rPr>
              <a:t>x </a:t>
            </a:r>
            <a:r>
              <a:rPr sz="2300" spc="15" dirty="0">
                <a:latin typeface="Times New Roman"/>
                <a:cs typeface="Times New Roman"/>
              </a:rPr>
              <a:t>yang </a:t>
            </a:r>
            <a:r>
              <a:rPr sz="2300" spc="20" dirty="0">
                <a:latin typeface="Times New Roman"/>
                <a:cs typeface="Times New Roman"/>
              </a:rPr>
              <a:t>memenuhi 2</a:t>
            </a:r>
            <a:r>
              <a:rPr sz="2300" i="1" spc="20" dirty="0">
                <a:latin typeface="Times New Roman"/>
                <a:cs typeface="Times New Roman"/>
              </a:rPr>
              <a:t>x </a:t>
            </a:r>
            <a:r>
              <a:rPr sz="2300" spc="20" dirty="0">
                <a:latin typeface="Symbol"/>
                <a:cs typeface="Symbol"/>
              </a:rPr>
              <a:t></a:t>
            </a:r>
            <a:r>
              <a:rPr sz="2300" spc="20" dirty="0">
                <a:latin typeface="Times New Roman"/>
                <a:cs typeface="Times New Roman"/>
              </a:rPr>
              <a:t> 3 (mod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5).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7811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000000"/>
                </a:solidFill>
                <a:latin typeface="Trebuchet MS"/>
                <a:cs typeface="Trebuchet MS"/>
              </a:rPr>
              <a:t>Cara</a:t>
            </a:r>
            <a:r>
              <a:rPr sz="3600" spc="-3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rgbClr val="000000"/>
                </a:solidFill>
                <a:latin typeface="Trebuchet MS"/>
                <a:cs typeface="Trebuchet MS"/>
              </a:rPr>
              <a:t>lain</a:t>
            </a:r>
            <a:r>
              <a:rPr sz="3600" spc="-3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175" dirty="0">
                <a:solidFill>
                  <a:srgbClr val="000000"/>
                </a:solidFill>
                <a:latin typeface="Trebuchet MS"/>
                <a:cs typeface="Trebuchet MS"/>
              </a:rPr>
              <a:t>menghitung</a:t>
            </a:r>
            <a:r>
              <a:rPr sz="3600" spc="-3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155" dirty="0">
                <a:solidFill>
                  <a:srgbClr val="000000"/>
                </a:solidFill>
                <a:latin typeface="Trebuchet MS"/>
                <a:cs typeface="Trebuchet MS"/>
              </a:rPr>
              <a:t>solusi</a:t>
            </a:r>
            <a:r>
              <a:rPr sz="3600" spc="-3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i="1" spc="-245" dirty="0">
                <a:solidFill>
                  <a:srgbClr val="000000"/>
                </a:solidFill>
                <a:latin typeface="Arial"/>
                <a:cs typeface="Arial"/>
              </a:rPr>
              <a:t>ax</a:t>
            </a:r>
            <a:r>
              <a:rPr sz="3600" i="1" spc="-2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36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i="1" spc="-18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3600" i="1" spc="-2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spc="-170" dirty="0">
                <a:solidFill>
                  <a:srgbClr val="000000"/>
                </a:solidFill>
                <a:latin typeface="Trebuchet MS"/>
                <a:cs typeface="Trebuchet MS"/>
              </a:rPr>
              <a:t>(mod</a:t>
            </a:r>
            <a:r>
              <a:rPr sz="3600" spc="-3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i="1" spc="-23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3600" spc="-235" dirty="0">
                <a:solidFill>
                  <a:srgbClr val="000000"/>
                </a:solidFill>
                <a:latin typeface="Trebuchet MS"/>
                <a:cs typeface="Trebuchet MS"/>
              </a:rPr>
              <a:t>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11887200" cy="4340932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Seperti dalam </a:t>
            </a:r>
            <a:r>
              <a:rPr sz="2400" spc="-10" dirty="0">
                <a:latin typeface="Carlito"/>
                <a:cs typeface="Carlito"/>
              </a:rPr>
              <a:t>persamaan </a:t>
            </a:r>
            <a:r>
              <a:rPr sz="2400" spc="-5" dirty="0">
                <a:latin typeface="Carlito"/>
                <a:cs typeface="Carlito"/>
              </a:rPr>
              <a:t>aljabar biasa (tanpa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modulo),</a:t>
            </a:r>
          </a:p>
          <a:p>
            <a:pPr marL="2360930" marR="1242060" indent="-1434465">
              <a:lnSpc>
                <a:spcPct val="124700"/>
              </a:lnSpc>
              <a:spcBef>
                <a:spcPts val="20"/>
              </a:spcBef>
              <a:tabLst>
                <a:tab pos="1946275" algn="l"/>
                <a:tab pos="3604895" algn="l"/>
                <a:tab pos="5093970" algn="l"/>
                <a:tab pos="6202045" algn="l"/>
              </a:tabLst>
            </a:pPr>
            <a:r>
              <a:rPr sz="2400" spc="-5" dirty="0">
                <a:latin typeface="Carlito"/>
                <a:cs typeface="Carlito"/>
              </a:rPr>
              <a:t>4</a:t>
            </a:r>
            <a:r>
              <a:rPr sz="2400" i="1" spc="-5" dirty="0">
                <a:latin typeface="Carlito"/>
                <a:cs typeface="Carlito"/>
              </a:rPr>
              <a:t>x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12	</a:t>
            </a:r>
            <a:r>
              <a:rPr lang="en-US" sz="2400" spc="4035" dirty="0">
                <a:latin typeface="Wingdings"/>
                <a:cs typeface="Carlito"/>
              </a:rPr>
              <a:t> </a:t>
            </a:r>
            <a:r>
              <a:rPr lang="en-US" sz="2400" spc="4035" dirty="0" smtClean="0">
                <a:latin typeface="Wingdings"/>
                <a:cs typeface="Carlito"/>
                <a:sym typeface="Wingdings" panose="05000000000000000000" pitchFamily="2" charset="2"/>
              </a:rPr>
              <a:t></a:t>
            </a:r>
            <a:r>
              <a:rPr sz="2400" spc="-10" dirty="0" err="1" smtClean="0">
                <a:latin typeface="Carlito"/>
                <a:cs typeface="Carlito"/>
              </a:rPr>
              <a:t>kalikan</a:t>
            </a:r>
            <a:r>
              <a:rPr sz="2400" spc="-10" dirty="0" smtClean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setiap </a:t>
            </a:r>
            <a:r>
              <a:rPr sz="2400" dirty="0">
                <a:latin typeface="Carlito"/>
                <a:cs typeface="Carlito"/>
              </a:rPr>
              <a:t>ruas </a:t>
            </a:r>
            <a:r>
              <a:rPr sz="2400" spc="-10" dirty="0">
                <a:latin typeface="Carlito"/>
                <a:cs typeface="Carlito"/>
              </a:rPr>
              <a:t>dengan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1/4	</a:t>
            </a:r>
            <a:r>
              <a:rPr sz="2400" spc="-10" dirty="0">
                <a:latin typeface="Carlito"/>
                <a:cs typeface="Carlito"/>
              </a:rPr>
              <a:t>(yaitu </a:t>
            </a:r>
            <a:r>
              <a:rPr sz="2400" spc="-20" dirty="0">
                <a:latin typeface="Carlito"/>
                <a:cs typeface="Carlito"/>
              </a:rPr>
              <a:t>invers </a:t>
            </a:r>
            <a:r>
              <a:rPr sz="2400" dirty="0">
                <a:latin typeface="Carlito"/>
                <a:cs typeface="Carlito"/>
              </a:rPr>
              <a:t>4), </a:t>
            </a:r>
            <a:r>
              <a:rPr sz="2400" spc="-10" dirty="0">
                <a:latin typeface="Carlito"/>
                <a:cs typeface="Carlito"/>
              </a:rPr>
              <a:t>maka  </a:t>
            </a:r>
            <a:r>
              <a:rPr sz="2400" spc="-5" dirty="0">
                <a:latin typeface="Carlito"/>
                <a:cs typeface="Carlito"/>
              </a:rPr>
              <a:t>(1/4)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.</a:t>
            </a:r>
            <a:r>
              <a:rPr sz="2400" spc="-5" dirty="0">
                <a:latin typeface="Carlito"/>
                <a:cs typeface="Carlito"/>
              </a:rPr>
              <a:t> 4</a:t>
            </a:r>
            <a:r>
              <a:rPr sz="2400" i="1" spc="-5" dirty="0">
                <a:latin typeface="Carlito"/>
                <a:cs typeface="Carlito"/>
              </a:rPr>
              <a:t>x	</a:t>
            </a:r>
            <a:r>
              <a:rPr sz="2400" dirty="0">
                <a:latin typeface="Carlito"/>
                <a:cs typeface="Carlito"/>
              </a:rPr>
              <a:t>= 12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.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(1/4)	</a:t>
            </a:r>
            <a:r>
              <a:rPr lang="en-US" sz="2400" spc="4035" dirty="0" smtClean="0">
                <a:latin typeface="Wingdings"/>
                <a:cs typeface="Carlito"/>
                <a:sym typeface="Wingdings" panose="05000000000000000000" pitchFamily="2" charset="2"/>
              </a:rPr>
              <a:t></a:t>
            </a:r>
            <a:r>
              <a:rPr sz="2400" i="1" dirty="0" smtClean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12/4 </a:t>
            </a:r>
            <a:r>
              <a:rPr sz="2400" dirty="0">
                <a:latin typeface="Carlito"/>
                <a:cs typeface="Carlito"/>
              </a:rPr>
              <a:t>= 3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70"/>
              </a:lnSpc>
              <a:buFont typeface="Arial"/>
              <a:buChar char="•"/>
              <a:tabLst>
                <a:tab pos="241935" algn="l"/>
                <a:tab pos="7511415" algn="l"/>
              </a:tabLst>
            </a:pPr>
            <a:r>
              <a:rPr sz="2400" spc="-5" dirty="0">
                <a:latin typeface="Carlito"/>
                <a:cs typeface="Carlito"/>
              </a:rPr>
              <a:t>4</a:t>
            </a:r>
            <a:r>
              <a:rPr sz="2400" i="1" spc="-5" dirty="0">
                <a:latin typeface="Carlito"/>
                <a:cs typeface="Carlito"/>
              </a:rPr>
              <a:t>x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12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dirty="0">
                <a:latin typeface="Carlito"/>
                <a:cs typeface="Carlito"/>
              </a:rPr>
              <a:t>9) </a:t>
            </a:r>
            <a:r>
              <a:rPr lang="en-US" sz="2400" spc="-10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400" spc="-10" dirty="0" err="1" smtClean="0">
                <a:latin typeface="Carlito"/>
                <a:cs typeface="Carlito"/>
                <a:sym typeface="Wingdings" panose="05000000000000000000" pitchFamily="2" charset="2"/>
              </a:rPr>
              <a:t>k</a:t>
            </a:r>
            <a:r>
              <a:rPr sz="2400" spc="-10" dirty="0" err="1" smtClean="0">
                <a:latin typeface="Carlito"/>
                <a:cs typeface="Carlito"/>
              </a:rPr>
              <a:t>alikan</a:t>
            </a:r>
            <a:r>
              <a:rPr sz="2400" spc="-10" dirty="0" smtClean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setiap </a:t>
            </a:r>
            <a:r>
              <a:rPr sz="2400" dirty="0">
                <a:latin typeface="Carlito"/>
                <a:cs typeface="Carlito"/>
              </a:rPr>
              <a:t>ruas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10" dirty="0" err="1">
                <a:latin typeface="Carlito"/>
                <a:cs typeface="Carlito"/>
              </a:rPr>
              <a:t>balikan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 err="1" smtClean="0">
                <a:latin typeface="Carlito"/>
                <a:cs typeface="Carlito"/>
              </a:rPr>
              <a:t>dari</a:t>
            </a:r>
            <a:r>
              <a:rPr lang="en-US" sz="2400" spc="-5" dirty="0" smtClean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4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dirty="0">
                <a:latin typeface="Carlito"/>
                <a:cs typeface="Carlito"/>
              </a:rPr>
              <a:t>9) </a:t>
            </a:r>
            <a:r>
              <a:rPr sz="2400" spc="-5" dirty="0">
                <a:latin typeface="Carlito"/>
                <a:cs typeface="Carlito"/>
              </a:rPr>
              <a:t>(dalam hal </a:t>
            </a:r>
            <a:r>
              <a:rPr sz="2400" dirty="0">
                <a:latin typeface="Carlito"/>
                <a:cs typeface="Carlito"/>
              </a:rPr>
              <a:t>ini </a:t>
            </a:r>
            <a:r>
              <a:rPr sz="2400" spc="-5" dirty="0">
                <a:latin typeface="Carlito"/>
                <a:cs typeface="Carlito"/>
              </a:rPr>
              <a:t>sudah </a:t>
            </a:r>
            <a:r>
              <a:rPr sz="2400" spc="-10" dirty="0">
                <a:latin typeface="Carlito"/>
                <a:cs typeface="Carlito"/>
              </a:rPr>
              <a:t>kita </a:t>
            </a:r>
            <a:r>
              <a:rPr sz="2400" dirty="0">
                <a:latin typeface="Carlito"/>
                <a:cs typeface="Carlito"/>
              </a:rPr>
              <a:t>hitung, </a:t>
            </a:r>
            <a:r>
              <a:rPr sz="2400" spc="-10" dirty="0">
                <a:latin typeface="Carlito"/>
                <a:cs typeface="Carlito"/>
              </a:rPr>
              <a:t>yaitu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–2)</a:t>
            </a:r>
            <a:endParaRPr sz="2400" dirty="0">
              <a:latin typeface="Carlito"/>
              <a:cs typeface="Carlito"/>
            </a:endParaRPr>
          </a:p>
          <a:p>
            <a:pPr marL="51435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Carlito"/>
                <a:cs typeface="Carlito"/>
              </a:rPr>
              <a:t>(–2) . </a:t>
            </a:r>
            <a:r>
              <a:rPr sz="2400" spc="-10" dirty="0">
                <a:latin typeface="Carlito"/>
                <a:cs typeface="Carlito"/>
              </a:rPr>
              <a:t>4</a:t>
            </a:r>
            <a:r>
              <a:rPr sz="2400" i="1" spc="-10" dirty="0">
                <a:latin typeface="Carlito"/>
                <a:cs typeface="Carlito"/>
              </a:rPr>
              <a:t>x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(–2) . </a:t>
            </a:r>
            <a:r>
              <a:rPr sz="2400" spc="-10" dirty="0">
                <a:latin typeface="Carlito"/>
                <a:cs typeface="Carlito"/>
              </a:rPr>
              <a:t>12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dirty="0">
                <a:latin typeface="Carlito"/>
                <a:cs typeface="Carlito"/>
              </a:rPr>
              <a:t>9) </a:t>
            </a:r>
            <a:r>
              <a:rPr sz="2400" dirty="0">
                <a:latin typeface="Symbol"/>
                <a:cs typeface="Symbol"/>
              </a:rPr>
              <a:t>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–8</a:t>
            </a:r>
            <a:r>
              <a:rPr sz="2400" i="1" spc="-5" dirty="0">
                <a:latin typeface="Carlito"/>
                <a:cs typeface="Carlito"/>
              </a:rPr>
              <a:t>x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–24 </a:t>
            </a:r>
            <a:r>
              <a:rPr sz="2400" spc="-5" dirty="0">
                <a:latin typeface="Carlito"/>
                <a:cs typeface="Carlito"/>
              </a:rPr>
              <a:t>(mod</a:t>
            </a:r>
            <a:r>
              <a:rPr sz="2400" spc="-3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9)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 dirty="0">
              <a:latin typeface="Carlito"/>
              <a:cs typeface="Carlito"/>
            </a:endParaRPr>
          </a:p>
          <a:p>
            <a:pPr marL="149225">
              <a:lnSpc>
                <a:spcPts val="2725"/>
              </a:lnSpc>
            </a:pPr>
            <a:r>
              <a:rPr sz="2400" spc="-10" dirty="0">
                <a:latin typeface="Carlito"/>
                <a:cs typeface="Carlito"/>
              </a:rPr>
              <a:t>Karena </a:t>
            </a:r>
            <a:r>
              <a:rPr sz="2400" dirty="0">
                <a:latin typeface="Carlito"/>
                <a:cs typeface="Carlito"/>
              </a:rPr>
              <a:t>–8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dirty="0">
                <a:latin typeface="Carlito"/>
                <a:cs typeface="Carlito"/>
              </a:rPr>
              <a:t>9), </a:t>
            </a:r>
            <a:r>
              <a:rPr sz="2400" spc="-10" dirty="0">
                <a:latin typeface="Carlito"/>
                <a:cs typeface="Carlito"/>
              </a:rPr>
              <a:t>maka </a:t>
            </a:r>
            <a:r>
              <a:rPr sz="2400" i="1" dirty="0">
                <a:latin typeface="Carlito"/>
                <a:cs typeface="Carlito"/>
              </a:rPr>
              <a:t>x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–24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dirty="0">
                <a:latin typeface="Carlito"/>
                <a:cs typeface="Carlito"/>
              </a:rPr>
              <a:t>9). </a:t>
            </a:r>
            <a:r>
              <a:rPr sz="2400" spc="-5" dirty="0">
                <a:latin typeface="Carlito"/>
                <a:cs typeface="Carlito"/>
              </a:rPr>
              <a:t>Semua </a:t>
            </a:r>
            <a:r>
              <a:rPr sz="2400" spc="-10" dirty="0">
                <a:latin typeface="Carlito"/>
                <a:cs typeface="Carlito"/>
              </a:rPr>
              <a:t>bilangan bulat</a:t>
            </a:r>
            <a:r>
              <a:rPr sz="2400" spc="-2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yang</a:t>
            </a:r>
            <a:endParaRPr sz="2400" dirty="0">
              <a:latin typeface="Carlito"/>
              <a:cs typeface="Carlito"/>
            </a:endParaRPr>
          </a:p>
          <a:p>
            <a:pPr marL="241300">
              <a:lnSpc>
                <a:spcPts val="2725"/>
              </a:lnSpc>
            </a:pPr>
            <a:r>
              <a:rPr sz="2400" spc="-15" dirty="0">
                <a:latin typeface="Carlito"/>
                <a:cs typeface="Carlito"/>
              </a:rPr>
              <a:t>kongruen dengan </a:t>
            </a:r>
            <a:r>
              <a:rPr sz="2400" dirty="0">
                <a:latin typeface="Carlito"/>
                <a:cs typeface="Carlito"/>
              </a:rPr>
              <a:t>–24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dirty="0">
                <a:latin typeface="Carlito"/>
                <a:cs typeface="Carlito"/>
              </a:rPr>
              <a:t>9) adalah </a:t>
            </a:r>
            <a:r>
              <a:rPr sz="2400" spc="-15" dirty="0">
                <a:latin typeface="Carlito"/>
                <a:cs typeface="Carlito"/>
              </a:rPr>
              <a:t>solusinya, </a:t>
            </a:r>
            <a:r>
              <a:rPr sz="2400" spc="-10" dirty="0">
                <a:latin typeface="Carlito"/>
                <a:cs typeface="Carlito"/>
              </a:rPr>
              <a:t>yaitu </a:t>
            </a:r>
            <a:r>
              <a:rPr sz="2400" spc="-5" dirty="0">
                <a:latin typeface="Carlito"/>
                <a:cs typeface="Carlito"/>
              </a:rPr>
              <a:t>…, –33, –15, </a:t>
            </a:r>
            <a:r>
              <a:rPr sz="2400" dirty="0">
                <a:latin typeface="Carlito"/>
                <a:cs typeface="Carlito"/>
              </a:rPr>
              <a:t>–6, 3,</a:t>
            </a:r>
            <a:r>
              <a:rPr sz="2400" spc="-5" dirty="0">
                <a:latin typeface="Carlito"/>
                <a:cs typeface="Carlito"/>
              </a:rPr>
              <a:t> 12,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49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>
                <a:solidFill>
                  <a:srgbClr val="000000"/>
                </a:solidFill>
                <a:latin typeface="Trebuchet MS"/>
                <a:cs typeface="Trebuchet MS"/>
              </a:rPr>
              <a:t>Latihan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793493"/>
            <a:ext cx="9803130" cy="28848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100" marR="30480">
              <a:lnSpc>
                <a:spcPts val="3020"/>
              </a:lnSpc>
              <a:spcBef>
                <a:spcPts val="480"/>
              </a:spcBef>
            </a:pPr>
            <a:r>
              <a:rPr sz="2800" spc="-45" dirty="0">
                <a:latin typeface="Carlito"/>
                <a:cs typeface="Carlito"/>
              </a:rPr>
              <a:t>Tentukan </a:t>
            </a:r>
            <a:r>
              <a:rPr sz="2800" spc="-10" dirty="0">
                <a:latin typeface="Carlito"/>
                <a:cs typeface="Carlito"/>
              </a:rPr>
              <a:t>nilai-nilai </a:t>
            </a:r>
            <a:r>
              <a:rPr sz="2800" spc="-5" dirty="0">
                <a:latin typeface="Carlito"/>
                <a:cs typeface="Carlito"/>
              </a:rPr>
              <a:t>x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5" dirty="0">
                <a:latin typeface="Carlito"/>
                <a:cs typeface="Carlito"/>
              </a:rPr>
              <a:t>memenuhi masing-masing </a:t>
            </a:r>
            <a:r>
              <a:rPr sz="2800" spc="-25" dirty="0">
                <a:latin typeface="Carlito"/>
                <a:cs typeface="Carlito"/>
              </a:rPr>
              <a:t>kekongruenan  </a:t>
            </a:r>
            <a:r>
              <a:rPr sz="2800" spc="-15" dirty="0">
                <a:latin typeface="Carlito"/>
                <a:cs typeface="Carlito"/>
              </a:rPr>
              <a:t>berikut:</a:t>
            </a:r>
            <a:endParaRPr sz="28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(a) 4x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8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11)</a:t>
            </a:r>
            <a:endParaRPr sz="28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rlito"/>
                <a:cs typeface="Carlito"/>
              </a:rPr>
              <a:t>(b) 5x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61)</a:t>
            </a:r>
            <a:endParaRPr sz="28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(c) 2x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 </a:t>
            </a:r>
            <a:r>
              <a:rPr sz="2800" spc="-10" dirty="0">
                <a:latin typeface="Carlito"/>
                <a:cs typeface="Carlito"/>
              </a:rPr>
              <a:t>(mod </a:t>
            </a:r>
            <a:r>
              <a:rPr sz="2800" spc="-5" dirty="0">
                <a:latin typeface="Carlito"/>
                <a:cs typeface="Carlito"/>
              </a:rPr>
              <a:t>8)</a:t>
            </a:r>
            <a:endParaRPr sz="28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(d) </a:t>
            </a:r>
            <a:r>
              <a:rPr sz="2800" dirty="0">
                <a:latin typeface="Carlito"/>
                <a:cs typeface="Carlito"/>
              </a:rPr>
              <a:t>2</a:t>
            </a:r>
            <a:r>
              <a:rPr sz="2775" baseline="25525" dirty="0">
                <a:latin typeface="Carlito"/>
                <a:cs typeface="Carlito"/>
              </a:rPr>
              <a:t>x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2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32)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204" y="2489072"/>
            <a:ext cx="8149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40" dirty="0">
                <a:solidFill>
                  <a:srgbClr val="000000"/>
                </a:solidFill>
                <a:latin typeface="Trebuchet MS"/>
                <a:cs typeface="Trebuchet MS"/>
              </a:rPr>
              <a:t>Latihan </a:t>
            </a:r>
            <a:r>
              <a:rPr sz="6000" spc="-260" dirty="0">
                <a:solidFill>
                  <a:srgbClr val="000000"/>
                </a:solidFill>
                <a:latin typeface="Trebuchet MS"/>
                <a:cs typeface="Trebuchet MS"/>
              </a:rPr>
              <a:t>Soal </a:t>
            </a:r>
            <a:r>
              <a:rPr sz="6000" spc="-440" dirty="0">
                <a:solidFill>
                  <a:srgbClr val="000000"/>
                </a:solidFill>
                <a:latin typeface="Trebuchet MS"/>
                <a:cs typeface="Trebuchet MS"/>
              </a:rPr>
              <a:t>Teori</a:t>
            </a:r>
            <a:r>
              <a:rPr sz="6000" spc="-8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000" spc="-300" dirty="0">
                <a:solidFill>
                  <a:srgbClr val="000000"/>
                </a:solidFill>
                <a:latin typeface="Trebuchet MS"/>
                <a:cs typeface="Trebuchet MS"/>
              </a:rPr>
              <a:t>Bilangan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369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solidFill>
                  <a:srgbClr val="000000"/>
                </a:solidFill>
                <a:latin typeface="Trebuchet MS"/>
                <a:cs typeface="Trebuchet MS"/>
              </a:rPr>
              <a:t>Soal</a:t>
            </a:r>
            <a:r>
              <a:rPr sz="4400" spc="-40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7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1275061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Buktikan </a:t>
            </a:r>
            <a:r>
              <a:rPr sz="2800" spc="-10" dirty="0">
                <a:latin typeface="Carlito"/>
                <a:cs typeface="Carlito"/>
              </a:rPr>
              <a:t>untuk </a:t>
            </a:r>
            <a:r>
              <a:rPr sz="2800" spc="-5" dirty="0">
                <a:latin typeface="Carlito"/>
                <a:cs typeface="Carlito"/>
              </a:rPr>
              <a:t>setiap </a:t>
            </a:r>
            <a:r>
              <a:rPr sz="2800" spc="-15" dirty="0">
                <a:latin typeface="Carlito"/>
                <a:cs typeface="Carlito"/>
              </a:rPr>
              <a:t>bilangan bulat </a:t>
            </a:r>
            <a:r>
              <a:rPr sz="2800" spc="-5" dirty="0">
                <a:latin typeface="Carlito"/>
                <a:cs typeface="Carlito"/>
              </a:rPr>
              <a:t>positif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, PBB(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i="1" spc="-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)  </a:t>
            </a:r>
            <a:r>
              <a:rPr sz="2800" spc="-10" dirty="0">
                <a:latin typeface="Carlito"/>
                <a:cs typeface="Carlito"/>
              </a:rPr>
              <a:t>habis </a:t>
            </a:r>
            <a:r>
              <a:rPr sz="2800" spc="-5" dirty="0">
                <a:latin typeface="Carlito"/>
                <a:cs typeface="Carlito"/>
              </a:rPr>
              <a:t>membagi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1013204"/>
            <a:ext cx="23594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J</a:t>
            </a:r>
            <a:r>
              <a:rPr sz="28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</a:t>
            </a:r>
            <a:r>
              <a:rPr sz="2800" u="heavy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</a:t>
            </a: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aba</a:t>
            </a:r>
            <a:r>
              <a:rPr sz="28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</a:t>
            </a:r>
            <a:r>
              <a:rPr sz="2800" spc="-5" dirty="0">
                <a:solidFill>
                  <a:srgbClr val="000000"/>
                </a:solidFill>
              </a:rPr>
              <a:t>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936494" y="1438935"/>
            <a:ext cx="8363966" cy="3151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2580640">
              <a:lnSpc>
                <a:spcPct val="119700"/>
              </a:lnSpc>
              <a:spcBef>
                <a:spcPts val="100"/>
              </a:spcBef>
            </a:pPr>
            <a:r>
              <a:rPr sz="2800" spc="-15" dirty="0">
                <a:latin typeface="Carlito"/>
                <a:cs typeface="Carlito"/>
              </a:rPr>
              <a:t>Misalkan </a:t>
            </a:r>
            <a:r>
              <a:rPr sz="2800" spc="-5" dirty="0">
                <a:latin typeface="Carlito"/>
                <a:cs typeface="Carlito"/>
              </a:rPr>
              <a:t>PBB(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a + </a:t>
            </a:r>
            <a:r>
              <a:rPr sz="2800" i="1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.  </a:t>
            </a:r>
            <a:r>
              <a:rPr sz="2800" spc="-10" dirty="0">
                <a:latin typeface="Carlito"/>
                <a:cs typeface="Carlito"/>
              </a:rPr>
              <a:t>Maka:</a:t>
            </a:r>
            <a:endParaRPr sz="2800" dirty="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545"/>
              </a:spcBef>
            </a:pPr>
            <a:r>
              <a:rPr sz="2800" i="1" spc="-5" dirty="0">
                <a:latin typeface="Carlito"/>
                <a:cs typeface="Carlito"/>
              </a:rPr>
              <a:t>d </a:t>
            </a:r>
            <a:r>
              <a:rPr sz="2800" spc="-5" dirty="0">
                <a:latin typeface="Carlito"/>
                <a:cs typeface="Carlito"/>
              </a:rPr>
              <a:t>| </a:t>
            </a:r>
            <a:r>
              <a:rPr sz="2800" i="1" spc="-5" dirty="0">
                <a:latin typeface="Carlito"/>
                <a:cs typeface="Carlito"/>
              </a:rPr>
              <a:t>a + n </a:t>
            </a:r>
            <a:r>
              <a:rPr lang="en-US" sz="2950" i="1" spc="4545" dirty="0" smtClean="0">
                <a:latin typeface="Wingdings"/>
                <a:cs typeface="Carlito"/>
                <a:sym typeface="Wingdings" panose="05000000000000000000" pitchFamily="2" charset="2"/>
              </a:rPr>
              <a:t></a:t>
            </a:r>
            <a:r>
              <a:rPr sz="2800" i="1" spc="-5" dirty="0" smtClean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baseline="-21021" dirty="0">
                <a:latin typeface="Carlito"/>
                <a:cs typeface="Carlito"/>
              </a:rPr>
              <a:t>1</a:t>
            </a:r>
            <a:r>
              <a:rPr sz="2800" i="1" dirty="0"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  <a:tabLst>
                <a:tab pos="1370330" algn="l"/>
                <a:tab pos="2284730" algn="l"/>
                <a:tab pos="3596004" algn="l"/>
              </a:tabLst>
            </a:pP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i="1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|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a	</a:t>
            </a:r>
            <a:r>
              <a:rPr lang="en-US" sz="2800" i="1" spc="-5" dirty="0" smtClean="0">
                <a:latin typeface="Carlito"/>
                <a:cs typeface="Carlito"/>
              </a:rPr>
              <a:t> </a:t>
            </a:r>
            <a:r>
              <a:rPr lang="en-US" sz="2950" i="1" spc="4545" dirty="0" smtClean="0">
                <a:latin typeface="Wingdings"/>
                <a:cs typeface="Carlito"/>
                <a:sym typeface="Wingdings" panose="05000000000000000000" pitchFamily="2" charset="2"/>
              </a:rPr>
              <a:t></a:t>
            </a:r>
            <a:r>
              <a:rPr sz="2800" i="1" spc="-5" dirty="0" smtClean="0">
                <a:latin typeface="Carlito"/>
                <a:cs typeface="Carlito"/>
              </a:rPr>
              <a:t>a </a:t>
            </a:r>
            <a:r>
              <a:rPr lang="en-US" sz="2800" i="1" spc="-5" dirty="0" smtClean="0">
                <a:latin typeface="Carlito"/>
                <a:cs typeface="Carlito"/>
              </a:rPr>
              <a:t>      </a:t>
            </a:r>
            <a:r>
              <a:rPr sz="2800" i="1" spc="-5" dirty="0" smtClean="0">
                <a:latin typeface="Carlito"/>
                <a:cs typeface="Carlito"/>
              </a:rPr>
              <a:t>=</a:t>
            </a:r>
            <a:r>
              <a:rPr sz="2800" i="1" spc="15" dirty="0" smtClean="0">
                <a:latin typeface="Carlito"/>
                <a:cs typeface="Carlito"/>
              </a:rPr>
              <a:t> </a:t>
            </a:r>
            <a:r>
              <a:rPr sz="2800" i="1" spc="5" dirty="0">
                <a:latin typeface="Carlito"/>
                <a:cs typeface="Carlito"/>
              </a:rPr>
              <a:t>k</a:t>
            </a:r>
            <a:r>
              <a:rPr sz="2775" i="1" spc="7" baseline="-21021" dirty="0">
                <a:latin typeface="Carlito"/>
                <a:cs typeface="Carlito"/>
              </a:rPr>
              <a:t>2</a:t>
            </a:r>
            <a:r>
              <a:rPr sz="2775" i="1" spc="352" baseline="-21021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d	–</a:t>
            </a:r>
            <a:endParaRPr sz="2800" dirty="0">
              <a:latin typeface="Carlito"/>
              <a:cs typeface="Carlito"/>
            </a:endParaRPr>
          </a:p>
          <a:p>
            <a:pPr marL="1774825">
              <a:lnSpc>
                <a:spcPct val="100000"/>
              </a:lnSpc>
              <a:spcBef>
                <a:spcPts val="610"/>
              </a:spcBef>
            </a:pPr>
            <a:r>
              <a:rPr sz="2800" i="1" spc="-5" dirty="0">
                <a:latin typeface="Carlito"/>
                <a:cs typeface="Carlito"/>
              </a:rPr>
              <a:t>a + n – a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baseline="-21021" dirty="0">
                <a:latin typeface="Carlito"/>
                <a:cs typeface="Carlito"/>
              </a:rPr>
              <a:t>1  </a:t>
            </a:r>
            <a:r>
              <a:rPr sz="2800" spc="-5" dirty="0">
                <a:latin typeface="Carlito"/>
                <a:cs typeface="Carlito"/>
              </a:rPr>
              <a:t>–</a:t>
            </a:r>
            <a:r>
              <a:rPr sz="2800" spc="-185" dirty="0">
                <a:latin typeface="Carlito"/>
                <a:cs typeface="Carlito"/>
              </a:rPr>
              <a:t> 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baseline="-21021" dirty="0">
                <a:latin typeface="Carlito"/>
                <a:cs typeface="Carlito"/>
              </a:rPr>
              <a:t>2</a:t>
            </a:r>
            <a:r>
              <a:rPr sz="2800" dirty="0">
                <a:latin typeface="Carlito"/>
                <a:cs typeface="Carlito"/>
              </a:rPr>
              <a:t>)</a:t>
            </a:r>
            <a:r>
              <a:rPr sz="2800" i="1" dirty="0"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 marL="2769870" marR="81280">
              <a:lnSpc>
                <a:spcPts val="4040"/>
              </a:lnSpc>
              <a:spcBef>
                <a:spcPts val="240"/>
              </a:spcBef>
              <a:tabLst>
                <a:tab pos="3813810" algn="l"/>
                <a:tab pos="4839335" algn="l"/>
                <a:tab pos="5013325" algn="l"/>
              </a:tabLst>
            </a:pPr>
            <a:r>
              <a:rPr sz="2800" i="1" spc="-5" dirty="0">
                <a:latin typeface="Carlito"/>
                <a:cs typeface="Carlito"/>
              </a:rPr>
              <a:t>n =</a:t>
            </a:r>
            <a:r>
              <a:rPr sz="2800" i="1" spc="20" dirty="0">
                <a:latin typeface="Carlito"/>
                <a:cs typeface="Carlito"/>
              </a:rPr>
              <a:t> </a:t>
            </a:r>
            <a:r>
              <a:rPr sz="2800" i="1" spc="-35" dirty="0">
                <a:latin typeface="Carlito"/>
                <a:cs typeface="Carlito"/>
              </a:rPr>
              <a:t>Kd	</a:t>
            </a:r>
            <a:r>
              <a:rPr lang="en-US" sz="2800" i="1" spc="-35" dirty="0" smtClean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(</a:t>
            </a:r>
            <a:r>
              <a:rPr sz="2800" spc="-5" dirty="0">
                <a:latin typeface="Carlito"/>
                <a:cs typeface="Carlito"/>
              </a:rPr>
              <a:t>misal	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baseline="-21021" dirty="0">
                <a:latin typeface="Carlito"/>
                <a:cs typeface="Carlito"/>
              </a:rPr>
              <a:t>1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775" baseline="-21021" dirty="0">
                <a:latin typeface="Carlito"/>
                <a:cs typeface="Carlito"/>
              </a:rPr>
              <a:t>2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-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)  </a:t>
            </a:r>
            <a:endParaRPr lang="en-US" sz="2800" spc="-5" dirty="0" smtClean="0">
              <a:latin typeface="Carlito"/>
              <a:cs typeface="Carlito"/>
            </a:endParaRPr>
          </a:p>
          <a:p>
            <a:pPr marL="2769870" marR="81280">
              <a:lnSpc>
                <a:spcPts val="4040"/>
              </a:lnSpc>
              <a:spcBef>
                <a:spcPts val="240"/>
              </a:spcBef>
              <a:tabLst>
                <a:tab pos="3813810" algn="l"/>
                <a:tab pos="4839335" algn="l"/>
                <a:tab pos="5013325" algn="l"/>
              </a:tabLst>
            </a:pPr>
            <a:r>
              <a:rPr sz="2800" i="1" spc="-5" dirty="0" smtClean="0">
                <a:latin typeface="Carlito"/>
                <a:cs typeface="Carlito"/>
              </a:rPr>
              <a:t>n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-35" dirty="0" err="1" smtClean="0">
                <a:latin typeface="Carlito"/>
                <a:cs typeface="Carlito"/>
              </a:rPr>
              <a:t>Kd</a:t>
            </a:r>
            <a:r>
              <a:rPr lang="en-US" sz="2800" i="1" spc="-35" dirty="0">
                <a:latin typeface="Carlito"/>
                <a:cs typeface="Carlito"/>
              </a:rPr>
              <a:t> </a:t>
            </a:r>
            <a:r>
              <a:rPr lang="en-US" sz="2800" i="1" spc="-35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sz="2800" i="1" spc="-5" dirty="0" smtClean="0">
                <a:latin typeface="Carlito"/>
                <a:cs typeface="Carlito"/>
              </a:rPr>
              <a:t>d </a:t>
            </a:r>
            <a:r>
              <a:rPr sz="2800" spc="-5" dirty="0">
                <a:latin typeface="Carlito"/>
                <a:cs typeface="Carlito"/>
              </a:rPr>
              <a:t>| </a:t>
            </a:r>
            <a:r>
              <a:rPr sz="2800" i="1" spc="-5" dirty="0">
                <a:latin typeface="Carlito"/>
                <a:cs typeface="Carlito"/>
              </a:rPr>
              <a:t>n	</a:t>
            </a:r>
            <a:r>
              <a:rPr sz="2800" spc="-10" dirty="0">
                <a:latin typeface="Carlito"/>
                <a:cs typeface="Carlito"/>
              </a:rPr>
              <a:t>(terbukti)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3048000"/>
            <a:ext cx="2514600" cy="76200"/>
          </a:xfrm>
          <a:custGeom>
            <a:avLst/>
            <a:gdLst/>
            <a:ahLst/>
            <a:cxnLst/>
            <a:rect l="l" t="t" r="r" b="b"/>
            <a:pathLst>
              <a:path w="2031365">
                <a:moveTo>
                  <a:pt x="0" y="0"/>
                </a:moveTo>
                <a:lnTo>
                  <a:pt x="203098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609676"/>
            <a:ext cx="1369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latin typeface="Trebuchet MS"/>
                <a:cs typeface="Trebuchet MS"/>
              </a:rPr>
              <a:t>Soal</a:t>
            </a:r>
            <a:r>
              <a:rPr sz="4400" spc="-409" dirty="0">
                <a:latin typeface="Trebuchet MS"/>
                <a:cs typeface="Trebuchet MS"/>
              </a:rPr>
              <a:t> </a:t>
            </a:r>
            <a:r>
              <a:rPr sz="4400" spc="-75" dirty="0">
                <a:latin typeface="Trebuchet MS"/>
                <a:cs typeface="Trebuchet MS"/>
              </a:rPr>
              <a:t>2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793493"/>
            <a:ext cx="10817556" cy="12249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90600"/>
              </a:lnSpc>
              <a:spcBef>
                <a:spcPts val="409"/>
              </a:spcBef>
            </a:pPr>
            <a:r>
              <a:rPr sz="2800" spc="-20" dirty="0">
                <a:latin typeface="Carlito"/>
                <a:cs typeface="Carlito"/>
              </a:rPr>
              <a:t>Perlihatkan bahwa </a:t>
            </a:r>
            <a:r>
              <a:rPr sz="2800" spc="-10" dirty="0">
                <a:latin typeface="Carlito"/>
                <a:cs typeface="Carlito"/>
              </a:rPr>
              <a:t>bila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5" dirty="0">
                <a:latin typeface="Carlito"/>
                <a:cs typeface="Carlito"/>
              </a:rPr>
              <a:t>|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5" dirty="0">
                <a:latin typeface="Carlito"/>
                <a:cs typeface="Carlito"/>
              </a:rPr>
              <a:t>dalam hal </a:t>
            </a:r>
            <a:r>
              <a:rPr sz="2800" spc="-10" dirty="0">
                <a:latin typeface="Carlito"/>
                <a:cs typeface="Carlito"/>
              </a:rPr>
              <a:t>ini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adalah  </a:t>
            </a:r>
            <a:r>
              <a:rPr sz="2800" spc="-15" dirty="0">
                <a:latin typeface="Carlito"/>
                <a:cs typeface="Carlito"/>
              </a:rPr>
              <a:t>bilangan bulat </a:t>
            </a:r>
            <a:r>
              <a:rPr sz="2800" spc="-5" dirty="0">
                <a:latin typeface="Carlito"/>
                <a:cs typeface="Carlito"/>
              </a:rPr>
              <a:t>positif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5" dirty="0">
                <a:latin typeface="Carlito"/>
                <a:cs typeface="Carlito"/>
              </a:rPr>
              <a:t>lebih </a:t>
            </a:r>
            <a:r>
              <a:rPr sz="2800" spc="-10" dirty="0">
                <a:latin typeface="Carlito"/>
                <a:cs typeface="Carlito"/>
              </a:rPr>
              <a:t>besar dari </a:t>
            </a:r>
            <a:r>
              <a:rPr sz="2800" spc="-5" dirty="0">
                <a:latin typeface="Carlito"/>
                <a:cs typeface="Carlito"/>
              </a:rPr>
              <a:t>1,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0" dirty="0">
                <a:latin typeface="Carlito"/>
                <a:cs typeface="Carlito"/>
              </a:rPr>
              <a:t>(mod 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)  </a:t>
            </a:r>
            <a:r>
              <a:rPr sz="2800" spc="-15" dirty="0">
                <a:latin typeface="Carlito"/>
                <a:cs typeface="Carlito"/>
              </a:rPr>
              <a:t>dengan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10" dirty="0">
                <a:latin typeface="Carlito"/>
                <a:cs typeface="Carlito"/>
              </a:rPr>
              <a:t>bulat, </a:t>
            </a: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).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617216" y="416896"/>
            <a:ext cx="7450583" cy="330390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10" dirty="0">
                <a:latin typeface="Carlito"/>
                <a:cs typeface="Carlito"/>
              </a:rPr>
              <a:t>Jawaban:</a:t>
            </a:r>
            <a:endParaRPr sz="2800" dirty="0">
              <a:latin typeface="Carlito"/>
              <a:cs typeface="Carlito"/>
            </a:endParaRPr>
          </a:p>
          <a:p>
            <a:pPr marL="228600" algn="ctr">
              <a:lnSpc>
                <a:spcPct val="100000"/>
              </a:lnSpc>
              <a:spcBef>
                <a:spcPts val="750"/>
              </a:spcBef>
            </a:pPr>
            <a:r>
              <a:rPr sz="2400" spc="-15" dirty="0">
                <a:latin typeface="Carlito"/>
                <a:cs typeface="Carlito"/>
              </a:rPr>
              <a:t>Diketahui </a:t>
            </a:r>
            <a:r>
              <a:rPr sz="2400" spc="-10" dirty="0">
                <a:latin typeface="Carlito"/>
                <a:cs typeface="Carlito"/>
              </a:rPr>
              <a:t>bahwa </a:t>
            </a:r>
            <a:r>
              <a:rPr sz="2400" i="1" dirty="0">
                <a:latin typeface="Carlito"/>
                <a:cs typeface="Carlito"/>
              </a:rPr>
              <a:t>n </a:t>
            </a:r>
            <a:r>
              <a:rPr sz="2400" dirty="0">
                <a:latin typeface="Carlito"/>
                <a:cs typeface="Carlito"/>
              </a:rPr>
              <a:t>| </a:t>
            </a:r>
            <a:r>
              <a:rPr sz="2400" i="1" dirty="0">
                <a:latin typeface="Carlito"/>
                <a:cs typeface="Carlito"/>
              </a:rPr>
              <a:t>m </a:t>
            </a:r>
            <a:r>
              <a:rPr sz="2400" spc="-15" dirty="0">
                <a:latin typeface="Carlito"/>
                <a:cs typeface="Carlito"/>
              </a:rPr>
              <a:t>atau </a:t>
            </a:r>
            <a:r>
              <a:rPr sz="2400" spc="-10" dirty="0">
                <a:latin typeface="Carlito"/>
                <a:cs typeface="Carlito"/>
              </a:rPr>
              <a:t>dapat dituliskan sebagai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R="3180080" algn="ctr">
              <a:lnSpc>
                <a:spcPct val="100000"/>
              </a:lnSpc>
              <a:spcBef>
                <a:spcPts val="710"/>
              </a:spcBef>
              <a:tabLst>
                <a:tab pos="1278255" algn="l"/>
              </a:tabLst>
            </a:pPr>
            <a:r>
              <a:rPr sz="2400" i="1" dirty="0">
                <a:latin typeface="Carlito"/>
                <a:cs typeface="Carlito"/>
              </a:rPr>
              <a:t>m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7" baseline="-20833" dirty="0">
                <a:latin typeface="Carlito"/>
                <a:cs typeface="Carlito"/>
              </a:rPr>
              <a:t>1</a:t>
            </a:r>
            <a:r>
              <a:rPr sz="2400" spc="247" baseline="-20833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.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n	</a:t>
            </a:r>
            <a:r>
              <a:rPr sz="2400" spc="-5" dirty="0">
                <a:latin typeface="Carlito"/>
                <a:cs typeface="Carlito"/>
              </a:rPr>
              <a:t>….(i)</a:t>
            </a:r>
            <a:endParaRPr sz="2400" dirty="0">
              <a:latin typeface="Carlito"/>
              <a:cs typeface="Carlito"/>
            </a:endParaRPr>
          </a:p>
          <a:p>
            <a:pPr marR="3244850" algn="ctr">
              <a:lnSpc>
                <a:spcPct val="100000"/>
              </a:lnSpc>
              <a:spcBef>
                <a:spcPts val="705"/>
              </a:spcBef>
            </a:pPr>
            <a:r>
              <a:rPr sz="2400" spc="-10" dirty="0">
                <a:latin typeface="Carlito"/>
                <a:cs typeface="Carlito"/>
              </a:rPr>
              <a:t>Jika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dirty="0">
                <a:latin typeface="Carlito"/>
                <a:cs typeface="Carlito"/>
              </a:rPr>
              <a:t>≡ </a:t>
            </a:r>
            <a:r>
              <a:rPr sz="2400" i="1" dirty="0">
                <a:latin typeface="Carlito"/>
                <a:cs typeface="Carlito"/>
              </a:rPr>
              <a:t>b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i="1" spc="-5" dirty="0">
                <a:latin typeface="Carlito"/>
                <a:cs typeface="Carlito"/>
              </a:rPr>
              <a:t>m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spc="-10" dirty="0">
                <a:latin typeface="Carlito"/>
                <a:cs typeface="Carlito"/>
              </a:rPr>
              <a:t>maka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R="2734310" algn="ctr">
              <a:lnSpc>
                <a:spcPct val="100000"/>
              </a:lnSpc>
              <a:spcBef>
                <a:spcPts val="725"/>
              </a:spcBef>
            </a:pPr>
            <a:r>
              <a:rPr sz="2400" i="1" dirty="0">
                <a:latin typeface="Carlito"/>
                <a:cs typeface="Carlito"/>
              </a:rPr>
              <a:t>a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i="1" dirty="0">
                <a:latin typeface="Carlito"/>
                <a:cs typeface="Carlito"/>
              </a:rPr>
              <a:t>b </a:t>
            </a:r>
            <a:r>
              <a:rPr sz="2400" dirty="0">
                <a:latin typeface="Carlito"/>
                <a:cs typeface="Carlito"/>
              </a:rPr>
              <a:t>+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7" baseline="-20833" dirty="0">
                <a:latin typeface="Carlito"/>
                <a:cs typeface="Carlito"/>
              </a:rPr>
              <a:t>2 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i="1" dirty="0">
                <a:latin typeface="Carlito"/>
                <a:cs typeface="Carlito"/>
              </a:rPr>
              <a:t>m</a:t>
            </a:r>
            <a:r>
              <a:rPr sz="2400" i="1" spc="-25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….(ii)</a:t>
            </a:r>
            <a:endParaRPr sz="2400" dirty="0">
              <a:latin typeface="Carlito"/>
              <a:cs typeface="Carlito"/>
            </a:endParaRPr>
          </a:p>
          <a:p>
            <a:pPr marR="2755900" algn="ctr">
              <a:lnSpc>
                <a:spcPct val="100000"/>
              </a:lnSpc>
              <a:spcBef>
                <a:spcPts val="705"/>
              </a:spcBef>
            </a:pPr>
            <a:r>
              <a:rPr sz="2400" spc="-10" dirty="0">
                <a:latin typeface="Carlito"/>
                <a:cs typeface="Carlito"/>
              </a:rPr>
              <a:t>Substitusikan </a:t>
            </a:r>
            <a:r>
              <a:rPr sz="2400" dirty="0">
                <a:latin typeface="Carlito"/>
                <a:cs typeface="Carlito"/>
              </a:rPr>
              <a:t>(i)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spc="-5" dirty="0">
                <a:latin typeface="Carlito"/>
                <a:cs typeface="Carlito"/>
              </a:rPr>
              <a:t>dalam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(ii):</a:t>
            </a:r>
            <a:endParaRPr sz="2400" dirty="0">
              <a:latin typeface="Carlito"/>
              <a:cs typeface="Carlito"/>
            </a:endParaRPr>
          </a:p>
          <a:p>
            <a:pPr marR="3112770" algn="ctr">
              <a:lnSpc>
                <a:spcPct val="100000"/>
              </a:lnSpc>
              <a:spcBef>
                <a:spcPts val="710"/>
              </a:spcBef>
            </a:pPr>
            <a:r>
              <a:rPr sz="2400" i="1" dirty="0">
                <a:latin typeface="Carlito"/>
                <a:cs typeface="Carlito"/>
              </a:rPr>
              <a:t>a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i="1" dirty="0">
                <a:latin typeface="Carlito"/>
                <a:cs typeface="Carlito"/>
              </a:rPr>
              <a:t>b </a:t>
            </a:r>
            <a:r>
              <a:rPr sz="2400" dirty="0">
                <a:latin typeface="Carlito"/>
                <a:cs typeface="Carlito"/>
              </a:rPr>
              <a:t>+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7" baseline="-20833" dirty="0">
                <a:latin typeface="Carlito"/>
                <a:cs typeface="Carlito"/>
              </a:rPr>
              <a:t>2 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7" baseline="-20833" dirty="0">
                <a:latin typeface="Carlito"/>
                <a:cs typeface="Carlito"/>
              </a:rPr>
              <a:t>1</a:t>
            </a:r>
            <a:r>
              <a:rPr sz="2400" spc="-5" dirty="0">
                <a:latin typeface="Carlito"/>
                <a:cs typeface="Carlito"/>
              </a:rPr>
              <a:t>.</a:t>
            </a:r>
            <a:r>
              <a:rPr sz="2400" spc="-26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998" y="3696716"/>
            <a:ext cx="2040002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46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2400" i="1" dirty="0">
                <a:latin typeface="Carlito"/>
                <a:cs typeface="Carlito"/>
              </a:rPr>
              <a:t>a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i="1" dirty="0">
                <a:latin typeface="Carlito"/>
                <a:cs typeface="Carlito"/>
              </a:rPr>
              <a:t>b </a:t>
            </a:r>
            <a:r>
              <a:rPr sz="2400" dirty="0">
                <a:latin typeface="Carlito"/>
                <a:cs typeface="Carlito"/>
              </a:rPr>
              <a:t>+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7" baseline="-20833" dirty="0">
                <a:latin typeface="Carlito"/>
                <a:cs typeface="Carlito"/>
              </a:rPr>
              <a:t>3 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i="1" dirty="0">
                <a:latin typeface="Carlito"/>
                <a:cs typeface="Carlito"/>
              </a:rPr>
              <a:t>n  a</a:t>
            </a:r>
            <a:r>
              <a:rPr sz="2400" i="1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i="1" dirty="0">
                <a:latin typeface="Carlito"/>
                <a:cs typeface="Carlito"/>
              </a:rPr>
              <a:t>b	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7" baseline="-20833" dirty="0">
                <a:latin typeface="Carlito"/>
                <a:cs typeface="Carlito"/>
              </a:rPr>
              <a:t>3 </a:t>
            </a:r>
            <a:r>
              <a:rPr sz="2400" dirty="0">
                <a:latin typeface="Carlito"/>
                <a:cs typeface="Carlito"/>
              </a:rPr>
              <a:t>.</a:t>
            </a:r>
            <a:r>
              <a:rPr sz="2400" spc="-2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9378" y="3696716"/>
            <a:ext cx="5933822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Carlito"/>
                <a:cs typeface="Carlito"/>
              </a:rPr>
              <a:t>(misalkan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7" baseline="-20833" dirty="0">
                <a:latin typeface="Carlito"/>
                <a:cs typeface="Carlito"/>
              </a:rPr>
              <a:t>3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7" baseline="-20833" dirty="0">
                <a:latin typeface="Carlito"/>
                <a:cs typeface="Carlito"/>
              </a:rPr>
              <a:t>2 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7" baseline="-20833" dirty="0">
                <a:latin typeface="Carlito"/>
                <a:cs typeface="Carlito"/>
              </a:rPr>
              <a:t>1</a:t>
            </a:r>
            <a:r>
              <a:rPr sz="2400" spc="-5" dirty="0">
                <a:latin typeface="Carlito"/>
                <a:cs typeface="Carlito"/>
              </a:rPr>
              <a:t>)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(iii)</a:t>
            </a:r>
            <a:endParaRPr sz="24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latin typeface="Carlito"/>
                <a:cs typeface="Carlito"/>
              </a:rPr>
              <a:t>yang berarti bahwa </a:t>
            </a:r>
            <a:r>
              <a:rPr sz="2400" i="1" dirty="0">
                <a:latin typeface="Carlito"/>
                <a:cs typeface="Carlito"/>
              </a:rPr>
              <a:t>n </a:t>
            </a:r>
            <a:r>
              <a:rPr sz="2400" dirty="0">
                <a:latin typeface="Carlito"/>
                <a:cs typeface="Carlito"/>
              </a:rPr>
              <a:t>| (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i="1" dirty="0">
                <a:latin typeface="Carlito"/>
                <a:cs typeface="Carlito"/>
              </a:rPr>
              <a:t>b</a:t>
            </a:r>
            <a:r>
              <a:rPr sz="2400" dirty="0">
                <a:latin typeface="Carlito"/>
                <a:cs typeface="Carlito"/>
              </a:rPr>
              <a:t>)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lang="en-US" sz="2400" spc="-100" dirty="0" smtClean="0">
                <a:latin typeface="Carlito"/>
                <a:cs typeface="Carlito"/>
              </a:rPr>
              <a:t> </a:t>
            </a:r>
            <a:r>
              <a:rPr sz="2400" spc="-15" dirty="0" err="1" smtClean="0">
                <a:latin typeface="Carlito"/>
                <a:cs typeface="Carlito"/>
              </a:rPr>
              <a:t>atau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1998" y="4633976"/>
            <a:ext cx="659422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rlito"/>
                <a:cs typeface="Carlito"/>
              </a:rPr>
              <a:t>a </a:t>
            </a:r>
            <a:r>
              <a:rPr sz="2400" dirty="0">
                <a:latin typeface="Carlito"/>
                <a:cs typeface="Carlito"/>
              </a:rPr>
              <a:t>≡ </a:t>
            </a:r>
            <a:r>
              <a:rPr sz="2400" i="1" dirty="0">
                <a:latin typeface="Carlito"/>
                <a:cs typeface="Carlito"/>
              </a:rPr>
              <a:t>b </a:t>
            </a:r>
            <a:r>
              <a:rPr sz="2400" spc="-5" dirty="0">
                <a:latin typeface="Carlito"/>
                <a:cs typeface="Carlito"/>
              </a:rPr>
              <a:t>(mod </a:t>
            </a:r>
            <a:r>
              <a:rPr sz="2400" i="1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)</a:t>
            </a:r>
            <a:r>
              <a:rPr sz="2400" spc="250" dirty="0">
                <a:latin typeface="Carlito"/>
                <a:cs typeface="Carlito"/>
              </a:rPr>
              <a:t> </a:t>
            </a:r>
            <a:r>
              <a:rPr sz="2400" dirty="0">
                <a:latin typeface="Webdings"/>
                <a:cs typeface="Webdings"/>
              </a:rPr>
              <a:t>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88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0" dirty="0">
                <a:solidFill>
                  <a:srgbClr val="000000"/>
                </a:solidFill>
                <a:latin typeface="Trebuchet MS"/>
                <a:cs typeface="Trebuchet MS"/>
              </a:rPr>
              <a:t>Pembagi </a:t>
            </a:r>
            <a:r>
              <a:rPr sz="4400" spc="-225" dirty="0">
                <a:solidFill>
                  <a:srgbClr val="000000"/>
                </a:solidFill>
                <a:latin typeface="Trebuchet MS"/>
                <a:cs typeface="Trebuchet MS"/>
              </a:rPr>
              <a:t>Bersama </a:t>
            </a:r>
            <a:r>
              <a:rPr sz="4400" spc="-300" dirty="0">
                <a:solidFill>
                  <a:srgbClr val="000000"/>
                </a:solidFill>
                <a:latin typeface="Trebuchet MS"/>
                <a:cs typeface="Trebuchet MS"/>
              </a:rPr>
              <a:t>Terbesar</a:t>
            </a:r>
            <a:r>
              <a:rPr sz="4400" spc="-8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245" dirty="0">
                <a:solidFill>
                  <a:srgbClr val="000000"/>
                </a:solidFill>
                <a:latin typeface="Trebuchet MS"/>
                <a:cs typeface="Trebuchet MS"/>
              </a:rPr>
              <a:t>(PBB)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558" y="1793493"/>
            <a:ext cx="11118215" cy="419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358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704215" algn="l"/>
              </a:tabLst>
            </a:pPr>
            <a:r>
              <a:rPr sz="2800" spc="-15" dirty="0">
                <a:latin typeface="Carlito"/>
                <a:cs typeface="Carlito"/>
              </a:rPr>
              <a:t>Misalkan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15" dirty="0">
                <a:latin typeface="Carlito"/>
                <a:cs typeface="Carlito"/>
              </a:rPr>
              <a:t>bilangan bulat </a:t>
            </a:r>
            <a:r>
              <a:rPr sz="2800" spc="-5" dirty="0">
                <a:latin typeface="Carlito"/>
                <a:cs typeface="Carlito"/>
              </a:rPr>
              <a:t>tidak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nol.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Carlito"/>
              <a:cs typeface="Carlito"/>
            </a:endParaRPr>
          </a:p>
          <a:p>
            <a:pPr marL="703580" marR="302260" indent="-229235" algn="just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784860" algn="l"/>
              </a:tabLst>
            </a:pPr>
            <a:r>
              <a:rPr dirty="0"/>
              <a:t>	</a:t>
            </a:r>
            <a:r>
              <a:rPr sz="2800" spc="-15" dirty="0">
                <a:latin typeface="Carlito"/>
                <a:cs typeface="Carlito"/>
              </a:rPr>
              <a:t>Pembagi bersama </a:t>
            </a:r>
            <a:r>
              <a:rPr sz="2800" spc="-10" dirty="0">
                <a:latin typeface="Carlito"/>
                <a:cs typeface="Carlito"/>
              </a:rPr>
              <a:t>terbesar </a:t>
            </a:r>
            <a:r>
              <a:rPr sz="2800" dirty="0">
                <a:latin typeface="Carlito"/>
                <a:cs typeface="Carlito"/>
              </a:rPr>
              <a:t>(PBB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b="1" spc="-20" dirty="0">
                <a:latin typeface="Carlito"/>
                <a:cs typeface="Carlito"/>
              </a:rPr>
              <a:t>greatest </a:t>
            </a:r>
            <a:r>
              <a:rPr sz="2800" b="1" spc="-5" dirty="0">
                <a:latin typeface="Carlito"/>
                <a:cs typeface="Carlito"/>
              </a:rPr>
              <a:t>common divisor </a:t>
            </a:r>
            <a:r>
              <a:rPr sz="2800" spc="-20" dirty="0">
                <a:latin typeface="Carlito"/>
                <a:cs typeface="Carlito"/>
              </a:rPr>
              <a:t>atau  </a:t>
            </a:r>
            <a:r>
              <a:rPr sz="2800" i="1" spc="-10" dirty="0">
                <a:latin typeface="Carlito"/>
                <a:cs typeface="Carlito"/>
              </a:rPr>
              <a:t>gcd</a:t>
            </a:r>
            <a:r>
              <a:rPr sz="2800" spc="-10" dirty="0">
                <a:latin typeface="Carlito"/>
                <a:cs typeface="Carlito"/>
              </a:rPr>
              <a:t>) dari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spc="-15" dirty="0">
                <a:latin typeface="Carlito"/>
                <a:cs typeface="Carlito"/>
              </a:rPr>
              <a:t>bilangan </a:t>
            </a:r>
            <a:r>
              <a:rPr sz="2800" spc="-10" dirty="0">
                <a:latin typeface="Carlito"/>
                <a:cs typeface="Carlito"/>
              </a:rPr>
              <a:t>bulat terbesar </a:t>
            </a:r>
            <a:r>
              <a:rPr sz="2800" i="1" spc="-5" dirty="0">
                <a:latin typeface="Carlito"/>
                <a:cs typeface="Carlito"/>
              </a:rPr>
              <a:t>d </a:t>
            </a:r>
            <a:r>
              <a:rPr sz="2800" spc="-10" dirty="0">
                <a:latin typeface="Carlito"/>
                <a:cs typeface="Carlito"/>
              </a:rPr>
              <a:t>sedemikian hingga  </a:t>
            </a:r>
            <a:r>
              <a:rPr sz="2800" i="1" spc="-5" dirty="0">
                <a:latin typeface="Carlito"/>
                <a:cs typeface="Carlito"/>
              </a:rPr>
              <a:t>d </a:t>
            </a:r>
            <a:r>
              <a:rPr sz="2800" spc="-5" dirty="0">
                <a:latin typeface="Carlito"/>
                <a:cs typeface="Carlito"/>
              </a:rPr>
              <a:t>| </a:t>
            </a:r>
            <a:r>
              <a:rPr sz="2800" i="1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d </a:t>
            </a:r>
            <a:r>
              <a:rPr sz="2800" spc="-5" dirty="0">
                <a:latin typeface="Carlito"/>
                <a:cs typeface="Carlito"/>
              </a:rPr>
              <a:t>|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703580" indent="-229235">
              <a:lnSpc>
                <a:spcPct val="100000"/>
              </a:lnSpc>
              <a:buFont typeface="Arial"/>
              <a:buChar char="•"/>
              <a:tabLst>
                <a:tab pos="704215" algn="l"/>
              </a:tabLst>
            </a:pPr>
            <a:r>
              <a:rPr sz="2800" spc="-10" dirty="0">
                <a:latin typeface="Carlito"/>
                <a:cs typeface="Carlito"/>
              </a:rPr>
              <a:t>Dalam </a:t>
            </a:r>
            <a:r>
              <a:rPr sz="2800" spc="-5" dirty="0">
                <a:latin typeface="Carlito"/>
                <a:cs typeface="Carlito"/>
              </a:rPr>
              <a:t>hal ini </a:t>
            </a:r>
            <a:r>
              <a:rPr sz="2800" spc="-15" dirty="0">
                <a:latin typeface="Carlito"/>
                <a:cs typeface="Carlito"/>
              </a:rPr>
              <a:t>kita </a:t>
            </a:r>
            <a:r>
              <a:rPr sz="2800" spc="-30" dirty="0">
                <a:latin typeface="Carlito"/>
                <a:cs typeface="Carlito"/>
              </a:rPr>
              <a:t>nyatakan </a:t>
            </a:r>
            <a:r>
              <a:rPr sz="2800" spc="-20" dirty="0">
                <a:latin typeface="Carlito"/>
                <a:cs typeface="Carlito"/>
              </a:rPr>
              <a:t>bahwa </a:t>
            </a:r>
            <a:r>
              <a:rPr sz="2800" spc="-5" dirty="0">
                <a:latin typeface="Carlito"/>
                <a:cs typeface="Carlito"/>
              </a:rPr>
              <a:t>PBB(</a:t>
            </a:r>
            <a:r>
              <a:rPr sz="2800" i="1" spc="-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b</a:t>
            </a:r>
            <a:r>
              <a:rPr sz="2800" spc="-5" dirty="0">
                <a:latin typeface="Carlito"/>
                <a:cs typeface="Carlito"/>
              </a:rPr>
              <a:t>) =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i="1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Di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sekolah 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dasar,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istilah “pembagi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bersama </a:t>
            </a:r>
            <a:r>
              <a:rPr sz="2000" spc="5" dirty="0">
                <a:solidFill>
                  <a:srgbClr val="FF0000"/>
                </a:solidFill>
                <a:latin typeface="Carlito"/>
                <a:cs typeface="Carlito"/>
              </a:rPr>
              <a:t>terbesar”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sering disebut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“faktor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persekutuan </a:t>
            </a:r>
            <a:r>
              <a:rPr sz="2000" spc="5" dirty="0">
                <a:solidFill>
                  <a:srgbClr val="FF0000"/>
                </a:solidFill>
                <a:latin typeface="Carlito"/>
                <a:cs typeface="Carlito"/>
              </a:rPr>
              <a:t>terbesar”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atau</a:t>
            </a:r>
            <a:r>
              <a:rPr sz="2000" spc="3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FPB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369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solidFill>
                  <a:srgbClr val="000000"/>
                </a:solidFill>
                <a:latin typeface="Trebuchet MS"/>
                <a:cs typeface="Trebuchet MS"/>
              </a:rPr>
              <a:t>Soal</a:t>
            </a:r>
            <a:r>
              <a:rPr sz="4400" spc="-40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75" dirty="0">
                <a:solidFill>
                  <a:srgbClr val="000000"/>
                </a:solidFill>
                <a:latin typeface="Trebuchet MS"/>
                <a:cs typeface="Trebuchet MS"/>
              </a:rPr>
              <a:t>3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64628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Carilah semua </a:t>
            </a:r>
            <a:r>
              <a:rPr sz="2800" spc="-15" dirty="0">
                <a:latin typeface="Carlito"/>
                <a:cs typeface="Carlito"/>
              </a:rPr>
              <a:t>bilangan bulat </a:t>
            </a:r>
            <a:r>
              <a:rPr sz="2800" spc="-5" dirty="0">
                <a:latin typeface="Carlito"/>
                <a:cs typeface="Carlito"/>
              </a:rPr>
              <a:t>positif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5" dirty="0">
                <a:latin typeface="Carlito"/>
                <a:cs typeface="Carlito"/>
              </a:rPr>
              <a:t>tidak </a:t>
            </a:r>
            <a:r>
              <a:rPr sz="2800" spc="-10" dirty="0">
                <a:latin typeface="Carlito"/>
                <a:cs typeface="Carlito"/>
              </a:rPr>
              <a:t>habis dibagi </a:t>
            </a:r>
            <a:r>
              <a:rPr sz="2800" spc="-5" dirty="0">
                <a:latin typeface="Carlito"/>
                <a:cs typeface="Carlito"/>
              </a:rPr>
              <a:t>2 </a:t>
            </a:r>
            <a:r>
              <a:rPr sz="2800" spc="-10" dirty="0">
                <a:latin typeface="Carlito"/>
                <a:cs typeface="Carlito"/>
              </a:rPr>
              <a:t>dan  </a:t>
            </a:r>
            <a:r>
              <a:rPr sz="2800" spc="-15" dirty="0">
                <a:latin typeface="Carlito"/>
                <a:cs typeface="Carlito"/>
              </a:rPr>
              <a:t>bersisa </a:t>
            </a:r>
            <a:r>
              <a:rPr sz="2800" spc="-5" dirty="0">
                <a:latin typeface="Carlito"/>
                <a:cs typeface="Carlito"/>
              </a:rPr>
              <a:t>2 </a:t>
            </a:r>
            <a:r>
              <a:rPr sz="2800" spc="-20" dirty="0">
                <a:latin typeface="Carlito"/>
                <a:cs typeface="Carlito"/>
              </a:rPr>
              <a:t>jika </a:t>
            </a:r>
            <a:r>
              <a:rPr sz="2800" spc="-10" dirty="0">
                <a:latin typeface="Carlito"/>
                <a:cs typeface="Carlito"/>
              </a:rPr>
              <a:t>dibagi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370" y="1594485"/>
            <a:ext cx="34880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Penyelesaian</a:t>
            </a:r>
            <a:r>
              <a:rPr sz="2800" spc="-20" dirty="0">
                <a:solidFill>
                  <a:srgbClr val="000000"/>
                </a:solidFill>
              </a:rPr>
              <a:t>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5370" y="2016845"/>
            <a:ext cx="11870030" cy="417511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10" dirty="0">
                <a:latin typeface="Carlito"/>
                <a:cs typeface="Carlito"/>
              </a:rPr>
              <a:t>Misal </a:t>
            </a:r>
            <a:r>
              <a:rPr sz="2800" spc="-15" dirty="0">
                <a:latin typeface="Carlito"/>
                <a:cs typeface="Carlito"/>
              </a:rPr>
              <a:t>bilangan tersebut </a:t>
            </a:r>
            <a:r>
              <a:rPr sz="2800" spc="-5" dirty="0">
                <a:latin typeface="Carlito"/>
                <a:cs typeface="Carlito"/>
              </a:rPr>
              <a:t>adalah </a:t>
            </a:r>
            <a:r>
              <a:rPr sz="2800" i="1" spc="-5" dirty="0">
                <a:latin typeface="Carlito"/>
                <a:cs typeface="Carlito"/>
              </a:rPr>
              <a:t>x =</a:t>
            </a:r>
            <a:r>
              <a:rPr sz="2800" i="1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</a:t>
            </a:r>
            <a:r>
              <a:rPr sz="2800" i="1" spc="-5" dirty="0">
                <a:latin typeface="Carlito"/>
                <a:cs typeface="Carlito"/>
              </a:rPr>
              <a:t>k+</a:t>
            </a:r>
            <a:r>
              <a:rPr sz="2800" spc="-5" dirty="0">
                <a:latin typeface="Carlito"/>
                <a:cs typeface="Carlito"/>
              </a:rPr>
              <a:t>1</a:t>
            </a:r>
            <a:endParaRPr sz="2800" dirty="0">
              <a:latin typeface="Carlito"/>
              <a:cs typeface="Carlito"/>
            </a:endParaRPr>
          </a:p>
          <a:p>
            <a:pPr marR="3156585" algn="r">
              <a:lnSpc>
                <a:spcPct val="100000"/>
              </a:lnSpc>
              <a:spcBef>
                <a:spcPts val="700"/>
              </a:spcBef>
              <a:tabLst>
                <a:tab pos="2240915" algn="l"/>
                <a:tab pos="2845435" algn="l"/>
              </a:tabLst>
            </a:pPr>
            <a:r>
              <a:rPr lang="en-US" sz="2800" spc="-5" dirty="0" smtClean="0">
                <a:latin typeface="Carlito"/>
                <a:cs typeface="Carlito"/>
              </a:rPr>
              <a:t>	</a:t>
            </a:r>
            <a:r>
              <a:rPr sz="2800" spc="-5" dirty="0" smtClean="0">
                <a:latin typeface="Carlito"/>
                <a:cs typeface="Carlito"/>
              </a:rPr>
              <a:t>(</a:t>
            </a:r>
            <a:r>
              <a:rPr sz="2800" spc="-5" dirty="0">
                <a:latin typeface="Carlito"/>
                <a:cs typeface="Carlito"/>
              </a:rPr>
              <a:t>2k + 1)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	=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2</a:t>
            </a:r>
            <a:r>
              <a:rPr lang="en-US" sz="2800" spc="-5" dirty="0">
                <a:latin typeface="Carlito"/>
                <a:cs typeface="Carlito"/>
              </a:rPr>
              <a:t> </a:t>
            </a:r>
            <a:r>
              <a:rPr lang="en-US" sz="2800" spc="-5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sz="2800" spc="-5" dirty="0" smtClean="0">
                <a:latin typeface="Carlito"/>
                <a:cs typeface="Carlito"/>
              </a:rPr>
              <a:t>2k </a:t>
            </a:r>
            <a:r>
              <a:rPr sz="2800" spc="-5" dirty="0">
                <a:latin typeface="Carlito"/>
                <a:cs typeface="Carlito"/>
              </a:rPr>
              <a:t>+ 1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 </a:t>
            </a:r>
            <a:r>
              <a:rPr sz="2800" spc="-10" dirty="0">
                <a:latin typeface="Carlito"/>
                <a:cs typeface="Carlito"/>
              </a:rPr>
              <a:t>(mod </a:t>
            </a:r>
            <a:r>
              <a:rPr sz="2800" spc="-5" dirty="0">
                <a:latin typeface="Carlito"/>
                <a:cs typeface="Carlito"/>
              </a:rPr>
              <a:t>3)</a:t>
            </a:r>
            <a:endParaRPr sz="2800" dirty="0">
              <a:latin typeface="Carlito"/>
              <a:cs typeface="Carlito"/>
            </a:endParaRPr>
          </a:p>
          <a:p>
            <a:pPr marR="3119755" algn="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2k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2 – 1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3)</a:t>
            </a:r>
            <a:endParaRPr sz="2800" dirty="0">
              <a:latin typeface="Carlito"/>
              <a:cs typeface="Carlito"/>
            </a:endParaRPr>
          </a:p>
          <a:p>
            <a:pPr marL="4237355">
              <a:lnSpc>
                <a:spcPct val="100000"/>
              </a:lnSpc>
              <a:spcBef>
                <a:spcPts val="660"/>
              </a:spcBef>
              <a:tabLst>
                <a:tab pos="4742180" algn="l"/>
              </a:tabLst>
            </a:pPr>
            <a:r>
              <a:rPr lang="en-US" sz="2800" spc="-5" dirty="0" smtClean="0">
                <a:latin typeface="Carlito"/>
                <a:cs typeface="Carlito"/>
              </a:rPr>
              <a:t>                 </a:t>
            </a:r>
            <a:r>
              <a:rPr sz="2800" spc="-5" dirty="0" smtClean="0">
                <a:latin typeface="Carlito"/>
                <a:cs typeface="Carlito"/>
              </a:rPr>
              <a:t>2k</a:t>
            </a:r>
            <a:r>
              <a:rPr sz="2800" spc="-5" dirty="0">
                <a:latin typeface="Carlito"/>
                <a:cs typeface="Carlito"/>
              </a:rPr>
              <a:t>	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 (mod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3)</a:t>
            </a:r>
            <a:endParaRPr sz="2800" dirty="0">
              <a:latin typeface="Carlito"/>
              <a:cs typeface="Carlito"/>
            </a:endParaRPr>
          </a:p>
          <a:p>
            <a:pPr marL="4479925" marR="3520440" indent="-22860">
              <a:lnSpc>
                <a:spcPct val="118600"/>
              </a:lnSpc>
              <a:spcBef>
                <a:spcPts val="50"/>
              </a:spcBef>
              <a:tabLst>
                <a:tab pos="5055870" algn="l"/>
              </a:tabLst>
            </a:pPr>
            <a:r>
              <a:rPr lang="en-US" sz="2800" spc="-5" dirty="0" smtClean="0">
                <a:latin typeface="Carlito"/>
                <a:cs typeface="Carlito"/>
              </a:rPr>
              <a:t>               </a:t>
            </a:r>
            <a:r>
              <a:rPr sz="2800" spc="-5" dirty="0" smtClean="0">
                <a:latin typeface="Carlito"/>
                <a:cs typeface="Carlito"/>
              </a:rPr>
              <a:t>k</a:t>
            </a:r>
            <a:r>
              <a:rPr sz="2800" spc="5" dirty="0" smtClean="0">
                <a:latin typeface="Carlito"/>
                <a:cs typeface="Carlito"/>
              </a:rPr>
              <a:t>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rlito"/>
                <a:cs typeface="Carlito"/>
              </a:rPr>
              <a:t>2 </a:t>
            </a:r>
            <a:r>
              <a:rPr sz="2800" spc="-10" dirty="0">
                <a:latin typeface="Carlito"/>
                <a:cs typeface="Carlito"/>
              </a:rPr>
              <a:t>(mod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3)  </a:t>
            </a:r>
            <a:endParaRPr lang="en-US" sz="2800" spc="-5" dirty="0" smtClean="0">
              <a:latin typeface="Carlito"/>
              <a:cs typeface="Carlito"/>
            </a:endParaRPr>
          </a:p>
          <a:p>
            <a:pPr marL="4479925" marR="3520440" indent="-22860">
              <a:lnSpc>
                <a:spcPct val="118600"/>
              </a:lnSpc>
              <a:spcBef>
                <a:spcPts val="50"/>
              </a:spcBef>
              <a:tabLst>
                <a:tab pos="5055870" algn="l"/>
              </a:tabLst>
            </a:pPr>
            <a:r>
              <a:rPr lang="en-US" sz="2800" spc="-5" dirty="0">
                <a:latin typeface="Carlito"/>
                <a:cs typeface="Carlito"/>
              </a:rPr>
              <a:t> </a:t>
            </a:r>
            <a:r>
              <a:rPr lang="en-US" sz="2800" spc="-5" dirty="0" smtClean="0">
                <a:latin typeface="Carlito"/>
                <a:cs typeface="Carlito"/>
              </a:rPr>
              <a:t>              </a:t>
            </a:r>
            <a:r>
              <a:rPr sz="2800" spc="-5" dirty="0" smtClean="0">
                <a:latin typeface="Carlito"/>
                <a:cs typeface="Carlito"/>
              </a:rPr>
              <a:t>k </a:t>
            </a:r>
            <a:r>
              <a:rPr sz="2800" spc="-5" dirty="0">
                <a:latin typeface="Carlito"/>
                <a:cs typeface="Carlito"/>
              </a:rPr>
              <a:t>= 2 +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</a:t>
            </a:r>
            <a:r>
              <a:rPr sz="2800" i="1" spc="-5" dirty="0">
                <a:latin typeface="Carlito"/>
                <a:cs typeface="Carlito"/>
              </a:rPr>
              <a:t>n</a:t>
            </a:r>
            <a:endParaRPr sz="2800" dirty="0">
              <a:latin typeface="Carlito"/>
              <a:cs typeface="Carlito"/>
            </a:endParaRPr>
          </a:p>
          <a:p>
            <a:pPr marL="17399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rlito"/>
                <a:cs typeface="Carlito"/>
              </a:rPr>
              <a:t>Berarti </a:t>
            </a:r>
            <a:r>
              <a:rPr sz="2800" spc="-5" dirty="0">
                <a:latin typeface="Carlito"/>
                <a:cs typeface="Carlito"/>
              </a:rPr>
              <a:t>x = 2(2 + 3n)+1 = 6n + 5 , n </a:t>
            </a:r>
            <a:r>
              <a:rPr sz="2800" spc="-15" dirty="0">
                <a:latin typeface="Carlito"/>
                <a:cs typeface="Carlito"/>
              </a:rPr>
              <a:t>sembarang bilangan</a:t>
            </a:r>
            <a:r>
              <a:rPr sz="2800" spc="26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bulat</a:t>
            </a:r>
            <a:endParaRPr sz="2800" dirty="0">
              <a:latin typeface="Carlito"/>
              <a:cs typeface="Carlito"/>
            </a:endParaRPr>
          </a:p>
          <a:p>
            <a:pPr marL="173990">
              <a:lnSpc>
                <a:spcPct val="100000"/>
              </a:lnSpc>
              <a:spcBef>
                <a:spcPts val="665"/>
              </a:spcBef>
              <a:tabLst>
                <a:tab pos="6976109" algn="l"/>
              </a:tabLst>
            </a:pPr>
            <a:r>
              <a:rPr sz="2800" spc="-5" dirty="0">
                <a:latin typeface="Carlito"/>
                <a:cs typeface="Carlito"/>
              </a:rPr>
              <a:t>Jadi </a:t>
            </a:r>
            <a:r>
              <a:rPr sz="2800" spc="-15" dirty="0">
                <a:latin typeface="Carlito"/>
                <a:cs typeface="Carlito"/>
              </a:rPr>
              <a:t>bilangan-bilangan </a:t>
            </a:r>
            <a:r>
              <a:rPr sz="2800" spc="-20" dirty="0">
                <a:latin typeface="Carlito"/>
                <a:cs typeface="Carlito"/>
              </a:rPr>
              <a:t>yang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memenuhi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 err="1" smtClean="0">
                <a:latin typeface="Carlito"/>
                <a:cs typeface="Carlito"/>
              </a:rPr>
              <a:t>adalah</a:t>
            </a:r>
            <a:r>
              <a:rPr lang="en-US" sz="2800" spc="-5" dirty="0" smtClean="0">
                <a:latin typeface="Carlito"/>
                <a:cs typeface="Carlito"/>
              </a:rPr>
              <a:t> </a:t>
            </a:r>
            <a:r>
              <a:rPr sz="2800" i="1" spc="-5" dirty="0" smtClean="0">
                <a:latin typeface="Carlito"/>
                <a:cs typeface="Carlito"/>
              </a:rPr>
              <a:t>x </a:t>
            </a:r>
            <a:r>
              <a:rPr sz="2800" i="1" spc="-5" dirty="0">
                <a:latin typeface="Carlito"/>
                <a:cs typeface="Carlito"/>
              </a:rPr>
              <a:t>= {…,</a:t>
            </a:r>
            <a:r>
              <a:rPr sz="2800" i="1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</a:t>
            </a:r>
            <a:r>
              <a:rPr sz="2800" i="1" spc="-5" dirty="0">
                <a:latin typeface="Carlito"/>
                <a:cs typeface="Carlito"/>
              </a:rPr>
              <a:t>,</a:t>
            </a:r>
            <a:r>
              <a:rPr sz="2800" spc="-5" dirty="0">
                <a:latin typeface="Carlito"/>
                <a:cs typeface="Carlito"/>
              </a:rPr>
              <a:t>11</a:t>
            </a:r>
            <a:r>
              <a:rPr sz="2800" i="1" spc="-5" dirty="0">
                <a:latin typeface="Carlito"/>
                <a:cs typeface="Carlito"/>
              </a:rPr>
              <a:t>,</a:t>
            </a:r>
            <a:r>
              <a:rPr sz="2800" spc="-5" dirty="0">
                <a:latin typeface="Carlito"/>
                <a:cs typeface="Carlito"/>
              </a:rPr>
              <a:t>17</a:t>
            </a:r>
            <a:r>
              <a:rPr sz="2800" i="1" spc="-5" dirty="0">
                <a:latin typeface="Carlito"/>
                <a:cs typeface="Carlito"/>
              </a:rPr>
              <a:t>,</a:t>
            </a:r>
            <a:r>
              <a:rPr sz="2800" spc="-5" dirty="0">
                <a:latin typeface="Carlito"/>
                <a:cs typeface="Carlito"/>
              </a:rPr>
              <a:t>23</a:t>
            </a:r>
            <a:r>
              <a:rPr sz="2800" i="1" spc="-5" dirty="0">
                <a:latin typeface="Carlito"/>
                <a:cs typeface="Carlito"/>
              </a:rPr>
              <a:t>,…}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130" y="686815"/>
            <a:ext cx="64448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Carilah semua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bilangan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bulat positif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yang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tidak habis 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dibagi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2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dan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bersisa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2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jika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dibagi</a:t>
            </a:r>
            <a:r>
              <a:rPr sz="20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369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solidFill>
                  <a:srgbClr val="000000"/>
                </a:solidFill>
                <a:latin typeface="Trebuchet MS"/>
                <a:cs typeface="Trebuchet MS"/>
              </a:rPr>
              <a:t>Soal</a:t>
            </a:r>
            <a:r>
              <a:rPr sz="4400" spc="-40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75" dirty="0">
                <a:solidFill>
                  <a:srgbClr val="000000"/>
                </a:solidFill>
                <a:latin typeface="Trebuchet MS"/>
                <a:cs typeface="Trebuchet MS"/>
              </a:rPr>
              <a:t>4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269730" cy="156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5080" indent="-622300">
              <a:lnSpc>
                <a:spcPct val="120000"/>
              </a:lnSpc>
              <a:spcBef>
                <a:spcPts val="95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800" spc="-45" dirty="0">
                <a:latin typeface="Carlito"/>
                <a:cs typeface="Carlito"/>
              </a:rPr>
              <a:t>Tentukan 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10" dirty="0">
                <a:latin typeface="Carlito"/>
                <a:cs typeface="Carlito"/>
              </a:rPr>
              <a:t>dan </a:t>
            </a:r>
            <a:r>
              <a:rPr sz="2800" i="1" spc="-5" dirty="0">
                <a:latin typeface="Carlito"/>
                <a:cs typeface="Carlito"/>
              </a:rPr>
              <a:t>y </a:t>
            </a:r>
            <a:r>
              <a:rPr sz="2800" spc="-15" dirty="0">
                <a:latin typeface="Carlito"/>
                <a:cs typeface="Carlito"/>
              </a:rPr>
              <a:t>bilangan bulat </a:t>
            </a:r>
            <a:r>
              <a:rPr sz="2800" spc="-20" dirty="0">
                <a:latin typeface="Carlito"/>
                <a:cs typeface="Carlito"/>
              </a:rPr>
              <a:t>yang </a:t>
            </a:r>
            <a:r>
              <a:rPr sz="2800" spc="-5" dirty="0">
                <a:latin typeface="Carlito"/>
                <a:cs typeface="Carlito"/>
              </a:rPr>
              <a:t>memenuhi </a:t>
            </a:r>
            <a:r>
              <a:rPr sz="2800" spc="-15" dirty="0">
                <a:latin typeface="Carlito"/>
                <a:cs typeface="Carlito"/>
              </a:rPr>
              <a:t>persamaan  </a:t>
            </a:r>
            <a:r>
              <a:rPr sz="2800" spc="-5" dirty="0">
                <a:latin typeface="Carlito"/>
                <a:cs typeface="Carlito"/>
              </a:rPr>
              <a:t>312</a:t>
            </a:r>
            <a:r>
              <a:rPr sz="2800" i="1" spc="-5" dirty="0">
                <a:latin typeface="Carlito"/>
                <a:cs typeface="Carlito"/>
              </a:rPr>
              <a:t>x </a:t>
            </a:r>
            <a:r>
              <a:rPr sz="2800" spc="-5" dirty="0">
                <a:latin typeface="Carlito"/>
                <a:cs typeface="Carlito"/>
              </a:rPr>
              <a:t>+ 70</a:t>
            </a:r>
            <a:r>
              <a:rPr sz="2800" i="1" spc="-5" dirty="0">
                <a:latin typeface="Carlito"/>
                <a:cs typeface="Carlito"/>
              </a:rPr>
              <a:t>y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2,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Carlito"/>
                <a:cs typeface="Carlito"/>
              </a:rPr>
              <a:t>lalu hitunglah </a:t>
            </a:r>
            <a:r>
              <a:rPr sz="2800" spc="-10" dirty="0">
                <a:latin typeface="Carlito"/>
                <a:cs typeface="Carlito"/>
              </a:rPr>
              <a:t>nilai dari 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i="1" spc="-5" dirty="0">
                <a:latin typeface="Carlito"/>
                <a:cs typeface="Carlito"/>
              </a:rPr>
              <a:t>y </a:t>
            </a:r>
            <a:r>
              <a:rPr sz="2800" spc="-5" dirty="0">
                <a:latin typeface="Carlito"/>
                <a:cs typeface="Carlito"/>
              </a:rPr>
              <a:t>mod </a:t>
            </a:r>
            <a:r>
              <a:rPr sz="2800" i="1" spc="-5" dirty="0">
                <a:latin typeface="Carlito"/>
                <a:cs typeface="Carlito"/>
              </a:rPr>
              <a:t>x</a:t>
            </a:r>
            <a:r>
              <a:rPr sz="2800" i="1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92809" y="325921"/>
            <a:ext cx="9575191" cy="10229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800" spc="-10" dirty="0">
                <a:latin typeface="Carlito"/>
                <a:cs typeface="Carlito"/>
              </a:rPr>
              <a:t>Jawaban: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5" dirty="0">
                <a:latin typeface="Carlito"/>
                <a:cs typeface="Carlito"/>
              </a:rPr>
              <a:t>menggunakan algoritma Euclid, </a:t>
            </a:r>
            <a:r>
              <a:rPr sz="2400" spc="-10" dirty="0">
                <a:latin typeface="Carlito"/>
                <a:cs typeface="Carlito"/>
              </a:rPr>
              <a:t>ditemukan </a:t>
            </a:r>
            <a:r>
              <a:rPr sz="2400" spc="-15" dirty="0">
                <a:latin typeface="Carlito"/>
                <a:cs typeface="Carlito"/>
              </a:rPr>
              <a:t>bahwa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6945" y="1348906"/>
            <a:ext cx="2529344" cy="18497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Carlito"/>
                <a:cs typeface="Carlito"/>
              </a:rPr>
              <a:t>312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4.70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32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Carlito"/>
                <a:cs typeface="Carlito"/>
              </a:rPr>
              <a:t>70 = </a:t>
            </a:r>
            <a:r>
              <a:rPr sz="2400" spc="-5" dirty="0">
                <a:latin typeface="Carlito"/>
                <a:cs typeface="Carlito"/>
              </a:rPr>
              <a:t>2.32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6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arlito"/>
                <a:cs typeface="Carlito"/>
              </a:rPr>
              <a:t>32 = </a:t>
            </a:r>
            <a:r>
              <a:rPr sz="2400" spc="-5" dirty="0">
                <a:latin typeface="Carlito"/>
                <a:cs typeface="Carlito"/>
              </a:rPr>
              <a:t>5.6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Carlito"/>
                <a:cs typeface="Carlito"/>
              </a:rPr>
              <a:t>6 = </a:t>
            </a:r>
            <a:r>
              <a:rPr sz="2400" spc="-5" dirty="0">
                <a:latin typeface="Carlito"/>
                <a:cs typeface="Carlito"/>
              </a:rPr>
              <a:t>3.2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642" y="1348906"/>
            <a:ext cx="1682357" cy="18497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Carlito"/>
                <a:cs typeface="Carlito"/>
              </a:rPr>
              <a:t>(i)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Carlito"/>
                <a:cs typeface="Carlito"/>
              </a:rPr>
              <a:t>(ii)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rlito"/>
                <a:cs typeface="Carlito"/>
              </a:rPr>
              <a:t>(iii)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Carlito"/>
                <a:cs typeface="Carlito"/>
              </a:rPr>
              <a:t>(iv)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57200" y="3196648"/>
            <a:ext cx="8984934" cy="323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11150" algn="just">
              <a:lnSpc>
                <a:spcPct val="124800"/>
              </a:lnSpc>
              <a:spcBef>
                <a:spcPts val="105"/>
              </a:spcBef>
            </a:pPr>
            <a:r>
              <a:rPr spc="-15" dirty="0"/>
              <a:t>Persamaan </a:t>
            </a:r>
            <a:r>
              <a:rPr spc="-5" dirty="0"/>
              <a:t>(iii) </a:t>
            </a:r>
            <a:r>
              <a:rPr spc="-10" dirty="0"/>
              <a:t>dapat dituliskan </a:t>
            </a:r>
            <a:r>
              <a:rPr dirty="0"/>
              <a:t>menjadi : 2 = 32 – </a:t>
            </a:r>
            <a:r>
              <a:rPr spc="-5" dirty="0"/>
              <a:t>5.6  </a:t>
            </a:r>
            <a:r>
              <a:rPr spc="-15" dirty="0"/>
              <a:t>Persamaan </a:t>
            </a:r>
            <a:r>
              <a:rPr spc="-5" dirty="0"/>
              <a:t>(ii) </a:t>
            </a:r>
            <a:r>
              <a:rPr spc="-10" dirty="0"/>
              <a:t>dapat dituliskan </a:t>
            </a:r>
            <a:r>
              <a:rPr dirty="0"/>
              <a:t>menjadi : 6 = 70 – </a:t>
            </a:r>
            <a:r>
              <a:rPr spc="-5" dirty="0"/>
              <a:t>2.32  </a:t>
            </a:r>
            <a:r>
              <a:rPr spc="-10" dirty="0"/>
              <a:t>Sulihkan persamaan </a:t>
            </a:r>
            <a:r>
              <a:rPr spc="-5" dirty="0"/>
              <a:t>(vi) </a:t>
            </a:r>
            <a:r>
              <a:rPr spc="-40" dirty="0"/>
              <a:t>ke </a:t>
            </a:r>
            <a:r>
              <a:rPr spc="-10" dirty="0"/>
              <a:t>persamaan </a:t>
            </a:r>
            <a:r>
              <a:rPr spc="-5" dirty="0"/>
              <a:t>(v)</a:t>
            </a:r>
            <a:r>
              <a:rPr spc="-30" dirty="0"/>
              <a:t> </a:t>
            </a:r>
            <a:r>
              <a:rPr dirty="0"/>
              <a:t>:</a:t>
            </a:r>
          </a:p>
          <a:p>
            <a:pPr marL="241300">
              <a:lnSpc>
                <a:spcPct val="100000"/>
              </a:lnSpc>
              <a:spcBef>
                <a:spcPts val="710"/>
              </a:spcBef>
            </a:pPr>
            <a:r>
              <a:rPr dirty="0"/>
              <a:t>2 = 32 – </a:t>
            </a:r>
            <a:r>
              <a:rPr spc="-5" dirty="0"/>
              <a:t>5.(70 </a:t>
            </a:r>
            <a:r>
              <a:rPr dirty="0"/>
              <a:t>–</a:t>
            </a:r>
            <a:r>
              <a:rPr spc="-65" dirty="0"/>
              <a:t> </a:t>
            </a:r>
            <a:r>
              <a:rPr spc="-5" dirty="0"/>
              <a:t>2.32)</a:t>
            </a: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dirty="0"/>
              <a:t>2 = 32 – </a:t>
            </a:r>
            <a:r>
              <a:rPr spc="-5" dirty="0"/>
              <a:t>5.70 </a:t>
            </a:r>
            <a:r>
              <a:rPr dirty="0"/>
              <a:t>+</a:t>
            </a:r>
            <a:r>
              <a:rPr spc="-60" dirty="0"/>
              <a:t> </a:t>
            </a:r>
            <a:r>
              <a:rPr spc="-10" dirty="0"/>
              <a:t>10.32</a:t>
            </a:r>
          </a:p>
          <a:p>
            <a:pPr marL="241300">
              <a:lnSpc>
                <a:spcPct val="100000"/>
              </a:lnSpc>
              <a:spcBef>
                <a:spcPts val="710"/>
              </a:spcBef>
            </a:pPr>
            <a:r>
              <a:rPr dirty="0"/>
              <a:t>2 = </a:t>
            </a:r>
            <a:r>
              <a:rPr spc="-5" dirty="0"/>
              <a:t>11.32 </a:t>
            </a:r>
            <a:r>
              <a:rPr dirty="0"/>
              <a:t>–</a:t>
            </a:r>
            <a:r>
              <a:rPr spc="-40" dirty="0"/>
              <a:t> </a:t>
            </a:r>
            <a:r>
              <a:rPr spc="-5" dirty="0"/>
              <a:t>5.70</a:t>
            </a:r>
          </a:p>
          <a:p>
            <a:pPr marL="80645">
              <a:lnSpc>
                <a:spcPct val="100000"/>
              </a:lnSpc>
              <a:spcBef>
                <a:spcPts val="710"/>
              </a:spcBef>
            </a:pPr>
            <a:r>
              <a:rPr spc="-15" dirty="0"/>
              <a:t>Persamaan </a:t>
            </a:r>
            <a:r>
              <a:rPr spc="-5" dirty="0"/>
              <a:t>(i) </a:t>
            </a:r>
            <a:r>
              <a:rPr spc="-10" dirty="0"/>
              <a:t>dapat dituliskan </a:t>
            </a:r>
            <a:r>
              <a:rPr dirty="0"/>
              <a:t>menjadi : 32 = </a:t>
            </a:r>
            <a:r>
              <a:rPr spc="-5" dirty="0"/>
              <a:t>312 </a:t>
            </a:r>
            <a:r>
              <a:rPr dirty="0"/>
              <a:t>–</a:t>
            </a:r>
            <a:r>
              <a:rPr spc="-70" dirty="0"/>
              <a:t> </a:t>
            </a:r>
            <a:r>
              <a:rPr spc="-5" dirty="0"/>
              <a:t>4.70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23322" y="3146551"/>
            <a:ext cx="1344677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-5" dirty="0">
                <a:latin typeface="Carlito"/>
                <a:cs typeface="Carlito"/>
              </a:rPr>
              <a:t>(v)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rlito"/>
                <a:cs typeface="Carlito"/>
              </a:rPr>
              <a:t>(vi)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3322" y="5429503"/>
            <a:ext cx="1977137" cy="93789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latin typeface="Carlito"/>
                <a:cs typeface="Carlito"/>
              </a:rPr>
              <a:t>(vii)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Carlito"/>
                <a:cs typeface="Carlito"/>
              </a:rPr>
              <a:t>(viii)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96154" y="165303"/>
            <a:ext cx="34334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312</a:t>
            </a:r>
            <a:r>
              <a:rPr i="1" spc="-10" dirty="0">
                <a:latin typeface="Carlito"/>
                <a:cs typeface="Carlito"/>
              </a:rPr>
              <a:t>x </a:t>
            </a:r>
            <a:r>
              <a:rPr dirty="0"/>
              <a:t>+ </a:t>
            </a:r>
            <a:r>
              <a:rPr spc="-5" dirty="0"/>
              <a:t>70</a:t>
            </a:r>
            <a:r>
              <a:rPr i="1" spc="-5" dirty="0">
                <a:latin typeface="Carlito"/>
                <a:cs typeface="Carlito"/>
              </a:rPr>
              <a:t>y </a:t>
            </a:r>
            <a:r>
              <a:rPr dirty="0"/>
              <a:t>=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227341"/>
            <a:ext cx="8227061" cy="359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75485">
              <a:lnSpc>
                <a:spcPct val="124600"/>
              </a:lnSpc>
              <a:spcBef>
                <a:spcPts val="95"/>
              </a:spcBef>
            </a:pPr>
            <a:r>
              <a:rPr sz="2400" spc="-10" dirty="0">
                <a:latin typeface="Carlito"/>
                <a:cs typeface="Carlito"/>
              </a:rPr>
              <a:t>Sulihkan persamaan </a:t>
            </a:r>
            <a:r>
              <a:rPr sz="2400" spc="-5" dirty="0">
                <a:latin typeface="Carlito"/>
                <a:cs typeface="Carlito"/>
              </a:rPr>
              <a:t>(viii) </a:t>
            </a:r>
            <a:r>
              <a:rPr sz="2400" spc="-40" dirty="0">
                <a:latin typeface="Carlito"/>
                <a:cs typeface="Carlito"/>
              </a:rPr>
              <a:t>ke </a:t>
            </a:r>
            <a:r>
              <a:rPr sz="2400" spc="-10" dirty="0">
                <a:latin typeface="Carlito"/>
                <a:cs typeface="Carlito"/>
              </a:rPr>
              <a:t>persamaan </a:t>
            </a:r>
            <a:r>
              <a:rPr sz="2400" spc="-5" dirty="0">
                <a:latin typeface="Carlito"/>
                <a:cs typeface="Carlito"/>
              </a:rPr>
              <a:t>(vii) </a:t>
            </a:r>
            <a:r>
              <a:rPr sz="2400" dirty="0">
                <a:latin typeface="Carlito"/>
                <a:cs typeface="Carlito"/>
              </a:rPr>
              <a:t>:  2 = </a:t>
            </a:r>
            <a:r>
              <a:rPr sz="2400" spc="-5" dirty="0">
                <a:latin typeface="Carlito"/>
                <a:cs typeface="Carlito"/>
              </a:rPr>
              <a:t>11.(312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5" dirty="0">
                <a:latin typeface="Carlito"/>
                <a:cs typeface="Carlito"/>
              </a:rPr>
              <a:t>4.70) </a:t>
            </a:r>
            <a:r>
              <a:rPr sz="2400" dirty="0">
                <a:latin typeface="Carlito"/>
                <a:cs typeface="Carlito"/>
              </a:rPr>
              <a:t>–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5.70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Carlito"/>
                <a:cs typeface="Carlito"/>
              </a:rPr>
              <a:t>2 = </a:t>
            </a:r>
            <a:r>
              <a:rPr sz="2400" spc="-5" dirty="0">
                <a:latin typeface="Carlito"/>
                <a:cs typeface="Carlito"/>
              </a:rPr>
              <a:t>11.312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5" dirty="0">
                <a:latin typeface="Carlito"/>
                <a:cs typeface="Carlito"/>
              </a:rPr>
              <a:t>44.70 </a:t>
            </a:r>
            <a:r>
              <a:rPr sz="2400" dirty="0">
                <a:latin typeface="Carlito"/>
                <a:cs typeface="Carlito"/>
              </a:rPr>
              <a:t>–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5.70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584700" algn="l"/>
              </a:tabLst>
            </a:pPr>
            <a:r>
              <a:rPr sz="2400" dirty="0">
                <a:latin typeface="Carlito"/>
                <a:cs typeface="Carlito"/>
              </a:rPr>
              <a:t>2 = </a:t>
            </a:r>
            <a:r>
              <a:rPr sz="2400" spc="-5" dirty="0">
                <a:latin typeface="Carlito"/>
                <a:cs typeface="Carlito"/>
              </a:rPr>
              <a:t>11.312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–</a:t>
            </a:r>
            <a:r>
              <a:rPr sz="2400" spc="-5" dirty="0">
                <a:latin typeface="Carlito"/>
                <a:cs typeface="Carlito"/>
              </a:rPr>
              <a:t> 49.70	(ix)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-10" dirty="0">
                <a:latin typeface="Carlito"/>
                <a:cs typeface="Carlito"/>
              </a:rPr>
              <a:t>persamaan </a:t>
            </a:r>
            <a:r>
              <a:rPr sz="2400" spc="-5" dirty="0">
                <a:latin typeface="Carlito"/>
                <a:cs typeface="Carlito"/>
              </a:rPr>
              <a:t>(ix) </a:t>
            </a:r>
            <a:r>
              <a:rPr sz="2400" spc="-15" dirty="0">
                <a:latin typeface="Carlito"/>
                <a:cs typeface="Carlito"/>
              </a:rPr>
              <a:t>diketahui </a:t>
            </a:r>
            <a:r>
              <a:rPr sz="2400" i="1" dirty="0">
                <a:latin typeface="Carlito"/>
                <a:cs typeface="Carlito"/>
              </a:rPr>
              <a:t>x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i="1" dirty="0">
                <a:latin typeface="Carlito"/>
                <a:cs typeface="Carlito"/>
              </a:rPr>
              <a:t>y </a:t>
            </a:r>
            <a:r>
              <a:rPr sz="2400" spc="-10" dirty="0">
                <a:latin typeface="Carlito"/>
                <a:cs typeface="Carlito"/>
              </a:rPr>
              <a:t>yang </a:t>
            </a:r>
            <a:r>
              <a:rPr sz="2400" dirty="0">
                <a:latin typeface="Carlito"/>
                <a:cs typeface="Carlito"/>
              </a:rPr>
              <a:t>memenuhi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adalah</a:t>
            </a:r>
          </a:p>
          <a:p>
            <a:pPr marL="241300">
              <a:lnSpc>
                <a:spcPct val="100000"/>
              </a:lnSpc>
              <a:spcBef>
                <a:spcPts val="720"/>
              </a:spcBef>
              <a:tabLst>
                <a:tab pos="3841115" algn="l"/>
              </a:tabLst>
            </a:pPr>
            <a:r>
              <a:rPr sz="2400" i="1" dirty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= 11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i="1" dirty="0">
                <a:latin typeface="Carlito"/>
                <a:cs typeface="Carlito"/>
              </a:rPr>
              <a:t>y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-49,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sehingga	</a:t>
            </a:r>
            <a:r>
              <a:rPr sz="2400" i="1" dirty="0">
                <a:latin typeface="Carlito"/>
                <a:cs typeface="Carlito"/>
              </a:rPr>
              <a:t>y </a:t>
            </a:r>
            <a:r>
              <a:rPr sz="2400" dirty="0">
                <a:latin typeface="Carlito"/>
                <a:cs typeface="Carlito"/>
              </a:rPr>
              <a:t>mod </a:t>
            </a:r>
            <a:r>
              <a:rPr sz="2400" i="1" dirty="0">
                <a:latin typeface="Carlito"/>
                <a:cs typeface="Carlito"/>
              </a:rPr>
              <a:t>x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-49 </a:t>
            </a:r>
            <a:r>
              <a:rPr sz="2400" dirty="0">
                <a:latin typeface="Carlito"/>
                <a:cs typeface="Carlito"/>
              </a:rPr>
              <a:t>mod 11 =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371600"/>
            <a:ext cx="96774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6000" spc="-235" dirty="0" err="1" smtClean="0">
                <a:solidFill>
                  <a:srgbClr val="000000"/>
                </a:solidFill>
                <a:latin typeface="Trebuchet MS"/>
                <a:cs typeface="Trebuchet MS"/>
              </a:rPr>
              <a:t>Referensi</a:t>
            </a:r>
            <a:r>
              <a:rPr lang="en-US" sz="6000" spc="-235" dirty="0" smtClean="0">
                <a:solidFill>
                  <a:srgbClr val="000000"/>
                </a:solidFill>
                <a:latin typeface="Trebuchet MS"/>
                <a:cs typeface="Trebuchet MS"/>
              </a:rPr>
              <a:t> :</a:t>
            </a:r>
            <a:br>
              <a:rPr lang="en-US" sz="6000" spc="-235" dirty="0" smtClean="0">
                <a:solidFill>
                  <a:srgbClr val="000000"/>
                </a:solidFill>
                <a:latin typeface="Trebuchet MS"/>
                <a:cs typeface="Trebuchet MS"/>
              </a:rPr>
            </a:br>
            <a:r>
              <a:rPr lang="en-US" sz="6000" spc="-235" dirty="0" smtClean="0">
                <a:solidFill>
                  <a:srgbClr val="000000"/>
                </a:solidFill>
                <a:latin typeface="Trebuchet MS"/>
                <a:cs typeface="Trebuchet MS"/>
              </a:rPr>
              <a:t/>
            </a:r>
            <a:br>
              <a:rPr lang="en-US" sz="6000" spc="-235" dirty="0" smtClean="0">
                <a:solidFill>
                  <a:srgbClr val="000000"/>
                </a:solidFill>
                <a:latin typeface="Trebuchet MS"/>
                <a:cs typeface="Trebuchet MS"/>
              </a:rPr>
            </a:br>
            <a:r>
              <a:rPr lang="en-US" sz="2000" spc="-235" dirty="0" smtClean="0">
                <a:solidFill>
                  <a:schemeClr val="tx1"/>
                </a:solidFill>
                <a:latin typeface="Trebuchet MS"/>
                <a:cs typeface="Trebuchet MS"/>
              </a:rPr>
              <a:t>-  </a:t>
            </a:r>
            <a:r>
              <a:rPr lang="en-US" sz="2000" dirty="0" err="1" smtClean="0">
                <a:solidFill>
                  <a:schemeClr val="tx1"/>
                </a:solidFill>
              </a:rPr>
              <a:t>Bahan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Kuliah</a:t>
            </a:r>
            <a:r>
              <a:rPr lang="en-US" sz="2000" dirty="0" smtClean="0">
                <a:solidFill>
                  <a:schemeClr val="tx1"/>
                </a:solidFill>
              </a:rPr>
              <a:t> IF2120 </a:t>
            </a:r>
            <a:r>
              <a:rPr lang="en-US" sz="2000" dirty="0" err="1" smtClean="0">
                <a:solidFill>
                  <a:schemeClr val="tx1"/>
                </a:solidFill>
              </a:rPr>
              <a:t>Matematika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Diskrit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,  </a:t>
            </a:r>
            <a:r>
              <a:rPr lang="en-US" sz="2000" dirty="0" err="1" smtClean="0">
                <a:solidFill>
                  <a:schemeClr val="tx1"/>
                </a:solidFill>
              </a:rPr>
              <a:t>Rinaldi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Munir</a:t>
            </a:r>
            <a:r>
              <a:rPr lang="en-US" sz="2000" dirty="0">
                <a:solidFill>
                  <a:schemeClr val="tx1"/>
                </a:solidFill>
              </a:rPr>
              <a:t>, Program </a:t>
            </a:r>
            <a:r>
              <a:rPr lang="en-US" sz="2000" dirty="0" err="1" smtClean="0">
                <a:solidFill>
                  <a:schemeClr val="tx1"/>
                </a:solidFill>
              </a:rPr>
              <a:t>Studi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Teknik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STEI-ITB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38" y="1707918"/>
            <a:ext cx="11046461" cy="326114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  <a:tab pos="1827530" algn="l"/>
              </a:tabLst>
            </a:pPr>
            <a:r>
              <a:rPr sz="2800" b="1" spc="-15" dirty="0">
                <a:latin typeface="Carlito"/>
                <a:cs typeface="Carlito"/>
              </a:rPr>
              <a:t>Contoh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3.	</a:t>
            </a:r>
            <a:r>
              <a:rPr sz="2800" spc="-5" dirty="0">
                <a:latin typeface="Carlito"/>
                <a:cs typeface="Carlito"/>
              </a:rPr>
              <a:t>PBB(45, </a:t>
            </a:r>
            <a:r>
              <a:rPr sz="2800" spc="-10" dirty="0">
                <a:latin typeface="Carlito"/>
                <a:cs typeface="Carlito"/>
              </a:rPr>
              <a:t>36)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?</a:t>
            </a:r>
            <a:endParaRPr sz="2800" dirty="0">
              <a:latin typeface="Carlito"/>
              <a:cs typeface="Carlito"/>
            </a:endParaRPr>
          </a:p>
          <a:p>
            <a:pPr marL="402590">
              <a:lnSpc>
                <a:spcPct val="100000"/>
              </a:lnSpc>
              <a:spcBef>
                <a:spcPts val="670"/>
              </a:spcBef>
            </a:pPr>
            <a:r>
              <a:rPr sz="2800" spc="-25" dirty="0">
                <a:latin typeface="Carlito"/>
                <a:cs typeface="Carlito"/>
              </a:rPr>
              <a:t>Faktor </a:t>
            </a:r>
            <a:r>
              <a:rPr sz="2800" spc="-10" dirty="0">
                <a:latin typeface="Carlito"/>
                <a:cs typeface="Carlito"/>
              </a:rPr>
              <a:t>pembagi </a:t>
            </a:r>
            <a:r>
              <a:rPr sz="2800" spc="-5" dirty="0">
                <a:latin typeface="Carlito"/>
                <a:cs typeface="Carlito"/>
              </a:rPr>
              <a:t>45: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r>
              <a:rPr sz="2800" spc="-5" dirty="0">
                <a:latin typeface="Carlito"/>
                <a:cs typeface="Carlito"/>
              </a:rPr>
              <a:t>, 5,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9</a:t>
            </a:r>
            <a:r>
              <a:rPr sz="2800" spc="-5" dirty="0">
                <a:latin typeface="Carlito"/>
                <a:cs typeface="Carlito"/>
              </a:rPr>
              <a:t>, 15,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45;</a:t>
            </a:r>
            <a:endParaRPr sz="2800" dirty="0">
              <a:latin typeface="Carlito"/>
              <a:cs typeface="Carlito"/>
            </a:endParaRPr>
          </a:p>
          <a:p>
            <a:pPr marL="417830">
              <a:lnSpc>
                <a:spcPct val="100000"/>
              </a:lnSpc>
              <a:spcBef>
                <a:spcPts val="665"/>
              </a:spcBef>
            </a:pPr>
            <a:r>
              <a:rPr sz="2800" spc="-25" dirty="0">
                <a:latin typeface="Carlito"/>
                <a:cs typeface="Carlito"/>
              </a:rPr>
              <a:t>Faktor </a:t>
            </a:r>
            <a:r>
              <a:rPr sz="2800" spc="-10" dirty="0">
                <a:latin typeface="Carlito"/>
                <a:cs typeface="Carlito"/>
              </a:rPr>
              <a:t>pembagi </a:t>
            </a:r>
            <a:r>
              <a:rPr sz="2800" spc="-5" dirty="0">
                <a:latin typeface="Carlito"/>
                <a:cs typeface="Carlito"/>
              </a:rPr>
              <a:t>36: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800" spc="-5" dirty="0">
                <a:latin typeface="Carlito"/>
                <a:cs typeface="Carlito"/>
              </a:rPr>
              <a:t>, 2,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r>
              <a:rPr sz="2800" spc="-5" dirty="0">
                <a:latin typeface="Carlito"/>
                <a:cs typeface="Carlito"/>
              </a:rPr>
              <a:t>, 4,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9</a:t>
            </a:r>
            <a:r>
              <a:rPr sz="2800" spc="-5" dirty="0">
                <a:latin typeface="Carlito"/>
                <a:cs typeface="Carlito"/>
              </a:rPr>
              <a:t>, 12, 18,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36;</a:t>
            </a:r>
            <a:endParaRPr sz="2800" dirty="0">
              <a:latin typeface="Carlito"/>
              <a:cs typeface="Carlito"/>
            </a:endParaRPr>
          </a:p>
          <a:p>
            <a:pPr marL="402590">
              <a:lnSpc>
                <a:spcPct val="100000"/>
              </a:lnSpc>
              <a:spcBef>
                <a:spcPts val="680"/>
              </a:spcBef>
              <a:tabLst>
                <a:tab pos="5741670" algn="l"/>
              </a:tabLst>
            </a:pPr>
            <a:r>
              <a:rPr sz="2800" spc="-25" dirty="0">
                <a:latin typeface="Carlito"/>
                <a:cs typeface="Carlito"/>
              </a:rPr>
              <a:t>Faktor </a:t>
            </a:r>
            <a:r>
              <a:rPr sz="2800" spc="-10" dirty="0">
                <a:latin typeface="Carlito"/>
                <a:cs typeface="Carlito"/>
              </a:rPr>
              <a:t>pembagi </a:t>
            </a:r>
            <a:r>
              <a:rPr sz="2800" spc="-15" dirty="0">
                <a:latin typeface="Carlito"/>
                <a:cs typeface="Carlito"/>
              </a:rPr>
              <a:t>bersama </a:t>
            </a:r>
            <a:r>
              <a:rPr sz="2800" spc="-5" dirty="0">
                <a:latin typeface="Carlito"/>
                <a:cs typeface="Carlito"/>
              </a:rPr>
              <a:t>45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dan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36:	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9 </a:t>
            </a:r>
            <a:r>
              <a:rPr lang="en-US" sz="2800" spc="4695" dirty="0" smtClean="0">
                <a:solidFill>
                  <a:srgbClr val="FF0000"/>
                </a:solidFill>
                <a:latin typeface="Wingdings"/>
                <a:cs typeface="Carlito"/>
                <a:sym typeface="Wingdings" panose="05000000000000000000" pitchFamily="2" charset="2"/>
              </a:rPr>
              <a:t></a:t>
            </a:r>
            <a:r>
              <a:rPr sz="2800" spc="-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FF0000"/>
                </a:solidFill>
                <a:latin typeface="Carlito"/>
                <a:cs typeface="Carlito"/>
              </a:rPr>
              <a:t>terbesar 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28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9</a:t>
            </a:r>
            <a:endParaRPr sz="2800" dirty="0">
              <a:latin typeface="Carlito"/>
              <a:cs typeface="Carlito"/>
            </a:endParaRPr>
          </a:p>
          <a:p>
            <a:pPr marL="255270">
              <a:lnSpc>
                <a:spcPct val="100000"/>
              </a:lnSpc>
              <a:spcBef>
                <a:spcPts val="5"/>
              </a:spcBef>
            </a:pPr>
            <a:endParaRPr lang="en-US" sz="3800" dirty="0">
              <a:latin typeface="Carlito"/>
              <a:cs typeface="Carlito"/>
            </a:endParaRPr>
          </a:p>
          <a:p>
            <a:pPr marL="255270">
              <a:lnSpc>
                <a:spcPct val="100000"/>
              </a:lnSpc>
              <a:spcBef>
                <a:spcPts val="5"/>
              </a:spcBef>
            </a:pPr>
            <a:r>
              <a:rPr lang="en-US" sz="3800" spc="-5" dirty="0" smtClean="0">
                <a:latin typeface="Carlito"/>
                <a:cs typeface="Carlito"/>
                <a:sym typeface="Wingdings" panose="05000000000000000000" pitchFamily="2" charset="2"/>
              </a:rPr>
              <a:t> </a:t>
            </a:r>
            <a:r>
              <a:rPr sz="2800" spc="-5" dirty="0" smtClean="0">
                <a:latin typeface="Carlito"/>
                <a:cs typeface="Carlito"/>
              </a:rPr>
              <a:t>PBB(45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10" dirty="0">
                <a:latin typeface="Carlito"/>
                <a:cs typeface="Carlito"/>
              </a:rPr>
              <a:t>36) </a:t>
            </a:r>
            <a:r>
              <a:rPr sz="2800" spc="-5" dirty="0">
                <a:latin typeface="Carlito"/>
                <a:cs typeface="Carlito"/>
              </a:rPr>
              <a:t>= 9.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39" y="1793493"/>
            <a:ext cx="11046461" cy="3902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1667510" algn="l"/>
                <a:tab pos="2086610" algn="l"/>
                <a:tab pos="3519804" algn="l"/>
                <a:tab pos="3946525" algn="l"/>
                <a:tab pos="4633595" algn="l"/>
                <a:tab pos="4959985" algn="l"/>
                <a:tab pos="6327140" algn="l"/>
                <a:tab pos="7301230" algn="l"/>
                <a:tab pos="8512810" algn="l"/>
                <a:tab pos="9519285" algn="l"/>
                <a:tab pos="9845040" algn="l"/>
                <a:tab pos="10165080" algn="l"/>
              </a:tabLst>
            </a:pPr>
            <a:r>
              <a:rPr sz="2800" b="1" spc="-250" dirty="0">
                <a:latin typeface="Carlito"/>
                <a:cs typeface="Carlito"/>
              </a:rPr>
              <a:t>T</a:t>
            </a:r>
            <a:r>
              <a:rPr sz="2800" b="1" spc="-10" dirty="0">
                <a:latin typeface="Carlito"/>
                <a:cs typeface="Carlito"/>
              </a:rPr>
              <a:t>eo</a:t>
            </a:r>
            <a:r>
              <a:rPr sz="2800" b="1" spc="-25" dirty="0">
                <a:latin typeface="Carlito"/>
                <a:cs typeface="Carlito"/>
              </a:rPr>
              <a:t>r</a:t>
            </a:r>
            <a:r>
              <a:rPr sz="2800" b="1" spc="-10" dirty="0">
                <a:latin typeface="Carlito"/>
                <a:cs typeface="Carlito"/>
              </a:rPr>
              <a:t>em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lang="en-US" sz="2800" b="1" dirty="0" smtClean="0">
                <a:latin typeface="Carlito"/>
                <a:cs typeface="Carlito"/>
              </a:rPr>
              <a:t> </a:t>
            </a:r>
            <a:r>
              <a:rPr sz="2800" b="1" spc="-10" dirty="0" smtClean="0">
                <a:latin typeface="Carlito"/>
                <a:cs typeface="Carlito"/>
              </a:rPr>
              <a:t>2</a:t>
            </a:r>
            <a:r>
              <a:rPr sz="2800" b="1" spc="-5" dirty="0">
                <a:latin typeface="Carlito"/>
                <a:cs typeface="Carlito"/>
              </a:rPr>
              <a:t>.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isa</a:t>
            </a:r>
            <a:r>
              <a:rPr sz="2800" spc="-15" dirty="0">
                <a:latin typeface="Carlito"/>
                <a:cs typeface="Carlito"/>
              </a:rPr>
              <a:t>l</a:t>
            </a:r>
            <a:r>
              <a:rPr sz="2800" spc="-55" dirty="0">
                <a:latin typeface="Carlito"/>
                <a:cs typeface="Carlito"/>
              </a:rPr>
              <a:t>k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da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n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b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55" dirty="0">
                <a:latin typeface="Carlito"/>
                <a:cs typeface="Carlito"/>
              </a:rPr>
              <a:t>g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bul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den</a:t>
            </a:r>
            <a:r>
              <a:rPr sz="2800" spc="-50" dirty="0">
                <a:latin typeface="Carlito"/>
                <a:cs typeface="Carlito"/>
              </a:rPr>
              <a:t>g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s</a:t>
            </a:r>
            <a:r>
              <a:rPr sz="2800" spc="-60" dirty="0">
                <a:latin typeface="Carlito"/>
                <a:cs typeface="Carlito"/>
              </a:rPr>
              <a:t>y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55" dirty="0">
                <a:latin typeface="Carlito"/>
                <a:cs typeface="Carlito"/>
              </a:rPr>
              <a:t>r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i="1" spc="-5" dirty="0">
                <a:latin typeface="Carlito"/>
                <a:cs typeface="Carlito"/>
              </a:rPr>
              <a:t>n</a:t>
            </a:r>
            <a:r>
              <a:rPr sz="2800" i="1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&gt;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0  </a:t>
            </a:r>
            <a:r>
              <a:rPr sz="2800" spc="-10" dirty="0">
                <a:latin typeface="Carlito"/>
                <a:cs typeface="Carlito"/>
              </a:rPr>
              <a:t>sedemikian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sehingga</a:t>
            </a:r>
            <a:endParaRPr sz="2800" dirty="0">
              <a:latin typeface="Carlito"/>
              <a:cs typeface="Carlito"/>
            </a:endParaRPr>
          </a:p>
          <a:p>
            <a:pPr marL="1227455">
              <a:lnSpc>
                <a:spcPct val="100000"/>
              </a:lnSpc>
              <a:spcBef>
                <a:spcPts val="660"/>
              </a:spcBef>
              <a:tabLst>
                <a:tab pos="3169285" algn="l"/>
              </a:tabLst>
            </a:pP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i="1" spc="-5" dirty="0">
                <a:latin typeface="Carlito"/>
                <a:cs typeface="Carlito"/>
              </a:rPr>
              <a:t>nq </a:t>
            </a:r>
            <a:r>
              <a:rPr sz="2800" spc="-5" dirty="0">
                <a:latin typeface="Carlito"/>
                <a:cs typeface="Carlito"/>
              </a:rPr>
              <a:t>+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r</a:t>
            </a:r>
            <a:r>
              <a:rPr sz="2800" i="1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,	0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rlito"/>
                <a:cs typeface="Carlito"/>
              </a:rPr>
              <a:t>r </a:t>
            </a:r>
            <a:r>
              <a:rPr sz="2800" spc="-5" dirty="0">
                <a:latin typeface="Carlito"/>
                <a:cs typeface="Carlito"/>
              </a:rPr>
              <a:t>&lt;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n</a:t>
            </a:r>
            <a:endParaRPr sz="2800" dirty="0">
              <a:latin typeface="Carlito"/>
              <a:cs typeface="Carlito"/>
            </a:endParaRPr>
          </a:p>
          <a:p>
            <a:pPr marL="335915">
              <a:lnSpc>
                <a:spcPct val="100000"/>
              </a:lnSpc>
              <a:spcBef>
                <a:spcPts val="635"/>
              </a:spcBef>
            </a:pP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spc="-5" dirty="0">
                <a:latin typeface="Carlito"/>
                <a:cs typeface="Carlito"/>
              </a:rPr>
              <a:t>PBB(</a:t>
            </a:r>
            <a:r>
              <a:rPr sz="2800" i="1" spc="-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= PBB(</a:t>
            </a:r>
            <a:r>
              <a:rPr sz="2800" i="1" spc="-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 dirty="0">
              <a:latin typeface="Carlito"/>
              <a:cs typeface="Carlito"/>
            </a:endParaRPr>
          </a:p>
          <a:p>
            <a:pPr marL="229235" marR="6479540" indent="-229235" algn="r">
              <a:lnSpc>
                <a:spcPct val="100000"/>
              </a:lnSpc>
              <a:buFont typeface="Arial"/>
              <a:buChar char="•"/>
              <a:tabLst>
                <a:tab pos="229235" algn="l"/>
              </a:tabLst>
            </a:pPr>
            <a:r>
              <a:rPr sz="2800" b="1" spc="-15" dirty="0" err="1">
                <a:latin typeface="Carlito"/>
                <a:cs typeface="Carlito"/>
              </a:rPr>
              <a:t>Contoh</a:t>
            </a:r>
            <a:r>
              <a:rPr sz="2800" b="1" spc="-15" dirty="0">
                <a:latin typeface="Carlito"/>
                <a:cs typeface="Carlito"/>
              </a:rPr>
              <a:t> </a:t>
            </a:r>
            <a:r>
              <a:rPr lang="en-US" sz="2800" b="1" spc="-15" dirty="0" smtClean="0">
                <a:latin typeface="Carlito"/>
                <a:cs typeface="Carlito"/>
              </a:rPr>
              <a:t> </a:t>
            </a:r>
            <a:r>
              <a:rPr sz="2800" b="1" spc="-5" dirty="0" smtClean="0">
                <a:latin typeface="Carlito"/>
                <a:cs typeface="Carlito"/>
              </a:rPr>
              <a:t>4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i="1" spc="-5" dirty="0">
                <a:latin typeface="Carlito"/>
                <a:cs typeface="Carlito"/>
              </a:rPr>
              <a:t>m </a:t>
            </a:r>
            <a:r>
              <a:rPr sz="2800" spc="-5" dirty="0">
                <a:latin typeface="Carlito"/>
                <a:cs typeface="Carlito"/>
              </a:rPr>
              <a:t>= 60, </a:t>
            </a:r>
            <a:r>
              <a:rPr sz="2800" i="1" spc="-5" dirty="0">
                <a:latin typeface="Carlito"/>
                <a:cs typeface="Carlito"/>
              </a:rPr>
              <a:t>n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18,</a:t>
            </a:r>
            <a:endParaRPr sz="2800" dirty="0">
              <a:latin typeface="Carlito"/>
              <a:cs typeface="Carlito"/>
            </a:endParaRPr>
          </a:p>
          <a:p>
            <a:pPr marR="6412865" algn="r">
              <a:lnSpc>
                <a:spcPct val="100000"/>
              </a:lnSpc>
              <a:spcBef>
                <a:spcPts val="695"/>
              </a:spcBef>
              <a:tabLst>
                <a:tab pos="1657985" algn="l"/>
              </a:tabLst>
            </a:pPr>
            <a:r>
              <a:rPr sz="2800" spc="-5" dirty="0">
                <a:latin typeface="Carlito"/>
                <a:cs typeface="Carlito"/>
              </a:rPr>
              <a:t>60 = 3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Symbol"/>
                <a:cs typeface="Symbol"/>
              </a:rPr>
              <a:t>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18	+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</a:t>
            </a:r>
            <a:endParaRPr sz="2800" dirty="0">
              <a:latin typeface="Carlito"/>
              <a:cs typeface="Carlito"/>
            </a:endParaRPr>
          </a:p>
          <a:p>
            <a:pPr marL="255270">
              <a:lnSpc>
                <a:spcPct val="100000"/>
              </a:lnSpc>
              <a:spcBef>
                <a:spcPts val="625"/>
              </a:spcBef>
            </a:pPr>
            <a:r>
              <a:rPr sz="2800" spc="-15" dirty="0">
                <a:latin typeface="Carlito"/>
                <a:cs typeface="Carlito"/>
              </a:rPr>
              <a:t>maka </a:t>
            </a:r>
            <a:r>
              <a:rPr sz="2800" spc="-5" dirty="0">
                <a:latin typeface="Carlito"/>
                <a:cs typeface="Carlito"/>
              </a:rPr>
              <a:t>PBB(60, 18) = PBB(18, 6) =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39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>
                <a:solidFill>
                  <a:srgbClr val="000000"/>
                </a:solidFill>
                <a:latin typeface="Trebuchet MS"/>
                <a:cs typeface="Trebuchet MS"/>
              </a:rPr>
              <a:t>Algoritma</a:t>
            </a:r>
            <a:r>
              <a:rPr sz="4400" spc="-45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254" dirty="0">
                <a:solidFill>
                  <a:srgbClr val="000000"/>
                </a:solidFill>
                <a:latin typeface="Trebuchet MS"/>
                <a:cs typeface="Trebuchet MS"/>
              </a:rPr>
              <a:t>Euclidean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1686"/>
            <a:ext cx="6855461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935" algn="l"/>
                <a:tab pos="1473835" algn="l"/>
                <a:tab pos="3025775" algn="l"/>
                <a:tab pos="4034790" algn="l"/>
                <a:tab pos="5375910" algn="l"/>
              </a:tabLst>
            </a:pPr>
            <a:r>
              <a:rPr sz="2800" spc="-170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uju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n: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al</a:t>
            </a:r>
            <a:r>
              <a:rPr sz="2800" spc="-30" dirty="0">
                <a:latin typeface="Carlito"/>
                <a:cs typeface="Carlito"/>
              </a:rPr>
              <a:t>g</a:t>
            </a:r>
            <a:r>
              <a:rPr sz="2800" spc="-10" dirty="0">
                <a:latin typeface="Carlito"/>
                <a:cs typeface="Carlito"/>
              </a:rPr>
              <a:t>ori</a:t>
            </a:r>
            <a:r>
              <a:rPr sz="2800" spc="-1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ma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-30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20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ari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PBB  </a:t>
            </a:r>
            <a:r>
              <a:rPr sz="2800" spc="-10" dirty="0">
                <a:latin typeface="Carlito"/>
                <a:cs typeface="Carlito"/>
              </a:rPr>
              <a:t>dari dua buah </a:t>
            </a:r>
            <a:r>
              <a:rPr sz="2800" spc="-15" dirty="0">
                <a:latin typeface="Carlito"/>
                <a:cs typeface="Carlito"/>
              </a:rPr>
              <a:t>bilangan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bulat.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833" y="3132760"/>
            <a:ext cx="7005117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  <a:tab pos="2530475" algn="l"/>
              </a:tabLst>
            </a:pPr>
            <a:r>
              <a:rPr sz="2800" spc="-15" dirty="0" err="1">
                <a:latin typeface="Carlito"/>
                <a:cs typeface="Carlito"/>
              </a:rPr>
              <a:t>Penemu</a:t>
            </a:r>
            <a:r>
              <a:rPr sz="2800" spc="-15" dirty="0" smtClean="0">
                <a:latin typeface="Carlito"/>
                <a:cs typeface="Carlito"/>
              </a:rPr>
              <a:t>: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lang="en-US" sz="2800" spc="-15" dirty="0" err="1" smtClean="0">
                <a:latin typeface="Carlito"/>
                <a:cs typeface="Carlito"/>
              </a:rPr>
              <a:t>Euclides</a:t>
            </a:r>
            <a:r>
              <a:rPr lang="en-US" sz="2800" spc="-15" dirty="0" smtClean="0">
                <a:latin typeface="Carlito"/>
                <a:cs typeface="Carlito"/>
              </a:rPr>
              <a:t>, </a:t>
            </a:r>
            <a:r>
              <a:rPr lang="en-US" sz="2800" spc="-15" dirty="0" err="1" smtClean="0">
                <a:latin typeface="Carlito"/>
                <a:cs typeface="Carlito"/>
              </a:rPr>
              <a:t>seorang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lang="en-US" sz="2800" spc="-15" dirty="0" err="1" smtClean="0">
                <a:latin typeface="Carlito"/>
                <a:cs typeface="Carlito"/>
              </a:rPr>
              <a:t>matematikawan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lang="en-US" sz="2800" spc="-15" dirty="0" err="1" smtClean="0">
                <a:latin typeface="Carlito"/>
                <a:cs typeface="Carlito"/>
              </a:rPr>
              <a:t>Yunani</a:t>
            </a:r>
            <a:r>
              <a:rPr lang="en-US" sz="2800" spc="-15" dirty="0" smtClean="0">
                <a:latin typeface="Carlito"/>
                <a:cs typeface="Carlito"/>
              </a:rPr>
              <a:t> yang </a:t>
            </a:r>
            <a:r>
              <a:rPr lang="en-US" sz="2800" spc="-15" dirty="0" err="1" smtClean="0">
                <a:latin typeface="Carlito"/>
                <a:cs typeface="Carlito"/>
              </a:rPr>
              <a:t>menuliskan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lang="en-US" sz="2800" spc="-15" dirty="0" err="1" smtClean="0">
                <a:latin typeface="Carlito"/>
                <a:cs typeface="Carlito"/>
              </a:rPr>
              <a:t>algoritmanya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lang="en-US" sz="2800" spc="-15" dirty="0" err="1" smtClean="0">
                <a:latin typeface="Carlito"/>
                <a:cs typeface="Carlito"/>
              </a:rPr>
              <a:t>tersebut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lang="en-US" sz="2800" spc="-15" dirty="0" err="1" smtClean="0">
                <a:latin typeface="Carlito"/>
                <a:cs typeface="Carlito"/>
              </a:rPr>
              <a:t>dalam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lang="en-US" sz="2800" spc="-15" dirty="0" err="1" smtClean="0">
                <a:latin typeface="Carlito"/>
                <a:cs typeface="Carlito"/>
              </a:rPr>
              <a:t>buku</a:t>
            </a:r>
            <a:r>
              <a:rPr lang="en-US" sz="2800" spc="-15" dirty="0" smtClean="0">
                <a:latin typeface="Carlito"/>
                <a:cs typeface="Carlito"/>
              </a:rPr>
              <a:t>, </a:t>
            </a:r>
            <a:r>
              <a:rPr lang="en-US" sz="2800" i="1" spc="-15" dirty="0" smtClean="0">
                <a:latin typeface="Carlito"/>
                <a:cs typeface="Carlito"/>
              </a:rPr>
              <a:t>Element</a:t>
            </a:r>
            <a:endParaRPr sz="2800" i="1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5400" y="1466291"/>
            <a:ext cx="2892552" cy="457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26140" y="6431508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44536A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3279</Words>
  <Application>Microsoft Office PowerPoint</Application>
  <PresentationFormat>Widescreen</PresentationFormat>
  <Paragraphs>602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Carlito</vt:lpstr>
      <vt:lpstr>Courier New</vt:lpstr>
      <vt:lpstr>Symbol</vt:lpstr>
      <vt:lpstr>Times New Roman</vt:lpstr>
      <vt:lpstr>Trebuchet MS</vt:lpstr>
      <vt:lpstr>Webdings</vt:lpstr>
      <vt:lpstr>Wingdings</vt:lpstr>
      <vt:lpstr>Office Theme</vt:lpstr>
      <vt:lpstr>Teori Bilangan</vt:lpstr>
      <vt:lpstr>Bilangan Bulat</vt:lpstr>
      <vt:lpstr>Sifat Pembagian pada Bilangan Bulat</vt:lpstr>
      <vt:lpstr>Teorema Euclidean</vt:lpstr>
      <vt:lpstr>PowerPoint Presentation</vt:lpstr>
      <vt:lpstr>Pembagi Bersama Terbesar (PBB)</vt:lpstr>
      <vt:lpstr>PowerPoint Presentation</vt:lpstr>
      <vt:lpstr>PowerPoint Presentation</vt:lpstr>
      <vt:lpstr>Algoritma Euclidean</vt:lpstr>
      <vt:lpstr>PowerPoint Presentation</vt:lpstr>
      <vt:lpstr>Misalkan m dan n adalah bilangan bulat tak negatif dengan m  n. Misalkan r0 = m dan r1 = n.</vt:lpstr>
      <vt:lpstr>PowerPoint Presentation</vt:lpstr>
      <vt:lpstr>PowerPoint Presentation</vt:lpstr>
      <vt:lpstr>Contoh 4. m = 80, n = 12 dan dipenuhi syarat m  n</vt:lpstr>
      <vt:lpstr>Kombinasi Linier</vt:lpstr>
      <vt:lpstr>PowerPoint Presentation</vt:lpstr>
      <vt:lpstr>PowerPoint Presentation</vt:lpstr>
      <vt:lpstr>Relatif Prima</vt:lpstr>
      <vt:lpstr>PowerPoint Presentation</vt:lpstr>
      <vt:lpstr>Aritmetika Modulo</vt:lpstr>
      <vt:lpstr>PowerPoint Presentation</vt:lpstr>
      <vt:lpstr>PowerPoint Presentation</vt:lpstr>
      <vt:lpstr>PowerPoint Presentation</vt:lpstr>
      <vt:lpstr>Aritmetika Modulo di dalam Wolfram Alpha</vt:lpstr>
      <vt:lpstr>PowerPoint Presentation</vt:lpstr>
      <vt:lpstr>Kongruen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Bukti (hanya untuk 1(ii) dan 2(i) saja):  1(ii) a  b (mod m) berarti:  a = b + km</vt:lpstr>
      <vt:lpstr>Contoh 15.</vt:lpstr>
      <vt:lpstr>PowerPoint Presentation</vt:lpstr>
      <vt:lpstr>Latihan 2</vt:lpstr>
      <vt:lpstr>Penyelesaian:</vt:lpstr>
      <vt:lpstr>Balikan Modulo (modulo invers)</vt:lpstr>
      <vt:lpstr>PowerPoint Presentation</vt:lpstr>
      <vt:lpstr>Bukti: a dan m relatif prima, jadi PBB(a,m) = 1, dan terdapat  bilangan bulat x dan y sedemikian sehingga: xa + ym = 1</vt:lpstr>
      <vt:lpstr>PowerPoint Presentation</vt:lpstr>
      <vt:lpstr>Contoh 17. Tentukan balikan dari 4 (mod 9), 17 (mod 7), dan 18 (mod 10).</vt:lpstr>
      <vt:lpstr>PowerPoint Presentation</vt:lpstr>
      <vt:lpstr>(b) Karena PBB(17, 7) = 1, maka balikan dari 17 (mod 7) ada. Dari algoritma Euclidean  diperoleh rangkaian pembagian berikut:</vt:lpstr>
      <vt:lpstr>(c) Menghitung balikan 18 (mod 10). Karena PBB(18,10) = 2  1,  maka balikan dari 18 (mod 10) tidak ada.</vt:lpstr>
      <vt:lpstr>Cara lain menghitung balikan modulo</vt:lpstr>
      <vt:lpstr>PowerPoint Presentation</vt:lpstr>
      <vt:lpstr>Latihan 3</vt:lpstr>
      <vt:lpstr>Penyelesaian:</vt:lpstr>
      <vt:lpstr>Kekongruenan Linier</vt:lpstr>
      <vt:lpstr>Tentukan solusi: 4x  3 (mod 9) dan 2x  3 (mod 4)</vt:lpstr>
      <vt:lpstr>PowerPoint Presentation</vt:lpstr>
      <vt:lpstr>Cara lain menghitung solusi ax  b (mod m)</vt:lpstr>
      <vt:lpstr>Latihan</vt:lpstr>
      <vt:lpstr>Latihan Soal Teori Bilangan</vt:lpstr>
      <vt:lpstr>Soal 1</vt:lpstr>
      <vt:lpstr>Jawaban:</vt:lpstr>
      <vt:lpstr>PowerPoint Presentation</vt:lpstr>
      <vt:lpstr>PowerPoint Presentation</vt:lpstr>
      <vt:lpstr>Soal 3</vt:lpstr>
      <vt:lpstr>Penyelesaian:</vt:lpstr>
      <vt:lpstr>Soal 4</vt:lpstr>
      <vt:lpstr>312x + 70y = 2</vt:lpstr>
      <vt:lpstr>PowerPoint Presentation</vt:lpstr>
      <vt:lpstr>Referensi :  -  Bahan Kuliah IF2120 Matematika Diskrit ,  Rinaldi Munir, Program Studi Teknik Informatika  STEI-ITB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Bilangan</dc:title>
  <dc:creator>Rinaldi Munir</dc:creator>
  <cp:lastModifiedBy>Microsoft account</cp:lastModifiedBy>
  <cp:revision>26</cp:revision>
  <dcterms:created xsi:type="dcterms:W3CDTF">2020-11-06T12:51:59Z</dcterms:created>
  <dcterms:modified xsi:type="dcterms:W3CDTF">2020-11-23T00:44:46Z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2020-11-06T00:00:00Z</vt:filetime>
  </property>
</Properties>
</file>