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308" r:id="rId2"/>
    <p:sldId id="307" r:id="rId3"/>
    <p:sldId id="259" r:id="rId4"/>
    <p:sldId id="290" r:id="rId5"/>
    <p:sldId id="291" r:id="rId6"/>
    <p:sldId id="292" r:id="rId7"/>
    <p:sldId id="260" r:id="rId8"/>
    <p:sldId id="261" r:id="rId9"/>
    <p:sldId id="262" r:id="rId10"/>
    <p:sldId id="263" r:id="rId11"/>
    <p:sldId id="288" r:id="rId12"/>
    <p:sldId id="289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02" r:id="rId38"/>
    <p:sldId id="303" r:id="rId39"/>
    <p:sldId id="304" r:id="rId40"/>
    <p:sldId id="305" r:id="rId41"/>
    <p:sldId id="306" r:id="rId42"/>
    <p:sldId id="325" r:id="rId43"/>
    <p:sldId id="326" r:id="rId4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61" autoAdjust="0"/>
    <p:restoredTop sz="90929"/>
  </p:normalViewPr>
  <p:slideViewPr>
    <p:cSldViewPr>
      <p:cViewPr varScale="1">
        <p:scale>
          <a:sx n="60" d="100"/>
          <a:sy n="60" d="100"/>
        </p:scale>
        <p:origin x="18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C91EB3-2E9A-4E62-8AAF-DF9968A156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C91EB3-2E9A-4E62-8AAF-DF9968A15644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0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2A1503-8954-4859-A7B1-182C81ACEAFA}" type="slidenum">
              <a:rPr lang="en-GB" sz="1200" smtClean="0"/>
              <a:pPr/>
              <a:t>41</a:t>
            </a:fld>
            <a:endParaRPr lang="en-GB" sz="1200" smtClean="0"/>
          </a:p>
        </p:txBody>
      </p:sp>
    </p:spTree>
    <p:extLst>
      <p:ext uri="{BB962C8B-B14F-4D97-AF65-F5344CB8AC3E}">
        <p14:creationId xmlns:p14="http://schemas.microsoft.com/office/powerpoint/2010/main" val="7495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3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6894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BEBB-26EE-461A-A5AC-04CA5CA1E0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0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C1ABB-FE4C-4DF2-BD97-1CE2EC2760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7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173D8-6FD8-40E0-B07B-38F29A3505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D9D9-AB5A-4C8F-99E3-7A2558E6B1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2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04604-0B8C-4178-A304-5DD26D1B4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0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663E-A8B4-487C-9F23-F7BFE7F56B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EB3CD-BF2C-4F9B-9E7B-AAE8820BFF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4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D1D00-132F-49EC-BF88-9E4B4B9153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4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BD701-4681-4C14-8C9E-396EB9139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3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41174-2D81-4FD9-ADB3-43B515C16B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210F-263E-4D4F-B1F0-D5A33E9B9B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36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1039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1053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35863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id-ID"/>
            </a:p>
          </p:txBody>
        </p:sp>
        <p:sp>
          <p:nvSpPr>
            <p:cNvPr id="1057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1033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5871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72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GB"/>
              <a:t>CSc 717  Kriptografi</a:t>
            </a:r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2DE74AE-50C6-4F55-BFAD-D8A7ED2241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hyperlink" Target="http://images.google.co.id/imgres?imgurl=http://cs-exhibitions.uni-klu.ac.at/uploads/pics/vigenere.jpg&amp;imgrefurl=http://cs-exhibitions.uni-klu.ac.at/index.php%3Fid%3D280&amp;h=262&amp;w=200&amp;sz=14&amp;hl=id&amp;start=2&amp;tbnid=860JC9TgogWPQM:&amp;tbnh=112&amp;tbnw=85&amp;prev=/images%3Fq%3Dvigenere%26svnum%3D10%26hl%3Did%26lr%3D%26sa%3D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image" Target="../media/image13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image" Target="../media/image15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png"/><Relationship Id="rId9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11" Type="http://schemas.openxmlformats.org/officeDocument/2006/relationships/image" Target="../media/image17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3.png"/><Relationship Id="rId9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11" Type="http://schemas.openxmlformats.org/officeDocument/2006/relationships/image" Target="../media/image22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png"/><Relationship Id="rId9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11" Type="http://schemas.openxmlformats.org/officeDocument/2006/relationships/image" Target="../media/image24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.png"/><Relationship Id="rId9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11" Type="http://schemas.openxmlformats.org/officeDocument/2006/relationships/image" Target="../media/image27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3.png"/><Relationship Id="rId9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11" Type="http://schemas.openxmlformats.org/officeDocument/2006/relationships/image" Target="../media/image29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3.png"/><Relationship Id="rId9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3.png"/><Relationship Id="rId10" Type="http://schemas.openxmlformats.org/officeDocument/2006/relationships/image" Target="../media/image3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KRIPTOGRAFI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8AB9C9F-8067-49DD-9F54-115A6C647409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5963" y="2073275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en-US" sz="2400" i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Vigènere</a:t>
            </a: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Cipher</a:t>
            </a:r>
          </a:p>
          <a:p>
            <a:pPr algn="just" eaLnBrk="1" hangingPunct="1">
              <a:defRPr/>
            </a:pP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Affine Cipher</a:t>
            </a:r>
          </a:p>
          <a:p>
            <a:pPr algn="just" eaLnBrk="1" hangingPunct="1">
              <a:defRPr/>
            </a:pP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Hill </a:t>
            </a:r>
            <a:r>
              <a:rPr lang="en-US" sz="2400" i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Chipher</a:t>
            </a:r>
            <a:endParaRPr lang="en-US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GB" sz="2400" dirty="0" smtClean="0">
              <a:solidFill>
                <a:srgbClr val="01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CBCF0F-5E66-42BC-A44E-8D60203B425E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Huruf yang sama tidak selalu dienkripsi menjadi huruf cipheteks yang sama pula.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	Contoh: 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huruf plainteks </a:t>
            </a:r>
            <a:r>
              <a:rPr lang="en-GB" sz="2400" smtClean="0">
                <a:solidFill>
                  <a:srgbClr val="0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 dapat dienkripsi menjadi </a:t>
            </a:r>
            <a:r>
              <a:rPr lang="en-GB" sz="2400" b="1" smtClean="0">
                <a:solidFill>
                  <a:srgbClr val="0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 atau </a:t>
            </a:r>
            <a:r>
              <a:rPr lang="en-GB" sz="2400" b="1" smtClean="0">
                <a:solidFill>
                  <a:srgbClr val="0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,  dan huruf cipherteks </a:t>
            </a:r>
            <a:r>
              <a:rPr lang="en-GB" sz="2400" b="1" smtClean="0">
                <a:solidFill>
                  <a:srgbClr val="0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 dapat merepresentasikan huruf plainteks </a:t>
            </a:r>
            <a:r>
              <a:rPr lang="en-GB" sz="2400" smtClean="0">
                <a:solidFill>
                  <a:srgbClr val="0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, </a:t>
            </a:r>
            <a:r>
              <a:rPr lang="en-GB" sz="2400" smtClean="0">
                <a:solidFill>
                  <a:srgbClr val="0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, dan </a:t>
            </a:r>
            <a:r>
              <a:rPr lang="en-GB" sz="2400" smtClean="0">
                <a:solidFill>
                  <a:srgbClr val="01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smtClean="0">
                <a:solidFill>
                  <a:srgbClr val="010000"/>
                </a:solidFill>
              </a:rPr>
              <a:t> </a:t>
            </a:r>
            <a:endParaRPr lang="en-US" sz="2400" smtClean="0">
              <a:solidFill>
                <a:srgbClr val="01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Hal di atas merupakan karakteristik dari </a:t>
            </a:r>
            <a:r>
              <a:rPr lang="en-GB" sz="2400" i="1" smtClean="0">
                <a:solidFill>
                  <a:srgbClr val="010000"/>
                </a:solidFill>
                <a:cs typeface="Times New Roman" panose="02020603050405020304" pitchFamily="18" charset="0"/>
              </a:rPr>
              <a:t>cipher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 abjad-majemuk</a:t>
            </a:r>
            <a:r>
              <a:rPr lang="en-US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: 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setiap huruf cipherteks dapat memiliki kemungkinan banyak huruf plainteks.</a:t>
            </a:r>
            <a:r>
              <a:rPr lang="en-GB" sz="2400" smtClean="0">
                <a:solidFill>
                  <a:srgbClr val="010000"/>
                </a:solidFill>
              </a:rPr>
              <a:t> </a:t>
            </a:r>
            <a:endParaRPr lang="en-US" sz="2400" smtClean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Pada </a:t>
            </a:r>
            <a:r>
              <a:rPr lang="en-GB" sz="2400" i="1" smtClean="0">
                <a:solidFill>
                  <a:srgbClr val="010000"/>
                </a:solidFill>
                <a:cs typeface="Times New Roman" panose="02020603050405020304" pitchFamily="18" charset="0"/>
              </a:rPr>
              <a:t>cipher</a:t>
            </a:r>
            <a:r>
              <a:rPr lang="en-GB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 substitusi sederhana, setiap huruf cipherteks selalu menggantikan huruf plainteks tertentu</a:t>
            </a:r>
            <a:r>
              <a:rPr lang="en-US" sz="2400" smtClean="0">
                <a:solidFill>
                  <a:srgbClr val="010000"/>
                </a:solidFill>
                <a:cs typeface="Times New Roman" panose="02020603050405020304" pitchFamily="18" charset="0"/>
              </a:rPr>
              <a:t>.</a:t>
            </a:r>
            <a:endParaRPr lang="en-GB" sz="2400" smtClean="0">
              <a:solidFill>
                <a:srgbClr val="01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B99D1EF-3DB5-49BD-AA04-271B2B09C6EE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sz="2800" smtClean="0"/>
              <a:t>Plainteks: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anose="02070309020205020404" pitchFamily="49" charset="0"/>
              </a:rPr>
              <a:t>Jawa Timur Bakal Tenggelam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anose="02070309020205020404" pitchFamily="49" charset="0"/>
              </a:rPr>
              <a:t>	Semburan lumpur panas di desa Porong, Sidoarjo, Jawa Timur belum juga berakhir. Sudah beberapa desa tenggelam. Entah sudah berapa rumah, bangunan, pabrik, dan sawah yang tenggelam. 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anose="02070309020205020404" pitchFamily="49" charset="0"/>
              </a:rPr>
              <a:t>	Sampai kapan semburan lumpur berhenti, tiada yang tahu. Teknologi manusia tidak berhasil menutupi lubang semburan. Jika semburan lumpur tidak berhenti juga, mungkin Jawa Timur akan tenggelam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5CFA04-B9E6-4207-AC1F-93839080F8FF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</a:rPr>
              <a:t>Kunci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langitbiru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Cipherteks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Uajg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Bbnci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Vlknr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Bxooxywaz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Ymfcciuy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lhsxns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xrhls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qo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lxti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Gicoam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Abewrluo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Wget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Uqdoc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brrcf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kcxu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meegsajz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.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Jooau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hmufzrjl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dryi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mfvxaplns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.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Mguiy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mfdnn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jxsigu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cuzgp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ubvxoyaa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viusqb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xln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fgeti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grhr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trtozftrg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Dazvib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liguy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srsjnsie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ffmcaz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ufzyyytv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zqtei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puyg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ggpn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.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Umbhzlbmq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fbvlmta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goltl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jvlsafot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ffvlnfpv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rcubvx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mpmoazto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.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Rzel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srsjnsie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ffmcaz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mjlre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meenmguq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aora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zavzlqe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Dlwn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Zqfvz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reln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kvzhmcux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341477F-E9A9-4377-A946-7C810A3A4EF8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350"/>
            <a:ext cx="7772400" cy="603250"/>
          </a:xfrm>
        </p:spPr>
        <p:txBody>
          <a:bodyPr/>
          <a:lstStyle/>
          <a:p>
            <a:pPr algn="l"/>
            <a:r>
              <a:rPr lang="en-US" i="1" smtClean="0"/>
              <a:t>Affine Cipher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</a:rPr>
              <a:t>Perluasan dari Caesar cipher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</a:rPr>
              <a:t>Enkripsi: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mP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(mod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)	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Dekripsi: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P 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</a:t>
            </a:r>
            <a:r>
              <a:rPr lang="en-US" sz="2400" baseline="30000" smtClean="0">
                <a:solidFill>
                  <a:srgbClr val="08080C"/>
                </a:solidFill>
                <a:cs typeface="Times New Roman" panose="02020603050405020304" pitchFamily="18" charset="0"/>
              </a:rPr>
              <a:t>–1 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–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) (mod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Kunci: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dan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	 </a:t>
            </a:r>
          </a:p>
          <a:p>
            <a:pPr marL="609600" indent="-609600">
              <a:lnSpc>
                <a:spcPct val="90000"/>
              </a:lnSpc>
            </a:pPr>
            <a:endParaRPr lang="en-US" sz="2400" smtClean="0">
              <a:solidFill>
                <a:srgbClr val="08080C"/>
              </a:solidFill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u="sng" smtClean="0">
                <a:solidFill>
                  <a:srgbClr val="08080C"/>
                </a:solidFill>
              </a:rPr>
              <a:t>Keterangan</a:t>
            </a:r>
            <a:r>
              <a:rPr lang="en-US" sz="2400" smtClean="0">
                <a:solidFill>
                  <a:srgbClr val="08080C"/>
                </a:solidFill>
              </a:rPr>
              <a:t>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n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adalah ukuran alfabet</a:t>
            </a:r>
            <a:r>
              <a:rPr lang="en-US" sz="2000" smtClean="0">
                <a:solidFill>
                  <a:srgbClr val="08080C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bilangan bulat yang relatif prima dengan 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n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adalah jumlah pergeseran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Caesar cipher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adalah khusus dari 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affine cipher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dengan  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= 1</a:t>
            </a:r>
            <a:r>
              <a:rPr lang="en-US" sz="2000" smtClean="0">
                <a:solidFill>
                  <a:srgbClr val="08080C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</a:t>
            </a:r>
            <a:r>
              <a:rPr lang="en-US" sz="2000" baseline="30000" smtClean="0">
                <a:solidFill>
                  <a:srgbClr val="08080C"/>
                </a:solidFill>
                <a:cs typeface="Times New Roman" panose="02020603050405020304" pitchFamily="18" charset="0"/>
              </a:rPr>
              <a:t>–1 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adalah inversi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 m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(mod 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n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), yaitu 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 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</a:t>
            </a:r>
            <a:r>
              <a:rPr lang="en-US" sz="2000" baseline="30000" smtClean="0">
                <a:solidFill>
                  <a:srgbClr val="08080C"/>
                </a:solidFill>
                <a:cs typeface="Times New Roman" panose="02020603050405020304" pitchFamily="18" charset="0"/>
              </a:rPr>
              <a:t>–1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1 (mod </a:t>
            </a:r>
            <a:r>
              <a:rPr lang="en-US" sz="2400" i="1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000" smtClean="0">
                <a:solidFill>
                  <a:srgbClr val="08080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922CC15-F305-4A9C-83B3-60EDDB325292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sz="2400" smtClean="0">
                <a:solidFill>
                  <a:srgbClr val="08080C"/>
                </a:solidFill>
              </a:rPr>
              <a:t>Contoh: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Plainteks: </a:t>
            </a:r>
            <a:r>
              <a:rPr lang="en-US" sz="2400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KRIPTO</a:t>
            </a:r>
            <a:r>
              <a:rPr lang="en-US" sz="2400" smtClean="0">
                <a:solidFill>
                  <a:srgbClr val="08080C"/>
                </a:solidFill>
              </a:rPr>
              <a:t> (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10 17  8  15  19  14)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</a:t>
            </a:r>
            <a:r>
              <a:rPr lang="en-US" sz="2400" i="1" smtClean="0">
                <a:solidFill>
                  <a:srgbClr val="08080C"/>
                </a:solidFill>
              </a:rPr>
              <a:t>n</a:t>
            </a:r>
            <a:r>
              <a:rPr lang="en-US" sz="2400" smtClean="0">
                <a:solidFill>
                  <a:srgbClr val="08080C"/>
                </a:solidFill>
              </a:rPr>
              <a:t> = 26, ambil </a:t>
            </a:r>
            <a:r>
              <a:rPr lang="en-US" sz="2400" i="1" smtClean="0">
                <a:solidFill>
                  <a:srgbClr val="08080C"/>
                </a:solidFill>
              </a:rPr>
              <a:t>m</a:t>
            </a:r>
            <a:r>
              <a:rPr lang="en-US" sz="2400" smtClean="0">
                <a:solidFill>
                  <a:srgbClr val="08080C"/>
                </a:solidFill>
              </a:rPr>
              <a:t> = 7   (7 relatif prima dengan 26)</a:t>
            </a: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Enkripsi: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7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P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+ 10 (mod 26)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8080C"/>
                </a:solidFill>
              </a:rPr>
              <a:t> </a:t>
            </a:r>
          </a:p>
          <a:p>
            <a:pPr algn="just"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10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7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10 + 10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80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2 (mod 26)	(huruf ‘C’)</a:t>
            </a:r>
          </a:p>
          <a:p>
            <a:pPr algn="just"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17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7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17 + 10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129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25 (mod 26)	(huruf ‘Z’)</a:t>
            </a:r>
          </a:p>
          <a:p>
            <a:pPr algn="just"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8  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7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8 + 10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66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14 (mod 26)	(huruf ‘O’)</a:t>
            </a:r>
          </a:p>
          <a:p>
            <a:pPr algn="just"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4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15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4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7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+ 10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11 (mod 26)	(huruf ‘L’)</a:t>
            </a:r>
          </a:p>
          <a:p>
            <a:pPr algn="just"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5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19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5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7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19 + 10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143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13 (mod 26)	(huruf ‘N’)</a:t>
            </a:r>
          </a:p>
          <a:p>
            <a:pPr algn="just"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14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7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14 + 10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108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4 (mod 26)	(huruf ‘E’)</a:t>
            </a:r>
          </a:p>
          <a:p>
            <a:pPr algn="just">
              <a:buFontTx/>
              <a:buNone/>
            </a:pPr>
            <a:endParaRPr lang="en-US" sz="20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Cipherteks: </a:t>
            </a:r>
            <a:r>
              <a:rPr lang="en-US" sz="2400" b="1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CZOLNE</a:t>
            </a:r>
            <a:endParaRPr lang="en-US" sz="2400" smtClean="0">
              <a:solidFill>
                <a:srgbClr val="08080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64EEF7D-4DF3-43C7-B9AF-E965C80FBA96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14400"/>
            <a:ext cx="8964612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</a:rPr>
              <a:t>Dekripsi: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- Mula-mula hitung </a:t>
            </a:r>
            <a:r>
              <a:rPr lang="en-US" sz="2400" i="1" smtClean="0">
                <a:solidFill>
                  <a:srgbClr val="08080C"/>
                </a:solidFill>
              </a:rPr>
              <a:t>m </a:t>
            </a:r>
            <a:r>
              <a:rPr lang="en-US" sz="2400" baseline="30000" smtClean="0">
                <a:solidFill>
                  <a:srgbClr val="08080C"/>
                </a:solidFill>
              </a:rPr>
              <a:t>-1</a:t>
            </a:r>
            <a:r>
              <a:rPr lang="en-US" sz="2400" smtClean="0">
                <a:solidFill>
                  <a:srgbClr val="08080C"/>
                </a:solidFill>
              </a:rPr>
              <a:t> yaitu 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7</a:t>
            </a:r>
            <a:r>
              <a:rPr lang="en-US" sz="2400" baseline="30000" smtClean="0">
                <a:solidFill>
                  <a:srgbClr val="08080C"/>
                </a:solidFill>
                <a:cs typeface="Times New Roman" panose="02020603050405020304" pitchFamily="18" charset="0"/>
              </a:rPr>
              <a:t>–1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(mod 26)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	  dengan memecahkan 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 (mod 26)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   Solusinya: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(mod 26) sebab 7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= 105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 (mod 26).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-  Jadi,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</a:t>
            </a:r>
            <a:r>
              <a:rPr lang="en-US" sz="2400" baseline="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– 10) (mod 26)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Cipherteks: </a:t>
            </a:r>
            <a:r>
              <a:rPr lang="en-US" sz="2400" b="1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CZOLNE</a:t>
            </a:r>
            <a:endParaRPr lang="en-US" sz="24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2  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(2 – 10) = –120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10 (mod 26)	(huruf ‘K’)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25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(25 – 10) = 225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17 (mod 26)	(huruf ‘R’)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14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(14 – 10) = 60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8 (mod 26)		(huruf ‘I’)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4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11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4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(11 – 10) = 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(mod 26)		(huruf ‘P’)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5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13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5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(13 – 10) = 45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19 (mod 26)		(huruf ‘T’)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4  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0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15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(4 – 10) = –90  </a:t>
            </a:r>
            <a:r>
              <a:rPr lang="en-US" sz="20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14 (mod 26)	(huruf ‘O’)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Plainteks yang diungkap kembali:  </a:t>
            </a:r>
            <a:r>
              <a:rPr lang="en-US" sz="2000" b="1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KRIPTO	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6CE124B-0D96-4280-8476-0A5D926D82DF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smtClean="0">
                <a:solidFill>
                  <a:srgbClr val="08080C"/>
                </a:solidFill>
              </a:rPr>
              <a:t>Affine cipher tidak aman, karena kunci mudah ditemukan dengan </a:t>
            </a:r>
            <a:r>
              <a:rPr lang="en-US" sz="2800" i="1" smtClean="0">
                <a:solidFill>
                  <a:srgbClr val="08080C"/>
                </a:solidFill>
              </a:rPr>
              <a:t>exhaustive search</a:t>
            </a:r>
            <a:r>
              <a:rPr lang="en-US" sz="2800" smtClean="0">
                <a:solidFill>
                  <a:srgbClr val="08080C"/>
                </a:solidFill>
              </a:rPr>
              <a:t>, </a:t>
            </a:r>
          </a:p>
          <a:p>
            <a:endParaRPr lang="en-US" sz="2800" smtClean="0">
              <a:solidFill>
                <a:srgbClr val="08080C"/>
              </a:solidFill>
            </a:endParaRPr>
          </a:p>
          <a:p>
            <a:r>
              <a:rPr lang="en-US" sz="2800" smtClean="0">
                <a:solidFill>
                  <a:srgbClr val="08080C"/>
                </a:solidFill>
              </a:rPr>
              <a:t>sebab ada 25 pilihan untuk </a:t>
            </a:r>
            <a:r>
              <a:rPr lang="en-US" sz="2800" i="1" smtClean="0">
                <a:solidFill>
                  <a:srgbClr val="08080C"/>
                </a:solidFill>
              </a:rPr>
              <a:t>b</a:t>
            </a:r>
            <a:r>
              <a:rPr lang="en-US" sz="2800" smtClean="0">
                <a:solidFill>
                  <a:srgbClr val="08080C"/>
                </a:solidFill>
              </a:rPr>
              <a:t> dan 12 </a:t>
            </a:r>
            <a:r>
              <a:rPr lang="en-US" sz="2800" smtClean="0">
                <a:solidFill>
                  <a:srgbClr val="08080C"/>
                </a:solidFill>
                <a:cs typeface="Times New Roman" panose="02020603050405020304" pitchFamily="18" charset="0"/>
              </a:rPr>
              <a:t>buah nilai </a:t>
            </a:r>
            <a:r>
              <a:rPr lang="en-US" sz="28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m</a:t>
            </a:r>
            <a:r>
              <a:rPr lang="en-US" sz="2800" smtClean="0">
                <a:solidFill>
                  <a:srgbClr val="08080C"/>
                </a:solidFill>
                <a:cs typeface="Times New Roman" panose="02020603050405020304" pitchFamily="18" charset="0"/>
              </a:rPr>
              <a:t> yang relatif prima dengan 26 (yaitu 1, 3, 5,  7, 9, 11, 15, 17, 19, 21, 23, dan 25). </a:t>
            </a:r>
            <a:r>
              <a:rPr lang="en-US" sz="2800" smtClean="0">
                <a:solidFill>
                  <a:srgbClr val="08080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8F73890-DBAA-4EAF-8432-00210E95DFA3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algn="just"/>
            <a:r>
              <a:rPr lang="en-US" sz="28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Salah satu cara memperbesar faktor kerja untuk </a:t>
            </a:r>
            <a:r>
              <a:rPr lang="en-US" sz="28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exhaustive key search: </a:t>
            </a:r>
            <a:r>
              <a:rPr lang="en-US" sz="28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enkripsi tidak dilakukan terhadap huruf individual, tetapi dalam blok huruf. </a:t>
            </a:r>
          </a:p>
          <a:p>
            <a:pPr algn="just"/>
            <a:endParaRPr lang="en-US" sz="28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28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Misal, pesan </a:t>
            </a:r>
            <a:r>
              <a:rPr lang="en-US" sz="2800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KRIPTOGRAFI</a:t>
            </a:r>
            <a:r>
              <a:rPr lang="en-US" sz="28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dipecah menjadi kelompok 4-huruf:  </a:t>
            </a:r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			KRIP TOGR AFI</a:t>
            </a:r>
            <a:endParaRPr lang="en-US" sz="28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</a:t>
            </a:r>
          </a:p>
          <a:p>
            <a:pPr algn="just">
              <a:buFontTx/>
              <a:buNone/>
            </a:pPr>
            <a:r>
              <a:rPr lang="en-US" sz="28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(ekivalen dengan 10170815  19140617  000508, dengan memisalkan ‘A’ = 0, ‘B’ = 1, …, ‘Z’ = 25)</a:t>
            </a:r>
            <a:endParaRPr lang="en-US" sz="2800" smtClean="0">
              <a:solidFill>
                <a:srgbClr val="08080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CEA937-15E7-446B-8472-101F5593578D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algn="just"/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Nilai terbesar yang dapat muncul untuk merepresentasikan blok: 25252525 (</a:t>
            </a:r>
            <a:r>
              <a:rPr lang="en-US" sz="2400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ZZZZ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),</a:t>
            </a:r>
          </a:p>
          <a:p>
            <a:pPr algn="just"/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maka 25252525 dapat digunakan sebagai modulus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Nilai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yang relatif prima dengan 25252525, misalnya 21035433,</a:t>
            </a:r>
          </a:p>
          <a:p>
            <a:pPr algn="just"/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dipilih antara 1 dan 25252525, misalnya 23210025. </a:t>
            </a:r>
          </a:p>
          <a:p>
            <a:pPr algn="just"/>
            <a:endParaRPr lang="en-US" sz="24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Fungsi enkripsi menjadi:</a:t>
            </a:r>
          </a:p>
          <a:p>
            <a:pPr>
              <a:buFontTx/>
              <a:buNone/>
            </a:pP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	C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21035433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P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+ 23210025 (mod 25252525)</a:t>
            </a:r>
          </a:p>
          <a:p>
            <a:pPr algn="just"/>
            <a:endParaRPr lang="en-US" sz="24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Fungsi dekripsi, setelah dihitung, menjadi</a:t>
            </a:r>
          </a:p>
          <a:p>
            <a:pPr>
              <a:buFontTx/>
              <a:buNone/>
            </a:pP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	P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5174971 (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– 23210025)  (mod 25252525)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93285F9-D515-4D5E-AFDF-2D20D685FC67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algn="just"/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Affine cipher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mudah diserang dengan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known-plaintext attack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Misalkan kriptanalis mempunyai dua buah plainteks,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dan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, yang berkoresponden dengan cipherteks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dan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</a:p>
          <a:p>
            <a:pPr algn="just"/>
            <a:endParaRPr lang="en-US" sz="24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maka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dan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mudah dihitung dari buah kekongruenan simultan berikut ini:</a:t>
            </a:r>
          </a:p>
          <a:p>
            <a:pPr algn="just">
              <a:buFontTx/>
              <a:buNone/>
            </a:pPr>
            <a:endParaRPr lang="en-US" sz="24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C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mP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(mod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)	</a:t>
            </a:r>
          </a:p>
          <a:p>
            <a:pPr algn="just">
              <a:buFontTx/>
              <a:buNone/>
            </a:pP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C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mP</a:t>
            </a:r>
            <a:r>
              <a:rPr lang="en-US" sz="2400" baseline="-30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(mod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)	 </a:t>
            </a:r>
            <a:endParaRPr lang="en-US" sz="2400" smtClean="0">
              <a:solidFill>
                <a:srgbClr val="0808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ED03203-C2A7-4C89-A108-EADAAE41E8AA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5123" name="Slide Number Placeholder 5"/>
          <p:cNvSpPr txBox="1">
            <a:spLocks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68346C70-798D-4102-A04E-64D38FD1E8D2}" type="slidenum">
              <a:rPr lang="en-GB" sz="14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GB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 txBox="1">
            <a:spLocks noChangeArrowheads="1"/>
          </p:cNvSpPr>
          <p:nvPr/>
        </p:nvSpPr>
        <p:spPr bwMode="auto">
          <a:xfrm>
            <a:off x="685800" y="768350"/>
            <a:ext cx="777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GB" sz="4400" b="1" i="1">
                <a:solidFill>
                  <a:schemeClr val="tx2"/>
                </a:solidFill>
                <a:cs typeface="Times New Roman" panose="02020603050405020304" pitchFamily="18" charset="0"/>
              </a:rPr>
              <a:t>Vigènere Cipher</a:t>
            </a:r>
            <a:r>
              <a:rPr lang="en-GB" sz="4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>
                <a:solidFill>
                  <a:srgbClr val="010000"/>
                </a:solidFill>
                <a:cs typeface="Times New Roman" panose="02020603050405020304" pitchFamily="18" charset="0"/>
              </a:rPr>
              <a:t>Termasuk</a:t>
            </a:r>
            <a:r>
              <a:rPr lang="en-US" sz="2400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10000"/>
                </a:solidFill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10000"/>
                </a:solidFill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GB" sz="2400" i="1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cipher</a:t>
            </a:r>
            <a:r>
              <a:rPr lang="en-GB" sz="2400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rgbClr val="010000"/>
                </a:solidFill>
                <a:cs typeface="Times New Roman" panose="02020603050405020304" pitchFamily="18" charset="0"/>
              </a:rPr>
              <a:t>abjad-majemuk</a:t>
            </a:r>
            <a:r>
              <a:rPr lang="en-GB" sz="2400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 (</a:t>
            </a:r>
            <a:r>
              <a:rPr lang="en-GB" sz="2400" i="1" dirty="0" err="1" smtClean="0">
                <a:solidFill>
                  <a:srgbClr val="010000"/>
                </a:solidFill>
                <a:cs typeface="Times New Roman" panose="02020603050405020304" pitchFamily="18" charset="0"/>
              </a:rPr>
              <a:t>polyalpabetic</a:t>
            </a:r>
            <a:r>
              <a:rPr lang="en-GB" sz="2400" i="1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 substitution cipher</a:t>
            </a:r>
            <a:r>
              <a:rPr lang="en-GB" sz="2400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 )</a:t>
            </a:r>
            <a:r>
              <a:rPr lang="en-US" sz="2400" dirty="0" smtClean="0">
                <a:solidFill>
                  <a:srgbClr val="010000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i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Vigènere</a:t>
            </a: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Cipher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Bujursangkar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Vigènere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melakukan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enkripsi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defRPr/>
            </a:pPr>
            <a:endParaRPr lang="en-US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Setiap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baris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bujursangkar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menyatakan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huruf-huruf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cipherteks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diperoleh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Caesar Cipher.</a:t>
            </a:r>
            <a:endParaRPr lang="en-GB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GB" sz="2400" dirty="0" smtClean="0">
              <a:solidFill>
                <a:srgbClr val="01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126" name="Picture 5" descr="http://images.google.co.id/images?q=tbn:860JC9TgogWPQM:http://cs-exhibitions.uni-klu.ac.at/uploads/pics/vigenere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"/>
            <a:ext cx="1504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D853F35-8B16-4E22-B5BA-D866A6ADE1EE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Contoh: Misalkan kriptanalis menemukan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cipherteks </a:t>
            </a:r>
            <a:r>
              <a:rPr lang="en-US" sz="2400" b="1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dan plainteks berkorepsonden </a:t>
            </a:r>
            <a:r>
              <a:rPr lang="en-US" sz="2400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K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		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cipherteks</a:t>
            </a:r>
            <a:r>
              <a:rPr lang="en-US" sz="2400" b="1" smtClean="0">
                <a:solidFill>
                  <a:srgbClr val="08080C"/>
                </a:solidFill>
                <a:latin typeface="Courier" pitchFamily="49" charset="0"/>
                <a:cs typeface="Times New Roman" panose="02020603050405020304" pitchFamily="18" charset="0"/>
              </a:rPr>
              <a:t> E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dan plainteks berkoresponden </a:t>
            </a:r>
            <a:r>
              <a:rPr lang="en-US" sz="2400" smtClean="0">
                <a:solidFill>
                  <a:srgbClr val="08080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endParaRPr lang="en-US" sz="24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Kriptanalis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dan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dari kekongruenan berikut: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2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10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(mod 26)		(i)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4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14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(mod 26)		(ii)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Kurangkan (ii) dengan (i), menghasilkan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2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4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(mod 26)		(iii)	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Solusi: </a:t>
            </a:r>
            <a:r>
              <a:rPr lang="en-US" sz="20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 </a:t>
            </a:r>
            <a:r>
              <a:rPr lang="en-US" sz="20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= 7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2000" smtClean="0">
              <a:solidFill>
                <a:srgbClr val="08080C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Substitusi </a:t>
            </a:r>
            <a:r>
              <a:rPr lang="en-US" sz="2400" i="1" smtClean="0">
                <a:solidFill>
                  <a:srgbClr val="08080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 </a:t>
            </a:r>
            <a:r>
              <a:rPr lang="en-US" sz="2400" smtClean="0">
                <a:solidFill>
                  <a:srgbClr val="08080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7  ke dalam (i),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2 </a:t>
            </a:r>
            <a:r>
              <a:rPr lang="en-US" sz="2400" smtClean="0">
                <a:solidFill>
                  <a:srgbClr val="0808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70 + </a:t>
            </a:r>
            <a:r>
              <a:rPr lang="en-US" sz="2400" i="1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(mod 26)		(iv)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		Solusi: </a:t>
            </a:r>
            <a:r>
              <a:rPr lang="en-US" sz="2400" i="1" smtClean="0">
                <a:solidFill>
                  <a:srgbClr val="08080C"/>
                </a:solidFill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rgbClr val="08080C"/>
                </a:solidFill>
                <a:cs typeface="Times New Roman" panose="02020603050405020304" pitchFamily="18" charset="0"/>
              </a:rPr>
              <a:t> = 10.	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01D4AF4-3D8C-44B8-BC78-0FC4CB7CE864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350"/>
            <a:ext cx="7772400" cy="831850"/>
          </a:xfrm>
        </p:spPr>
        <p:txBody>
          <a:bodyPr/>
          <a:lstStyle/>
          <a:p>
            <a:r>
              <a:rPr lang="en-US" sz="4000" smtClean="0">
                <a:solidFill>
                  <a:srgbClr val="08080C"/>
                </a:solidFill>
              </a:rPr>
              <a:t>Hill cipher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mtClean="0">
                <a:solidFill>
                  <a:srgbClr val="08080C"/>
                </a:solidFill>
              </a:rPr>
              <a:t>	</a:t>
            </a:r>
            <a:r>
              <a:rPr lang="en-US" sz="2400" smtClean="0">
                <a:solidFill>
                  <a:srgbClr val="08080C"/>
                </a:solidFill>
              </a:rPr>
              <a:t>- Dikembangkan oleh Lester Hill (1929)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- Menggunakan </a:t>
            </a:r>
            <a:r>
              <a:rPr lang="en-US" sz="2400" i="1" smtClean="0">
                <a:solidFill>
                  <a:srgbClr val="08080C"/>
                </a:solidFill>
              </a:rPr>
              <a:t>m</a:t>
            </a:r>
            <a:r>
              <a:rPr lang="en-US" sz="2400" smtClean="0">
                <a:solidFill>
                  <a:srgbClr val="08080C"/>
                </a:solidFill>
              </a:rPr>
              <a:t> buah persamaan linier 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- Untuk </a:t>
            </a:r>
            <a:r>
              <a:rPr lang="en-US" sz="2400" i="1" smtClean="0">
                <a:solidFill>
                  <a:srgbClr val="08080C"/>
                </a:solidFill>
              </a:rPr>
              <a:t>m</a:t>
            </a:r>
            <a:r>
              <a:rPr lang="en-US" sz="2400" smtClean="0">
                <a:solidFill>
                  <a:srgbClr val="08080C"/>
                </a:solidFill>
              </a:rPr>
              <a:t> = 3 (enkripsi setiap 3 huruf), 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	</a:t>
            </a:r>
            <a:r>
              <a:rPr lang="en-US" sz="2400" i="1" smtClean="0">
                <a:solidFill>
                  <a:srgbClr val="08080C"/>
                </a:solidFill>
              </a:rPr>
              <a:t>C</a:t>
            </a:r>
            <a:r>
              <a:rPr lang="en-US" sz="2400" baseline="-25000" smtClean="0">
                <a:solidFill>
                  <a:srgbClr val="08080C"/>
                </a:solidFill>
              </a:rPr>
              <a:t>1</a:t>
            </a:r>
            <a:r>
              <a:rPr lang="en-US" sz="2400" smtClean="0">
                <a:solidFill>
                  <a:srgbClr val="08080C"/>
                </a:solidFill>
              </a:rPr>
              <a:t> = (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11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1</a:t>
            </a:r>
            <a:r>
              <a:rPr lang="en-US" sz="2400" smtClean="0">
                <a:solidFill>
                  <a:srgbClr val="08080C"/>
                </a:solidFill>
              </a:rPr>
              <a:t> + 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12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2</a:t>
            </a:r>
            <a:r>
              <a:rPr lang="en-US" sz="2400" smtClean="0">
                <a:solidFill>
                  <a:srgbClr val="08080C"/>
                </a:solidFill>
              </a:rPr>
              <a:t> + 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13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3</a:t>
            </a:r>
            <a:r>
              <a:rPr lang="en-US" sz="2400" smtClean="0">
                <a:solidFill>
                  <a:srgbClr val="08080C"/>
                </a:solidFill>
              </a:rPr>
              <a:t>) mod 26</a:t>
            </a:r>
          </a:p>
          <a:p>
            <a:pPr marL="609600" indent="-609600">
              <a:buFontTx/>
              <a:buNone/>
            </a:pPr>
            <a:r>
              <a:rPr lang="en-US" sz="2400" i="1" smtClean="0">
                <a:solidFill>
                  <a:srgbClr val="08080C"/>
                </a:solidFill>
              </a:rPr>
              <a:t>		C</a:t>
            </a:r>
            <a:r>
              <a:rPr lang="en-US" sz="2400" baseline="-25000" smtClean="0">
                <a:solidFill>
                  <a:srgbClr val="08080C"/>
                </a:solidFill>
              </a:rPr>
              <a:t>2</a:t>
            </a:r>
            <a:r>
              <a:rPr lang="en-US" sz="2400" smtClean="0">
                <a:solidFill>
                  <a:srgbClr val="08080C"/>
                </a:solidFill>
              </a:rPr>
              <a:t> = (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21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1</a:t>
            </a:r>
            <a:r>
              <a:rPr lang="en-US" sz="2400" smtClean="0">
                <a:solidFill>
                  <a:srgbClr val="08080C"/>
                </a:solidFill>
              </a:rPr>
              <a:t> + 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22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2</a:t>
            </a:r>
            <a:r>
              <a:rPr lang="en-US" sz="2400" smtClean="0">
                <a:solidFill>
                  <a:srgbClr val="08080C"/>
                </a:solidFill>
              </a:rPr>
              <a:t> + 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23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3</a:t>
            </a:r>
            <a:r>
              <a:rPr lang="en-US" sz="2400" smtClean="0">
                <a:solidFill>
                  <a:srgbClr val="08080C"/>
                </a:solidFill>
              </a:rPr>
              <a:t>) mod 26</a:t>
            </a:r>
          </a:p>
          <a:p>
            <a:pPr marL="609600" indent="-609600">
              <a:buFontTx/>
              <a:buNone/>
            </a:pPr>
            <a:r>
              <a:rPr lang="en-US" sz="2400" i="1" smtClean="0">
                <a:solidFill>
                  <a:srgbClr val="08080C"/>
                </a:solidFill>
              </a:rPr>
              <a:t>		C</a:t>
            </a:r>
            <a:r>
              <a:rPr lang="en-US" sz="2400" baseline="-25000" smtClean="0">
                <a:solidFill>
                  <a:srgbClr val="08080C"/>
                </a:solidFill>
              </a:rPr>
              <a:t>3</a:t>
            </a:r>
            <a:r>
              <a:rPr lang="en-US" sz="2400" smtClean="0">
                <a:solidFill>
                  <a:srgbClr val="08080C"/>
                </a:solidFill>
              </a:rPr>
              <a:t> = (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31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1</a:t>
            </a:r>
            <a:r>
              <a:rPr lang="en-US" sz="2400" smtClean="0">
                <a:solidFill>
                  <a:srgbClr val="08080C"/>
                </a:solidFill>
              </a:rPr>
              <a:t> + 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32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2</a:t>
            </a:r>
            <a:r>
              <a:rPr lang="en-US" sz="2400" smtClean="0">
                <a:solidFill>
                  <a:srgbClr val="08080C"/>
                </a:solidFill>
              </a:rPr>
              <a:t> + </a:t>
            </a:r>
            <a:r>
              <a:rPr lang="en-US" sz="2400" i="1" smtClean="0">
                <a:solidFill>
                  <a:srgbClr val="08080C"/>
                </a:solidFill>
              </a:rPr>
              <a:t>k</a:t>
            </a:r>
            <a:r>
              <a:rPr lang="en-US" sz="2400" baseline="-25000" smtClean="0">
                <a:solidFill>
                  <a:srgbClr val="08080C"/>
                </a:solidFill>
              </a:rPr>
              <a:t>33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  <a:r>
              <a:rPr lang="en-US" sz="2400" i="1" smtClean="0">
                <a:solidFill>
                  <a:srgbClr val="08080C"/>
                </a:solidFill>
              </a:rPr>
              <a:t>p</a:t>
            </a:r>
            <a:r>
              <a:rPr lang="en-US" sz="2400" baseline="-25000" smtClean="0">
                <a:solidFill>
                  <a:srgbClr val="08080C"/>
                </a:solidFill>
              </a:rPr>
              <a:t>3</a:t>
            </a:r>
            <a:r>
              <a:rPr lang="en-US" sz="2400" smtClean="0">
                <a:solidFill>
                  <a:srgbClr val="08080C"/>
                </a:solidFill>
              </a:rPr>
              <a:t>) mod 26</a:t>
            </a:r>
          </a:p>
          <a:p>
            <a:pPr marL="609600" indent="-609600"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 marL="609600" indent="-609600"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	atau: 				   atau </a:t>
            </a:r>
            <a:r>
              <a:rPr lang="en-US" sz="2400" b="1" smtClean="0">
                <a:solidFill>
                  <a:srgbClr val="08080C"/>
                </a:solidFill>
              </a:rPr>
              <a:t>C</a:t>
            </a:r>
            <a:r>
              <a:rPr lang="en-US" sz="2400" smtClean="0">
                <a:solidFill>
                  <a:srgbClr val="08080C"/>
                </a:solidFill>
              </a:rPr>
              <a:t> = </a:t>
            </a:r>
            <a:r>
              <a:rPr lang="en-US" sz="2400" b="1" smtClean="0">
                <a:solidFill>
                  <a:srgbClr val="08080C"/>
                </a:solidFill>
              </a:rPr>
              <a:t>KP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438400" y="5257800"/>
          <a:ext cx="30480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8" imgW="1562100" imgH="596900" progId="Equation.3">
                  <p:embed/>
                </p:oleObj>
              </mc:Choice>
              <mc:Fallback>
                <p:oleObj name="Equation" r:id="rId8" imgW="1562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0"/>
                        <a:ext cx="30480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7CB24E-F8B9-4A2B-9A0E-1AA95C653B9F}" type="slidenum">
              <a:rPr lang="en-GB" sz="1400" smtClean="0"/>
              <a:pPr/>
              <a:t>22</a:t>
            </a:fld>
            <a:endParaRPr lang="en-GB" sz="1400" smtClean="0"/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7950" y="549275"/>
            <a:ext cx="8910638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chemeClr val="tx2"/>
                </a:solidFill>
              </a:rPr>
              <a:t>Kriptografi  HILL Cipher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188" y="2057400"/>
            <a:ext cx="8915400" cy="3778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b="1" dirty="0" err="1" smtClean="0"/>
              <a:t>Enkripsi</a:t>
            </a:r>
            <a:r>
              <a:rPr lang="en-US" sz="2400" b="1" dirty="0" smtClean="0"/>
              <a:t>:</a:t>
            </a:r>
          </a:p>
          <a:p>
            <a:pPr algn="just">
              <a:buFontTx/>
              <a:buNone/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		C = 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K,P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= KP mod 26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 dirty="0" err="1" smtClean="0"/>
              <a:t>Dekripsi</a:t>
            </a:r>
            <a:r>
              <a:rPr lang="en-US" sz="2400" b="1" dirty="0" smtClean="0"/>
              <a:t>:</a:t>
            </a:r>
          </a:p>
          <a:p>
            <a:pPr algn="just">
              <a:buFontTx/>
              <a:buNone/>
              <a:defRPr/>
            </a:pPr>
            <a:r>
              <a:rPr lang="en-US" sz="2400" b="1" i="1" dirty="0" smtClean="0"/>
              <a:t>			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 = 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K,C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en-US" sz="2400" b="1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 mod 26</a:t>
            </a:r>
            <a:r>
              <a:rPr lang="en-US" sz="2400" b="1" i="1" dirty="0" smtClean="0"/>
              <a:t>	</a:t>
            </a:r>
            <a:endParaRPr lang="en-US" sz="2400" b="1" dirty="0" smtClean="0"/>
          </a:p>
          <a:p>
            <a:pPr marL="457200" lvl="1" indent="0" algn="just">
              <a:buFontTx/>
              <a:buNone/>
              <a:defRPr/>
            </a:pPr>
            <a:endParaRPr lang="en-US" sz="2400" b="1" dirty="0" smtClean="0"/>
          </a:p>
          <a:p>
            <a:pPr lvl="1" algn="just"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 smtClean="0"/>
              <a:t> </a:t>
            </a:r>
            <a:r>
              <a:rPr lang="en-US" sz="2400" b="1" dirty="0" smtClean="0"/>
              <a:t>= </a:t>
            </a:r>
            <a:r>
              <a:rPr lang="en-US" sz="2400" b="1" i="1" dirty="0" err="1" smtClean="0"/>
              <a:t>Ciphertext</a:t>
            </a:r>
            <a:endParaRPr lang="en-US" sz="2400" b="1" dirty="0" smtClean="0"/>
          </a:p>
          <a:p>
            <a:pPr lvl="1" algn="just"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dirty="0" smtClean="0"/>
              <a:t> 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Kunci</a:t>
            </a:r>
            <a:endParaRPr lang="en-US" sz="2400" b="1" dirty="0" smtClean="0"/>
          </a:p>
          <a:p>
            <a:pPr lvl="1" algn="just"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i="1" dirty="0" smtClean="0"/>
              <a:t> </a:t>
            </a:r>
            <a:r>
              <a:rPr lang="en-US" sz="2400" b="1" dirty="0" smtClean="0"/>
              <a:t>= </a:t>
            </a:r>
            <a:r>
              <a:rPr lang="en-US" sz="2400" b="1" i="1" dirty="0" smtClean="0"/>
              <a:t>Plaintext</a:t>
            </a:r>
            <a:endParaRPr 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A6D03F-228A-4F6D-965A-5FE1D01D23D9}" type="slidenum">
              <a:rPr lang="en-GB" sz="1400" smtClean="0"/>
              <a:pPr/>
              <a:t>23</a:t>
            </a:fld>
            <a:endParaRPr lang="en-GB" sz="1400" smtClean="0"/>
          </a:p>
        </p:txBody>
      </p:sp>
      <p:sp>
        <p:nvSpPr>
          <p:cNvPr id="26627" name="Title 1"/>
          <p:cNvSpPr txBox="1">
            <a:spLocks/>
          </p:cNvSpPr>
          <p:nvPr/>
        </p:nvSpPr>
        <p:spPr bwMode="auto">
          <a:xfrm>
            <a:off x="231775" y="620713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Enkripsi HILL Cipher</a:t>
            </a:r>
          </a:p>
        </p:txBody>
      </p: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228600" y="2130425"/>
            <a:ext cx="89154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b="1"/>
              <a:t>Contoh:</a:t>
            </a:r>
          </a:p>
          <a:p>
            <a:pPr lvl="1"/>
            <a:r>
              <a:rPr lang="en-US" sz="2400" b="1"/>
              <a:t>Plaintext	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MIPA</a:t>
            </a:r>
          </a:p>
          <a:p>
            <a:pPr lvl="1"/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>
                <a:cs typeface="Courier New" panose="02070309020205020404" pitchFamily="49" charset="0"/>
              </a:rPr>
              <a:t>Kunci		: </a:t>
            </a:r>
          </a:p>
          <a:p>
            <a:pPr lvl="1"/>
            <a:endParaRPr lang="en-US" sz="2400" b="1">
              <a:cs typeface="Courier New" panose="02070309020205020404" pitchFamily="49" charset="0"/>
            </a:endParaRPr>
          </a:p>
          <a:p>
            <a:pPr lvl="1"/>
            <a:r>
              <a:rPr lang="en-US" sz="2400" b="1">
                <a:cs typeface="Courier New" panose="02070309020205020404" pitchFamily="49" charset="0"/>
              </a:rPr>
              <a:t>Ciphertext	: ? ? ?</a:t>
            </a:r>
          </a:p>
          <a:p>
            <a:endParaRPr lang="en-US" sz="2400" b="1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03575" y="3284538"/>
          <a:ext cx="10572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8" imgW="520560" imgH="457200" progId="Equation.3">
                  <p:embed/>
                </p:oleObj>
              </mc:Choice>
              <mc:Fallback>
                <p:oleObj name="Equation" r:id="rId8" imgW="5205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84538"/>
                        <a:ext cx="10572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570F3-2BD6-4976-998D-2D0C0DC6721E}" type="slidenum">
              <a:rPr lang="en-GB" sz="1400" smtClean="0"/>
              <a:pPr/>
              <a:t>24</a:t>
            </a:fld>
            <a:endParaRPr lang="en-GB" sz="1400" smtClean="0"/>
          </a:p>
        </p:txBody>
      </p:sp>
      <p:sp>
        <p:nvSpPr>
          <p:cNvPr id="27651" name="Title 1"/>
          <p:cNvSpPr txBox="1">
            <a:spLocks/>
          </p:cNvSpPr>
          <p:nvPr/>
        </p:nvSpPr>
        <p:spPr bwMode="auto">
          <a:xfrm>
            <a:off x="107950" y="549275"/>
            <a:ext cx="8910638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chemeClr val="tx2"/>
                </a:solidFill>
              </a:rPr>
              <a:t>Enkripsi HILL Cipher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68263" y="1758950"/>
            <a:ext cx="8915401" cy="37782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smtClean="0"/>
              <a:t>Proses Enkripsi:</a:t>
            </a:r>
          </a:p>
          <a:p>
            <a:pPr lvl="1">
              <a:defRPr/>
            </a:pPr>
            <a:r>
              <a:rPr lang="en-US" sz="2400" b="1" smtClean="0">
                <a:cs typeface="Courier New" pitchFamily="49" charset="0"/>
              </a:rPr>
              <a:t>Ukuran kunci 2x2, bagi plaintext menjadi blok 2 berisi karakter</a:t>
            </a:r>
          </a:p>
          <a:p>
            <a:pPr marL="0" indent="0">
              <a:buFontTx/>
              <a:buNone/>
              <a:defRPr/>
            </a:pPr>
            <a:endParaRPr lang="en-US" sz="24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9763" y="3127375"/>
          <a:ext cx="15208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8" imgW="749160" imgH="457200" progId="Equation.3">
                  <p:embed/>
                </p:oleObj>
              </mc:Choice>
              <mc:Fallback>
                <p:oleObj name="Equation" r:id="rId8" imgW="749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127375"/>
                        <a:ext cx="15208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4850" y="4133850"/>
          <a:ext cx="14176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10" imgW="698400" imgH="457200" progId="Equation.3">
                  <p:embed/>
                </p:oleObj>
              </mc:Choice>
              <mc:Fallback>
                <p:oleObj name="Equation" r:id="rId10" imgW="698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133850"/>
                        <a:ext cx="14176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59520C-FABD-4895-A570-42678F852129}" type="slidenum">
              <a:rPr lang="en-GB" sz="1400" smtClean="0"/>
              <a:pPr/>
              <a:t>25</a:t>
            </a:fld>
            <a:endParaRPr lang="en-GB" sz="1400" smtClean="0"/>
          </a:p>
        </p:txBody>
      </p:sp>
      <p:sp>
        <p:nvSpPr>
          <p:cNvPr id="28675" name="Title 1"/>
          <p:cNvSpPr txBox="1">
            <a:spLocks/>
          </p:cNvSpPr>
          <p:nvPr/>
        </p:nvSpPr>
        <p:spPr bwMode="auto">
          <a:xfrm>
            <a:off x="107950" y="0"/>
            <a:ext cx="89106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chemeClr val="tx2"/>
                </a:solidFill>
              </a:rPr>
              <a:t>Proses Enkripsi HILL Cipher</a:t>
            </a:r>
          </a:p>
        </p:txBody>
      </p:sp>
      <p:sp>
        <p:nvSpPr>
          <p:cNvPr id="28676" name="Content Placeholder 2"/>
          <p:cNvSpPr txBox="1">
            <a:spLocks/>
          </p:cNvSpPr>
          <p:nvPr/>
        </p:nvSpPr>
        <p:spPr bwMode="auto">
          <a:xfrm>
            <a:off x="103188" y="1509713"/>
            <a:ext cx="8915400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b="1"/>
              <a:t>Proses Enkripsi:</a:t>
            </a:r>
          </a:p>
          <a:p>
            <a:pPr lvl="1"/>
            <a:r>
              <a:rPr lang="en-US" sz="2000" b="1">
                <a:cs typeface="Courier New" panose="02070309020205020404" pitchFamily="49" charset="0"/>
              </a:rPr>
              <a:t>Perkalian matrix kunci dan plaintext dengan modulo26 untuk mendapatkan block ciphertext</a:t>
            </a:r>
          </a:p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7188" y="2867025"/>
          <a:ext cx="73739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8" imgW="3632040" imgH="457200" progId="Equation.3">
                  <p:embed/>
                </p:oleObj>
              </mc:Choice>
              <mc:Fallback>
                <p:oleObj name="Equation" r:id="rId8" imgW="36320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67025"/>
                        <a:ext cx="73739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93688" y="3933825"/>
          <a:ext cx="75025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10" imgW="3695400" imgH="457200" progId="Equation.3">
                  <p:embed/>
                </p:oleObj>
              </mc:Choice>
              <mc:Fallback>
                <p:oleObj name="Equation" r:id="rId10" imgW="369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3933825"/>
                        <a:ext cx="75025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B31B64-DD60-48CB-B447-18C9596EAAC2}" type="slidenum">
              <a:rPr lang="en-GB" sz="1400" smtClean="0"/>
              <a:pPr/>
              <a:t>26</a:t>
            </a:fld>
            <a:endParaRPr lang="en-GB" sz="14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15888"/>
            <a:ext cx="8912225" cy="57785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b="1" smtClean="0"/>
              <a:t>Proses Enkripsi HILL Cipher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175" y="1016000"/>
            <a:ext cx="8915400" cy="43878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err="1" smtClean="0"/>
              <a:t>Hasil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Enkripsi</a:t>
            </a:r>
            <a:r>
              <a:rPr lang="en-US" sz="2400" b="1" dirty="0" smtClean="0"/>
              <a:t>:</a:t>
            </a:r>
          </a:p>
          <a:p>
            <a:pPr lvl="1">
              <a:defRPr/>
            </a:pPr>
            <a:r>
              <a:rPr lang="en-US" sz="2400" b="1" dirty="0" err="1" smtClean="0">
                <a:cs typeface="Courier New" pitchFamily="49" charset="0"/>
              </a:rPr>
              <a:t>Ciphertext</a:t>
            </a:r>
            <a:r>
              <a:rPr lang="en-US" sz="2400" b="1" dirty="0" smtClean="0">
                <a:cs typeface="Courier New" pitchFamily="49" charset="0"/>
              </a:rPr>
              <a:t> 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UUXV</a:t>
            </a:r>
          </a:p>
          <a:p>
            <a:pPr marL="0" indent="0">
              <a:buFontTx/>
              <a:buNone/>
              <a:defRPr/>
            </a:pPr>
            <a:endParaRPr lang="en-US" sz="24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5213" y="2089150"/>
          <a:ext cx="14954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8" imgW="736560" imgH="457200" progId="Equation.3">
                  <p:embed/>
                </p:oleObj>
              </mc:Choice>
              <mc:Fallback>
                <p:oleObj name="Equation" r:id="rId8" imgW="7365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089150"/>
                        <a:ext cx="14954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4738" y="3141663"/>
          <a:ext cx="14938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10" imgW="736560" imgH="457200" progId="Equation.3">
                  <p:embed/>
                </p:oleObj>
              </mc:Choice>
              <mc:Fallback>
                <p:oleObj name="Equation" r:id="rId10" imgW="7365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141663"/>
                        <a:ext cx="149383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8AD9C5-0848-4FB7-B14A-BB83205E127C}" type="slidenum">
              <a:rPr lang="en-GB" sz="1400" smtClean="0"/>
              <a:pPr/>
              <a:t>27</a:t>
            </a:fld>
            <a:endParaRPr lang="en-GB" sz="1400" smtClean="0"/>
          </a:p>
        </p:txBody>
      </p:sp>
      <p:sp>
        <p:nvSpPr>
          <p:cNvPr id="30723" name="Title 1"/>
          <p:cNvSpPr txBox="1">
            <a:spLocks/>
          </p:cNvSpPr>
          <p:nvPr/>
        </p:nvSpPr>
        <p:spPr bwMode="auto">
          <a:xfrm>
            <a:off x="0" y="0"/>
            <a:ext cx="89122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chemeClr val="tx2"/>
                </a:solidFill>
              </a:rPr>
              <a:t>Dekripsi HILL CIPHER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175" y="1509713"/>
            <a:ext cx="8915400" cy="37766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FF0000"/>
                </a:solidFill>
              </a:rPr>
              <a:t>Menghitung Nilai Determinan</a:t>
            </a:r>
          </a:p>
          <a:p>
            <a:pPr marL="0" indent="0">
              <a:buFontTx/>
              <a:buNone/>
              <a:defRPr/>
            </a:pPr>
            <a:r>
              <a:rPr lang="en-US" sz="2400" b="1" smtClean="0"/>
              <a:t>	Proses dekripsi diawali dengan mencari nilai 	</a:t>
            </a:r>
            <a:r>
              <a:rPr lang="en-US" sz="2400" b="1" smtClean="0">
                <a:solidFill>
                  <a:srgbClr val="FF0000"/>
                </a:solidFill>
              </a:rPr>
              <a:t>Determinan</a:t>
            </a:r>
            <a:r>
              <a:rPr lang="en-US" sz="2400" b="1" smtClean="0"/>
              <a:t> dari matrix </a:t>
            </a:r>
            <a:r>
              <a:rPr lang="en-US" sz="2400" b="1" smtClean="0">
                <a:solidFill>
                  <a:srgbClr val="FF0000"/>
                </a:solidFill>
              </a:rPr>
              <a:t>kunci</a:t>
            </a:r>
            <a:r>
              <a:rPr lang="en-US" sz="2400" b="1" smtClean="0"/>
              <a:t> dengan </a:t>
            </a:r>
            <a:r>
              <a:rPr lang="en-US" sz="2400" b="1" smtClean="0">
                <a:solidFill>
                  <a:srgbClr val="FF0000"/>
                </a:solidFill>
              </a:rPr>
              <a:t>modulo26</a:t>
            </a:r>
          </a:p>
          <a:p>
            <a:pPr marL="0" indent="0">
              <a:buFontTx/>
              <a:buNone/>
              <a:defRPr/>
            </a:pPr>
            <a:r>
              <a:rPr lang="en-US" sz="2400" b="1" smtClean="0">
                <a:solidFill>
                  <a:srgbClr val="FF0000"/>
                </a:solidFill>
              </a:rPr>
              <a:t>		</a:t>
            </a:r>
          </a:p>
          <a:p>
            <a:pPr marL="0" indent="0">
              <a:buFontTx/>
              <a:buNone/>
              <a:defRPr/>
            </a:pP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 K=</a:t>
            </a:r>
            <a:endParaRPr lang="en-US" sz="24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sz="2400" b="1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sz="24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1050" y="2970213"/>
          <a:ext cx="39719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8" imgW="1955800" imgH="927100" progId="Equation.3">
                  <p:embed/>
                </p:oleObj>
              </mc:Choice>
              <mc:Fallback>
                <p:oleObj name="Equation" r:id="rId8" imgW="19558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70213"/>
                        <a:ext cx="39719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01F510-EC94-481F-90A1-DD1915FF90D2}" type="slidenum">
              <a:rPr lang="en-GB" sz="1400" smtClean="0"/>
              <a:pPr/>
              <a:t>28</a:t>
            </a:fld>
            <a:endParaRPr lang="en-GB" sz="140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850" y="836613"/>
            <a:ext cx="8229600" cy="20002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err="1" smtClean="0">
                <a:solidFill>
                  <a:srgbClr val="FF0000"/>
                </a:solidFill>
              </a:rPr>
              <a:t>Menghitung</a:t>
            </a:r>
            <a:r>
              <a:rPr lang="en-US" sz="2400" b="1" dirty="0" smtClean="0">
                <a:solidFill>
                  <a:srgbClr val="FF0000"/>
                </a:solidFill>
              </a:rPr>
              <a:t> Invers </a:t>
            </a:r>
            <a:r>
              <a:rPr lang="en-US" sz="2400" b="1" dirty="0" err="1" smtClean="0">
                <a:solidFill>
                  <a:srgbClr val="FF0000"/>
                </a:solidFill>
              </a:rPr>
              <a:t>Matriks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Kunci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  <a:defRPr/>
            </a:pPr>
            <a:r>
              <a:rPr lang="en-US" sz="2400" b="1" dirty="0"/>
              <a:t>	</a:t>
            </a:r>
            <a:r>
              <a:rPr lang="en-US" sz="2400" b="1" dirty="0" err="1" smtClean="0"/>
              <a:t>Selanjutnya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mencari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Invers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matriks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kunci</a:t>
            </a:r>
            <a:r>
              <a:rPr lang="en-US" sz="2400" b="1" dirty="0" smtClean="0"/>
              <a:t> 	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modulo26</a:t>
            </a:r>
          </a:p>
          <a:p>
            <a:pPr>
              <a:defRPr/>
            </a:pPr>
            <a:endParaRPr lang="en-US" sz="2400" b="1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49300" y="2836863"/>
          <a:ext cx="73771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3632200" imgH="457200" progId="Equation.3">
                  <p:embed/>
                </p:oleObj>
              </mc:Choice>
              <mc:Fallback>
                <p:oleObj name="Equation" r:id="rId3" imgW="3632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836863"/>
                        <a:ext cx="73771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813425" y="3692525"/>
            <a:ext cx="0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3679825" y="4606925"/>
            <a:ext cx="426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d-ID" b="1">
                <a:solidFill>
                  <a:srgbClr val="FF0000"/>
                </a:solidFill>
              </a:rPr>
              <a:t>Modular Inverse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CAC22-E97B-4F48-95D3-D99402A92DED}" type="slidenum">
              <a:rPr lang="en-GB" sz="1400" smtClean="0"/>
              <a:pPr/>
              <a:t>29</a:t>
            </a:fld>
            <a:endParaRPr lang="en-GB" sz="1400" smtClean="0"/>
          </a:p>
        </p:txBody>
      </p:sp>
      <p:sp>
        <p:nvSpPr>
          <p:cNvPr id="32771" name="Title 1"/>
          <p:cNvSpPr txBox="1">
            <a:spLocks/>
          </p:cNvSpPr>
          <p:nvPr/>
        </p:nvSpPr>
        <p:spPr bwMode="auto">
          <a:xfrm>
            <a:off x="0" y="0"/>
            <a:ext cx="89122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rgbClr val="FF0000"/>
                </a:solidFill>
              </a:rPr>
              <a:t>Modular Inverse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175" y="1509713"/>
            <a:ext cx="8915400" cy="37766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sz="2400" b="1" smtClean="0"/>
              <a:t>Modular Inverse</a:t>
            </a:r>
          </a:p>
          <a:p>
            <a:pPr lvl="1">
              <a:defRPr/>
            </a:pPr>
            <a:r>
              <a:rPr lang="id-ID" sz="2400" b="1" smtClean="0"/>
              <a:t>Dalam </a:t>
            </a:r>
            <a:r>
              <a:rPr lang="id-ID" sz="2400" b="1" i="1" smtClean="0"/>
              <a:t>modular arithmetic </a:t>
            </a:r>
            <a:r>
              <a:rPr lang="id-ID" sz="2400" b="1" smtClean="0"/>
              <a:t>tidak terdapat operasi pembagian. Namun terdapat operasi </a:t>
            </a:r>
            <a:r>
              <a:rPr lang="id-ID" sz="2400" b="1" i="1" smtClean="0"/>
              <a:t>modular inverse</a:t>
            </a:r>
          </a:p>
          <a:p>
            <a:pPr lvl="1">
              <a:defRPr/>
            </a:pPr>
            <a:r>
              <a:rPr lang="id-ID" sz="2400" b="1" smtClean="0"/>
              <a:t>Modular inverse dari X mod Z adalah X</a:t>
            </a:r>
            <a:r>
              <a:rPr lang="id-ID" sz="2400" b="1" baseline="30000" smtClean="0"/>
              <a:t>-1</a:t>
            </a:r>
          </a:p>
          <a:p>
            <a:pPr lvl="1">
              <a:defRPr/>
            </a:pPr>
            <a:r>
              <a:rPr lang="id-ID" sz="2400" b="1" smtClean="0"/>
              <a:t>(X*X</a:t>
            </a:r>
            <a:r>
              <a:rPr lang="id-ID" sz="2400" b="1" baseline="30000" smtClean="0"/>
              <a:t>-1</a:t>
            </a:r>
            <a:r>
              <a:rPr lang="id-ID" sz="2400" b="1" smtClean="0"/>
              <a:t>) ≡ 1 (mod Z) atau (X*X</a:t>
            </a:r>
            <a:r>
              <a:rPr lang="id-ID" sz="2400" b="1" baseline="30000" smtClean="0"/>
              <a:t>-1</a:t>
            </a:r>
            <a:r>
              <a:rPr lang="id-ID" sz="2400" b="1" smtClean="0"/>
              <a:t>)mod Z = 1</a:t>
            </a:r>
          </a:p>
          <a:p>
            <a:pPr lvl="1">
              <a:defRPr/>
            </a:pPr>
            <a:r>
              <a:rPr lang="id-ID" sz="2400" b="1" smtClean="0"/>
              <a:t>Bilangan yang mempunyai modular inverse terhadap (mod Z) hanya bilangan yang koprima terhadap Z </a:t>
            </a:r>
            <a:endParaRPr lang="en-US" sz="2400" b="1" smtClean="0"/>
          </a:p>
          <a:p>
            <a:pPr marL="0" indent="0">
              <a:buFontTx/>
              <a:buNone/>
              <a:defRPr/>
            </a:pP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38CCBD2-820E-447B-9F78-6CED398FC3ED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0" y="762000"/>
          <a:ext cx="8763000" cy="498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8" imgW="6248400" imgH="3553968" progId="Word.Document.8">
                  <p:embed/>
                </p:oleObj>
              </mc:Choice>
              <mc:Fallback>
                <p:oleObj name="Document" r:id="rId8" imgW="6248400" imgH="35539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8763000" cy="498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27B936-F991-4478-8650-4B7D01A3D784}" type="slidenum">
              <a:rPr lang="en-GB" sz="1400" smtClean="0"/>
              <a:pPr/>
              <a:t>30</a:t>
            </a:fld>
            <a:endParaRPr lang="en-GB" sz="1400" smtClean="0"/>
          </a:p>
        </p:txBody>
      </p:sp>
      <p:sp>
        <p:nvSpPr>
          <p:cNvPr id="33795" name="Title 1"/>
          <p:cNvSpPr txBox="1">
            <a:spLocks/>
          </p:cNvSpPr>
          <p:nvPr/>
        </p:nvSpPr>
        <p:spPr bwMode="auto">
          <a:xfrm>
            <a:off x="0" y="34925"/>
            <a:ext cx="89122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rgbClr val="FF0000"/>
                </a:solidFill>
              </a:rPr>
              <a:t>Modular Inverse</a:t>
            </a:r>
            <a:endParaRPr lang="en-US" sz="4400" b="1">
              <a:solidFill>
                <a:schemeClr val="tx2"/>
              </a:solidFill>
            </a:endParaRPr>
          </a:p>
        </p:txBody>
      </p:sp>
      <p:sp>
        <p:nvSpPr>
          <p:cNvPr id="33796" name="Content Placeholder 2"/>
          <p:cNvSpPr txBox="1">
            <a:spLocks/>
          </p:cNvSpPr>
          <p:nvPr/>
        </p:nvSpPr>
        <p:spPr bwMode="auto">
          <a:xfrm>
            <a:off x="-3175" y="1543050"/>
            <a:ext cx="8915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400" b="1"/>
              <a:t>Menghitung Modular Inverse</a:t>
            </a:r>
          </a:p>
          <a:p>
            <a:pPr lvl="1"/>
            <a:r>
              <a:rPr lang="id-ID" sz="2400"/>
              <a:t>Hitung :</a:t>
            </a:r>
          </a:p>
          <a:p>
            <a:pPr lvl="1">
              <a:buFontTx/>
              <a:buNone/>
            </a:pPr>
            <a:r>
              <a:rPr lang="id-ID" sz="2400"/>
              <a:t>	   (X*Y) mod Z, dimana 0 </a:t>
            </a:r>
            <a:r>
              <a:rPr lang="id-ID" sz="2400" u="sng"/>
              <a:t>&lt;</a:t>
            </a:r>
            <a:r>
              <a:rPr lang="id-ID" sz="2400"/>
              <a:t> Y </a:t>
            </a:r>
            <a:r>
              <a:rPr lang="id-ID" sz="2400" u="sng"/>
              <a:t>&lt;</a:t>
            </a:r>
            <a:r>
              <a:rPr lang="id-ID" sz="2400"/>
              <a:t> Z-1</a:t>
            </a:r>
          </a:p>
          <a:p>
            <a:pPr lvl="1"/>
            <a:r>
              <a:rPr lang="id-ID" sz="2400"/>
              <a:t>Modular invers dari X mod Z adalah nilai Y yang membuat (X*Y) mod Z = 1</a:t>
            </a:r>
          </a:p>
          <a:p>
            <a:pPr lvl="1"/>
            <a:r>
              <a:rPr lang="id-ID" sz="2400"/>
              <a:t>Nilai Y adalah X</a:t>
            </a:r>
            <a:r>
              <a:rPr lang="id-ID" sz="2400" baseline="30000"/>
              <a:t>-1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17DB6C-427D-4A34-8153-57D28F9441D0}" type="slidenum">
              <a:rPr lang="en-GB" sz="1400" smtClean="0"/>
              <a:pPr/>
              <a:t>31</a:t>
            </a:fld>
            <a:endParaRPr lang="en-GB" sz="1400" smtClean="0"/>
          </a:p>
        </p:txBody>
      </p:sp>
      <p:sp>
        <p:nvSpPr>
          <p:cNvPr id="34819" name="Title 1"/>
          <p:cNvSpPr txBox="1">
            <a:spLocks/>
          </p:cNvSpPr>
          <p:nvPr/>
        </p:nvSpPr>
        <p:spPr bwMode="auto">
          <a:xfrm>
            <a:off x="0" y="0"/>
            <a:ext cx="8912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rgbClr val="FF0000"/>
                </a:solidFill>
              </a:rPr>
              <a:t>Modular Inverse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-3175" y="960438"/>
            <a:ext cx="8915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400" b="1"/>
              <a:t>Menghitung Modular Inverse</a:t>
            </a:r>
          </a:p>
          <a:p>
            <a:pPr lvl="1"/>
            <a:r>
              <a:rPr lang="id-ID" sz="2400"/>
              <a:t>Contoh:</a:t>
            </a:r>
          </a:p>
          <a:p>
            <a:pPr lvl="1">
              <a:buFontTx/>
              <a:buNone/>
            </a:pPr>
            <a:r>
              <a:rPr lang="id-ID" sz="2400"/>
              <a:t>	X = 9 ; Z = 26 </a:t>
            </a:r>
          </a:p>
          <a:p>
            <a:pPr lvl="1">
              <a:buFontTx/>
              <a:buNone/>
            </a:pPr>
            <a:r>
              <a:rPr lang="id-ID" sz="2400"/>
              <a:t>	maka:</a:t>
            </a:r>
          </a:p>
          <a:p>
            <a:pPr lvl="1">
              <a:buFontTx/>
              <a:buNone/>
            </a:pPr>
            <a:endParaRPr lang="id-ID" sz="2400"/>
          </a:p>
          <a:p>
            <a:pPr lvl="1">
              <a:buFontTx/>
              <a:buNone/>
            </a:pPr>
            <a:endParaRPr lang="id-ID" sz="2400"/>
          </a:p>
          <a:p>
            <a:pPr lvl="1">
              <a:buFontTx/>
              <a:buNone/>
            </a:pPr>
            <a:endParaRPr lang="id-ID" sz="2400"/>
          </a:p>
          <a:p>
            <a:pPr lvl="1">
              <a:buFontTx/>
              <a:buNone/>
            </a:pPr>
            <a:endParaRPr lang="id-ID" sz="2400"/>
          </a:p>
          <a:p>
            <a:pPr lvl="1">
              <a:buFontTx/>
              <a:buNone/>
            </a:pPr>
            <a:endParaRPr lang="id-ID" sz="2400"/>
          </a:p>
          <a:p>
            <a:pPr lvl="1">
              <a:buFontTx/>
              <a:buNone/>
            </a:pPr>
            <a:endParaRPr lang="en-US" sz="2400"/>
          </a:p>
          <a:p>
            <a:pPr lvl="1">
              <a:buFontTx/>
              <a:buNone/>
            </a:pPr>
            <a:r>
              <a:rPr lang="id-ID" sz="2400"/>
              <a:t>Nilai Y = 3</a:t>
            </a:r>
          </a:p>
          <a:p>
            <a:endParaRPr lang="en-US" sz="2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89150" y="2547938"/>
          <a:ext cx="47291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8" imgW="1917700" imgH="889000" progId="Equation.3">
                  <p:embed/>
                </p:oleObj>
              </mc:Choice>
              <mc:Fallback>
                <p:oleObj name="Equation" r:id="rId8" imgW="19177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547938"/>
                        <a:ext cx="47291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936750" y="4695825"/>
            <a:ext cx="3048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7B538C-C818-4290-91B1-6FD29353DA5A}" type="slidenum">
              <a:rPr lang="en-GB" sz="1400" smtClean="0"/>
              <a:pPr/>
              <a:t>32</a:t>
            </a:fld>
            <a:endParaRPr lang="en-GB" sz="1400" smtClean="0"/>
          </a:p>
        </p:txBody>
      </p:sp>
      <p:sp>
        <p:nvSpPr>
          <p:cNvPr id="35843" name="Title 1"/>
          <p:cNvSpPr txBox="1">
            <a:spLocks/>
          </p:cNvSpPr>
          <p:nvPr/>
        </p:nvSpPr>
        <p:spPr bwMode="auto">
          <a:xfrm>
            <a:off x="107950" y="44450"/>
            <a:ext cx="89106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rgbClr val="FF0000"/>
                </a:solidFill>
              </a:rPr>
              <a:t>Modular Inverse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5844" name="Content Placeholder 2"/>
          <p:cNvSpPr txBox="1">
            <a:spLocks/>
          </p:cNvSpPr>
          <p:nvPr/>
        </p:nvSpPr>
        <p:spPr bwMode="auto">
          <a:xfrm>
            <a:off x="103188" y="1325563"/>
            <a:ext cx="8915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400" b="1"/>
              <a:t>Menghitung Modular Inverse</a:t>
            </a:r>
          </a:p>
          <a:p>
            <a:pPr lvl="1">
              <a:buFontTx/>
              <a:buNone/>
            </a:pPr>
            <a:r>
              <a:rPr lang="id-ID" sz="2400"/>
              <a:t>	X = 9 ; Z = 26; Y = 3</a:t>
            </a:r>
          </a:p>
          <a:p>
            <a:pPr lvl="1"/>
            <a:r>
              <a:rPr lang="id-ID" sz="2400"/>
              <a:t>Modular Inverse dari  X mod Z adalah X-1</a:t>
            </a:r>
          </a:p>
          <a:p>
            <a:pPr lvl="1"/>
            <a:r>
              <a:rPr lang="id-ID" sz="2400"/>
              <a:t>Nilai Y adalah X</a:t>
            </a:r>
            <a:r>
              <a:rPr lang="id-ID" sz="2400" baseline="30000"/>
              <a:t>-1</a:t>
            </a:r>
          </a:p>
          <a:p>
            <a:pPr lvl="1">
              <a:buFontTx/>
              <a:buNone/>
            </a:pPr>
            <a:r>
              <a:rPr lang="id-ID" sz="2400"/>
              <a:t>	Maka:</a:t>
            </a:r>
          </a:p>
          <a:p>
            <a:pPr lvl="2"/>
            <a:r>
              <a:rPr lang="id-ID"/>
              <a:t>(X*</a:t>
            </a:r>
            <a:r>
              <a:rPr lang="id-ID">
                <a:solidFill>
                  <a:srgbClr val="FF0000"/>
                </a:solidFill>
              </a:rPr>
              <a:t>X</a:t>
            </a:r>
            <a:r>
              <a:rPr lang="id-ID" baseline="30000">
                <a:solidFill>
                  <a:srgbClr val="FF0000"/>
                </a:solidFill>
              </a:rPr>
              <a:t>-1</a:t>
            </a:r>
            <a:r>
              <a:rPr lang="id-ID"/>
              <a:t>) mod Z 	= (9*</a:t>
            </a:r>
            <a:r>
              <a:rPr lang="id-ID">
                <a:solidFill>
                  <a:srgbClr val="FF0000"/>
                </a:solidFill>
              </a:rPr>
              <a:t>9</a:t>
            </a:r>
            <a:r>
              <a:rPr lang="id-ID" baseline="30000">
                <a:solidFill>
                  <a:srgbClr val="FF0000"/>
                </a:solidFill>
              </a:rPr>
              <a:t>-1</a:t>
            </a:r>
            <a:r>
              <a:rPr lang="id-ID"/>
              <a:t>) mod 26 	= 1</a:t>
            </a:r>
          </a:p>
          <a:p>
            <a:pPr lvl="2"/>
            <a:r>
              <a:rPr lang="id-ID"/>
              <a:t>(X*</a:t>
            </a:r>
            <a:r>
              <a:rPr lang="id-ID">
                <a:solidFill>
                  <a:srgbClr val="FF0000"/>
                </a:solidFill>
              </a:rPr>
              <a:t>Y</a:t>
            </a:r>
            <a:r>
              <a:rPr lang="id-ID"/>
              <a:t>) mod Z	= (9*</a:t>
            </a:r>
            <a:r>
              <a:rPr lang="id-ID">
                <a:solidFill>
                  <a:srgbClr val="FF0000"/>
                </a:solidFill>
              </a:rPr>
              <a:t>3</a:t>
            </a:r>
            <a:r>
              <a:rPr lang="id-ID"/>
              <a:t>) mod 26	= 1</a:t>
            </a:r>
          </a:p>
          <a:p>
            <a:pPr lvl="2"/>
            <a:r>
              <a:rPr lang="id-ID" b="1">
                <a:solidFill>
                  <a:srgbClr val="FF0000"/>
                </a:solidFill>
              </a:rPr>
              <a:t>9</a:t>
            </a:r>
            <a:r>
              <a:rPr lang="id-ID" b="1" baseline="30000">
                <a:solidFill>
                  <a:srgbClr val="FF0000"/>
                </a:solidFill>
              </a:rPr>
              <a:t>-1</a:t>
            </a:r>
            <a:r>
              <a:rPr lang="id-ID" b="1">
                <a:solidFill>
                  <a:srgbClr val="FF0000"/>
                </a:solidFill>
              </a:rPr>
              <a:t> mod 26 = 3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CC88B5-B869-411C-951F-E34C057C6B32}" type="slidenum">
              <a:rPr lang="en-GB" sz="1400" smtClean="0"/>
              <a:pPr/>
              <a:t>33</a:t>
            </a:fld>
            <a:endParaRPr lang="en-GB" sz="1400" smtClean="0"/>
          </a:p>
        </p:txBody>
      </p:sp>
      <p:sp>
        <p:nvSpPr>
          <p:cNvPr id="36867" name="Title 1"/>
          <p:cNvSpPr txBox="1">
            <a:spLocks/>
          </p:cNvSpPr>
          <p:nvPr/>
        </p:nvSpPr>
        <p:spPr bwMode="auto">
          <a:xfrm>
            <a:off x="14288" y="-28575"/>
            <a:ext cx="89122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rgbClr val="FF0000"/>
                </a:solidFill>
              </a:rPr>
              <a:t>Modular Inverse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6868" name="Content Placeholder 2"/>
          <p:cNvSpPr txBox="1">
            <a:spLocks/>
          </p:cNvSpPr>
          <p:nvPr/>
        </p:nvSpPr>
        <p:spPr bwMode="auto">
          <a:xfrm>
            <a:off x="11113" y="1481138"/>
            <a:ext cx="89154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400" b="1"/>
              <a:t>Menghitung Modular Inverse</a:t>
            </a:r>
          </a:p>
          <a:p>
            <a:pPr lvl="1">
              <a:buFontTx/>
              <a:buNone/>
            </a:pPr>
            <a:r>
              <a:rPr lang="id-ID" sz="2400"/>
              <a:t>Bentuk Sederhana:</a:t>
            </a:r>
          </a:p>
          <a:p>
            <a:pPr lvl="1">
              <a:buFontTx/>
              <a:buNone/>
            </a:pPr>
            <a:r>
              <a:rPr lang="id-ID" sz="2400"/>
              <a:t>-karena:</a:t>
            </a:r>
          </a:p>
          <a:p>
            <a:pPr lvl="1">
              <a:buFontTx/>
              <a:buNone/>
            </a:pPr>
            <a:r>
              <a:rPr lang="id-ID" sz="2400" b="1"/>
              <a:t>	(X*Y) mod Z = 1	=&gt;	</a:t>
            </a:r>
            <a:r>
              <a:rPr lang="id-ID" sz="2400"/>
              <a:t>(9*3) mod 26 = 1</a:t>
            </a:r>
          </a:p>
          <a:p>
            <a:pPr lvl="1">
              <a:buFontTx/>
              <a:buNone/>
            </a:pPr>
            <a:r>
              <a:rPr lang="id-ID" sz="2400"/>
              <a:t>-maka: </a:t>
            </a:r>
          </a:p>
          <a:p>
            <a:pPr lvl="1">
              <a:buFontTx/>
              <a:buNone/>
            </a:pPr>
            <a:r>
              <a:rPr lang="id-ID" sz="2400" b="1"/>
              <a:t>	X</a:t>
            </a:r>
            <a:r>
              <a:rPr lang="id-ID" sz="2400" b="1" baseline="30000"/>
              <a:t>-1</a:t>
            </a:r>
            <a:r>
              <a:rPr lang="id-ID" sz="2400" b="1"/>
              <a:t> mod Z = Y		=&gt;	</a:t>
            </a:r>
            <a:r>
              <a:rPr lang="id-ID" sz="2400" b="1">
                <a:solidFill>
                  <a:srgbClr val="FF0000"/>
                </a:solidFill>
              </a:rPr>
              <a:t>9</a:t>
            </a:r>
            <a:r>
              <a:rPr lang="id-ID" sz="2400" b="1" baseline="30000">
                <a:solidFill>
                  <a:srgbClr val="FF0000"/>
                </a:solidFill>
              </a:rPr>
              <a:t>-1</a:t>
            </a:r>
            <a:r>
              <a:rPr lang="id-ID" sz="2400" b="1">
                <a:solidFill>
                  <a:srgbClr val="FF0000"/>
                </a:solidFill>
              </a:rPr>
              <a:t> mod 26 = 3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5AE2A3-B5FF-44F9-922D-3038CCBA53B3}" type="slidenum">
              <a:rPr lang="en-GB" sz="1400" smtClean="0"/>
              <a:pPr/>
              <a:t>34</a:t>
            </a:fld>
            <a:endParaRPr lang="en-GB" sz="1400" smtClean="0"/>
          </a:p>
        </p:txBody>
      </p:sp>
      <p:sp>
        <p:nvSpPr>
          <p:cNvPr id="37891" name="Title 1"/>
          <p:cNvSpPr txBox="1">
            <a:spLocks/>
          </p:cNvSpPr>
          <p:nvPr/>
        </p:nvSpPr>
        <p:spPr bwMode="auto">
          <a:xfrm>
            <a:off x="227013" y="0"/>
            <a:ext cx="89122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chemeClr val="tx2"/>
                </a:solidFill>
              </a:rPr>
              <a:t>Dekripsi HILL Cipher</a:t>
            </a:r>
          </a:p>
        </p:txBody>
      </p:sp>
      <p:sp>
        <p:nvSpPr>
          <p:cNvPr id="37892" name="Content Placeholder 2"/>
          <p:cNvSpPr txBox="1">
            <a:spLocks/>
          </p:cNvSpPr>
          <p:nvPr/>
        </p:nvSpPr>
        <p:spPr bwMode="auto">
          <a:xfrm>
            <a:off x="223838" y="919163"/>
            <a:ext cx="89154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b="1"/>
              <a:t>Proses Dekripsi:</a:t>
            </a:r>
          </a:p>
          <a:p>
            <a:pPr lvl="1"/>
            <a:r>
              <a:rPr lang="en-US" sz="2400" b="1"/>
              <a:t>Perkalian </a:t>
            </a:r>
            <a:r>
              <a:rPr lang="en-US" sz="2400" b="1">
                <a:solidFill>
                  <a:srgbClr val="FF0000"/>
                </a:solidFill>
              </a:rPr>
              <a:t>Invers Matrix Kunci </a:t>
            </a:r>
            <a:r>
              <a:rPr lang="en-US" sz="2400" b="1"/>
              <a:t>dan </a:t>
            </a:r>
            <a:r>
              <a:rPr lang="en-US" sz="2400" b="1">
                <a:solidFill>
                  <a:srgbClr val="FF0000"/>
                </a:solidFill>
              </a:rPr>
              <a:t>block ciphertext </a:t>
            </a:r>
            <a:r>
              <a:rPr lang="en-US" sz="2400" b="1"/>
              <a:t>dengan </a:t>
            </a:r>
            <a:r>
              <a:rPr lang="en-US" sz="2400" b="1">
                <a:solidFill>
                  <a:srgbClr val="FF0000"/>
                </a:solidFill>
              </a:rPr>
              <a:t>modulo26</a:t>
            </a:r>
            <a:r>
              <a:rPr lang="en-US" sz="2400" b="1"/>
              <a:t> untuk mendapatkan plaintext</a:t>
            </a:r>
            <a:endParaRPr lang="en-US" sz="2400" b="1">
              <a:solidFill>
                <a:srgbClr val="FF0000"/>
              </a:solidFill>
            </a:endParaRPr>
          </a:p>
          <a:p>
            <a:endParaRPr lang="en-US" sz="2400" b="1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68375" y="2419350"/>
          <a:ext cx="75565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8" imgW="3720960" imgH="457200" progId="Equation.3">
                  <p:embed/>
                </p:oleObj>
              </mc:Choice>
              <mc:Fallback>
                <p:oleObj name="Equation" r:id="rId8" imgW="37209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419350"/>
                        <a:ext cx="75565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928688" y="3486150"/>
          <a:ext cx="7505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10" imgW="3695400" imgH="457200" progId="Equation.3">
                  <p:embed/>
                </p:oleObj>
              </mc:Choice>
              <mc:Fallback>
                <p:oleObj name="Equation" r:id="rId10" imgW="369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86150"/>
                        <a:ext cx="75057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F4A883-BA00-4A03-B076-189112A2B86F}" type="slidenum">
              <a:rPr lang="en-GB" sz="1400" smtClean="0"/>
              <a:pPr/>
              <a:t>35</a:t>
            </a:fld>
            <a:endParaRPr lang="en-GB" sz="1400" smtClean="0"/>
          </a:p>
        </p:txBody>
      </p:sp>
      <p:sp>
        <p:nvSpPr>
          <p:cNvPr id="38915" name="Title 1"/>
          <p:cNvSpPr txBox="1">
            <a:spLocks/>
          </p:cNvSpPr>
          <p:nvPr/>
        </p:nvSpPr>
        <p:spPr bwMode="auto">
          <a:xfrm>
            <a:off x="323850" y="61913"/>
            <a:ext cx="8910638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 b="1">
                <a:solidFill>
                  <a:schemeClr val="tx2"/>
                </a:solidFill>
              </a:rPr>
              <a:t>Dekripsi HILL Cipher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81075" y="2489200"/>
          <a:ext cx="15224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8" imgW="749160" imgH="457200" progId="Equation.3">
                  <p:embed/>
                </p:oleObj>
              </mc:Choice>
              <mc:Fallback>
                <p:oleObj name="Equation" r:id="rId8" imgW="7491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489200"/>
                        <a:ext cx="152241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44575" y="3503613"/>
          <a:ext cx="14192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10" imgW="698400" imgH="457200" progId="Equation.3">
                  <p:embed/>
                </p:oleObj>
              </mc:Choice>
              <mc:Fallback>
                <p:oleObj name="Equation" r:id="rId10" imgW="698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503613"/>
                        <a:ext cx="14192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539750" y="10604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/>
              <a:t>Hasil Dekripsi:</a:t>
            </a:r>
          </a:p>
          <a:p>
            <a:pPr lvl="1"/>
            <a:r>
              <a:rPr lang="en-US" b="1"/>
              <a:t>Plaintext: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MIPA</a:t>
            </a:r>
            <a:endParaRPr lang="en-US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80E120-A571-46C1-8451-E1206F61625C}" type="slidenum">
              <a:rPr lang="en-GB" sz="1400" smtClean="0"/>
              <a:pPr/>
              <a:t>36</a:t>
            </a:fld>
            <a:endParaRPr lang="en-GB" sz="1400" smtClean="0"/>
          </a:p>
        </p:txBody>
      </p:sp>
      <p:sp>
        <p:nvSpPr>
          <p:cNvPr id="39939" name="Title 1"/>
          <p:cNvSpPr txBox="1">
            <a:spLocks/>
          </p:cNvSpPr>
          <p:nvPr/>
        </p:nvSpPr>
        <p:spPr bwMode="auto">
          <a:xfrm>
            <a:off x="323850" y="-3175"/>
            <a:ext cx="89106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Latihan Soal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850" y="1028700"/>
            <a:ext cx="8915400" cy="3778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err="1" smtClean="0"/>
              <a:t>Latihan</a:t>
            </a:r>
            <a:r>
              <a:rPr lang="en-US" sz="2400" b="1" dirty="0" smtClean="0"/>
              <a:t>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b="1" dirty="0" err="1" smtClean="0"/>
              <a:t>Lakukan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Enkripsi</a:t>
            </a:r>
            <a:r>
              <a:rPr lang="en-US" sz="2400" b="1" dirty="0" smtClean="0"/>
              <a:t> Hill Cipher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plaintext </a:t>
            </a:r>
            <a:r>
              <a:rPr lang="en-US" sz="2400" b="1" dirty="0" err="1" smtClean="0"/>
              <a:t>berikut</a:t>
            </a:r>
            <a:r>
              <a:rPr lang="en-US" sz="2400" b="1" dirty="0" smtClean="0"/>
              <a:t>:</a:t>
            </a:r>
          </a:p>
          <a:p>
            <a:pPr marL="1314450" lvl="2" indent="-28575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HILLCIPHER</a:t>
            </a:r>
          </a:p>
          <a:p>
            <a:pPr marL="1314450" lvl="2" indent="-28575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ENCRYPTION</a:t>
            </a:r>
          </a:p>
          <a:p>
            <a:pPr marL="1314450" lvl="2" indent="-28575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DECRYPTION</a:t>
            </a:r>
          </a:p>
          <a:p>
            <a:pPr marL="1543050" lvl="2" indent="-514350"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1543050" lvl="2" indent="-514350">
              <a:buFontTx/>
              <a:buNone/>
              <a:defRPr/>
            </a:pPr>
            <a:r>
              <a:rPr lang="en-US" b="1" dirty="0" err="1" smtClean="0">
                <a:cs typeface="Courier New" pitchFamily="49" charset="0"/>
              </a:rPr>
              <a:t>Dengan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cs typeface="Courier New" pitchFamily="49" charset="0"/>
              </a:rPr>
              <a:t>kunci</a:t>
            </a:r>
            <a:r>
              <a:rPr lang="en-US" b="1" dirty="0" smtClean="0">
                <a:cs typeface="Courier New" pitchFamily="49" charset="0"/>
              </a:rPr>
              <a:t> :</a:t>
            </a:r>
          </a:p>
          <a:p>
            <a:pPr marL="1543050" lvl="2" indent="-514350">
              <a:buFontTx/>
              <a:buNone/>
              <a:defRPr/>
            </a:pPr>
            <a:r>
              <a:rPr lang="en-US" b="1" dirty="0" smtClean="0">
                <a:cs typeface="Courier New" pitchFamily="49" charset="0"/>
              </a:rPr>
              <a:t> 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b="1" dirty="0" err="1" smtClean="0"/>
              <a:t>Lakukan</a:t>
            </a:r>
            <a:r>
              <a:rPr lang="en-US" sz="2400" b="1" dirty="0" smtClean="0"/>
              <a:t> Proses </a:t>
            </a:r>
            <a:r>
              <a:rPr lang="en-US" sz="2400" b="1" dirty="0" err="1" smtClean="0"/>
              <a:t>Dekripsi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ciphertext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diperoleh</a:t>
            </a:r>
            <a:r>
              <a:rPr lang="en-US" sz="2400" b="1" dirty="0" smtClean="0"/>
              <a:t> !</a:t>
            </a:r>
          </a:p>
          <a:p>
            <a:pPr>
              <a:defRPr/>
            </a:pPr>
            <a:endParaRPr lang="en-US" sz="24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24288" y="3878263"/>
          <a:ext cx="9556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9" imgW="469900" imgH="457200" progId="Equation.3">
                  <p:embed/>
                </p:oleObj>
              </mc:Choice>
              <mc:Fallback>
                <p:oleObj name="Equation" r:id="rId9" imgW="469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878263"/>
                        <a:ext cx="9556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D1ABC63-06A8-4898-B2AD-8417E5B07BD4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</a:rPr>
              <a:t>Dekripsi perlu menghitung </a:t>
            </a:r>
            <a:r>
              <a:rPr lang="en-US" sz="2400" b="1" smtClean="0">
                <a:solidFill>
                  <a:srgbClr val="08080C"/>
                </a:solidFill>
              </a:rPr>
              <a:t>K</a:t>
            </a:r>
            <a:r>
              <a:rPr lang="en-US" sz="2400" baseline="30000" smtClean="0">
                <a:solidFill>
                  <a:srgbClr val="08080C"/>
                </a:solidFill>
              </a:rPr>
              <a:t>-1 </a:t>
            </a:r>
            <a:r>
              <a:rPr lang="en-US" sz="2400" smtClean="0">
                <a:solidFill>
                  <a:srgbClr val="08080C"/>
                </a:solidFill>
              </a:rPr>
              <a:t>sedemikian sehingga </a:t>
            </a:r>
            <a:r>
              <a:rPr lang="en-US" sz="2400" b="1" smtClean="0">
                <a:solidFill>
                  <a:srgbClr val="08080C"/>
                </a:solidFill>
              </a:rPr>
              <a:t>KK</a:t>
            </a:r>
            <a:r>
              <a:rPr lang="en-US" sz="2400" baseline="30000" smtClean="0">
                <a:solidFill>
                  <a:srgbClr val="08080C"/>
                </a:solidFill>
              </a:rPr>
              <a:t>-1 </a:t>
            </a:r>
            <a:r>
              <a:rPr lang="en-US" sz="2400" smtClean="0">
                <a:solidFill>
                  <a:srgbClr val="08080C"/>
                </a:solidFill>
              </a:rPr>
              <a:t>= </a:t>
            </a:r>
            <a:r>
              <a:rPr lang="en-US" sz="2400" b="1" smtClean="0">
                <a:solidFill>
                  <a:srgbClr val="08080C"/>
                </a:solidFill>
              </a:rPr>
              <a:t>I</a:t>
            </a:r>
            <a:r>
              <a:rPr lang="en-US" sz="2400" smtClean="0">
                <a:solidFill>
                  <a:srgbClr val="08080C"/>
                </a:solidFill>
              </a:rPr>
              <a:t>   (</a:t>
            </a:r>
            <a:r>
              <a:rPr lang="en-US" sz="2400" b="1" smtClean="0">
                <a:solidFill>
                  <a:srgbClr val="08080C"/>
                </a:solidFill>
              </a:rPr>
              <a:t>I</a:t>
            </a:r>
            <a:r>
              <a:rPr lang="en-US" sz="2400" smtClean="0">
                <a:solidFill>
                  <a:srgbClr val="08080C"/>
                </a:solidFill>
              </a:rPr>
              <a:t> matriks identitas).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8080C"/>
                </a:solidFill>
              </a:rPr>
              <a:t>Contoh: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8080C"/>
                </a:solidFill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8080C"/>
                </a:solidFill>
              </a:rPr>
              <a:t>		K =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08080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8080C"/>
                </a:solidFill>
              </a:rPr>
              <a:t>	</a:t>
            </a:r>
            <a:r>
              <a:rPr lang="en-US" sz="2400" smtClean="0">
                <a:solidFill>
                  <a:srgbClr val="08080C"/>
                </a:solidFill>
              </a:rPr>
              <a:t>Plainteks: </a:t>
            </a:r>
            <a:r>
              <a:rPr lang="en-US" sz="2400" smtClean="0">
                <a:solidFill>
                  <a:srgbClr val="08080C"/>
                </a:solidFill>
                <a:latin typeface="Courier New" panose="02070309020205020404" pitchFamily="49" charset="0"/>
              </a:rPr>
              <a:t>PAYMOREMONEY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Courier New" panose="02070309020205020404" pitchFamily="49" charset="0"/>
              </a:rPr>
              <a:t>	</a:t>
            </a:r>
            <a:r>
              <a:rPr lang="en-US" sz="2400" smtClean="0">
                <a:solidFill>
                  <a:srgbClr val="08080C"/>
                </a:solidFill>
                <a:latin typeface="Arial" panose="020B0604020202020204" pitchFamily="34" charset="0"/>
              </a:rPr>
              <a:t>Enkripsi tiga huruf pertama: </a:t>
            </a:r>
            <a:r>
              <a:rPr lang="en-US" sz="2400" smtClean="0">
                <a:solidFill>
                  <a:srgbClr val="08080C"/>
                </a:solidFill>
                <a:latin typeface="Courier New" panose="02070309020205020404" pitchFamily="49" charset="0"/>
              </a:rPr>
              <a:t>PAY = (15, 0, 24)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Cipherteks: C = 			                      = </a:t>
            </a:r>
            <a:r>
              <a:rPr lang="en-US" sz="2400" b="1" smtClean="0">
                <a:solidFill>
                  <a:srgbClr val="08080C"/>
                </a:solidFill>
                <a:latin typeface="Courier New" panose="02070309020205020404" pitchFamily="49" charset="0"/>
              </a:rPr>
              <a:t>LNS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08080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8080C"/>
                </a:solidFill>
                <a:latin typeface="Arial" panose="020B0604020202020204" pitchFamily="34" charset="0"/>
              </a:rPr>
              <a:t>	Cipherteks selengkapnya: </a:t>
            </a:r>
            <a:r>
              <a:rPr lang="en-US" sz="2400" b="1" smtClean="0">
                <a:solidFill>
                  <a:srgbClr val="08080C"/>
                </a:solidFill>
                <a:latin typeface="Courier New" panose="02070309020205020404" pitchFamily="49" charset="0"/>
              </a:rPr>
              <a:t>LNSHDLEWMTRW</a:t>
            </a:r>
          </a:p>
        </p:txBody>
      </p:sp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2209800" y="1752600"/>
          <a:ext cx="15240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8" imgW="749300" imgH="596900" progId="Equation.3">
                  <p:embed/>
                </p:oleObj>
              </mc:Choice>
              <mc:Fallback>
                <p:oleObj name="Equation" r:id="rId8" imgW="7493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15240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3276600" y="3962400"/>
          <a:ext cx="4191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0" imgW="2197100" imgH="596900" progId="Equation.3">
                  <p:embed/>
                </p:oleObj>
              </mc:Choice>
              <mc:Fallback>
                <p:oleObj name="Equation" r:id="rId10" imgW="21971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4191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78363BE-0D66-419B-8F72-E27BC4BD9EB9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r>
              <a:rPr lang="en-US" sz="2400" smtClean="0">
                <a:solidFill>
                  <a:srgbClr val="08080C"/>
                </a:solidFill>
              </a:rPr>
              <a:t>Dekripsi,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	</a:t>
            </a:r>
            <a:r>
              <a:rPr lang="en-US" sz="2400" b="1" smtClean="0">
                <a:solidFill>
                  <a:srgbClr val="08080C"/>
                </a:solidFill>
              </a:rPr>
              <a:t>K</a:t>
            </a:r>
            <a:r>
              <a:rPr lang="en-US" sz="2400" baseline="30000" smtClean="0">
                <a:solidFill>
                  <a:srgbClr val="08080C"/>
                </a:solidFill>
              </a:rPr>
              <a:t>-1</a:t>
            </a:r>
            <a:r>
              <a:rPr lang="en-US" sz="2400" smtClean="0">
                <a:solidFill>
                  <a:srgbClr val="08080C"/>
                </a:solidFill>
              </a:rPr>
              <a:t>=			</a:t>
            </a: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sebab  </a:t>
            </a: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	</a:t>
            </a:r>
          </a:p>
        </p:txBody>
      </p:sp>
      <p:graphicFrame>
        <p:nvGraphicFramePr>
          <p:cNvPr id="41988" name="Object 1029"/>
          <p:cNvGraphicFramePr>
            <a:graphicFrameLocks noChangeAspect="1"/>
          </p:cNvGraphicFramePr>
          <p:nvPr/>
        </p:nvGraphicFramePr>
        <p:xfrm>
          <a:off x="2438400" y="1295400"/>
          <a:ext cx="16764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8" imgW="762000" imgH="596900" progId="Equation.3">
                  <p:embed/>
                </p:oleObj>
              </mc:Choice>
              <mc:Fallback>
                <p:oleObj name="Equation" r:id="rId8" imgW="762000" imgH="596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16764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031"/>
          <p:cNvGraphicFramePr>
            <a:graphicFrameLocks noChangeAspect="1"/>
          </p:cNvGraphicFramePr>
          <p:nvPr/>
        </p:nvGraphicFramePr>
        <p:xfrm>
          <a:off x="914400" y="3657600"/>
          <a:ext cx="77724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0" imgW="3594100" imgH="596900" progId="Equation.3">
                  <p:embed/>
                </p:oleObj>
              </mc:Choice>
              <mc:Fallback>
                <p:oleObj name="Equation" r:id="rId10" imgW="3594100" imgH="5969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7724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55340FC-52B5-4D96-B0EB-0633775651A3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39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400" smtClean="0">
                <a:solidFill>
                  <a:srgbClr val="08080C"/>
                </a:solidFill>
              </a:rPr>
              <a:t>Dekripsi:</a:t>
            </a:r>
            <a:br>
              <a:rPr lang="en-US" sz="2400" smtClean="0">
                <a:solidFill>
                  <a:srgbClr val="08080C"/>
                </a:solidFill>
              </a:rPr>
            </a:b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	</a:t>
            </a:r>
            <a:r>
              <a:rPr lang="en-US" sz="2400" b="1" smtClean="0">
                <a:solidFill>
                  <a:srgbClr val="08080C"/>
                </a:solidFill>
              </a:rPr>
              <a:t>P</a:t>
            </a:r>
            <a:r>
              <a:rPr lang="en-US" sz="2400" smtClean="0">
                <a:solidFill>
                  <a:srgbClr val="08080C"/>
                </a:solidFill>
              </a:rPr>
              <a:t> = </a:t>
            </a:r>
            <a:r>
              <a:rPr lang="en-US" sz="2400" b="1" smtClean="0">
                <a:solidFill>
                  <a:srgbClr val="08080C"/>
                </a:solidFill>
              </a:rPr>
              <a:t>K</a:t>
            </a:r>
            <a:r>
              <a:rPr lang="en-US" sz="2400" baseline="30000" smtClean="0">
                <a:solidFill>
                  <a:srgbClr val="08080C"/>
                </a:solidFill>
              </a:rPr>
              <a:t>-1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  <a:r>
              <a:rPr lang="en-US" sz="2400" b="1" smtClean="0">
                <a:solidFill>
                  <a:srgbClr val="08080C"/>
                </a:solidFill>
              </a:rPr>
              <a:t>C</a:t>
            </a:r>
          </a:p>
          <a:p>
            <a:pPr>
              <a:buFontTx/>
              <a:buNone/>
            </a:pPr>
            <a:endParaRPr lang="en-US" sz="2400" b="1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r>
              <a:rPr lang="en-US" sz="2400" b="1" smtClean="0">
                <a:solidFill>
                  <a:srgbClr val="08080C"/>
                </a:solidFill>
              </a:rPr>
              <a:t>	</a:t>
            </a:r>
            <a:r>
              <a:rPr lang="en-US" sz="2400" smtClean="0">
                <a:solidFill>
                  <a:srgbClr val="08080C"/>
                </a:solidFill>
              </a:rPr>
              <a:t>Cipherteks: </a:t>
            </a:r>
            <a:r>
              <a:rPr lang="en-US" sz="2400" smtClean="0">
                <a:solidFill>
                  <a:srgbClr val="08080C"/>
                </a:solidFill>
                <a:latin typeface="Courier New" panose="02070309020205020404" pitchFamily="49" charset="0"/>
              </a:rPr>
              <a:t>LNS  </a:t>
            </a:r>
            <a:r>
              <a:rPr lang="en-US" sz="2400" smtClean="0">
                <a:solidFill>
                  <a:srgbClr val="08080C"/>
                </a:solidFill>
                <a:latin typeface="Arial" panose="020B0604020202020204" pitchFamily="34" charset="0"/>
              </a:rPr>
              <a:t>atau C = (11, 13, 18)</a:t>
            </a:r>
            <a:r>
              <a:rPr lang="en-US" sz="2400" smtClean="0">
                <a:solidFill>
                  <a:srgbClr val="08080C"/>
                </a:solidFill>
              </a:rPr>
              <a:t> </a:t>
            </a: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Plainteks:</a:t>
            </a: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endParaRPr lang="en-US" sz="2400" smtClean="0">
              <a:solidFill>
                <a:srgbClr val="08080C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8080C"/>
                </a:solidFill>
              </a:rPr>
              <a:t>	</a:t>
            </a:r>
            <a:r>
              <a:rPr lang="en-US" sz="2400" b="1" smtClean="0">
                <a:solidFill>
                  <a:srgbClr val="08080C"/>
                </a:solidFill>
              </a:rPr>
              <a:t>C</a:t>
            </a:r>
            <a:r>
              <a:rPr lang="en-US" sz="2400" smtClean="0">
                <a:solidFill>
                  <a:srgbClr val="08080C"/>
                </a:solidFill>
              </a:rPr>
              <a:t> = (15, 0, 24) = (P, A, Y) </a:t>
            </a:r>
          </a:p>
        </p:txBody>
      </p:sp>
      <p:graphicFrame>
        <p:nvGraphicFramePr>
          <p:cNvPr id="43012" name="Object 6"/>
          <p:cNvGraphicFramePr>
            <a:graphicFrameLocks noChangeAspect="1"/>
          </p:cNvGraphicFramePr>
          <p:nvPr/>
        </p:nvGraphicFramePr>
        <p:xfrm>
          <a:off x="2514600" y="3429000"/>
          <a:ext cx="60198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8" imgW="2197100" imgH="596900" progId="Equation.3">
                  <p:embed/>
                </p:oleObj>
              </mc:Choice>
              <mc:Fallback>
                <p:oleObj name="Equation" r:id="rId8" imgW="21971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60198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F8D50A6-DB40-484B-B501-CA111C6B4D13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" y="1196975"/>
            <a:ext cx="8424863" cy="48926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dirty="0" err="1">
                <a:solidFill>
                  <a:srgbClr val="010000"/>
                </a:solidFill>
                <a:cs typeface="Times New Roman" panose="02020603050405020304" pitchFamily="18" charset="0"/>
              </a:rPr>
              <a:t>Contoh</a:t>
            </a:r>
            <a:r>
              <a:rPr lang="en-GB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rgbClr val="010000"/>
                </a:solidFill>
                <a:cs typeface="Times New Roman" panose="02020603050405020304" pitchFamily="18" charset="0"/>
              </a:rPr>
              <a:t>cipher</a:t>
            </a:r>
            <a:r>
              <a:rPr lang="en-GB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10000"/>
                </a:solidFill>
                <a:cs typeface="Times New Roman" panose="02020603050405020304" pitchFamily="18" charset="0"/>
              </a:rPr>
              <a:t>substitusi</a:t>
            </a:r>
            <a:r>
              <a:rPr lang="en-GB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10000"/>
                </a:solidFill>
                <a:cs typeface="Times New Roman" panose="02020603050405020304" pitchFamily="18" charset="0"/>
              </a:rPr>
              <a:t>periodik</a:t>
            </a:r>
            <a:r>
              <a:rPr lang="en-GB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10000"/>
                </a:solidFill>
                <a:cs typeface="Times New Roman" panose="02020603050405020304" pitchFamily="18" charset="0"/>
              </a:rPr>
              <a:t>adalah</a:t>
            </a:r>
            <a:r>
              <a:rPr lang="en-GB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rgbClr val="010000"/>
                </a:solidFill>
                <a:cs typeface="Times New Roman" panose="02020603050405020304" pitchFamily="18" charset="0"/>
              </a:rPr>
              <a:t>cipher </a:t>
            </a:r>
            <a:r>
              <a:rPr lang="en-GB" i="1" dirty="0" err="1">
                <a:solidFill>
                  <a:srgbClr val="010000"/>
                </a:solidFill>
                <a:cs typeface="Times New Roman" panose="02020603050405020304" pitchFamily="18" charset="0"/>
              </a:rPr>
              <a:t>Vigenere</a:t>
            </a:r>
            <a:r>
              <a:rPr lang="en-GB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k</a:t>
            </a:r>
            <a:r>
              <a:rPr lang="en-US" baseline="-30000" dirty="0">
                <a:solidFill>
                  <a:srgbClr val="010000"/>
                </a:solidFill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k</a:t>
            </a:r>
            <a:r>
              <a:rPr lang="en-US" baseline="-30000" dirty="0">
                <a:solidFill>
                  <a:srgbClr val="010000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… 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k</a:t>
            </a:r>
            <a:r>
              <a:rPr lang="en-US" i="1" baseline="-30000" dirty="0">
                <a:solidFill>
                  <a:srgbClr val="010000"/>
                </a:solidFill>
                <a:cs typeface="Times New Roman" panose="02020603050405020304" pitchFamily="18" charset="0"/>
              </a:rPr>
              <a:t>m</a:t>
            </a:r>
            <a:endParaRPr lang="en-US" dirty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marL="893763" algn="just" eaLnBrk="1" hangingPunct="1">
              <a:buFont typeface="Wingdings" panose="05000000000000000000" pitchFamily="2" charset="2"/>
              <a:buNone/>
              <a:defRPr/>
            </a:pPr>
            <a:r>
              <a:rPr lang="en-US" i="1" dirty="0" err="1">
                <a:solidFill>
                  <a:srgbClr val="010000"/>
                </a:solidFill>
                <a:cs typeface="Times New Roman" panose="02020603050405020304" pitchFamily="18" charset="0"/>
              </a:rPr>
              <a:t>k</a:t>
            </a:r>
            <a:r>
              <a:rPr lang="en-US" i="1" baseline="-30000" dirty="0" err="1">
                <a:solidFill>
                  <a:srgbClr val="010000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10000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menyatakan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pergeseran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huruf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ke-</a:t>
            </a:r>
            <a:r>
              <a:rPr lang="en-US" i="1" dirty="0" err="1">
                <a:solidFill>
                  <a:srgbClr val="010000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Karakter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cipherteks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c</a:t>
            </a:r>
            <a:r>
              <a:rPr lang="en-US" i="1" baseline="-30000" dirty="0">
                <a:solidFill>
                  <a:srgbClr val="010000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) = (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+ </a:t>
            </a:r>
            <a:r>
              <a:rPr lang="en-US" i="1" dirty="0" err="1">
                <a:solidFill>
                  <a:srgbClr val="010000"/>
                </a:solidFill>
                <a:cs typeface="Times New Roman" panose="02020603050405020304" pitchFamily="18" charset="0"/>
              </a:rPr>
              <a:t>k</a:t>
            </a:r>
            <a:r>
              <a:rPr lang="en-US" i="1" baseline="-30000" dirty="0" err="1">
                <a:solidFill>
                  <a:srgbClr val="010000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) mod 26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   (*)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			 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Misalkan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periode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10000"/>
                </a:solidFill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= 20,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karakter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dienkripsi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persamaan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(*),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karakter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ke-</a:t>
            </a:r>
            <a:r>
              <a:rPr lang="en-US" i="1" dirty="0" err="1">
                <a:solidFill>
                  <a:srgbClr val="010000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10000"/>
                </a:solidFill>
                <a:cs typeface="Times New Roman" panose="02020603050405020304" pitchFamily="18" charset="0"/>
              </a:rPr>
              <a:t>k</a:t>
            </a:r>
            <a:r>
              <a:rPr lang="en-US" i="1" baseline="-30000" dirty="0" err="1">
                <a:solidFill>
                  <a:srgbClr val="010000"/>
                </a:solidFill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1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karakter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berikutnya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kembali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pola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enkripsi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10000"/>
                </a:solidFill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010000"/>
                </a:solidFill>
                <a:cs typeface="Times New Roman" panose="02020603050405020304" pitchFamily="18" charset="0"/>
              </a:rPr>
              <a:t>.</a:t>
            </a:r>
            <a:endParaRPr lang="en-GB" dirty="0">
              <a:solidFill>
                <a:srgbClr val="01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B937958-1684-4E03-ABCD-7F82767FF002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40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657600"/>
          </a:xfrm>
        </p:spPr>
        <p:txBody>
          <a:bodyPr/>
          <a:lstStyle/>
          <a:p>
            <a:r>
              <a:rPr lang="en-US" sz="2400" smtClean="0">
                <a:solidFill>
                  <a:srgbClr val="08080C"/>
                </a:solidFill>
              </a:rPr>
              <a:t>Kekuatan Hill cipher terletak pada penyembunyian frekuensi huruf tunggal</a:t>
            </a:r>
          </a:p>
          <a:p>
            <a:endParaRPr lang="en-US" sz="2400" smtClean="0">
              <a:solidFill>
                <a:srgbClr val="08080C"/>
              </a:solidFill>
            </a:endParaRPr>
          </a:p>
          <a:p>
            <a:r>
              <a:rPr lang="en-US" sz="2400" smtClean="0">
                <a:solidFill>
                  <a:srgbClr val="08080C"/>
                </a:solidFill>
              </a:rPr>
              <a:t>Huruf plainteks yang sama belum tentu dienkripsi menjadi huruf cipherteks yang sama.</a:t>
            </a:r>
          </a:p>
          <a:p>
            <a:pPr lvl="1">
              <a:buFontTx/>
              <a:buNone/>
            </a:pPr>
            <a:endParaRPr lang="en-US" sz="2000" smtClean="0">
              <a:solidFill>
                <a:srgbClr val="08080C"/>
              </a:solidFill>
            </a:endParaRPr>
          </a:p>
          <a:p>
            <a:endParaRPr lang="en-US" sz="2400" smtClean="0">
              <a:solidFill>
                <a:srgbClr val="08080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9FC0619-ADF3-4EF3-B608-1E7503F287D0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1688"/>
            <a:ext cx="7772400" cy="3671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8080C"/>
                </a:solidFill>
              </a:rPr>
              <a:t>Hill cipher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dirty="0" err="1" smtClean="0">
                <a:solidFill>
                  <a:srgbClr val="08080C"/>
                </a:solidFill>
              </a:rPr>
              <a:t>mudah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dirty="0" err="1" smtClean="0">
                <a:solidFill>
                  <a:srgbClr val="08080C"/>
                </a:solidFill>
              </a:rPr>
              <a:t>dipecahkan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dirty="0" err="1" smtClean="0">
                <a:solidFill>
                  <a:srgbClr val="08080C"/>
                </a:solidFill>
              </a:rPr>
              <a:t>dengan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i="1" dirty="0" smtClean="0">
                <a:solidFill>
                  <a:srgbClr val="08080C"/>
                </a:solidFill>
              </a:rPr>
              <a:t>known-plaintext attack</a:t>
            </a:r>
            <a:r>
              <a:rPr lang="en-US" sz="2000" dirty="0" smtClean="0">
                <a:solidFill>
                  <a:srgbClr val="08080C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rgbClr val="08080C"/>
                </a:solidFill>
              </a:rPr>
              <a:t>Misalkan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dirty="0" err="1" smtClean="0">
                <a:solidFill>
                  <a:srgbClr val="08080C"/>
                </a:solidFill>
              </a:rPr>
              <a:t>untuk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i="1" dirty="0" smtClean="0">
                <a:solidFill>
                  <a:srgbClr val="08080C"/>
                </a:solidFill>
              </a:rPr>
              <a:t>Hill cipher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dirty="0" err="1" smtClean="0">
                <a:solidFill>
                  <a:srgbClr val="08080C"/>
                </a:solidFill>
              </a:rPr>
              <a:t>dengan</a:t>
            </a:r>
            <a:r>
              <a:rPr lang="en-US" sz="2000" dirty="0" smtClean="0">
                <a:solidFill>
                  <a:srgbClr val="08080C"/>
                </a:solidFill>
              </a:rPr>
              <a:t> </a:t>
            </a:r>
            <a:r>
              <a:rPr lang="en-US" sz="2000" i="1" dirty="0" smtClean="0">
                <a:solidFill>
                  <a:srgbClr val="08080C"/>
                </a:solidFill>
              </a:rPr>
              <a:t>m</a:t>
            </a:r>
            <a:r>
              <a:rPr lang="en-US" sz="2000" dirty="0" smtClean="0">
                <a:solidFill>
                  <a:srgbClr val="08080C"/>
                </a:solidFill>
              </a:rPr>
              <a:t> = 2 </a:t>
            </a:r>
            <a:r>
              <a:rPr lang="en-US" sz="2000" dirty="0" err="1" smtClean="0">
                <a:solidFill>
                  <a:srgbClr val="08080C"/>
                </a:solidFill>
              </a:rPr>
              <a:t>diketahui</a:t>
            </a:r>
            <a:r>
              <a:rPr lang="en-US" sz="2000" dirty="0" smtClean="0">
                <a:solidFill>
                  <a:srgbClr val="08080C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P = (5, 17) </a:t>
            </a:r>
            <a:r>
              <a:rPr lang="en-US" sz="2400" dirty="0" err="1" smtClean="0">
                <a:solidFill>
                  <a:srgbClr val="08080C"/>
                </a:solidFill>
              </a:rPr>
              <a:t>dan</a:t>
            </a:r>
            <a:r>
              <a:rPr lang="en-US" sz="2400" dirty="0" smtClean="0">
                <a:solidFill>
                  <a:srgbClr val="08080C"/>
                </a:solidFill>
              </a:rPr>
              <a:t> </a:t>
            </a:r>
            <a:r>
              <a:rPr lang="en-US" sz="2400" i="1" dirty="0" smtClean="0">
                <a:solidFill>
                  <a:srgbClr val="08080C"/>
                </a:solidFill>
              </a:rPr>
              <a:t>C</a:t>
            </a:r>
            <a:r>
              <a:rPr lang="en-US" sz="2400" dirty="0" smtClean="0">
                <a:solidFill>
                  <a:srgbClr val="08080C"/>
                </a:solidFill>
              </a:rPr>
              <a:t> = (15, 16)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8080C"/>
                </a:solidFill>
              </a:rPr>
              <a:t>P = (8, 3) </a:t>
            </a:r>
            <a:r>
              <a:rPr lang="en-US" sz="2400" dirty="0" err="1" smtClean="0">
                <a:solidFill>
                  <a:srgbClr val="08080C"/>
                </a:solidFill>
              </a:rPr>
              <a:t>dan</a:t>
            </a:r>
            <a:r>
              <a:rPr lang="en-US" sz="2400" dirty="0" smtClean="0">
                <a:solidFill>
                  <a:srgbClr val="08080C"/>
                </a:solidFill>
              </a:rPr>
              <a:t> </a:t>
            </a:r>
            <a:r>
              <a:rPr lang="en-US" sz="2400" i="1" dirty="0" smtClean="0">
                <a:solidFill>
                  <a:srgbClr val="08080C"/>
                </a:solidFill>
              </a:rPr>
              <a:t>C</a:t>
            </a:r>
            <a:r>
              <a:rPr lang="en-US" sz="2400" dirty="0" smtClean="0">
                <a:solidFill>
                  <a:srgbClr val="08080C"/>
                </a:solidFill>
              </a:rPr>
              <a:t> = (2, 5)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rgbClr val="08080C"/>
                </a:solidFill>
              </a:rPr>
              <a:t>Jadi</a:t>
            </a:r>
            <a:r>
              <a:rPr lang="en-US" sz="2400" dirty="0" smtClean="0">
                <a:solidFill>
                  <a:srgbClr val="08080C"/>
                </a:solidFill>
              </a:rPr>
              <a:t>, </a:t>
            </a:r>
            <a:r>
              <a:rPr lang="en-US" sz="2400" b="1" dirty="0" smtClean="0">
                <a:solidFill>
                  <a:srgbClr val="08080C"/>
                </a:solidFill>
              </a:rPr>
              <a:t>K</a:t>
            </a:r>
            <a:r>
              <a:rPr lang="en-US" sz="2400" dirty="0" smtClean="0">
                <a:solidFill>
                  <a:srgbClr val="08080C"/>
                </a:solidFill>
              </a:rPr>
              <a:t>(5, 17) = (15, 16) </a:t>
            </a:r>
            <a:r>
              <a:rPr lang="en-US" sz="2400" dirty="0" err="1" smtClean="0">
                <a:solidFill>
                  <a:srgbClr val="08080C"/>
                </a:solidFill>
              </a:rPr>
              <a:t>dan</a:t>
            </a:r>
            <a:r>
              <a:rPr lang="en-US" sz="2400" dirty="0" smtClean="0">
                <a:solidFill>
                  <a:srgbClr val="08080C"/>
                </a:solidFill>
              </a:rPr>
              <a:t> </a:t>
            </a:r>
            <a:r>
              <a:rPr lang="en-US" sz="2400" b="1" dirty="0" smtClean="0">
                <a:solidFill>
                  <a:srgbClr val="08080C"/>
                </a:solidFill>
              </a:rPr>
              <a:t>K</a:t>
            </a:r>
            <a:r>
              <a:rPr lang="en-US" sz="2400" dirty="0" smtClean="0">
                <a:solidFill>
                  <a:srgbClr val="08080C"/>
                </a:solidFill>
              </a:rPr>
              <a:t>(8, 3) = (2, 5)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8080C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8080C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8080C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8080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rgbClr val="08080C"/>
                </a:solidFill>
              </a:rPr>
              <a:t>Inversi</a:t>
            </a:r>
            <a:r>
              <a:rPr lang="en-US" sz="2400" dirty="0" smtClean="0">
                <a:solidFill>
                  <a:srgbClr val="08080C"/>
                </a:solidFill>
              </a:rPr>
              <a:t> </a:t>
            </a:r>
            <a:r>
              <a:rPr lang="en-US" sz="2400" dirty="0" err="1" smtClean="0">
                <a:solidFill>
                  <a:srgbClr val="08080C"/>
                </a:solidFill>
              </a:rPr>
              <a:t>dari</a:t>
            </a:r>
            <a:r>
              <a:rPr lang="en-US" sz="2400" dirty="0" smtClean="0">
                <a:solidFill>
                  <a:srgbClr val="08080C"/>
                </a:solidFill>
              </a:rPr>
              <a:t> </a:t>
            </a:r>
            <a:r>
              <a:rPr lang="en-US" sz="2400" i="1" dirty="0" smtClean="0">
                <a:solidFill>
                  <a:srgbClr val="08080C"/>
                </a:solidFill>
              </a:rPr>
              <a:t>X</a:t>
            </a:r>
            <a:r>
              <a:rPr lang="en-US" sz="2400" dirty="0" smtClean="0">
                <a:solidFill>
                  <a:srgbClr val="08080C"/>
                </a:solidFill>
              </a:rPr>
              <a:t> </a:t>
            </a:r>
            <a:r>
              <a:rPr lang="en-US" sz="2400" dirty="0" err="1" smtClean="0">
                <a:solidFill>
                  <a:srgbClr val="08080C"/>
                </a:solidFill>
              </a:rPr>
              <a:t>adalah</a:t>
            </a:r>
            <a:r>
              <a:rPr lang="en-US" sz="2400" dirty="0" smtClean="0">
                <a:solidFill>
                  <a:srgbClr val="08080C"/>
                </a:solidFill>
              </a:rPr>
              <a:t> 					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rgbClr val="08080C"/>
                </a:solidFill>
              </a:rPr>
              <a:t>Sehingga</a:t>
            </a:r>
            <a:endParaRPr lang="en-US" sz="2400" dirty="0" smtClean="0">
              <a:solidFill>
                <a:srgbClr val="08080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8080C"/>
                </a:solidFill>
              </a:rPr>
              <a:t>				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rgbClr val="08080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/>
        </p:nvGraphicFramePr>
        <p:xfrm>
          <a:off x="1828800" y="3019425"/>
          <a:ext cx="3505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9" imgW="1688367" imgH="393529" progId="Equation.3">
                  <p:embed/>
                </p:oleObj>
              </mc:Choice>
              <mc:Fallback>
                <p:oleObj name="Equation" r:id="rId9" imgW="168836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19425"/>
                        <a:ext cx="3505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8"/>
          <p:cNvGraphicFramePr>
            <a:graphicFrameLocks noChangeAspect="1"/>
          </p:cNvGraphicFramePr>
          <p:nvPr/>
        </p:nvGraphicFramePr>
        <p:xfrm>
          <a:off x="4572000" y="3962400"/>
          <a:ext cx="3657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11" imgW="1459866" imgH="431613" progId="Equation.3">
                  <p:embed/>
                </p:oleObj>
              </mc:Choice>
              <mc:Fallback>
                <p:oleObj name="Equation" r:id="rId11" imgW="1459866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3657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0"/>
          <p:cNvGraphicFramePr>
            <a:graphicFrameLocks noChangeAspect="1"/>
          </p:cNvGraphicFramePr>
          <p:nvPr/>
        </p:nvGraphicFramePr>
        <p:xfrm>
          <a:off x="2057400" y="5257800"/>
          <a:ext cx="3759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13" imgW="1701800" imgH="393700" progId="Equation.3">
                  <p:embed/>
                </p:oleObj>
              </mc:Choice>
              <mc:Fallback>
                <p:oleObj name="Equation" r:id="rId13" imgW="17018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57800"/>
                        <a:ext cx="3759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BD701-4681-4C14-8C9E-396EB91393B2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23850" y="-3175"/>
            <a:ext cx="89106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Latihan Soal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23850" y="1028700"/>
                <a:ext cx="8915400" cy="37782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9000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5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6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400" b="1" dirty="0" smtClean="0"/>
                  <a:t>Latihan</a:t>
                </a:r>
                <a:r>
                  <a:rPr lang="en-US" sz="2400" b="1" dirty="0" smtClean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  <a:defRPr/>
                </a:pPr>
                <a:r>
                  <a:rPr lang="en-US" sz="2400" b="1" dirty="0" smtClean="0"/>
                  <a:t>a. </a:t>
                </a:r>
                <a:r>
                  <a:rPr lang="en-US" sz="2400" b="1" dirty="0" err="1" smtClean="0"/>
                  <a:t>Lakukan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Enkripsi</a:t>
                </a:r>
                <a:r>
                  <a:rPr lang="en-US" sz="2400" b="1" dirty="0" smtClean="0"/>
                  <a:t> Hill Cipher </a:t>
                </a:r>
                <a:r>
                  <a:rPr lang="en-US" sz="2400" b="1" dirty="0" err="1" smtClean="0"/>
                  <a:t>pada</a:t>
                </a:r>
                <a:r>
                  <a:rPr lang="en-US" sz="2400" b="1" dirty="0" smtClean="0"/>
                  <a:t> plaintext </a:t>
                </a:r>
                <a:r>
                  <a:rPr lang="en-US" sz="2400" b="1" dirty="0" err="1" smtClean="0"/>
                  <a:t>berikut</a:t>
                </a:r>
                <a:r>
                  <a:rPr lang="en-US" sz="2400" b="1" dirty="0" smtClean="0"/>
                  <a:t>:</a:t>
                </a:r>
              </a:p>
              <a:p>
                <a:pPr marL="1314450" lvl="2" indent="-285750">
                  <a:defRPr/>
                </a:pP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INDONESIA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314450" lvl="2" indent="-285750">
                  <a:defRPr/>
                </a:pP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ADA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314450" lvl="2" indent="-285750">
                  <a:defRPr/>
                </a:pP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BAHAYA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543050" lvl="2" indent="-514350">
                  <a:buFontTx/>
                  <a:buNone/>
                  <a:defRPr/>
                </a:pPr>
                <a:r>
                  <a:rPr lang="en-US" b="1" dirty="0" err="1" smtClean="0">
                    <a:cs typeface="Courier New" pitchFamily="49" charset="0"/>
                  </a:rPr>
                  <a:t>Dengan</a:t>
                </a:r>
                <a:r>
                  <a:rPr lang="en-US" b="1" dirty="0" smtClean="0">
                    <a:cs typeface="Courier New" pitchFamily="49" charset="0"/>
                  </a:rPr>
                  <a:t> </a:t>
                </a:r>
                <a:r>
                  <a:rPr lang="en-US" b="1" dirty="0" err="1" smtClean="0">
                    <a:cs typeface="Courier New" pitchFamily="49" charset="0"/>
                  </a:rPr>
                  <a:t>kunci</a:t>
                </a:r>
                <a:r>
                  <a:rPr lang="en-US" b="1" dirty="0" smtClean="0">
                    <a:cs typeface="Courier New" pitchFamily="49" charset="0"/>
                  </a:rPr>
                  <a:t> </a:t>
                </a:r>
                <a:r>
                  <a:rPr lang="en-US" b="1" dirty="0" smtClean="0">
                    <a:cs typeface="Courier New" pitchFamily="49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𝟐𝟎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𝟐𝟎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𝟏𝟕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  <m:t>𝟏𝟕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>
                  <a:cs typeface="Courier New" pitchFamily="49" charset="0"/>
                </a:endParaRPr>
              </a:p>
              <a:p>
                <a:pPr marL="1254125" lvl="1" indent="-796925">
                  <a:buNone/>
                  <a:defRPr/>
                </a:pPr>
                <a:r>
                  <a:rPr lang="en-US" sz="2400" b="1" dirty="0" smtClean="0"/>
                  <a:t>     b. </a:t>
                </a:r>
                <a:r>
                  <a:rPr lang="en-US" sz="2400" b="1" dirty="0" err="1" smtClean="0"/>
                  <a:t>Lakukan</a:t>
                </a:r>
                <a:r>
                  <a:rPr lang="en-US" sz="2400" b="1" dirty="0" smtClean="0"/>
                  <a:t> </a:t>
                </a:r>
                <a:r>
                  <a:rPr lang="en-US" sz="2400" b="1" dirty="0" smtClean="0"/>
                  <a:t>Proses </a:t>
                </a:r>
                <a:r>
                  <a:rPr lang="en-US" sz="2400" b="1" dirty="0" err="1" smtClean="0"/>
                  <a:t>Dekripsi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dari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ciphertext</a:t>
                </a:r>
                <a:r>
                  <a:rPr lang="en-US" sz="2400" b="1" dirty="0" smtClean="0"/>
                  <a:t> yang </a:t>
                </a:r>
                <a:r>
                  <a:rPr lang="en-US" sz="2400" b="1" dirty="0" err="1" smtClean="0"/>
                  <a:t>diperoleh</a:t>
                </a:r>
                <a:r>
                  <a:rPr lang="en-US" sz="2400" b="1" dirty="0" smtClean="0"/>
                  <a:t> !</a:t>
                </a:r>
              </a:p>
              <a:p>
                <a:pPr>
                  <a:defRPr/>
                </a:pPr>
                <a:endParaRPr lang="en-US" sz="2400" b="1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028700"/>
                <a:ext cx="8915400" cy="3778250"/>
              </a:xfrm>
              <a:prstGeom prst="rect">
                <a:avLst/>
              </a:prstGeom>
              <a:blipFill rotWithShape="0">
                <a:blip r:embed="rId7"/>
                <a:stretch>
                  <a:fillRect t="-1290" b="-2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4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BD701-4681-4C14-8C9E-396EB91393B2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1047867"/>
                <a:ext cx="903649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975" lvl="1">
                  <a:tabLst>
                    <a:tab pos="627063" algn="l"/>
                  </a:tabLst>
                  <a:defRPr/>
                </a:pPr>
                <a:r>
                  <a:rPr lang="en-US" b="1" dirty="0" smtClean="0"/>
                  <a:t>2.    a. </a:t>
                </a:r>
                <a:r>
                  <a:rPr lang="en-US" b="1" dirty="0" err="1" smtClean="0"/>
                  <a:t>Lakukan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Enkripsi</a:t>
                </a:r>
                <a:r>
                  <a:rPr lang="en-US" b="1" dirty="0"/>
                  <a:t> </a:t>
                </a:r>
                <a:r>
                  <a:rPr lang="en-US" b="1" dirty="0" smtClean="0"/>
                  <a:t>Affine </a:t>
                </a:r>
                <a:r>
                  <a:rPr lang="en-US" b="1" dirty="0"/>
                  <a:t>Cipher </a:t>
                </a:r>
                <a:r>
                  <a:rPr lang="en-US" b="1" dirty="0" err="1"/>
                  <a:t>pada</a:t>
                </a:r>
                <a:r>
                  <a:rPr lang="en-US" b="1" dirty="0"/>
                  <a:t> plaintext </a:t>
                </a:r>
                <a:r>
                  <a:rPr lang="en-US" b="1" dirty="0" err="1"/>
                  <a:t>berikut</a:t>
                </a:r>
                <a:r>
                  <a:rPr lang="en-US" b="1" dirty="0"/>
                  <a:t>:</a:t>
                </a:r>
              </a:p>
              <a:p>
                <a:pPr marL="1314450" lvl="2" indent="-285750">
                  <a:defRPr/>
                </a:pP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INDONESIA ADA BAHAYA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1543050" lvl="2" indent="-514350">
                  <a:buFontTx/>
                  <a:buNone/>
                  <a:defRPr/>
                </a:pPr>
                <a:r>
                  <a:rPr lang="en-US" b="1" dirty="0" err="1" smtClean="0">
                    <a:cs typeface="Courier New" pitchFamily="49" charset="0"/>
                  </a:rPr>
                  <a:t>dengan</a:t>
                </a:r>
                <a:r>
                  <a:rPr lang="en-US" b="1" dirty="0" smtClean="0">
                    <a:cs typeface="Courier New" pitchFamily="49" charset="0"/>
                  </a:rPr>
                  <a:t> </a:t>
                </a:r>
                <a:r>
                  <a:rPr lang="en-US" b="1" dirty="0" err="1" smtClean="0">
                    <a:cs typeface="Courier New" pitchFamily="49" charset="0"/>
                  </a:rPr>
                  <a:t>fungsi</a:t>
                </a:r>
                <a:r>
                  <a:rPr lang="en-US" b="1" dirty="0" smtClean="0">
                    <a:cs typeface="Courier New" pitchFamily="49" charset="0"/>
                  </a:rPr>
                  <a:t> </a:t>
                </a:r>
                <a:r>
                  <a:rPr lang="en-US" b="1" dirty="0" err="1" smtClean="0">
                    <a:cs typeface="Courier New" pitchFamily="49" charset="0"/>
                  </a:rPr>
                  <a:t>Enkripsi</a:t>
                </a:r>
                <a:r>
                  <a:rPr lang="en-US" b="1" dirty="0" smtClean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=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𝟏𝟓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𝟏𝟑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𝒎𝒐𝒅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𝟐𝟔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!</m:t>
                    </m:r>
                  </m:oMath>
                </a14:m>
                <a:endParaRPr lang="en-US" b="1" dirty="0">
                  <a:cs typeface="Courier New" pitchFamily="49" charset="0"/>
                </a:endParaRPr>
              </a:p>
              <a:p>
                <a:pPr marL="446088" lvl="1" indent="-265113">
                  <a:defRPr/>
                </a:pPr>
                <a:r>
                  <a:rPr lang="en-US" b="1" dirty="0" smtClean="0"/>
                  <a:t>        b. </a:t>
                </a:r>
                <a:r>
                  <a:rPr lang="en-US" b="1" dirty="0" err="1" smtClean="0"/>
                  <a:t>Lakukan</a:t>
                </a:r>
                <a:r>
                  <a:rPr lang="en-US" b="1" dirty="0" smtClean="0"/>
                  <a:t> </a:t>
                </a:r>
                <a:r>
                  <a:rPr lang="en-US" b="1" dirty="0"/>
                  <a:t>Proses </a:t>
                </a:r>
                <a:r>
                  <a:rPr lang="en-US" b="1" dirty="0" err="1"/>
                  <a:t>Dekripsi</a:t>
                </a:r>
                <a:r>
                  <a:rPr lang="en-US" b="1" dirty="0"/>
                  <a:t> </a:t>
                </a:r>
                <a:r>
                  <a:rPr lang="en-US" b="1" dirty="0" err="1"/>
                  <a:t>dari</a:t>
                </a:r>
                <a:r>
                  <a:rPr lang="en-US" b="1" dirty="0"/>
                  <a:t> </a:t>
                </a:r>
                <a:r>
                  <a:rPr lang="en-US" b="1" dirty="0" err="1"/>
                  <a:t>ciphertext</a:t>
                </a:r>
                <a:r>
                  <a:rPr lang="en-US" b="1" dirty="0"/>
                  <a:t> yang </a:t>
                </a:r>
                <a:r>
                  <a:rPr lang="en-US" b="1" dirty="0" err="1" smtClean="0"/>
                  <a:t>berikut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ini</a:t>
                </a:r>
                <a:r>
                  <a:rPr lang="en-US" b="1" dirty="0" smtClean="0"/>
                  <a:t> :</a:t>
                </a:r>
              </a:p>
              <a:p>
                <a:pPr lvl="1">
                  <a:defRPr/>
                </a:pPr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DAKPLNMDHN</a:t>
                </a:r>
              </a:p>
              <a:p>
                <a:pPr lvl="1">
                  <a:defRPr/>
                </a:pP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180975" lvl="1">
                  <a:tabLst>
                    <a:tab pos="627063" algn="l"/>
                  </a:tabLst>
                  <a:defRPr/>
                </a:pPr>
                <a:r>
                  <a:rPr lang="en-US" b="1" dirty="0" smtClean="0"/>
                  <a:t>3.    </a:t>
                </a:r>
                <a:r>
                  <a:rPr lang="en-US" b="1" dirty="0"/>
                  <a:t>a. </a:t>
                </a:r>
                <a:r>
                  <a:rPr lang="en-US" b="1" dirty="0" err="1"/>
                  <a:t>Lakukan</a:t>
                </a:r>
                <a:r>
                  <a:rPr lang="en-US" b="1" dirty="0"/>
                  <a:t> </a:t>
                </a:r>
                <a:r>
                  <a:rPr lang="en-US" b="1" dirty="0" err="1"/>
                  <a:t>Enkripsi</a:t>
                </a:r>
                <a:r>
                  <a:rPr lang="en-US" b="1" dirty="0"/>
                  <a:t> </a:t>
                </a:r>
                <a:r>
                  <a:rPr lang="en-US" b="1" dirty="0" err="1"/>
                  <a:t>Vigenère</a:t>
                </a:r>
                <a:r>
                  <a:rPr lang="en-US" b="1" dirty="0"/>
                  <a:t>  </a:t>
                </a:r>
                <a:r>
                  <a:rPr lang="en-US" b="1" dirty="0"/>
                  <a:t>Cipher </a:t>
                </a:r>
                <a:r>
                  <a:rPr lang="en-US" b="1" dirty="0" err="1"/>
                  <a:t>pada</a:t>
                </a:r>
                <a:r>
                  <a:rPr lang="en-US" b="1" dirty="0"/>
                  <a:t> plaintext </a:t>
                </a:r>
                <a:r>
                  <a:rPr lang="en-US" b="1" dirty="0" err="1"/>
                  <a:t>berikut</a:t>
                </a:r>
                <a:r>
                  <a:rPr lang="en-US" b="1" dirty="0"/>
                  <a:t>:</a:t>
                </a:r>
              </a:p>
              <a:p>
                <a:pPr marL="1314450" lvl="2" indent="-285750">
                  <a:defRPr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INDONESIA ADA BAHAYA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1543050" lvl="2" indent="-514350">
                  <a:buFontTx/>
                  <a:buNone/>
                  <a:defRPr/>
                </a:pPr>
                <a:r>
                  <a:rPr lang="en-US" b="1" dirty="0" err="1">
                    <a:cs typeface="Courier New" pitchFamily="49" charset="0"/>
                  </a:rPr>
                  <a:t>dengan</a:t>
                </a:r>
                <a:r>
                  <a:rPr lang="en-US" b="1" dirty="0">
                    <a:cs typeface="Courier New" pitchFamily="49" charset="0"/>
                  </a:rPr>
                  <a:t> </a:t>
                </a:r>
                <a:r>
                  <a:rPr lang="en-US" b="1" dirty="0" err="1" smtClean="0">
                    <a:cs typeface="Courier New" pitchFamily="49" charset="0"/>
                  </a:rPr>
                  <a:t>kunci</a:t>
                </a:r>
                <a:r>
                  <a:rPr lang="en-US" b="1" dirty="0" smtClean="0">
                    <a:cs typeface="Courier New" pitchFamily="49" charset="0"/>
                  </a:rPr>
                  <a:t> : MIPA</a:t>
                </a:r>
                <a:endParaRPr lang="en-US" b="1" dirty="0">
                  <a:cs typeface="Courier New" pitchFamily="49" charset="0"/>
                </a:endParaRPr>
              </a:p>
              <a:p>
                <a:pPr marL="446088" lvl="1" indent="-265113">
                  <a:defRPr/>
                </a:pPr>
                <a:r>
                  <a:rPr lang="en-US" b="1" dirty="0"/>
                  <a:t>        b. </a:t>
                </a:r>
                <a:r>
                  <a:rPr lang="en-US" b="1" dirty="0" err="1"/>
                  <a:t>Lakukan</a:t>
                </a:r>
                <a:r>
                  <a:rPr lang="en-US" b="1" dirty="0"/>
                  <a:t> </a:t>
                </a:r>
                <a:r>
                  <a:rPr lang="en-US" b="1" dirty="0"/>
                  <a:t>Proses </a:t>
                </a:r>
                <a:r>
                  <a:rPr lang="en-US" b="1" dirty="0" err="1"/>
                  <a:t>Dekripsi</a:t>
                </a:r>
                <a:r>
                  <a:rPr lang="en-US" b="1" dirty="0"/>
                  <a:t> </a:t>
                </a:r>
                <a:r>
                  <a:rPr lang="en-US" b="1" dirty="0" err="1"/>
                  <a:t>dari</a:t>
                </a:r>
                <a:r>
                  <a:rPr lang="en-US" b="1" dirty="0"/>
                  <a:t> </a:t>
                </a:r>
                <a:r>
                  <a:rPr lang="en-US" b="1" dirty="0" err="1"/>
                  <a:t>ciphertext</a:t>
                </a:r>
                <a:r>
                  <a:rPr lang="en-US" b="1" dirty="0"/>
                  <a:t> yang </a:t>
                </a:r>
                <a:r>
                  <a:rPr lang="en-US" b="1" dirty="0" err="1"/>
                  <a:t>berikut</a:t>
                </a:r>
                <a:r>
                  <a:rPr lang="en-US" b="1" dirty="0"/>
                  <a:t> </a:t>
                </a:r>
                <a:r>
                  <a:rPr lang="en-US" b="1" dirty="0" err="1"/>
                  <a:t>ini</a:t>
                </a:r>
                <a:r>
                  <a:rPr lang="en-US" b="1" dirty="0"/>
                  <a:t> :</a:t>
                </a:r>
              </a:p>
              <a:p>
                <a:pPr lvl="1">
                  <a:defRPr/>
                </a:pPr>
                <a:r>
                  <a:rPr lang="en-US" b="1" dirty="0" smtClean="0"/>
                  <a:t>         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EMBADICGFMBBMTPNS</a:t>
                </a:r>
              </a:p>
              <a:p>
                <a:pPr lvl="1">
                  <a:defRPr/>
                </a:pP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7867"/>
                <a:ext cx="9036496" cy="4524315"/>
              </a:xfrm>
              <a:prstGeom prst="rect">
                <a:avLst/>
              </a:prstGeom>
              <a:blipFill rotWithShape="0">
                <a:blip r:embed="rId2"/>
                <a:stretch>
                  <a:fillRect t="-1078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74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E47919D-815C-48E4-B484-43706F70AE4D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755650" y="692150"/>
            <a:ext cx="77724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010000"/>
                </a:solidFill>
              </a:rPr>
              <a:t>Contoh 1: (spasi dibuang)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en-US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KRIPTOGRAFIKLASIKDENGANCIPHERALFABETMAJEMUK</a:t>
            </a:r>
            <a:endParaRPr 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K  :  </a:t>
            </a:r>
            <a:r>
              <a:rPr lang="en-US" sz="2000">
                <a:solidFill>
                  <a:srgbClr val="FF0000"/>
                </a:solidFill>
                <a:latin typeface="Courier" pitchFamily="49" charset="0"/>
                <a:cs typeface="Times New Roman" panose="02020603050405020304" pitchFamily="18" charset="0"/>
              </a:rPr>
              <a:t>LAMPION</a:t>
            </a:r>
            <a:r>
              <a:rPr lang="en-US" sz="2000">
                <a:solidFill>
                  <a:srgbClr val="00B050"/>
                </a:solidFill>
                <a:latin typeface="Courier" pitchFamily="49" charset="0"/>
                <a:cs typeface="Times New Roman" panose="02020603050405020304" pitchFamily="18" charset="0"/>
              </a:rPr>
              <a:t>LAMPION</a:t>
            </a:r>
            <a:r>
              <a:rPr lang="en-US" sz="2000">
                <a:solidFill>
                  <a:srgbClr val="0070C0"/>
                </a:solidFill>
                <a:latin typeface="Courier" pitchFamily="49" charset="0"/>
                <a:cs typeface="Times New Roman" panose="02020603050405020304" pitchFamily="18" charset="0"/>
              </a:rPr>
              <a:t>LAMPION</a:t>
            </a:r>
            <a:r>
              <a:rPr lang="en-US" sz="2000">
                <a:solidFill>
                  <a:srgbClr val="FF0000"/>
                </a:solidFill>
                <a:latin typeface="Courier" pitchFamily="49" charset="0"/>
                <a:cs typeface="Times New Roman" panose="02020603050405020304" pitchFamily="18" charset="0"/>
              </a:rPr>
              <a:t>LAMPION</a:t>
            </a:r>
            <a:r>
              <a:rPr lang="en-US" sz="2000">
                <a:solidFill>
                  <a:srgbClr val="7030A0"/>
                </a:solidFill>
                <a:latin typeface="Courier" pitchFamily="49" charset="0"/>
                <a:cs typeface="Times New Roman" panose="02020603050405020304" pitchFamily="18" charset="0"/>
              </a:rPr>
              <a:t>LAMPION</a:t>
            </a:r>
            <a:r>
              <a:rPr lang="en-US" sz="2000">
                <a:solidFill>
                  <a:srgbClr val="0070C0"/>
                </a:solidFill>
                <a:latin typeface="Courier" pitchFamily="49" charset="0"/>
                <a:cs typeface="Times New Roman" panose="02020603050405020304" pitchFamily="18" charset="0"/>
              </a:rPr>
              <a:t>LAMPION</a:t>
            </a:r>
            <a:r>
              <a:rPr lang="en-US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L</a:t>
            </a:r>
            <a:endParaRPr 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000">
                <a:solidFill>
                  <a:srgbClr val="010000"/>
                </a:solidFill>
                <a:cs typeface="Times New Roman" panose="02020603050405020304" pitchFamily="18" charset="0"/>
              </a:rPr>
              <a:t>C</a:t>
            </a:r>
            <a:r>
              <a:rPr lang="en-GB" sz="2000">
                <a:solidFill>
                  <a:srgbClr val="010000"/>
                </a:solidFill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GB" sz="2000">
                <a:solidFill>
                  <a:srgbClr val="010000"/>
                </a:solidFill>
                <a:cs typeface="Times New Roman" panose="02020603050405020304" pitchFamily="18" charset="0"/>
              </a:rPr>
              <a:t>:</a:t>
            </a:r>
            <a:r>
              <a:rPr lang="en-GB" sz="2000">
                <a:solidFill>
                  <a:srgbClr val="010000"/>
                </a:solidFill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GB" sz="2000" b="1">
                <a:solidFill>
                  <a:srgbClr val="010000"/>
                </a:solidFill>
                <a:latin typeface="Courier" pitchFamily="49" charset="0"/>
                <a:cs typeface="Times New Roman" panose="02020603050405020304" pitchFamily="18" charset="0"/>
              </a:rPr>
              <a:t>VR.</a:t>
            </a:r>
            <a:r>
              <a:rPr lang="en-GB" sz="2000">
                <a:solidFill>
                  <a:srgbClr val="010000"/>
                </a:solidFill>
                <a:latin typeface="Courier" pitchFamily="49" charset="0"/>
                <a:cs typeface="Times New Roman" panose="02020603050405020304" pitchFamily="18" charset="0"/>
              </a:rPr>
              <a:t>..</a:t>
            </a:r>
            <a:r>
              <a:rPr lang="en-US" sz="2000">
                <a:solidFill>
                  <a:srgbClr val="01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>
              <a:solidFill>
                <a:srgbClr val="01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10000"/>
                </a:solidFill>
              </a:rPr>
              <a:t>Perhitungan: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	(</a:t>
            </a:r>
            <a:r>
              <a:rPr lang="en-US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K</a:t>
            </a: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L</a:t>
            </a: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) mod 26 = (10 + 11) mod 26 = 21 = </a:t>
            </a:r>
            <a:r>
              <a:rPr lang="en-US" sz="2000" b="1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V</a:t>
            </a:r>
            <a:endParaRPr 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	(</a:t>
            </a:r>
            <a:r>
              <a:rPr lang="en-US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R </a:t>
            </a: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+ </a:t>
            </a:r>
            <a:r>
              <a:rPr lang="en-US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) mod 26 = (17 + 0) mod 26 = 17 =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10000"/>
                </a:solidFill>
              </a:rPr>
              <a:t>	dst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>
              <a:solidFill>
                <a:srgbClr val="01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10000"/>
                </a:solidFill>
              </a:rPr>
              <a:t>Contoh 2: (dengan spasi)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10000"/>
                </a:solidFill>
              </a:rPr>
              <a:t>P:	</a:t>
            </a:r>
            <a:r>
              <a:rPr lang="en-US" sz="1800">
                <a:solidFill>
                  <a:srgbClr val="010000"/>
                </a:solidFill>
                <a:latin typeface="Courier New" panose="02070309020205020404" pitchFamily="49" charset="0"/>
              </a:rPr>
              <a:t>SHE SELLS SEA SHELLS BY THE SEASHORE</a:t>
            </a:r>
            <a:endParaRPr lang="en-US" sz="1800">
              <a:solidFill>
                <a:srgbClr val="01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10000"/>
                </a:solidFill>
              </a:rPr>
              <a:t>K:	</a:t>
            </a:r>
            <a:r>
              <a:rPr lang="en-US" sz="1800">
                <a:solidFill>
                  <a:srgbClr val="010000"/>
                </a:solidFill>
                <a:latin typeface="Courier New" panose="02070309020205020404" pitchFamily="49" charset="0"/>
              </a:rPr>
              <a:t>KEY KEYKE YKE YKEYKE YK EYK EYKEYKEY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10000"/>
                </a:solidFill>
              </a:rPr>
              <a:t>C:	</a:t>
            </a:r>
            <a:r>
              <a:rPr lang="en-US" sz="1800">
                <a:solidFill>
                  <a:srgbClr val="010000"/>
                </a:solidFill>
                <a:latin typeface="Courier New" panose="02070309020205020404" pitchFamily="49" charset="0"/>
              </a:rPr>
              <a:t>CLC CIJVW QOE QRIJVW ZI XFO WCKWFYVC</a:t>
            </a:r>
            <a:endParaRPr lang="en-GB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DB99483-6EAD-4C22-B13C-AD3FE8A042A6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900113" y="836613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/>
              <a:t>Contoh 3:</a:t>
            </a:r>
          </a:p>
          <a:p>
            <a:pPr eaLnBrk="1" hangingPunct="1">
              <a:buFontTx/>
              <a:buNone/>
            </a:pPr>
            <a:endParaRPr lang="en-GB" sz="2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sz="2000">
                <a:solidFill>
                  <a:srgbClr val="000000"/>
                </a:solidFill>
                <a:cs typeface="Times New Roman" panose="02020603050405020304" pitchFamily="18" charset="0"/>
              </a:rPr>
              <a:t>Plainteks	: </a:t>
            </a:r>
            <a:r>
              <a:rPr lang="en-GB" sz="200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CRYPTO IS SHORT FOR CRYPTOGRAPHY</a:t>
            </a:r>
            <a:endParaRPr lang="en-GB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sz="2000">
                <a:solidFill>
                  <a:srgbClr val="000000"/>
                </a:solidFill>
                <a:cs typeface="Times New Roman" panose="02020603050405020304" pitchFamily="18" charset="0"/>
              </a:rPr>
              <a:t>Kunci		: </a:t>
            </a:r>
            <a:r>
              <a:rPr lang="en-GB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abcdab cd abcda bcd abcdabcdabcd</a:t>
            </a:r>
            <a:endParaRPr lang="en-GB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sz="2000">
                <a:cs typeface="Times New Roman" panose="02020603050405020304" pitchFamily="18" charset="0"/>
              </a:rPr>
              <a:t>Cipherteks	: </a:t>
            </a:r>
            <a:r>
              <a:rPr lang="en-GB" sz="2000" b="1">
                <a:latin typeface="Courier New" panose="02070309020205020404" pitchFamily="49" charset="0"/>
                <a:cs typeface="Courier New" panose="02070309020205020404" pitchFamily="49" charset="0"/>
              </a:rPr>
              <a:t>CSASTP 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KV SIQUT GQU</a:t>
            </a:r>
            <a:r>
              <a:rPr lang="en-GB" sz="2000" b="1">
                <a:latin typeface="Courier New" panose="02070309020205020404" pitchFamily="49" charset="0"/>
                <a:cs typeface="Courier New" panose="02070309020205020404" pitchFamily="49" charset="0"/>
              </a:rPr>
              <a:t> CSASTP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IUAQJB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1F9094B-5EEC-4AC2-A847-8AA7B0ECEDCB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endParaRPr lang="en-US" sz="2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2800" dirty="0" err="1" smtClean="0"/>
              <a:t>Contoh</a:t>
            </a:r>
            <a:r>
              <a:rPr lang="en-US" sz="2800" dirty="0" smtClean="0"/>
              <a:t> 4 : </a:t>
            </a:r>
            <a:r>
              <a:rPr lang="en-US" sz="2800" dirty="0" err="1" smtClean="0"/>
              <a:t>kunci</a:t>
            </a:r>
            <a:r>
              <a:rPr lang="en-US" sz="2800" dirty="0" smtClean="0"/>
              <a:t> =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sony</a:t>
            </a:r>
            <a:endParaRPr lang="en-US" sz="2800" dirty="0" smtClean="0"/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Plainteks</a:t>
            </a:r>
            <a:r>
              <a:rPr 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: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PLAINTEXT</a:t>
            </a:r>
            <a:endParaRPr lang="en-US" sz="2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Kunci</a:t>
            </a:r>
            <a:r>
              <a:rPr 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:	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sonysonys</a:t>
            </a:r>
            <a:endParaRPr lang="en-US" sz="2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BF2A42E-CFE2-4C1E-9E31-A8D8AC363EDA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pPr eaLnBrk="1" hangingPunct="1"/>
            <a:r>
              <a:rPr lang="en-US" smtClean="0"/>
              <a:t>Contoh enkripsi:</a:t>
            </a:r>
          </a:p>
          <a:p>
            <a:pPr eaLnBrk="1" hangingPunct="1">
              <a:buFontTx/>
              <a:buNone/>
            </a:pPr>
            <a:r>
              <a:rPr lang="en-US" smtClean="0"/>
              <a:t> </a:t>
            </a:r>
            <a:endParaRPr lang="en-GB" smtClean="0"/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976313"/>
            <a:ext cx="8763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0F6A50D-A06A-4F75-82BB-11EFB60BDF65}" type="slidenum">
              <a:rPr lang="en-GB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GB" sz="140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Hasil enkripsi seluruhnya adalah sebagai berikut: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Plainteks	: 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PLAINTEXT</a:t>
            </a:r>
            <a:endParaRPr lang="en-US" sz="240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Kunci		: 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sony sonysonys</a:t>
            </a:r>
            <a:endParaRPr lang="en-US" sz="240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Cipherteks	: 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LVVQ HZNGFHRVL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Pada dasarnya, setiap enkripsi huruf adalah </a:t>
            </a:r>
            <a:r>
              <a:rPr lang="en-US" sz="2400" i="1" smtClean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Caesar cipher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dengan kunci yang berbeda-beda.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		c(‘T’) = (‘T’ + ‘s’) mod 26 = 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		c(‘H’) = (‘H’ + ‘o’) mod 26 = V, dst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920</TotalTime>
  <Words>726</Words>
  <Application>Microsoft Office PowerPoint</Application>
  <PresentationFormat>On-screen Show (4:3)</PresentationFormat>
  <Paragraphs>368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Times New Roman</vt:lpstr>
      <vt:lpstr>Arial</vt:lpstr>
      <vt:lpstr>Tahoma</vt:lpstr>
      <vt:lpstr>Symbol</vt:lpstr>
      <vt:lpstr>Wingdings</vt:lpstr>
      <vt:lpstr>Courier</vt:lpstr>
      <vt:lpstr>Courier New</vt:lpstr>
      <vt:lpstr>Arial Unicode MS</vt:lpstr>
      <vt:lpstr>Wingdings 3</vt:lpstr>
      <vt:lpstr>Sumi Painting</vt:lpstr>
      <vt:lpstr>Microsoft Word Document</vt:lpstr>
      <vt:lpstr>Equation</vt:lpstr>
      <vt:lpstr>Microsoft Equation 3.0</vt:lpstr>
      <vt:lpstr>KRIPTOGRAFI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Affine Cipher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Hill cipher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 Teknologi Bandung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Kriptografi Klasik (lanjutan)</dc:title>
  <dc:creator>IF-User</dc:creator>
  <cp:lastModifiedBy>Microsoft account</cp:lastModifiedBy>
  <cp:revision>40</cp:revision>
  <dcterms:created xsi:type="dcterms:W3CDTF">2005-09-06T04:53:44Z</dcterms:created>
  <dcterms:modified xsi:type="dcterms:W3CDTF">2020-12-04T02:53:13Z</dcterms:modified>
</cp:coreProperties>
</file>