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1B864-118F-4CC8-B869-2A20FA73DE14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43F9B-2A6D-495B-96CC-E0A36B581C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9BD18-4D75-4B7D-AB49-38F0A1F50DAD}" type="datetimeFigureOut">
              <a:rPr lang="id-ID" smtClean="0"/>
              <a:pPr/>
              <a:t>14/11/2012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2F5DA-9DBC-4674-AAF2-C031D27823A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>
                <a:solidFill>
                  <a:prstClr val="black"/>
                </a:solidFill>
              </a:rPr>
              <a:pPr/>
              <a:t>2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478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61" tIns="48331" rIns="96661" bIns="48331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F310AE-47B0-409B-ACDE-471DFFC086ED}" type="datetime1">
              <a:rPr lang="id-ID" smtClean="0"/>
              <a:t>14/11/2012</a:t>
            </a:fld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9F1CCB-4845-4818-B6DA-06FA373F5B42}" type="slidenum">
              <a:rPr lang="id-ID" smtClean="0">
                <a:solidFill>
                  <a:srgbClr val="629DD1"/>
                </a:solidFill>
              </a:rPr>
              <a:pPr/>
              <a:t>‹#›</a:t>
            </a:fld>
            <a:endParaRPr lang="id-ID">
              <a:solidFill>
                <a:srgbClr val="629DD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D152-5BEF-4094-BCF7-AA66370DBF39}" type="datetime1">
              <a:rPr lang="id-ID" smtClean="0"/>
              <a:t>14/11/2012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1E8F-D8AB-4138-B126-21DB92DD3D97}" type="datetime1">
              <a:rPr lang="id-ID" smtClean="0"/>
              <a:t>14/11/2012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D5E4-D217-41B0-B2FE-45098BA2D9E3}" type="datetime1">
              <a:rPr lang="id-ID" smtClean="0"/>
              <a:t>14/11/2012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F112-B1C0-4747-8290-22531CA8359A}" type="datetime1">
              <a:rPr lang="id-ID" smtClean="0"/>
              <a:t>14/11/2012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033A-9AF7-4AB6-9DB5-5D1FD228693A}" type="datetime1">
              <a:rPr lang="id-ID" smtClean="0"/>
              <a:t>14/11/2012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96AF-01F0-455C-9674-195095C2C206}" type="datetime1">
              <a:rPr lang="id-ID" smtClean="0"/>
              <a:t>14/11/2012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0C5E-4D0D-4DEC-90C6-66779B019351}" type="datetime1">
              <a:rPr lang="id-ID" smtClean="0"/>
              <a:t>14/11/2012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2C6-ADA2-42B4-8BBA-43884EC6CC7E}" type="datetime1">
              <a:rPr lang="id-ID" smtClean="0"/>
              <a:t>14/11/2012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11C0-442B-4125-9D54-C2D62F05D7CC}" type="datetime1">
              <a:rPr lang="id-ID" smtClean="0"/>
              <a:t>14/11/2012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FB3-9D42-46B8-8682-11AE96B43ACF}" type="datetime1">
              <a:rPr lang="id-ID" smtClean="0"/>
              <a:t>14/11/2012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871CCDA-76C8-4AE6-8417-DC5675592141}" type="datetime1">
              <a:rPr lang="id-ID" smtClean="0"/>
              <a:t>14/11/2012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950976"/>
            <a:ext cx="3313355" cy="1702160"/>
          </a:xfrm>
        </p:spPr>
        <p:txBody>
          <a:bodyPr anchor="ctr">
            <a:no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RELATION</a:t>
            </a:r>
            <a:endParaRPr lang="id-ID" sz="32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69160"/>
            <a:ext cx="3309803" cy="1044605"/>
          </a:xfrm>
        </p:spPr>
        <p:txBody>
          <a:bodyPr>
            <a:normAutofit/>
          </a:bodyPr>
          <a:lstStyle/>
          <a:p>
            <a:endParaRPr lang="id-ID" sz="2000" dirty="0" smtClean="0"/>
          </a:p>
          <a:p>
            <a:r>
              <a:rPr lang="id-ID" sz="2000" dirty="0" smtClean="0"/>
              <a:t>Discrete Math Team</a:t>
            </a:r>
            <a:endParaRPr lang="id-ID" sz="2000" dirty="0"/>
          </a:p>
        </p:txBody>
      </p:sp>
      <p:pic>
        <p:nvPicPr>
          <p:cNvPr id="6" name="Picture 5" descr="logo_gif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294" y="0"/>
            <a:ext cx="1604950" cy="9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82263752"/>
              </p:ext>
            </p:extLst>
          </p:nvPr>
        </p:nvGraphicFramePr>
        <p:xfrm>
          <a:off x="1331640" y="98594"/>
          <a:ext cx="1450286" cy="738118"/>
        </p:xfrm>
        <a:graphic>
          <a:graphicData uri="http://schemas.openxmlformats.org/presentationml/2006/ole">
            <p:oleObj spid="_x0000_s3074" name="CorelDRAW" r:id="rId4" imgW="4574880" imgH="2314080" progId="">
              <p:embed/>
            </p:oleObj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4716016" y="332656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29DD1"/>
              </a:buClr>
            </a:pPr>
            <a:r>
              <a:rPr lang="id-ID" sz="2400" dirty="0" smtClean="0">
                <a:solidFill>
                  <a:prstClr val="white">
                    <a:lumMod val="95000"/>
                  </a:prstClr>
                </a:solidFill>
              </a:rPr>
              <a:t>KS091201 MATEMATIKA </a:t>
            </a:r>
            <a:r>
              <a:rPr lang="id-ID" sz="2400" dirty="0">
                <a:solidFill>
                  <a:prstClr val="white">
                    <a:lumMod val="95000"/>
                  </a:prstClr>
                </a:solidFill>
              </a:rPr>
              <a:t>DISKRIT (DISCRETE MATHEMATICS 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>
                <a:solidFill>
                  <a:srgbClr val="629DD1"/>
                </a:solidFill>
              </a:rPr>
              <a:pPr/>
              <a:t>1</a:t>
            </a:fld>
            <a:endParaRPr lang="id-ID">
              <a:solidFill>
                <a:srgbClr val="629DD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09040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295400"/>
            <a:ext cx="8482042" cy="493395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dirty="0" smtClean="0"/>
              <a:t>Consider some relations on the set </a:t>
            </a:r>
            <a:r>
              <a:rPr lang="en-US" sz="2000" b="1" dirty="0" smtClean="0"/>
              <a:t>Z</a:t>
            </a:r>
            <a:endParaRPr lang="en-US" sz="2000" baseline="30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Are the following ordered pairs in the relation?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Monotype Sorts" charset="2"/>
              <a:buNone/>
            </a:pPr>
            <a:r>
              <a:rPr lang="en-US" sz="2000" dirty="0" smtClean="0"/>
              <a:t>					</a:t>
            </a:r>
            <a:r>
              <a:rPr lang="en-US" sz="1900" dirty="0" smtClean="0"/>
              <a:t>(</a:t>
            </a:r>
            <a:r>
              <a:rPr lang="en-US" sz="1900" dirty="0" smtClean="0"/>
              <a:t>1,1</a:t>
            </a:r>
            <a:r>
              <a:rPr lang="en-US" sz="1900" dirty="0" smtClean="0"/>
              <a:t>)       </a:t>
            </a:r>
            <a:r>
              <a:rPr lang="en-US" sz="1900" dirty="0" smtClean="0"/>
              <a:t>(1,2</a:t>
            </a:r>
            <a:r>
              <a:rPr lang="en-US" sz="1900" dirty="0" smtClean="0"/>
              <a:t>)       </a:t>
            </a:r>
            <a:r>
              <a:rPr lang="en-US" sz="1900" dirty="0" smtClean="0"/>
              <a:t>(2,1) </a:t>
            </a:r>
            <a:r>
              <a:rPr lang="en-US" sz="1900" dirty="0" smtClean="0"/>
              <a:t>      </a:t>
            </a:r>
            <a:r>
              <a:rPr lang="en-US" sz="1900" dirty="0" smtClean="0"/>
              <a:t>(1,-1) </a:t>
            </a:r>
            <a:r>
              <a:rPr lang="en-US" sz="1900" dirty="0" smtClean="0"/>
              <a:t>     </a:t>
            </a:r>
            <a:r>
              <a:rPr lang="en-US" sz="1900" dirty="0" smtClean="0"/>
              <a:t>(2,2)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000" i="1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{ (</a:t>
            </a:r>
            <a:r>
              <a:rPr lang="en-US" sz="2000" i="1" dirty="0" err="1" smtClean="0"/>
              <a:t>a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b</a:t>
            </a:r>
            <a:r>
              <a:rPr lang="en-US" sz="2000" dirty="0" smtClean="0"/>
              <a:t>) | </a:t>
            </a:r>
            <a:r>
              <a:rPr lang="en-US" sz="2000" i="1" dirty="0" err="1" smtClean="0"/>
              <a:t>a</a:t>
            </a:r>
            <a:r>
              <a:rPr lang="en-US" sz="2000" dirty="0" err="1" smtClean="0"/>
              <a:t>≤</a:t>
            </a:r>
            <a:r>
              <a:rPr lang="en-US" sz="2000" i="1" dirty="0" err="1" smtClean="0"/>
              <a:t>b</a:t>
            </a:r>
            <a:r>
              <a:rPr lang="en-US" sz="2000" dirty="0" smtClean="0"/>
              <a:t> }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000" i="1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{ (</a:t>
            </a:r>
            <a:r>
              <a:rPr lang="en-US" sz="2000" i="1" dirty="0" err="1" smtClean="0"/>
              <a:t>a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b</a:t>
            </a:r>
            <a:r>
              <a:rPr lang="en-US" sz="2000" dirty="0" smtClean="0"/>
              <a:t>) | </a:t>
            </a:r>
            <a:r>
              <a:rPr lang="en-US" sz="2000" i="1" dirty="0" smtClean="0"/>
              <a:t>a</a:t>
            </a:r>
            <a:r>
              <a:rPr lang="en-US" sz="2000" dirty="0" smtClean="0"/>
              <a:t>&gt;</a:t>
            </a:r>
            <a:r>
              <a:rPr lang="en-US" sz="2000" i="1" dirty="0" smtClean="0"/>
              <a:t>b</a:t>
            </a:r>
            <a:r>
              <a:rPr lang="en-US" sz="2000" dirty="0" smtClean="0"/>
              <a:t> }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000" i="1" dirty="0" smtClean="0"/>
              <a:t>R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= { (</a:t>
            </a:r>
            <a:r>
              <a:rPr lang="en-US" sz="2000" i="1" dirty="0" err="1" smtClean="0"/>
              <a:t>a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b</a:t>
            </a:r>
            <a:r>
              <a:rPr lang="en-US" sz="2000" dirty="0" smtClean="0"/>
              <a:t>) | </a:t>
            </a:r>
            <a:r>
              <a:rPr lang="en-US" sz="2000" i="1" dirty="0" smtClean="0"/>
              <a:t>a</a:t>
            </a:r>
            <a:r>
              <a:rPr lang="en-US" sz="2000" dirty="0" smtClean="0"/>
              <a:t>=|</a:t>
            </a:r>
            <a:r>
              <a:rPr lang="en-US" sz="2000" i="1" dirty="0" smtClean="0"/>
              <a:t>b|</a:t>
            </a:r>
            <a:r>
              <a:rPr lang="en-US" sz="2000" dirty="0" smtClean="0"/>
              <a:t> }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000" i="1" dirty="0" smtClean="0"/>
              <a:t>R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= { (</a:t>
            </a:r>
            <a:r>
              <a:rPr lang="en-US" sz="2000" i="1" dirty="0" err="1" smtClean="0"/>
              <a:t>a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b</a:t>
            </a:r>
            <a:r>
              <a:rPr lang="en-US" sz="2000" dirty="0" smtClean="0"/>
              <a:t>) | </a:t>
            </a:r>
            <a:r>
              <a:rPr lang="en-US" sz="2000" i="1" dirty="0" smtClean="0"/>
              <a:t>a</a:t>
            </a:r>
            <a:r>
              <a:rPr lang="en-US" sz="2000" dirty="0" smtClean="0"/>
              <a:t>=</a:t>
            </a:r>
            <a:r>
              <a:rPr lang="en-US" sz="2000" i="1" dirty="0" smtClean="0"/>
              <a:t>b</a:t>
            </a:r>
            <a:r>
              <a:rPr lang="en-US" sz="2000" dirty="0" smtClean="0"/>
              <a:t> }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000" i="1" dirty="0" smtClean="0"/>
              <a:t>R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 = { (</a:t>
            </a:r>
            <a:r>
              <a:rPr lang="en-US" sz="2000" i="1" dirty="0" err="1" smtClean="0"/>
              <a:t>a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b</a:t>
            </a:r>
            <a:r>
              <a:rPr lang="en-US" sz="2000" dirty="0" smtClean="0"/>
              <a:t>) | </a:t>
            </a:r>
            <a:r>
              <a:rPr lang="en-US" sz="2000" i="1" dirty="0" smtClean="0"/>
              <a:t>a</a:t>
            </a:r>
            <a:r>
              <a:rPr lang="en-US" sz="2000" dirty="0" smtClean="0"/>
              <a:t>=</a:t>
            </a:r>
            <a:r>
              <a:rPr lang="en-US" sz="2000" i="1" dirty="0" smtClean="0"/>
              <a:t>b</a:t>
            </a:r>
            <a:r>
              <a:rPr lang="en-US" sz="2000" dirty="0" smtClean="0"/>
              <a:t>+1 }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000" i="1" dirty="0" smtClean="0"/>
              <a:t>R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 = { (</a:t>
            </a:r>
            <a:r>
              <a:rPr lang="en-US" sz="2000" i="1" dirty="0" err="1" smtClean="0"/>
              <a:t>a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b</a:t>
            </a:r>
            <a:r>
              <a:rPr lang="en-US" sz="2000" dirty="0" smtClean="0"/>
              <a:t>) | </a:t>
            </a:r>
            <a:r>
              <a:rPr lang="en-US" sz="2000" i="1" dirty="0" smtClean="0"/>
              <a:t>a</a:t>
            </a:r>
            <a:r>
              <a:rPr lang="en-US" sz="2000" dirty="0" smtClean="0"/>
              <a:t>+</a:t>
            </a:r>
            <a:r>
              <a:rPr lang="en-US" sz="2000" i="1" dirty="0" smtClean="0"/>
              <a:t>b</a:t>
            </a:r>
            <a:r>
              <a:rPr lang="en-US" sz="2000" dirty="0" smtClean="0"/>
              <a:t>≤3 }</a:t>
            </a:r>
          </a:p>
          <a:p>
            <a:pPr>
              <a:buFont typeface="Times New Roman" pitchFamily="18" charset="0"/>
              <a:buNone/>
            </a:pPr>
            <a:endParaRPr lang="en-US" sz="16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7024744" cy="857256"/>
          </a:xfrm>
        </p:spPr>
        <p:txBody>
          <a:bodyPr>
            <a:normAutofit/>
          </a:bodyPr>
          <a:lstStyle/>
          <a:p>
            <a:r>
              <a:rPr lang="en-US" dirty="0" smtClean="0"/>
              <a:t>More examples</a:t>
            </a:r>
          </a:p>
        </p:txBody>
      </p:sp>
      <p:sp>
        <p:nvSpPr>
          <p:cNvPr id="1777668" name="Text Box 4"/>
          <p:cNvSpPr txBox="1">
            <a:spLocks noChangeArrowheads="1"/>
          </p:cNvSpPr>
          <p:nvPr/>
        </p:nvSpPr>
        <p:spPr bwMode="auto">
          <a:xfrm>
            <a:off x="4137025" y="2590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69" name="Text Box 5"/>
          <p:cNvSpPr txBox="1">
            <a:spLocks noChangeArrowheads="1"/>
          </p:cNvSpPr>
          <p:nvPr/>
        </p:nvSpPr>
        <p:spPr bwMode="auto">
          <a:xfrm>
            <a:off x="4137025" y="3429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70" name="Text Box 6"/>
          <p:cNvSpPr txBox="1">
            <a:spLocks noChangeArrowheads="1"/>
          </p:cNvSpPr>
          <p:nvPr/>
        </p:nvSpPr>
        <p:spPr bwMode="auto">
          <a:xfrm>
            <a:off x="4137025" y="3886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71" name="Text Box 7"/>
          <p:cNvSpPr txBox="1">
            <a:spLocks noChangeArrowheads="1"/>
          </p:cNvSpPr>
          <p:nvPr/>
        </p:nvSpPr>
        <p:spPr bwMode="auto">
          <a:xfrm>
            <a:off x="4137025" y="4800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72" name="Text Box 8"/>
          <p:cNvSpPr txBox="1">
            <a:spLocks noChangeArrowheads="1"/>
          </p:cNvSpPr>
          <p:nvPr/>
        </p:nvSpPr>
        <p:spPr bwMode="auto">
          <a:xfrm>
            <a:off x="5051425" y="2590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73" name="Text Box 9"/>
          <p:cNvSpPr txBox="1">
            <a:spLocks noChangeArrowheads="1"/>
          </p:cNvSpPr>
          <p:nvPr/>
        </p:nvSpPr>
        <p:spPr bwMode="auto">
          <a:xfrm>
            <a:off x="5051425" y="4800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74" name="Text Box 10"/>
          <p:cNvSpPr txBox="1">
            <a:spLocks noChangeArrowheads="1"/>
          </p:cNvSpPr>
          <p:nvPr/>
        </p:nvSpPr>
        <p:spPr bwMode="auto">
          <a:xfrm>
            <a:off x="5889625" y="2971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75" name="Text Box 11"/>
          <p:cNvSpPr txBox="1">
            <a:spLocks noChangeArrowheads="1"/>
          </p:cNvSpPr>
          <p:nvPr/>
        </p:nvSpPr>
        <p:spPr bwMode="auto">
          <a:xfrm>
            <a:off x="5889625" y="4343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76" name="Text Box 12"/>
          <p:cNvSpPr txBox="1">
            <a:spLocks noChangeArrowheads="1"/>
          </p:cNvSpPr>
          <p:nvPr/>
        </p:nvSpPr>
        <p:spPr bwMode="auto">
          <a:xfrm>
            <a:off x="5889625" y="4800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77" name="Text Box 13"/>
          <p:cNvSpPr txBox="1">
            <a:spLocks noChangeArrowheads="1"/>
          </p:cNvSpPr>
          <p:nvPr/>
        </p:nvSpPr>
        <p:spPr bwMode="auto">
          <a:xfrm>
            <a:off x="6804025" y="2971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78" name="Text Box 14"/>
          <p:cNvSpPr txBox="1">
            <a:spLocks noChangeArrowheads="1"/>
          </p:cNvSpPr>
          <p:nvPr/>
        </p:nvSpPr>
        <p:spPr bwMode="auto">
          <a:xfrm>
            <a:off x="6804025" y="3429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79" name="Text Box 15"/>
          <p:cNvSpPr txBox="1">
            <a:spLocks noChangeArrowheads="1"/>
          </p:cNvSpPr>
          <p:nvPr/>
        </p:nvSpPr>
        <p:spPr bwMode="auto">
          <a:xfrm>
            <a:off x="6804025" y="4800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80" name="Text Box 16"/>
          <p:cNvSpPr txBox="1">
            <a:spLocks noChangeArrowheads="1"/>
          </p:cNvSpPr>
          <p:nvPr/>
        </p:nvSpPr>
        <p:spPr bwMode="auto">
          <a:xfrm>
            <a:off x="7718425" y="2590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81" name="Text Box 17"/>
          <p:cNvSpPr txBox="1">
            <a:spLocks noChangeArrowheads="1"/>
          </p:cNvSpPr>
          <p:nvPr/>
        </p:nvSpPr>
        <p:spPr bwMode="auto">
          <a:xfrm>
            <a:off x="7718425" y="3429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77682" name="Text Box 18"/>
          <p:cNvSpPr txBox="1">
            <a:spLocks noChangeArrowheads="1"/>
          </p:cNvSpPr>
          <p:nvPr/>
        </p:nvSpPr>
        <p:spPr bwMode="auto">
          <a:xfrm>
            <a:off x="7718425" y="3886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7668" grpId="0"/>
      <p:bldP spid="1777669" grpId="0"/>
      <p:bldP spid="1777670" grpId="0"/>
      <p:bldP spid="1777671" grpId="0"/>
      <p:bldP spid="1777672" grpId="0"/>
      <p:bldP spid="1777673" grpId="0"/>
      <p:bldP spid="1777674" grpId="0"/>
      <p:bldP spid="1777675" grpId="0"/>
      <p:bldP spid="1777676" grpId="0"/>
      <p:bldP spid="1777677" grpId="0"/>
      <p:bldP spid="1777678" grpId="0"/>
      <p:bldP spid="1777679" grpId="0"/>
      <p:bldP spid="1777680" grpId="0"/>
      <p:bldP spid="1777681" grpId="0"/>
      <p:bldP spid="17776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Relation properties</a:t>
            </a:r>
            <a:endParaRPr lang="en-US" smtClean="0"/>
          </a:p>
        </p:txBody>
      </p:sp>
      <p:sp>
        <p:nvSpPr>
          <p:cNvPr id="177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Six properties of relations we will study: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Reflexive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Irreflexive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Symmetric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Asymmetric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Antisymmetric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Transitive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829700"/>
          </a:xfrm>
        </p:spPr>
        <p:txBody>
          <a:bodyPr/>
          <a:lstStyle/>
          <a:p>
            <a:r>
              <a:rPr lang="en-US" dirty="0" smtClean="0"/>
              <a:t>Reflexivity vs. </a:t>
            </a:r>
            <a:r>
              <a:rPr lang="en-US" dirty="0" err="1" smtClean="0"/>
              <a:t>Irreflexivity</a:t>
            </a:r>
            <a:endParaRPr lang="en-US" dirty="0" smtClean="0"/>
          </a:p>
        </p:txBody>
      </p:sp>
      <p:sp>
        <p:nvSpPr>
          <p:cNvPr id="177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857364"/>
            <a:ext cx="6777317" cy="4429156"/>
          </a:xfrm>
        </p:spPr>
        <p:txBody>
          <a:bodyPr>
            <a:normAutofit fontScale="925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Reflexivity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Definition: A relation is reflexive if</a:t>
            </a:r>
          </a:p>
          <a:p>
            <a:pPr lvl="2">
              <a:buFont typeface="Times New Roman" pitchFamily="18" charset="0"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a</a:t>
            </a:r>
            <a:r>
              <a:rPr lang="en-US" sz="1800" dirty="0" err="1" smtClean="0"/>
              <a:t>,</a:t>
            </a:r>
            <a:r>
              <a:rPr lang="en-US" sz="1800" i="1" dirty="0" err="1" smtClean="0"/>
              <a:t>a</a:t>
            </a:r>
            <a:r>
              <a:rPr lang="en-US" sz="1800" dirty="0" smtClean="0"/>
              <a:t>) </a:t>
            </a:r>
            <a:r>
              <a:rPr lang="en-US" sz="1800" dirty="0" smtClean="0">
                <a:sym typeface="Symbol" pitchFamily="18" charset="2"/>
              </a:rPr>
              <a:t> </a:t>
            </a:r>
            <a:r>
              <a:rPr lang="en-US" sz="1800" i="1" dirty="0" smtClean="0">
                <a:sym typeface="Symbol" pitchFamily="18" charset="2"/>
              </a:rPr>
              <a:t>R for all a </a:t>
            </a:r>
            <a:r>
              <a:rPr lang="en-US" sz="1800" i="1" dirty="0" smtClean="0"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i="1" dirty="0" smtClean="0">
                <a:sym typeface="Symbol" pitchFamily="18" charset="2"/>
              </a:rPr>
              <a:t> A</a:t>
            </a:r>
            <a:endParaRPr lang="en-US" sz="1800" dirty="0" smtClean="0"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Irreflexivity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Definition: A relation is </a:t>
            </a:r>
            <a:r>
              <a:rPr lang="en-US" sz="2000" dirty="0" err="1" smtClean="0"/>
              <a:t>irreflexive</a:t>
            </a:r>
            <a:r>
              <a:rPr lang="en-US" sz="2000" dirty="0" smtClean="0"/>
              <a:t> if</a:t>
            </a:r>
          </a:p>
          <a:p>
            <a:pPr lvl="2">
              <a:buFont typeface="Times New Roman" pitchFamily="18" charset="0"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a</a:t>
            </a:r>
            <a:r>
              <a:rPr lang="en-US" sz="1800" dirty="0" err="1" smtClean="0"/>
              <a:t>,</a:t>
            </a:r>
            <a:r>
              <a:rPr lang="en-US" sz="1800" i="1" dirty="0" err="1" smtClean="0"/>
              <a:t>a</a:t>
            </a:r>
            <a:r>
              <a:rPr lang="en-US" sz="1800" dirty="0" smtClean="0"/>
              <a:t>) </a:t>
            </a:r>
            <a:r>
              <a:rPr lang="en-US" sz="1800" dirty="0" smtClean="0">
                <a:sym typeface="Symbol" pitchFamily="18" charset="2"/>
              </a:rPr>
              <a:t> </a:t>
            </a:r>
            <a:r>
              <a:rPr lang="en-US" sz="1800" i="1" dirty="0" smtClean="0">
                <a:sym typeface="Symbol" pitchFamily="18" charset="2"/>
              </a:rPr>
              <a:t>R for all a </a:t>
            </a:r>
            <a:r>
              <a:rPr lang="en-US" sz="1800" i="1" dirty="0" smtClean="0"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i="1" dirty="0" smtClean="0">
                <a:sym typeface="Symbol" pitchFamily="18" charset="2"/>
              </a:rPr>
              <a:t> A</a:t>
            </a:r>
          </a:p>
          <a:p>
            <a:pPr>
              <a:buFont typeface="Times New Roman" pitchFamily="18" charset="0"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2400" dirty="0" smtClean="0">
                <a:sym typeface="Symbol" pitchFamily="18" charset="2"/>
              </a:rPr>
              <a:t>Examples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>
                <a:sym typeface="Symbol" pitchFamily="18" charset="2"/>
              </a:rPr>
              <a:t>Is the “divides” relation on </a:t>
            </a:r>
            <a:r>
              <a:rPr lang="en-US" sz="2000" b="1" dirty="0" smtClean="0">
                <a:sym typeface="Symbol" pitchFamily="18" charset="2"/>
              </a:rPr>
              <a:t>Z</a:t>
            </a:r>
            <a:r>
              <a:rPr lang="en-US" sz="2000" b="1" baseline="30000" dirty="0" smtClean="0">
                <a:sym typeface="Symbol" pitchFamily="18" charset="2"/>
              </a:rPr>
              <a:t>+</a:t>
            </a:r>
            <a:r>
              <a:rPr lang="en-US" sz="2000" dirty="0" smtClean="0">
                <a:sym typeface="Symbol" pitchFamily="18" charset="2"/>
              </a:rPr>
              <a:t> reflexive?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>
                <a:sym typeface="Symbol" pitchFamily="18" charset="2"/>
              </a:rPr>
              <a:t>Is the “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</a:t>
            </a:r>
            <a:r>
              <a:rPr lang="en-US" sz="2000" dirty="0" smtClean="0">
                <a:sym typeface="Symbol" pitchFamily="18" charset="2"/>
              </a:rPr>
              <a:t>” (not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</a:t>
            </a:r>
            <a:r>
              <a:rPr lang="en-US" sz="2000" dirty="0" smtClean="0">
                <a:sym typeface="Symbol" pitchFamily="18" charset="2"/>
              </a:rPr>
              <a:t>) relation on a P(A) </a:t>
            </a:r>
            <a:r>
              <a:rPr lang="en-US" sz="2000" dirty="0" err="1" smtClean="0">
                <a:sym typeface="Symbol" pitchFamily="18" charset="2"/>
              </a:rPr>
              <a:t>irreflexive</a:t>
            </a:r>
            <a:r>
              <a:rPr lang="en-US" sz="2000" dirty="0" smtClean="0">
                <a:sym typeface="Symbol" pitchFamily="18" charset="2"/>
              </a:rPr>
              <a:t>?</a:t>
            </a:r>
          </a:p>
        </p:txBody>
      </p:sp>
      <p:sp>
        <p:nvSpPr>
          <p:cNvPr id="1779734" name="Rectangle 22"/>
          <p:cNvSpPr>
            <a:spLocks noChangeArrowheads="1"/>
          </p:cNvSpPr>
          <p:nvPr/>
        </p:nvSpPr>
        <p:spPr bwMode="auto">
          <a:xfrm>
            <a:off x="6400800" y="4495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1779733" name="Rectangle 21"/>
          <p:cNvSpPr>
            <a:spLocks noChangeArrowheads="1"/>
          </p:cNvSpPr>
          <p:nvPr/>
        </p:nvSpPr>
        <p:spPr bwMode="auto">
          <a:xfrm>
            <a:off x="5562600" y="4495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1779732" name="Rectangle 20"/>
          <p:cNvSpPr>
            <a:spLocks noChangeArrowheads="1"/>
          </p:cNvSpPr>
          <p:nvPr/>
        </p:nvSpPr>
        <p:spPr bwMode="auto">
          <a:xfrm>
            <a:off x="4724400" y="4495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1779731" name="Rectangle 19"/>
          <p:cNvSpPr>
            <a:spLocks noChangeArrowheads="1"/>
          </p:cNvSpPr>
          <p:nvPr/>
        </p:nvSpPr>
        <p:spPr bwMode="auto">
          <a:xfrm>
            <a:off x="3962400" y="4495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1779730" name="Rectangle 18"/>
          <p:cNvSpPr>
            <a:spLocks noChangeArrowheads="1"/>
          </p:cNvSpPr>
          <p:nvPr/>
        </p:nvSpPr>
        <p:spPr bwMode="auto">
          <a:xfrm>
            <a:off x="3200400" y="4495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auto">
          <a:xfrm>
            <a:off x="1143000" y="44942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irreflexive</a:t>
            </a:r>
          </a:p>
        </p:txBody>
      </p:sp>
      <p:sp>
        <p:nvSpPr>
          <p:cNvPr id="1779728" name="Rectangle 16"/>
          <p:cNvSpPr>
            <a:spLocks noChangeArrowheads="1"/>
          </p:cNvSpPr>
          <p:nvPr/>
        </p:nvSpPr>
        <p:spPr bwMode="auto">
          <a:xfrm>
            <a:off x="6400800" y="4041775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1779727" name="Rectangle 15"/>
          <p:cNvSpPr>
            <a:spLocks noChangeArrowheads="1"/>
          </p:cNvSpPr>
          <p:nvPr/>
        </p:nvSpPr>
        <p:spPr bwMode="auto">
          <a:xfrm>
            <a:off x="5562600" y="4041775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1779726" name="Rectangle 14"/>
          <p:cNvSpPr>
            <a:spLocks noChangeArrowheads="1"/>
          </p:cNvSpPr>
          <p:nvPr/>
        </p:nvSpPr>
        <p:spPr bwMode="auto">
          <a:xfrm>
            <a:off x="4724400" y="4041775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1779725" name="Rectangle 13"/>
          <p:cNvSpPr>
            <a:spLocks noChangeArrowheads="1"/>
          </p:cNvSpPr>
          <p:nvPr/>
        </p:nvSpPr>
        <p:spPr bwMode="auto">
          <a:xfrm>
            <a:off x="3962400" y="404177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1779724" name="Rectangle 12"/>
          <p:cNvSpPr>
            <a:spLocks noChangeArrowheads="1"/>
          </p:cNvSpPr>
          <p:nvPr/>
        </p:nvSpPr>
        <p:spPr bwMode="auto">
          <a:xfrm>
            <a:off x="3200400" y="404177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18448" name="Rectangle 11"/>
          <p:cNvSpPr>
            <a:spLocks noChangeArrowheads="1"/>
          </p:cNvSpPr>
          <p:nvPr/>
        </p:nvSpPr>
        <p:spPr bwMode="auto">
          <a:xfrm>
            <a:off x="1143000" y="40417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reflexive</a:t>
            </a:r>
          </a:p>
        </p:txBody>
      </p:sp>
      <p:sp>
        <p:nvSpPr>
          <p:cNvPr id="18449" name="Rectangle 10"/>
          <p:cNvSpPr>
            <a:spLocks noChangeArrowheads="1"/>
          </p:cNvSpPr>
          <p:nvPr/>
        </p:nvSpPr>
        <p:spPr bwMode="auto">
          <a:xfrm>
            <a:off x="6400800" y="36195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Symbol" pitchFamily="18" charset="2"/>
                <a:sym typeface="Symbol" pitchFamily="18" charset="2"/>
              </a:rPr>
              <a:t></a:t>
            </a:r>
            <a:endParaRPr lang="en-US" sz="2400">
              <a:latin typeface="Verdana" pitchFamily="-65" charset="0"/>
            </a:endParaRPr>
          </a:p>
        </p:txBody>
      </p:sp>
      <p:sp>
        <p:nvSpPr>
          <p:cNvPr id="18450" name="Rectangle 9"/>
          <p:cNvSpPr>
            <a:spLocks noChangeArrowheads="1"/>
          </p:cNvSpPr>
          <p:nvPr/>
        </p:nvSpPr>
        <p:spPr bwMode="auto">
          <a:xfrm>
            <a:off x="5562600" y="36195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Symbol" pitchFamily="18" charset="2"/>
                <a:sym typeface="Symbol" pitchFamily="18" charset="2"/>
              </a:rPr>
              <a:t></a:t>
            </a:r>
            <a:endParaRPr lang="en-US" sz="2400">
              <a:latin typeface="Verdana" pitchFamily="-65" charset="0"/>
            </a:endParaRPr>
          </a:p>
        </p:txBody>
      </p:sp>
      <p:sp>
        <p:nvSpPr>
          <p:cNvPr id="18451" name="Rectangle 8"/>
          <p:cNvSpPr>
            <a:spLocks noChangeArrowheads="1"/>
          </p:cNvSpPr>
          <p:nvPr/>
        </p:nvSpPr>
        <p:spPr bwMode="auto">
          <a:xfrm>
            <a:off x="4724400" y="36195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&gt;</a:t>
            </a:r>
          </a:p>
        </p:txBody>
      </p:sp>
      <p:sp>
        <p:nvSpPr>
          <p:cNvPr id="18452" name="Rectangle 7"/>
          <p:cNvSpPr>
            <a:spLocks noChangeArrowheads="1"/>
          </p:cNvSpPr>
          <p:nvPr/>
        </p:nvSpPr>
        <p:spPr bwMode="auto">
          <a:xfrm>
            <a:off x="3962400" y="36195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&lt;</a:t>
            </a:r>
          </a:p>
        </p:txBody>
      </p:sp>
      <p:sp>
        <p:nvSpPr>
          <p:cNvPr id="18453" name="Rectangle 6"/>
          <p:cNvSpPr>
            <a:spLocks noChangeArrowheads="1"/>
          </p:cNvSpPr>
          <p:nvPr/>
        </p:nvSpPr>
        <p:spPr bwMode="auto">
          <a:xfrm>
            <a:off x="3200400" y="36195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=</a:t>
            </a:r>
          </a:p>
        </p:txBody>
      </p:sp>
      <p:sp>
        <p:nvSpPr>
          <p:cNvPr id="18454" name="Rectangle 5"/>
          <p:cNvSpPr>
            <a:spLocks noChangeArrowheads="1"/>
          </p:cNvSpPr>
          <p:nvPr/>
        </p:nvSpPr>
        <p:spPr bwMode="auto">
          <a:xfrm>
            <a:off x="1143000" y="36195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endParaRPr lang="en-US" sz="2400">
              <a:latin typeface="Verdana" pitchFamily="-65" charset="0"/>
            </a:endParaRP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1143000" y="365125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1143000" y="4043363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1143000" y="4495800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1143000" y="4949825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1143000" y="3651250"/>
            <a:ext cx="0" cy="1298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3200400" y="3651250"/>
            <a:ext cx="0" cy="129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3962400" y="3651250"/>
            <a:ext cx="0" cy="129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4724400" y="3651250"/>
            <a:ext cx="0" cy="129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5562600" y="3651250"/>
            <a:ext cx="0" cy="129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6400800" y="3651250"/>
            <a:ext cx="0" cy="129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7239000" y="3651250"/>
            <a:ext cx="0" cy="1298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9715" grpId="0" build="p"/>
      <p:bldP spid="1779734" grpId="0"/>
      <p:bldP spid="1779733" grpId="0"/>
      <p:bldP spid="1779732" grpId="0"/>
      <p:bldP spid="1779731" grpId="0"/>
      <p:bldP spid="1779730" grpId="0"/>
      <p:bldP spid="1779728" grpId="0"/>
      <p:bldP spid="1779727" grpId="0"/>
      <p:bldP spid="1779726" grpId="0"/>
      <p:bldP spid="1779725" grpId="0"/>
      <p:bldP spid="17797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Reflexivity vs. Irreflexivity</a:t>
            </a:r>
          </a:p>
        </p:txBody>
      </p:sp>
      <p:sp>
        <p:nvSpPr>
          <p:cNvPr id="178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 relation can be neither reflexive nor irreflexive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r>
              <a:rPr lang="en-US" smtClean="0"/>
              <a:t>Example?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A = {1, 2}, R = {(1, 1)}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It is not reflexive, since (2, 2) </a:t>
            </a:r>
            <a:r>
              <a:rPr lang="en-US" smtClean="0">
                <a:sym typeface="Symbol" pitchFamily="18" charset="2"/>
              </a:rPr>
              <a:t> </a:t>
            </a:r>
            <a:r>
              <a:rPr lang="en-US" i="1" smtClean="0">
                <a:sym typeface="Symbol" pitchFamily="18" charset="2"/>
              </a:rPr>
              <a:t>R,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It is not irreflexive, since (1, 1)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</a:t>
            </a:r>
            <a:r>
              <a:rPr lang="en-US" i="1" smtClean="0">
                <a:sym typeface="Symbol" pitchFamily="18" charset="2"/>
              </a:rPr>
              <a:t> R</a:t>
            </a:r>
            <a:r>
              <a:rPr lang="en-US" smtClean="0">
                <a:sym typeface="Symbol" pitchFamily="18" charset="2"/>
              </a:rPr>
              <a:t>.</a:t>
            </a:r>
            <a:endParaRPr lang="en-US" sz="2000" i="1" smtClean="0">
              <a:sym typeface="Symbol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571480"/>
            <a:ext cx="7024744" cy="71438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Symmetry, Asymmetry, </a:t>
            </a:r>
            <a:r>
              <a:rPr lang="en-US" sz="3600" dirty="0" err="1" smtClean="0"/>
              <a:t>Antisymmetry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214422"/>
            <a:ext cx="6777317" cy="4618207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dirty="0" smtClean="0"/>
              <a:t>A relation is </a:t>
            </a:r>
            <a:r>
              <a:rPr lang="en-US" sz="2400" dirty="0" smtClean="0">
                <a:solidFill>
                  <a:srgbClr val="FF0000"/>
                </a:solidFill>
              </a:rPr>
              <a:t>symmetric</a:t>
            </a:r>
            <a:r>
              <a:rPr lang="en-US" sz="2400" dirty="0" smtClean="0"/>
              <a:t> if 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for all a, b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</a:t>
            </a:r>
            <a:r>
              <a:rPr lang="en-US" sz="2000" dirty="0" smtClean="0"/>
              <a:t> A, (</a:t>
            </a:r>
            <a:r>
              <a:rPr lang="en-US" sz="2000" i="1" dirty="0" err="1" smtClean="0"/>
              <a:t>a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b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  </a:t>
            </a:r>
            <a:r>
              <a:rPr lang="en-US" sz="2000" i="1" dirty="0" smtClean="0">
                <a:sym typeface="Symbol" pitchFamily="18" charset="2"/>
              </a:rPr>
              <a:t>R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sz="2000" dirty="0" smtClean="0">
                <a:sym typeface="Symbol" pitchFamily="18" charset="2"/>
              </a:rPr>
              <a:t> (</a:t>
            </a:r>
            <a:r>
              <a:rPr lang="en-US" sz="2000" i="1" dirty="0" err="1" smtClean="0">
                <a:sym typeface="Symbol" pitchFamily="18" charset="2"/>
              </a:rPr>
              <a:t>b</a:t>
            </a:r>
            <a:r>
              <a:rPr lang="en-US" sz="2000" dirty="0" err="1" smtClean="0">
                <a:sym typeface="Symbol" pitchFamily="18" charset="2"/>
              </a:rPr>
              <a:t>,</a:t>
            </a:r>
            <a:r>
              <a:rPr lang="en-US" sz="2000" i="1" dirty="0" err="1" smtClean="0">
                <a:sym typeface="Symbol" pitchFamily="18" charset="2"/>
              </a:rPr>
              <a:t>a</a:t>
            </a:r>
            <a:r>
              <a:rPr lang="en-US" sz="2000" dirty="0" smtClean="0">
                <a:sym typeface="Symbol" pitchFamily="18" charset="2"/>
              </a:rPr>
              <a:t>)  </a:t>
            </a:r>
            <a:r>
              <a:rPr lang="en-US" sz="2000" i="1" dirty="0" smtClean="0">
                <a:sym typeface="Symbol" pitchFamily="18" charset="2"/>
              </a:rPr>
              <a:t>R</a:t>
            </a: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400" dirty="0" smtClean="0"/>
              <a:t>A relation is </a:t>
            </a:r>
            <a:r>
              <a:rPr lang="en-US" sz="2400" dirty="0" smtClean="0">
                <a:solidFill>
                  <a:srgbClr val="FF0000"/>
                </a:solidFill>
              </a:rPr>
              <a:t>asymmetric</a:t>
            </a:r>
            <a:r>
              <a:rPr lang="en-US" sz="2400" dirty="0" smtClean="0"/>
              <a:t> if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for all a, b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</a:t>
            </a:r>
            <a:r>
              <a:rPr lang="en-US" sz="2000" dirty="0" smtClean="0"/>
              <a:t> A, (</a:t>
            </a:r>
            <a:r>
              <a:rPr lang="en-US" sz="2000" i="1" dirty="0" err="1" smtClean="0"/>
              <a:t>a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b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 </a:t>
            </a:r>
            <a:r>
              <a:rPr lang="en-US" sz="2000" i="1" dirty="0" smtClean="0">
                <a:sym typeface="Symbol" pitchFamily="18" charset="2"/>
              </a:rPr>
              <a:t>R </a:t>
            </a:r>
            <a:r>
              <a:rPr lang="en-US" sz="2000" i="1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sz="2000" dirty="0" smtClean="0">
                <a:sym typeface="Symbol" pitchFamily="18" charset="2"/>
              </a:rPr>
              <a:t> (</a:t>
            </a:r>
            <a:r>
              <a:rPr lang="en-US" sz="2000" i="1" dirty="0" err="1" smtClean="0">
                <a:sym typeface="Symbol" pitchFamily="18" charset="2"/>
              </a:rPr>
              <a:t>b,a</a:t>
            </a:r>
            <a:r>
              <a:rPr lang="en-US" sz="2000" dirty="0" smtClean="0">
                <a:sym typeface="Symbol" pitchFamily="18" charset="2"/>
              </a:rPr>
              <a:t>)  </a:t>
            </a:r>
            <a:r>
              <a:rPr lang="en-US" sz="2000" i="1" dirty="0" smtClean="0">
                <a:sym typeface="Symbol" pitchFamily="18" charset="2"/>
              </a:rPr>
              <a:t>R</a:t>
            </a: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400" dirty="0" smtClean="0"/>
              <a:t>A relation is </a:t>
            </a:r>
            <a:r>
              <a:rPr lang="en-US" sz="2400" dirty="0" err="1" smtClean="0">
                <a:solidFill>
                  <a:srgbClr val="FF0000"/>
                </a:solidFill>
              </a:rPr>
              <a:t>antisymmetric</a:t>
            </a:r>
            <a:r>
              <a:rPr lang="en-US" sz="2400" dirty="0" smtClean="0"/>
              <a:t> if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for all a, b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</a:t>
            </a:r>
            <a:r>
              <a:rPr lang="en-US" sz="2000" dirty="0" smtClean="0"/>
              <a:t> A, ((</a:t>
            </a:r>
            <a:r>
              <a:rPr lang="en-US" sz="2000" i="1" dirty="0" err="1" smtClean="0"/>
              <a:t>a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b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 </a:t>
            </a:r>
            <a:r>
              <a:rPr lang="en-US" sz="2000" i="1" dirty="0" smtClean="0">
                <a:sym typeface="Symbol" pitchFamily="18" charset="2"/>
              </a:rPr>
              <a:t>R </a:t>
            </a:r>
            <a:r>
              <a:rPr lang="en-US" sz="2000" i="1" dirty="0" smtClean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000" dirty="0" smtClean="0">
                <a:sym typeface="Symbol" pitchFamily="18" charset="2"/>
              </a:rPr>
              <a:t> (</a:t>
            </a:r>
            <a:r>
              <a:rPr lang="en-US" sz="2000" i="1" dirty="0" err="1" smtClean="0">
                <a:sym typeface="Symbol" pitchFamily="18" charset="2"/>
              </a:rPr>
              <a:t>b,a</a:t>
            </a:r>
            <a:r>
              <a:rPr lang="en-US" sz="2000" dirty="0" smtClean="0">
                <a:sym typeface="Symbol" pitchFamily="18" charset="2"/>
              </a:rPr>
              <a:t>)  </a:t>
            </a:r>
            <a:r>
              <a:rPr lang="en-US" sz="2000" i="1" dirty="0" smtClean="0">
                <a:sym typeface="Symbol" pitchFamily="18" charset="2"/>
              </a:rPr>
              <a:t>R)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>
                <a:sym typeface="Symbol" pitchFamily="18" charset="2"/>
              </a:rPr>
              <a:t>=</a:t>
            </a:r>
            <a:r>
              <a:rPr lang="en-US" sz="2000" i="1" dirty="0" smtClean="0">
                <a:sym typeface="Symbol" pitchFamily="18" charset="2"/>
              </a:rPr>
              <a:t>b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>
                <a:sym typeface="Symbol" pitchFamily="18" charset="2"/>
              </a:rPr>
              <a:t>(Second definition) for all a, b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</a:t>
            </a:r>
            <a:r>
              <a:rPr lang="en-US" sz="2000" dirty="0" smtClean="0">
                <a:sym typeface="Symbol" pitchFamily="18" charset="2"/>
              </a:rPr>
              <a:t> A, (</a:t>
            </a:r>
            <a:r>
              <a:rPr lang="en-US" sz="2000" dirty="0" smtClean="0"/>
              <a:t>(</a:t>
            </a:r>
            <a:r>
              <a:rPr lang="en-US" sz="2000" i="1" dirty="0" err="1" smtClean="0"/>
              <a:t>a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b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 </a:t>
            </a:r>
            <a:r>
              <a:rPr lang="en-US" sz="2000" i="1" dirty="0" smtClean="0">
                <a:sym typeface="Symbol" pitchFamily="18" charset="2"/>
              </a:rPr>
              <a:t>R </a:t>
            </a:r>
            <a:r>
              <a:rPr lang="en-US" sz="2000" i="1" dirty="0" smtClean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000" i="1" dirty="0" smtClean="0">
                <a:sym typeface="Symbol" pitchFamily="18" charset="2"/>
              </a:rPr>
              <a:t> a </a:t>
            </a:r>
            <a:r>
              <a:rPr lang="en-US" sz="2000" i="1" dirty="0" smtClean="0">
                <a:latin typeface="Symbol" pitchFamily="18" charset="2"/>
                <a:sym typeface="Symbol" pitchFamily="18" charset="2"/>
              </a:rPr>
              <a:t></a:t>
            </a:r>
            <a:r>
              <a:rPr lang="en-US" sz="2000" i="1" dirty="0" smtClean="0">
                <a:sym typeface="Symbol" pitchFamily="18" charset="2"/>
              </a:rPr>
              <a:t> b</a:t>
            </a:r>
            <a:r>
              <a:rPr lang="en-US" sz="2000" dirty="0" smtClean="0">
                <a:sym typeface="Symbol" pitchFamily="18" charset="2"/>
              </a:rPr>
              <a:t>)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sz="2000" dirty="0" smtClean="0">
                <a:sym typeface="Symbol" pitchFamily="18" charset="2"/>
              </a:rPr>
              <a:t> (</a:t>
            </a:r>
            <a:r>
              <a:rPr lang="en-US" sz="2000" i="1" dirty="0" err="1" smtClean="0">
                <a:sym typeface="Symbol" pitchFamily="18" charset="2"/>
              </a:rPr>
              <a:t>b,a</a:t>
            </a:r>
            <a:r>
              <a:rPr lang="en-US" sz="2000" dirty="0" smtClean="0">
                <a:sym typeface="Symbol" pitchFamily="18" charset="2"/>
              </a:rPr>
              <a:t>)  </a:t>
            </a:r>
            <a:r>
              <a:rPr lang="en-US" sz="2000" i="1" dirty="0" smtClean="0">
                <a:sym typeface="Symbol" pitchFamily="18" charset="2"/>
              </a:rPr>
              <a:t>R</a:t>
            </a:r>
            <a:r>
              <a:rPr lang="en-US" sz="2000" dirty="0" smtClean="0">
                <a:sym typeface="Symbol" pitchFamily="18" charset="2"/>
              </a:rPr>
              <a:t>)</a:t>
            </a:r>
            <a:endParaRPr lang="en-US" sz="2000" i="1" dirty="0" smtClean="0">
              <a:sym typeface="Symbol" pitchFamily="18" charset="2"/>
            </a:endParaRPr>
          </a:p>
        </p:txBody>
      </p:sp>
      <p:sp>
        <p:nvSpPr>
          <p:cNvPr id="1782860" name="Rectangle 76"/>
          <p:cNvSpPr>
            <a:spLocks noChangeArrowheads="1"/>
          </p:cNvSpPr>
          <p:nvPr/>
        </p:nvSpPr>
        <p:spPr bwMode="auto">
          <a:xfrm>
            <a:off x="7146925" y="5710238"/>
            <a:ext cx="16922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1782859" name="Rectangle 75"/>
          <p:cNvSpPr>
            <a:spLocks noChangeArrowheads="1"/>
          </p:cNvSpPr>
          <p:nvPr/>
        </p:nvSpPr>
        <p:spPr bwMode="auto">
          <a:xfrm>
            <a:off x="6300788" y="5710238"/>
            <a:ext cx="846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1782858" name="Rectangle 74"/>
          <p:cNvSpPr>
            <a:spLocks noChangeArrowheads="1"/>
          </p:cNvSpPr>
          <p:nvPr/>
        </p:nvSpPr>
        <p:spPr bwMode="auto">
          <a:xfrm>
            <a:off x="5456238" y="5710238"/>
            <a:ext cx="8445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1782857" name="Rectangle 73"/>
          <p:cNvSpPr>
            <a:spLocks noChangeArrowheads="1"/>
          </p:cNvSpPr>
          <p:nvPr/>
        </p:nvSpPr>
        <p:spPr bwMode="auto">
          <a:xfrm>
            <a:off x="4610100" y="5710238"/>
            <a:ext cx="846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1782856" name="Rectangle 72"/>
          <p:cNvSpPr>
            <a:spLocks noChangeArrowheads="1"/>
          </p:cNvSpPr>
          <p:nvPr/>
        </p:nvSpPr>
        <p:spPr bwMode="auto">
          <a:xfrm>
            <a:off x="3763963" y="5710238"/>
            <a:ext cx="846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1782855" name="Rectangle 71"/>
          <p:cNvSpPr>
            <a:spLocks noChangeArrowheads="1"/>
          </p:cNvSpPr>
          <p:nvPr/>
        </p:nvSpPr>
        <p:spPr bwMode="auto">
          <a:xfrm>
            <a:off x="2995613" y="5710238"/>
            <a:ext cx="7683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20491" name="Rectangle 70"/>
          <p:cNvSpPr>
            <a:spLocks noChangeArrowheads="1"/>
          </p:cNvSpPr>
          <p:nvPr/>
        </p:nvSpPr>
        <p:spPr bwMode="auto">
          <a:xfrm>
            <a:off x="457200" y="5710238"/>
            <a:ext cx="25384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antisymmetric</a:t>
            </a:r>
          </a:p>
        </p:txBody>
      </p:sp>
      <p:sp>
        <p:nvSpPr>
          <p:cNvPr id="1782853" name="Rectangle 69"/>
          <p:cNvSpPr>
            <a:spLocks noChangeArrowheads="1"/>
          </p:cNvSpPr>
          <p:nvPr/>
        </p:nvSpPr>
        <p:spPr bwMode="auto">
          <a:xfrm>
            <a:off x="7146925" y="5254625"/>
            <a:ext cx="16922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1782852" name="Rectangle 68"/>
          <p:cNvSpPr>
            <a:spLocks noChangeArrowheads="1"/>
          </p:cNvSpPr>
          <p:nvPr/>
        </p:nvSpPr>
        <p:spPr bwMode="auto">
          <a:xfrm>
            <a:off x="6300788" y="5254625"/>
            <a:ext cx="846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1782851" name="Rectangle 67"/>
          <p:cNvSpPr>
            <a:spLocks noChangeArrowheads="1"/>
          </p:cNvSpPr>
          <p:nvPr/>
        </p:nvSpPr>
        <p:spPr bwMode="auto">
          <a:xfrm>
            <a:off x="5456238" y="5254625"/>
            <a:ext cx="844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1782850" name="Rectangle 66"/>
          <p:cNvSpPr>
            <a:spLocks noChangeArrowheads="1"/>
          </p:cNvSpPr>
          <p:nvPr/>
        </p:nvSpPr>
        <p:spPr bwMode="auto">
          <a:xfrm>
            <a:off x="4610100" y="5254625"/>
            <a:ext cx="846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1782849" name="Rectangle 65"/>
          <p:cNvSpPr>
            <a:spLocks noChangeArrowheads="1"/>
          </p:cNvSpPr>
          <p:nvPr/>
        </p:nvSpPr>
        <p:spPr bwMode="auto">
          <a:xfrm>
            <a:off x="3763963" y="5254625"/>
            <a:ext cx="846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1782848" name="Rectangle 64"/>
          <p:cNvSpPr>
            <a:spLocks noChangeArrowheads="1"/>
          </p:cNvSpPr>
          <p:nvPr/>
        </p:nvSpPr>
        <p:spPr bwMode="auto">
          <a:xfrm>
            <a:off x="2995613" y="5254625"/>
            <a:ext cx="7683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20498" name="Rectangle 63"/>
          <p:cNvSpPr>
            <a:spLocks noChangeArrowheads="1"/>
          </p:cNvSpPr>
          <p:nvPr/>
        </p:nvSpPr>
        <p:spPr bwMode="auto">
          <a:xfrm>
            <a:off x="457200" y="5254625"/>
            <a:ext cx="25384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asymmetric</a:t>
            </a:r>
          </a:p>
        </p:txBody>
      </p:sp>
      <p:sp>
        <p:nvSpPr>
          <p:cNvPr id="1782846" name="Rectangle 62"/>
          <p:cNvSpPr>
            <a:spLocks noChangeArrowheads="1"/>
          </p:cNvSpPr>
          <p:nvPr/>
        </p:nvSpPr>
        <p:spPr bwMode="auto">
          <a:xfrm>
            <a:off x="7146925" y="4799013"/>
            <a:ext cx="16922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1782845" name="Rectangle 61"/>
          <p:cNvSpPr>
            <a:spLocks noChangeArrowheads="1"/>
          </p:cNvSpPr>
          <p:nvPr/>
        </p:nvSpPr>
        <p:spPr bwMode="auto">
          <a:xfrm>
            <a:off x="6300788" y="4799013"/>
            <a:ext cx="846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1782844" name="Rectangle 60"/>
          <p:cNvSpPr>
            <a:spLocks noChangeArrowheads="1"/>
          </p:cNvSpPr>
          <p:nvPr/>
        </p:nvSpPr>
        <p:spPr bwMode="auto">
          <a:xfrm>
            <a:off x="5456238" y="4799013"/>
            <a:ext cx="8445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1782843" name="Rectangle 59"/>
          <p:cNvSpPr>
            <a:spLocks noChangeArrowheads="1"/>
          </p:cNvSpPr>
          <p:nvPr/>
        </p:nvSpPr>
        <p:spPr bwMode="auto">
          <a:xfrm>
            <a:off x="4610100" y="4799013"/>
            <a:ext cx="846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o</a:t>
            </a:r>
          </a:p>
        </p:txBody>
      </p:sp>
      <p:sp>
        <p:nvSpPr>
          <p:cNvPr id="1782842" name="Rectangle 58"/>
          <p:cNvSpPr>
            <a:spLocks noChangeArrowheads="1"/>
          </p:cNvSpPr>
          <p:nvPr/>
        </p:nvSpPr>
        <p:spPr bwMode="auto">
          <a:xfrm>
            <a:off x="3763963" y="4799013"/>
            <a:ext cx="846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1782841" name="Rectangle 57"/>
          <p:cNvSpPr>
            <a:spLocks noChangeArrowheads="1"/>
          </p:cNvSpPr>
          <p:nvPr/>
        </p:nvSpPr>
        <p:spPr bwMode="auto">
          <a:xfrm>
            <a:off x="2995613" y="4799013"/>
            <a:ext cx="7683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x</a:t>
            </a:r>
          </a:p>
        </p:txBody>
      </p:sp>
      <p:sp>
        <p:nvSpPr>
          <p:cNvPr id="20505" name="Rectangle 56"/>
          <p:cNvSpPr>
            <a:spLocks noChangeArrowheads="1"/>
          </p:cNvSpPr>
          <p:nvPr/>
        </p:nvSpPr>
        <p:spPr bwMode="auto">
          <a:xfrm>
            <a:off x="457200" y="4799013"/>
            <a:ext cx="25384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symmetric</a:t>
            </a:r>
          </a:p>
        </p:txBody>
      </p:sp>
      <p:sp>
        <p:nvSpPr>
          <p:cNvPr id="20506" name="Rectangle 55"/>
          <p:cNvSpPr>
            <a:spLocks noChangeArrowheads="1"/>
          </p:cNvSpPr>
          <p:nvPr/>
        </p:nvSpPr>
        <p:spPr bwMode="auto">
          <a:xfrm>
            <a:off x="7146925" y="4343400"/>
            <a:ext cx="16922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isTwinOf</a:t>
            </a:r>
          </a:p>
        </p:txBody>
      </p:sp>
      <p:sp>
        <p:nvSpPr>
          <p:cNvPr id="20507" name="Rectangle 54"/>
          <p:cNvSpPr>
            <a:spLocks noChangeArrowheads="1"/>
          </p:cNvSpPr>
          <p:nvPr/>
        </p:nvSpPr>
        <p:spPr bwMode="auto">
          <a:xfrm>
            <a:off x="6300788" y="4343400"/>
            <a:ext cx="846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Symbol" pitchFamily="18" charset="2"/>
                <a:sym typeface="Symbol" pitchFamily="18" charset="2"/>
              </a:rPr>
              <a:t></a:t>
            </a:r>
            <a:endParaRPr lang="en-US" sz="2400">
              <a:latin typeface="Verdana" pitchFamily="-65" charset="0"/>
            </a:endParaRPr>
          </a:p>
        </p:txBody>
      </p:sp>
      <p:sp>
        <p:nvSpPr>
          <p:cNvPr id="20508" name="Rectangle 53"/>
          <p:cNvSpPr>
            <a:spLocks noChangeArrowheads="1"/>
          </p:cNvSpPr>
          <p:nvPr/>
        </p:nvSpPr>
        <p:spPr bwMode="auto">
          <a:xfrm>
            <a:off x="5456238" y="4343400"/>
            <a:ext cx="844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Symbol" pitchFamily="18" charset="2"/>
                <a:sym typeface="Symbol" pitchFamily="18" charset="2"/>
              </a:rPr>
              <a:t></a:t>
            </a:r>
            <a:endParaRPr lang="en-US" sz="2400">
              <a:latin typeface="Verdana" pitchFamily="-65" charset="0"/>
            </a:endParaRPr>
          </a:p>
        </p:txBody>
      </p:sp>
      <p:sp>
        <p:nvSpPr>
          <p:cNvPr id="20509" name="Rectangle 52"/>
          <p:cNvSpPr>
            <a:spLocks noChangeArrowheads="1"/>
          </p:cNvSpPr>
          <p:nvPr/>
        </p:nvSpPr>
        <p:spPr bwMode="auto">
          <a:xfrm>
            <a:off x="4610100" y="4343400"/>
            <a:ext cx="846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=</a:t>
            </a:r>
          </a:p>
        </p:txBody>
      </p:sp>
      <p:sp>
        <p:nvSpPr>
          <p:cNvPr id="20510" name="Rectangle 51"/>
          <p:cNvSpPr>
            <a:spLocks noChangeArrowheads="1"/>
          </p:cNvSpPr>
          <p:nvPr/>
        </p:nvSpPr>
        <p:spPr bwMode="auto">
          <a:xfrm>
            <a:off x="3763963" y="4343400"/>
            <a:ext cx="846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&gt;</a:t>
            </a:r>
          </a:p>
        </p:txBody>
      </p:sp>
      <p:sp>
        <p:nvSpPr>
          <p:cNvPr id="20511" name="Rectangle 50"/>
          <p:cNvSpPr>
            <a:spLocks noChangeArrowheads="1"/>
          </p:cNvSpPr>
          <p:nvPr/>
        </p:nvSpPr>
        <p:spPr bwMode="auto">
          <a:xfrm>
            <a:off x="2995613" y="4343400"/>
            <a:ext cx="7683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r>
              <a:rPr lang="en-US" sz="2400">
                <a:latin typeface="Verdana" pitchFamily="-65" charset="0"/>
              </a:rPr>
              <a:t>&lt;</a:t>
            </a:r>
          </a:p>
        </p:txBody>
      </p:sp>
      <p:sp>
        <p:nvSpPr>
          <p:cNvPr id="20512" name="Rectangle 49"/>
          <p:cNvSpPr>
            <a:spLocks noChangeArrowheads="1"/>
          </p:cNvSpPr>
          <p:nvPr/>
        </p:nvSpPr>
        <p:spPr bwMode="auto">
          <a:xfrm>
            <a:off x="457200" y="4343400"/>
            <a:ext cx="25384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charset="2"/>
              <a:buNone/>
            </a:pPr>
            <a:endParaRPr lang="en-US" sz="2400">
              <a:latin typeface="Verdana" pitchFamily="-65" charset="0"/>
            </a:endParaRPr>
          </a:p>
        </p:txBody>
      </p:sp>
      <p:sp>
        <p:nvSpPr>
          <p:cNvPr id="20513" name="Line 77"/>
          <p:cNvSpPr>
            <a:spLocks noChangeShapeType="1"/>
          </p:cNvSpPr>
          <p:nvPr/>
        </p:nvSpPr>
        <p:spPr bwMode="auto">
          <a:xfrm>
            <a:off x="457200" y="4343400"/>
            <a:ext cx="838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Line 78"/>
          <p:cNvSpPr>
            <a:spLocks noChangeShapeType="1"/>
          </p:cNvSpPr>
          <p:nvPr/>
        </p:nvSpPr>
        <p:spPr bwMode="auto">
          <a:xfrm>
            <a:off x="457200" y="4799013"/>
            <a:ext cx="838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5" name="Line 79"/>
          <p:cNvSpPr>
            <a:spLocks noChangeShapeType="1"/>
          </p:cNvSpPr>
          <p:nvPr/>
        </p:nvSpPr>
        <p:spPr bwMode="auto">
          <a:xfrm>
            <a:off x="457200" y="5254625"/>
            <a:ext cx="838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Line 80"/>
          <p:cNvSpPr>
            <a:spLocks noChangeShapeType="1"/>
          </p:cNvSpPr>
          <p:nvPr/>
        </p:nvSpPr>
        <p:spPr bwMode="auto">
          <a:xfrm>
            <a:off x="457200" y="5710238"/>
            <a:ext cx="838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Line 81"/>
          <p:cNvSpPr>
            <a:spLocks noChangeShapeType="1"/>
          </p:cNvSpPr>
          <p:nvPr/>
        </p:nvSpPr>
        <p:spPr bwMode="auto">
          <a:xfrm>
            <a:off x="457200" y="6165850"/>
            <a:ext cx="838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Line 82"/>
          <p:cNvSpPr>
            <a:spLocks noChangeShapeType="1"/>
          </p:cNvSpPr>
          <p:nvPr/>
        </p:nvSpPr>
        <p:spPr bwMode="auto">
          <a:xfrm>
            <a:off x="457200" y="4343400"/>
            <a:ext cx="0" cy="18224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Line 83"/>
          <p:cNvSpPr>
            <a:spLocks noChangeShapeType="1"/>
          </p:cNvSpPr>
          <p:nvPr/>
        </p:nvSpPr>
        <p:spPr bwMode="auto">
          <a:xfrm>
            <a:off x="2995613" y="4343400"/>
            <a:ext cx="0" cy="182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0" name="Line 84"/>
          <p:cNvSpPr>
            <a:spLocks noChangeShapeType="1"/>
          </p:cNvSpPr>
          <p:nvPr/>
        </p:nvSpPr>
        <p:spPr bwMode="auto">
          <a:xfrm>
            <a:off x="3763963" y="4343400"/>
            <a:ext cx="0" cy="182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1" name="Line 85"/>
          <p:cNvSpPr>
            <a:spLocks noChangeShapeType="1"/>
          </p:cNvSpPr>
          <p:nvPr/>
        </p:nvSpPr>
        <p:spPr bwMode="auto">
          <a:xfrm>
            <a:off x="4610100" y="4343400"/>
            <a:ext cx="0" cy="182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2" name="Line 86"/>
          <p:cNvSpPr>
            <a:spLocks noChangeShapeType="1"/>
          </p:cNvSpPr>
          <p:nvPr/>
        </p:nvSpPr>
        <p:spPr bwMode="auto">
          <a:xfrm>
            <a:off x="5456238" y="4343400"/>
            <a:ext cx="0" cy="182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3" name="Line 87"/>
          <p:cNvSpPr>
            <a:spLocks noChangeShapeType="1"/>
          </p:cNvSpPr>
          <p:nvPr/>
        </p:nvSpPr>
        <p:spPr bwMode="auto">
          <a:xfrm>
            <a:off x="6300788" y="4343400"/>
            <a:ext cx="0" cy="182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4" name="Line 88"/>
          <p:cNvSpPr>
            <a:spLocks noChangeShapeType="1"/>
          </p:cNvSpPr>
          <p:nvPr/>
        </p:nvSpPr>
        <p:spPr bwMode="auto">
          <a:xfrm>
            <a:off x="7146925" y="4343400"/>
            <a:ext cx="0" cy="182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5" name="Line 89"/>
          <p:cNvSpPr>
            <a:spLocks noChangeShapeType="1"/>
          </p:cNvSpPr>
          <p:nvPr/>
        </p:nvSpPr>
        <p:spPr bwMode="auto">
          <a:xfrm>
            <a:off x="8839200" y="4343400"/>
            <a:ext cx="0" cy="18224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860" grpId="0"/>
      <p:bldP spid="1782859" grpId="0"/>
      <p:bldP spid="1782858" grpId="0"/>
      <p:bldP spid="1782857" grpId="0"/>
      <p:bldP spid="1782856" grpId="0"/>
      <p:bldP spid="1782855" grpId="0"/>
      <p:bldP spid="1782853" grpId="0"/>
      <p:bldP spid="1782852" grpId="0"/>
      <p:bldP spid="1782851" grpId="0"/>
      <p:bldP spid="1782850" grpId="0"/>
      <p:bldP spid="1782849" grpId="0"/>
      <p:bldP spid="1782848" grpId="0"/>
      <p:bldP spid="1782846" grpId="0"/>
      <p:bldP spid="1782845" grpId="0"/>
      <p:bldP spid="1782844" grpId="0"/>
      <p:bldP spid="1782843" grpId="0"/>
      <p:bldP spid="1782842" grpId="0"/>
      <p:bldP spid="17828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 on *symmetric relations</a:t>
            </a:r>
          </a:p>
        </p:txBody>
      </p:sp>
      <p:sp>
        <p:nvSpPr>
          <p:cNvPr id="178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 relation can be neither symmetric or asymmetric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R = { (a,b) | a=|b| }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This is not symmetric</a:t>
            </a:r>
          </a:p>
          <a:p>
            <a:pPr lvl="2">
              <a:buFont typeface="Times New Roman" pitchFamily="18" charset="0"/>
              <a:buNone/>
            </a:pPr>
            <a:r>
              <a:rPr lang="en-US" smtClean="0"/>
              <a:t>-4 is not related to itself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This is not asymmetric</a:t>
            </a:r>
          </a:p>
          <a:p>
            <a:pPr lvl="2">
              <a:buFont typeface="Times New Roman" pitchFamily="18" charset="0"/>
              <a:buNone/>
            </a:pPr>
            <a:r>
              <a:rPr lang="en-US" smtClean="0"/>
              <a:t>4 is related to itself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Note that it is antisymmetric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Transitivity</a:t>
            </a:r>
          </a:p>
        </p:txBody>
      </p:sp>
      <p:sp>
        <p:nvSpPr>
          <p:cNvPr id="178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 relation is </a:t>
            </a:r>
            <a:r>
              <a:rPr lang="en-US" smtClean="0">
                <a:solidFill>
                  <a:srgbClr val="FF0000"/>
                </a:solidFill>
              </a:rPr>
              <a:t>transitive</a:t>
            </a:r>
            <a:r>
              <a:rPr lang="en-US" smtClean="0"/>
              <a:t> if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for all a, b, c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</a:t>
            </a:r>
            <a:r>
              <a:rPr lang="en-US" smtClean="0"/>
              <a:t> A, ((</a:t>
            </a:r>
            <a:r>
              <a:rPr lang="en-US" i="1" smtClean="0"/>
              <a:t>a</a:t>
            </a:r>
            <a:r>
              <a:rPr lang="en-US" smtClean="0"/>
              <a:t>,</a:t>
            </a:r>
            <a:r>
              <a:rPr lang="en-US" i="1" smtClean="0"/>
              <a:t>b</a:t>
            </a:r>
            <a:r>
              <a:rPr lang="en-US" smtClean="0"/>
              <a:t>)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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/>
              <a:t>(</a:t>
            </a:r>
            <a:r>
              <a:rPr lang="en-US" i="1" smtClean="0"/>
              <a:t>b</a:t>
            </a:r>
            <a:r>
              <a:rPr lang="en-US" smtClean="0"/>
              <a:t>,</a:t>
            </a:r>
            <a:r>
              <a:rPr lang="en-US" i="1" smtClean="0"/>
              <a:t>c</a:t>
            </a:r>
            <a:r>
              <a:rPr lang="en-US" smtClean="0"/>
              <a:t>)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i="1" smtClean="0">
                <a:sym typeface="Symbol" pitchFamily="18" charset="2"/>
              </a:rPr>
              <a:t>R) </a:t>
            </a:r>
            <a:r>
              <a:rPr lang="en-US" i="1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/>
              <a:t>(</a:t>
            </a:r>
            <a:r>
              <a:rPr lang="en-US" i="1" smtClean="0"/>
              <a:t>a</a:t>
            </a:r>
            <a:r>
              <a:rPr lang="en-US" smtClean="0"/>
              <a:t>,</a:t>
            </a:r>
            <a:r>
              <a:rPr lang="en-US" i="1" smtClean="0"/>
              <a:t>c</a:t>
            </a:r>
            <a:r>
              <a:rPr lang="en-US" smtClean="0"/>
              <a:t>)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i="1" smtClean="0">
                <a:sym typeface="Symbol" pitchFamily="18" charset="2"/>
              </a:rPr>
              <a:t>R</a:t>
            </a:r>
            <a:endParaRPr lang="en-US" smtClean="0"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mtClean="0"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If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&lt;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&lt;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, then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&lt; </a:t>
            </a:r>
            <a:r>
              <a:rPr lang="en-US" i="1" smtClean="0">
                <a:sym typeface="Symbol" pitchFamily="18" charset="2"/>
              </a:rPr>
              <a:t>c</a:t>
            </a:r>
            <a:endParaRPr lang="en-US" smtClean="0">
              <a:sym typeface="Symbol" pitchFamily="18" charset="2"/>
            </a:endParaRPr>
          </a:p>
          <a:p>
            <a:pPr lvl="1"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Thus, &lt; is transitive</a:t>
            </a:r>
          </a:p>
          <a:p>
            <a:pPr>
              <a:buFont typeface="Times New Roman" pitchFamily="18" charset="0"/>
              <a:buNone/>
            </a:pPr>
            <a:endParaRPr lang="en-US" smtClean="0"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If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=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=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, then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= </a:t>
            </a:r>
            <a:r>
              <a:rPr lang="en-US" i="1" smtClean="0">
                <a:sym typeface="Symbol" pitchFamily="18" charset="2"/>
              </a:rPr>
              <a:t>c</a:t>
            </a:r>
            <a:endParaRPr lang="en-US" smtClean="0">
              <a:sym typeface="Symbol" pitchFamily="18" charset="2"/>
            </a:endParaRPr>
          </a:p>
          <a:p>
            <a:pPr lvl="1"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Thus, = is transitive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Transitivity examples</a:t>
            </a:r>
          </a:p>
        </p:txBody>
      </p:sp>
      <p:sp>
        <p:nvSpPr>
          <p:cNvPr id="178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500" smtClean="0">
                <a:sym typeface="Symbol" pitchFamily="18" charset="2"/>
              </a:rPr>
              <a:t>Consider isAncestorOf()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>
                <a:sym typeface="Symbol" pitchFamily="18" charset="2"/>
              </a:rPr>
              <a:t>Let Alice be Bob’s parent, and Bob be Claire’s parent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>
                <a:sym typeface="Symbol" pitchFamily="18" charset="2"/>
              </a:rPr>
              <a:t>Thus, Alice is an ancestor of Bob, and Bob is an ancestor of Claire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>
                <a:sym typeface="Symbol" pitchFamily="18" charset="2"/>
              </a:rPr>
              <a:t>Thus, Alice is an ancestor of Claire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>
                <a:sym typeface="Symbol" pitchFamily="18" charset="2"/>
              </a:rPr>
              <a:t>Thus, isAncestorOf() is a transitive relation</a:t>
            </a:r>
            <a:endParaRPr lang="en-US" sz="2100" smtClean="0"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500" smtClean="0"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2500" smtClean="0">
                <a:sym typeface="Symbol" pitchFamily="18" charset="2"/>
              </a:rPr>
              <a:t>Consider isParentOf()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>
                <a:sym typeface="Symbol" pitchFamily="18" charset="2"/>
              </a:rPr>
              <a:t>Let Alice be Bob’s parent, and Bob be Claire’s parent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>
                <a:sym typeface="Symbol" pitchFamily="18" charset="2"/>
              </a:rPr>
              <a:t>Thus, Alice is a parent of Bob, and Bob is a parent of Claire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>
                <a:sym typeface="Symbol" pitchFamily="18" charset="2"/>
              </a:rPr>
              <a:t>However, Alice is </a:t>
            </a:r>
            <a:r>
              <a:rPr lang="en-US" sz="2000" i="1" smtClean="0">
                <a:sym typeface="Symbol" pitchFamily="18" charset="2"/>
              </a:rPr>
              <a:t>not </a:t>
            </a:r>
            <a:r>
              <a:rPr lang="en-US" sz="2000" smtClean="0">
                <a:sym typeface="Symbol" pitchFamily="18" charset="2"/>
              </a:rPr>
              <a:t>a parent of Claire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>
                <a:sym typeface="Symbol" pitchFamily="18" charset="2"/>
              </a:rPr>
              <a:t>Thus, isParentOf() is </a:t>
            </a:r>
            <a:r>
              <a:rPr lang="en-US" sz="2000" i="1" smtClean="0">
                <a:sym typeface="Symbol" pitchFamily="18" charset="2"/>
              </a:rPr>
              <a:t>not </a:t>
            </a:r>
            <a:r>
              <a:rPr lang="en-US" sz="2000" smtClean="0">
                <a:sym typeface="Symbol" pitchFamily="18" charset="2"/>
              </a:rPr>
              <a:t>a transitive relation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642918"/>
            <a:ext cx="7929618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of properties of relations </a:t>
            </a:r>
          </a:p>
        </p:txBody>
      </p:sp>
      <p:graphicFrame>
        <p:nvGraphicFramePr>
          <p:cNvPr id="1819687" name="Group 39"/>
          <p:cNvGraphicFramePr>
            <a:graphicFrameLocks noGrp="1"/>
          </p:cNvGraphicFramePr>
          <p:nvPr/>
        </p:nvGraphicFramePr>
        <p:xfrm>
          <a:off x="376270" y="1524000"/>
          <a:ext cx="8839200" cy="4127500"/>
        </p:xfrm>
        <a:graphic>
          <a:graphicData uri="http://schemas.openxmlformats.org/drawingml/2006/table">
            <a:tbl>
              <a:tblPr/>
              <a:tblGrid>
                <a:gridCol w="1909714"/>
                <a:gridCol w="6929486"/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reflexive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 (a, a)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irreflexive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 (a, a)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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symmetric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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b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 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) 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R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16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asymmetric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R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b,a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) 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antisymmetric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b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((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R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 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b,a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) 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=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(*)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for all a, b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 A, (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R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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 a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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 b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 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b,a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) 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transitive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b, c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((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)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6" charset="2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16" charset="2"/>
                        </a:rPr>
                        <a:t>R</a:t>
                      </a: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16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3" name="Rectangle 38"/>
          <p:cNvSpPr>
            <a:spLocks noChangeArrowheads="1"/>
          </p:cNvSpPr>
          <p:nvPr/>
        </p:nvSpPr>
        <p:spPr bwMode="auto">
          <a:xfrm>
            <a:off x="457200" y="5699125"/>
            <a:ext cx="339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aseline="30000">
                <a:solidFill>
                  <a:srgbClr val="0000FF"/>
                </a:solidFill>
                <a:latin typeface="Verdana" pitchFamily="-65" charset="0"/>
                <a:sym typeface="Symbol" pitchFamily="18" charset="2"/>
              </a:rPr>
              <a:t>(*)</a:t>
            </a:r>
            <a:r>
              <a:rPr lang="en-US" sz="2000">
                <a:solidFill>
                  <a:srgbClr val="0000FF"/>
                </a:solidFill>
                <a:latin typeface="Verdana" pitchFamily="-65" charset="0"/>
                <a:sym typeface="Symbol" pitchFamily="18" charset="2"/>
              </a:rPr>
              <a:t> Alternative definition…</a:t>
            </a:r>
            <a:endParaRPr lang="en-US" sz="2000" baseline="30000">
              <a:solidFill>
                <a:srgbClr val="0000FF"/>
              </a:solidFill>
              <a:latin typeface="Verdana" pitchFamily="-65" charset="0"/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Combining relations</a:t>
            </a:r>
            <a:endParaRPr lang="en-US" smtClean="0"/>
          </a:p>
        </p:txBody>
      </p:sp>
      <p:sp>
        <p:nvSpPr>
          <p:cNvPr id="178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There are two ways to combine relations </a:t>
            </a:r>
            <a:r>
              <a:rPr lang="en-US" i="1" smtClean="0"/>
              <a:t>R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n-US" i="1" smtClean="0"/>
              <a:t>R</a:t>
            </a:r>
            <a:r>
              <a:rPr lang="en-US" baseline="-25000" smtClean="0"/>
              <a:t>2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Via Set operators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Via relation “composition”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75648" y="836712"/>
            <a:ext cx="7024744" cy="648072"/>
          </a:xfrm>
        </p:spPr>
        <p:txBody>
          <a:bodyPr>
            <a:noAutofit/>
          </a:bodyPr>
          <a:lstStyle/>
          <a:p>
            <a:pPr eaLnBrk="1" hangingPunct="1"/>
            <a:r>
              <a:rPr lang="id-ID" b="1" dirty="0">
                <a:solidFill>
                  <a:srgbClr val="0070C0"/>
                </a:solidFill>
              </a:rPr>
              <a:t>O</a:t>
            </a:r>
            <a:r>
              <a:rPr lang="en-US" b="1" dirty="0" err="1" smtClean="0">
                <a:solidFill>
                  <a:srgbClr val="0070C0"/>
                </a:solidFill>
              </a:rPr>
              <a:t>utline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4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2</a:t>
            </a:fld>
            <a:r>
              <a:rPr lang="id-ID" dirty="0" smtClean="0"/>
              <a:t> </a:t>
            </a:r>
            <a:r>
              <a:rPr lang="id-ID" dirty="0"/>
              <a:t>-- KS091201 </a:t>
            </a:r>
            <a:endParaRPr lang="en-US" dirty="0"/>
          </a:p>
        </p:txBody>
      </p:sp>
      <p:sp>
        <p:nvSpPr>
          <p:cNvPr id="717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/>
          </a:bodyPr>
          <a:lstStyle/>
          <a:p>
            <a:pPr marL="635000" indent="-45561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Font typeface="Wingdings 2" pitchFamily="18" charset="2"/>
              <a:buChar char=""/>
              <a:tabLst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  <a:tab pos="9779000" algn="l"/>
              </a:tabLst>
            </a:pPr>
            <a:r>
              <a:rPr lang="en-US" dirty="0" smtClean="0">
                <a:solidFill>
                  <a:srgbClr val="000000"/>
                </a:solidFill>
                <a:latin typeface="Perpetua" pitchFamily="18" charset="0"/>
              </a:rPr>
              <a:t>Relation Definition</a:t>
            </a:r>
          </a:p>
          <a:p>
            <a:pPr marL="635000" indent="-45561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Font typeface="Wingdings 2" pitchFamily="18" charset="2"/>
              <a:buChar char=""/>
              <a:tabLst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  <a:tab pos="9779000" algn="l"/>
              </a:tabLst>
            </a:pPr>
            <a:r>
              <a:rPr lang="en-US" dirty="0" smtClean="0">
                <a:solidFill>
                  <a:srgbClr val="000000"/>
                </a:solidFill>
                <a:latin typeface="Perpetua" pitchFamily="18" charset="0"/>
              </a:rPr>
              <a:t>Equivalence Relation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2050" name="Picture 2" descr="http://vitamincm.com/wp-content/uploads/2008/05/outline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0456" y="4221088"/>
            <a:ext cx="2286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648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Combining relations via Set operators</a:t>
            </a:r>
          </a:p>
        </p:txBody>
      </p:sp>
      <p:sp>
        <p:nvSpPr>
          <p:cNvPr id="179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2400" smtClean="0"/>
              <a:t>Consider two relations </a:t>
            </a:r>
            <a:r>
              <a:rPr lang="en-US" sz="2400" i="1" smtClean="0"/>
              <a:t>R</a:t>
            </a:r>
            <a:r>
              <a:rPr lang="en-US" sz="2400" baseline="-25000" smtClean="0"/>
              <a:t>≥</a:t>
            </a:r>
            <a:r>
              <a:rPr lang="en-US" sz="2400" smtClean="0"/>
              <a:t> and </a:t>
            </a:r>
            <a:r>
              <a:rPr lang="en-US" sz="2400" i="1" smtClean="0"/>
              <a:t>R</a:t>
            </a:r>
            <a:r>
              <a:rPr lang="en-US" sz="2400" baseline="-25000" smtClean="0"/>
              <a:t>≤</a:t>
            </a:r>
            <a:endParaRPr lang="en-US" sz="2400" i="1" smtClean="0"/>
          </a:p>
          <a:p>
            <a:pPr lvl="1">
              <a:buFont typeface="Times New Roman" pitchFamily="18" charset="0"/>
              <a:buNone/>
            </a:pPr>
            <a:r>
              <a:rPr lang="en-US" sz="2000" i="1" smtClean="0"/>
              <a:t>R</a:t>
            </a:r>
            <a:r>
              <a:rPr lang="en-US" sz="2000" baseline="-25000" smtClean="0"/>
              <a:t>≥</a:t>
            </a:r>
            <a:r>
              <a:rPr lang="en-US" sz="2000" smtClean="0"/>
              <a:t> U </a:t>
            </a:r>
            <a:r>
              <a:rPr lang="en-US" sz="2000" i="1" smtClean="0"/>
              <a:t>R</a:t>
            </a:r>
            <a:r>
              <a:rPr lang="en-US" sz="2000" baseline="-25000" smtClean="0"/>
              <a:t>≤</a:t>
            </a:r>
            <a:r>
              <a:rPr lang="en-US" sz="2000" smtClean="0"/>
              <a:t> = all numbers ≥ OR ≤</a:t>
            </a:r>
          </a:p>
          <a:p>
            <a:pPr lvl="2">
              <a:buFont typeface="Times New Roman" pitchFamily="18" charset="0"/>
              <a:buNone/>
            </a:pPr>
            <a:r>
              <a:rPr lang="en-US" sz="1800" smtClean="0"/>
              <a:t>That’s all the numbers</a:t>
            </a:r>
          </a:p>
          <a:p>
            <a:pPr lvl="1">
              <a:buFont typeface="Times New Roman" pitchFamily="18" charset="0"/>
              <a:buNone/>
            </a:pPr>
            <a:r>
              <a:rPr lang="en-US" sz="2000" i="1" smtClean="0"/>
              <a:t>R</a:t>
            </a:r>
            <a:r>
              <a:rPr lang="en-US" sz="2000" baseline="-25000" smtClean="0"/>
              <a:t>≥</a:t>
            </a:r>
            <a:r>
              <a:rPr lang="en-US" sz="2000" smtClean="0"/>
              <a:t> </a:t>
            </a:r>
            <a:r>
              <a:rPr lang="en-US" sz="2000" smtClean="0">
                <a:ea typeface="ヒラギノ角ゴ Pro W3" pitchFamily="-65" charset="-128"/>
              </a:rPr>
              <a:t>∩</a:t>
            </a:r>
            <a:r>
              <a:rPr lang="en-US" sz="2000" smtClean="0"/>
              <a:t> </a:t>
            </a:r>
            <a:r>
              <a:rPr lang="en-US" sz="2000" i="1" smtClean="0"/>
              <a:t>R</a:t>
            </a:r>
            <a:r>
              <a:rPr lang="en-US" sz="2000" baseline="-25000" smtClean="0"/>
              <a:t>≤</a:t>
            </a:r>
            <a:r>
              <a:rPr lang="en-US" sz="2000" smtClean="0"/>
              <a:t> = all numbers ≥ AND ≤</a:t>
            </a:r>
          </a:p>
          <a:p>
            <a:pPr lvl="2">
              <a:buFont typeface="Times New Roman" pitchFamily="18" charset="0"/>
              <a:buNone/>
            </a:pPr>
            <a:r>
              <a:rPr lang="en-US" sz="1800" smtClean="0"/>
              <a:t>That’s all numbers equal to</a:t>
            </a:r>
          </a:p>
          <a:p>
            <a:pPr lvl="1">
              <a:buFont typeface="Times New Roman" pitchFamily="18" charset="0"/>
              <a:buNone/>
            </a:pPr>
            <a:r>
              <a:rPr lang="en-US" sz="2000" i="1" smtClean="0"/>
              <a:t>R</a:t>
            </a:r>
            <a:r>
              <a:rPr lang="en-US" sz="2000" baseline="-25000" smtClean="0"/>
              <a:t>≥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</a:t>
            </a:r>
            <a:r>
              <a:rPr lang="en-US" sz="2000" smtClean="0"/>
              <a:t> </a:t>
            </a:r>
            <a:r>
              <a:rPr lang="en-US" sz="2000" i="1" smtClean="0"/>
              <a:t>R</a:t>
            </a:r>
            <a:r>
              <a:rPr lang="en-US" sz="2000" baseline="-25000" smtClean="0"/>
              <a:t>≤</a:t>
            </a:r>
            <a:r>
              <a:rPr lang="en-US" sz="2000" smtClean="0"/>
              <a:t> = all numbers ≥ or ≤, but not both</a:t>
            </a:r>
          </a:p>
          <a:p>
            <a:pPr lvl="2">
              <a:buFont typeface="Times New Roman" pitchFamily="18" charset="0"/>
              <a:buNone/>
            </a:pPr>
            <a:r>
              <a:rPr lang="en-US" sz="1800" smtClean="0"/>
              <a:t>That’s all numbers not equal to</a:t>
            </a:r>
          </a:p>
          <a:p>
            <a:pPr lvl="1">
              <a:buFont typeface="Times New Roman" pitchFamily="18" charset="0"/>
              <a:buNone/>
            </a:pPr>
            <a:r>
              <a:rPr lang="en-US" sz="2000" i="1" smtClean="0"/>
              <a:t>R</a:t>
            </a:r>
            <a:r>
              <a:rPr lang="en-US" sz="2000" baseline="-25000" smtClean="0"/>
              <a:t>≥</a:t>
            </a:r>
            <a:r>
              <a:rPr lang="en-US" sz="2000" smtClean="0"/>
              <a:t> - </a:t>
            </a:r>
            <a:r>
              <a:rPr lang="en-US" sz="2000" i="1" smtClean="0"/>
              <a:t>R</a:t>
            </a:r>
            <a:r>
              <a:rPr lang="en-US" sz="2000" baseline="-25000" smtClean="0"/>
              <a:t>≤</a:t>
            </a:r>
            <a:r>
              <a:rPr lang="en-US" sz="2000" smtClean="0"/>
              <a:t> = all numbers ≥ that are not also ≤</a:t>
            </a:r>
          </a:p>
          <a:p>
            <a:pPr lvl="2">
              <a:buFont typeface="Times New Roman" pitchFamily="18" charset="0"/>
              <a:buNone/>
            </a:pPr>
            <a:r>
              <a:rPr lang="en-US" sz="1800" smtClean="0"/>
              <a:t>That’s all numbers strictly greater than</a:t>
            </a:r>
          </a:p>
          <a:p>
            <a:pPr lvl="1">
              <a:buFont typeface="Times New Roman" pitchFamily="18" charset="0"/>
              <a:buNone/>
            </a:pPr>
            <a:r>
              <a:rPr lang="en-US" sz="2000" i="1" smtClean="0"/>
              <a:t>R</a:t>
            </a:r>
            <a:r>
              <a:rPr lang="en-US" sz="2000" baseline="-25000" smtClean="0"/>
              <a:t>≤</a:t>
            </a:r>
            <a:r>
              <a:rPr lang="en-US" sz="2000" i="1" smtClean="0"/>
              <a:t> - R</a:t>
            </a:r>
            <a:r>
              <a:rPr lang="en-US" sz="2000" baseline="-25000" smtClean="0"/>
              <a:t>≥</a:t>
            </a:r>
            <a:r>
              <a:rPr lang="en-US" sz="2000" smtClean="0"/>
              <a:t> = all numbers ≤ that are not also ≥</a:t>
            </a:r>
          </a:p>
          <a:p>
            <a:pPr lvl="2">
              <a:buFont typeface="Times New Roman" pitchFamily="18" charset="0"/>
              <a:buNone/>
            </a:pPr>
            <a:r>
              <a:rPr lang="en-US" sz="1800" smtClean="0"/>
              <a:t>That’s all numbers strictly less than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endParaRPr lang="en-US" sz="2400" smtClean="0"/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2400" smtClean="0"/>
              <a:t>Note that it’s possible the result is the empty 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Combining via relational composition</a:t>
            </a:r>
          </a:p>
        </p:txBody>
      </p:sp>
      <p:sp>
        <p:nvSpPr>
          <p:cNvPr id="179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smtClean="0"/>
              <a:t>Similar to function composition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Let </a:t>
            </a:r>
            <a:r>
              <a:rPr lang="en-US" sz="2400" i="1" smtClean="0"/>
              <a:t>R</a:t>
            </a:r>
            <a:r>
              <a:rPr lang="en-US" sz="2400" smtClean="0"/>
              <a:t> be a relation from </a:t>
            </a:r>
            <a:r>
              <a:rPr lang="en-US" sz="2400" i="1" smtClean="0"/>
              <a:t>A</a:t>
            </a:r>
            <a:r>
              <a:rPr lang="en-US" sz="2400" smtClean="0"/>
              <a:t> to </a:t>
            </a:r>
            <a:r>
              <a:rPr lang="en-US" sz="2400" i="1" smtClean="0"/>
              <a:t>B</a:t>
            </a:r>
            <a:r>
              <a:rPr lang="en-US" sz="2400" smtClean="0"/>
              <a:t>, and </a:t>
            </a:r>
            <a:r>
              <a:rPr lang="en-US" sz="2400" i="1" smtClean="0"/>
              <a:t>S</a:t>
            </a:r>
            <a:r>
              <a:rPr lang="en-US" sz="2400" smtClean="0"/>
              <a:t> be a relation from </a:t>
            </a:r>
            <a:r>
              <a:rPr lang="en-US" sz="2400" i="1" smtClean="0"/>
              <a:t>B</a:t>
            </a:r>
            <a:r>
              <a:rPr lang="en-US" sz="2400" smtClean="0"/>
              <a:t> to </a:t>
            </a:r>
            <a:r>
              <a:rPr lang="en-US" sz="2400" i="1" smtClean="0"/>
              <a:t>C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/>
              <a:t>Let </a:t>
            </a:r>
            <a:r>
              <a:rPr lang="en-US" sz="2000" i="1" smtClean="0"/>
              <a:t>a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 </a:t>
            </a:r>
            <a:r>
              <a:rPr lang="en-US" sz="2000" i="1" smtClean="0">
                <a:sym typeface="Symbol" pitchFamily="18" charset="2"/>
              </a:rPr>
              <a:t>A</a:t>
            </a:r>
            <a:r>
              <a:rPr lang="en-US" sz="2000" smtClean="0">
                <a:sym typeface="Symbol" pitchFamily="18" charset="2"/>
              </a:rPr>
              <a:t>, 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smtClean="0">
                <a:sym typeface="Symbol" pitchFamily="18" charset="2"/>
              </a:rPr>
              <a:t>  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smtClean="0">
                <a:sym typeface="Symbol" pitchFamily="18" charset="2"/>
              </a:rPr>
              <a:t>, and 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smtClean="0">
                <a:sym typeface="Symbol" pitchFamily="18" charset="2"/>
              </a:rPr>
              <a:t>  </a:t>
            </a:r>
            <a:r>
              <a:rPr lang="en-US" sz="2000" i="1" smtClean="0">
                <a:sym typeface="Symbol" pitchFamily="18" charset="2"/>
              </a:rPr>
              <a:t>C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>
                <a:sym typeface="Symbol" pitchFamily="18" charset="2"/>
              </a:rPr>
              <a:t>Let (</a:t>
            </a:r>
            <a:r>
              <a:rPr lang="en-US" sz="2000" i="1" smtClean="0">
                <a:sym typeface="Symbol" pitchFamily="18" charset="2"/>
              </a:rPr>
              <a:t>a</a:t>
            </a:r>
            <a:r>
              <a:rPr lang="en-US" sz="2000" smtClean="0">
                <a:sym typeface="Symbol" pitchFamily="18" charset="2"/>
              </a:rPr>
              <a:t>,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smtClean="0">
                <a:sym typeface="Symbol" pitchFamily="18" charset="2"/>
              </a:rPr>
              <a:t>) 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smtClean="0">
                <a:sym typeface="Symbol" pitchFamily="18" charset="2"/>
              </a:rPr>
              <a:t>, and (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smtClean="0">
                <a:sym typeface="Symbol" pitchFamily="18" charset="2"/>
              </a:rPr>
              <a:t>,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smtClean="0">
                <a:sym typeface="Symbol" pitchFamily="18" charset="2"/>
              </a:rPr>
              <a:t>)  </a:t>
            </a:r>
            <a:r>
              <a:rPr lang="en-US" sz="2000" i="1" smtClean="0">
                <a:sym typeface="Symbol" pitchFamily="18" charset="2"/>
              </a:rPr>
              <a:t>S</a:t>
            </a:r>
            <a:endParaRPr lang="en-US" sz="2000" baseline="-25000" smtClean="0">
              <a:sym typeface="Symbol" pitchFamily="18" charset="2"/>
            </a:endParaRPr>
          </a:p>
          <a:p>
            <a:pPr lvl="1">
              <a:buFont typeface="Times New Roman" pitchFamily="18" charset="0"/>
              <a:buNone/>
            </a:pPr>
            <a:r>
              <a:rPr lang="en-US" sz="2000" smtClean="0">
                <a:sym typeface="Symbol" pitchFamily="18" charset="2"/>
              </a:rPr>
              <a:t>Then the composite of R and S consists of the ordered pairs (</a:t>
            </a:r>
            <a:r>
              <a:rPr lang="en-US" sz="2000" i="1" smtClean="0">
                <a:sym typeface="Symbol" pitchFamily="18" charset="2"/>
              </a:rPr>
              <a:t>a</a:t>
            </a:r>
            <a:r>
              <a:rPr lang="en-US" sz="2000" smtClean="0">
                <a:sym typeface="Symbol" pitchFamily="18" charset="2"/>
              </a:rPr>
              <a:t>,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smtClean="0">
                <a:sym typeface="Symbol" pitchFamily="18" charset="2"/>
              </a:rPr>
              <a:t>)</a:t>
            </a:r>
          </a:p>
          <a:p>
            <a:pPr lvl="2">
              <a:buFont typeface="Times New Roman" pitchFamily="18" charset="0"/>
              <a:buNone/>
            </a:pPr>
            <a:r>
              <a:rPr lang="en-US" sz="1800" smtClean="0">
                <a:sym typeface="Symbol" pitchFamily="18" charset="2"/>
              </a:rPr>
              <a:t>We denote the relation by </a:t>
            </a:r>
            <a:r>
              <a:rPr lang="en-US" sz="1800" i="1" smtClean="0">
                <a:sym typeface="Symbol" pitchFamily="18" charset="2"/>
              </a:rPr>
              <a:t>S</a:t>
            </a:r>
            <a:r>
              <a:rPr lang="en-US" sz="1800" smtClean="0">
                <a:sym typeface="Symbol" pitchFamily="18" charset="2"/>
              </a:rPr>
              <a:t> ◦ </a:t>
            </a:r>
            <a:r>
              <a:rPr lang="en-US" sz="1800" i="1" smtClean="0">
                <a:sym typeface="Symbol" pitchFamily="18" charset="2"/>
              </a:rPr>
              <a:t>R</a:t>
            </a:r>
          </a:p>
          <a:p>
            <a:pPr lvl="2">
              <a:buFont typeface="Times New Roman" pitchFamily="18" charset="0"/>
              <a:buNone/>
            </a:pPr>
            <a:r>
              <a:rPr lang="en-US" sz="1800" smtClean="0">
                <a:sym typeface="Symbol" pitchFamily="18" charset="2"/>
              </a:rPr>
              <a:t>Note that </a:t>
            </a:r>
            <a:r>
              <a:rPr lang="en-US" sz="1800" i="1" smtClean="0">
                <a:sym typeface="Symbol" pitchFamily="18" charset="2"/>
              </a:rPr>
              <a:t>S</a:t>
            </a:r>
            <a:r>
              <a:rPr lang="en-US" sz="1800" smtClean="0">
                <a:sym typeface="Symbol" pitchFamily="18" charset="2"/>
              </a:rPr>
              <a:t> comes first when writing the composition!</a:t>
            </a:r>
          </a:p>
          <a:p>
            <a:pPr lvl="2">
              <a:buFont typeface="Times New Roman" pitchFamily="18" charset="0"/>
              <a:buNone/>
            </a:pPr>
            <a:endParaRPr lang="en-US" sz="1800" smtClean="0">
              <a:sym typeface="Symbol" pitchFamily="18" charset="2"/>
            </a:endParaRPr>
          </a:p>
          <a:p>
            <a:pPr lvl="1">
              <a:buFont typeface="Times New Roman" pitchFamily="18" charset="0"/>
              <a:buNone/>
            </a:pPr>
            <a:r>
              <a:rPr lang="en-US" sz="2000" smtClean="0">
                <a:sym typeface="Symbol" pitchFamily="18" charset="2"/>
              </a:rPr>
              <a:t>(a, c)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</a:t>
            </a:r>
            <a:r>
              <a:rPr lang="en-US" sz="2000" smtClean="0">
                <a:sym typeface="Symbol" pitchFamily="18" charset="2"/>
              </a:rPr>
              <a:t> S ◦ </a:t>
            </a:r>
            <a:r>
              <a:rPr lang="en-US" sz="2000" i="1" smtClean="0">
                <a:sym typeface="Symbol" pitchFamily="18" charset="2"/>
              </a:rPr>
              <a:t>R </a:t>
            </a:r>
            <a:r>
              <a:rPr lang="en-US" sz="2000" smtClean="0">
                <a:sym typeface="Symbol" pitchFamily="18" charset="2"/>
              </a:rPr>
              <a:t>if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</a:t>
            </a:r>
            <a:r>
              <a:rPr lang="en-US" sz="2000" smtClean="0">
                <a:sym typeface="Symbol" pitchFamily="18" charset="2"/>
              </a:rPr>
              <a:t> b such that (a, b) 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smtClean="0">
                <a:sym typeface="Symbol" pitchFamily="18" charset="2"/>
              </a:rPr>
              <a:t>, and (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smtClean="0">
                <a:sym typeface="Symbol" pitchFamily="18" charset="2"/>
              </a:rPr>
              <a:t>,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smtClean="0">
                <a:sym typeface="Symbol" pitchFamily="18" charset="2"/>
              </a:rPr>
              <a:t>)  </a:t>
            </a:r>
            <a:r>
              <a:rPr lang="en-US" sz="2000" i="1" smtClean="0">
                <a:sym typeface="Symbol" pitchFamily="18" charset="2"/>
              </a:rPr>
              <a:t>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Combining via relational composition</a:t>
            </a:r>
          </a:p>
        </p:txBody>
      </p:sp>
      <p:sp>
        <p:nvSpPr>
          <p:cNvPr id="179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2100" smtClean="0"/>
              <a:t>Let </a:t>
            </a:r>
            <a:r>
              <a:rPr lang="en-US" sz="2100" i="1" smtClean="0"/>
              <a:t>M</a:t>
            </a:r>
            <a:r>
              <a:rPr lang="en-US" sz="2100" smtClean="0"/>
              <a:t> be the relation “is mother of”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2100" smtClean="0"/>
              <a:t>Let </a:t>
            </a:r>
            <a:r>
              <a:rPr lang="en-US" sz="2100" i="1" smtClean="0"/>
              <a:t>F</a:t>
            </a:r>
            <a:r>
              <a:rPr lang="en-US" sz="2100" smtClean="0"/>
              <a:t> be the relation “is father of”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endParaRPr lang="en-US" sz="2100" smtClean="0"/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2100" smtClean="0"/>
              <a:t>What is </a:t>
            </a:r>
            <a:r>
              <a:rPr lang="en-US" sz="2100" i="1" smtClean="0"/>
              <a:t>M</a:t>
            </a:r>
            <a:r>
              <a:rPr lang="en-US" sz="2100" smtClean="0"/>
              <a:t> </a:t>
            </a:r>
            <a:r>
              <a:rPr lang="en-US" sz="2100" smtClean="0">
                <a:sym typeface="Symbol" pitchFamily="18" charset="2"/>
              </a:rPr>
              <a:t>◦ </a:t>
            </a:r>
            <a:r>
              <a:rPr lang="en-US" sz="2100" i="1" smtClean="0">
                <a:sym typeface="Symbol" pitchFamily="18" charset="2"/>
              </a:rPr>
              <a:t>F</a:t>
            </a:r>
            <a:r>
              <a:rPr lang="en-US" sz="2100" smtClean="0">
                <a:sym typeface="Symbol" pitchFamily="18" charset="2"/>
              </a:rPr>
              <a:t>?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>
                <a:sym typeface="Symbol" pitchFamily="18" charset="2"/>
              </a:rPr>
              <a:t>If (</a:t>
            </a:r>
            <a:r>
              <a:rPr lang="en-US" sz="1800" i="1" smtClean="0">
                <a:sym typeface="Symbol" pitchFamily="18" charset="2"/>
              </a:rPr>
              <a:t>a,b</a:t>
            </a:r>
            <a:r>
              <a:rPr lang="en-US" sz="1800" smtClean="0">
                <a:sym typeface="Symbol" pitchFamily="18" charset="2"/>
              </a:rPr>
              <a:t>)  </a:t>
            </a:r>
            <a:r>
              <a:rPr lang="en-US" sz="1800" i="1" smtClean="0">
                <a:sym typeface="Symbol" pitchFamily="18" charset="2"/>
              </a:rPr>
              <a:t>F</a:t>
            </a:r>
            <a:r>
              <a:rPr lang="en-US" sz="1800" smtClean="0">
                <a:sym typeface="Symbol" pitchFamily="18" charset="2"/>
              </a:rPr>
              <a:t>, then </a:t>
            </a:r>
            <a:r>
              <a:rPr lang="en-US" sz="1800" i="1" smtClean="0">
                <a:sym typeface="Symbol" pitchFamily="18" charset="2"/>
              </a:rPr>
              <a:t>a</a:t>
            </a:r>
            <a:r>
              <a:rPr lang="en-US" sz="1800" smtClean="0">
                <a:sym typeface="Symbol" pitchFamily="18" charset="2"/>
              </a:rPr>
              <a:t> is the father of </a:t>
            </a:r>
            <a:r>
              <a:rPr lang="en-US" sz="1800" i="1" smtClean="0">
                <a:sym typeface="Symbol" pitchFamily="18" charset="2"/>
              </a:rPr>
              <a:t>b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>
                <a:sym typeface="Symbol" pitchFamily="18" charset="2"/>
              </a:rPr>
              <a:t>If (</a:t>
            </a:r>
            <a:r>
              <a:rPr lang="en-US" sz="1800" i="1" smtClean="0">
                <a:sym typeface="Symbol" pitchFamily="18" charset="2"/>
              </a:rPr>
              <a:t>b,c</a:t>
            </a:r>
            <a:r>
              <a:rPr lang="en-US" sz="1800" smtClean="0">
                <a:sym typeface="Symbol" pitchFamily="18" charset="2"/>
              </a:rPr>
              <a:t>)  </a:t>
            </a:r>
            <a:r>
              <a:rPr lang="en-US" sz="1800" i="1" smtClean="0">
                <a:sym typeface="Symbol" pitchFamily="18" charset="2"/>
              </a:rPr>
              <a:t>M</a:t>
            </a:r>
            <a:r>
              <a:rPr lang="en-US" sz="1800" smtClean="0">
                <a:sym typeface="Symbol" pitchFamily="18" charset="2"/>
              </a:rPr>
              <a:t>, then </a:t>
            </a:r>
            <a:r>
              <a:rPr lang="en-US" sz="1800" i="1" smtClean="0">
                <a:sym typeface="Symbol" pitchFamily="18" charset="2"/>
              </a:rPr>
              <a:t>b</a:t>
            </a:r>
            <a:r>
              <a:rPr lang="en-US" sz="1800" smtClean="0">
                <a:sym typeface="Symbol" pitchFamily="18" charset="2"/>
              </a:rPr>
              <a:t> is the mother of </a:t>
            </a:r>
            <a:r>
              <a:rPr lang="en-US" sz="1800" i="1" smtClean="0">
                <a:sym typeface="Symbol" pitchFamily="18" charset="2"/>
              </a:rPr>
              <a:t>c</a:t>
            </a:r>
            <a:endParaRPr lang="en-US" sz="1800" smtClean="0">
              <a:sym typeface="Symbol" pitchFamily="18" charset="2"/>
            </a:endParaRP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>
                <a:sym typeface="Symbol" pitchFamily="18" charset="2"/>
              </a:rPr>
              <a:t>Thus, </a:t>
            </a:r>
            <a:r>
              <a:rPr lang="en-US" sz="1800" i="1" smtClean="0"/>
              <a:t>M</a:t>
            </a:r>
            <a:r>
              <a:rPr lang="en-US" sz="1800" smtClean="0"/>
              <a:t> </a:t>
            </a:r>
            <a:r>
              <a:rPr lang="en-US" sz="1800" smtClean="0">
                <a:sym typeface="Symbol" pitchFamily="18" charset="2"/>
              </a:rPr>
              <a:t>◦ </a:t>
            </a:r>
            <a:r>
              <a:rPr lang="en-US" sz="1800" i="1" smtClean="0">
                <a:sym typeface="Symbol" pitchFamily="18" charset="2"/>
              </a:rPr>
              <a:t>F</a:t>
            </a:r>
            <a:r>
              <a:rPr lang="en-US" sz="1800" smtClean="0">
                <a:sym typeface="Symbol" pitchFamily="18" charset="2"/>
              </a:rPr>
              <a:t> denotes the relation “maternal grandfather”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endParaRPr lang="en-US" sz="2100" smtClean="0"/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2100" smtClean="0"/>
              <a:t>What is </a:t>
            </a:r>
            <a:r>
              <a:rPr lang="en-US" sz="2100" i="1" smtClean="0"/>
              <a:t>F</a:t>
            </a:r>
            <a:r>
              <a:rPr lang="en-US" sz="2100" smtClean="0"/>
              <a:t> </a:t>
            </a:r>
            <a:r>
              <a:rPr lang="en-US" sz="2100" smtClean="0">
                <a:sym typeface="Symbol" pitchFamily="18" charset="2"/>
              </a:rPr>
              <a:t>◦ </a:t>
            </a:r>
            <a:r>
              <a:rPr lang="en-US" sz="2100" i="1" smtClean="0">
                <a:sym typeface="Symbol" pitchFamily="18" charset="2"/>
              </a:rPr>
              <a:t>M</a:t>
            </a:r>
            <a:r>
              <a:rPr lang="en-US" sz="2100" smtClean="0">
                <a:sym typeface="Symbol" pitchFamily="18" charset="2"/>
              </a:rPr>
              <a:t>?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>
                <a:sym typeface="Symbol" pitchFamily="18" charset="2"/>
              </a:rPr>
              <a:t>If (</a:t>
            </a:r>
            <a:r>
              <a:rPr lang="en-US" sz="1800" i="1" smtClean="0">
                <a:sym typeface="Symbol" pitchFamily="18" charset="2"/>
              </a:rPr>
              <a:t>a,b</a:t>
            </a:r>
            <a:r>
              <a:rPr lang="en-US" sz="1800" smtClean="0">
                <a:sym typeface="Symbol" pitchFamily="18" charset="2"/>
              </a:rPr>
              <a:t>)  </a:t>
            </a:r>
            <a:r>
              <a:rPr lang="en-US" sz="1800" i="1" smtClean="0">
                <a:sym typeface="Symbol" pitchFamily="18" charset="2"/>
              </a:rPr>
              <a:t>M</a:t>
            </a:r>
            <a:r>
              <a:rPr lang="en-US" sz="1800" smtClean="0">
                <a:sym typeface="Symbol" pitchFamily="18" charset="2"/>
              </a:rPr>
              <a:t>, then </a:t>
            </a:r>
            <a:r>
              <a:rPr lang="en-US" sz="1800" i="1" smtClean="0">
                <a:sym typeface="Symbol" pitchFamily="18" charset="2"/>
              </a:rPr>
              <a:t>a</a:t>
            </a:r>
            <a:r>
              <a:rPr lang="en-US" sz="1800" smtClean="0">
                <a:sym typeface="Symbol" pitchFamily="18" charset="2"/>
              </a:rPr>
              <a:t> is the mother of </a:t>
            </a:r>
            <a:r>
              <a:rPr lang="en-US" sz="1800" i="1" smtClean="0">
                <a:sym typeface="Symbol" pitchFamily="18" charset="2"/>
              </a:rPr>
              <a:t>b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>
                <a:sym typeface="Symbol" pitchFamily="18" charset="2"/>
              </a:rPr>
              <a:t>If (</a:t>
            </a:r>
            <a:r>
              <a:rPr lang="en-US" sz="1800" i="1" smtClean="0">
                <a:sym typeface="Symbol" pitchFamily="18" charset="2"/>
              </a:rPr>
              <a:t>b,c</a:t>
            </a:r>
            <a:r>
              <a:rPr lang="en-US" sz="1800" smtClean="0">
                <a:sym typeface="Symbol" pitchFamily="18" charset="2"/>
              </a:rPr>
              <a:t>)  </a:t>
            </a:r>
            <a:r>
              <a:rPr lang="en-US" sz="1800" i="1" smtClean="0">
                <a:sym typeface="Symbol" pitchFamily="18" charset="2"/>
              </a:rPr>
              <a:t>F</a:t>
            </a:r>
            <a:r>
              <a:rPr lang="en-US" sz="1800" smtClean="0">
                <a:sym typeface="Symbol" pitchFamily="18" charset="2"/>
              </a:rPr>
              <a:t>, then </a:t>
            </a:r>
            <a:r>
              <a:rPr lang="en-US" sz="1800" i="1" smtClean="0">
                <a:sym typeface="Symbol" pitchFamily="18" charset="2"/>
              </a:rPr>
              <a:t>b</a:t>
            </a:r>
            <a:r>
              <a:rPr lang="en-US" sz="1800" smtClean="0">
                <a:sym typeface="Symbol" pitchFamily="18" charset="2"/>
              </a:rPr>
              <a:t> is the father of </a:t>
            </a:r>
            <a:r>
              <a:rPr lang="en-US" sz="1800" i="1" smtClean="0">
                <a:sym typeface="Symbol" pitchFamily="18" charset="2"/>
              </a:rPr>
              <a:t>c</a:t>
            </a:r>
            <a:endParaRPr lang="en-US" sz="1800" smtClean="0">
              <a:sym typeface="Symbol" pitchFamily="18" charset="2"/>
            </a:endParaRP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>
                <a:sym typeface="Symbol" pitchFamily="18" charset="2"/>
              </a:rPr>
              <a:t>Thus, </a:t>
            </a:r>
            <a:r>
              <a:rPr lang="en-US" sz="1800" i="1" smtClean="0"/>
              <a:t>F</a:t>
            </a:r>
            <a:r>
              <a:rPr lang="en-US" sz="1800" smtClean="0"/>
              <a:t> </a:t>
            </a:r>
            <a:r>
              <a:rPr lang="en-US" sz="1800" smtClean="0">
                <a:sym typeface="Symbol" pitchFamily="18" charset="2"/>
              </a:rPr>
              <a:t>◦ </a:t>
            </a:r>
            <a:r>
              <a:rPr lang="en-US" sz="1800" i="1" smtClean="0">
                <a:sym typeface="Symbol" pitchFamily="18" charset="2"/>
              </a:rPr>
              <a:t>M</a:t>
            </a:r>
            <a:r>
              <a:rPr lang="en-US" sz="1800" smtClean="0">
                <a:sym typeface="Symbol" pitchFamily="18" charset="2"/>
              </a:rPr>
              <a:t> denotes the relation “paternal grandmother”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endParaRPr lang="en-US" sz="2100" smtClean="0"/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2100" smtClean="0"/>
              <a:t>What is </a:t>
            </a:r>
            <a:r>
              <a:rPr lang="en-US" sz="2100" i="1" smtClean="0"/>
              <a:t>M</a:t>
            </a:r>
            <a:r>
              <a:rPr lang="en-US" sz="2100" smtClean="0"/>
              <a:t> </a:t>
            </a:r>
            <a:r>
              <a:rPr lang="en-US" sz="2100" smtClean="0">
                <a:sym typeface="Symbol" pitchFamily="18" charset="2"/>
              </a:rPr>
              <a:t>◦ </a:t>
            </a:r>
            <a:r>
              <a:rPr lang="en-US" sz="2100" i="1" smtClean="0">
                <a:sym typeface="Symbol" pitchFamily="18" charset="2"/>
              </a:rPr>
              <a:t>M</a:t>
            </a:r>
            <a:r>
              <a:rPr lang="en-US" sz="2100" smtClean="0">
                <a:sym typeface="Symbol" pitchFamily="18" charset="2"/>
              </a:rPr>
              <a:t>?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>
                <a:sym typeface="Symbol" pitchFamily="18" charset="2"/>
              </a:rPr>
              <a:t>If (</a:t>
            </a:r>
            <a:r>
              <a:rPr lang="en-US" sz="1800" i="1" smtClean="0">
                <a:sym typeface="Symbol" pitchFamily="18" charset="2"/>
              </a:rPr>
              <a:t>a,b</a:t>
            </a:r>
            <a:r>
              <a:rPr lang="en-US" sz="1800" smtClean="0">
                <a:sym typeface="Symbol" pitchFamily="18" charset="2"/>
              </a:rPr>
              <a:t>)  </a:t>
            </a:r>
            <a:r>
              <a:rPr lang="en-US" sz="1800" i="1" smtClean="0">
                <a:sym typeface="Symbol" pitchFamily="18" charset="2"/>
              </a:rPr>
              <a:t>M</a:t>
            </a:r>
            <a:r>
              <a:rPr lang="en-US" sz="1800" smtClean="0">
                <a:sym typeface="Symbol" pitchFamily="18" charset="2"/>
              </a:rPr>
              <a:t>, then </a:t>
            </a:r>
            <a:r>
              <a:rPr lang="en-US" sz="1800" i="1" smtClean="0">
                <a:sym typeface="Symbol" pitchFamily="18" charset="2"/>
              </a:rPr>
              <a:t>a</a:t>
            </a:r>
            <a:r>
              <a:rPr lang="en-US" sz="1800" smtClean="0">
                <a:sym typeface="Symbol" pitchFamily="18" charset="2"/>
              </a:rPr>
              <a:t> is the mother of </a:t>
            </a:r>
            <a:r>
              <a:rPr lang="en-US" sz="1800" i="1" smtClean="0">
                <a:sym typeface="Symbol" pitchFamily="18" charset="2"/>
              </a:rPr>
              <a:t>b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>
                <a:sym typeface="Symbol" pitchFamily="18" charset="2"/>
              </a:rPr>
              <a:t>If (</a:t>
            </a:r>
            <a:r>
              <a:rPr lang="en-US" sz="1800" i="1" smtClean="0">
                <a:sym typeface="Symbol" pitchFamily="18" charset="2"/>
              </a:rPr>
              <a:t>b,c</a:t>
            </a:r>
            <a:r>
              <a:rPr lang="en-US" sz="1800" smtClean="0">
                <a:sym typeface="Symbol" pitchFamily="18" charset="2"/>
              </a:rPr>
              <a:t>)  </a:t>
            </a:r>
            <a:r>
              <a:rPr lang="en-US" sz="1800" i="1" smtClean="0">
                <a:sym typeface="Symbol" pitchFamily="18" charset="2"/>
              </a:rPr>
              <a:t>M</a:t>
            </a:r>
            <a:r>
              <a:rPr lang="en-US" sz="1800" smtClean="0">
                <a:sym typeface="Symbol" pitchFamily="18" charset="2"/>
              </a:rPr>
              <a:t>, then </a:t>
            </a:r>
            <a:r>
              <a:rPr lang="en-US" sz="1800" i="1" smtClean="0">
                <a:sym typeface="Symbol" pitchFamily="18" charset="2"/>
              </a:rPr>
              <a:t>b</a:t>
            </a:r>
            <a:r>
              <a:rPr lang="en-US" sz="1800" smtClean="0">
                <a:sym typeface="Symbol" pitchFamily="18" charset="2"/>
              </a:rPr>
              <a:t> is the mother of </a:t>
            </a:r>
            <a:r>
              <a:rPr lang="en-US" sz="1800" i="1" smtClean="0">
                <a:sym typeface="Symbol" pitchFamily="18" charset="2"/>
              </a:rPr>
              <a:t>c</a:t>
            </a:r>
            <a:endParaRPr lang="en-US" sz="1800" smtClean="0">
              <a:sym typeface="Symbol" pitchFamily="18" charset="2"/>
            </a:endParaRP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>
                <a:sym typeface="Symbol" pitchFamily="18" charset="2"/>
              </a:rPr>
              <a:t>Thus, </a:t>
            </a:r>
            <a:r>
              <a:rPr lang="en-US" sz="1800" i="1" smtClean="0"/>
              <a:t>M</a:t>
            </a:r>
            <a:r>
              <a:rPr lang="en-US" sz="1800" smtClean="0"/>
              <a:t> </a:t>
            </a:r>
            <a:r>
              <a:rPr lang="en-US" sz="1800" smtClean="0">
                <a:sym typeface="Symbol" pitchFamily="18" charset="2"/>
              </a:rPr>
              <a:t>◦ </a:t>
            </a:r>
            <a:r>
              <a:rPr lang="en-US" sz="1800" i="1" smtClean="0">
                <a:sym typeface="Symbol" pitchFamily="18" charset="2"/>
              </a:rPr>
              <a:t>M</a:t>
            </a:r>
            <a:r>
              <a:rPr lang="en-US" sz="1800" smtClean="0">
                <a:sym typeface="Symbol" pitchFamily="18" charset="2"/>
              </a:rPr>
              <a:t> denotes the relation “maternal grandmother”</a:t>
            </a:r>
            <a:endParaRPr lang="en-US" sz="1900" smtClean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Combining via relational composition</a:t>
            </a:r>
          </a:p>
        </p:txBody>
      </p:sp>
      <p:sp>
        <p:nvSpPr>
          <p:cNvPr id="179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Given relation </a:t>
            </a:r>
            <a:r>
              <a:rPr lang="en-US" i="1" smtClean="0"/>
              <a:t>R</a:t>
            </a:r>
            <a:endParaRPr lang="en-US" smtClean="0"/>
          </a:p>
          <a:p>
            <a:pPr lvl="1">
              <a:buFont typeface="Times New Roman" pitchFamily="18" charset="0"/>
              <a:buNone/>
            </a:pPr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◦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 can be denoted by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baseline="30000" smtClean="0">
                <a:sym typeface="Symbol" pitchFamily="18" charset="2"/>
              </a:rPr>
              <a:t>2</a:t>
            </a:r>
          </a:p>
          <a:p>
            <a:pPr lvl="1">
              <a:buFont typeface="Times New Roman" pitchFamily="18" charset="0"/>
              <a:buNone/>
            </a:pPr>
            <a:r>
              <a:rPr lang="en-US" i="1" smtClean="0">
                <a:sym typeface="Symbol" pitchFamily="18" charset="2"/>
              </a:rPr>
              <a:t>R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◦ </a:t>
            </a:r>
            <a:r>
              <a:rPr lang="en-US" i="1" smtClean="0">
                <a:sym typeface="Symbol" pitchFamily="18" charset="2"/>
              </a:rPr>
              <a:t>R = (</a:t>
            </a:r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◦ </a:t>
            </a:r>
            <a:r>
              <a:rPr lang="en-US" i="1" smtClean="0">
                <a:sym typeface="Symbol" pitchFamily="18" charset="2"/>
              </a:rPr>
              <a:t>R) </a:t>
            </a:r>
            <a:r>
              <a:rPr lang="en-US" smtClean="0">
                <a:sym typeface="Symbol" pitchFamily="18" charset="2"/>
              </a:rPr>
              <a:t>◦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 =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baseline="30000" smtClean="0">
                <a:sym typeface="Symbol" pitchFamily="18" charset="2"/>
              </a:rPr>
              <a:t>3</a:t>
            </a:r>
            <a:endParaRPr lang="en-US" smtClean="0">
              <a:sym typeface="Symbol" pitchFamily="18" charset="2"/>
            </a:endParaRPr>
          </a:p>
          <a:p>
            <a:pPr lvl="1"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Example: </a:t>
            </a:r>
            <a:r>
              <a:rPr lang="en-US" i="1" smtClean="0">
                <a:sym typeface="Symbol" pitchFamily="18" charset="2"/>
              </a:rPr>
              <a:t>M</a:t>
            </a:r>
            <a:r>
              <a:rPr lang="en-US" baseline="30000" smtClean="0">
                <a:sym typeface="Symbol" pitchFamily="18" charset="2"/>
              </a:rPr>
              <a:t>3</a:t>
            </a:r>
            <a:r>
              <a:rPr lang="en-US" smtClean="0">
                <a:sym typeface="Symbol" pitchFamily="18" charset="2"/>
              </a:rPr>
              <a:t> is your mother’s mother’s mother</a:t>
            </a:r>
            <a:endParaRPr lang="en-US" baseline="30000" smtClean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00042"/>
            <a:ext cx="8226425" cy="1355725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Equivalence Relation</a:t>
            </a:r>
          </a:p>
        </p:txBody>
      </p:sp>
      <p:sp>
        <p:nvSpPr>
          <p:cNvPr id="182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300" dirty="0" smtClean="0"/>
              <a:t>Certain combinations of relation properties are very useful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200" dirty="0" smtClean="0"/>
              <a:t>We won’t have a chance to see many applications in this course</a:t>
            </a:r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endParaRPr lang="en-US" sz="2300" dirty="0" smtClean="0"/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300" dirty="0" smtClean="0"/>
              <a:t>In this set we will study equivalence relations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200" dirty="0" smtClean="0"/>
              <a:t>A relation that is reflexive, symmetric and transitive</a:t>
            </a:r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endParaRPr lang="en-US" sz="23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relations</a:t>
            </a:r>
          </a:p>
        </p:txBody>
      </p:sp>
      <p:sp>
        <p:nvSpPr>
          <p:cNvPr id="183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A relation on a set </a:t>
            </a:r>
            <a:r>
              <a:rPr lang="en-US" sz="2400" i="1" smtClean="0"/>
              <a:t>A</a:t>
            </a:r>
            <a:r>
              <a:rPr lang="en-US" sz="2400" smtClean="0"/>
              <a:t> is called an </a:t>
            </a:r>
            <a:r>
              <a:rPr lang="en-US" sz="2400" i="1" smtClean="0"/>
              <a:t>equivalence relation</a:t>
            </a:r>
            <a:r>
              <a:rPr lang="en-US" sz="2400" smtClean="0"/>
              <a:t> if it is reflexive, symmetric, and transitive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This is definition 1 in the textbook</a:t>
            </a:r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Consider relation </a:t>
            </a:r>
            <a:r>
              <a:rPr lang="en-US" sz="2400" i="1" smtClean="0"/>
              <a:t>R</a:t>
            </a:r>
            <a:r>
              <a:rPr lang="en-US" sz="2400" smtClean="0"/>
              <a:t> = { (</a:t>
            </a:r>
            <a:r>
              <a:rPr lang="en-US" sz="2400" i="1" smtClean="0"/>
              <a:t>a,b</a:t>
            </a:r>
            <a:r>
              <a:rPr lang="en-US" sz="2400" smtClean="0"/>
              <a:t>) | </a:t>
            </a:r>
            <a:r>
              <a:rPr lang="en-US" sz="2400" i="1" smtClean="0"/>
              <a:t>len</a:t>
            </a:r>
            <a:r>
              <a:rPr lang="en-US" sz="2400" smtClean="0"/>
              <a:t>(</a:t>
            </a:r>
            <a:r>
              <a:rPr lang="en-US" sz="2400" i="1" smtClean="0"/>
              <a:t>a</a:t>
            </a:r>
            <a:r>
              <a:rPr lang="en-US" sz="2400" smtClean="0"/>
              <a:t>) = </a:t>
            </a:r>
            <a:r>
              <a:rPr lang="en-US" sz="2400" i="1" smtClean="0"/>
              <a:t>len</a:t>
            </a:r>
            <a:r>
              <a:rPr lang="en-US" sz="2400" smtClean="0"/>
              <a:t>(</a:t>
            </a:r>
            <a:r>
              <a:rPr lang="en-US" sz="2400" i="1" smtClean="0"/>
              <a:t>b</a:t>
            </a:r>
            <a:r>
              <a:rPr lang="en-US" sz="2400" smtClean="0"/>
              <a:t>) }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Where </a:t>
            </a:r>
            <a:r>
              <a:rPr lang="en-US" sz="2000" i="1" smtClean="0"/>
              <a:t>len</a:t>
            </a:r>
            <a:r>
              <a:rPr lang="en-US" sz="2000" smtClean="0"/>
              <a:t>(</a:t>
            </a:r>
            <a:r>
              <a:rPr lang="en-US" sz="2000" i="1" smtClean="0"/>
              <a:t>a</a:t>
            </a:r>
            <a:r>
              <a:rPr lang="en-US" sz="2000" smtClean="0"/>
              <a:t>) means the length of string </a:t>
            </a:r>
            <a:r>
              <a:rPr lang="en-US" sz="2000" i="1" smtClean="0"/>
              <a:t>a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It is reflexive: </a:t>
            </a:r>
            <a:r>
              <a:rPr lang="en-US" sz="2000" i="1" smtClean="0"/>
              <a:t>len</a:t>
            </a:r>
            <a:r>
              <a:rPr lang="en-US" sz="2000" smtClean="0"/>
              <a:t>(</a:t>
            </a:r>
            <a:r>
              <a:rPr lang="en-US" sz="2000" i="1" smtClean="0"/>
              <a:t>a</a:t>
            </a:r>
            <a:r>
              <a:rPr lang="en-US" sz="2000" smtClean="0"/>
              <a:t>) = </a:t>
            </a:r>
            <a:r>
              <a:rPr lang="en-US" sz="2000" i="1" smtClean="0"/>
              <a:t>len</a:t>
            </a:r>
            <a:r>
              <a:rPr lang="en-US" sz="2000" smtClean="0"/>
              <a:t>(</a:t>
            </a:r>
            <a:r>
              <a:rPr lang="en-US" sz="2000" i="1" smtClean="0"/>
              <a:t>a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It is symmetric: if </a:t>
            </a:r>
            <a:r>
              <a:rPr lang="en-US" sz="2000" i="1" smtClean="0"/>
              <a:t>len</a:t>
            </a:r>
            <a:r>
              <a:rPr lang="en-US" sz="2000" smtClean="0"/>
              <a:t>(</a:t>
            </a:r>
            <a:r>
              <a:rPr lang="en-US" sz="2000" i="1" smtClean="0"/>
              <a:t>a</a:t>
            </a:r>
            <a:r>
              <a:rPr lang="en-US" sz="2000" smtClean="0"/>
              <a:t>) = </a:t>
            </a:r>
            <a:r>
              <a:rPr lang="en-US" sz="2000" i="1" smtClean="0"/>
              <a:t>len</a:t>
            </a:r>
            <a:r>
              <a:rPr lang="en-US" sz="2000" smtClean="0"/>
              <a:t>(b), then </a:t>
            </a:r>
            <a:r>
              <a:rPr lang="en-US" sz="2000" i="1" smtClean="0"/>
              <a:t>len</a:t>
            </a:r>
            <a:r>
              <a:rPr lang="en-US" sz="2000" smtClean="0"/>
              <a:t>(</a:t>
            </a:r>
            <a:r>
              <a:rPr lang="en-US" sz="2000" i="1" smtClean="0"/>
              <a:t>b</a:t>
            </a:r>
            <a:r>
              <a:rPr lang="en-US" sz="2000" smtClean="0"/>
              <a:t>) = </a:t>
            </a:r>
            <a:r>
              <a:rPr lang="en-US" sz="2000" i="1" smtClean="0"/>
              <a:t>len</a:t>
            </a:r>
            <a:r>
              <a:rPr lang="en-US" sz="2000" smtClean="0"/>
              <a:t>(</a:t>
            </a:r>
            <a:r>
              <a:rPr lang="en-US" sz="2000" i="1" smtClean="0"/>
              <a:t>a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It is transitive: if </a:t>
            </a:r>
            <a:r>
              <a:rPr lang="en-US" sz="2000" i="1" smtClean="0"/>
              <a:t>len</a:t>
            </a:r>
            <a:r>
              <a:rPr lang="en-US" sz="2000" smtClean="0"/>
              <a:t>(</a:t>
            </a:r>
            <a:r>
              <a:rPr lang="en-US" sz="2000" i="1" smtClean="0"/>
              <a:t>a</a:t>
            </a:r>
            <a:r>
              <a:rPr lang="en-US" sz="2000" smtClean="0"/>
              <a:t>) = </a:t>
            </a:r>
            <a:r>
              <a:rPr lang="en-US" sz="2000" i="1" smtClean="0"/>
              <a:t>len</a:t>
            </a:r>
            <a:r>
              <a:rPr lang="en-US" sz="2000" smtClean="0"/>
              <a:t>(b) and </a:t>
            </a:r>
            <a:r>
              <a:rPr lang="en-US" sz="2000" i="1" smtClean="0"/>
              <a:t>len</a:t>
            </a:r>
            <a:r>
              <a:rPr lang="en-US" sz="2000" smtClean="0"/>
              <a:t>(b) = </a:t>
            </a:r>
            <a:r>
              <a:rPr lang="en-US" sz="2000" i="1" smtClean="0"/>
              <a:t>len</a:t>
            </a:r>
            <a:r>
              <a:rPr lang="en-US" sz="2000" smtClean="0"/>
              <a:t>(c), then </a:t>
            </a:r>
            <a:r>
              <a:rPr lang="en-US" sz="2000" i="1" smtClean="0"/>
              <a:t>len</a:t>
            </a:r>
            <a:r>
              <a:rPr lang="en-US" sz="2000" smtClean="0"/>
              <a:t>(a) = </a:t>
            </a:r>
            <a:r>
              <a:rPr lang="en-US" sz="2000" i="1" smtClean="0"/>
              <a:t>len</a:t>
            </a:r>
            <a:r>
              <a:rPr lang="en-US" sz="2000" smtClean="0"/>
              <a:t>(c)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Thus, </a:t>
            </a:r>
            <a:r>
              <a:rPr lang="en-US" sz="2000" i="1" smtClean="0"/>
              <a:t>R</a:t>
            </a:r>
            <a:r>
              <a:rPr lang="en-US" sz="2000" smtClean="0"/>
              <a:t> is a equivalence relation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relation example</a:t>
            </a:r>
          </a:p>
        </p:txBody>
      </p:sp>
      <p:sp>
        <p:nvSpPr>
          <p:cNvPr id="183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/>
              <a:t>Consider the relation </a:t>
            </a:r>
            <a:r>
              <a:rPr lang="en-US" sz="1800" i="1" smtClean="0"/>
              <a:t>R</a:t>
            </a:r>
            <a:r>
              <a:rPr lang="en-US" sz="1800" smtClean="0"/>
              <a:t> = { (</a:t>
            </a:r>
            <a:r>
              <a:rPr lang="en-US" sz="1800" i="1" smtClean="0"/>
              <a:t>a,b</a:t>
            </a:r>
            <a:r>
              <a:rPr lang="en-US" sz="1800" smtClean="0"/>
              <a:t>) | </a:t>
            </a:r>
            <a:r>
              <a:rPr lang="en-US" sz="1800" i="1" smtClean="0"/>
              <a:t>a</a:t>
            </a:r>
            <a:r>
              <a:rPr lang="en-US" sz="1800" smtClean="0"/>
              <a:t> </a:t>
            </a:r>
            <a:r>
              <a:rPr lang="en-US" sz="1800" smtClean="0">
                <a:ea typeface="ヒラギノ角ゴ Pro W3" pitchFamily="-65" charset="-128"/>
              </a:rPr>
              <a:t>≡</a:t>
            </a:r>
            <a:r>
              <a:rPr lang="en-US" sz="1800" smtClean="0"/>
              <a:t> </a:t>
            </a:r>
            <a:r>
              <a:rPr lang="en-US" sz="1800" i="1" smtClean="0"/>
              <a:t>b</a:t>
            </a:r>
            <a:r>
              <a:rPr lang="en-US" sz="1800" smtClean="0"/>
              <a:t> (mod </a:t>
            </a:r>
            <a:r>
              <a:rPr lang="en-US" sz="1800" i="1" smtClean="0"/>
              <a:t>m</a:t>
            </a:r>
            <a:r>
              <a:rPr lang="en-US" sz="1800" smtClean="0"/>
              <a:t>) }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smtClean="0"/>
              <a:t>Remember that this means that </a:t>
            </a:r>
            <a:r>
              <a:rPr lang="en-US" sz="1600" i="1" smtClean="0"/>
              <a:t>m</a:t>
            </a:r>
            <a:r>
              <a:rPr lang="en-US" sz="1600" smtClean="0"/>
              <a:t> | </a:t>
            </a:r>
            <a:r>
              <a:rPr lang="en-US" sz="1600" i="1" smtClean="0"/>
              <a:t>a-b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smtClean="0"/>
              <a:t>Called “congruence modulo </a:t>
            </a:r>
            <a:r>
              <a:rPr lang="en-US" sz="1600" i="1" smtClean="0"/>
              <a:t>m</a:t>
            </a:r>
            <a:r>
              <a:rPr lang="en-US" sz="1600" smtClean="0"/>
              <a:t>”</a:t>
            </a:r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/>
              <a:t>Is it reflexive: (a,a) </a:t>
            </a:r>
            <a:r>
              <a:rPr lang="en-US" sz="1800" smtClean="0">
                <a:sym typeface="Symbol" pitchFamily="18" charset="2"/>
              </a:rPr>
              <a:t> </a:t>
            </a:r>
            <a:r>
              <a:rPr lang="en-US" sz="1800" i="1" smtClean="0">
                <a:sym typeface="Symbol" pitchFamily="18" charset="2"/>
              </a:rPr>
              <a:t>R</a:t>
            </a:r>
            <a:r>
              <a:rPr lang="en-US" sz="1800" smtClean="0"/>
              <a:t> means that </a:t>
            </a:r>
            <a:r>
              <a:rPr lang="en-US" sz="1800" i="1" smtClean="0"/>
              <a:t>m</a:t>
            </a:r>
            <a:r>
              <a:rPr lang="en-US" sz="1800" smtClean="0"/>
              <a:t> | </a:t>
            </a:r>
            <a:r>
              <a:rPr lang="en-US" sz="1800" i="1" smtClean="0"/>
              <a:t>a-a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i="1" smtClean="0"/>
              <a:t>a-a</a:t>
            </a:r>
            <a:r>
              <a:rPr lang="en-US" sz="1600" smtClean="0"/>
              <a:t> = 0, which is divisible by </a:t>
            </a:r>
            <a:r>
              <a:rPr lang="en-US" sz="1600" i="1" smtClean="0"/>
              <a:t>m</a:t>
            </a:r>
            <a:endParaRPr lang="en-US" sz="1600" smtClean="0"/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/>
              <a:t>Is it symmetric: if (</a:t>
            </a:r>
            <a:r>
              <a:rPr lang="en-US" sz="1800" i="1" smtClean="0"/>
              <a:t>a,b</a:t>
            </a:r>
            <a:r>
              <a:rPr lang="en-US" sz="1800" smtClean="0"/>
              <a:t>) </a:t>
            </a:r>
            <a:r>
              <a:rPr lang="en-US" sz="1800" smtClean="0">
                <a:sym typeface="Symbol" pitchFamily="18" charset="2"/>
              </a:rPr>
              <a:t> </a:t>
            </a:r>
            <a:r>
              <a:rPr lang="en-US" sz="1800" i="1" smtClean="0">
                <a:sym typeface="Symbol" pitchFamily="18" charset="2"/>
              </a:rPr>
              <a:t>R</a:t>
            </a:r>
            <a:r>
              <a:rPr lang="en-US" sz="1800" smtClean="0">
                <a:sym typeface="Symbol" pitchFamily="18" charset="2"/>
              </a:rPr>
              <a:t> </a:t>
            </a:r>
            <a:r>
              <a:rPr lang="en-US" sz="1800" smtClean="0"/>
              <a:t>then (</a:t>
            </a:r>
            <a:r>
              <a:rPr lang="en-US" sz="1800" i="1" smtClean="0"/>
              <a:t>b,a</a:t>
            </a:r>
            <a:r>
              <a:rPr lang="en-US" sz="1800" smtClean="0"/>
              <a:t>) </a:t>
            </a:r>
            <a:r>
              <a:rPr lang="en-US" sz="1800" smtClean="0">
                <a:sym typeface="Symbol" pitchFamily="18" charset="2"/>
              </a:rPr>
              <a:t> </a:t>
            </a:r>
            <a:r>
              <a:rPr lang="en-US" sz="1800" i="1" smtClean="0">
                <a:sym typeface="Symbol" pitchFamily="18" charset="2"/>
              </a:rPr>
              <a:t>R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smtClean="0"/>
              <a:t>(</a:t>
            </a:r>
            <a:r>
              <a:rPr lang="en-US" sz="1600" i="1" smtClean="0"/>
              <a:t>a,b</a:t>
            </a:r>
            <a:r>
              <a:rPr lang="en-US" sz="1600" smtClean="0"/>
              <a:t>) means that </a:t>
            </a:r>
            <a:r>
              <a:rPr lang="en-US" sz="1600" i="1" smtClean="0"/>
              <a:t>m</a:t>
            </a:r>
            <a:r>
              <a:rPr lang="en-US" sz="1600" smtClean="0"/>
              <a:t> | </a:t>
            </a:r>
            <a:r>
              <a:rPr lang="en-US" sz="1600" i="1" smtClean="0"/>
              <a:t>a-b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smtClean="0"/>
              <a:t>Or that </a:t>
            </a:r>
            <a:r>
              <a:rPr lang="en-US" sz="1600" i="1" smtClean="0"/>
              <a:t>km</a:t>
            </a:r>
            <a:r>
              <a:rPr lang="en-US" sz="1600" smtClean="0"/>
              <a:t> = </a:t>
            </a:r>
            <a:r>
              <a:rPr lang="en-US" sz="1600" i="1" smtClean="0"/>
              <a:t>a-b</a:t>
            </a:r>
            <a:r>
              <a:rPr lang="en-US" sz="1600" smtClean="0"/>
              <a:t>.  Negating that, we get </a:t>
            </a:r>
            <a:r>
              <a:rPr lang="en-US" sz="1600" i="1" smtClean="0"/>
              <a:t>b-a</a:t>
            </a:r>
            <a:r>
              <a:rPr lang="en-US" sz="1600" smtClean="0"/>
              <a:t> = -</a:t>
            </a:r>
            <a:r>
              <a:rPr lang="en-US" sz="1600" i="1" smtClean="0"/>
              <a:t>km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smtClean="0"/>
              <a:t>Thus, </a:t>
            </a:r>
            <a:r>
              <a:rPr lang="en-US" sz="1600" i="1" smtClean="0"/>
              <a:t>m</a:t>
            </a:r>
            <a:r>
              <a:rPr lang="en-US" sz="1600" smtClean="0"/>
              <a:t> | </a:t>
            </a:r>
            <a:r>
              <a:rPr lang="en-US" sz="1600" i="1" smtClean="0"/>
              <a:t>b-a</a:t>
            </a:r>
            <a:r>
              <a:rPr lang="en-US" sz="1600" smtClean="0"/>
              <a:t>, so (b,a) </a:t>
            </a:r>
            <a:r>
              <a:rPr lang="en-US" sz="1600" smtClean="0">
                <a:sym typeface="Symbol" pitchFamily="18" charset="2"/>
              </a:rPr>
              <a:t> </a:t>
            </a:r>
            <a:r>
              <a:rPr lang="en-US" sz="1600" i="1" smtClean="0">
                <a:sym typeface="Symbol" pitchFamily="18" charset="2"/>
              </a:rPr>
              <a:t>R</a:t>
            </a:r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endParaRPr lang="en-US" sz="18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>
                <a:sym typeface="Symbol" pitchFamily="18" charset="2"/>
              </a:rPr>
              <a:t>Is it transitive: if (</a:t>
            </a:r>
            <a:r>
              <a:rPr lang="en-US" sz="1800" i="1" smtClean="0">
                <a:sym typeface="Symbol" pitchFamily="18" charset="2"/>
              </a:rPr>
              <a:t>a,b</a:t>
            </a:r>
            <a:r>
              <a:rPr lang="en-US" sz="1800" smtClean="0">
                <a:sym typeface="Symbol" pitchFamily="18" charset="2"/>
              </a:rPr>
              <a:t>)  </a:t>
            </a:r>
            <a:r>
              <a:rPr lang="en-US" sz="1800" i="1" smtClean="0">
                <a:sym typeface="Symbol" pitchFamily="18" charset="2"/>
              </a:rPr>
              <a:t>R</a:t>
            </a:r>
            <a:r>
              <a:rPr lang="en-US" sz="1800" smtClean="0">
                <a:sym typeface="Symbol" pitchFamily="18" charset="2"/>
              </a:rPr>
              <a:t> and (</a:t>
            </a:r>
            <a:r>
              <a:rPr lang="en-US" sz="1800" i="1" smtClean="0">
                <a:sym typeface="Symbol" pitchFamily="18" charset="2"/>
              </a:rPr>
              <a:t>b,c</a:t>
            </a:r>
            <a:r>
              <a:rPr lang="en-US" sz="1800" smtClean="0">
                <a:sym typeface="Symbol" pitchFamily="18" charset="2"/>
              </a:rPr>
              <a:t>)  </a:t>
            </a:r>
            <a:r>
              <a:rPr lang="en-US" sz="1800" i="1" smtClean="0">
                <a:sym typeface="Symbol" pitchFamily="18" charset="2"/>
              </a:rPr>
              <a:t>R</a:t>
            </a:r>
            <a:r>
              <a:rPr lang="en-US" sz="1800" smtClean="0">
                <a:sym typeface="Symbol" pitchFamily="18" charset="2"/>
              </a:rPr>
              <a:t> then (</a:t>
            </a:r>
            <a:r>
              <a:rPr lang="en-US" sz="1800" i="1" smtClean="0">
                <a:sym typeface="Symbol" pitchFamily="18" charset="2"/>
              </a:rPr>
              <a:t>a,c</a:t>
            </a:r>
            <a:r>
              <a:rPr lang="en-US" sz="1800" smtClean="0">
                <a:sym typeface="Symbol" pitchFamily="18" charset="2"/>
              </a:rPr>
              <a:t>)  </a:t>
            </a:r>
            <a:r>
              <a:rPr lang="en-US" sz="1800" i="1" smtClean="0">
                <a:sym typeface="Symbol" pitchFamily="18" charset="2"/>
              </a:rPr>
              <a:t>R</a:t>
            </a:r>
            <a:endParaRPr lang="en-US" sz="1800" smtClean="0"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smtClean="0"/>
              <a:t>(</a:t>
            </a:r>
            <a:r>
              <a:rPr lang="en-US" sz="1600" i="1" smtClean="0"/>
              <a:t>a,b</a:t>
            </a:r>
            <a:r>
              <a:rPr lang="en-US" sz="1600" smtClean="0"/>
              <a:t>) means that </a:t>
            </a:r>
            <a:r>
              <a:rPr lang="en-US" sz="1600" i="1" smtClean="0"/>
              <a:t>m</a:t>
            </a:r>
            <a:r>
              <a:rPr lang="en-US" sz="1600" smtClean="0"/>
              <a:t> | </a:t>
            </a:r>
            <a:r>
              <a:rPr lang="en-US" sz="1600" i="1" smtClean="0"/>
              <a:t>a-b</a:t>
            </a:r>
            <a:r>
              <a:rPr lang="en-US" sz="1600" smtClean="0"/>
              <a:t>, or that </a:t>
            </a:r>
            <a:r>
              <a:rPr lang="en-US" sz="1600" i="1" smtClean="0"/>
              <a:t>km</a:t>
            </a:r>
            <a:r>
              <a:rPr lang="en-US" sz="1600" smtClean="0"/>
              <a:t> = </a:t>
            </a:r>
            <a:r>
              <a:rPr lang="en-US" sz="1600" i="1" smtClean="0"/>
              <a:t>a-b</a:t>
            </a:r>
            <a:endParaRPr lang="en-US" sz="1600" smtClean="0"/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smtClean="0"/>
              <a:t>(</a:t>
            </a:r>
            <a:r>
              <a:rPr lang="en-US" sz="1600" i="1" smtClean="0"/>
              <a:t>b,c</a:t>
            </a:r>
            <a:r>
              <a:rPr lang="en-US" sz="1600" smtClean="0"/>
              <a:t>) means that </a:t>
            </a:r>
            <a:r>
              <a:rPr lang="en-US" sz="1600" i="1" smtClean="0"/>
              <a:t>m</a:t>
            </a:r>
            <a:r>
              <a:rPr lang="en-US" sz="1600" smtClean="0"/>
              <a:t> | </a:t>
            </a:r>
            <a:r>
              <a:rPr lang="en-US" sz="1600" i="1" smtClean="0"/>
              <a:t>b-c</a:t>
            </a:r>
            <a:r>
              <a:rPr lang="en-US" sz="1600" smtClean="0"/>
              <a:t>, or that </a:t>
            </a:r>
            <a:r>
              <a:rPr lang="en-US" sz="1600" i="1" smtClean="0"/>
              <a:t>lm</a:t>
            </a:r>
            <a:r>
              <a:rPr lang="en-US" sz="1600" smtClean="0"/>
              <a:t> = </a:t>
            </a:r>
            <a:r>
              <a:rPr lang="en-US" sz="1600" i="1" smtClean="0"/>
              <a:t>b-c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smtClean="0"/>
              <a:t>(</a:t>
            </a:r>
            <a:r>
              <a:rPr lang="en-US" sz="1600" i="1" smtClean="0"/>
              <a:t>a,c</a:t>
            </a:r>
            <a:r>
              <a:rPr lang="en-US" sz="1600" smtClean="0"/>
              <a:t>) means that </a:t>
            </a:r>
            <a:r>
              <a:rPr lang="en-US" sz="1600" i="1" smtClean="0"/>
              <a:t>m</a:t>
            </a:r>
            <a:r>
              <a:rPr lang="en-US" sz="1600" smtClean="0"/>
              <a:t> | </a:t>
            </a:r>
            <a:r>
              <a:rPr lang="en-US" sz="1600" i="1" smtClean="0"/>
              <a:t>a-c</a:t>
            </a:r>
            <a:r>
              <a:rPr lang="en-US" sz="1600" smtClean="0"/>
              <a:t>, or that </a:t>
            </a:r>
            <a:r>
              <a:rPr lang="en-US" sz="1600" i="1" smtClean="0"/>
              <a:t>nm</a:t>
            </a:r>
            <a:r>
              <a:rPr lang="en-US" sz="1600" smtClean="0"/>
              <a:t> = </a:t>
            </a:r>
            <a:r>
              <a:rPr lang="en-US" sz="1600" i="1" smtClean="0"/>
              <a:t>a-c</a:t>
            </a:r>
            <a:r>
              <a:rPr lang="en-US" sz="1600" smtClean="0">
                <a:sym typeface="Symbol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smtClean="0">
                <a:sym typeface="Symbol" pitchFamily="18" charset="2"/>
              </a:rPr>
              <a:t>Adding these two, we get </a:t>
            </a:r>
            <a:r>
              <a:rPr lang="en-US" sz="1600" i="1" smtClean="0">
                <a:sym typeface="Symbol" pitchFamily="18" charset="2"/>
              </a:rPr>
              <a:t>km+lm </a:t>
            </a:r>
            <a:r>
              <a:rPr lang="en-US" sz="1600" smtClean="0">
                <a:sym typeface="Symbol" pitchFamily="18" charset="2"/>
              </a:rPr>
              <a:t>= (</a:t>
            </a:r>
            <a:r>
              <a:rPr lang="en-US" sz="1600" i="1" smtClean="0">
                <a:sym typeface="Symbol" pitchFamily="18" charset="2"/>
              </a:rPr>
              <a:t>a-b</a:t>
            </a:r>
            <a:r>
              <a:rPr lang="en-US" sz="1600" smtClean="0">
                <a:sym typeface="Symbol" pitchFamily="18" charset="2"/>
              </a:rPr>
              <a:t>) + (</a:t>
            </a:r>
            <a:r>
              <a:rPr lang="en-US" sz="1600" i="1" smtClean="0">
                <a:sym typeface="Symbol" pitchFamily="18" charset="2"/>
              </a:rPr>
              <a:t>b-c</a:t>
            </a:r>
            <a:r>
              <a:rPr lang="en-US" sz="1600" smtClean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smtClean="0">
                <a:sym typeface="Symbol" pitchFamily="18" charset="2"/>
              </a:rPr>
              <a:t>Or (</a:t>
            </a:r>
            <a:r>
              <a:rPr lang="en-US" sz="1600" i="1" smtClean="0">
                <a:sym typeface="Symbol" pitchFamily="18" charset="2"/>
              </a:rPr>
              <a:t>k+l</a:t>
            </a:r>
            <a:r>
              <a:rPr lang="en-US" sz="1600" smtClean="0">
                <a:sym typeface="Symbol" pitchFamily="18" charset="2"/>
              </a:rPr>
              <a:t>)</a:t>
            </a:r>
            <a:r>
              <a:rPr lang="en-US" sz="1600" i="1" smtClean="0">
                <a:sym typeface="Symbol" pitchFamily="18" charset="2"/>
              </a:rPr>
              <a:t>m</a:t>
            </a:r>
            <a:r>
              <a:rPr lang="en-US" sz="1600" smtClean="0">
                <a:sym typeface="Symbol" pitchFamily="18" charset="2"/>
              </a:rPr>
              <a:t> = </a:t>
            </a:r>
            <a:r>
              <a:rPr lang="en-US" sz="1600" i="1" smtClean="0">
                <a:sym typeface="Symbol" pitchFamily="18" charset="2"/>
              </a:rPr>
              <a:t>a-c</a:t>
            </a:r>
            <a:endParaRPr lang="en-US" sz="1600" smtClean="0"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smtClean="0">
                <a:sym typeface="Symbol" pitchFamily="18" charset="2"/>
              </a:rPr>
              <a:t>Thus, </a:t>
            </a:r>
            <a:r>
              <a:rPr lang="en-US" sz="1600" i="1" smtClean="0">
                <a:sym typeface="Symbol" pitchFamily="18" charset="2"/>
              </a:rPr>
              <a:t>m</a:t>
            </a:r>
            <a:r>
              <a:rPr lang="en-US" sz="1600" smtClean="0">
                <a:sym typeface="Symbol" pitchFamily="18" charset="2"/>
              </a:rPr>
              <a:t> divides </a:t>
            </a:r>
            <a:r>
              <a:rPr lang="en-US" sz="1600" i="1" smtClean="0">
                <a:sym typeface="Symbol" pitchFamily="18" charset="2"/>
              </a:rPr>
              <a:t>a-c</a:t>
            </a:r>
            <a:r>
              <a:rPr lang="en-US" sz="1600" smtClean="0">
                <a:sym typeface="Symbol" pitchFamily="18" charset="2"/>
              </a:rPr>
              <a:t>, where </a:t>
            </a:r>
            <a:r>
              <a:rPr lang="en-US" sz="1600" i="1" smtClean="0">
                <a:sym typeface="Symbol" pitchFamily="18" charset="2"/>
              </a:rPr>
              <a:t>n</a:t>
            </a:r>
            <a:r>
              <a:rPr lang="en-US" sz="1600" smtClean="0">
                <a:sym typeface="Symbol" pitchFamily="18" charset="2"/>
              </a:rPr>
              <a:t> = </a:t>
            </a:r>
            <a:r>
              <a:rPr lang="en-US" sz="1600" i="1" smtClean="0">
                <a:sym typeface="Symbol" pitchFamily="18" charset="2"/>
              </a:rPr>
              <a:t>k+l</a:t>
            </a:r>
            <a:endParaRPr lang="en-US" sz="16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>
                <a:sym typeface="Symbol" pitchFamily="18" charset="2"/>
              </a:rPr>
              <a:t>Thus, congruence modulo </a:t>
            </a:r>
            <a:r>
              <a:rPr lang="en-US" sz="1800" i="1" smtClean="0">
                <a:sym typeface="Symbol" pitchFamily="18" charset="2"/>
              </a:rPr>
              <a:t>m</a:t>
            </a:r>
            <a:r>
              <a:rPr lang="en-US" sz="1800" smtClean="0">
                <a:sym typeface="Symbol" pitchFamily="18" charset="2"/>
              </a:rPr>
              <a:t> is an equivalence relation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26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Rosen, section 8.5, question 1</a:t>
            </a:r>
          </a:p>
        </p:txBody>
      </p:sp>
      <p:sp>
        <p:nvSpPr>
          <p:cNvPr id="183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300" smtClean="0"/>
              <a:t>Which of these relations on {0, 1, 2, 3} are equivalence relations?  Determine the properties of an equivalence relation that the others lack</a:t>
            </a:r>
          </a:p>
          <a:p>
            <a:pPr marL="990600" lvl="1" indent="-533400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900" smtClean="0"/>
              <a:t>{ (0,0), (1,1), (2,2), (3,3) }</a:t>
            </a:r>
          </a:p>
          <a:p>
            <a:pPr marL="1371600" lvl="2" indent="-457200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/>
              <a:t>Has all the properties, thus, is an equivalence relation</a:t>
            </a:r>
          </a:p>
          <a:p>
            <a:pPr marL="990600" lvl="1" indent="-533400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900" smtClean="0"/>
              <a:t>{ (0,0), (0,2), (2,0), (2,2), (2,3), (3,2), (3,3) }</a:t>
            </a:r>
          </a:p>
          <a:p>
            <a:pPr marL="1371600" lvl="2" indent="-457200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/>
              <a:t>Not reflexive: (1,1) is missing</a:t>
            </a:r>
          </a:p>
          <a:p>
            <a:pPr marL="1371600" lvl="2" indent="-457200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/>
              <a:t>Not transitive: (0,2) and (2,3) are in the relation, but not (0,3)</a:t>
            </a:r>
          </a:p>
          <a:p>
            <a:pPr marL="990600" lvl="1" indent="-533400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900" smtClean="0"/>
              <a:t>{ (0,0), (1,1), (1,2), (2,1), (2,2), (3,3) }</a:t>
            </a:r>
          </a:p>
          <a:p>
            <a:pPr marL="1371600" lvl="2" indent="-457200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/>
              <a:t>Has all the properties, thus, is an equivalence relation</a:t>
            </a:r>
          </a:p>
          <a:p>
            <a:pPr marL="990600" lvl="1" indent="-533400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900" smtClean="0"/>
              <a:t>{ (0,0), (1,1), (1,3), (2,2), (2,3), (3,1), (3,2) (3,3) }</a:t>
            </a:r>
          </a:p>
          <a:p>
            <a:pPr marL="1371600" lvl="2" indent="-457200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/>
              <a:t>Not transitive: (1,3) and (3,2) are in the relation, but not (1,2)</a:t>
            </a:r>
          </a:p>
          <a:p>
            <a:pPr marL="990600" lvl="1" indent="-533400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900" smtClean="0"/>
              <a:t>{ (0,0), (0,1) (0,2), (1,0), (1,1), (1,2), (2,0), (2,2), (3,3) }</a:t>
            </a:r>
          </a:p>
          <a:p>
            <a:pPr marL="1371600" lvl="2" indent="-457200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/>
              <a:t>Not symmetric: (1,2) is present, but not (2,1)</a:t>
            </a:r>
          </a:p>
          <a:p>
            <a:pPr marL="1371600" lvl="2" indent="-457200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smtClean="0"/>
              <a:t>Not transitive: (2,0) and (0,1) are in the relation, but not (2,1)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Rosen, section 8.5, question 5</a:t>
            </a:r>
          </a:p>
        </p:txBody>
      </p:sp>
      <p:sp>
        <p:nvSpPr>
          <p:cNvPr id="183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Suppose that </a:t>
            </a:r>
            <a:r>
              <a:rPr lang="en-US" sz="2000" i="1" smtClean="0"/>
              <a:t>A</a:t>
            </a:r>
            <a:r>
              <a:rPr lang="en-US" sz="2000" smtClean="0"/>
              <a:t> is a non-empty set, and </a:t>
            </a:r>
            <a:r>
              <a:rPr lang="en-US" sz="2000" i="1" smtClean="0"/>
              <a:t>f</a:t>
            </a:r>
            <a:r>
              <a:rPr lang="en-US" sz="2000" smtClean="0"/>
              <a:t> is a function that has </a:t>
            </a:r>
            <a:r>
              <a:rPr lang="en-US" sz="2000" i="1" smtClean="0"/>
              <a:t>A</a:t>
            </a:r>
            <a:r>
              <a:rPr lang="en-US" sz="2000" smtClean="0"/>
              <a:t> as its domain.  Let </a:t>
            </a:r>
            <a:r>
              <a:rPr lang="en-US" sz="2000" i="1" smtClean="0"/>
              <a:t>R</a:t>
            </a:r>
            <a:r>
              <a:rPr lang="en-US" sz="2000" smtClean="0"/>
              <a:t> be the relation on </a:t>
            </a:r>
            <a:r>
              <a:rPr lang="en-US" sz="2000" i="1" smtClean="0"/>
              <a:t>A</a:t>
            </a:r>
            <a:r>
              <a:rPr lang="en-US" sz="2000" smtClean="0"/>
              <a:t> consisting of all ordered pairs (</a:t>
            </a:r>
            <a:r>
              <a:rPr lang="en-US" sz="2000" i="1" smtClean="0"/>
              <a:t>x,y</a:t>
            </a:r>
            <a:r>
              <a:rPr lang="en-US" sz="2000" smtClean="0"/>
              <a:t>) where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 =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y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smtClean="0"/>
              <a:t>Meaning that </a:t>
            </a:r>
            <a:r>
              <a:rPr lang="en-US" sz="1800" i="1" smtClean="0"/>
              <a:t>x</a:t>
            </a:r>
            <a:r>
              <a:rPr lang="en-US" sz="1800" smtClean="0"/>
              <a:t> and </a:t>
            </a:r>
            <a:r>
              <a:rPr lang="en-US" sz="1800" i="1" smtClean="0"/>
              <a:t>y</a:t>
            </a:r>
            <a:r>
              <a:rPr lang="en-US" sz="1800" smtClean="0"/>
              <a:t> are related if and only if </a:t>
            </a:r>
            <a:r>
              <a:rPr lang="en-US" sz="1800" i="1" smtClean="0"/>
              <a:t>f</a:t>
            </a:r>
            <a:r>
              <a:rPr lang="en-US" sz="1800" smtClean="0"/>
              <a:t>(</a:t>
            </a:r>
            <a:r>
              <a:rPr lang="en-US" sz="1800" i="1" smtClean="0"/>
              <a:t>x</a:t>
            </a:r>
            <a:r>
              <a:rPr lang="en-US" sz="1800" smtClean="0"/>
              <a:t>) = </a:t>
            </a:r>
            <a:r>
              <a:rPr lang="en-US" sz="1800" i="1" smtClean="0"/>
              <a:t>f</a:t>
            </a:r>
            <a:r>
              <a:rPr lang="en-US" sz="1800" smtClean="0"/>
              <a:t>(</a:t>
            </a:r>
            <a:r>
              <a:rPr lang="en-US" sz="1800" i="1" smtClean="0"/>
              <a:t>y</a:t>
            </a:r>
            <a:r>
              <a:rPr lang="en-US" sz="1800" smtClean="0"/>
              <a:t>)</a:t>
            </a:r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Show that </a:t>
            </a:r>
            <a:r>
              <a:rPr lang="en-US" sz="2000" i="1" smtClean="0"/>
              <a:t>R</a:t>
            </a:r>
            <a:r>
              <a:rPr lang="en-US" sz="2000" smtClean="0"/>
              <a:t> is an equivalence relation on </a:t>
            </a:r>
            <a:r>
              <a:rPr lang="en-US" sz="2000" i="1" smtClean="0"/>
              <a:t>A</a:t>
            </a:r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Reflexivity: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 =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smtClean="0"/>
              <a:t>True, as given the same input, a function always produces the same output</a:t>
            </a:r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Symmetry: if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 =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y</a:t>
            </a:r>
            <a:r>
              <a:rPr lang="en-US" sz="2000" smtClean="0"/>
              <a:t>) then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y</a:t>
            </a:r>
            <a:r>
              <a:rPr lang="en-US" sz="2000" smtClean="0"/>
              <a:t>) =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smtClean="0"/>
              <a:t>True, by the definition of equality</a:t>
            </a:r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Transitivity: if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 =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y</a:t>
            </a:r>
            <a:r>
              <a:rPr lang="en-US" sz="2000" smtClean="0"/>
              <a:t>) and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y</a:t>
            </a:r>
            <a:r>
              <a:rPr lang="en-US" sz="2000" smtClean="0"/>
              <a:t>) =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z</a:t>
            </a:r>
            <a:r>
              <a:rPr lang="en-US" sz="2000" smtClean="0"/>
              <a:t>) then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 =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z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smtClean="0"/>
              <a:t>True, by the definition of equality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28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Rosen, section 8.5, question 8</a:t>
            </a:r>
          </a:p>
        </p:txBody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Times New Roman" pitchFamily="18" charset="0"/>
              <a:buNone/>
            </a:pPr>
            <a:r>
              <a:rPr lang="en-US" sz="2000" smtClean="0"/>
              <a:t>Show that the relation </a:t>
            </a:r>
            <a:r>
              <a:rPr lang="en-US" sz="2000" i="1" smtClean="0"/>
              <a:t>R</a:t>
            </a:r>
            <a:r>
              <a:rPr lang="en-US" sz="2000" smtClean="0"/>
              <a:t>, consisting of all pairs (</a:t>
            </a:r>
            <a:r>
              <a:rPr lang="en-US" sz="2000" i="1" smtClean="0"/>
              <a:t>x,y</a:t>
            </a:r>
            <a:r>
              <a:rPr lang="en-US" sz="2000" smtClean="0"/>
              <a:t>) where </a:t>
            </a:r>
            <a:r>
              <a:rPr lang="en-US" sz="2000" i="1" smtClean="0"/>
              <a:t>x</a:t>
            </a:r>
            <a:r>
              <a:rPr lang="en-US" sz="2000" smtClean="0"/>
              <a:t> and </a:t>
            </a:r>
            <a:r>
              <a:rPr lang="en-US" sz="2000" i="1" smtClean="0"/>
              <a:t>y</a:t>
            </a:r>
            <a:r>
              <a:rPr lang="en-US" sz="2000" smtClean="0"/>
              <a:t> are bit strings of length three or more that agree except perhaps in their first three bits, is an equivalence relation on the set of all bit strings</a:t>
            </a:r>
          </a:p>
          <a:p>
            <a:pPr eaLnBrk="1" hangingPunct="1">
              <a:buFont typeface="Times New Roman" pitchFamily="18" charset="0"/>
              <a:buNone/>
            </a:pPr>
            <a:endParaRPr lang="en-US" sz="2000" smtClean="0"/>
          </a:p>
          <a:p>
            <a:pPr eaLnBrk="1" hangingPunct="1">
              <a:buFont typeface="Times New Roman" pitchFamily="18" charset="0"/>
              <a:buNone/>
            </a:pPr>
            <a:r>
              <a:rPr lang="en-US" sz="2000" smtClean="0"/>
              <a:t>Let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 = the bit string formed by the last </a:t>
            </a:r>
            <a:r>
              <a:rPr lang="en-US" sz="2000" i="1" smtClean="0"/>
              <a:t>n</a:t>
            </a:r>
            <a:r>
              <a:rPr lang="en-US" sz="2000" smtClean="0"/>
              <a:t>-3 bits of the bit string </a:t>
            </a:r>
            <a:r>
              <a:rPr lang="en-US" sz="2000" i="1" smtClean="0"/>
              <a:t>x</a:t>
            </a:r>
            <a:r>
              <a:rPr lang="en-US" sz="2000" smtClean="0"/>
              <a:t> (where </a:t>
            </a:r>
            <a:r>
              <a:rPr lang="en-US" sz="2000" i="1" smtClean="0"/>
              <a:t>n</a:t>
            </a:r>
            <a:r>
              <a:rPr lang="en-US" sz="2000" smtClean="0"/>
              <a:t> is the length of the string)</a:t>
            </a:r>
          </a:p>
          <a:p>
            <a:pPr eaLnBrk="1" hangingPunct="1">
              <a:buFont typeface="Times New Roman" pitchFamily="18" charset="0"/>
              <a:buNone/>
            </a:pPr>
            <a:endParaRPr lang="en-US" sz="2000" smtClean="0"/>
          </a:p>
          <a:p>
            <a:pPr eaLnBrk="1" hangingPunct="1">
              <a:buFont typeface="Times New Roman" pitchFamily="18" charset="0"/>
              <a:buNone/>
            </a:pPr>
            <a:r>
              <a:rPr lang="en-US" sz="2000" smtClean="0"/>
              <a:t>Thus, we want to show: let </a:t>
            </a:r>
            <a:r>
              <a:rPr lang="en-US" sz="2000" i="1" smtClean="0"/>
              <a:t>R</a:t>
            </a:r>
            <a:r>
              <a:rPr lang="en-US" sz="2000" smtClean="0"/>
              <a:t> be the relation on </a:t>
            </a:r>
            <a:r>
              <a:rPr lang="en-US" sz="2000" i="1" smtClean="0"/>
              <a:t>A</a:t>
            </a:r>
            <a:r>
              <a:rPr lang="en-US" sz="2000" smtClean="0"/>
              <a:t> consisting of all ordered pairs (</a:t>
            </a:r>
            <a:r>
              <a:rPr lang="en-US" sz="2000" i="1" smtClean="0"/>
              <a:t>x,y</a:t>
            </a:r>
            <a:r>
              <a:rPr lang="en-US" sz="2000" smtClean="0"/>
              <a:t>) where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 = </a:t>
            </a:r>
            <a:r>
              <a:rPr lang="en-US" sz="2000" i="1" smtClean="0"/>
              <a:t>f</a:t>
            </a:r>
            <a:r>
              <a:rPr lang="en-US" sz="2000" smtClean="0"/>
              <a:t>(</a:t>
            </a:r>
            <a:r>
              <a:rPr lang="en-US" sz="2000" i="1" smtClean="0"/>
              <a:t>y</a:t>
            </a:r>
            <a:r>
              <a:rPr lang="en-US" sz="2000" smtClean="0"/>
              <a:t>)</a:t>
            </a:r>
          </a:p>
          <a:p>
            <a:pPr eaLnBrk="1" hangingPunct="1">
              <a:buFont typeface="Times New Roman" pitchFamily="18" charset="0"/>
              <a:buNone/>
            </a:pPr>
            <a:endParaRPr lang="en-US" sz="2000" smtClean="0"/>
          </a:p>
          <a:p>
            <a:pPr eaLnBrk="1" hangingPunct="1">
              <a:buFont typeface="Times New Roman" pitchFamily="18" charset="0"/>
              <a:buNone/>
            </a:pPr>
            <a:r>
              <a:rPr lang="en-US" sz="2000" smtClean="0"/>
              <a:t>This has been shown in question 5 on the previous slide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29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901138"/>
          </a:xfrm>
        </p:spPr>
        <p:txBody>
          <a:bodyPr/>
          <a:lstStyle/>
          <a:p>
            <a:r>
              <a:rPr lang="en-US" dirty="0" smtClean="0"/>
              <a:t>What is a relation</a:t>
            </a:r>
          </a:p>
        </p:txBody>
      </p:sp>
      <p:sp>
        <p:nvSpPr>
          <p:cNvPr id="177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2071678"/>
            <a:ext cx="7100408" cy="4214842"/>
          </a:xfrm>
        </p:spPr>
        <p:txBody>
          <a:bodyPr>
            <a:normAutofit fontScale="925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sz="2000" dirty="0" smtClean="0"/>
              <a:t>Relation generalizes the notion of functions.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Recall: A function takes </a:t>
            </a:r>
            <a:r>
              <a:rPr lang="en-US" sz="2000" dirty="0" smtClean="0">
                <a:solidFill>
                  <a:srgbClr val="FF0080"/>
                </a:solidFill>
              </a:rPr>
              <a:t>EACH</a:t>
            </a:r>
            <a:r>
              <a:rPr lang="en-US" sz="2000" dirty="0" smtClean="0"/>
              <a:t> element from a set and maps it to a </a:t>
            </a:r>
            <a:r>
              <a:rPr lang="en-US" sz="2000" dirty="0" smtClean="0">
                <a:solidFill>
                  <a:srgbClr val="FF0080"/>
                </a:solidFill>
              </a:rPr>
              <a:t>UNIQUE</a:t>
            </a:r>
            <a:r>
              <a:rPr lang="en-US" sz="2000" dirty="0" smtClean="0"/>
              <a:t> element in another set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f: X 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</a:t>
            </a:r>
            <a:r>
              <a:rPr lang="en-US" sz="1800" dirty="0" smtClean="0"/>
              <a:t> Y</a:t>
            </a:r>
          </a:p>
          <a:p>
            <a:pPr lvl="2">
              <a:buFont typeface="Times New Roman" pitchFamily="18" charset="0"/>
              <a:buNone/>
            </a:pPr>
            <a:r>
              <a:rPr lang="en-US" sz="1600" dirty="0" smtClean="0">
                <a:latin typeface="Futura" pitchFamily="-65" charset="0"/>
              </a:rPr>
              <a:t> </a:t>
            </a:r>
            <a:r>
              <a:rPr lang="en-US" sz="1600" dirty="0" smtClean="0">
                <a:latin typeface="Symbol" pitchFamily="18" charset="2"/>
                <a:sym typeface="Symbol" pitchFamily="18" charset="2"/>
              </a:rPr>
              <a:t></a:t>
            </a:r>
            <a:r>
              <a:rPr lang="en-US" sz="1600" dirty="0" smtClean="0"/>
              <a:t> x </a:t>
            </a:r>
            <a:r>
              <a:rPr lang="en-US" sz="1600" dirty="0" smtClean="0">
                <a:latin typeface="Symbol" pitchFamily="18" charset="2"/>
                <a:sym typeface="Symbol" pitchFamily="18" charset="2"/>
              </a:rPr>
              <a:t></a:t>
            </a:r>
            <a:r>
              <a:rPr lang="en-US" sz="1600" dirty="0" smtClean="0"/>
              <a:t> X, </a:t>
            </a:r>
            <a:r>
              <a:rPr lang="en-US" sz="1600" dirty="0" smtClean="0">
                <a:latin typeface="Symbol" pitchFamily="18" charset="2"/>
                <a:sym typeface="Symbol" pitchFamily="18" charset="2"/>
              </a:rPr>
              <a:t></a:t>
            </a:r>
            <a:r>
              <a:rPr lang="en-US" sz="1600" dirty="0" smtClean="0"/>
              <a:t> y such that f(x) = y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Let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dirty="0" smtClean="0"/>
              <a:t> be sets.</a:t>
            </a:r>
          </a:p>
          <a:p>
            <a:pPr>
              <a:buFont typeface="Monotype Sorts" charset="2"/>
              <a:buNone/>
            </a:pPr>
            <a:r>
              <a:rPr lang="en-US" sz="2000" dirty="0" smtClean="0"/>
              <a:t>	A </a:t>
            </a:r>
            <a:r>
              <a:rPr lang="en-US" sz="2000" dirty="0" smtClean="0">
                <a:solidFill>
                  <a:srgbClr val="0000FF"/>
                </a:solidFill>
              </a:rPr>
              <a:t>binary relation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FF0080"/>
                </a:solidFill>
              </a:rPr>
              <a:t>R</a:t>
            </a:r>
            <a:r>
              <a:rPr lang="en-US" sz="2000" dirty="0" smtClean="0"/>
              <a:t> from </a:t>
            </a:r>
            <a:r>
              <a:rPr lang="en-US" sz="2000" dirty="0" smtClean="0">
                <a:solidFill>
                  <a:srgbClr val="0000FF"/>
                </a:solidFill>
              </a:rPr>
              <a:t>A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00FF"/>
                </a:solidFill>
              </a:rPr>
              <a:t>B</a:t>
            </a:r>
            <a:r>
              <a:rPr lang="en-US" sz="2000" dirty="0" smtClean="0"/>
              <a:t> is a </a:t>
            </a:r>
            <a:r>
              <a:rPr lang="en-US" sz="2000" dirty="0" smtClean="0">
                <a:solidFill>
                  <a:srgbClr val="00B200"/>
                </a:solidFill>
              </a:rPr>
              <a:t>subset</a:t>
            </a:r>
            <a:r>
              <a:rPr lang="en-US" sz="2000" dirty="0" smtClean="0"/>
              <a:t> of </a:t>
            </a:r>
            <a:r>
              <a:rPr lang="en-US" sz="2000" i="1" dirty="0" smtClean="0">
                <a:solidFill>
                  <a:srgbClr val="0000FF"/>
                </a:solidFill>
              </a:rPr>
              <a:t>A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</a:rPr>
              <a:t>B</a:t>
            </a: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Recall: A x B = {(a, b) | a 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dirty="0" smtClean="0"/>
              <a:t> A, b 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dirty="0" smtClean="0"/>
              <a:t> B}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err="1" smtClean="0"/>
              <a:t>aRb</a:t>
            </a:r>
            <a:r>
              <a:rPr lang="en-US" sz="1800" dirty="0" smtClean="0"/>
              <a:t>: (a, b) 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dirty="0" smtClean="0"/>
              <a:t> R.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Application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Relational database model is based on the concept of relation.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classes</a:t>
            </a:r>
          </a:p>
        </p:txBody>
      </p:sp>
      <p:sp>
        <p:nvSpPr>
          <p:cNvPr id="183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400" smtClean="0"/>
              <a:t>Let </a:t>
            </a:r>
            <a:r>
              <a:rPr lang="en-US" sz="2400" i="1" smtClean="0"/>
              <a:t>R</a:t>
            </a:r>
            <a:r>
              <a:rPr lang="en-US" sz="2400" smtClean="0"/>
              <a:t> be an equivalence relation on a set </a:t>
            </a:r>
            <a:r>
              <a:rPr lang="en-US" sz="2400" i="1" smtClean="0"/>
              <a:t>A</a:t>
            </a:r>
            <a:r>
              <a:rPr lang="en-US" sz="2400" smtClean="0"/>
              <a:t>.  The set of all elements that are related to an element </a:t>
            </a:r>
            <a:r>
              <a:rPr lang="en-US" sz="2400" i="1" smtClean="0"/>
              <a:t>a</a:t>
            </a:r>
            <a:r>
              <a:rPr lang="en-US" sz="2400" smtClean="0"/>
              <a:t> of </a:t>
            </a:r>
            <a:r>
              <a:rPr lang="en-US" sz="2400" i="1" smtClean="0"/>
              <a:t>A</a:t>
            </a:r>
            <a:r>
              <a:rPr lang="en-US" sz="2400" smtClean="0"/>
              <a:t> is called the </a:t>
            </a:r>
            <a:r>
              <a:rPr lang="en-US" sz="2400" i="1" smtClean="0"/>
              <a:t>equivalence class</a:t>
            </a:r>
            <a:r>
              <a:rPr lang="en-US" sz="2400" smtClean="0"/>
              <a:t> of </a:t>
            </a:r>
            <a:r>
              <a:rPr lang="en-US" sz="2400" i="1" smtClean="0"/>
              <a:t>a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400" smtClean="0"/>
              <a:t>The equivalence class of </a:t>
            </a:r>
            <a:r>
              <a:rPr lang="en-US" sz="2400" i="1" smtClean="0"/>
              <a:t>a</a:t>
            </a:r>
            <a:r>
              <a:rPr lang="en-US" sz="2400" smtClean="0"/>
              <a:t> with respect to </a:t>
            </a:r>
            <a:r>
              <a:rPr lang="en-US" sz="2400" i="1" smtClean="0"/>
              <a:t>R</a:t>
            </a:r>
            <a:r>
              <a:rPr lang="en-US" sz="2400" smtClean="0"/>
              <a:t> is denoted by [</a:t>
            </a:r>
            <a:r>
              <a:rPr lang="en-US" sz="2400" i="1" smtClean="0"/>
              <a:t>a</a:t>
            </a:r>
            <a:r>
              <a:rPr lang="en-US" sz="2400" smtClean="0"/>
              <a:t>]</a:t>
            </a:r>
            <a:r>
              <a:rPr lang="en-US" sz="2400" i="1" baseline="-25000" smtClean="0"/>
              <a:t>R</a:t>
            </a:r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400" smtClean="0"/>
              <a:t>When only one relation is under consideration, the subscript is often deleted, and [</a:t>
            </a:r>
            <a:r>
              <a:rPr lang="en-US" sz="2400" i="1" smtClean="0"/>
              <a:t>a</a:t>
            </a:r>
            <a:r>
              <a:rPr lang="en-US" sz="2400" smtClean="0"/>
              <a:t>] is used to denote the equivalence class</a:t>
            </a:r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400" smtClean="0"/>
              <a:t>Note that these classes are disjoint!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smtClean="0"/>
              <a:t>As the equivalence relation is symmetric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30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equivalence classes</a:t>
            </a:r>
          </a:p>
        </p:txBody>
      </p:sp>
      <p:sp>
        <p:nvSpPr>
          <p:cNvPr id="183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400" smtClean="0"/>
              <a:t>Consider the relation </a:t>
            </a:r>
            <a:r>
              <a:rPr lang="en-US" sz="2400" i="1" smtClean="0"/>
              <a:t>R</a:t>
            </a:r>
            <a:r>
              <a:rPr lang="en-US" sz="2400" smtClean="0"/>
              <a:t> = {(</a:t>
            </a:r>
            <a:r>
              <a:rPr lang="en-US" sz="2400" i="1" smtClean="0"/>
              <a:t>a,b</a:t>
            </a:r>
            <a:r>
              <a:rPr lang="en-US" sz="2400" smtClean="0"/>
              <a:t>)|a </a:t>
            </a:r>
            <a:r>
              <a:rPr lang="en-US" sz="2400" smtClean="0">
                <a:latin typeface="Symbol" pitchFamily="18" charset="2"/>
                <a:sym typeface="Symbol" pitchFamily="18" charset="2"/>
              </a:rPr>
              <a:t></a:t>
            </a:r>
            <a:r>
              <a:rPr lang="en-US" sz="2400" smtClean="0"/>
              <a:t> b mod 2}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smtClean="0"/>
              <a:t>Thus, all the even numbers are related to each other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smtClean="0"/>
              <a:t>As are the odd numbers</a:t>
            </a:r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400" smtClean="0"/>
              <a:t>The even numbers form an equivalence class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smtClean="0"/>
              <a:t>As do the odd numbers</a:t>
            </a:r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400" smtClean="0"/>
              <a:t>The equivalence class for the even numbers is denoted by [2] (or [4], or [784], etc.)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smtClean="0"/>
              <a:t>[2] = { …, -4, -2, 0, 2, 4, … }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000" smtClean="0"/>
              <a:t>2 is a </a:t>
            </a:r>
            <a:r>
              <a:rPr lang="en-US" sz="2000" i="1" smtClean="0"/>
              <a:t>representative</a:t>
            </a:r>
            <a:r>
              <a:rPr lang="en-US" sz="2000" smtClean="0"/>
              <a:t> of it’s equivalence class</a:t>
            </a:r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2400" smtClean="0"/>
              <a:t>There are only 2 equivalence classes formed by this equivalence relation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31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equivalence classes</a:t>
            </a:r>
          </a:p>
        </p:txBody>
      </p:sp>
      <p:sp>
        <p:nvSpPr>
          <p:cNvPr id="183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Times New Roman" pitchFamily="18" charset="0"/>
              <a:buNone/>
            </a:pPr>
            <a:r>
              <a:rPr lang="en-US" sz="2400" smtClean="0"/>
              <a:t>Consider the relation </a:t>
            </a:r>
            <a:r>
              <a:rPr lang="en-US" sz="2400" i="1" smtClean="0"/>
              <a:t>R</a:t>
            </a:r>
            <a:r>
              <a:rPr lang="en-US" sz="2400" smtClean="0"/>
              <a:t> = {(</a:t>
            </a:r>
            <a:r>
              <a:rPr lang="en-US" sz="2400" i="1" smtClean="0"/>
              <a:t>a,b</a:t>
            </a:r>
            <a:r>
              <a:rPr lang="en-US" sz="2400" smtClean="0"/>
              <a:t>) | a=b or a=-b}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sz="2000" smtClean="0"/>
              <a:t>Thus, every number is related to additive inverse</a:t>
            </a:r>
          </a:p>
          <a:p>
            <a:pPr eaLnBrk="1" hangingPunct="1">
              <a:buFont typeface="Times New Roman" pitchFamily="18" charset="0"/>
              <a:buNone/>
            </a:pPr>
            <a:endParaRPr lang="en-US" sz="2400" smtClean="0"/>
          </a:p>
          <a:p>
            <a:pPr eaLnBrk="1" hangingPunct="1">
              <a:buFont typeface="Times New Roman" pitchFamily="18" charset="0"/>
              <a:buNone/>
            </a:pPr>
            <a:r>
              <a:rPr lang="en-US" sz="2400" smtClean="0"/>
              <a:t>The equivalence class for an integer </a:t>
            </a:r>
            <a:r>
              <a:rPr lang="en-US" sz="2400" i="1" smtClean="0"/>
              <a:t>a</a:t>
            </a:r>
            <a:r>
              <a:rPr lang="en-US" sz="2400" smtClean="0"/>
              <a:t>: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sz="2000" smtClean="0"/>
              <a:t>[7] = { 7, -7 }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sz="2000" smtClean="0"/>
              <a:t>[0] = { 0 }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sz="2000" smtClean="0"/>
              <a:t>[</a:t>
            </a:r>
            <a:r>
              <a:rPr lang="en-US" sz="2000" i="1" smtClean="0"/>
              <a:t>a</a:t>
            </a:r>
            <a:r>
              <a:rPr lang="en-US" sz="2000" smtClean="0"/>
              <a:t>] = { </a:t>
            </a:r>
            <a:r>
              <a:rPr lang="en-US" sz="2000" i="1" smtClean="0"/>
              <a:t>a</a:t>
            </a:r>
            <a:r>
              <a:rPr lang="en-US" sz="2000" smtClean="0"/>
              <a:t>, -</a:t>
            </a:r>
            <a:r>
              <a:rPr lang="en-US" sz="2000" i="1" smtClean="0"/>
              <a:t>a</a:t>
            </a:r>
            <a:r>
              <a:rPr lang="en-US" sz="2000" smtClean="0"/>
              <a:t> }</a:t>
            </a:r>
          </a:p>
          <a:p>
            <a:pPr eaLnBrk="1" hangingPunct="1">
              <a:buFont typeface="Times New Roman" pitchFamily="18" charset="0"/>
              <a:buNone/>
            </a:pPr>
            <a:endParaRPr lang="en-US" sz="2400" smtClean="0"/>
          </a:p>
          <a:p>
            <a:pPr eaLnBrk="1" hangingPunct="1">
              <a:buFont typeface="Times New Roman" pitchFamily="18" charset="0"/>
              <a:buNone/>
            </a:pPr>
            <a:r>
              <a:rPr lang="en-US" sz="2400" smtClean="0"/>
              <a:t>There are an infinite number of equivalence classes formed by this equivalence relation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32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829700"/>
          </a:xfrm>
        </p:spPr>
        <p:txBody>
          <a:bodyPr/>
          <a:lstStyle/>
          <a:p>
            <a:pPr eaLnBrk="1" hangingPunct="1"/>
            <a:r>
              <a:rPr lang="en-US" dirty="0" smtClean="0"/>
              <a:t>Partitions</a:t>
            </a:r>
          </a:p>
        </p:txBody>
      </p:sp>
      <p:sp>
        <p:nvSpPr>
          <p:cNvPr id="184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dirty="0" smtClean="0"/>
              <a:t>Consider the relation </a:t>
            </a:r>
            <a:r>
              <a:rPr lang="en-US" sz="2400" i="1" dirty="0" smtClean="0"/>
              <a:t>R</a:t>
            </a:r>
            <a:r>
              <a:rPr lang="en-US" sz="2400" dirty="0" smtClean="0"/>
              <a:t> = { (</a:t>
            </a:r>
            <a:r>
              <a:rPr lang="en-US" sz="2400" i="1" dirty="0" err="1" smtClean="0"/>
              <a:t>a,b</a:t>
            </a:r>
            <a:r>
              <a:rPr lang="en-US" sz="2400" dirty="0" smtClean="0"/>
              <a:t>) | a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</a:t>
            </a:r>
            <a:r>
              <a:rPr lang="en-US" sz="2400" dirty="0" smtClean="0"/>
              <a:t> b mod 2}</a:t>
            </a:r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dirty="0" smtClean="0"/>
              <a:t>This splits the integers into two equivalence classes: even numbers and odd numbers</a:t>
            </a:r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dirty="0" smtClean="0"/>
              <a:t>Those two sets together form a partition of the integers</a:t>
            </a:r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dirty="0" smtClean="0"/>
              <a:t>Formally, a </a:t>
            </a:r>
            <a:r>
              <a:rPr lang="en-US" sz="2400" u="sng" dirty="0" smtClean="0"/>
              <a:t>partition of a set </a:t>
            </a:r>
            <a:r>
              <a:rPr lang="en-US" sz="2400" i="1" u="sng" dirty="0" smtClean="0"/>
              <a:t>S</a:t>
            </a:r>
            <a:r>
              <a:rPr lang="en-US" sz="2400" dirty="0" smtClean="0"/>
              <a:t> is a collection of non-empty disjoint subsets of S whose union is </a:t>
            </a:r>
            <a:r>
              <a:rPr lang="en-US" sz="2400" i="1" dirty="0" smtClean="0"/>
              <a:t>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dirty="0" smtClean="0"/>
              <a:t>In this example, the partition is { [0], [1] }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dirty="0" smtClean="0"/>
              <a:t>Or { {…, -3, -1, 1, 3, …}, {…, -4, -2, 0, 2, 4, …}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33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Rosen, section 8.5, question 44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Times New Roman" pitchFamily="18" charset="0"/>
              <a:buNone/>
            </a:pPr>
            <a:r>
              <a:rPr lang="en-US" sz="2100" smtClean="0"/>
              <a:t>Which are partitions of the set of integers?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sz="1800" smtClean="0"/>
              <a:t>The set of even integers and the set of odd integers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600" smtClean="0"/>
              <a:t>Yes, it’s a valid partition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sz="1800" smtClean="0"/>
              <a:t>The set of positive integers and the set of negative integers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600" smtClean="0"/>
              <a:t>No: 0 is in neither set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sz="1800" smtClean="0"/>
              <a:t>The set of integers divisible by 3, the set of integers leaving a remainder of 1 when divided by 3, and the set of integers leaving a remaineder of 2 when divided by 3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600" smtClean="0"/>
              <a:t>Yes, it’s a valid partition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sz="1800" smtClean="0"/>
              <a:t>The set of integers less than -100, the set of integers with absolute value not exceeding 100, and the set of integers greater than 100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600" smtClean="0"/>
              <a:t>Yes, it’s a valid partition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sz="1800" smtClean="0"/>
              <a:t>The set of integers not divisible by 3, the set of even integers, and the set of integers that leave a remainder of 3 when divided by 6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600" smtClean="0"/>
              <a:t>The first two sets are not disjoint (2 is in both), so it’s not a valid partition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34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829700"/>
          </a:xfrm>
        </p:spPr>
        <p:txBody>
          <a:bodyPr>
            <a:normAutofit/>
          </a:bodyPr>
          <a:lstStyle/>
          <a:p>
            <a:r>
              <a:rPr lang="en-US" smtClean="0"/>
              <a:t>What is a relation</a:t>
            </a:r>
          </a:p>
        </p:txBody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Example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Let </a:t>
            </a:r>
            <a:r>
              <a:rPr lang="en-US" sz="2000" i="1" smtClean="0"/>
              <a:t>A</a:t>
            </a:r>
            <a:r>
              <a:rPr lang="en-US" sz="2000" smtClean="0"/>
              <a:t> be the students in a the CS major</a:t>
            </a:r>
          </a:p>
          <a:p>
            <a:pPr lvl="2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i="1" smtClean="0"/>
              <a:t>A</a:t>
            </a:r>
            <a:r>
              <a:rPr lang="en-US" sz="1800" smtClean="0"/>
              <a:t> = {Alice, Bob, Claire, Dan}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Let </a:t>
            </a:r>
            <a:r>
              <a:rPr lang="en-US" sz="2000" i="1" smtClean="0"/>
              <a:t>B</a:t>
            </a:r>
            <a:r>
              <a:rPr lang="en-US" sz="2000" smtClean="0"/>
              <a:t> be the courses the department offers</a:t>
            </a:r>
          </a:p>
          <a:p>
            <a:pPr lvl="2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i="1" smtClean="0"/>
              <a:t>B</a:t>
            </a:r>
            <a:r>
              <a:rPr lang="en-US" sz="1800" smtClean="0"/>
              <a:t> = {CS1901, CS2011, CS2021}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endParaRPr lang="en-US" sz="2000" smtClean="0"/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We specify relation </a:t>
            </a:r>
            <a:r>
              <a:rPr lang="en-US" sz="2000" i="1" smtClean="0"/>
              <a:t>R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</a:t>
            </a:r>
            <a:r>
              <a:rPr lang="en-US" sz="2000" smtClean="0"/>
              <a:t> </a:t>
            </a:r>
            <a:r>
              <a:rPr lang="en-US" sz="2000" i="1" smtClean="0"/>
              <a:t>A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</a:t>
            </a:r>
            <a:r>
              <a:rPr lang="en-US" sz="2000" smtClean="0"/>
              <a:t> </a:t>
            </a:r>
            <a:r>
              <a:rPr lang="en-US" sz="2000" i="1" smtClean="0"/>
              <a:t>B</a:t>
            </a:r>
            <a:r>
              <a:rPr lang="en-US" sz="2000" smtClean="0"/>
              <a:t> as the set that lists all students </a:t>
            </a:r>
            <a:r>
              <a:rPr lang="en-US" sz="2000" i="1" smtClean="0"/>
              <a:t>a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 </a:t>
            </a:r>
            <a:r>
              <a:rPr lang="en-US" sz="2000" i="1" smtClean="0">
                <a:sym typeface="Symbol" pitchFamily="18" charset="2"/>
              </a:rPr>
              <a:t>A</a:t>
            </a:r>
            <a:r>
              <a:rPr lang="en-US" sz="2000" smtClean="0">
                <a:sym typeface="Symbol" pitchFamily="18" charset="2"/>
              </a:rPr>
              <a:t> enrolled in class 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smtClean="0">
                <a:sym typeface="Symbol" pitchFamily="18" charset="2"/>
              </a:rPr>
              <a:t>  </a:t>
            </a:r>
            <a:r>
              <a:rPr lang="en-US" sz="2000" i="1" smtClean="0">
                <a:sym typeface="Symbol" pitchFamily="18" charset="2"/>
              </a:rPr>
              <a:t>B</a:t>
            </a:r>
            <a:endParaRPr lang="en-US" sz="200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endParaRPr lang="en-US" sz="200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>
                <a:sym typeface="Symbol" pitchFamily="18" charset="2"/>
              </a:rPr>
              <a:t>R = {(Alice, CS1011), (Bob, CS2011), (Bob, CS2021),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	      (Dan, CS2011), (Dan, CS2021)}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relation examples</a:t>
            </a:r>
          </a:p>
        </p:txBody>
      </p:sp>
      <p:sp>
        <p:nvSpPr>
          <p:cNvPr id="177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Another relation example: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Let </a:t>
            </a:r>
            <a:r>
              <a:rPr lang="en-US" sz="2000" i="1" smtClean="0"/>
              <a:t>A</a:t>
            </a:r>
            <a:r>
              <a:rPr lang="en-US" sz="2000" smtClean="0"/>
              <a:t> be the cities in the US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Let </a:t>
            </a:r>
            <a:r>
              <a:rPr lang="en-US" sz="2000" i="1" smtClean="0"/>
              <a:t>B</a:t>
            </a:r>
            <a:r>
              <a:rPr lang="en-US" sz="2000" smtClean="0"/>
              <a:t> be the states in the US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We define </a:t>
            </a:r>
            <a:r>
              <a:rPr lang="en-US" sz="2000" i="1" smtClean="0"/>
              <a:t>R</a:t>
            </a:r>
            <a:r>
              <a:rPr lang="en-US" sz="2000" smtClean="0"/>
              <a:t> to mean </a:t>
            </a:r>
            <a:r>
              <a:rPr lang="en-US" sz="2000" i="1" smtClean="0"/>
              <a:t>a</a:t>
            </a:r>
            <a:r>
              <a:rPr lang="en-US" sz="2000" smtClean="0"/>
              <a:t> is a city in state </a:t>
            </a:r>
            <a:r>
              <a:rPr lang="en-US" sz="2000" i="1" smtClean="0"/>
              <a:t>b</a:t>
            </a:r>
            <a:endParaRPr lang="en-US" sz="2000" smtClean="0"/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Thus, the following are in our relation:</a:t>
            </a:r>
          </a:p>
          <a:p>
            <a:pPr lvl="2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smtClean="0"/>
              <a:t>(Minneapolis, MN)</a:t>
            </a:r>
          </a:p>
          <a:p>
            <a:pPr lvl="2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smtClean="0"/>
              <a:t>(Philadelphia, PA)</a:t>
            </a:r>
          </a:p>
          <a:p>
            <a:pPr lvl="2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smtClean="0"/>
              <a:t>(Portland, MA)</a:t>
            </a:r>
          </a:p>
          <a:p>
            <a:pPr lvl="2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smtClean="0"/>
              <a:t>(Portland, OR)</a:t>
            </a:r>
          </a:p>
          <a:p>
            <a:pPr lvl="2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smtClean="0"/>
              <a:t>etc…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Most relations we will see deal with ordered pairs of integers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214290"/>
            <a:ext cx="7024744" cy="1000132"/>
          </a:xfrm>
        </p:spPr>
        <p:txBody>
          <a:bodyPr/>
          <a:lstStyle/>
          <a:p>
            <a:r>
              <a:rPr lang="en-US" dirty="0" smtClean="0"/>
              <a:t>Representing relations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2750" y="2590800"/>
            <a:ext cx="3200400" cy="2781300"/>
            <a:chOff x="260" y="1920"/>
            <a:chExt cx="2016" cy="1752"/>
          </a:xfrm>
        </p:grpSpPr>
        <p:sp>
          <p:nvSpPr>
            <p:cNvPr id="12334" name="Line 4"/>
            <p:cNvSpPr>
              <a:spLocks noChangeShapeType="1"/>
            </p:cNvSpPr>
            <p:nvPr/>
          </p:nvSpPr>
          <p:spPr bwMode="auto">
            <a:xfrm>
              <a:off x="864" y="2112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Oval 5"/>
            <p:cNvSpPr>
              <a:spLocks noChangeArrowheads="1"/>
            </p:cNvSpPr>
            <p:nvPr/>
          </p:nvSpPr>
          <p:spPr bwMode="auto">
            <a:xfrm>
              <a:off x="816" y="206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Oval 6"/>
            <p:cNvSpPr>
              <a:spLocks noChangeArrowheads="1"/>
            </p:cNvSpPr>
            <p:nvPr/>
          </p:nvSpPr>
          <p:spPr bwMode="auto">
            <a:xfrm>
              <a:off x="1584" y="230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Oval 7"/>
            <p:cNvSpPr>
              <a:spLocks noChangeArrowheads="1"/>
            </p:cNvSpPr>
            <p:nvPr/>
          </p:nvSpPr>
          <p:spPr bwMode="auto">
            <a:xfrm>
              <a:off x="1584" y="278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Oval 8"/>
            <p:cNvSpPr>
              <a:spLocks noChangeArrowheads="1"/>
            </p:cNvSpPr>
            <p:nvPr/>
          </p:nvSpPr>
          <p:spPr bwMode="auto">
            <a:xfrm>
              <a:off x="15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Text Box 9"/>
            <p:cNvSpPr txBox="1">
              <a:spLocks noChangeArrowheads="1"/>
            </p:cNvSpPr>
            <p:nvPr/>
          </p:nvSpPr>
          <p:spPr bwMode="auto">
            <a:xfrm>
              <a:off x="1640" y="2160"/>
              <a:ext cx="636" cy="1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/>
                <a:t>CS1901</a:t>
              </a:r>
            </a:p>
            <a:p>
              <a:pPr algn="ctr">
                <a:lnSpc>
                  <a:spcPct val="140000"/>
                </a:lnSpc>
              </a:pPr>
              <a:endParaRPr lang="en-US"/>
            </a:p>
            <a:p>
              <a:pPr algn="ctr">
                <a:lnSpc>
                  <a:spcPct val="140000"/>
                </a:lnSpc>
              </a:pPr>
              <a:r>
                <a:rPr lang="en-US"/>
                <a:t>CS2011</a:t>
              </a:r>
            </a:p>
            <a:p>
              <a:pPr algn="ctr">
                <a:lnSpc>
                  <a:spcPct val="140000"/>
                </a:lnSpc>
              </a:pPr>
              <a:endParaRPr lang="en-US"/>
            </a:p>
            <a:p>
              <a:pPr algn="ctr">
                <a:lnSpc>
                  <a:spcPct val="140000"/>
                </a:lnSpc>
              </a:pPr>
              <a:r>
                <a:rPr lang="en-US"/>
                <a:t>CS2021</a:t>
              </a:r>
            </a:p>
          </p:txBody>
        </p:sp>
        <p:sp>
          <p:nvSpPr>
            <p:cNvPr id="12340" name="Text Box 10"/>
            <p:cNvSpPr txBox="1">
              <a:spLocks noChangeArrowheads="1"/>
            </p:cNvSpPr>
            <p:nvPr/>
          </p:nvSpPr>
          <p:spPr bwMode="auto">
            <a:xfrm>
              <a:off x="260" y="1920"/>
              <a:ext cx="492" cy="17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/>
                <a:t>Alice</a:t>
              </a:r>
            </a:p>
            <a:p>
              <a:pPr algn="ctr">
                <a:lnSpc>
                  <a:spcPct val="140000"/>
                </a:lnSpc>
              </a:pPr>
              <a:endParaRPr lang="en-US"/>
            </a:p>
            <a:p>
              <a:pPr algn="ctr">
                <a:lnSpc>
                  <a:spcPct val="140000"/>
                </a:lnSpc>
              </a:pPr>
              <a:r>
                <a:rPr lang="en-US"/>
                <a:t>Bob</a:t>
              </a:r>
            </a:p>
            <a:p>
              <a:pPr algn="ctr">
                <a:lnSpc>
                  <a:spcPct val="140000"/>
                </a:lnSpc>
              </a:pPr>
              <a:endParaRPr lang="en-US"/>
            </a:p>
            <a:p>
              <a:pPr algn="ctr">
                <a:lnSpc>
                  <a:spcPct val="140000"/>
                </a:lnSpc>
              </a:pPr>
              <a:r>
                <a:rPr lang="en-US"/>
                <a:t>Claire</a:t>
              </a:r>
            </a:p>
            <a:p>
              <a:pPr algn="ctr">
                <a:lnSpc>
                  <a:spcPct val="140000"/>
                </a:lnSpc>
              </a:pPr>
              <a:endParaRPr lang="en-US"/>
            </a:p>
            <a:p>
              <a:pPr algn="ctr">
                <a:lnSpc>
                  <a:spcPct val="140000"/>
                </a:lnSpc>
              </a:pPr>
              <a:r>
                <a:rPr lang="en-US"/>
                <a:t>Dan</a:t>
              </a:r>
            </a:p>
          </p:txBody>
        </p:sp>
        <p:sp>
          <p:nvSpPr>
            <p:cNvPr id="12341" name="Line 11"/>
            <p:cNvSpPr>
              <a:spLocks noChangeShapeType="1"/>
            </p:cNvSpPr>
            <p:nvPr/>
          </p:nvSpPr>
          <p:spPr bwMode="auto">
            <a:xfrm>
              <a:off x="864" y="2592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12"/>
            <p:cNvSpPr>
              <a:spLocks noChangeShapeType="1"/>
            </p:cNvSpPr>
            <p:nvPr/>
          </p:nvSpPr>
          <p:spPr bwMode="auto">
            <a:xfrm>
              <a:off x="864" y="2592"/>
              <a:ext cx="720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13"/>
            <p:cNvSpPr>
              <a:spLocks noChangeShapeType="1"/>
            </p:cNvSpPr>
            <p:nvPr/>
          </p:nvSpPr>
          <p:spPr bwMode="auto">
            <a:xfrm flipV="1">
              <a:off x="864" y="2832"/>
              <a:ext cx="72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14"/>
            <p:cNvSpPr>
              <a:spLocks noChangeShapeType="1"/>
            </p:cNvSpPr>
            <p:nvPr/>
          </p:nvSpPr>
          <p:spPr bwMode="auto">
            <a:xfrm flipV="1">
              <a:off x="864" y="3312"/>
              <a:ext cx="72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Oval 15"/>
            <p:cNvSpPr>
              <a:spLocks noChangeArrowheads="1"/>
            </p:cNvSpPr>
            <p:nvPr/>
          </p:nvSpPr>
          <p:spPr bwMode="auto">
            <a:xfrm>
              <a:off x="816" y="254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6" name="Oval 16"/>
            <p:cNvSpPr>
              <a:spLocks noChangeArrowheads="1"/>
            </p:cNvSpPr>
            <p:nvPr/>
          </p:nvSpPr>
          <p:spPr bwMode="auto">
            <a:xfrm>
              <a:off x="816" y="34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7" name="Oval 17"/>
            <p:cNvSpPr>
              <a:spLocks noChangeArrowheads="1"/>
            </p:cNvSpPr>
            <p:nvPr/>
          </p:nvSpPr>
          <p:spPr bwMode="auto">
            <a:xfrm>
              <a:off x="816" y="302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72604" name="Group 60"/>
          <p:cNvGraphicFramePr>
            <a:graphicFrameLocks noGrp="1"/>
          </p:cNvGraphicFramePr>
          <p:nvPr/>
        </p:nvGraphicFramePr>
        <p:xfrm>
          <a:off x="4071934" y="2285992"/>
          <a:ext cx="4572000" cy="263525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143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CS1901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CS2011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CS2021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Alice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Bob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Claire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72594" name="Text Box 50"/>
          <p:cNvSpPr txBox="1">
            <a:spLocks noChangeArrowheads="1"/>
          </p:cNvSpPr>
          <p:nvPr/>
        </p:nvSpPr>
        <p:spPr bwMode="auto">
          <a:xfrm>
            <a:off x="304800" y="1143000"/>
            <a:ext cx="358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We can represent relations graphically:</a:t>
            </a:r>
          </a:p>
        </p:txBody>
      </p:sp>
      <p:sp>
        <p:nvSpPr>
          <p:cNvPr id="1772595" name="Text Box 51"/>
          <p:cNvSpPr txBox="1">
            <a:spLocks noChangeArrowheads="1"/>
          </p:cNvSpPr>
          <p:nvPr/>
        </p:nvSpPr>
        <p:spPr bwMode="auto">
          <a:xfrm>
            <a:off x="4876800" y="1143000"/>
            <a:ext cx="358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We can represent relations in a table: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066800" y="4114800"/>
            <a:ext cx="3852863" cy="1851025"/>
            <a:chOff x="672" y="2880"/>
            <a:chExt cx="2427" cy="1166"/>
          </a:xfrm>
        </p:grpSpPr>
        <p:sp>
          <p:nvSpPr>
            <p:cNvPr id="12329" name="Oval 53"/>
            <p:cNvSpPr>
              <a:spLocks noChangeArrowheads="1"/>
            </p:cNvSpPr>
            <p:nvPr/>
          </p:nvSpPr>
          <p:spPr bwMode="auto">
            <a:xfrm>
              <a:off x="672" y="288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Oval 54"/>
            <p:cNvSpPr>
              <a:spLocks noChangeArrowheads="1"/>
            </p:cNvSpPr>
            <p:nvPr/>
          </p:nvSpPr>
          <p:spPr bwMode="auto">
            <a:xfrm>
              <a:off x="672" y="3312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Text Box 55"/>
            <p:cNvSpPr txBox="1">
              <a:spLocks noChangeArrowheads="1"/>
            </p:cNvSpPr>
            <p:nvPr/>
          </p:nvSpPr>
          <p:spPr bwMode="auto">
            <a:xfrm>
              <a:off x="1766" y="3815"/>
              <a:ext cx="13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Not valid functions!</a:t>
              </a:r>
            </a:p>
          </p:txBody>
        </p:sp>
        <p:sp>
          <p:nvSpPr>
            <p:cNvPr id="12332" name="Line 56"/>
            <p:cNvSpPr>
              <a:spLocks noChangeShapeType="1"/>
            </p:cNvSpPr>
            <p:nvPr/>
          </p:nvSpPr>
          <p:spPr bwMode="auto">
            <a:xfrm flipH="1" flipV="1">
              <a:off x="1008" y="3648"/>
              <a:ext cx="768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Line 57"/>
            <p:cNvSpPr>
              <a:spLocks noChangeShapeType="1"/>
            </p:cNvSpPr>
            <p:nvPr/>
          </p:nvSpPr>
          <p:spPr bwMode="auto">
            <a:xfrm flipH="1" flipV="1">
              <a:off x="1008" y="3216"/>
              <a:ext cx="768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594" grpId="0" autoUpdateAnimBg="0"/>
      <p:bldP spid="177259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 vs. functions</a:t>
            </a:r>
          </a:p>
        </p:txBody>
      </p:sp>
      <p:sp>
        <p:nvSpPr>
          <p:cNvPr id="177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If R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</a:t>
            </a:r>
            <a:r>
              <a:rPr lang="en-US" smtClean="0"/>
              <a:t> X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smtClean="0"/>
              <a:t> Y is a relation, then is R a function?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r>
              <a:rPr lang="en-US" smtClean="0"/>
              <a:t>If f: X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</a:t>
            </a:r>
            <a:r>
              <a:rPr lang="en-US" smtClean="0"/>
              <a:t> Y is a function, then is f a relation?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 on a set</a:t>
            </a:r>
          </a:p>
        </p:txBody>
      </p:sp>
      <p:sp>
        <p:nvSpPr>
          <p:cNvPr id="177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A relation on the set </a:t>
            </a:r>
            <a:r>
              <a:rPr lang="en-US" i="1" smtClean="0"/>
              <a:t>A</a:t>
            </a:r>
            <a:r>
              <a:rPr lang="en-US" smtClean="0"/>
              <a:t> is a relation from </a:t>
            </a:r>
            <a:r>
              <a:rPr lang="en-US" i="1" smtClean="0"/>
              <a:t>A</a:t>
            </a:r>
            <a:r>
              <a:rPr lang="en-US" smtClean="0"/>
              <a:t> to </a:t>
            </a:r>
            <a:r>
              <a:rPr lang="en-US" i="1" smtClean="0"/>
              <a:t>A</a:t>
            </a:r>
            <a:endParaRPr lang="en-US" smtClean="0"/>
          </a:p>
          <a:p>
            <a:pPr lvl="1">
              <a:buFont typeface="Times New Roman" pitchFamily="18" charset="0"/>
              <a:buNone/>
            </a:pPr>
            <a:r>
              <a:rPr lang="en-US" smtClean="0"/>
              <a:t>In other words, the domain and co-domain are the same set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We will generally be studying relations of this type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85794"/>
            <a:ext cx="7024744" cy="857256"/>
          </a:xfrm>
        </p:spPr>
        <p:txBody>
          <a:bodyPr>
            <a:normAutofit/>
          </a:bodyPr>
          <a:lstStyle/>
          <a:p>
            <a:r>
              <a:rPr lang="en-US" dirty="0" smtClean="0"/>
              <a:t>Relations on a set</a:t>
            </a:r>
          </a:p>
        </p:txBody>
      </p:sp>
      <p:sp>
        <p:nvSpPr>
          <p:cNvPr id="177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571612"/>
            <a:ext cx="6777317" cy="4572032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300" dirty="0" smtClean="0"/>
              <a:t>Let </a:t>
            </a:r>
            <a:r>
              <a:rPr lang="en-US" sz="2300" i="1" dirty="0" smtClean="0"/>
              <a:t>A</a:t>
            </a:r>
            <a:r>
              <a:rPr lang="en-US" sz="2300" dirty="0" smtClean="0"/>
              <a:t> be the set { 1, 2, 3, 4 }</a:t>
            </a:r>
          </a:p>
          <a:p>
            <a:pPr>
              <a:buFont typeface="Times New Roman" pitchFamily="18" charset="0"/>
              <a:buNone/>
            </a:pPr>
            <a:r>
              <a:rPr lang="en-US" sz="2300" dirty="0" smtClean="0"/>
              <a:t>Which ordered pairs are in the relation </a:t>
            </a:r>
          </a:p>
          <a:p>
            <a:pPr>
              <a:buFont typeface="Monotype Sorts" charset="2"/>
              <a:buNone/>
            </a:pPr>
            <a:r>
              <a:rPr lang="en-US" sz="2300" i="1" dirty="0" smtClean="0"/>
              <a:t>	R</a:t>
            </a:r>
            <a:r>
              <a:rPr lang="en-US" sz="2300" dirty="0" smtClean="0"/>
              <a:t> = { (</a:t>
            </a:r>
            <a:r>
              <a:rPr lang="en-US" sz="2300" i="1" dirty="0" err="1" smtClean="0"/>
              <a:t>a,b</a:t>
            </a:r>
            <a:r>
              <a:rPr lang="en-US" sz="2300" dirty="0" smtClean="0"/>
              <a:t>) | </a:t>
            </a:r>
            <a:r>
              <a:rPr lang="en-US" sz="2300" i="1" dirty="0" smtClean="0"/>
              <a:t>a</a:t>
            </a:r>
            <a:r>
              <a:rPr lang="en-US" sz="2300" dirty="0" smtClean="0"/>
              <a:t> divides </a:t>
            </a:r>
            <a:r>
              <a:rPr lang="en-US" sz="2300" i="1" dirty="0" smtClean="0"/>
              <a:t>b</a:t>
            </a:r>
            <a:r>
              <a:rPr lang="en-US" sz="2300" dirty="0" smtClean="0"/>
              <a:t> }</a:t>
            </a:r>
          </a:p>
          <a:p>
            <a:pPr>
              <a:buFont typeface="Times New Roman" pitchFamily="18" charset="0"/>
              <a:buNone/>
            </a:pPr>
            <a:r>
              <a:rPr lang="en-US" sz="2200" dirty="0" smtClean="0"/>
              <a:t>R = {(1,1), (1,2), (1,3), (1,4), (2,2), (2,4), (3,3), (4,4)}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3200400"/>
            <a:ext cx="463550" cy="2781300"/>
            <a:chOff x="1824" y="2352"/>
            <a:chExt cx="292" cy="1752"/>
          </a:xfrm>
        </p:grpSpPr>
        <p:sp>
          <p:nvSpPr>
            <p:cNvPr id="15410" name="Text Box 5"/>
            <p:cNvSpPr txBox="1">
              <a:spLocks noChangeArrowheads="1"/>
            </p:cNvSpPr>
            <p:nvPr/>
          </p:nvSpPr>
          <p:spPr bwMode="auto">
            <a:xfrm>
              <a:off x="1920" y="2352"/>
              <a:ext cx="196" cy="17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>
                <a:lnSpc>
                  <a:spcPct val="140000"/>
                </a:lnSpc>
              </a:pPr>
              <a:endParaRPr lang="en-US"/>
            </a:p>
            <a:p>
              <a:pPr algn="ctr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>
                <a:lnSpc>
                  <a:spcPct val="140000"/>
                </a:lnSpc>
              </a:pPr>
              <a:endParaRPr lang="en-US"/>
            </a:p>
            <a:p>
              <a:pPr algn="ctr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>
                <a:lnSpc>
                  <a:spcPct val="140000"/>
                </a:lnSpc>
              </a:pPr>
              <a:endParaRPr lang="en-US"/>
            </a:p>
            <a:p>
              <a:pPr algn="ctr">
                <a:lnSpc>
                  <a:spcPct val="140000"/>
                </a:lnSpc>
              </a:pPr>
              <a:r>
                <a:rPr lang="en-US"/>
                <a:t>4</a:t>
              </a:r>
            </a:p>
          </p:txBody>
        </p:sp>
        <p:sp>
          <p:nvSpPr>
            <p:cNvPr id="15411" name="Oval 6"/>
            <p:cNvSpPr>
              <a:spLocks noChangeArrowheads="1"/>
            </p:cNvSpPr>
            <p:nvPr/>
          </p:nvSpPr>
          <p:spPr bwMode="auto">
            <a:xfrm>
              <a:off x="182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Oval 7"/>
            <p:cNvSpPr>
              <a:spLocks noChangeArrowheads="1"/>
            </p:cNvSpPr>
            <p:nvPr/>
          </p:nvSpPr>
          <p:spPr bwMode="auto">
            <a:xfrm>
              <a:off x="1824" y="34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Oval 8"/>
            <p:cNvSpPr>
              <a:spLocks noChangeArrowheads="1"/>
            </p:cNvSpPr>
            <p:nvPr/>
          </p:nvSpPr>
          <p:spPr bwMode="auto">
            <a:xfrm>
              <a:off x="1824" y="297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Oval 9"/>
            <p:cNvSpPr>
              <a:spLocks noChangeArrowheads="1"/>
            </p:cNvSpPr>
            <p:nvPr/>
          </p:nvSpPr>
          <p:spPr bwMode="auto">
            <a:xfrm>
              <a:off x="1824" y="393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828800" y="3505200"/>
            <a:ext cx="1066800" cy="2286000"/>
            <a:chOff x="1152" y="2544"/>
            <a:chExt cx="672" cy="1440"/>
          </a:xfrm>
        </p:grpSpPr>
        <p:sp>
          <p:nvSpPr>
            <p:cNvPr id="15402" name="Line 11"/>
            <p:cNvSpPr>
              <a:spLocks noChangeShapeType="1"/>
            </p:cNvSpPr>
            <p:nvPr/>
          </p:nvSpPr>
          <p:spPr bwMode="auto">
            <a:xfrm>
              <a:off x="1152" y="254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12"/>
            <p:cNvSpPr>
              <a:spLocks noChangeShapeType="1"/>
            </p:cNvSpPr>
            <p:nvPr/>
          </p:nvSpPr>
          <p:spPr bwMode="auto">
            <a:xfrm>
              <a:off x="1152" y="302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Line 13"/>
            <p:cNvSpPr>
              <a:spLocks noChangeShapeType="1"/>
            </p:cNvSpPr>
            <p:nvPr/>
          </p:nvSpPr>
          <p:spPr bwMode="auto">
            <a:xfrm>
              <a:off x="1152" y="350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Line 14"/>
            <p:cNvSpPr>
              <a:spLocks noChangeShapeType="1"/>
            </p:cNvSpPr>
            <p:nvPr/>
          </p:nvSpPr>
          <p:spPr bwMode="auto">
            <a:xfrm>
              <a:off x="1152" y="398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Line 15"/>
            <p:cNvSpPr>
              <a:spLocks noChangeShapeType="1"/>
            </p:cNvSpPr>
            <p:nvPr/>
          </p:nvSpPr>
          <p:spPr bwMode="auto">
            <a:xfrm>
              <a:off x="1152" y="2544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Line 16"/>
            <p:cNvSpPr>
              <a:spLocks noChangeShapeType="1"/>
            </p:cNvSpPr>
            <p:nvPr/>
          </p:nvSpPr>
          <p:spPr bwMode="auto">
            <a:xfrm>
              <a:off x="1152" y="2544"/>
              <a:ext cx="672" cy="9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17"/>
            <p:cNvSpPr>
              <a:spLocks noChangeShapeType="1"/>
            </p:cNvSpPr>
            <p:nvPr/>
          </p:nvSpPr>
          <p:spPr bwMode="auto">
            <a:xfrm>
              <a:off x="1152" y="2544"/>
              <a:ext cx="672" cy="14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Line 18"/>
            <p:cNvSpPr>
              <a:spLocks noChangeShapeType="1"/>
            </p:cNvSpPr>
            <p:nvPr/>
          </p:nvSpPr>
          <p:spPr bwMode="auto">
            <a:xfrm>
              <a:off x="1152" y="3024"/>
              <a:ext cx="672" cy="9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371600" y="3200400"/>
            <a:ext cx="533400" cy="2781300"/>
            <a:chOff x="864" y="2352"/>
            <a:chExt cx="336" cy="1752"/>
          </a:xfrm>
        </p:grpSpPr>
        <p:sp>
          <p:nvSpPr>
            <p:cNvPr id="15397" name="Text Box 20"/>
            <p:cNvSpPr txBox="1">
              <a:spLocks noChangeArrowheads="1"/>
            </p:cNvSpPr>
            <p:nvPr/>
          </p:nvSpPr>
          <p:spPr bwMode="auto">
            <a:xfrm>
              <a:off x="864" y="2352"/>
              <a:ext cx="196" cy="17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>
                <a:lnSpc>
                  <a:spcPct val="140000"/>
                </a:lnSpc>
              </a:pPr>
              <a:endParaRPr lang="en-US"/>
            </a:p>
            <a:p>
              <a:pPr algn="ctr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>
                <a:lnSpc>
                  <a:spcPct val="140000"/>
                </a:lnSpc>
              </a:pPr>
              <a:endParaRPr lang="en-US"/>
            </a:p>
            <a:p>
              <a:pPr algn="ctr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>
                <a:lnSpc>
                  <a:spcPct val="140000"/>
                </a:lnSpc>
              </a:pPr>
              <a:endParaRPr lang="en-US"/>
            </a:p>
            <a:p>
              <a:pPr algn="ctr">
                <a:lnSpc>
                  <a:spcPct val="140000"/>
                </a:lnSpc>
              </a:pPr>
              <a:r>
                <a:rPr lang="en-US"/>
                <a:t>4</a:t>
              </a:r>
            </a:p>
          </p:txBody>
        </p:sp>
        <p:sp>
          <p:nvSpPr>
            <p:cNvPr id="15398" name="Oval 21"/>
            <p:cNvSpPr>
              <a:spLocks noChangeArrowheads="1"/>
            </p:cNvSpPr>
            <p:nvPr/>
          </p:nvSpPr>
          <p:spPr bwMode="auto">
            <a:xfrm>
              <a:off x="110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Oval 22"/>
            <p:cNvSpPr>
              <a:spLocks noChangeArrowheads="1"/>
            </p:cNvSpPr>
            <p:nvPr/>
          </p:nvSpPr>
          <p:spPr bwMode="auto">
            <a:xfrm>
              <a:off x="1104" y="34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0" name="Oval 23"/>
            <p:cNvSpPr>
              <a:spLocks noChangeArrowheads="1"/>
            </p:cNvSpPr>
            <p:nvPr/>
          </p:nvSpPr>
          <p:spPr bwMode="auto">
            <a:xfrm>
              <a:off x="1104" y="297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" name="Oval 24"/>
            <p:cNvSpPr>
              <a:spLocks noChangeArrowheads="1"/>
            </p:cNvSpPr>
            <p:nvPr/>
          </p:nvSpPr>
          <p:spPr bwMode="auto">
            <a:xfrm>
              <a:off x="1104" y="393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76665" name="Group 25"/>
          <p:cNvGraphicFramePr>
            <a:graphicFrameLocks noGrp="1"/>
          </p:cNvGraphicFramePr>
          <p:nvPr/>
        </p:nvGraphicFramePr>
        <p:xfrm>
          <a:off x="5181600" y="3200400"/>
          <a:ext cx="2514600" cy="2565402"/>
        </p:xfrm>
        <a:graphic>
          <a:graphicData uri="http://schemas.openxmlformats.org/drawingml/2006/table">
            <a:tbl>
              <a:tblPr/>
              <a:tblGrid>
                <a:gridCol w="503238"/>
                <a:gridCol w="503237"/>
                <a:gridCol w="501650"/>
                <a:gridCol w="503238"/>
                <a:gridCol w="503237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7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6643" grpId="0" build="allAtOnce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2981</Words>
  <Application>Microsoft Office PowerPoint</Application>
  <PresentationFormat>On-screen Show (4:3)</PresentationFormat>
  <Paragraphs>465</Paragraphs>
  <Slides>34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Austin</vt:lpstr>
      <vt:lpstr>CorelDRAW</vt:lpstr>
      <vt:lpstr>RELATION</vt:lpstr>
      <vt:lpstr>Outline</vt:lpstr>
      <vt:lpstr>What is a relation</vt:lpstr>
      <vt:lpstr>What is a relation</vt:lpstr>
      <vt:lpstr>More relation examples</vt:lpstr>
      <vt:lpstr>Representing relations</vt:lpstr>
      <vt:lpstr>Relations vs. functions</vt:lpstr>
      <vt:lpstr>Relations on a set</vt:lpstr>
      <vt:lpstr>Relations on a set</vt:lpstr>
      <vt:lpstr>More examples</vt:lpstr>
      <vt:lpstr>Relation properties</vt:lpstr>
      <vt:lpstr>Reflexivity vs. Irreflexivity</vt:lpstr>
      <vt:lpstr>Reflexivity vs. Irreflexivity</vt:lpstr>
      <vt:lpstr>Symmetry, Asymmetry, Antisymmetry</vt:lpstr>
      <vt:lpstr>Notes on *symmetric relations</vt:lpstr>
      <vt:lpstr>Transitivity</vt:lpstr>
      <vt:lpstr>Transitivity examples</vt:lpstr>
      <vt:lpstr>Summary of properties of relations </vt:lpstr>
      <vt:lpstr>Combining relations</vt:lpstr>
      <vt:lpstr>Combining relations via Set operators</vt:lpstr>
      <vt:lpstr>Combining via relational composition</vt:lpstr>
      <vt:lpstr>Combining via relational composition</vt:lpstr>
      <vt:lpstr>Combining via relational composition</vt:lpstr>
      <vt:lpstr>Introduction to Equivalence Relation</vt:lpstr>
      <vt:lpstr>Equivalence relations</vt:lpstr>
      <vt:lpstr>Equivalence relation example</vt:lpstr>
      <vt:lpstr>Rosen, section 8.5, question 1</vt:lpstr>
      <vt:lpstr>Rosen, section 8.5, question 5</vt:lpstr>
      <vt:lpstr>Rosen, section 8.5, question 8</vt:lpstr>
      <vt:lpstr>Equivalence classes</vt:lpstr>
      <vt:lpstr>More on equivalence classes</vt:lpstr>
      <vt:lpstr>More on equivalence classes</vt:lpstr>
      <vt:lpstr>Partitions</vt:lpstr>
      <vt:lpstr>Rosen, section 8.5, question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&amp; PROPOSITIONAL EQUIVALENCE</dc:title>
  <dc:creator>IS Net</dc:creator>
  <cp:lastModifiedBy>Amalia</cp:lastModifiedBy>
  <cp:revision>4</cp:revision>
  <dcterms:created xsi:type="dcterms:W3CDTF">2012-11-09T06:58:44Z</dcterms:created>
  <dcterms:modified xsi:type="dcterms:W3CDTF">2012-11-14T01:43:41Z</dcterms:modified>
</cp:coreProperties>
</file>