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89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 KS091201 </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9FBE1-845F-464D-B428-A2785B15F211}" type="datetimeFigureOut">
              <a:rPr lang="en-US" smtClean="0"/>
              <a:t>8/15/2017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5CB9EC-9EFE-4957-A780-3B702625F1F6}" type="slidenum">
              <a:rPr lang="en-US" smtClean="0"/>
              <a:t>‹#›</a:t>
            </a:fld>
            <a:endParaRPr lang="en-US"/>
          </a:p>
        </p:txBody>
      </p:sp>
    </p:spTree>
    <p:extLst>
      <p:ext uri="{BB962C8B-B14F-4D97-AF65-F5344CB8AC3E}">
        <p14:creationId xmlns:p14="http://schemas.microsoft.com/office/powerpoint/2010/main" val="166733568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id-ID" smtClean="0"/>
              <a:t>-- KS091201 </a:t>
            </a:r>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F9BD18-4D75-4B7D-AB49-38F0A1F50DAD}" type="datetimeFigureOut">
              <a:rPr lang="id-ID" smtClean="0"/>
              <a:pPr/>
              <a:t>15/08/2017</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2F5DA-9DBC-4674-AAF2-C031D27823A4}" type="slidenum">
              <a:rPr lang="id-ID" smtClean="0"/>
              <a:pPr/>
              <a:t>‹#›</a:t>
            </a:fld>
            <a:endParaRPr lang="id-ID"/>
          </a:p>
        </p:txBody>
      </p:sp>
    </p:spTree>
    <p:extLst>
      <p:ext uri="{BB962C8B-B14F-4D97-AF65-F5344CB8AC3E}">
        <p14:creationId xmlns:p14="http://schemas.microsoft.com/office/powerpoint/2010/main" val="255096715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FD44ABD6-C286-43EA-B21C-8010119FC2F8}" type="slidenum">
              <a:rPr lang="id-ID" smtClean="0">
                <a:solidFill>
                  <a:prstClr val="black"/>
                </a:solidFill>
              </a:rPr>
              <a:pPr/>
              <a:t>1</a:t>
            </a:fld>
            <a:endParaRPr lang="id-ID">
              <a:solidFill>
                <a:prstClr val="black"/>
              </a:solidFill>
            </a:endParaRPr>
          </a:p>
        </p:txBody>
      </p:sp>
      <p:sp>
        <p:nvSpPr>
          <p:cNvPr id="5" name="Header Placeholder 4"/>
          <p:cNvSpPr>
            <a:spLocks noGrp="1"/>
          </p:cNvSpPr>
          <p:nvPr>
            <p:ph type="hdr" sz="quarter" idx="11"/>
          </p:nvPr>
        </p:nvSpPr>
        <p:spPr/>
        <p:txBody>
          <a:bodyPr/>
          <a:lstStyle/>
          <a:p>
            <a:r>
              <a:rPr lang="id-ID" smtClean="0"/>
              <a:t>-- KS091201 </a:t>
            </a:r>
            <a:endParaRPr lang="id-ID"/>
          </a:p>
        </p:txBody>
      </p:sp>
    </p:spTree>
    <p:extLst>
      <p:ext uri="{BB962C8B-B14F-4D97-AF65-F5344CB8AC3E}">
        <p14:creationId xmlns:p14="http://schemas.microsoft.com/office/powerpoint/2010/main" val="129478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723797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923639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965128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9"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8A06D3F-CC2D-4139-A6B2-36343FE0417E}"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15</a:t>
            </a:fld>
            <a:endParaRPr lang="en-US" sz="1200">
              <a:solidFill>
                <a:srgbClr val="000000"/>
              </a:solidFill>
              <a:latin typeface="Calibri" pitchFamily="34" charset="0"/>
              <a:ea typeface="DejaVu Sans" charset="0"/>
              <a:cs typeface="DejaVu Sans" charset="0"/>
            </a:endParaRPr>
          </a:p>
        </p:txBody>
      </p:sp>
      <p:sp>
        <p:nvSpPr>
          <p:cNvPr id="45060"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45061"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92005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3"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D20DB7A-148E-420C-9C36-630A1113D32D}"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200">
              <a:solidFill>
                <a:srgbClr val="000000"/>
              </a:solidFill>
              <a:latin typeface="Calibri" pitchFamily="34" charset="0"/>
              <a:ea typeface="DejaVu Sans" charset="0"/>
              <a:cs typeface="DejaVu Sans" charset="0"/>
            </a:endParaRPr>
          </a:p>
        </p:txBody>
      </p:sp>
      <p:sp>
        <p:nvSpPr>
          <p:cNvPr id="46084"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46085" name="Rectangle 3"/>
          <p:cNvSpPr>
            <a:spLocks noGrp="1" noChangeArrowheads="1"/>
          </p:cNvSpPr>
          <p:nvPr>
            <p:ph type="body"/>
          </p:nvPr>
        </p:nvSpPr>
        <p:spPr>
          <a:xfrm>
            <a:off x="685800" y="4343400"/>
            <a:ext cx="5480050" cy="4108450"/>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560437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7"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3C8B69A-3B8E-4B8C-A222-C1656A75DC3E}"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17</a:t>
            </a:fld>
            <a:endParaRPr lang="en-US" sz="1200">
              <a:solidFill>
                <a:srgbClr val="000000"/>
              </a:solidFill>
              <a:latin typeface="Calibri" pitchFamily="34" charset="0"/>
              <a:ea typeface="DejaVu Sans" charset="0"/>
              <a:cs typeface="DejaVu Sans" charset="0"/>
            </a:endParaRPr>
          </a:p>
        </p:txBody>
      </p:sp>
      <p:sp>
        <p:nvSpPr>
          <p:cNvPr id="47108"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47109"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33352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1"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1812D431-970A-4837-A79F-60B2852E96C0}"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18</a:t>
            </a:fld>
            <a:endParaRPr lang="en-US" sz="1200">
              <a:solidFill>
                <a:srgbClr val="000000"/>
              </a:solidFill>
              <a:latin typeface="Calibri" pitchFamily="34" charset="0"/>
              <a:ea typeface="DejaVu Sans" charset="0"/>
              <a:cs typeface="DejaVu Sans" charset="0"/>
            </a:endParaRPr>
          </a:p>
        </p:txBody>
      </p:sp>
      <p:sp>
        <p:nvSpPr>
          <p:cNvPr id="48132"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48133"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259245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5"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608ADCF-85E1-4FC6-9D02-5CCB7113CAE5}"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19</a:t>
            </a:fld>
            <a:endParaRPr lang="en-US" sz="1200">
              <a:solidFill>
                <a:srgbClr val="000000"/>
              </a:solidFill>
              <a:latin typeface="Calibri" pitchFamily="34" charset="0"/>
              <a:ea typeface="DejaVu Sans" charset="0"/>
              <a:cs typeface="DejaVu Sans" charset="0"/>
            </a:endParaRPr>
          </a:p>
        </p:txBody>
      </p:sp>
      <p:sp>
        <p:nvSpPr>
          <p:cNvPr id="49156"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49157"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172247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9"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95117BB-4BA7-422E-B156-650EE4447BD3}"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20</a:t>
            </a:fld>
            <a:endParaRPr lang="en-US" sz="1200">
              <a:solidFill>
                <a:srgbClr val="000000"/>
              </a:solidFill>
              <a:latin typeface="Calibri" pitchFamily="34" charset="0"/>
              <a:ea typeface="DejaVu Sans" charset="0"/>
              <a:cs typeface="DejaVu Sans" charset="0"/>
            </a:endParaRPr>
          </a:p>
        </p:txBody>
      </p:sp>
      <p:sp>
        <p:nvSpPr>
          <p:cNvPr id="50180"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0181"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598672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3"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7472DB09-9FC0-4E7F-8E52-66B5F8BB310E}"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21</a:t>
            </a:fld>
            <a:endParaRPr lang="en-US" sz="1200">
              <a:solidFill>
                <a:srgbClr val="000000"/>
              </a:solidFill>
              <a:latin typeface="Calibri" pitchFamily="34" charset="0"/>
              <a:ea typeface="DejaVu Sans" charset="0"/>
              <a:cs typeface="DejaVu Sans" charset="0"/>
            </a:endParaRPr>
          </a:p>
        </p:txBody>
      </p:sp>
      <p:sp>
        <p:nvSpPr>
          <p:cNvPr id="51204"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1205"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44649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9" name="Text Box 1"/>
          <p:cNvSpPr txBox="1">
            <a:spLocks noChangeArrowheads="1"/>
          </p:cNvSpPr>
          <p:nvPr/>
        </p:nvSpPr>
        <p:spPr bwMode="auto">
          <a:xfrm>
            <a:off x="3884613" y="8685213"/>
            <a:ext cx="2970212" cy="455612"/>
          </a:xfrm>
          <a:prstGeom prst="rect">
            <a:avLst/>
          </a:prstGeom>
          <a:noFill/>
          <a:ln w="9525">
            <a:noFill/>
            <a:round/>
            <a:headEnd/>
            <a:tailEnd/>
          </a:ln>
        </p:spPr>
        <p:txBody>
          <a:bodyPr lIns="90000" tIns="46800" rIns="90000" bIns="46800" anchor="b"/>
          <a:lstStyle/>
          <a:p>
            <a:pPr algn="r">
              <a:buFont typeface="Calibri"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0E3A099A-095B-44F9-B4B8-CB57AADEFBB4}" type="slidenum">
              <a:rPr lang="en-US" sz="1200">
                <a:solidFill>
                  <a:srgbClr val="000000"/>
                </a:solidFill>
                <a:latin typeface="Calibri" pitchFamily="34" charset="0"/>
                <a:ea typeface="DejaVu Sans" charset="0"/>
                <a:cs typeface="DejaVu Sans" charset="0"/>
              </a:rPr>
              <a:pPr algn="r">
                <a:buFont typeface="Calibri"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a:t>
            </a:fld>
            <a:endParaRPr lang="en-US" sz="1200">
              <a:solidFill>
                <a:srgbClr val="000000"/>
              </a:solidFill>
              <a:latin typeface="Calibri" pitchFamily="34" charset="0"/>
              <a:ea typeface="DejaVu Sans" charset="0"/>
              <a:cs typeface="DejaVu Sans" charset="0"/>
            </a:endParaRPr>
          </a:p>
        </p:txBody>
      </p:sp>
      <p:sp>
        <p:nvSpPr>
          <p:cNvPr id="24580"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ea typeface="DejaVu Sans" charset="0"/>
              <a:cs typeface="DejaVu Sans" charset="0"/>
            </a:endParaRPr>
          </a:p>
        </p:txBody>
      </p:sp>
      <p:sp>
        <p:nvSpPr>
          <p:cNvPr id="24581" name="Rectangle 3"/>
          <p:cNvSpPr>
            <a:spLocks noGrp="1" noChangeArrowheads="1"/>
          </p:cNvSpPr>
          <p:nvPr>
            <p:ph type="body"/>
          </p:nvPr>
        </p:nvSpPr>
        <p:spPr>
          <a:xfrm>
            <a:off x="685800" y="4343400"/>
            <a:ext cx="5484813" cy="4114800"/>
          </a:xfrm>
          <a:noFill/>
          <a:ln/>
        </p:spPr>
        <p:txBody>
          <a:bodyPr wrap="none" anchor="ctr"/>
          <a:lstStyle/>
          <a:p>
            <a:endParaRPr lang="en-US"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723929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7"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D7DB87E7-139C-46FE-8BA0-5953874F29F8}"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22</a:t>
            </a:fld>
            <a:endParaRPr lang="en-US" sz="1200">
              <a:solidFill>
                <a:srgbClr val="000000"/>
              </a:solidFill>
              <a:latin typeface="Calibri" pitchFamily="34" charset="0"/>
              <a:ea typeface="DejaVu Sans" charset="0"/>
              <a:cs typeface="DejaVu Sans" charset="0"/>
            </a:endParaRPr>
          </a:p>
        </p:txBody>
      </p:sp>
      <p:sp>
        <p:nvSpPr>
          <p:cNvPr id="52228"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2229"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32604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1"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FFC4A76-FC1B-44CB-8384-0ED463DC746B}"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23</a:t>
            </a:fld>
            <a:endParaRPr lang="en-US" sz="1200">
              <a:solidFill>
                <a:srgbClr val="000000"/>
              </a:solidFill>
              <a:latin typeface="Calibri" pitchFamily="34" charset="0"/>
              <a:ea typeface="DejaVu Sans" charset="0"/>
              <a:cs typeface="DejaVu Sans" charset="0"/>
            </a:endParaRPr>
          </a:p>
        </p:txBody>
      </p:sp>
      <p:sp>
        <p:nvSpPr>
          <p:cNvPr id="53252"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3253"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316752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5"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4B1FF46-AB70-49C7-9B49-F189BE2B507D}"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24</a:t>
            </a:fld>
            <a:endParaRPr lang="en-US" sz="1200">
              <a:solidFill>
                <a:srgbClr val="000000"/>
              </a:solidFill>
              <a:latin typeface="Calibri" pitchFamily="34" charset="0"/>
              <a:ea typeface="DejaVu Sans" charset="0"/>
              <a:cs typeface="DejaVu Sans" charset="0"/>
            </a:endParaRPr>
          </a:p>
        </p:txBody>
      </p:sp>
      <p:sp>
        <p:nvSpPr>
          <p:cNvPr id="54276"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4277"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461031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9"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CBEC2A1-D5ED-4DBB-A2F8-DC4C85AA7AE2}"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25</a:t>
            </a:fld>
            <a:endParaRPr lang="en-US" sz="1200">
              <a:solidFill>
                <a:srgbClr val="000000"/>
              </a:solidFill>
              <a:latin typeface="Calibri" pitchFamily="34" charset="0"/>
              <a:ea typeface="DejaVu Sans" charset="0"/>
              <a:cs typeface="DejaVu Sans" charset="0"/>
            </a:endParaRPr>
          </a:p>
        </p:txBody>
      </p:sp>
      <p:sp>
        <p:nvSpPr>
          <p:cNvPr id="55300"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5301"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935519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3"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4878A63C-9F5F-4857-A140-BBD922534DFC}"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200">
              <a:solidFill>
                <a:srgbClr val="000000"/>
              </a:solidFill>
              <a:latin typeface="Calibri" pitchFamily="34" charset="0"/>
              <a:ea typeface="DejaVu Sans" charset="0"/>
              <a:cs typeface="DejaVu Sans" charset="0"/>
            </a:endParaRPr>
          </a:p>
        </p:txBody>
      </p:sp>
      <p:sp>
        <p:nvSpPr>
          <p:cNvPr id="56324"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6325"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4702823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7"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4523110-AED3-42F8-992B-62E67F198769}"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27</a:t>
            </a:fld>
            <a:endParaRPr lang="en-US" sz="1200">
              <a:solidFill>
                <a:srgbClr val="000000"/>
              </a:solidFill>
              <a:latin typeface="Calibri" pitchFamily="34" charset="0"/>
              <a:ea typeface="DejaVu Sans" charset="0"/>
              <a:cs typeface="DejaVu Sans" charset="0"/>
            </a:endParaRPr>
          </a:p>
        </p:txBody>
      </p:sp>
      <p:sp>
        <p:nvSpPr>
          <p:cNvPr id="57348"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7349"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750314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1"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E1D3F659-B127-4EB6-A232-DDCA14612776}"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200">
              <a:solidFill>
                <a:srgbClr val="000000"/>
              </a:solidFill>
              <a:latin typeface="Calibri" pitchFamily="34" charset="0"/>
              <a:ea typeface="DejaVu Sans" charset="0"/>
              <a:cs typeface="DejaVu Sans" charset="0"/>
            </a:endParaRPr>
          </a:p>
        </p:txBody>
      </p:sp>
      <p:sp>
        <p:nvSpPr>
          <p:cNvPr id="58372"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8373"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808841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5"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D3D6177-AAC2-4E9B-821D-B237AD5B58C3}"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200">
              <a:solidFill>
                <a:srgbClr val="000000"/>
              </a:solidFill>
              <a:latin typeface="Calibri" pitchFamily="34" charset="0"/>
              <a:ea typeface="DejaVu Sans" charset="0"/>
              <a:cs typeface="DejaVu Sans" charset="0"/>
            </a:endParaRPr>
          </a:p>
        </p:txBody>
      </p:sp>
      <p:sp>
        <p:nvSpPr>
          <p:cNvPr id="59396"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59397"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4291216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9"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CE4146D-D551-4C81-8E72-41A7B8973783}"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30</a:t>
            </a:fld>
            <a:endParaRPr lang="en-US" sz="1200">
              <a:solidFill>
                <a:srgbClr val="000000"/>
              </a:solidFill>
              <a:latin typeface="Calibri" pitchFamily="34" charset="0"/>
              <a:ea typeface="DejaVu Sans" charset="0"/>
              <a:cs typeface="DejaVu Sans" charset="0"/>
            </a:endParaRPr>
          </a:p>
        </p:txBody>
      </p:sp>
      <p:sp>
        <p:nvSpPr>
          <p:cNvPr id="60420"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0421"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783311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3"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F486F20D-A064-4FAB-A5D7-457F8BA3229F}"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200">
              <a:solidFill>
                <a:srgbClr val="000000"/>
              </a:solidFill>
              <a:latin typeface="Calibri" pitchFamily="34" charset="0"/>
              <a:ea typeface="DejaVu Sans" charset="0"/>
              <a:cs typeface="DejaVu Sans" charset="0"/>
            </a:endParaRPr>
          </a:p>
        </p:txBody>
      </p:sp>
      <p:sp>
        <p:nvSpPr>
          <p:cNvPr id="61444"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1445"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8763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21117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7"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8F2F73A-7C22-4C58-A419-6A786EC678F7}"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32</a:t>
            </a:fld>
            <a:endParaRPr lang="en-US" sz="1200">
              <a:solidFill>
                <a:srgbClr val="000000"/>
              </a:solidFill>
              <a:latin typeface="Calibri" pitchFamily="34" charset="0"/>
              <a:ea typeface="DejaVu Sans" charset="0"/>
              <a:cs typeface="DejaVu Sans" charset="0"/>
            </a:endParaRPr>
          </a:p>
        </p:txBody>
      </p:sp>
      <p:sp>
        <p:nvSpPr>
          <p:cNvPr id="62468"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2469"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58082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1"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6BAC8B7-EE48-4112-A790-EFFEC947E169}"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US" sz="1200">
              <a:solidFill>
                <a:srgbClr val="000000"/>
              </a:solidFill>
              <a:latin typeface="Calibri" pitchFamily="34" charset="0"/>
              <a:ea typeface="DejaVu Sans" charset="0"/>
              <a:cs typeface="DejaVu Sans" charset="0"/>
            </a:endParaRPr>
          </a:p>
        </p:txBody>
      </p:sp>
      <p:sp>
        <p:nvSpPr>
          <p:cNvPr id="63492"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3493" name="Rectangle 3"/>
          <p:cNvSpPr>
            <a:spLocks noGrp="1" noChangeArrowheads="1"/>
          </p:cNvSpPr>
          <p:nvPr>
            <p:ph type="body"/>
          </p:nvPr>
        </p:nvSpPr>
        <p:spPr>
          <a:xfrm>
            <a:off x="685800" y="4343400"/>
            <a:ext cx="5480050" cy="4108450"/>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834257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5"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2A0016AA-3E26-40C0-B95F-350F84A077BC}"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34</a:t>
            </a:fld>
            <a:endParaRPr lang="en-US" sz="1200">
              <a:solidFill>
                <a:srgbClr val="000000"/>
              </a:solidFill>
              <a:latin typeface="Calibri" pitchFamily="34" charset="0"/>
              <a:ea typeface="DejaVu Sans" charset="0"/>
              <a:cs typeface="DejaVu Sans" charset="0"/>
            </a:endParaRPr>
          </a:p>
        </p:txBody>
      </p:sp>
      <p:sp>
        <p:nvSpPr>
          <p:cNvPr id="64516"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4517"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135214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9"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5B3F384E-A4A7-4732-9903-C6724E28CFB9}"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35</a:t>
            </a:fld>
            <a:endParaRPr lang="en-US" sz="1200">
              <a:solidFill>
                <a:srgbClr val="000000"/>
              </a:solidFill>
              <a:latin typeface="Calibri" pitchFamily="34" charset="0"/>
              <a:ea typeface="DejaVu Sans" charset="0"/>
              <a:cs typeface="DejaVu Sans" charset="0"/>
            </a:endParaRPr>
          </a:p>
        </p:txBody>
      </p:sp>
      <p:sp>
        <p:nvSpPr>
          <p:cNvPr id="65540"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5541" name="Rectangle 3"/>
          <p:cNvSpPr>
            <a:spLocks noGrp="1" noChangeArrowheads="1"/>
          </p:cNvSpPr>
          <p:nvPr>
            <p:ph type="body"/>
          </p:nvPr>
        </p:nvSpPr>
        <p:spPr>
          <a:xfrm>
            <a:off x="685800" y="4343400"/>
            <a:ext cx="5480050" cy="4202113"/>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310584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3" name="Text Box 1"/>
          <p:cNvSpPr txBox="1">
            <a:spLocks noChangeArrowheads="1"/>
          </p:cNvSpPr>
          <p:nvPr/>
        </p:nvSpPr>
        <p:spPr bwMode="auto">
          <a:xfrm>
            <a:off x="3884613" y="8685213"/>
            <a:ext cx="2967037" cy="452437"/>
          </a:xfrm>
          <a:prstGeom prst="rect">
            <a:avLst/>
          </a:prstGeom>
          <a:noFill/>
          <a:ln w="9525">
            <a:noFill/>
            <a:round/>
            <a:headEnd/>
            <a:tailEnd/>
          </a:ln>
        </p:spPr>
        <p:txBody>
          <a:bodyPr lIns="90000" tIns="46800" rIns="90000" bIns="46800" anchor="b"/>
          <a:lstStyle/>
          <a:p>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8FA31226-2F9D-41C7-9B03-E7EA34726931}" type="slidenum">
              <a:rPr lang="en-US" sz="1200">
                <a:solidFill>
                  <a:srgbClr val="000000"/>
                </a:solidFill>
                <a:latin typeface="Calibri" pitchFamily="34" charset="0"/>
                <a:ea typeface="DejaVu Sans" charset="0"/>
                <a:cs typeface="DejaVu Sans" charset="0"/>
              </a:rPr>
              <a: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sz="1200">
              <a:solidFill>
                <a:srgbClr val="000000"/>
              </a:solidFill>
              <a:latin typeface="Calibri" pitchFamily="34" charset="0"/>
              <a:ea typeface="DejaVu Sans" charset="0"/>
              <a:cs typeface="DejaVu Sans" charset="0"/>
            </a:endParaRPr>
          </a:p>
        </p:txBody>
      </p:sp>
      <p:sp>
        <p:nvSpPr>
          <p:cNvPr id="66564" name="Text Box 2"/>
          <p:cNvSpPr txBox="1">
            <a:spLocks noChangeArrowheads="1"/>
          </p:cNvSpPr>
          <p:nvPr/>
        </p:nvSpPr>
        <p:spPr bwMode="auto">
          <a:xfrm>
            <a:off x="1143000" y="685800"/>
            <a:ext cx="4567238" cy="3424238"/>
          </a:xfrm>
          <a:prstGeom prst="rect">
            <a:avLst/>
          </a:prstGeom>
          <a:solidFill>
            <a:srgbClr val="FFFFFF"/>
          </a:solidFill>
          <a:ln w="9360">
            <a:solidFill>
              <a:srgbClr val="000000"/>
            </a:solidFill>
            <a:miter lim="800000"/>
            <a:headEnd/>
            <a:tailEnd/>
          </a:ln>
        </p:spPr>
        <p:txBody>
          <a:bodyPr wrap="none" anchor="ctr"/>
          <a:lstStyle/>
          <a:p>
            <a:endParaRPr lang="id-ID">
              <a:ea typeface="DejaVu Sans" charset="0"/>
              <a:cs typeface="DejaVu Sans" charset="0"/>
            </a:endParaRPr>
          </a:p>
        </p:txBody>
      </p:sp>
      <p:sp>
        <p:nvSpPr>
          <p:cNvPr id="66565" name="Rectangle 3"/>
          <p:cNvSpPr>
            <a:spLocks noGrp="1" noChangeArrowheads="1"/>
          </p:cNvSpPr>
          <p:nvPr>
            <p:ph type="body"/>
          </p:nvPr>
        </p:nvSpPr>
        <p:spPr>
          <a:xfrm>
            <a:off x="685800" y="4343400"/>
            <a:ext cx="5480050" cy="4108450"/>
          </a:xfrm>
          <a:noFill/>
          <a:ln/>
        </p:spPr>
        <p:txBody>
          <a:bodyPr wrap="none" anchor="ctr"/>
          <a:lstStyle/>
          <a:p>
            <a:endParaRPr lang="id-ID" smtClean="0"/>
          </a:p>
        </p:txBody>
      </p:sp>
      <p:sp>
        <p:nvSpPr>
          <p:cNvPr id="5" name="Header Placeholder 4"/>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46777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165136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15641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857602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63493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238780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Arial" charset="0"/>
              <a:cs typeface="Arial" charset="0"/>
            </a:endParaRPr>
          </a:p>
        </p:txBody>
      </p:sp>
      <p:sp>
        <p:nvSpPr>
          <p:cNvPr id="4" name="Header Placeholder 3"/>
          <p:cNvSpPr>
            <a:spLocks noGrp="1"/>
          </p:cNvSpPr>
          <p:nvPr>
            <p:ph type="hdr" sz="quarter" idx="10"/>
          </p:nvPr>
        </p:nvSpPr>
        <p:spPr/>
        <p:txBody>
          <a:bodyPr/>
          <a:lstStyle/>
          <a:p>
            <a:r>
              <a:rPr lang="id-ID" smtClean="0"/>
              <a:t>-- KS091201 </a:t>
            </a:r>
            <a:endParaRPr lang="id-ID"/>
          </a:p>
        </p:txBody>
      </p:sp>
    </p:spTree>
    <p:extLst>
      <p:ext uri="{BB962C8B-B14F-4D97-AF65-F5344CB8AC3E}">
        <p14:creationId xmlns:p14="http://schemas.microsoft.com/office/powerpoint/2010/main" val="365428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42"/>
          <p:cNvGrpSpPr/>
          <p:nvPr/>
        </p:nvGrpSpPr>
        <p:grpSpPr>
          <a:xfrm>
            <a:off x="-382404"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EFBECE9-8DD7-4A0F-8717-AB68FB48A12D}" type="datetime1">
              <a:rPr lang="id-ID" smtClean="0"/>
              <a:t>15/08/2017</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29F1CCB-4845-4818-B6DA-06FA373F5B42}" type="slidenum">
              <a:rPr lang="id-ID" smtClean="0">
                <a:solidFill>
                  <a:srgbClr val="629DD1"/>
                </a:solidFill>
              </a:rPr>
              <a:pPr/>
              <a:t>‹#›</a:t>
            </a:fld>
            <a:endParaRPr lang="id-ID">
              <a:solidFill>
                <a:srgbClr val="629DD1"/>
              </a:solidFill>
            </a:endParaRP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FF8D38-0966-42ED-8699-BC2DD57508E3}" type="datetime1">
              <a:rPr lang="id-ID" smtClean="0"/>
              <a:t>15/08/2017</a:t>
            </a:fld>
            <a:endParaRPr lang="id-ID"/>
          </a:p>
        </p:txBody>
      </p:sp>
      <p:sp>
        <p:nvSpPr>
          <p:cNvPr id="5" name="Footer Placeholder 4"/>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4788CE-01E0-4F55-A9B7-979107573604}" type="datetime1">
              <a:rPr lang="id-ID" smtClean="0"/>
              <a:t>15/08/2017</a:t>
            </a:fld>
            <a:endParaRPr lang="id-ID"/>
          </a:p>
        </p:txBody>
      </p:sp>
      <p:sp>
        <p:nvSpPr>
          <p:cNvPr id="5" name="Footer Placeholder 4"/>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B82391-AA98-490E-8244-D0A88E9C8242}" type="datetime1">
              <a:rPr lang="id-ID" smtClean="0"/>
              <a:t>15/08/2017</a:t>
            </a:fld>
            <a:endParaRPr lang="id-ID"/>
          </a:p>
        </p:txBody>
      </p:sp>
      <p:sp>
        <p:nvSpPr>
          <p:cNvPr id="5" name="Footer Placeholder 4"/>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B81ECF-F752-4535-AB9C-55B7E78BB8D5}" type="datetime1">
              <a:rPr lang="id-ID" smtClean="0"/>
              <a:t>15/08/2017</a:t>
            </a:fld>
            <a:endParaRPr lang="id-ID"/>
          </a:p>
        </p:txBody>
      </p:sp>
      <p:sp>
        <p:nvSpPr>
          <p:cNvPr id="5" name="Footer Placeholder 4"/>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588C581-3672-49C0-93CA-7FCF4E45A448}" type="datetime1">
              <a:rPr lang="id-ID" smtClean="0"/>
              <a:t>15/08/2017</a:t>
            </a:fld>
            <a:endParaRPr lang="id-ID"/>
          </a:p>
        </p:txBody>
      </p:sp>
      <p:sp>
        <p:nvSpPr>
          <p:cNvPr id="6" name="Footer Placeholder 5"/>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7" name="Slide Number Placeholder 6"/>
          <p:cNvSpPr>
            <a:spLocks noGrp="1"/>
          </p:cNvSpPr>
          <p:nvPr>
            <p:ph type="sldNum" sz="quarter" idx="12"/>
          </p:nvPr>
        </p:nvSpPr>
        <p:spPr/>
        <p:txBody>
          <a:bodyPr/>
          <a:lstStyle/>
          <a:p>
            <a:fld id="{E29F1CCB-4845-4818-B6DA-06FA373F5B42}" type="slidenum">
              <a:rPr lang="id-ID" smtClean="0"/>
              <a:pPr/>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2F4E60-7E4D-4654-A768-4B501A3DDC0A}" type="datetime1">
              <a:rPr lang="id-ID" smtClean="0"/>
              <a:t>15/08/2017</a:t>
            </a:fld>
            <a:endParaRPr lang="id-ID"/>
          </a:p>
        </p:txBody>
      </p:sp>
      <p:sp>
        <p:nvSpPr>
          <p:cNvPr id="8" name="Footer Placeholder 7"/>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9" name="Slide Number Placeholder 8"/>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94E01C-2B1B-4EE0-AA07-ED4D5D60FC86}" type="datetime1">
              <a:rPr lang="id-ID" smtClean="0"/>
              <a:t>15/08/2017</a:t>
            </a:fld>
            <a:endParaRPr lang="id-ID"/>
          </a:p>
        </p:txBody>
      </p:sp>
      <p:sp>
        <p:nvSpPr>
          <p:cNvPr id="4" name="Footer Placeholder 3"/>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5" name="Slide Number Placeholder 4"/>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988F4-E62C-4896-B618-2693E73ECA2A}" type="datetime1">
              <a:rPr lang="id-ID" smtClean="0"/>
              <a:t>15/08/2017</a:t>
            </a:fld>
            <a:endParaRPr lang="id-ID"/>
          </a:p>
        </p:txBody>
      </p:sp>
      <p:sp>
        <p:nvSpPr>
          <p:cNvPr id="3" name="Footer Placeholder 2"/>
          <p:cNvSpPr>
            <a:spLocks noGrp="1"/>
          </p:cNvSpPr>
          <p:nvPr>
            <p:ph type="ftr" sz="quarter" idx="11"/>
          </p:nvPr>
        </p:nvSpPr>
        <p:spPr/>
        <p:txBody>
          <a:bodyPr/>
          <a:lstStyle/>
          <a:p>
            <a:r>
              <a:rPr lang="id-ID" smtClean="0">
                <a:solidFill>
                  <a:srgbClr val="629DD1"/>
                </a:solidFill>
              </a:rPr>
              <a:t>-- KS091201 </a:t>
            </a:r>
            <a:endParaRPr lang="id-ID">
              <a:solidFill>
                <a:srgbClr val="629DD1"/>
              </a:solidFill>
            </a:endParaRPr>
          </a:p>
        </p:txBody>
      </p:sp>
      <p:sp>
        <p:nvSpPr>
          <p:cNvPr id="4" name="Slide Number Placeholder 3"/>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51BBDB48-EC1B-4E5E-9006-504A87EFFEBC}" type="datetime1">
              <a:rPr lang="id-ID" smtClean="0"/>
              <a:t>15/08/2017</a:t>
            </a:fld>
            <a:endParaRPr lang="id-ID"/>
          </a:p>
        </p:txBody>
      </p:sp>
      <p:sp>
        <p:nvSpPr>
          <p:cNvPr id="7" name="Slide Number Placeholder 6"/>
          <p:cNvSpPr>
            <a:spLocks noGrp="1"/>
          </p:cNvSpPr>
          <p:nvPr>
            <p:ph type="sldNum" sz="quarter" idx="12"/>
          </p:nvPr>
        </p:nvSpPr>
        <p:spPr/>
        <p:txBody>
          <a:bodyPr/>
          <a:lstStyle/>
          <a:p>
            <a:fld id="{E29F1CCB-4845-4818-B6DA-06FA373F5B42}" type="slidenum">
              <a:rPr lang="id-ID" smtClean="0"/>
              <a:pPr/>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id-ID" smtClean="0">
                <a:solidFill>
                  <a:srgbClr val="629DD1"/>
                </a:solidFill>
              </a:rPr>
              <a:t>-- KS091201 </a:t>
            </a:r>
            <a:endParaRPr lang="id-ID">
              <a:solidFill>
                <a:srgbClr val="629DD1"/>
              </a:solidFill>
            </a:endParaRP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43"/>
          <p:cNvGrpSpPr/>
          <p:nvPr/>
        </p:nvGrpSpPr>
        <p:grpSpPr>
          <a:xfrm>
            <a:off x="-382404" y="0"/>
            <a:ext cx="9932332" cy="6858000"/>
            <a:chOff x="-382404" y="0"/>
            <a:chExt cx="9932332" cy="6858000"/>
          </a:xfrm>
        </p:grpSpPr>
        <p:grpSp>
          <p:nvGrpSpPr>
            <p:cNvPr id="9" name="Group 44"/>
            <p:cNvGrpSpPr/>
            <p:nvPr/>
          </p:nvGrpSpPr>
          <p:grpSpPr>
            <a:xfrm>
              <a:off x="0" y="0"/>
              <a:ext cx="9144000" cy="6858000"/>
              <a:chOff x="0" y="0"/>
              <a:chExt cx="9144000" cy="6858000"/>
            </a:xfrm>
          </p:grpSpPr>
          <p:grpSp>
            <p:nvGrpSpPr>
              <p:cNvPr id="10"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2"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0E5AE4-37BA-46AE-A427-F1DA1EFD1EB5}" type="datetime1">
              <a:rPr lang="id-ID" smtClean="0"/>
              <a:t>15/08/2017</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r>
              <a:rPr lang="id-ID" smtClean="0">
                <a:solidFill>
                  <a:srgbClr val="629DD1"/>
                </a:solidFill>
              </a:rPr>
              <a:t>-- KS091201 </a:t>
            </a:r>
            <a:endParaRPr lang="id-ID">
              <a:solidFill>
                <a:srgbClr val="629DD1"/>
              </a:solidFill>
            </a:endParaRPr>
          </a:p>
        </p:txBody>
      </p:sp>
      <p:sp>
        <p:nvSpPr>
          <p:cNvPr id="7" name="Slide Number Placeholder 6"/>
          <p:cNvSpPr>
            <a:spLocks noGrp="1"/>
          </p:cNvSpPr>
          <p:nvPr>
            <p:ph type="sldNum" sz="quarter" idx="12"/>
          </p:nvPr>
        </p:nvSpPr>
        <p:spPr/>
        <p:txBody>
          <a:bodyPr/>
          <a:lstStyle/>
          <a:p>
            <a:fld id="{E29F1CCB-4845-4818-B6DA-06FA373F5B42}" type="slidenum">
              <a:rPr lang="id-ID" smtClean="0"/>
              <a:pPr/>
              <a:t>‹#›</a:t>
            </a:fld>
            <a:endParaRPr lang="id-ID"/>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41"/>
          <p:cNvGrpSpPr/>
          <p:nvPr/>
        </p:nvGrpSpPr>
        <p:grpSpPr>
          <a:xfrm>
            <a:off x="-304800" y="0"/>
            <a:ext cx="9932332" cy="6858000"/>
            <a:chOff x="-382404" y="0"/>
            <a:chExt cx="9932332" cy="6858000"/>
          </a:xfrm>
        </p:grpSpPr>
        <p:grpSp>
          <p:nvGrpSpPr>
            <p:cNvPr id="8" name="Group 44"/>
            <p:cNvGrpSpPr/>
            <p:nvPr/>
          </p:nvGrpSpPr>
          <p:grpSpPr>
            <a:xfrm>
              <a:off x="0" y="0"/>
              <a:ext cx="9144000" cy="6858000"/>
              <a:chOff x="0" y="0"/>
              <a:chExt cx="9144000" cy="6858000"/>
            </a:xfrm>
          </p:grpSpPr>
          <p:grpSp>
            <p:nvGrpSpPr>
              <p:cNvPr id="9"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11"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B6F6AB7-EF9E-4CAB-B87F-06472BA5CF75}" type="datetime1">
              <a:rPr lang="id-ID" smtClean="0"/>
              <a:t>15/08/2017</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id-ID" smtClean="0">
                <a:solidFill>
                  <a:srgbClr val="629DD1"/>
                </a:solidFill>
              </a:rPr>
              <a:t>-- KS091201 </a:t>
            </a:r>
            <a:endParaRPr lang="id-ID">
              <a:solidFill>
                <a:srgbClr val="629DD1"/>
              </a:solidFill>
            </a:endParaRP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29F1CCB-4845-4818-B6DA-06FA373F5B4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4.xml"/><Relationship Id="rId7"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2.emf"/><Relationship Id="rId3" Type="http://schemas.openxmlformats.org/officeDocument/2006/relationships/notesSlide" Target="../notesSlides/notesSlide16.xml"/><Relationship Id="rId7" Type="http://schemas.openxmlformats.org/officeDocument/2006/relationships/image" Target="../media/image9.emf"/><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0.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7.wmf"/><Relationship Id="rId3" Type="http://schemas.openxmlformats.org/officeDocument/2006/relationships/notesSlide" Target="../notesSlides/notesSlide17.xml"/><Relationship Id="rId7" Type="http://schemas.openxmlformats.org/officeDocument/2006/relationships/image" Target="../media/image14.wmf"/><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5.wmf"/><Relationship Id="rId1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9.emf"/><Relationship Id="rId4"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075648" y="836712"/>
            <a:ext cx="7024744" cy="648072"/>
          </a:xfrm>
        </p:spPr>
        <p:txBody>
          <a:bodyPr>
            <a:noAutofit/>
          </a:bodyPr>
          <a:lstStyle/>
          <a:p>
            <a:pPr eaLnBrk="1" hangingPunct="1"/>
            <a:r>
              <a:rPr lang="id-ID" b="1" dirty="0" smtClean="0">
                <a:solidFill>
                  <a:srgbClr val="0070C0"/>
                </a:solidFill>
              </a:rPr>
              <a:t>Induksi Matematika</a:t>
            </a:r>
            <a:br>
              <a:rPr lang="id-ID" b="1" dirty="0" smtClean="0">
                <a:solidFill>
                  <a:srgbClr val="0070C0"/>
                </a:solidFill>
              </a:rPr>
            </a:br>
            <a:endParaRPr lang="en-US" b="1" dirty="0" smtClean="0">
              <a:solidFill>
                <a:srgbClr val="0070C0"/>
              </a:solidFill>
            </a:endParaRPr>
          </a:p>
        </p:txBody>
      </p:sp>
      <p:sp>
        <p:nvSpPr>
          <p:cNvPr id="7173" name="Content Placeholder 2"/>
          <p:cNvSpPr>
            <a:spLocks noGrp="1"/>
          </p:cNvSpPr>
          <p:nvPr>
            <p:ph sz="quarter" idx="1"/>
          </p:nvPr>
        </p:nvSpPr>
        <p:spPr>
          <a:xfrm>
            <a:off x="1043492" y="1628800"/>
            <a:ext cx="6777317" cy="4203829"/>
          </a:xfrm>
        </p:spPr>
        <p:txBody>
          <a:bodyPr>
            <a:normAutofit/>
          </a:bodyPr>
          <a:lstStyle/>
          <a:p>
            <a:pPr marL="635000" indent="-457200">
              <a:lnSpc>
                <a:spcPct val="90000"/>
              </a:lnSpc>
              <a:spcBef>
                <a:spcPts val="575"/>
              </a:spcBef>
              <a:buClr>
                <a:srgbClr val="D34817"/>
              </a:buClr>
              <a:buFont typeface="Wingdings 2" pitchFamily="18" charset="2"/>
              <a:buChar char=""/>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r>
              <a:rPr lang="en-US" dirty="0" smtClean="0">
                <a:solidFill>
                  <a:srgbClr val="000000"/>
                </a:solidFill>
                <a:latin typeface="Perpetua" pitchFamily="18" charset="0"/>
              </a:rPr>
              <a:t>Simulation Game : Hanoi Tower</a:t>
            </a:r>
          </a:p>
          <a:p>
            <a:pPr marL="635000" indent="-457200">
              <a:lnSpc>
                <a:spcPct val="90000"/>
              </a:lnSpc>
              <a:spcBef>
                <a:spcPts val="575"/>
              </a:spcBef>
              <a:buClr>
                <a:srgbClr val="D34817"/>
              </a:buClr>
              <a:buFont typeface="Wingdings 2" pitchFamily="18" charset="2"/>
              <a:buChar char=""/>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r>
              <a:rPr lang="en-US" dirty="0" smtClean="0">
                <a:solidFill>
                  <a:srgbClr val="000000"/>
                </a:solidFill>
                <a:latin typeface="Perpetua" pitchFamily="18" charset="0"/>
              </a:rPr>
              <a:t>Induction Definition</a:t>
            </a:r>
          </a:p>
          <a:p>
            <a:pPr marL="635000" indent="-457200">
              <a:lnSpc>
                <a:spcPct val="90000"/>
              </a:lnSpc>
              <a:spcBef>
                <a:spcPts val="575"/>
              </a:spcBef>
              <a:buClr>
                <a:srgbClr val="D34817"/>
              </a:buClr>
              <a:buFont typeface="Wingdings 2" pitchFamily="18" charset="2"/>
              <a:buChar char=""/>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r>
              <a:rPr lang="en-US" dirty="0" smtClean="0">
                <a:solidFill>
                  <a:srgbClr val="000000"/>
                </a:solidFill>
                <a:latin typeface="Perpetua" pitchFamily="18" charset="0"/>
              </a:rPr>
              <a:t>Induction Example (Weak Induction) </a:t>
            </a:r>
          </a:p>
          <a:p>
            <a:pPr marL="635000" indent="-457200">
              <a:lnSpc>
                <a:spcPct val="90000"/>
              </a:lnSpc>
              <a:spcBef>
                <a:spcPts val="575"/>
              </a:spcBef>
              <a:buClr>
                <a:srgbClr val="D34817"/>
              </a:buClr>
              <a:buFont typeface="Wingdings 2" pitchFamily="18" charset="2"/>
              <a:buChar char=""/>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r>
              <a:rPr lang="en-US" smtClean="0">
                <a:solidFill>
                  <a:srgbClr val="000000"/>
                </a:solidFill>
                <a:latin typeface="Perpetua" pitchFamily="18" charset="0"/>
              </a:rPr>
              <a:t>Strong Induction</a:t>
            </a:r>
          </a:p>
          <a:p>
            <a:pPr>
              <a:lnSpc>
                <a:spcPct val="150000"/>
              </a:lnSpc>
            </a:pPr>
            <a:endParaRPr lang="en-US" dirty="0"/>
          </a:p>
        </p:txBody>
      </p:sp>
      <p:pic>
        <p:nvPicPr>
          <p:cNvPr id="2050" name="Picture 2" descr="http://vitamincm.com/wp-content/uploads/2008/05/outlin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456" y="4221088"/>
            <a:ext cx="22860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48299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More Examples</a:t>
            </a:r>
          </a:p>
        </p:txBody>
      </p:sp>
      <p:sp>
        <p:nvSpPr>
          <p:cNvPr id="16388" name="Rectangle 3"/>
          <p:cNvSpPr>
            <a:spLocks noGrp="1" noChangeArrowheads="1"/>
          </p:cNvSpPr>
          <p:nvPr>
            <p:ph type="body" idx="1"/>
          </p:nvPr>
        </p:nvSpPr>
        <p:spPr/>
        <p:txBody>
          <a:bodyPr/>
          <a:lstStyle/>
          <a:p>
            <a:r>
              <a:rPr lang="en-US" smtClean="0"/>
              <a:t>Prove that if h&gt; -1, then 1+nh </a:t>
            </a:r>
            <a:r>
              <a:rPr lang="en-US" smtClean="0">
                <a:latin typeface="Symbol" pitchFamily="18" charset="2"/>
                <a:sym typeface="Symbol" pitchFamily="18" charset="2"/>
              </a:rPr>
              <a:t></a:t>
            </a:r>
            <a:r>
              <a:rPr lang="en-US" smtClean="0"/>
              <a:t> (1+h)</a:t>
            </a:r>
            <a:r>
              <a:rPr lang="en-US" baseline="30000" smtClean="0"/>
              <a:t>n</a:t>
            </a:r>
            <a:r>
              <a:rPr lang="en-US" smtClean="0"/>
              <a:t> for all non-negative integer n.</a:t>
            </a:r>
          </a:p>
          <a:p>
            <a:endParaRPr lang="en-US" smtClean="0"/>
          </a:p>
          <a:p>
            <a:endParaRPr lang="en-US" smtClean="0"/>
          </a:p>
          <a:p>
            <a:endParaRPr lang="en-US" smtClean="0"/>
          </a:p>
          <a:p>
            <a:r>
              <a:rPr lang="en-US" smtClean="0"/>
              <a:t>Prove that n</a:t>
            </a:r>
            <a:r>
              <a:rPr lang="en-US" baseline="30000" smtClean="0"/>
              <a:t>2 </a:t>
            </a:r>
            <a:r>
              <a:rPr lang="en-US" smtClean="0">
                <a:latin typeface="Symbol" pitchFamily="18" charset="2"/>
                <a:sym typeface="Symbol" pitchFamily="18" charset="2"/>
              </a:rPr>
              <a:t></a:t>
            </a:r>
            <a:r>
              <a:rPr lang="en-US" smtClean="0"/>
              <a:t> 1 mod 8 for all odd integer n.</a:t>
            </a:r>
          </a:p>
        </p:txBody>
      </p:sp>
      <p:sp>
        <p:nvSpPr>
          <p:cNvPr id="4" name="Slide Number Placeholder 3"/>
          <p:cNvSpPr>
            <a:spLocks noGrp="1"/>
          </p:cNvSpPr>
          <p:nvPr>
            <p:ph type="sldNum" sz="quarter" idx="12"/>
          </p:nvPr>
        </p:nvSpPr>
        <p:spPr/>
        <p:txBody>
          <a:bodyPr/>
          <a:lstStyle/>
          <a:p>
            <a:fld id="{E29F1CCB-4845-4818-B6DA-06FA373F5B42}" type="slidenum">
              <a:rPr lang="id-ID" smtClean="0"/>
              <a:pPr/>
              <a:t>10</a:t>
            </a:fld>
            <a:endParaRPr lang="id-ID"/>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Strong induction</a:t>
            </a:r>
          </a:p>
        </p:txBody>
      </p:sp>
      <p:sp>
        <p:nvSpPr>
          <p:cNvPr id="1497091" name="Rectangle 3"/>
          <p:cNvSpPr>
            <a:spLocks noGrp="1" noChangeArrowheads="1"/>
          </p:cNvSpPr>
          <p:nvPr>
            <p:ph type="body" idx="1"/>
          </p:nvPr>
        </p:nvSpPr>
        <p:spPr/>
        <p:txBody>
          <a:bodyPr/>
          <a:lstStyle/>
          <a:p>
            <a:r>
              <a:rPr lang="en-US" smtClean="0"/>
              <a:t>Weak mathematical induction assumes P(</a:t>
            </a:r>
            <a:r>
              <a:rPr lang="en-US" i="1" smtClean="0"/>
              <a:t>k</a:t>
            </a:r>
            <a:r>
              <a:rPr lang="en-US" smtClean="0"/>
              <a:t>) is true, and uses that (and only that!) to show P(</a:t>
            </a:r>
            <a:r>
              <a:rPr lang="en-US" i="1" smtClean="0"/>
              <a:t>k</a:t>
            </a:r>
            <a:r>
              <a:rPr lang="en-US" smtClean="0"/>
              <a:t>+1) is true</a:t>
            </a:r>
          </a:p>
          <a:p>
            <a:pPr lvl="4"/>
            <a:endParaRPr lang="en-US" smtClean="0"/>
          </a:p>
          <a:p>
            <a:r>
              <a:rPr lang="en-US" smtClean="0"/>
              <a:t>Strong mathematical induction assumes P(1), P(2), …, P(</a:t>
            </a:r>
            <a:r>
              <a:rPr lang="en-US" i="1" smtClean="0"/>
              <a:t>k</a:t>
            </a:r>
            <a:r>
              <a:rPr lang="en-US" smtClean="0"/>
              <a:t>) are all true, and uses that to show that P(</a:t>
            </a:r>
            <a:r>
              <a:rPr lang="en-US" i="1" smtClean="0"/>
              <a:t>k</a:t>
            </a:r>
            <a:r>
              <a:rPr lang="en-US" smtClean="0"/>
              <a:t>+1) is true.</a:t>
            </a:r>
          </a:p>
          <a:p>
            <a:pPr>
              <a:buFont typeface="Monotype Sorts" charset="2"/>
              <a:buNone/>
            </a:pPr>
            <a:r>
              <a:rPr lang="en-US" smtClean="0"/>
              <a:t>	[P(1) </a:t>
            </a:r>
            <a:r>
              <a:rPr lang="en-US" smtClean="0">
                <a:latin typeface="Symbol" pitchFamily="18" charset="2"/>
                <a:sym typeface="Symbol" pitchFamily="18" charset="2"/>
              </a:rPr>
              <a:t></a:t>
            </a:r>
            <a:r>
              <a:rPr lang="en-US" smtClean="0"/>
              <a:t> P(2) </a:t>
            </a:r>
            <a:r>
              <a:rPr lang="en-US" smtClean="0">
                <a:latin typeface="Symbol" pitchFamily="18" charset="2"/>
                <a:sym typeface="Symbol" pitchFamily="18" charset="2"/>
              </a:rPr>
              <a:t></a:t>
            </a:r>
            <a:r>
              <a:rPr lang="en-US" smtClean="0"/>
              <a:t> p(3) </a:t>
            </a:r>
            <a:r>
              <a:rPr lang="en-US" smtClean="0">
                <a:latin typeface="Symbol" pitchFamily="18" charset="2"/>
                <a:sym typeface="Symbol" pitchFamily="18" charset="2"/>
              </a:rPr>
              <a:t></a:t>
            </a:r>
            <a:r>
              <a:rPr lang="en-US" smtClean="0"/>
              <a:t> … </a:t>
            </a:r>
            <a:r>
              <a:rPr lang="en-US" smtClean="0">
                <a:latin typeface="Symbol" pitchFamily="18" charset="2"/>
                <a:sym typeface="Symbol" pitchFamily="18" charset="2"/>
              </a:rPr>
              <a:t></a:t>
            </a:r>
            <a:r>
              <a:rPr lang="en-US" smtClean="0"/>
              <a:t> P(k) ] </a:t>
            </a:r>
            <a:r>
              <a:rPr lang="en-US" smtClean="0">
                <a:latin typeface="Symbol" pitchFamily="18" charset="2"/>
                <a:sym typeface="Symbol" pitchFamily="18" charset="2"/>
              </a:rPr>
              <a:t></a:t>
            </a:r>
            <a:r>
              <a:rPr lang="en-US" smtClean="0"/>
              <a:t> P(k+1)</a:t>
            </a:r>
          </a:p>
        </p:txBody>
      </p:sp>
      <p:sp>
        <p:nvSpPr>
          <p:cNvPr id="4" name="Slide Number Placeholder 3"/>
          <p:cNvSpPr>
            <a:spLocks noGrp="1"/>
          </p:cNvSpPr>
          <p:nvPr>
            <p:ph type="sldNum" sz="quarter" idx="12"/>
          </p:nvPr>
        </p:nvSpPr>
        <p:spPr/>
        <p:txBody>
          <a:bodyPr/>
          <a:lstStyle/>
          <a:p>
            <a:fld id="{E29F1CCB-4845-4818-B6DA-06FA373F5B42}" type="slidenum">
              <a:rPr lang="id-ID" smtClean="0"/>
              <a:pPr/>
              <a:t>11</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7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Strong induction example 1</a:t>
            </a:r>
          </a:p>
        </p:txBody>
      </p:sp>
      <p:sp>
        <p:nvSpPr>
          <p:cNvPr id="1499139" name="Rectangle 3"/>
          <p:cNvSpPr>
            <a:spLocks noGrp="1" noChangeArrowheads="1"/>
          </p:cNvSpPr>
          <p:nvPr>
            <p:ph type="body" idx="1"/>
          </p:nvPr>
        </p:nvSpPr>
        <p:spPr/>
        <p:txBody>
          <a:bodyPr/>
          <a:lstStyle/>
          <a:p>
            <a:pPr>
              <a:lnSpc>
                <a:spcPct val="90000"/>
              </a:lnSpc>
            </a:pPr>
            <a:r>
              <a:rPr lang="en-US" smtClean="0"/>
              <a:t>Show that any number &gt; 1 can be written as the product of primes</a:t>
            </a:r>
          </a:p>
          <a:p>
            <a:pPr>
              <a:lnSpc>
                <a:spcPct val="90000"/>
              </a:lnSpc>
            </a:pPr>
            <a:endParaRPr lang="en-US" smtClean="0"/>
          </a:p>
          <a:p>
            <a:pPr>
              <a:lnSpc>
                <a:spcPct val="90000"/>
              </a:lnSpc>
            </a:pPr>
            <a:r>
              <a:rPr lang="en-US" smtClean="0"/>
              <a:t>Base case: P(2)</a:t>
            </a:r>
          </a:p>
          <a:p>
            <a:pPr lvl="1">
              <a:lnSpc>
                <a:spcPct val="90000"/>
              </a:lnSpc>
            </a:pPr>
            <a:r>
              <a:rPr lang="en-US" smtClean="0"/>
              <a:t>2 is the product of 2 (remember that 1 is not prime!)</a:t>
            </a:r>
          </a:p>
          <a:p>
            <a:pPr>
              <a:lnSpc>
                <a:spcPct val="90000"/>
              </a:lnSpc>
            </a:pPr>
            <a:r>
              <a:rPr lang="en-US" smtClean="0"/>
              <a:t>Inductive hypothesis: P(1), P(2), P(3), …, P(</a:t>
            </a:r>
            <a:r>
              <a:rPr lang="en-US" i="1" smtClean="0"/>
              <a:t>k</a:t>
            </a:r>
            <a:r>
              <a:rPr lang="en-US" smtClean="0"/>
              <a:t>) are all true</a:t>
            </a:r>
          </a:p>
          <a:p>
            <a:pPr>
              <a:lnSpc>
                <a:spcPct val="90000"/>
              </a:lnSpc>
            </a:pPr>
            <a:r>
              <a:rPr lang="en-US" smtClean="0"/>
              <a:t>Inductive step: Show that P(</a:t>
            </a:r>
            <a:r>
              <a:rPr lang="en-US" i="1" smtClean="0"/>
              <a:t>k</a:t>
            </a:r>
            <a:r>
              <a:rPr lang="en-US" smtClean="0"/>
              <a:t>+1) is true</a:t>
            </a:r>
          </a:p>
        </p:txBody>
      </p:sp>
      <p:sp>
        <p:nvSpPr>
          <p:cNvPr id="4" name="Slide Number Placeholder 3"/>
          <p:cNvSpPr>
            <a:spLocks noGrp="1"/>
          </p:cNvSpPr>
          <p:nvPr>
            <p:ph type="sldNum" sz="quarter" idx="12"/>
          </p:nvPr>
        </p:nvSpPr>
        <p:spPr/>
        <p:txBody>
          <a:bodyPr/>
          <a:lstStyle/>
          <a:p>
            <a:fld id="{E29F1CCB-4845-4818-B6DA-06FA373F5B42}" type="slidenum">
              <a:rPr lang="id-ID" smtClean="0"/>
              <a:pPr/>
              <a:t>12</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91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991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991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99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Strong induction example 1</a:t>
            </a:r>
          </a:p>
        </p:txBody>
      </p:sp>
      <p:sp>
        <p:nvSpPr>
          <p:cNvPr id="1501187" name="Rectangle 3"/>
          <p:cNvSpPr>
            <a:spLocks noGrp="1" noChangeArrowheads="1"/>
          </p:cNvSpPr>
          <p:nvPr>
            <p:ph type="body" idx="1"/>
          </p:nvPr>
        </p:nvSpPr>
        <p:spPr/>
        <p:txBody>
          <a:bodyPr/>
          <a:lstStyle/>
          <a:p>
            <a:r>
              <a:rPr lang="en-US" smtClean="0"/>
              <a:t>Inductive step: Show that P(</a:t>
            </a:r>
            <a:r>
              <a:rPr lang="en-US" i="1" smtClean="0"/>
              <a:t>k</a:t>
            </a:r>
            <a:r>
              <a:rPr lang="en-US" smtClean="0"/>
              <a:t>+1) is true</a:t>
            </a:r>
          </a:p>
          <a:p>
            <a:r>
              <a:rPr lang="en-US" smtClean="0"/>
              <a:t>There are two cases:</a:t>
            </a:r>
          </a:p>
          <a:p>
            <a:pPr lvl="1"/>
            <a:r>
              <a:rPr lang="en-US" i="1" smtClean="0"/>
              <a:t>k</a:t>
            </a:r>
            <a:r>
              <a:rPr lang="en-US" smtClean="0"/>
              <a:t>+1 is prime</a:t>
            </a:r>
          </a:p>
          <a:p>
            <a:pPr lvl="2"/>
            <a:r>
              <a:rPr lang="en-US" smtClean="0"/>
              <a:t>It can then be written as the product of </a:t>
            </a:r>
            <a:r>
              <a:rPr lang="en-US" i="1" smtClean="0"/>
              <a:t>k</a:t>
            </a:r>
            <a:r>
              <a:rPr lang="en-US" smtClean="0"/>
              <a:t>+1</a:t>
            </a:r>
          </a:p>
          <a:p>
            <a:pPr lvl="1"/>
            <a:r>
              <a:rPr lang="en-US" i="1" smtClean="0"/>
              <a:t>k</a:t>
            </a:r>
            <a:r>
              <a:rPr lang="en-US" smtClean="0"/>
              <a:t>+1 is composite</a:t>
            </a:r>
          </a:p>
          <a:p>
            <a:pPr lvl="2"/>
            <a:r>
              <a:rPr lang="en-US" smtClean="0"/>
              <a:t>It can be written as the product of two composites, a and b, where 2 ≤ </a:t>
            </a:r>
            <a:r>
              <a:rPr lang="en-US" i="1" smtClean="0"/>
              <a:t>a</a:t>
            </a:r>
            <a:r>
              <a:rPr lang="en-US" smtClean="0"/>
              <a:t> ≤ </a:t>
            </a:r>
            <a:r>
              <a:rPr lang="en-US" i="1" smtClean="0"/>
              <a:t>b</a:t>
            </a:r>
            <a:r>
              <a:rPr lang="en-US" smtClean="0"/>
              <a:t> &lt; </a:t>
            </a:r>
            <a:r>
              <a:rPr lang="en-US" i="1" smtClean="0"/>
              <a:t>k</a:t>
            </a:r>
            <a:r>
              <a:rPr lang="en-US" smtClean="0"/>
              <a:t>+1</a:t>
            </a:r>
          </a:p>
          <a:p>
            <a:pPr lvl="2"/>
            <a:r>
              <a:rPr lang="en-US" smtClean="0"/>
              <a:t>By the inductive hypothesis, both P(</a:t>
            </a:r>
            <a:r>
              <a:rPr lang="en-US" i="1" smtClean="0"/>
              <a:t>a</a:t>
            </a:r>
            <a:r>
              <a:rPr lang="en-US" smtClean="0"/>
              <a:t>) and P(</a:t>
            </a:r>
            <a:r>
              <a:rPr lang="en-US" i="1" smtClean="0"/>
              <a:t>b</a:t>
            </a:r>
            <a:r>
              <a:rPr lang="en-US" smtClean="0"/>
              <a:t>) are true</a:t>
            </a:r>
          </a:p>
        </p:txBody>
      </p:sp>
      <p:sp>
        <p:nvSpPr>
          <p:cNvPr id="4" name="Slide Number Placeholder 3"/>
          <p:cNvSpPr>
            <a:spLocks noGrp="1"/>
          </p:cNvSpPr>
          <p:nvPr>
            <p:ph type="sldNum" sz="quarter" idx="12"/>
          </p:nvPr>
        </p:nvSpPr>
        <p:spPr/>
        <p:txBody>
          <a:bodyPr/>
          <a:lstStyle/>
          <a:p>
            <a:fld id="{E29F1CCB-4845-4818-B6DA-06FA373F5B42}" type="slidenum">
              <a:rPr lang="id-ID" smtClean="0"/>
              <a:pPr/>
              <a:t>13</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118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01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0118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0118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01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Strong Induction Examples 2</a:t>
            </a:r>
          </a:p>
        </p:txBody>
      </p:sp>
      <p:sp>
        <p:nvSpPr>
          <p:cNvPr id="20484" name="Rectangle 3"/>
          <p:cNvSpPr>
            <a:spLocks noGrp="1" noChangeArrowheads="1"/>
          </p:cNvSpPr>
          <p:nvPr>
            <p:ph type="body" idx="1"/>
          </p:nvPr>
        </p:nvSpPr>
        <p:spPr/>
        <p:txBody>
          <a:bodyPr>
            <a:normAutofit fontScale="85000" lnSpcReduction="20000"/>
          </a:bodyPr>
          <a:lstStyle/>
          <a:p>
            <a:r>
              <a:rPr lang="en-US" sz="2400" smtClean="0"/>
              <a:t>Prove that every amount of 12 cents or more can be formed using just 4-cent and 5-sent stamps.</a:t>
            </a:r>
          </a:p>
          <a:p>
            <a:r>
              <a:rPr lang="en-US" sz="2400" smtClean="0"/>
              <a:t>Basis Step</a:t>
            </a:r>
          </a:p>
          <a:p>
            <a:pPr lvl="1"/>
            <a:r>
              <a:rPr lang="en-US" sz="2000" smtClean="0"/>
              <a:t>12 = 3 * 4 cent stamp</a:t>
            </a:r>
          </a:p>
          <a:p>
            <a:pPr lvl="1"/>
            <a:r>
              <a:rPr lang="en-US" sz="2000" smtClean="0"/>
              <a:t>13 = 2 * 4 + 1 * 5</a:t>
            </a:r>
          </a:p>
          <a:p>
            <a:pPr lvl="1"/>
            <a:r>
              <a:rPr lang="en-US" sz="2000" smtClean="0"/>
              <a:t>14 = 1 * 4 + 2 * 5</a:t>
            </a:r>
          </a:p>
          <a:p>
            <a:pPr lvl="1"/>
            <a:r>
              <a:rPr lang="en-US" sz="2000" smtClean="0"/>
              <a:t>15 = 3 * 5</a:t>
            </a:r>
          </a:p>
          <a:p>
            <a:r>
              <a:rPr lang="en-US" sz="2400" smtClean="0"/>
              <a:t>Inductive step: Suppose P(j) is true for 12 </a:t>
            </a:r>
            <a:r>
              <a:rPr lang="en-US" sz="2400" smtClean="0">
                <a:latin typeface="Symbol" pitchFamily="18" charset="2"/>
                <a:sym typeface="Symbol" pitchFamily="18" charset="2"/>
              </a:rPr>
              <a:t></a:t>
            </a:r>
            <a:r>
              <a:rPr lang="en-US" sz="2400" smtClean="0"/>
              <a:t> j </a:t>
            </a:r>
            <a:r>
              <a:rPr lang="en-US" sz="2400" smtClean="0">
                <a:latin typeface="Symbol" pitchFamily="18" charset="2"/>
                <a:sym typeface="Symbol" pitchFamily="18" charset="2"/>
              </a:rPr>
              <a:t></a:t>
            </a:r>
            <a:r>
              <a:rPr lang="en-US" sz="2400" smtClean="0"/>
              <a:t> k (k</a:t>
            </a:r>
            <a:r>
              <a:rPr lang="en-US" sz="2400" smtClean="0">
                <a:latin typeface="Symbol" pitchFamily="18" charset="2"/>
                <a:sym typeface="Symbol" pitchFamily="18" charset="2"/>
              </a:rPr>
              <a:t></a:t>
            </a:r>
            <a:r>
              <a:rPr lang="en-US" sz="2400" smtClean="0"/>
              <a:t>15). It is sufficient to show that P(k+1) is true. We know that P(k-3) is true since k </a:t>
            </a:r>
            <a:r>
              <a:rPr lang="en-US" sz="2400" smtClean="0">
                <a:latin typeface="Symbol" pitchFamily="18" charset="2"/>
                <a:sym typeface="Symbol" pitchFamily="18" charset="2"/>
              </a:rPr>
              <a:t></a:t>
            </a:r>
            <a:r>
              <a:rPr lang="en-US" sz="2400" smtClean="0"/>
              <a:t> 15. To form postage of k+1 cents, we just need to add 1 4-cent postage to the stamps we used to form k-3 cents.</a:t>
            </a:r>
          </a:p>
        </p:txBody>
      </p:sp>
      <p:sp>
        <p:nvSpPr>
          <p:cNvPr id="4" name="Slide Number Placeholder 3"/>
          <p:cNvSpPr>
            <a:spLocks noGrp="1"/>
          </p:cNvSpPr>
          <p:nvPr>
            <p:ph type="sldNum" sz="quarter" idx="12"/>
          </p:nvPr>
        </p:nvSpPr>
        <p:spPr/>
        <p:txBody>
          <a:bodyPr/>
          <a:lstStyle/>
          <a:p>
            <a:fld id="{E29F1CCB-4845-4818-B6DA-06FA373F5B42}" type="slidenum">
              <a:rPr lang="id-ID" smtClean="0"/>
              <a:pPr/>
              <a:t>14</a:t>
            </a:fld>
            <a:endParaRPr lang="id-ID"/>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457200" y="457200"/>
            <a:ext cx="8229600" cy="739775"/>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696464"/>
                </a:solidFill>
                <a:latin typeface="Franklin Gothic Book" pitchFamily="34" charset="0"/>
              </a:rPr>
              <a:t> Mathematical Induction</a:t>
            </a:r>
          </a:p>
        </p:txBody>
      </p:sp>
      <p:sp>
        <p:nvSpPr>
          <p:cNvPr id="16386" name="Text Box 2"/>
          <p:cNvSpPr txBox="1">
            <a:spLocks noChangeArrowheads="1"/>
          </p:cNvSpPr>
          <p:nvPr/>
        </p:nvSpPr>
        <p:spPr bwMode="auto">
          <a:xfrm>
            <a:off x="785786" y="1268413"/>
            <a:ext cx="8178827" cy="1655762"/>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FF"/>
                </a:solidFill>
                <a:latin typeface="Perpetua" pitchFamily="18" charset="0"/>
              </a:rPr>
              <a:t>Note :</a:t>
            </a:r>
            <a:r>
              <a:rPr lang="en-US" sz="2800" dirty="0">
                <a:solidFill>
                  <a:srgbClr val="000000"/>
                </a:solidFill>
                <a:latin typeface="Perpetua" pitchFamily="18" charset="0"/>
              </a:rPr>
              <a:t>   Mathematical induction can be used  only to   prove results obtained in some other way. It is not a tool for discovering formulae or theorems.</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latin typeface="Perpetua" pitchFamily="18" charset="0"/>
            </a:endParaRPr>
          </a:p>
        </p:txBody>
      </p:sp>
      <p:sp>
        <p:nvSpPr>
          <p:cNvPr id="16387" name="Text Box 3"/>
          <p:cNvSpPr txBox="1">
            <a:spLocks noChangeArrowheads="1"/>
          </p:cNvSpPr>
          <p:nvPr/>
        </p:nvSpPr>
        <p:spPr bwMode="auto">
          <a:xfrm>
            <a:off x="642910" y="2819400"/>
            <a:ext cx="8501090" cy="2289175"/>
          </a:xfrm>
          <a:prstGeom prst="rect">
            <a:avLst/>
          </a:prstGeom>
          <a:noFill/>
          <a:ln w="9525">
            <a:noFill/>
            <a:round/>
            <a:headEnd/>
            <a:tailEnd/>
          </a:ln>
        </p:spPr>
        <p:txBody>
          <a:bodyPr wrap="squar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a:t>
            </a:r>
            <a:r>
              <a:rPr lang="en-US" b="1" i="1" dirty="0">
                <a:solidFill>
                  <a:srgbClr val="000000"/>
                </a:solidFill>
                <a:latin typeface="Times New Roman" pitchFamily="18" charset="0"/>
              </a:rPr>
              <a:t>P</a:t>
            </a:r>
            <a:r>
              <a:rPr lang="en-US" b="1" dirty="0">
                <a:solidFill>
                  <a:srgbClr val="000000"/>
                </a:solidFill>
                <a:latin typeface="Times New Roman" pitchFamily="18" charset="0"/>
              </a:rPr>
              <a:t>(</a:t>
            </a:r>
            <a:r>
              <a:rPr lang="en-US" b="1" i="1" dirty="0">
                <a:solidFill>
                  <a:srgbClr val="000000"/>
                </a:solidFill>
                <a:latin typeface="Times New Roman" pitchFamily="18" charset="0"/>
              </a:rPr>
              <a:t>n</a:t>
            </a:r>
            <a:r>
              <a:rPr lang="en-US" b="1" dirty="0">
                <a:solidFill>
                  <a:srgbClr val="000000"/>
                </a:solidFill>
                <a:latin typeface="Times New Roman" pitchFamily="18" charset="0"/>
              </a:rPr>
              <a:t>)</a:t>
            </a:r>
            <a:r>
              <a:rPr lang="en-US" dirty="0">
                <a:solidFill>
                  <a:srgbClr val="000000"/>
                </a:solidFill>
              </a:rPr>
              <a:t> : a propositional function (e.g. </a:t>
            </a:r>
            <a:r>
              <a:rPr lang="en-US" b="1" i="1" dirty="0">
                <a:solidFill>
                  <a:srgbClr val="000000"/>
                </a:solidFill>
                <a:latin typeface="Times New Roman" pitchFamily="18" charset="0"/>
              </a:rPr>
              <a:t>n</a:t>
            </a:r>
            <a:r>
              <a:rPr lang="en-US" b="1" dirty="0">
                <a:solidFill>
                  <a:srgbClr val="000000"/>
                </a:solidFill>
                <a:latin typeface="Times New Roman" pitchFamily="18" charset="0"/>
              </a:rPr>
              <a:t> ≦ 2</a:t>
            </a:r>
            <a:r>
              <a:rPr lang="en-US" b="1" i="1" baseline="30000" dirty="0">
                <a:solidFill>
                  <a:srgbClr val="000000"/>
                </a:solidFill>
                <a:latin typeface="Times New Roman" pitchFamily="18" charset="0"/>
              </a:rPr>
              <a:t>n</a:t>
            </a:r>
            <a:r>
              <a:rPr lang="en-US" dirty="0">
                <a:solidFill>
                  <a:srgbClr val="000000"/>
                </a:solidFill>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A proof by mathematical induction (MI) that </a:t>
            </a:r>
            <a:r>
              <a:rPr lang="en-US" b="1" i="1" dirty="0">
                <a:solidFill>
                  <a:srgbClr val="000000"/>
                </a:solidFill>
                <a:latin typeface="Times New Roman" pitchFamily="18" charset="0"/>
              </a:rPr>
              <a:t>P</a:t>
            </a:r>
            <a:r>
              <a:rPr lang="en-US" b="1" dirty="0">
                <a:solidFill>
                  <a:srgbClr val="000000"/>
                </a:solidFill>
              </a:rPr>
              <a:t>(</a:t>
            </a:r>
            <a:r>
              <a:rPr lang="en-US" b="1" i="1" dirty="0">
                <a:solidFill>
                  <a:srgbClr val="000000"/>
                </a:solidFill>
                <a:latin typeface="Times New Roman" pitchFamily="18" charset="0"/>
              </a:rPr>
              <a:t>n</a:t>
            </a:r>
            <a:r>
              <a:rPr lang="en-US" b="1" dirty="0">
                <a:solidFill>
                  <a:srgbClr val="000000"/>
                </a:solidFill>
              </a:rPr>
              <a:t>)</a:t>
            </a:r>
            <a:r>
              <a:rPr lang="en-US" dirty="0">
                <a:solidFill>
                  <a:srgbClr val="000000"/>
                </a:solidFill>
              </a:rPr>
              <a:t> is </a:t>
            </a:r>
            <a:br>
              <a:rPr lang="en-US" dirty="0">
                <a:solidFill>
                  <a:srgbClr val="000000"/>
                </a:solidFill>
              </a:rPr>
            </a:br>
            <a:r>
              <a:rPr lang="en-US" dirty="0">
                <a:solidFill>
                  <a:srgbClr val="000000"/>
                </a:solidFill>
              </a:rPr>
              <a:t>     true for every </a:t>
            </a:r>
            <a:r>
              <a:rPr lang="en-US" b="1" i="1" dirty="0" err="1">
                <a:solidFill>
                  <a:srgbClr val="000000"/>
                </a:solidFill>
                <a:latin typeface="Times New Roman" pitchFamily="18" charset="0"/>
              </a:rPr>
              <a:t>n</a:t>
            </a:r>
            <a:r>
              <a:rPr lang="en-US" b="1" dirty="0" err="1">
                <a:solidFill>
                  <a:srgbClr val="000000"/>
                </a:solidFill>
                <a:latin typeface="Symbol" pitchFamily="18" charset="2"/>
              </a:rPr>
              <a:t></a:t>
            </a:r>
            <a:r>
              <a:rPr lang="en-US" b="1" dirty="0" err="1">
                <a:solidFill>
                  <a:srgbClr val="000000"/>
                </a:solidFill>
                <a:latin typeface="Times New Roman" pitchFamily="18" charset="0"/>
              </a:rPr>
              <a:t>Z</a:t>
            </a:r>
            <a:r>
              <a:rPr lang="en-US" b="1" baseline="30000" dirty="0">
                <a:solidFill>
                  <a:srgbClr val="000000"/>
                </a:solidFill>
                <a:latin typeface="Times New Roman" pitchFamily="18" charset="0"/>
              </a:rPr>
              <a:t>+</a:t>
            </a:r>
            <a:r>
              <a:rPr lang="en-US" dirty="0">
                <a:solidFill>
                  <a:srgbClr val="000000"/>
                </a:solidFill>
              </a:rPr>
              <a:t> consists of two steps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1. Basis step : The proposition </a:t>
            </a:r>
            <a:r>
              <a:rPr lang="en-US" b="1" i="1" dirty="0">
                <a:solidFill>
                  <a:srgbClr val="000000"/>
                </a:solidFill>
                <a:latin typeface="Times New Roman" pitchFamily="18" charset="0"/>
              </a:rPr>
              <a:t>P</a:t>
            </a:r>
            <a:r>
              <a:rPr lang="en-US" b="1" dirty="0">
                <a:solidFill>
                  <a:srgbClr val="000000"/>
                </a:solidFill>
                <a:latin typeface="Times New Roman" pitchFamily="18" charset="0"/>
              </a:rPr>
              <a:t>(</a:t>
            </a:r>
            <a:r>
              <a:rPr lang="en-US" dirty="0">
                <a:solidFill>
                  <a:srgbClr val="000000"/>
                </a:solidFill>
                <a:latin typeface="Times New Roman" pitchFamily="18" charset="0"/>
              </a:rPr>
              <a:t>1</a:t>
            </a:r>
            <a:r>
              <a:rPr lang="en-US" b="1" dirty="0">
                <a:solidFill>
                  <a:srgbClr val="000000"/>
                </a:solidFill>
                <a:latin typeface="Times New Roman" pitchFamily="18" charset="0"/>
              </a:rPr>
              <a:t>)</a:t>
            </a:r>
            <a:r>
              <a:rPr lang="en-US" dirty="0">
                <a:solidFill>
                  <a:srgbClr val="000000"/>
                </a:solidFill>
              </a:rPr>
              <a:t> is shown to be        </a:t>
            </a:r>
            <a:br>
              <a:rPr lang="en-US" dirty="0">
                <a:solidFill>
                  <a:srgbClr val="000000"/>
                </a:solidFill>
              </a:rPr>
            </a:br>
            <a:r>
              <a:rPr lang="en-US" dirty="0">
                <a:solidFill>
                  <a:srgbClr val="000000"/>
                </a:solidFill>
              </a:rPr>
              <a:t>                             true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0000"/>
                </a:solidFill>
              </a:rPr>
              <a:t>     2. Inductive step : the implication </a:t>
            </a:r>
            <a:r>
              <a:rPr lang="en-US" b="1" i="1" dirty="0">
                <a:solidFill>
                  <a:srgbClr val="000000"/>
                </a:solidFill>
                <a:latin typeface="Times New Roman" pitchFamily="18" charset="0"/>
              </a:rPr>
              <a:t>P</a:t>
            </a:r>
            <a:r>
              <a:rPr lang="en-US" b="1" dirty="0">
                <a:solidFill>
                  <a:srgbClr val="000000"/>
                </a:solidFill>
                <a:latin typeface="Times New Roman" pitchFamily="18" charset="0"/>
              </a:rPr>
              <a:t>(</a:t>
            </a:r>
            <a:r>
              <a:rPr lang="en-US" b="1" i="1" dirty="0">
                <a:solidFill>
                  <a:srgbClr val="000000"/>
                </a:solidFill>
                <a:latin typeface="Times New Roman" pitchFamily="18" charset="0"/>
              </a:rPr>
              <a:t>k</a:t>
            </a:r>
            <a:r>
              <a:rPr lang="en-US" b="1" dirty="0">
                <a:solidFill>
                  <a:srgbClr val="000000"/>
                </a:solidFill>
                <a:latin typeface="Times New Roman" pitchFamily="18" charset="0"/>
              </a:rPr>
              <a:t>)</a:t>
            </a:r>
            <a:r>
              <a:rPr lang="en-US" dirty="0">
                <a:solidFill>
                  <a:srgbClr val="000000"/>
                </a:solidFill>
                <a:latin typeface="Times New Roman" pitchFamily="18" charset="0"/>
              </a:rPr>
              <a:t> → </a:t>
            </a:r>
            <a:r>
              <a:rPr lang="en-US" b="1" i="1" dirty="0">
                <a:solidFill>
                  <a:srgbClr val="000000"/>
                </a:solidFill>
                <a:latin typeface="Times New Roman" pitchFamily="18" charset="0"/>
              </a:rPr>
              <a:t>P</a:t>
            </a:r>
            <a:r>
              <a:rPr lang="en-US" b="1" dirty="0">
                <a:solidFill>
                  <a:srgbClr val="000000"/>
                </a:solidFill>
                <a:latin typeface="Times New Roman" pitchFamily="18" charset="0"/>
              </a:rPr>
              <a:t>(</a:t>
            </a:r>
            <a:r>
              <a:rPr lang="en-US" b="1" i="1" dirty="0">
                <a:solidFill>
                  <a:srgbClr val="000000"/>
                </a:solidFill>
                <a:latin typeface="Times New Roman" pitchFamily="18" charset="0"/>
              </a:rPr>
              <a:t>k</a:t>
            </a:r>
            <a:r>
              <a:rPr lang="en-US" b="1" dirty="0">
                <a:solidFill>
                  <a:srgbClr val="000000"/>
                </a:solidFill>
                <a:latin typeface="Times New Roman" pitchFamily="18" charset="0"/>
              </a:rPr>
              <a:t>+</a:t>
            </a:r>
            <a:r>
              <a:rPr lang="en-US" dirty="0">
                <a:solidFill>
                  <a:srgbClr val="000000"/>
                </a:solidFill>
                <a:latin typeface="Times New Roman" pitchFamily="18" charset="0"/>
              </a:rPr>
              <a:t>1</a:t>
            </a:r>
            <a:r>
              <a:rPr lang="en-US" b="1" dirty="0">
                <a:solidFill>
                  <a:srgbClr val="000000"/>
                </a:solidFill>
                <a:latin typeface="Times New Roman" pitchFamily="18" charset="0"/>
              </a:rPr>
              <a:t>)</a:t>
            </a:r>
            <a:r>
              <a:rPr lang="en-US" dirty="0">
                <a:solidFill>
                  <a:srgbClr val="000000"/>
                </a:solidFill>
              </a:rPr>
              <a:t> is </a:t>
            </a:r>
            <a:br>
              <a:rPr lang="en-US" dirty="0">
                <a:solidFill>
                  <a:srgbClr val="000000"/>
                </a:solidFill>
              </a:rPr>
            </a:br>
            <a:r>
              <a:rPr lang="en-US" dirty="0">
                <a:solidFill>
                  <a:srgbClr val="000000"/>
                </a:solidFill>
              </a:rPr>
              <a:t>                                  shown to be true for every </a:t>
            </a:r>
            <a:r>
              <a:rPr lang="en-US" b="1" i="1" dirty="0" err="1">
                <a:solidFill>
                  <a:srgbClr val="000000"/>
                </a:solidFill>
                <a:latin typeface="Times New Roman" pitchFamily="18" charset="0"/>
              </a:rPr>
              <a:t>k</a:t>
            </a:r>
            <a:r>
              <a:rPr lang="en-US" b="1" dirty="0" err="1">
                <a:solidFill>
                  <a:srgbClr val="000000"/>
                </a:solidFill>
                <a:latin typeface="Symbol" pitchFamily="18" charset="2"/>
              </a:rPr>
              <a:t></a:t>
            </a:r>
            <a:r>
              <a:rPr lang="en-US" b="1" dirty="0" err="1">
                <a:solidFill>
                  <a:srgbClr val="000000"/>
                </a:solidFill>
              </a:rPr>
              <a:t>Z</a:t>
            </a:r>
            <a:r>
              <a:rPr lang="en-US" b="1" baseline="30000" dirty="0">
                <a:solidFill>
                  <a:srgbClr val="000000"/>
                </a:solidFill>
              </a:rPr>
              <a:t>+</a:t>
            </a:r>
          </a:p>
        </p:txBody>
      </p:sp>
      <p:sp>
        <p:nvSpPr>
          <p:cNvPr id="5" name="Slide Number Placeholder 4"/>
          <p:cNvSpPr>
            <a:spLocks noGrp="1"/>
          </p:cNvSpPr>
          <p:nvPr>
            <p:ph type="sldNum" sz="quarter" idx="12"/>
          </p:nvPr>
        </p:nvSpPr>
        <p:spPr/>
        <p:txBody>
          <a:bodyPr/>
          <a:lstStyle/>
          <a:p>
            <a:fld id="{E29F1CCB-4845-4818-B6DA-06FA373F5B42}" type="slidenum">
              <a:rPr lang="id-ID" smtClean="0"/>
              <a:pPr/>
              <a:t>15</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6386">
                                            <p:txEl>
                                              <p:pRg st="0" end="0"/>
                                            </p:txEl>
                                          </p:spTgt>
                                        </p:tgtEl>
                                        <p:attrNameLst>
                                          <p:attrName>style.visibility</p:attrName>
                                        </p:attrNameLst>
                                      </p:cBhvr>
                                      <p:to>
                                        <p:strVal val="visible"/>
                                      </p:to>
                                    </p:set>
                                    <p:anim calcmode="lin" valueType="num">
                                      <p:cBhvr additive="repl">
                                        <p:cTn id="7" dur="500" fill="hold"/>
                                        <p:tgtEl>
                                          <p:spTgt spid="16386">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1638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16387">
                                            <p:txEl>
                                              <p:pRg st="0" end="0"/>
                                            </p:txEl>
                                          </p:spTgt>
                                        </p:tgtEl>
                                        <p:attrNameLst>
                                          <p:attrName>style.visibility</p:attrName>
                                        </p:attrNameLst>
                                      </p:cBhvr>
                                      <p:to>
                                        <p:strVal val="visible"/>
                                      </p:to>
                                    </p:set>
                                    <p:anim calcmode="lin" valueType="num">
                                      <p:cBhvr additive="repl">
                                        <p:cTn id="13" dur="500" fill="hold"/>
                                        <p:tgtEl>
                                          <p:spTgt spid="16387">
                                            <p:txEl>
                                              <p:pRg st="0" end="0"/>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16387">
                                            <p:txEl>
                                              <p:pRg st="0" end="0"/>
                                            </p:txEl>
                                          </p:spTgt>
                                        </p:tgtEl>
                                        <p:attrNameLst>
                                          <p:attrName>ppt_y</p:attrName>
                                        </p:attrNameLst>
                                      </p:cBhvr>
                                      <p:tavLst>
                                        <p:tav tm="100000">
                                          <p:val>
                                            <p:strVal val="1+#ppt_h/2"/>
                                          </p:val>
                                        </p:tav>
                                        <p:tav tm="100000">
                                          <p:val>
                                            <p:strVal val="#ppt_y"/>
                                          </p:val>
                                        </p:tav>
                                      </p:tavLst>
                                    </p:anim>
                                  </p:childTnLst>
                                </p:cTn>
                              </p:par>
                              <p:par>
                                <p:cTn id="15" presetID="2" presetClass="entr" presetSubtype="4" fill="hold" nodeType="withEffect">
                                  <p:stCondLst>
                                    <p:cond delay="0"/>
                                  </p:stCondLst>
                                  <p:childTnLst>
                                    <p:set>
                                      <p:cBhvr additive="repl">
                                        <p:cTn id="16" dur="1" fill="hold">
                                          <p:stCondLst>
                                            <p:cond delay="0"/>
                                          </p:stCondLst>
                                        </p:cTn>
                                        <p:tgtEl>
                                          <p:spTgt spid="16387">
                                            <p:txEl>
                                              <p:pRg st="1" end="1"/>
                                            </p:txEl>
                                          </p:spTgt>
                                        </p:tgtEl>
                                        <p:attrNameLst>
                                          <p:attrName>style.visibility</p:attrName>
                                        </p:attrNameLst>
                                      </p:cBhvr>
                                      <p:to>
                                        <p:strVal val="visible"/>
                                      </p:to>
                                    </p:set>
                                    <p:anim calcmode="lin" valueType="num">
                                      <p:cBhvr additive="repl">
                                        <p:cTn id="17" dur="500" fill="hold"/>
                                        <p:tgtEl>
                                          <p:spTgt spid="16387">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6387">
                                            <p:txEl>
                                              <p:pRg st="1" end="1"/>
                                            </p:txEl>
                                          </p:spTgt>
                                        </p:tgtEl>
                                        <p:attrNameLst>
                                          <p:attrName>ppt_y</p:attrName>
                                        </p:attrNameLst>
                                      </p:cBhvr>
                                      <p:tavLst>
                                        <p:tav tm="100000">
                                          <p:val>
                                            <p:strVal val="1+#ppt_h/2"/>
                                          </p:val>
                                        </p:tav>
                                        <p:tav tm="100000">
                                          <p:val>
                                            <p:strVal val="#ppt_y"/>
                                          </p:val>
                                        </p:tav>
                                      </p:tavLst>
                                    </p:anim>
                                  </p:childTnLst>
                                </p:cTn>
                              </p:par>
                              <p:par>
                                <p:cTn id="19" presetID="2" presetClass="entr" presetSubtype="4" fill="hold" nodeType="withEffect">
                                  <p:stCondLst>
                                    <p:cond delay="0"/>
                                  </p:stCondLst>
                                  <p:childTnLst>
                                    <p:set>
                                      <p:cBhvr additive="repl">
                                        <p:cTn id="20" dur="1" fill="hold">
                                          <p:stCondLst>
                                            <p:cond delay="0"/>
                                          </p:stCondLst>
                                        </p:cTn>
                                        <p:tgtEl>
                                          <p:spTgt spid="16387">
                                            <p:txEl>
                                              <p:pRg st="2" end="2"/>
                                            </p:txEl>
                                          </p:spTgt>
                                        </p:tgtEl>
                                        <p:attrNameLst>
                                          <p:attrName>style.visibility</p:attrName>
                                        </p:attrNameLst>
                                      </p:cBhvr>
                                      <p:to>
                                        <p:strVal val="visible"/>
                                      </p:to>
                                    </p:set>
                                    <p:anim calcmode="lin" valueType="num">
                                      <p:cBhvr additive="repl">
                                        <p:cTn id="21" dur="500" fill="hold"/>
                                        <p:tgtEl>
                                          <p:spTgt spid="16387">
                                            <p:txEl>
                                              <p:pRg st="2" end="2"/>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16387">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additive="repl">
                                        <p:cTn id="26" dur="1" fill="hold">
                                          <p:stCondLst>
                                            <p:cond delay="0"/>
                                          </p:stCondLst>
                                        </p:cTn>
                                        <p:tgtEl>
                                          <p:spTgt spid="16387">
                                            <p:txEl>
                                              <p:pRg st="3" end="3"/>
                                            </p:txEl>
                                          </p:spTgt>
                                        </p:tgtEl>
                                        <p:attrNameLst>
                                          <p:attrName>style.visibility</p:attrName>
                                        </p:attrNameLst>
                                      </p:cBhvr>
                                      <p:to>
                                        <p:strVal val="visible"/>
                                      </p:to>
                                    </p:set>
                                    <p:anim calcmode="lin" valueType="num">
                                      <p:cBhvr additive="repl">
                                        <p:cTn id="27" dur="500" fill="hold"/>
                                        <p:tgtEl>
                                          <p:spTgt spid="16387">
                                            <p:txEl>
                                              <p:pRg st="3" end="3"/>
                                            </p:txEl>
                                          </p:spTgt>
                                        </p:tgtEl>
                                        <p:attrNameLst>
                                          <p:attrName>ppt_x</p:attrName>
                                        </p:attrNameLst>
                                      </p:cBhvr>
                                      <p:tavLst>
                                        <p:tav tm="100000">
                                          <p:val>
                                            <p:strVal val="#ppt_x"/>
                                          </p:val>
                                        </p:tav>
                                        <p:tav tm="100000">
                                          <p:val>
                                            <p:strVal val="#ppt_x"/>
                                          </p:val>
                                        </p:tav>
                                      </p:tavLst>
                                    </p:anim>
                                    <p:anim calcmode="lin" valueType="num">
                                      <p:cBhvr additive="repl">
                                        <p:cTn id="28" dur="500" fill="hold"/>
                                        <p:tgtEl>
                                          <p:spTgt spid="16387">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additive="repl">
                                        <p:cTn id="32" dur="1" fill="hold">
                                          <p:stCondLst>
                                            <p:cond delay="0"/>
                                          </p:stCondLst>
                                        </p:cTn>
                                        <p:tgtEl>
                                          <p:spTgt spid="16387">
                                            <p:txEl>
                                              <p:pRg st="4" end="4"/>
                                            </p:txEl>
                                          </p:spTgt>
                                        </p:tgtEl>
                                        <p:attrNameLst>
                                          <p:attrName>style.visibility</p:attrName>
                                        </p:attrNameLst>
                                      </p:cBhvr>
                                      <p:to>
                                        <p:strVal val="visible"/>
                                      </p:to>
                                    </p:set>
                                    <p:anim calcmode="lin" valueType="num">
                                      <p:cBhvr additive="repl">
                                        <p:cTn id="33" dur="500" fill="hold"/>
                                        <p:tgtEl>
                                          <p:spTgt spid="16387">
                                            <p:txEl>
                                              <p:pRg st="4" end="4"/>
                                            </p:txEl>
                                          </p:spTgt>
                                        </p:tgtEl>
                                        <p:attrNameLst>
                                          <p:attrName>ppt_x</p:attrName>
                                        </p:attrNameLst>
                                      </p:cBhvr>
                                      <p:tavLst>
                                        <p:tav tm="100000">
                                          <p:val>
                                            <p:strVal val="#ppt_x"/>
                                          </p:val>
                                        </p:tav>
                                        <p:tav tm="100000">
                                          <p:val>
                                            <p:strVal val="#ppt_x"/>
                                          </p:val>
                                        </p:tav>
                                      </p:tavLst>
                                    </p:anim>
                                    <p:anim calcmode="lin" valueType="num">
                                      <p:cBhvr additive="repl">
                                        <p:cTn id="34" dur="500" fill="hold"/>
                                        <p:tgtEl>
                                          <p:spTgt spid="16387">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1"/>
          <p:cNvSpPr txBox="1">
            <a:spLocks noChangeArrowheads="1"/>
          </p:cNvSpPr>
          <p:nvPr/>
        </p:nvSpPr>
        <p:spPr bwMode="auto">
          <a:xfrm>
            <a:off x="214313" y="6276975"/>
            <a:ext cx="319087" cy="319088"/>
          </a:xfrm>
          <a:prstGeom prst="rect">
            <a:avLst/>
          </a:prstGeom>
          <a:noFill/>
          <a:ln w="9525">
            <a:noFill/>
            <a:round/>
            <a:headEnd/>
            <a:tailEnd/>
          </a:ln>
        </p:spPr>
        <p:txBody>
          <a:bodyPr lIns="0" tIns="0" rIns="0" bIns="0"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latin typeface="Times New Roman" pitchFamily="18" charset="0"/>
              </a:rPr>
              <a:t>Ch4-</a:t>
            </a:r>
            <a:fld id="{7181F557-C21D-4A53-B107-F4C11121D3F9}" type="slidenum">
              <a:rPr lang="en-US" sz="1400">
                <a:solidFill>
                  <a:srgbClr val="FFFFFF"/>
                </a:solidFill>
                <a:latin typeface="Times New Roman" pitchFamily="18" charset="0"/>
              </a:rPr>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16</a:t>
            </a:fld>
            <a:endParaRPr lang="en-US" sz="1400">
              <a:solidFill>
                <a:srgbClr val="FFFFFF"/>
              </a:solidFill>
              <a:latin typeface="Times New Roman" pitchFamily="18" charset="0"/>
            </a:endParaRPr>
          </a:p>
        </p:txBody>
      </p:sp>
      <p:sp>
        <p:nvSpPr>
          <p:cNvPr id="17410" name="Text Box 2"/>
          <p:cNvSpPr txBox="1">
            <a:spLocks noChangeArrowheads="1"/>
          </p:cNvSpPr>
          <p:nvPr/>
        </p:nvSpPr>
        <p:spPr bwMode="auto">
          <a:xfrm>
            <a:off x="395288" y="549275"/>
            <a:ext cx="8353425" cy="5975350"/>
          </a:xfrm>
          <a:prstGeom prst="rect">
            <a:avLst/>
          </a:prstGeom>
          <a:noFill/>
          <a:ln w="9525">
            <a:noFill/>
            <a:round/>
            <a:headEnd/>
            <a:tailEnd/>
          </a:ln>
        </p:spPr>
        <p:txBody>
          <a:bodyPr lIns="90000" tIns="46800" rIns="90000" bIns="46800"/>
          <a:lstStyle/>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8000"/>
                </a:solidFill>
                <a:latin typeface="Perpetua" pitchFamily="18" charset="0"/>
              </a:rPr>
              <a:t>Example 2. Use MI to prove that the sum of the first </a:t>
            </a:r>
            <a:r>
              <a:rPr lang="en-US" sz="2400" i="1">
                <a:solidFill>
                  <a:srgbClr val="008000"/>
                </a:solidFill>
                <a:latin typeface="Times New Roman" pitchFamily="18" charset="0"/>
              </a:rPr>
              <a:t>n</a:t>
            </a:r>
            <a:r>
              <a:rPr lang="en-US" sz="2400">
                <a:solidFill>
                  <a:srgbClr val="008000"/>
                </a:solidFill>
                <a:latin typeface="Perpetua" pitchFamily="18" charset="0"/>
              </a:rPr>
              <a:t> odd positive integers is </a:t>
            </a:r>
            <a:r>
              <a:rPr lang="en-US" sz="2400" i="1">
                <a:solidFill>
                  <a:srgbClr val="008000"/>
                </a:solidFill>
                <a:latin typeface="Times New Roman" pitchFamily="18" charset="0"/>
              </a:rPr>
              <a:t>n</a:t>
            </a:r>
            <a:r>
              <a:rPr lang="en-US" sz="2400" baseline="30000">
                <a:solidFill>
                  <a:srgbClr val="008000"/>
                </a:solidFill>
                <a:latin typeface="Times New Roman" pitchFamily="18" charset="0"/>
              </a:rPr>
              <a:t>2</a:t>
            </a:r>
            <a:r>
              <a:rPr lang="en-US" sz="2400">
                <a:solidFill>
                  <a:srgbClr val="008000"/>
                </a:solidFill>
                <a:latin typeface="Perpetua" pitchFamily="18" charset="0"/>
              </a:rPr>
              <a:t>.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aseline="30000">
                <a:solidFill>
                  <a:srgbClr val="000000"/>
                </a:solidFill>
                <a:latin typeface="Perpetua" pitchFamily="18" charset="0"/>
              </a:rPr>
              <a:t>       </a:t>
            </a:r>
            <a:r>
              <a:rPr lang="en-US" sz="2400">
                <a:solidFill>
                  <a:srgbClr val="000000"/>
                </a:solidFill>
                <a:latin typeface="Perpetua" pitchFamily="18" charset="0"/>
              </a:rPr>
              <a:t>Note.</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a:solidFill>
                <a:srgbClr val="000000"/>
              </a:solidFill>
              <a:latin typeface="Perpetua" pitchFamily="18" charset="0"/>
            </a:endParaRP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400">
              <a:solidFill>
                <a:srgbClr val="000000"/>
              </a:solidFill>
              <a:latin typeface="Perpetua" pitchFamily="18" charset="0"/>
            </a:endParaRP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8000"/>
                </a:solidFill>
                <a:latin typeface="Perpetua" pitchFamily="18" charset="0"/>
              </a:rPr>
              <a:t>Pf :</a:t>
            </a:r>
            <a:r>
              <a:rPr lang="en-US" sz="2400">
                <a:solidFill>
                  <a:srgbClr val="000000"/>
                </a:solidFill>
                <a:latin typeface="Perpetua" pitchFamily="18" charset="0"/>
              </a:rPr>
              <a:t> Let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latin typeface="Perpetua" pitchFamily="18" charset="0"/>
              </a:rPr>
              <a:t> denote the proposition  that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a:t>
            </a:r>
            <a:r>
              <a:rPr lang="en-US" sz="2400">
                <a:solidFill>
                  <a:srgbClr val="0000FF"/>
                </a:solidFill>
                <a:latin typeface="Perpetua" pitchFamily="18" charset="0"/>
              </a:rPr>
              <a:t>Basis step :</a:t>
            </a:r>
            <a:r>
              <a:rPr lang="en-US" sz="2400">
                <a:solidFill>
                  <a:srgbClr val="000000"/>
                </a:solidFill>
                <a:latin typeface="Perpetua" pitchFamily="18" charset="0"/>
              </a:rPr>
              <a:t> </a:t>
            </a:r>
            <a:r>
              <a:rPr lang="en-US" sz="2400" i="1">
                <a:solidFill>
                  <a:srgbClr val="000000"/>
                </a:solidFill>
                <a:latin typeface="Times New Roman" pitchFamily="18" charset="0"/>
              </a:rPr>
              <a:t>P</a:t>
            </a:r>
            <a:r>
              <a:rPr lang="en-US" sz="2400">
                <a:solidFill>
                  <a:srgbClr val="000000"/>
                </a:solidFill>
                <a:latin typeface="Times New Roman" pitchFamily="18" charset="0"/>
              </a:rPr>
              <a:t>(1)</a:t>
            </a:r>
            <a:r>
              <a:rPr lang="en-US" sz="2400">
                <a:solidFill>
                  <a:srgbClr val="000000"/>
                </a:solidFill>
                <a:latin typeface="Perpetua" pitchFamily="18" charset="0"/>
              </a:rPr>
              <a:t> is true , since </a:t>
            </a:r>
            <a:r>
              <a:rPr lang="en-US" sz="2400">
                <a:solidFill>
                  <a:srgbClr val="000000"/>
                </a:solidFill>
                <a:latin typeface="Times New Roman" pitchFamily="18" charset="0"/>
              </a:rPr>
              <a:t>1=1</a:t>
            </a:r>
            <a:r>
              <a:rPr lang="en-US" sz="2400" baseline="30000">
                <a:solidFill>
                  <a:srgbClr val="000000"/>
                </a:solidFill>
                <a:latin typeface="Times New Roman" pitchFamily="18" charset="0"/>
              </a:rPr>
              <a:t>2</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aseline="30000">
                <a:solidFill>
                  <a:srgbClr val="000000"/>
                </a:solidFill>
                <a:latin typeface="Perpetua" pitchFamily="18" charset="0"/>
              </a:rPr>
              <a:t>         </a:t>
            </a:r>
            <a:r>
              <a:rPr lang="en-US" sz="2400">
                <a:solidFill>
                  <a:srgbClr val="0000FF"/>
                </a:solidFill>
                <a:latin typeface="Perpetua" pitchFamily="18" charset="0"/>
              </a:rPr>
              <a:t>Inductive step :</a:t>
            </a:r>
            <a:r>
              <a:rPr lang="en-US" sz="2400">
                <a:solidFill>
                  <a:srgbClr val="000000"/>
                </a:solidFill>
                <a:latin typeface="Perpetua" pitchFamily="18" charset="0"/>
              </a:rPr>
              <a:t>  Suppose that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k</a:t>
            </a:r>
            <a:r>
              <a:rPr lang="en-US" sz="2400">
                <a:solidFill>
                  <a:srgbClr val="000000"/>
                </a:solidFill>
                <a:latin typeface="Times New Roman" pitchFamily="18" charset="0"/>
              </a:rPr>
              <a:t>)</a:t>
            </a:r>
            <a:r>
              <a:rPr lang="en-US" sz="2400">
                <a:solidFill>
                  <a:srgbClr val="000000"/>
                </a:solidFill>
                <a:latin typeface="Perpetua" pitchFamily="18" charset="0"/>
              </a:rPr>
              <a:t> is true for a positive  integer </a:t>
            </a:r>
            <a:r>
              <a:rPr lang="en-US" sz="2400" i="1">
                <a:solidFill>
                  <a:srgbClr val="000000"/>
                </a:solidFill>
                <a:latin typeface="Times New Roman" pitchFamily="18" charset="0"/>
              </a:rPr>
              <a:t>k</a:t>
            </a:r>
            <a:r>
              <a:rPr lang="en-US" sz="2400">
                <a:solidFill>
                  <a:srgbClr val="000000"/>
                </a:solidFill>
                <a:latin typeface="Perpetua" pitchFamily="18" charset="0"/>
              </a:rPr>
              <a:t>, </a:t>
            </a:r>
            <a:br>
              <a:rPr lang="en-US" sz="2400">
                <a:solidFill>
                  <a:srgbClr val="000000"/>
                </a:solidFill>
                <a:latin typeface="Perpetua" pitchFamily="18" charset="0"/>
              </a:rPr>
            </a:br>
            <a:r>
              <a:rPr lang="en-US" sz="2400">
                <a:solidFill>
                  <a:srgbClr val="000000"/>
                </a:solidFill>
                <a:latin typeface="Perpetua" pitchFamily="18" charset="0"/>
              </a:rPr>
              <a:t>                            i.e.,  </a:t>
            </a:r>
            <a:r>
              <a:rPr lang="en-US" sz="2400">
                <a:solidFill>
                  <a:srgbClr val="000000"/>
                </a:solidFill>
                <a:latin typeface="Times New Roman" pitchFamily="18" charset="0"/>
              </a:rPr>
              <a:t>1+3+5+…+(2</a:t>
            </a:r>
            <a:r>
              <a:rPr lang="en-US" sz="2400" i="1">
                <a:solidFill>
                  <a:srgbClr val="000000"/>
                </a:solidFill>
                <a:latin typeface="Times New Roman" pitchFamily="18" charset="0"/>
              </a:rPr>
              <a:t>k</a:t>
            </a:r>
            <a:r>
              <a:rPr lang="en-US" sz="2400">
                <a:solidFill>
                  <a:srgbClr val="000000"/>
                </a:solidFill>
                <a:latin typeface="Symbol" pitchFamily="18" charset="2"/>
              </a:rPr>
              <a:t></a:t>
            </a:r>
            <a:r>
              <a:rPr lang="en-US" sz="2400">
                <a:solidFill>
                  <a:srgbClr val="000000"/>
                </a:solidFill>
                <a:latin typeface="Times New Roman" pitchFamily="18" charset="0"/>
              </a:rPr>
              <a:t>1)=</a:t>
            </a:r>
            <a:r>
              <a:rPr lang="en-US" sz="2400" i="1">
                <a:solidFill>
                  <a:srgbClr val="000000"/>
                </a:solidFill>
                <a:latin typeface="Times New Roman" pitchFamily="18" charset="0"/>
              </a:rPr>
              <a:t>k</a:t>
            </a:r>
            <a:r>
              <a:rPr lang="en-US" sz="2400" baseline="30000">
                <a:solidFill>
                  <a:srgbClr val="000000"/>
                </a:solidFill>
                <a:latin typeface="Times New Roman" pitchFamily="18" charset="0"/>
              </a:rPr>
              <a:t>2</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aseline="30000">
                <a:solidFill>
                  <a:srgbClr val="000000"/>
                </a:solidFill>
                <a:latin typeface="Perpetua" pitchFamily="18" charset="0"/>
              </a:rPr>
              <a:t>        </a:t>
            </a:r>
            <a:r>
              <a:rPr lang="en-US" sz="2400">
                <a:solidFill>
                  <a:srgbClr val="000000"/>
                </a:solidFill>
                <a:latin typeface="Perpetua" pitchFamily="18" charset="0"/>
              </a:rPr>
              <a:t> Note that </a:t>
            </a:r>
            <a:r>
              <a:rPr lang="en-US" sz="2400">
                <a:solidFill>
                  <a:srgbClr val="000000"/>
                </a:solidFill>
                <a:latin typeface="Times New Roman" pitchFamily="18" charset="0"/>
              </a:rPr>
              <a:t>1+3+5+…+(2</a:t>
            </a:r>
            <a:r>
              <a:rPr lang="en-US" sz="2400" i="1">
                <a:solidFill>
                  <a:srgbClr val="000000"/>
                </a:solidFill>
                <a:latin typeface="Times New Roman" pitchFamily="18" charset="0"/>
              </a:rPr>
              <a:t>k</a:t>
            </a:r>
            <a:r>
              <a:rPr lang="en-US" sz="2400">
                <a:solidFill>
                  <a:srgbClr val="000000"/>
                </a:solidFill>
                <a:latin typeface="Symbol" pitchFamily="18" charset="2"/>
              </a:rPr>
              <a:t></a:t>
            </a:r>
            <a:r>
              <a:rPr lang="en-US" sz="2400">
                <a:solidFill>
                  <a:srgbClr val="000000"/>
                </a:solidFill>
                <a:latin typeface="Times New Roman" pitchFamily="18" charset="0"/>
              </a:rPr>
              <a:t>1)+(2</a:t>
            </a:r>
            <a:r>
              <a:rPr lang="en-US" sz="2400" i="1">
                <a:solidFill>
                  <a:srgbClr val="000000"/>
                </a:solidFill>
                <a:latin typeface="Times New Roman" pitchFamily="18" charset="0"/>
              </a:rPr>
              <a:t>k</a:t>
            </a:r>
            <a:r>
              <a:rPr lang="en-US" sz="2400">
                <a:solidFill>
                  <a:srgbClr val="000000"/>
                </a:solidFill>
                <a:latin typeface="Times New Roman" pitchFamily="18" charset="0"/>
              </a:rPr>
              <a:t>+1) = </a:t>
            </a:r>
            <a:r>
              <a:rPr lang="en-US" sz="2400" i="1">
                <a:solidFill>
                  <a:srgbClr val="000000"/>
                </a:solidFill>
                <a:latin typeface="Times New Roman" pitchFamily="18" charset="0"/>
              </a:rPr>
              <a:t>k</a:t>
            </a:r>
            <a:r>
              <a:rPr lang="en-US" sz="2400" baseline="30000">
                <a:solidFill>
                  <a:srgbClr val="000000"/>
                </a:solidFill>
                <a:latin typeface="Times New Roman" pitchFamily="18" charset="0"/>
              </a:rPr>
              <a:t>2</a:t>
            </a:r>
            <a:r>
              <a:rPr lang="en-US" sz="2400">
                <a:solidFill>
                  <a:srgbClr val="000000"/>
                </a:solidFill>
                <a:latin typeface="Times New Roman" pitchFamily="18" charset="0"/>
              </a:rPr>
              <a:t>+2</a:t>
            </a:r>
            <a:r>
              <a:rPr lang="en-US" sz="2400" i="1">
                <a:solidFill>
                  <a:srgbClr val="000000"/>
                </a:solidFill>
                <a:latin typeface="Times New Roman" pitchFamily="18" charset="0"/>
              </a:rPr>
              <a:t>k</a:t>
            </a:r>
            <a:r>
              <a:rPr lang="en-US" sz="2400">
                <a:solidFill>
                  <a:srgbClr val="000000"/>
                </a:solidFill>
                <a:latin typeface="Times New Roman" pitchFamily="18" charset="0"/>
              </a:rPr>
              <a:t>+1= (</a:t>
            </a:r>
            <a:r>
              <a:rPr lang="en-US" sz="2400" i="1">
                <a:solidFill>
                  <a:srgbClr val="000000"/>
                </a:solidFill>
                <a:latin typeface="Times New Roman" pitchFamily="18" charset="0"/>
              </a:rPr>
              <a:t>k</a:t>
            </a:r>
            <a:r>
              <a:rPr lang="en-US" sz="2400">
                <a:solidFill>
                  <a:srgbClr val="000000"/>
                </a:solidFill>
                <a:latin typeface="Times New Roman" pitchFamily="18" charset="0"/>
              </a:rPr>
              <a:t>+1)</a:t>
            </a:r>
            <a:r>
              <a:rPr lang="en-US" sz="2400" baseline="30000">
                <a:solidFill>
                  <a:srgbClr val="000000"/>
                </a:solidFill>
                <a:latin typeface="Times New Roman" pitchFamily="18" charset="0"/>
              </a:rPr>
              <a:t>2</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k</a:t>
            </a:r>
            <a:r>
              <a:rPr lang="en-US" sz="2400">
                <a:solidFill>
                  <a:srgbClr val="000000"/>
                </a:solidFill>
                <a:latin typeface="Times New Roman" pitchFamily="18" charset="0"/>
              </a:rPr>
              <a:t>+1)</a:t>
            </a:r>
            <a:r>
              <a:rPr lang="en-US" sz="2400">
                <a:solidFill>
                  <a:srgbClr val="000000"/>
                </a:solidFill>
                <a:latin typeface="Perpetua" pitchFamily="18" charset="0"/>
              </a:rPr>
              <a:t> is true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FF"/>
                </a:solidFill>
                <a:latin typeface="Perpetua" pitchFamily="18" charset="0"/>
              </a:rPr>
              <a:t>      By induction</a:t>
            </a:r>
            <a:r>
              <a:rPr lang="en-US" sz="2400">
                <a:solidFill>
                  <a:srgbClr val="000000"/>
                </a:solidFill>
                <a:latin typeface="Perpetua" pitchFamily="18" charset="0"/>
              </a:rPr>
              <a: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latin typeface="Perpetua" pitchFamily="18" charset="0"/>
              </a:rPr>
              <a:t> is true for all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Perpetua" pitchFamily="18" charset="0"/>
              </a:rPr>
              <a:t>Z</a:t>
            </a:r>
            <a:r>
              <a:rPr lang="en-US" sz="2400" baseline="30000">
                <a:solidFill>
                  <a:srgbClr val="000000"/>
                </a:solidFill>
                <a:latin typeface="Perpetua" pitchFamily="18" charset="0"/>
              </a:rPr>
              <a:t>+</a:t>
            </a:r>
          </a:p>
        </p:txBody>
      </p:sp>
      <p:grpSp>
        <p:nvGrpSpPr>
          <p:cNvPr id="2" name="Group 3"/>
          <p:cNvGrpSpPr>
            <a:grpSpLocks/>
          </p:cNvGrpSpPr>
          <p:nvPr/>
        </p:nvGrpSpPr>
        <p:grpSpPr bwMode="auto">
          <a:xfrm>
            <a:off x="6610350" y="2806700"/>
            <a:ext cx="112713" cy="458788"/>
            <a:chOff x="4164" y="1768"/>
            <a:chExt cx="71" cy="289"/>
          </a:xfrm>
        </p:grpSpPr>
        <p:graphicFrame>
          <p:nvGraphicFramePr>
            <p:cNvPr id="2052" name="Object 4"/>
            <p:cNvGraphicFramePr>
              <a:graphicFrameLocks noChangeAspect="1"/>
            </p:cNvGraphicFramePr>
            <p:nvPr/>
          </p:nvGraphicFramePr>
          <p:xfrm>
            <a:off x="4164" y="1768"/>
            <a:ext cx="72" cy="136"/>
          </p:xfrm>
          <a:graphic>
            <a:graphicData uri="http://schemas.openxmlformats.org/presentationml/2006/ole">
              <mc:AlternateContent xmlns:mc="http://schemas.openxmlformats.org/markup-compatibility/2006">
                <mc:Choice xmlns:v="urn:schemas-microsoft-com:vml" Requires="v">
                  <p:oleObj spid="_x0000_s17413" r:id="rId4" imgW="72720" imgH="182520" progId="Equation.3">
                    <p:embed/>
                  </p:oleObj>
                </mc:Choice>
                <mc:Fallback>
                  <p:oleObj r:id="rId4" imgW="72720" imgH="1825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4" y="1768"/>
                          <a:ext cx="72" cy="136"/>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59" name="Text Box 5"/>
            <p:cNvSpPr txBox="1">
              <a:spLocks noChangeArrowheads="1"/>
            </p:cNvSpPr>
            <p:nvPr/>
          </p:nvSpPr>
          <p:spPr bwMode="auto">
            <a:xfrm>
              <a:off x="4164" y="1768"/>
              <a:ext cx="72" cy="290"/>
            </a:xfrm>
            <a:prstGeom prst="rect">
              <a:avLst/>
            </a:prstGeom>
            <a:noFill/>
            <a:ln w="9525">
              <a:noFill/>
              <a:round/>
              <a:headEnd/>
              <a:tailEnd/>
            </a:ln>
          </p:spPr>
          <p:txBody>
            <a:bodyPr wrap="none" anchor="ctr"/>
            <a:lstStyle/>
            <a:p>
              <a:endParaRPr lang="id-ID"/>
            </a:p>
          </p:txBody>
        </p:sp>
      </p:grpSp>
      <p:graphicFrame>
        <p:nvGraphicFramePr>
          <p:cNvPr id="17414" name="Object 6"/>
          <p:cNvGraphicFramePr>
            <a:graphicFrameLocks noChangeAspect="1"/>
          </p:cNvGraphicFramePr>
          <p:nvPr/>
        </p:nvGraphicFramePr>
        <p:xfrm>
          <a:off x="1692275" y="1700213"/>
          <a:ext cx="5354638" cy="815975"/>
        </p:xfrm>
        <a:graphic>
          <a:graphicData uri="http://schemas.openxmlformats.org/presentationml/2006/ole">
            <mc:AlternateContent xmlns:mc="http://schemas.openxmlformats.org/markup-compatibility/2006">
              <mc:Choice xmlns:v="urn:schemas-microsoft-com:vml" Requires="v">
                <p:oleObj spid="_x0000_s17414" r:id="rId6" imgW="2515320" imgH="451440" progId="Equation.3">
                  <p:embed/>
                </p:oleObj>
              </mc:Choice>
              <mc:Fallback>
                <p:oleObj r:id="rId6" imgW="2515320" imgH="4514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1700213"/>
                        <a:ext cx="5354638" cy="815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7415" name="AutoShape 7"/>
          <p:cNvSpPr>
            <a:spLocks noChangeArrowheads="1"/>
          </p:cNvSpPr>
          <p:nvPr/>
        </p:nvSpPr>
        <p:spPr bwMode="auto">
          <a:xfrm>
            <a:off x="684213" y="1341438"/>
            <a:ext cx="7559675" cy="1346200"/>
          </a:xfrm>
          <a:prstGeom prst="bracketPair">
            <a:avLst>
              <a:gd name="adj" fmla="val 17130"/>
            </a:avLst>
          </a:prstGeom>
          <a:noFill/>
          <a:ln w="9360">
            <a:solidFill>
              <a:srgbClr val="000000"/>
            </a:solidFill>
            <a:miter lim="800000"/>
            <a:headEnd/>
            <a:tailEnd/>
          </a:ln>
        </p:spPr>
        <p:txBody>
          <a:bodyPr wrap="none" anchor="ctr"/>
          <a:lstStyle/>
          <a:p>
            <a:endParaRPr lang="id-ID"/>
          </a:p>
        </p:txBody>
      </p:sp>
      <p:grpSp>
        <p:nvGrpSpPr>
          <p:cNvPr id="3" name="Group 8"/>
          <p:cNvGrpSpPr>
            <a:grpSpLocks/>
          </p:cNvGrpSpPr>
          <p:nvPr/>
        </p:nvGrpSpPr>
        <p:grpSpPr bwMode="auto">
          <a:xfrm>
            <a:off x="6657975" y="2998788"/>
            <a:ext cx="1798638" cy="885825"/>
            <a:chOff x="4194" y="1889"/>
            <a:chExt cx="1133" cy="558"/>
          </a:xfrm>
        </p:grpSpPr>
        <p:graphicFrame>
          <p:nvGraphicFramePr>
            <p:cNvPr id="2051" name="Object 9"/>
            <p:cNvGraphicFramePr>
              <a:graphicFrameLocks noChangeAspect="1"/>
            </p:cNvGraphicFramePr>
            <p:nvPr/>
          </p:nvGraphicFramePr>
          <p:xfrm>
            <a:off x="4194" y="1889"/>
            <a:ext cx="1134" cy="559"/>
          </p:xfrm>
          <a:graphic>
            <a:graphicData uri="http://schemas.openxmlformats.org/presentationml/2006/ole">
              <mc:AlternateContent xmlns:mc="http://schemas.openxmlformats.org/markup-compatibility/2006">
                <mc:Choice xmlns:v="urn:schemas-microsoft-com:vml" Requires="v">
                  <p:oleObj spid="_x0000_s17415" r:id="rId8" imgW="1036440" imgH="451440" progId="Equation.3">
                    <p:embed/>
                  </p:oleObj>
                </mc:Choice>
                <mc:Fallback>
                  <p:oleObj r:id="rId8" imgW="1036440" imgH="4514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4" y="1889"/>
                          <a:ext cx="1134" cy="55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058" name="Text Box 10"/>
            <p:cNvSpPr txBox="1">
              <a:spLocks noChangeArrowheads="1"/>
            </p:cNvSpPr>
            <p:nvPr/>
          </p:nvSpPr>
          <p:spPr bwMode="auto">
            <a:xfrm>
              <a:off x="4194" y="1889"/>
              <a:ext cx="1134" cy="559"/>
            </a:xfrm>
            <a:prstGeom prst="rect">
              <a:avLst/>
            </a:prstGeom>
            <a:noFill/>
            <a:ln w="9525">
              <a:noFill/>
              <a:round/>
              <a:headEnd/>
              <a:tailEnd/>
            </a:ln>
          </p:spPr>
          <p:txBody>
            <a:bodyPr wrap="none" anchor="ctr"/>
            <a:lstStyle/>
            <a:p>
              <a:endParaRPr lang="id-ID"/>
            </a:p>
          </p:txBody>
        </p:sp>
      </p:grpSp>
      <p:sp>
        <p:nvSpPr>
          <p:cNvPr id="12" name="Slide Number Placeholder 11"/>
          <p:cNvSpPr>
            <a:spLocks noGrp="1"/>
          </p:cNvSpPr>
          <p:nvPr>
            <p:ph type="sldNum" sz="quarter" idx="12"/>
          </p:nvPr>
        </p:nvSpPr>
        <p:spPr/>
        <p:txBody>
          <a:bodyPr/>
          <a:lstStyle/>
          <a:p>
            <a:fld id="{E29F1CCB-4845-4818-B6DA-06FA373F5B42}" type="slidenum">
              <a:rPr lang="id-ID" smtClean="0"/>
              <a:pPr/>
              <a:t>16</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7410">
                                            <p:txEl>
                                              <p:pRg st="1" end="1"/>
                                            </p:txEl>
                                          </p:spTgt>
                                        </p:tgtEl>
                                        <p:attrNameLst>
                                          <p:attrName>style.visibility</p:attrName>
                                        </p:attrNameLst>
                                      </p:cBhvr>
                                      <p:to>
                                        <p:strVal val="visible"/>
                                      </p:to>
                                    </p:set>
                                    <p:anim calcmode="lin" valueType="num">
                                      <p:cBhvr additive="repl">
                                        <p:cTn id="7" dur="500" fill="hold"/>
                                        <p:tgtEl>
                                          <p:spTgt spid="17410">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17410">
                                            <p:txEl>
                                              <p:pRg st="1" end="1"/>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grpId="0" nodeType="withEffect">
                                  <p:stCondLst>
                                    <p:cond delay="0"/>
                                  </p:stCondLst>
                                  <p:childTnLst>
                                    <p:set>
                                      <p:cBhvr additive="repl">
                                        <p:cTn id="10" dur="1" fill="hold">
                                          <p:stCondLst>
                                            <p:cond delay="0"/>
                                          </p:stCondLst>
                                        </p:cTn>
                                        <p:tgtEl>
                                          <p:spTgt spid="17415"/>
                                        </p:tgtEl>
                                        <p:attrNameLst>
                                          <p:attrName>style.visibility</p:attrName>
                                        </p:attrNameLst>
                                      </p:cBhvr>
                                      <p:to>
                                        <p:strVal val="visible"/>
                                      </p:to>
                                    </p:set>
                                    <p:anim calcmode="lin" valueType="num">
                                      <p:cBhvr additive="repl">
                                        <p:cTn id="11" dur="500" fill="hold"/>
                                        <p:tgtEl>
                                          <p:spTgt spid="17415"/>
                                        </p:tgtEl>
                                        <p:attrNameLst>
                                          <p:attrName>ppt_x</p:attrName>
                                        </p:attrNameLst>
                                      </p:cBhvr>
                                      <p:tavLst>
                                        <p:tav tm="100000">
                                          <p:val>
                                            <p:strVal val="#ppt_x"/>
                                          </p:val>
                                        </p:tav>
                                        <p:tav tm="100000">
                                          <p:val>
                                            <p:strVal val="#ppt_x"/>
                                          </p:val>
                                        </p:tav>
                                      </p:tavLst>
                                    </p:anim>
                                    <p:anim calcmode="lin" valueType="num">
                                      <p:cBhvr additive="repl">
                                        <p:cTn id="12" dur="500" fill="hold"/>
                                        <p:tgtEl>
                                          <p:spTgt spid="17415"/>
                                        </p:tgtEl>
                                        <p:attrNameLst>
                                          <p:attrName>ppt_y</p:attrName>
                                        </p:attrNameLst>
                                      </p:cBhvr>
                                      <p:tavLst>
                                        <p:tav tm="100000">
                                          <p:val>
                                            <p:strVal val="1+#ppt_h/2"/>
                                          </p:val>
                                        </p:tav>
                                        <p:tav tm="100000">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17414"/>
                                        </p:tgtEl>
                                        <p:attrNameLst>
                                          <p:attrName>style.visibility</p:attrName>
                                        </p:attrNameLst>
                                      </p:cBhvr>
                                      <p:to>
                                        <p:strVal val="visible"/>
                                      </p:to>
                                    </p:set>
                                    <p:anim calcmode="lin" valueType="num">
                                      <p:cBhvr additive="repl">
                                        <p:cTn id="15" dur="500" fill="hold"/>
                                        <p:tgtEl>
                                          <p:spTgt spid="17414"/>
                                        </p:tgtEl>
                                        <p:attrNameLst>
                                          <p:attrName>ppt_x</p:attrName>
                                        </p:attrNameLst>
                                      </p:cBhvr>
                                      <p:tavLst>
                                        <p:tav tm="100000">
                                          <p:val>
                                            <p:strVal val="#ppt_x"/>
                                          </p:val>
                                        </p:tav>
                                        <p:tav tm="100000">
                                          <p:val>
                                            <p:strVal val="#ppt_x"/>
                                          </p:val>
                                        </p:tav>
                                      </p:tavLst>
                                    </p:anim>
                                    <p:anim calcmode="lin" valueType="num">
                                      <p:cBhvr additive="repl">
                                        <p:cTn id="16" dur="500" fill="hold"/>
                                        <p:tgtEl>
                                          <p:spTgt spid="17414"/>
                                        </p:tgtEl>
                                        <p:attrNameLst>
                                          <p:attrName>ppt_y</p:attrName>
                                        </p:attrNameLst>
                                      </p:cBhvr>
                                      <p:tavLst>
                                        <p:tav tm="10000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additive="repl">
                                        <p:cTn id="20" dur="1" fill="hold">
                                          <p:stCondLst>
                                            <p:cond delay="0"/>
                                          </p:stCondLst>
                                        </p:cTn>
                                        <p:tgtEl>
                                          <p:spTgt spid="17410">
                                            <p:txEl>
                                              <p:pRg st="5" end="5"/>
                                            </p:txEl>
                                          </p:spTgt>
                                        </p:tgtEl>
                                        <p:attrNameLst>
                                          <p:attrName>style.visibility</p:attrName>
                                        </p:attrNameLst>
                                      </p:cBhvr>
                                      <p:to>
                                        <p:strVal val="visible"/>
                                      </p:to>
                                    </p:set>
                                    <p:anim calcmode="lin" valueType="num">
                                      <p:cBhvr additive="repl">
                                        <p:cTn id="21" dur="500" fill="hold"/>
                                        <p:tgtEl>
                                          <p:spTgt spid="17410">
                                            <p:txEl>
                                              <p:pRg st="5" end="5"/>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17410">
                                            <p:txEl>
                                              <p:pRg st="5" end="5"/>
                                            </p:txEl>
                                          </p:spTgt>
                                        </p:tgtEl>
                                        <p:attrNameLst>
                                          <p:attrName>ppt_y</p:attrName>
                                        </p:attrNameLst>
                                      </p:cBhvr>
                                      <p:tavLst>
                                        <p:tav tm="100000">
                                          <p:val>
                                            <p:strVal val="1+#ppt_h/2"/>
                                          </p:val>
                                        </p:tav>
                                        <p:tav tm="100000">
                                          <p:val>
                                            <p:strVal val="#ppt_y"/>
                                          </p:val>
                                        </p:tav>
                                      </p:tavLst>
                                    </p:anim>
                                  </p:childTnLst>
                                </p:cTn>
                              </p:par>
                              <p:par>
                                <p:cTn id="23" presetID="2" presetClass="entr" presetSubtype="4" fill="hold" nodeType="withEffect">
                                  <p:stCondLst>
                                    <p:cond delay="0"/>
                                  </p:stCondLst>
                                  <p:childTnLst>
                                    <p:set>
                                      <p:cBhvr additive="repl">
                                        <p:cTn id="24" dur="1" fill="hold">
                                          <p:stCondLst>
                                            <p:cond delay="0"/>
                                          </p:stCondLst>
                                        </p:cTn>
                                        <p:tgtEl>
                                          <p:spTgt spid="3"/>
                                        </p:tgtEl>
                                        <p:attrNameLst>
                                          <p:attrName>style.visibility</p:attrName>
                                        </p:attrNameLst>
                                      </p:cBhvr>
                                      <p:to>
                                        <p:strVal val="visible"/>
                                      </p:to>
                                    </p:set>
                                    <p:anim calcmode="lin" valueType="num">
                                      <p:cBhvr additive="repl">
                                        <p:cTn id="25" dur="500" fill="hold"/>
                                        <p:tgtEl>
                                          <p:spTgt spid="3"/>
                                        </p:tgtEl>
                                        <p:attrNameLst>
                                          <p:attrName>ppt_x</p:attrName>
                                        </p:attrNameLst>
                                      </p:cBhvr>
                                      <p:tavLst>
                                        <p:tav tm="100000">
                                          <p:val>
                                            <p:strVal val="#ppt_x"/>
                                          </p:val>
                                        </p:tav>
                                        <p:tav tm="100000">
                                          <p:val>
                                            <p:strVal val="#ppt_x"/>
                                          </p:val>
                                        </p:tav>
                                      </p:tavLst>
                                    </p:anim>
                                    <p:anim calcmode="lin" valueType="num">
                                      <p:cBhvr additive="repl">
                                        <p:cTn id="26" dur="500" fill="hold"/>
                                        <p:tgtEl>
                                          <p:spTgt spid="3"/>
                                        </p:tgtEl>
                                        <p:attrNameLst>
                                          <p:attrName>ppt_y</p:attrName>
                                        </p:attrNameLst>
                                      </p:cBhvr>
                                      <p:tavLst>
                                        <p:tav tm="10000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17410">
                                            <p:txEl>
                                              <p:pRg st="7" end="7"/>
                                            </p:txEl>
                                          </p:spTgt>
                                        </p:tgtEl>
                                        <p:attrNameLst>
                                          <p:attrName>style.visibility</p:attrName>
                                        </p:attrNameLst>
                                      </p:cBhvr>
                                      <p:to>
                                        <p:strVal val="visible"/>
                                      </p:to>
                                    </p:set>
                                    <p:anim calcmode="lin" valueType="num">
                                      <p:cBhvr additive="repl">
                                        <p:cTn id="31" dur="500" fill="hold"/>
                                        <p:tgtEl>
                                          <p:spTgt spid="17410">
                                            <p:txEl>
                                              <p:pRg st="7" end="7"/>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17410">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17410">
                                            <p:txEl>
                                              <p:pRg st="8" end="8"/>
                                            </p:txEl>
                                          </p:spTgt>
                                        </p:tgtEl>
                                        <p:attrNameLst>
                                          <p:attrName>style.visibility</p:attrName>
                                        </p:attrNameLst>
                                      </p:cBhvr>
                                      <p:to>
                                        <p:strVal val="visible"/>
                                      </p:to>
                                    </p:set>
                                    <p:anim calcmode="lin" valueType="num">
                                      <p:cBhvr additive="repl">
                                        <p:cTn id="37" dur="500" fill="hold"/>
                                        <p:tgtEl>
                                          <p:spTgt spid="17410">
                                            <p:txEl>
                                              <p:pRg st="8" end="8"/>
                                            </p:txEl>
                                          </p:spTgt>
                                        </p:tgtEl>
                                        <p:attrNameLst>
                                          <p:attrName>ppt_x</p:attrName>
                                        </p:attrNameLst>
                                      </p:cBhvr>
                                      <p:tavLst>
                                        <p:tav tm="100000">
                                          <p:val>
                                            <p:strVal val="#ppt_x"/>
                                          </p:val>
                                        </p:tav>
                                        <p:tav tm="100000">
                                          <p:val>
                                            <p:strVal val="#ppt_x"/>
                                          </p:val>
                                        </p:tav>
                                      </p:tavLst>
                                    </p:anim>
                                    <p:anim calcmode="lin" valueType="num">
                                      <p:cBhvr additive="repl">
                                        <p:cTn id="38" dur="500" fill="hold"/>
                                        <p:tgtEl>
                                          <p:spTgt spid="17410">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17410">
                                            <p:txEl>
                                              <p:pRg st="9" end="9"/>
                                            </p:txEl>
                                          </p:spTgt>
                                        </p:tgtEl>
                                        <p:attrNameLst>
                                          <p:attrName>style.visibility</p:attrName>
                                        </p:attrNameLst>
                                      </p:cBhvr>
                                      <p:to>
                                        <p:strVal val="visible"/>
                                      </p:to>
                                    </p:set>
                                    <p:anim calcmode="lin" valueType="num">
                                      <p:cBhvr additive="repl">
                                        <p:cTn id="43" dur="500" fill="hold"/>
                                        <p:tgtEl>
                                          <p:spTgt spid="17410">
                                            <p:txEl>
                                              <p:pRg st="9" end="9"/>
                                            </p:txEl>
                                          </p:spTgt>
                                        </p:tgtEl>
                                        <p:attrNameLst>
                                          <p:attrName>ppt_x</p:attrName>
                                        </p:attrNameLst>
                                      </p:cBhvr>
                                      <p:tavLst>
                                        <p:tav tm="100000">
                                          <p:val>
                                            <p:strVal val="#ppt_x"/>
                                          </p:val>
                                        </p:tav>
                                        <p:tav tm="100000">
                                          <p:val>
                                            <p:strVal val="#ppt_x"/>
                                          </p:val>
                                        </p:tav>
                                      </p:tavLst>
                                    </p:anim>
                                    <p:anim calcmode="lin" valueType="num">
                                      <p:cBhvr additive="repl">
                                        <p:cTn id="44" dur="500" fill="hold"/>
                                        <p:tgtEl>
                                          <p:spTgt spid="17410">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additive="repl">
                                        <p:cTn id="48" dur="1" fill="hold">
                                          <p:stCondLst>
                                            <p:cond delay="0"/>
                                          </p:stCondLst>
                                        </p:cTn>
                                        <p:tgtEl>
                                          <p:spTgt spid="17410">
                                            <p:txEl>
                                              <p:pRg st="10" end="10"/>
                                            </p:txEl>
                                          </p:spTgt>
                                        </p:tgtEl>
                                        <p:attrNameLst>
                                          <p:attrName>style.visibility</p:attrName>
                                        </p:attrNameLst>
                                      </p:cBhvr>
                                      <p:to>
                                        <p:strVal val="visible"/>
                                      </p:to>
                                    </p:set>
                                    <p:anim calcmode="lin" valueType="num">
                                      <p:cBhvr additive="repl">
                                        <p:cTn id="49" dur="500" fill="hold"/>
                                        <p:tgtEl>
                                          <p:spTgt spid="17410">
                                            <p:txEl>
                                              <p:pRg st="10" end="10"/>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17410">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additive="repl">
                                        <p:cTn id="54" dur="1" fill="hold">
                                          <p:stCondLst>
                                            <p:cond delay="0"/>
                                          </p:stCondLst>
                                        </p:cTn>
                                        <p:tgtEl>
                                          <p:spTgt spid="17410">
                                            <p:txEl>
                                              <p:pRg st="11" end="11"/>
                                            </p:txEl>
                                          </p:spTgt>
                                        </p:tgtEl>
                                        <p:attrNameLst>
                                          <p:attrName>style.visibility</p:attrName>
                                        </p:attrNameLst>
                                      </p:cBhvr>
                                      <p:to>
                                        <p:strVal val="visible"/>
                                      </p:to>
                                    </p:set>
                                    <p:anim calcmode="lin" valueType="num">
                                      <p:cBhvr additive="repl">
                                        <p:cTn id="55" dur="500" fill="hold"/>
                                        <p:tgtEl>
                                          <p:spTgt spid="17410">
                                            <p:txEl>
                                              <p:pRg st="11" end="11"/>
                                            </p:txEl>
                                          </p:spTgt>
                                        </p:tgtEl>
                                        <p:attrNameLst>
                                          <p:attrName>ppt_x</p:attrName>
                                        </p:attrNameLst>
                                      </p:cBhvr>
                                      <p:tavLst>
                                        <p:tav tm="100000">
                                          <p:val>
                                            <p:strVal val="#ppt_x"/>
                                          </p:val>
                                        </p:tav>
                                        <p:tav tm="100000">
                                          <p:val>
                                            <p:strVal val="#ppt_x"/>
                                          </p:val>
                                        </p:tav>
                                      </p:tavLst>
                                    </p:anim>
                                    <p:anim calcmode="lin" valueType="num">
                                      <p:cBhvr additive="repl">
                                        <p:cTn id="56" dur="500" fill="hold"/>
                                        <p:tgtEl>
                                          <p:spTgt spid="17410">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642910" y="714356"/>
            <a:ext cx="8043890" cy="5457844"/>
          </a:xfrm>
          <a:prstGeom prst="rect">
            <a:avLst/>
          </a:prstGeom>
          <a:noFill/>
          <a:ln w="9525">
            <a:noFill/>
            <a:round/>
            <a:headEnd/>
            <a:tailEnd/>
          </a:ln>
        </p:spPr>
        <p:txBody>
          <a:bodyPr lIns="90000" tIns="46800" rIns="90000" bIns="46800"/>
          <a:lstStyle/>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8000"/>
                </a:solidFill>
                <a:latin typeface="Perpetua" pitchFamily="18" charset="0"/>
              </a:rPr>
              <a:t>Example 5.</a:t>
            </a:r>
            <a:r>
              <a:rPr lang="en-US" sz="2800" dirty="0">
                <a:solidFill>
                  <a:srgbClr val="000000"/>
                </a:solidFill>
                <a:latin typeface="Perpetua" pitchFamily="18" charset="0"/>
              </a:rPr>
              <a:t> Use MI to prove the inequality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n </a:t>
            </a:r>
            <a:r>
              <a:rPr lang="en-US" sz="2800" dirty="0">
                <a:solidFill>
                  <a:srgbClr val="000000"/>
                </a:solidFill>
                <a:latin typeface="Times New Roman" pitchFamily="18" charset="0"/>
              </a:rPr>
              <a:t>&lt; 2</a:t>
            </a:r>
            <a:r>
              <a:rPr lang="en-US" sz="2800" i="1" baseline="30000" dirty="0">
                <a:solidFill>
                  <a:srgbClr val="000000"/>
                </a:solidFill>
                <a:latin typeface="Times New Roman" pitchFamily="18" charset="0"/>
              </a:rPr>
              <a:t>n</a:t>
            </a:r>
            <a:r>
              <a:rPr lang="en-US" sz="2800" dirty="0">
                <a:solidFill>
                  <a:srgbClr val="000000"/>
                </a:solidFill>
                <a:latin typeface="Perpetua" pitchFamily="18" charset="0"/>
              </a:rPr>
              <a:t> for all </a:t>
            </a:r>
            <a:r>
              <a:rPr lang="en-US" sz="2800" i="1" dirty="0" err="1">
                <a:solidFill>
                  <a:srgbClr val="000000"/>
                </a:solidFill>
                <a:latin typeface="Times New Roman" pitchFamily="18" charset="0"/>
              </a:rPr>
              <a:t>n</a:t>
            </a:r>
            <a:r>
              <a:rPr lang="en-US" sz="2800" dirty="0" err="1">
                <a:solidFill>
                  <a:srgbClr val="000000"/>
                </a:solidFill>
                <a:latin typeface="Symbol" pitchFamily="18" charset="2"/>
              </a:rPr>
              <a:t></a:t>
            </a:r>
            <a:r>
              <a:rPr lang="en-US" sz="2800" dirty="0" err="1">
                <a:solidFill>
                  <a:srgbClr val="000000"/>
                </a:solidFill>
                <a:latin typeface="Perpetua" pitchFamily="18" charset="0"/>
              </a:rPr>
              <a:t>Z</a:t>
            </a:r>
            <a:r>
              <a:rPr lang="en-US" sz="2800" baseline="30000" dirty="0">
                <a:solidFill>
                  <a:srgbClr val="000000"/>
                </a:solidFill>
                <a:latin typeface="Perpetua" pitchFamily="18" charset="0"/>
              </a:rPr>
              <a:t>+</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err="1">
                <a:solidFill>
                  <a:srgbClr val="008000"/>
                </a:solidFill>
                <a:latin typeface="Perpetua" pitchFamily="18" charset="0"/>
              </a:rPr>
              <a:t>pf</a:t>
            </a:r>
            <a:r>
              <a:rPr lang="en-US" sz="2800" dirty="0">
                <a:solidFill>
                  <a:srgbClr val="008000"/>
                </a:solidFill>
                <a:latin typeface="Perpetua" pitchFamily="18" charset="0"/>
              </a:rPr>
              <a:t> :</a:t>
            </a:r>
            <a:r>
              <a:rPr lang="en-US" sz="2800" dirty="0">
                <a:solidFill>
                  <a:srgbClr val="000000"/>
                </a:solidFill>
                <a:latin typeface="Perpetua" pitchFamily="18" charset="0"/>
              </a:rPr>
              <a:t> Let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a:t>
            </a:r>
            <a:r>
              <a:rPr lang="en-US" sz="2800" dirty="0">
                <a:solidFill>
                  <a:srgbClr val="000000"/>
                </a:solidFill>
                <a:latin typeface="Perpetua" pitchFamily="18" charset="0"/>
              </a:rPr>
              <a:t> be the proposition </a:t>
            </a:r>
            <a:r>
              <a:rPr lang="en-US" sz="2800" dirty="0">
                <a:solidFill>
                  <a:srgbClr val="000000"/>
                </a:solidFill>
                <a:latin typeface="Times New Roman" pitchFamily="18" charset="0"/>
              </a:rPr>
              <a:t>“ </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 &lt; 2</a:t>
            </a:r>
            <a:r>
              <a:rPr lang="en-US" sz="2800" i="1" baseline="30000" dirty="0">
                <a:solidFill>
                  <a:srgbClr val="000000"/>
                </a:solidFill>
                <a:latin typeface="Times New Roman" pitchFamily="18" charset="0"/>
              </a:rPr>
              <a:t>n</a:t>
            </a:r>
            <a:r>
              <a:rPr lang="en-US" sz="2800" baseline="30000" dirty="0">
                <a:solidFill>
                  <a:srgbClr val="000000"/>
                </a:solidFill>
                <a:latin typeface="Times New Roman" pitchFamily="18" charset="0"/>
              </a:rPr>
              <a:t> </a:t>
            </a:r>
            <a:r>
              <a:rPr lang="en-US" sz="2800" dirty="0">
                <a:solidFill>
                  <a:srgbClr val="000000"/>
                </a:solidFill>
                <a:latin typeface="Times New Roman" pitchFamily="18" charset="0"/>
              </a:rPr>
              <a:t>”.</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dirty="0">
                <a:solidFill>
                  <a:srgbClr val="0000FF"/>
                </a:solidFill>
                <a:latin typeface="Perpetua" pitchFamily="18" charset="0"/>
              </a:rPr>
              <a:t>Basis step :</a:t>
            </a:r>
            <a:r>
              <a:rPr lang="en-US" sz="2800" dirty="0">
                <a:solidFill>
                  <a:srgbClr val="000000"/>
                </a:solidFill>
                <a:latin typeface="Perpetua" pitchFamily="18" charset="0"/>
              </a:rPr>
              <a:t>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(1)</a:t>
            </a:r>
            <a:r>
              <a:rPr lang="en-US" sz="2800" dirty="0">
                <a:solidFill>
                  <a:srgbClr val="000000"/>
                </a:solidFill>
                <a:latin typeface="Perpetua" pitchFamily="18" charset="0"/>
              </a:rPr>
              <a:t> is true since </a:t>
            </a:r>
            <a:r>
              <a:rPr lang="en-US" sz="2800" dirty="0">
                <a:solidFill>
                  <a:srgbClr val="000000"/>
                </a:solidFill>
                <a:latin typeface="Times New Roman" pitchFamily="18" charset="0"/>
              </a:rPr>
              <a:t>1 &lt; 2</a:t>
            </a:r>
            <a:r>
              <a:rPr lang="en-US" sz="2800" baseline="30000" dirty="0">
                <a:solidFill>
                  <a:srgbClr val="000000"/>
                </a:solidFill>
                <a:latin typeface="Times New Roman" pitchFamily="18" charset="0"/>
              </a:rPr>
              <a:t>1</a:t>
            </a:r>
            <a:r>
              <a:rPr lang="en-US" sz="2800" baseline="30000" dirty="0">
                <a:solidFill>
                  <a:srgbClr val="000000"/>
                </a:solidFill>
                <a:latin typeface="Perpetua" pitchFamily="18" charset="0"/>
              </a:rPr>
              <a:t> </a:t>
            </a:r>
            <a:r>
              <a:rPr lang="en-US" sz="2800" dirty="0">
                <a:solidFill>
                  <a:srgbClr val="000000"/>
                </a:solidFill>
                <a:latin typeface="Perpetua" pitchFamily="18" charset="0"/>
              </a:rPr>
              <a:t>.</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dirty="0">
                <a:solidFill>
                  <a:srgbClr val="0000FF"/>
                </a:solidFill>
                <a:latin typeface="Perpetua" pitchFamily="18" charset="0"/>
              </a:rPr>
              <a:t>Inductive step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Assume that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k</a:t>
            </a:r>
            <a:r>
              <a:rPr lang="en-US" sz="2800" dirty="0">
                <a:solidFill>
                  <a:srgbClr val="000000"/>
                </a:solidFill>
                <a:latin typeface="Times New Roman" pitchFamily="18" charset="0"/>
              </a:rPr>
              <a:t>)</a:t>
            </a:r>
            <a:r>
              <a:rPr lang="en-US" sz="2800" dirty="0">
                <a:solidFill>
                  <a:srgbClr val="000000"/>
                </a:solidFill>
                <a:latin typeface="Perpetua" pitchFamily="18" charset="0"/>
              </a:rPr>
              <a:t> is true for a positive integer </a:t>
            </a:r>
            <a:r>
              <a:rPr lang="en-US" sz="2800" i="1" dirty="0">
                <a:solidFill>
                  <a:srgbClr val="000000"/>
                </a:solidFill>
                <a:latin typeface="Times New Roman" pitchFamily="18" charset="0"/>
              </a:rPr>
              <a:t>k</a:t>
            </a:r>
            <a:r>
              <a:rPr lang="en-US" sz="2800" dirty="0">
                <a:solidFill>
                  <a:srgbClr val="000000"/>
                </a:solidFill>
                <a:latin typeface="Perpetua" pitchFamily="18" charset="0"/>
              </a:rPr>
              <a:t>,         </a:t>
            </a:r>
            <a:br>
              <a:rPr lang="en-US" sz="2800" dirty="0">
                <a:solidFill>
                  <a:srgbClr val="000000"/>
                </a:solidFill>
                <a:latin typeface="Perpetua" pitchFamily="18" charset="0"/>
              </a:rPr>
            </a:br>
            <a:r>
              <a:rPr lang="en-US" sz="2800" dirty="0">
                <a:solidFill>
                  <a:srgbClr val="000000"/>
                </a:solidFill>
                <a:latin typeface="Perpetua" pitchFamily="18" charset="0"/>
              </a:rPr>
              <a:t>       i.e., </a:t>
            </a:r>
            <a:r>
              <a:rPr lang="en-US" sz="2800" i="1" dirty="0">
                <a:solidFill>
                  <a:srgbClr val="000000"/>
                </a:solidFill>
                <a:latin typeface="Times New Roman" pitchFamily="18" charset="0"/>
              </a:rPr>
              <a:t>k</a:t>
            </a:r>
            <a:r>
              <a:rPr lang="en-US" sz="2800" dirty="0">
                <a:solidFill>
                  <a:srgbClr val="000000"/>
                </a:solidFill>
                <a:latin typeface="Times New Roman" pitchFamily="18" charset="0"/>
              </a:rPr>
              <a:t> &lt; 2</a:t>
            </a:r>
            <a:r>
              <a:rPr lang="en-US" sz="2800" i="1" baseline="30000" dirty="0">
                <a:solidFill>
                  <a:srgbClr val="000000"/>
                </a:solidFill>
                <a:latin typeface="Times New Roman" pitchFamily="18" charset="0"/>
              </a:rPr>
              <a:t>k</a:t>
            </a:r>
            <a:r>
              <a:rPr lang="en-US" sz="2800" dirty="0">
                <a:solidFill>
                  <a:srgbClr val="000000"/>
                </a:solidFill>
                <a:latin typeface="Perpetua" pitchFamily="18" charset="0"/>
              </a:rPr>
              <a:t>.</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Consider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k</a:t>
            </a:r>
            <a:r>
              <a:rPr lang="en-US" sz="2800" dirty="0">
                <a:solidFill>
                  <a:srgbClr val="000000"/>
                </a:solidFill>
                <a:latin typeface="Times New Roman" pitchFamily="18" charset="0"/>
              </a:rPr>
              <a:t>+1)</a:t>
            </a:r>
            <a:r>
              <a:rPr lang="en-US" sz="2800" dirty="0">
                <a:solidFill>
                  <a:srgbClr val="000000"/>
                </a:solidFill>
                <a:latin typeface="Perpetua" pitchFamily="18" charset="0"/>
              </a:rPr>
              <a:t> :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FF3300"/>
                </a:solidFill>
                <a:latin typeface="Times New Roman" pitchFamily="18" charset="0"/>
              </a:rPr>
              <a:t>k</a:t>
            </a:r>
            <a:r>
              <a:rPr lang="en-US" sz="2800" dirty="0">
                <a:solidFill>
                  <a:srgbClr val="FF3300"/>
                </a:solidFill>
                <a:latin typeface="Times New Roman" pitchFamily="18" charset="0"/>
              </a:rPr>
              <a:t> + 1 &lt; 2</a:t>
            </a:r>
            <a:r>
              <a:rPr lang="en-US" sz="2800" i="1" baseline="30000" dirty="0">
                <a:solidFill>
                  <a:srgbClr val="FF3300"/>
                </a:solidFill>
                <a:latin typeface="Times New Roman" pitchFamily="18" charset="0"/>
              </a:rPr>
              <a:t>k</a:t>
            </a:r>
            <a:r>
              <a:rPr lang="en-US" sz="2800" baseline="30000" dirty="0">
                <a:solidFill>
                  <a:srgbClr val="FF3300"/>
                </a:solidFill>
                <a:latin typeface="Times New Roman" pitchFamily="18" charset="0"/>
              </a:rPr>
              <a:t> </a:t>
            </a:r>
            <a:r>
              <a:rPr lang="en-US" sz="2800" dirty="0">
                <a:solidFill>
                  <a:srgbClr val="FF3300"/>
                </a:solidFill>
                <a:latin typeface="Times New Roman" pitchFamily="18" charset="0"/>
              </a:rPr>
              <a:t>+ 1 </a:t>
            </a:r>
            <a:r>
              <a:rPr lang="en-US" sz="2800" dirty="0">
                <a:solidFill>
                  <a:srgbClr val="FF3300"/>
                </a:solidFill>
                <a:latin typeface="Symbol" pitchFamily="18" charset="2"/>
              </a:rPr>
              <a:t></a:t>
            </a:r>
            <a:r>
              <a:rPr lang="en-US" sz="2800" dirty="0">
                <a:solidFill>
                  <a:srgbClr val="FF3300"/>
                </a:solidFill>
                <a:latin typeface="Times New Roman" pitchFamily="18" charset="0"/>
              </a:rPr>
              <a:t> 2</a:t>
            </a:r>
            <a:r>
              <a:rPr lang="en-US" sz="2800" i="1" baseline="30000" dirty="0">
                <a:solidFill>
                  <a:srgbClr val="FF3300"/>
                </a:solidFill>
                <a:latin typeface="Times New Roman" pitchFamily="18" charset="0"/>
              </a:rPr>
              <a:t>k</a:t>
            </a:r>
            <a:r>
              <a:rPr lang="en-US" sz="2800" baseline="30000" dirty="0">
                <a:solidFill>
                  <a:srgbClr val="FF3300"/>
                </a:solidFill>
                <a:latin typeface="Times New Roman" pitchFamily="18" charset="0"/>
              </a:rPr>
              <a:t> </a:t>
            </a:r>
            <a:r>
              <a:rPr lang="en-US" sz="2800" dirty="0">
                <a:solidFill>
                  <a:srgbClr val="FF3300"/>
                </a:solidFill>
                <a:latin typeface="Times New Roman" pitchFamily="18" charset="0"/>
              </a:rPr>
              <a:t>+ 2</a:t>
            </a:r>
            <a:r>
              <a:rPr lang="en-US" sz="2800" i="1" baseline="30000" dirty="0">
                <a:solidFill>
                  <a:srgbClr val="FF3300"/>
                </a:solidFill>
                <a:latin typeface="Times New Roman" pitchFamily="18" charset="0"/>
              </a:rPr>
              <a:t>k </a:t>
            </a:r>
            <a:r>
              <a:rPr lang="en-US" sz="2800" dirty="0">
                <a:solidFill>
                  <a:srgbClr val="FF3300"/>
                </a:solidFill>
                <a:latin typeface="Times New Roman" pitchFamily="18" charset="0"/>
              </a:rPr>
              <a:t>=2</a:t>
            </a:r>
            <a:r>
              <a:rPr lang="en-US" sz="2800" i="1" baseline="30000" dirty="0">
                <a:solidFill>
                  <a:srgbClr val="FF3300"/>
                </a:solidFill>
                <a:latin typeface="Times New Roman" pitchFamily="18" charset="0"/>
              </a:rPr>
              <a:t>k</a:t>
            </a:r>
            <a:r>
              <a:rPr lang="en-US" sz="2800" baseline="30000" dirty="0">
                <a:solidFill>
                  <a:srgbClr val="FF3300"/>
                </a:solidFill>
                <a:latin typeface="Times New Roman" pitchFamily="18" charset="0"/>
              </a:rPr>
              <a:t> + 1</a:t>
            </a:r>
            <a:r>
              <a:rPr lang="en-US" sz="2800" dirty="0">
                <a:solidFill>
                  <a:srgbClr val="000000"/>
                </a:solidFill>
                <a:latin typeface="Perpetua" pitchFamily="18" charset="0"/>
              </a:rPr>
              <a:t> </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k</a:t>
            </a:r>
            <a:r>
              <a:rPr lang="en-US" sz="2800" dirty="0">
                <a:solidFill>
                  <a:srgbClr val="000000"/>
                </a:solidFill>
                <a:latin typeface="Times New Roman" pitchFamily="18" charset="0"/>
              </a:rPr>
              <a:t>+1)</a:t>
            </a:r>
            <a:r>
              <a:rPr lang="en-US" sz="2800" dirty="0">
                <a:solidFill>
                  <a:srgbClr val="000000"/>
                </a:solidFill>
                <a:latin typeface="Perpetua" pitchFamily="18" charset="0"/>
              </a:rPr>
              <a:t> is true.</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By MI, </a:t>
            </a:r>
            <a:r>
              <a:rPr lang="en-US" sz="2800" i="1" dirty="0">
                <a:solidFill>
                  <a:srgbClr val="000000"/>
                </a:solidFill>
                <a:latin typeface="Times New Roman" pitchFamily="18" charset="0"/>
              </a:rPr>
              <a:t>P</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a:t>
            </a:r>
            <a:r>
              <a:rPr lang="en-US" sz="2800" dirty="0">
                <a:solidFill>
                  <a:srgbClr val="000000"/>
                </a:solidFill>
                <a:latin typeface="Perpetua" pitchFamily="18" charset="0"/>
              </a:rPr>
              <a:t> is true for all </a:t>
            </a:r>
            <a:r>
              <a:rPr lang="en-US" sz="2800" i="1" dirty="0" err="1">
                <a:solidFill>
                  <a:srgbClr val="000000"/>
                </a:solidFill>
                <a:latin typeface="Times New Roman" pitchFamily="18" charset="0"/>
              </a:rPr>
              <a:t>n</a:t>
            </a:r>
            <a:r>
              <a:rPr lang="en-US" sz="2800" dirty="0" err="1">
                <a:solidFill>
                  <a:srgbClr val="000000"/>
                </a:solidFill>
                <a:latin typeface="Symbol" pitchFamily="18" charset="2"/>
              </a:rPr>
              <a:t></a:t>
            </a:r>
            <a:r>
              <a:rPr lang="en-US" sz="2800" dirty="0" err="1">
                <a:solidFill>
                  <a:srgbClr val="000000"/>
                </a:solidFill>
                <a:latin typeface="Perpetua" pitchFamily="18" charset="0"/>
              </a:rPr>
              <a:t>Z</a:t>
            </a:r>
            <a:r>
              <a:rPr lang="en-US" sz="2800" baseline="30000" dirty="0">
                <a:solidFill>
                  <a:srgbClr val="000000"/>
                </a:solidFill>
                <a:latin typeface="Perpetua" pitchFamily="18" charset="0"/>
              </a:rPr>
              <a:t>+</a:t>
            </a:r>
            <a:r>
              <a:rPr lang="en-US" sz="2800" dirty="0">
                <a:solidFill>
                  <a:srgbClr val="000000"/>
                </a:solidFill>
                <a:latin typeface="Perpetua" pitchFamily="18" charset="0"/>
              </a:rPr>
              <a:t>.</a:t>
            </a: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latin typeface="Perpetua" pitchFamily="18" charset="0"/>
            </a:endParaRP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latin typeface="Perpetua" pitchFamily="18" charset="0"/>
            </a:endParaRPr>
          </a:p>
          <a:p>
            <a:pPr>
              <a:lnSpc>
                <a:spcPct val="9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latin typeface="Perpetua" pitchFamily="18" charset="0"/>
            </a:endParaRPr>
          </a:p>
        </p:txBody>
      </p:sp>
      <p:sp>
        <p:nvSpPr>
          <p:cNvPr id="3" name="Slide Number Placeholder 2"/>
          <p:cNvSpPr>
            <a:spLocks noGrp="1"/>
          </p:cNvSpPr>
          <p:nvPr>
            <p:ph type="sldNum" sz="quarter" idx="12"/>
          </p:nvPr>
        </p:nvSpPr>
        <p:spPr/>
        <p:txBody>
          <a:bodyPr/>
          <a:lstStyle/>
          <a:p>
            <a:fld id="{E29F1CCB-4845-4818-B6DA-06FA373F5B42}" type="slidenum">
              <a:rPr lang="id-ID" smtClean="0"/>
              <a:pPr/>
              <a:t>17</a:t>
            </a:fld>
            <a:endParaRPr lang="id-ID"/>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2051050" y="981075"/>
            <a:ext cx="2706688" cy="790575"/>
            <a:chOff x="1292" y="618"/>
            <a:chExt cx="1705" cy="498"/>
          </a:xfrm>
        </p:grpSpPr>
        <p:graphicFrame>
          <p:nvGraphicFramePr>
            <p:cNvPr id="3078" name="Object 2"/>
            <p:cNvGraphicFramePr>
              <a:graphicFrameLocks noChangeAspect="1"/>
            </p:cNvGraphicFramePr>
            <p:nvPr/>
          </p:nvGraphicFramePr>
          <p:xfrm>
            <a:off x="1292" y="618"/>
            <a:ext cx="1706" cy="499"/>
          </p:xfrm>
          <a:graphic>
            <a:graphicData uri="http://schemas.openxmlformats.org/presentationml/2006/ole">
              <mc:AlternateContent xmlns:mc="http://schemas.openxmlformats.org/markup-compatibility/2006">
                <mc:Choice xmlns:v="urn:schemas-microsoft-com:vml" Requires="v">
                  <p:oleObj spid="_x0000_s18439" r:id="rId4" imgW="1504440" imgH="584280" progId="Equation.3">
                    <p:embed/>
                  </p:oleObj>
                </mc:Choice>
                <mc:Fallback>
                  <p:oleObj r:id="rId4" imgW="1504440" imgH="5842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 y="618"/>
                          <a:ext cx="1706" cy="49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87" name="Text Box 3"/>
            <p:cNvSpPr txBox="1">
              <a:spLocks noChangeArrowheads="1"/>
            </p:cNvSpPr>
            <p:nvPr/>
          </p:nvSpPr>
          <p:spPr bwMode="auto">
            <a:xfrm>
              <a:off x="1292" y="618"/>
              <a:ext cx="1706" cy="499"/>
            </a:xfrm>
            <a:prstGeom prst="rect">
              <a:avLst/>
            </a:prstGeom>
            <a:noFill/>
            <a:ln w="9525">
              <a:noFill/>
              <a:round/>
              <a:headEnd/>
              <a:tailEnd/>
            </a:ln>
          </p:spPr>
          <p:txBody>
            <a:bodyPr wrap="none" anchor="ctr"/>
            <a:lstStyle/>
            <a:p>
              <a:endParaRPr lang="id-ID"/>
            </a:p>
          </p:txBody>
        </p:sp>
      </p:grpSp>
      <p:grpSp>
        <p:nvGrpSpPr>
          <p:cNvPr id="3" name="Group 4"/>
          <p:cNvGrpSpPr>
            <a:grpSpLocks/>
          </p:cNvGrpSpPr>
          <p:nvPr/>
        </p:nvGrpSpPr>
        <p:grpSpPr bwMode="auto">
          <a:xfrm>
            <a:off x="539750" y="1557338"/>
            <a:ext cx="1571625" cy="854075"/>
            <a:chOff x="340" y="981"/>
            <a:chExt cx="990" cy="538"/>
          </a:xfrm>
        </p:grpSpPr>
        <p:graphicFrame>
          <p:nvGraphicFramePr>
            <p:cNvPr id="3077" name="Object 5"/>
            <p:cNvGraphicFramePr>
              <a:graphicFrameLocks noChangeAspect="1"/>
            </p:cNvGraphicFramePr>
            <p:nvPr/>
          </p:nvGraphicFramePr>
          <p:xfrm>
            <a:off x="340" y="981"/>
            <a:ext cx="991" cy="539"/>
          </p:xfrm>
          <a:graphic>
            <a:graphicData uri="http://schemas.openxmlformats.org/presentationml/2006/ole">
              <mc:AlternateContent xmlns:mc="http://schemas.openxmlformats.org/markup-compatibility/2006">
                <mc:Choice xmlns:v="urn:schemas-microsoft-com:vml" Requires="v">
                  <p:oleObj spid="_x0000_s18440" r:id="rId6" imgW="768960" imgH="390960" progId="Equation.3">
                    <p:embed/>
                  </p:oleObj>
                </mc:Choice>
                <mc:Fallback>
                  <p:oleObj r:id="rId6" imgW="768960" imgH="390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981"/>
                          <a:ext cx="991" cy="539"/>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086" name="Text Box 6"/>
            <p:cNvSpPr txBox="1">
              <a:spLocks noChangeArrowheads="1"/>
            </p:cNvSpPr>
            <p:nvPr/>
          </p:nvSpPr>
          <p:spPr bwMode="auto">
            <a:xfrm>
              <a:off x="340" y="981"/>
              <a:ext cx="991" cy="539"/>
            </a:xfrm>
            <a:prstGeom prst="rect">
              <a:avLst/>
            </a:prstGeom>
            <a:noFill/>
            <a:ln w="9525">
              <a:noFill/>
              <a:round/>
              <a:headEnd/>
              <a:tailEnd/>
            </a:ln>
          </p:spPr>
          <p:txBody>
            <a:bodyPr wrap="none" anchor="ctr"/>
            <a:lstStyle/>
            <a:p>
              <a:endParaRPr lang="id-ID"/>
            </a:p>
          </p:txBody>
        </p:sp>
      </p:grpSp>
      <p:sp>
        <p:nvSpPr>
          <p:cNvPr id="3081" name="Text Box 7"/>
          <p:cNvSpPr txBox="1">
            <a:spLocks noChangeArrowheads="1"/>
          </p:cNvSpPr>
          <p:nvPr/>
        </p:nvSpPr>
        <p:spPr bwMode="auto">
          <a:xfrm>
            <a:off x="395288" y="549275"/>
            <a:ext cx="8497887" cy="509588"/>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8000"/>
                </a:solidFill>
              </a:rPr>
              <a:t>Example 7.</a:t>
            </a:r>
            <a:r>
              <a:rPr lang="en-US" sz="2400" dirty="0">
                <a:solidFill>
                  <a:srgbClr val="FFFFFF"/>
                </a:solidFill>
              </a:rPr>
              <a:t> The </a:t>
            </a:r>
            <a:r>
              <a:rPr lang="en-US" sz="2400" dirty="0">
                <a:solidFill>
                  <a:srgbClr val="0000FF"/>
                </a:solidFill>
              </a:rPr>
              <a:t>harmonic numbers</a:t>
            </a:r>
            <a:r>
              <a:rPr lang="en-US" sz="2400" dirty="0">
                <a:solidFill>
                  <a:srgbClr val="FFFFFF"/>
                </a:solidFill>
              </a:rPr>
              <a:t> </a:t>
            </a:r>
            <a:r>
              <a:rPr lang="en-US" sz="2400" i="1" dirty="0" err="1">
                <a:solidFill>
                  <a:srgbClr val="FFFFFF"/>
                </a:solidFill>
                <a:latin typeface="Times New Roman" pitchFamily="18" charset="0"/>
              </a:rPr>
              <a:t>H</a:t>
            </a:r>
            <a:r>
              <a:rPr lang="en-US" sz="2400" i="1" baseline="-25000" dirty="0" err="1">
                <a:solidFill>
                  <a:srgbClr val="FFFFFF"/>
                </a:solidFill>
                <a:latin typeface="Times New Roman" pitchFamily="18" charset="0"/>
              </a:rPr>
              <a:t>k</a:t>
            </a:r>
            <a:r>
              <a:rPr lang="en-US" sz="2400" dirty="0">
                <a:solidFill>
                  <a:srgbClr val="FFFFFF"/>
                </a:solidFill>
              </a:rPr>
              <a:t>, </a:t>
            </a:r>
            <a:r>
              <a:rPr lang="en-US" sz="2400" i="1" dirty="0">
                <a:solidFill>
                  <a:srgbClr val="FFFFFF"/>
                </a:solidFill>
                <a:latin typeface="Times New Roman" pitchFamily="18" charset="0"/>
              </a:rPr>
              <a:t>k</a:t>
            </a:r>
            <a:r>
              <a:rPr lang="en-US" sz="2400" dirty="0">
                <a:solidFill>
                  <a:srgbClr val="FFFFFF"/>
                </a:solidFill>
              </a:rPr>
              <a:t> =1,2,3,…, are</a:t>
            </a:r>
          </a:p>
        </p:txBody>
      </p:sp>
      <p:sp>
        <p:nvSpPr>
          <p:cNvPr id="3082" name="Text Box 8"/>
          <p:cNvSpPr txBox="1">
            <a:spLocks noChangeArrowheads="1"/>
          </p:cNvSpPr>
          <p:nvPr/>
        </p:nvSpPr>
        <p:spPr bwMode="auto">
          <a:xfrm>
            <a:off x="468313" y="1125538"/>
            <a:ext cx="8207375" cy="460375"/>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FFFFFF"/>
                </a:solidFill>
              </a:rPr>
              <a:t>defined by                                 . Use MI to show that</a:t>
            </a:r>
          </a:p>
        </p:txBody>
      </p:sp>
      <p:sp>
        <p:nvSpPr>
          <p:cNvPr id="19465" name="Text Box 9"/>
          <p:cNvSpPr txBox="1">
            <a:spLocks noChangeArrowheads="1"/>
          </p:cNvSpPr>
          <p:nvPr/>
        </p:nvSpPr>
        <p:spPr bwMode="auto">
          <a:xfrm>
            <a:off x="447675" y="2366963"/>
            <a:ext cx="8445500" cy="2836862"/>
          </a:xfrm>
          <a:prstGeom prst="rect">
            <a:avLst/>
          </a:prstGeom>
          <a:noFill/>
          <a:ln w="9525">
            <a:noFill/>
            <a:round/>
            <a:headEnd/>
            <a:tailEnd/>
          </a:ln>
        </p:spPr>
        <p:txBody>
          <a:bodyPr lIns="90000" tIns="46800" rIns="90000" bIns="46800">
            <a:spAutoFit/>
          </a:bodyPr>
          <a:lstStyle/>
          <a:p>
            <a:pPr>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Pf : Let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n</a:t>
            </a:r>
            <a:r>
              <a:rPr lang="en-US" sz="2400" dirty="0">
                <a:solidFill>
                  <a:srgbClr val="000000"/>
                </a:solidFill>
                <a:latin typeface="Times New Roman" pitchFamily="18" charset="0"/>
              </a:rPr>
              <a:t>)</a:t>
            </a:r>
            <a:r>
              <a:rPr lang="en-US" sz="2400" dirty="0">
                <a:solidFill>
                  <a:srgbClr val="000000"/>
                </a:solidFill>
              </a:rPr>
              <a:t> be the proposition that “                       ”. </a:t>
            </a:r>
          </a:p>
          <a:p>
            <a:pPr>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Basis step :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(0)</a:t>
            </a:r>
            <a:r>
              <a:rPr lang="en-US" sz="2400" dirty="0">
                <a:solidFill>
                  <a:srgbClr val="000000"/>
                </a:solidFill>
              </a:rPr>
              <a:t> is true, since                                    .</a:t>
            </a:r>
          </a:p>
          <a:p>
            <a:pPr>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Inductive step : Assume that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a:t>
            </a:r>
            <a:r>
              <a:rPr lang="en-US" sz="2400" dirty="0">
                <a:solidFill>
                  <a:srgbClr val="000000"/>
                </a:solidFill>
              </a:rPr>
              <a:t> is true for some </a:t>
            </a:r>
            <a:r>
              <a:rPr lang="en-US" sz="2400" i="1" dirty="0">
                <a:solidFill>
                  <a:srgbClr val="000000"/>
                </a:solidFill>
                <a:latin typeface="Times New Roman" pitchFamily="18" charset="0"/>
              </a:rPr>
              <a:t>k</a:t>
            </a:r>
            <a:r>
              <a:rPr lang="en-US" sz="2400" dirty="0">
                <a:solidFill>
                  <a:srgbClr val="000000"/>
                </a:solidFill>
              </a:rPr>
              <a:t>, </a:t>
            </a:r>
          </a:p>
          <a:p>
            <a:pPr>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i.e., </a:t>
            </a:r>
          </a:p>
          <a:p>
            <a:pPr>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Consider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dirty="0">
                <a:solidFill>
                  <a:srgbClr val="000000"/>
                </a:solidFill>
              </a:rPr>
              <a:t> : </a:t>
            </a:r>
          </a:p>
        </p:txBody>
      </p:sp>
      <p:sp>
        <p:nvSpPr>
          <p:cNvPr id="3084" name="Text Box 10"/>
          <p:cNvSpPr txBox="1">
            <a:spLocks noChangeArrowheads="1"/>
          </p:cNvSpPr>
          <p:nvPr/>
        </p:nvSpPr>
        <p:spPr bwMode="auto">
          <a:xfrm>
            <a:off x="2195513" y="1773238"/>
            <a:ext cx="5183187" cy="460375"/>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whenever </a:t>
            </a:r>
            <a:r>
              <a:rPr lang="en-US" sz="2400" i="1">
                <a:solidFill>
                  <a:srgbClr val="000000"/>
                </a:solidFill>
                <a:latin typeface="Times New Roman" pitchFamily="18" charset="0"/>
              </a:rPr>
              <a:t>n</a:t>
            </a:r>
            <a:r>
              <a:rPr lang="en-US" sz="2400">
                <a:solidFill>
                  <a:srgbClr val="000000"/>
                </a:solidFill>
              </a:rPr>
              <a:t> is a nonnegative integer.</a:t>
            </a:r>
          </a:p>
        </p:txBody>
      </p:sp>
      <p:graphicFrame>
        <p:nvGraphicFramePr>
          <p:cNvPr id="19467" name="Object 11"/>
          <p:cNvGraphicFramePr>
            <a:graphicFrameLocks noChangeAspect="1"/>
          </p:cNvGraphicFramePr>
          <p:nvPr/>
        </p:nvGraphicFramePr>
        <p:xfrm>
          <a:off x="5435600" y="2492375"/>
          <a:ext cx="1871663" cy="523875"/>
        </p:xfrm>
        <a:graphic>
          <a:graphicData uri="http://schemas.openxmlformats.org/presentationml/2006/ole">
            <mc:AlternateContent xmlns:mc="http://schemas.openxmlformats.org/markup-compatibility/2006">
              <mc:Choice xmlns:v="urn:schemas-microsoft-com:vml" Requires="v">
                <p:oleObj spid="_x0000_s18441" r:id="rId8" imgW="871560" imgH="232200" progId="Equation.3">
                  <p:embed/>
                </p:oleObj>
              </mc:Choice>
              <mc:Fallback>
                <p:oleObj r:id="rId8" imgW="871560" imgH="232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2492375"/>
                        <a:ext cx="1871663" cy="523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9468" name="Object 12"/>
          <p:cNvGraphicFramePr>
            <a:graphicFrameLocks noChangeAspect="1"/>
          </p:cNvGraphicFramePr>
          <p:nvPr/>
        </p:nvGraphicFramePr>
        <p:xfrm>
          <a:off x="5148263" y="3068638"/>
          <a:ext cx="2998787" cy="523875"/>
        </p:xfrm>
        <a:graphic>
          <a:graphicData uri="http://schemas.openxmlformats.org/presentationml/2006/ole">
            <mc:AlternateContent xmlns:mc="http://schemas.openxmlformats.org/markup-compatibility/2006">
              <mc:Choice xmlns:v="urn:schemas-microsoft-com:vml" Requires="v">
                <p:oleObj spid="_x0000_s18442" r:id="rId10" imgW="1389600" imgH="232200" progId="Equation.3">
                  <p:embed/>
                </p:oleObj>
              </mc:Choice>
              <mc:Fallback>
                <p:oleObj r:id="rId10" imgW="1389600" imgH="2322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8263" y="3068638"/>
                        <a:ext cx="2998787" cy="523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19469" name="Object 13"/>
          <p:cNvGraphicFramePr>
            <a:graphicFrameLocks noChangeAspect="1"/>
          </p:cNvGraphicFramePr>
          <p:nvPr/>
        </p:nvGraphicFramePr>
        <p:xfrm>
          <a:off x="3708400" y="4149725"/>
          <a:ext cx="1871663" cy="523875"/>
        </p:xfrm>
        <a:graphic>
          <a:graphicData uri="http://schemas.openxmlformats.org/presentationml/2006/ole">
            <mc:AlternateContent xmlns:mc="http://schemas.openxmlformats.org/markup-compatibility/2006">
              <mc:Choice xmlns:v="urn:schemas-microsoft-com:vml" Requires="v">
                <p:oleObj spid="_x0000_s18443" r:id="rId12" imgW="870120" imgH="232200" progId="Equation.3">
                  <p:embed/>
                </p:oleObj>
              </mc:Choice>
              <mc:Fallback>
                <p:oleObj r:id="rId12" imgW="870120" imgH="2322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8400" y="4149725"/>
                        <a:ext cx="1871663" cy="5238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E29F1CCB-4845-4818-B6DA-06FA373F5B42}" type="slidenum">
              <a:rPr lang="id-ID" smtClean="0"/>
              <a:pPr/>
              <a:t>18</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9465">
                                            <p:txEl>
                                              <p:pRg st="0" end="0"/>
                                            </p:txEl>
                                          </p:spTgt>
                                        </p:tgtEl>
                                        <p:attrNameLst>
                                          <p:attrName>style.visibility</p:attrName>
                                        </p:attrNameLst>
                                      </p:cBhvr>
                                      <p:to>
                                        <p:strVal val="visible"/>
                                      </p:to>
                                    </p:set>
                                    <p:anim calcmode="lin" valueType="num">
                                      <p:cBhvr additive="repl">
                                        <p:cTn id="7" dur="500" fill="hold"/>
                                        <p:tgtEl>
                                          <p:spTgt spid="19465">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19465">
                                            <p:txEl>
                                              <p:pRg st="0" end="0"/>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19467"/>
                                        </p:tgtEl>
                                        <p:attrNameLst>
                                          <p:attrName>style.visibility</p:attrName>
                                        </p:attrNameLst>
                                      </p:cBhvr>
                                      <p:to>
                                        <p:strVal val="visible"/>
                                      </p:to>
                                    </p:set>
                                    <p:anim calcmode="lin" valueType="num">
                                      <p:cBhvr additive="repl">
                                        <p:cTn id="11" dur="500" fill="hold"/>
                                        <p:tgtEl>
                                          <p:spTgt spid="19467"/>
                                        </p:tgtEl>
                                        <p:attrNameLst>
                                          <p:attrName>ppt_x</p:attrName>
                                        </p:attrNameLst>
                                      </p:cBhvr>
                                      <p:tavLst>
                                        <p:tav tm="100000">
                                          <p:val>
                                            <p:strVal val="#ppt_x"/>
                                          </p:val>
                                        </p:tav>
                                        <p:tav tm="100000">
                                          <p:val>
                                            <p:strVal val="#ppt_x"/>
                                          </p:val>
                                        </p:tav>
                                      </p:tavLst>
                                    </p:anim>
                                    <p:anim calcmode="lin" valueType="num">
                                      <p:cBhvr additive="repl">
                                        <p:cTn id="12" dur="500" fill="hold"/>
                                        <p:tgtEl>
                                          <p:spTgt spid="19467"/>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19465">
                                            <p:txEl>
                                              <p:pRg st="1" end="1"/>
                                            </p:txEl>
                                          </p:spTgt>
                                        </p:tgtEl>
                                        <p:attrNameLst>
                                          <p:attrName>style.visibility</p:attrName>
                                        </p:attrNameLst>
                                      </p:cBhvr>
                                      <p:to>
                                        <p:strVal val="visible"/>
                                      </p:to>
                                    </p:set>
                                    <p:anim calcmode="lin" valueType="num">
                                      <p:cBhvr additive="repl">
                                        <p:cTn id="17" dur="500" fill="hold"/>
                                        <p:tgtEl>
                                          <p:spTgt spid="19465">
                                            <p:txEl>
                                              <p:pRg st="1" end="1"/>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19465">
                                            <p:txEl>
                                              <p:pRg st="1" end="1"/>
                                            </p:txEl>
                                          </p:spTgt>
                                        </p:tgtEl>
                                        <p:attrNameLst>
                                          <p:attrName>ppt_y</p:attrName>
                                        </p:attrNameLst>
                                      </p:cBhvr>
                                      <p:tavLst>
                                        <p:tav tm="100000">
                                          <p:val>
                                            <p:strVal val="1+#ppt_h/2"/>
                                          </p:val>
                                        </p:tav>
                                        <p:tav tm="100000">
                                          <p:val>
                                            <p:strVal val="#ppt_y"/>
                                          </p:val>
                                        </p:tav>
                                      </p:tavLst>
                                    </p:anim>
                                  </p:childTnLst>
                                </p:cTn>
                              </p:par>
                              <p:par>
                                <p:cTn id="19" presetID="2" presetClass="entr" presetSubtype="4" fill="hold" nodeType="withEffect">
                                  <p:stCondLst>
                                    <p:cond delay="0"/>
                                  </p:stCondLst>
                                  <p:childTnLst>
                                    <p:set>
                                      <p:cBhvr additive="repl">
                                        <p:cTn id="20" dur="1" fill="hold">
                                          <p:stCondLst>
                                            <p:cond delay="0"/>
                                          </p:stCondLst>
                                        </p:cTn>
                                        <p:tgtEl>
                                          <p:spTgt spid="19468"/>
                                        </p:tgtEl>
                                        <p:attrNameLst>
                                          <p:attrName>style.visibility</p:attrName>
                                        </p:attrNameLst>
                                      </p:cBhvr>
                                      <p:to>
                                        <p:strVal val="visible"/>
                                      </p:to>
                                    </p:set>
                                    <p:anim calcmode="lin" valueType="num">
                                      <p:cBhvr additive="repl">
                                        <p:cTn id="21" dur="500" fill="hold"/>
                                        <p:tgtEl>
                                          <p:spTgt spid="19468"/>
                                        </p:tgtEl>
                                        <p:attrNameLst>
                                          <p:attrName>ppt_x</p:attrName>
                                        </p:attrNameLst>
                                      </p:cBhvr>
                                      <p:tavLst>
                                        <p:tav tm="100000">
                                          <p:val>
                                            <p:strVal val="#ppt_x"/>
                                          </p:val>
                                        </p:tav>
                                        <p:tav tm="100000">
                                          <p:val>
                                            <p:strVal val="#ppt_x"/>
                                          </p:val>
                                        </p:tav>
                                      </p:tavLst>
                                    </p:anim>
                                    <p:anim calcmode="lin" valueType="num">
                                      <p:cBhvr additive="repl">
                                        <p:cTn id="22" dur="500" fill="hold"/>
                                        <p:tgtEl>
                                          <p:spTgt spid="19468"/>
                                        </p:tgtEl>
                                        <p:attrNameLst>
                                          <p:attrName>ppt_y</p:attrName>
                                        </p:attrNameLst>
                                      </p:cBhvr>
                                      <p:tavLst>
                                        <p:tav tm="10000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additive="repl">
                                        <p:cTn id="26" dur="1" fill="hold">
                                          <p:stCondLst>
                                            <p:cond delay="0"/>
                                          </p:stCondLst>
                                        </p:cTn>
                                        <p:tgtEl>
                                          <p:spTgt spid="19465">
                                            <p:txEl>
                                              <p:pRg st="2" end="2"/>
                                            </p:txEl>
                                          </p:spTgt>
                                        </p:tgtEl>
                                        <p:attrNameLst>
                                          <p:attrName>style.visibility</p:attrName>
                                        </p:attrNameLst>
                                      </p:cBhvr>
                                      <p:to>
                                        <p:strVal val="visible"/>
                                      </p:to>
                                    </p:set>
                                    <p:anim calcmode="lin" valueType="num">
                                      <p:cBhvr additive="repl">
                                        <p:cTn id="27" dur="500" fill="hold"/>
                                        <p:tgtEl>
                                          <p:spTgt spid="19465">
                                            <p:txEl>
                                              <p:pRg st="2" end="2"/>
                                            </p:txEl>
                                          </p:spTgt>
                                        </p:tgtEl>
                                        <p:attrNameLst>
                                          <p:attrName>ppt_x</p:attrName>
                                        </p:attrNameLst>
                                      </p:cBhvr>
                                      <p:tavLst>
                                        <p:tav tm="100000">
                                          <p:val>
                                            <p:strVal val="#ppt_x"/>
                                          </p:val>
                                        </p:tav>
                                        <p:tav tm="100000">
                                          <p:val>
                                            <p:strVal val="#ppt_x"/>
                                          </p:val>
                                        </p:tav>
                                      </p:tavLst>
                                    </p:anim>
                                    <p:anim calcmode="lin" valueType="num">
                                      <p:cBhvr additive="repl">
                                        <p:cTn id="28" dur="500" fill="hold"/>
                                        <p:tgtEl>
                                          <p:spTgt spid="19465">
                                            <p:txEl>
                                              <p:pRg st="2" end="2"/>
                                            </p:txEl>
                                          </p:spTgt>
                                        </p:tgtEl>
                                        <p:attrNameLst>
                                          <p:attrName>ppt_y</p:attrName>
                                        </p:attrNameLst>
                                      </p:cBhvr>
                                      <p:tavLst>
                                        <p:tav tm="100000">
                                          <p:val>
                                            <p:strVal val="1+#ppt_h/2"/>
                                          </p:val>
                                        </p:tav>
                                        <p:tav tm="100000">
                                          <p:val>
                                            <p:strVal val="#ppt_y"/>
                                          </p:val>
                                        </p:tav>
                                      </p:tavLst>
                                    </p:anim>
                                  </p:childTnLst>
                                </p:cTn>
                              </p:par>
                              <p:par>
                                <p:cTn id="29" presetID="2" presetClass="entr" presetSubtype="4" fill="hold" nodeType="withEffect">
                                  <p:stCondLst>
                                    <p:cond delay="0"/>
                                  </p:stCondLst>
                                  <p:childTnLst>
                                    <p:set>
                                      <p:cBhvr additive="repl">
                                        <p:cTn id="30" dur="1" fill="hold">
                                          <p:stCondLst>
                                            <p:cond delay="0"/>
                                          </p:stCondLst>
                                        </p:cTn>
                                        <p:tgtEl>
                                          <p:spTgt spid="19465">
                                            <p:txEl>
                                              <p:pRg st="3" end="3"/>
                                            </p:txEl>
                                          </p:spTgt>
                                        </p:tgtEl>
                                        <p:attrNameLst>
                                          <p:attrName>style.visibility</p:attrName>
                                        </p:attrNameLst>
                                      </p:cBhvr>
                                      <p:to>
                                        <p:strVal val="visible"/>
                                      </p:to>
                                    </p:set>
                                    <p:anim calcmode="lin" valueType="num">
                                      <p:cBhvr additive="repl">
                                        <p:cTn id="31" dur="500" fill="hold"/>
                                        <p:tgtEl>
                                          <p:spTgt spid="19465">
                                            <p:txEl>
                                              <p:pRg st="3" end="3"/>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19465">
                                            <p:txEl>
                                              <p:pRg st="3" end="3"/>
                                            </p:txEl>
                                          </p:spTgt>
                                        </p:tgtEl>
                                        <p:attrNameLst>
                                          <p:attrName>ppt_y</p:attrName>
                                        </p:attrNameLst>
                                      </p:cBhvr>
                                      <p:tavLst>
                                        <p:tav tm="100000">
                                          <p:val>
                                            <p:strVal val="1+#ppt_h/2"/>
                                          </p:val>
                                        </p:tav>
                                        <p:tav tm="100000">
                                          <p:val>
                                            <p:strVal val="#ppt_y"/>
                                          </p:val>
                                        </p:tav>
                                      </p:tavLst>
                                    </p:anim>
                                  </p:childTnLst>
                                </p:cTn>
                              </p:par>
                              <p:par>
                                <p:cTn id="33" presetID="2" presetClass="entr" presetSubtype="4" fill="hold" nodeType="withEffect">
                                  <p:stCondLst>
                                    <p:cond delay="0"/>
                                  </p:stCondLst>
                                  <p:childTnLst>
                                    <p:set>
                                      <p:cBhvr additive="repl">
                                        <p:cTn id="34" dur="1" fill="hold">
                                          <p:stCondLst>
                                            <p:cond delay="0"/>
                                          </p:stCondLst>
                                        </p:cTn>
                                        <p:tgtEl>
                                          <p:spTgt spid="19469"/>
                                        </p:tgtEl>
                                        <p:attrNameLst>
                                          <p:attrName>style.visibility</p:attrName>
                                        </p:attrNameLst>
                                      </p:cBhvr>
                                      <p:to>
                                        <p:strVal val="visible"/>
                                      </p:to>
                                    </p:set>
                                    <p:anim calcmode="lin" valueType="num">
                                      <p:cBhvr additive="repl">
                                        <p:cTn id="35" dur="500" fill="hold"/>
                                        <p:tgtEl>
                                          <p:spTgt spid="19469"/>
                                        </p:tgtEl>
                                        <p:attrNameLst>
                                          <p:attrName>ppt_x</p:attrName>
                                        </p:attrNameLst>
                                      </p:cBhvr>
                                      <p:tavLst>
                                        <p:tav tm="100000">
                                          <p:val>
                                            <p:strVal val="#ppt_x"/>
                                          </p:val>
                                        </p:tav>
                                        <p:tav tm="100000">
                                          <p:val>
                                            <p:strVal val="#ppt_x"/>
                                          </p:val>
                                        </p:tav>
                                      </p:tavLst>
                                    </p:anim>
                                    <p:anim calcmode="lin" valueType="num">
                                      <p:cBhvr additive="repl">
                                        <p:cTn id="36" dur="500" fill="hold"/>
                                        <p:tgtEl>
                                          <p:spTgt spid="19469"/>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19465">
                                            <p:txEl>
                                              <p:pRg st="4" end="4"/>
                                            </p:txEl>
                                          </p:spTgt>
                                        </p:tgtEl>
                                        <p:attrNameLst>
                                          <p:attrName>style.visibility</p:attrName>
                                        </p:attrNameLst>
                                      </p:cBhvr>
                                      <p:to>
                                        <p:strVal val="visible"/>
                                      </p:to>
                                    </p:set>
                                    <p:anim calcmode="lin" valueType="num">
                                      <p:cBhvr additive="repl">
                                        <p:cTn id="41" dur="500" fill="hold"/>
                                        <p:tgtEl>
                                          <p:spTgt spid="19465">
                                            <p:txEl>
                                              <p:pRg st="4" end="4"/>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19465">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785813" y="5715000"/>
            <a:ext cx="4251325" cy="8255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k</a:t>
            </a:r>
            <a:r>
              <a:rPr lang="en-US" sz="2400">
                <a:solidFill>
                  <a:srgbClr val="000000"/>
                </a:solidFill>
                <a:latin typeface="Times New Roman" pitchFamily="18" charset="0"/>
              </a:rPr>
              <a:t>+1)</a:t>
            </a:r>
            <a:r>
              <a:rPr lang="en-US" sz="2400">
                <a:solidFill>
                  <a:srgbClr val="000000"/>
                </a:solidFill>
              </a:rPr>
              <a:t> is true.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By MI,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rPr>
              <a:t> is true for all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rPr>
              <a:t>Z</a:t>
            </a:r>
            <a:r>
              <a:rPr lang="en-US" sz="2400" baseline="30000">
                <a:solidFill>
                  <a:srgbClr val="000000"/>
                </a:solidFill>
              </a:rPr>
              <a:t>+</a:t>
            </a:r>
            <a:r>
              <a:rPr lang="en-US" sz="2400">
                <a:solidFill>
                  <a:srgbClr val="000000"/>
                </a:solidFill>
              </a:rPr>
              <a:t>.</a:t>
            </a:r>
          </a:p>
        </p:txBody>
      </p:sp>
      <p:graphicFrame>
        <p:nvGraphicFramePr>
          <p:cNvPr id="4098" name="Object 2"/>
          <p:cNvGraphicFramePr>
            <a:graphicFrameLocks noChangeAspect="1"/>
          </p:cNvGraphicFramePr>
          <p:nvPr/>
        </p:nvGraphicFramePr>
        <p:xfrm>
          <a:off x="931863" y="573088"/>
          <a:ext cx="6859587" cy="803275"/>
        </p:xfrm>
        <a:graphic>
          <a:graphicData uri="http://schemas.openxmlformats.org/presentationml/2006/ole">
            <mc:AlternateContent xmlns:mc="http://schemas.openxmlformats.org/markup-compatibility/2006">
              <mc:Choice xmlns:v="urn:schemas-microsoft-com:vml" Requires="v">
                <p:oleObj spid="_x0000_s19464" name="Equation" r:id="rId4" imgW="3263760" imgH="393480" progId="Equation.3">
                  <p:embed/>
                </p:oleObj>
              </mc:Choice>
              <mc:Fallback>
                <p:oleObj name="Equation" r:id="rId4" imgW="3263760" imgH="393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1863" y="573088"/>
                        <a:ext cx="6859587" cy="803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1687513" y="1365250"/>
          <a:ext cx="4349750" cy="803275"/>
        </p:xfrm>
        <a:graphic>
          <a:graphicData uri="http://schemas.openxmlformats.org/presentationml/2006/ole">
            <mc:AlternateContent xmlns:mc="http://schemas.openxmlformats.org/markup-compatibility/2006">
              <mc:Choice xmlns:v="urn:schemas-microsoft-com:vml" Requires="v">
                <p:oleObj spid="_x0000_s19465" name="Equation" r:id="rId6" imgW="2070000" imgH="393480" progId="Equation.3">
                  <p:embed/>
                </p:oleObj>
              </mc:Choice>
              <mc:Fallback>
                <p:oleObj name="Equation" r:id="rId6" imgW="2070000" imgH="39348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7513" y="1365250"/>
                        <a:ext cx="4349750" cy="803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1752600" y="2230438"/>
          <a:ext cx="4548188" cy="803275"/>
        </p:xfrm>
        <a:graphic>
          <a:graphicData uri="http://schemas.openxmlformats.org/presentationml/2006/ole">
            <mc:AlternateContent xmlns:mc="http://schemas.openxmlformats.org/markup-compatibility/2006">
              <mc:Choice xmlns:v="urn:schemas-microsoft-com:vml" Requires="v">
                <p:oleObj spid="_x0000_s19466" name="Equation" r:id="rId8" imgW="2120760" imgH="393480" progId="Equation.3">
                  <p:embed/>
                </p:oleObj>
              </mc:Choice>
              <mc:Fallback>
                <p:oleObj name="Equation" r:id="rId8" imgW="2120760" imgH="39348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2230438"/>
                        <a:ext cx="4548188" cy="8032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485" name="Object 5"/>
          <p:cNvGraphicFramePr>
            <a:graphicFrameLocks noChangeAspect="1"/>
          </p:cNvGraphicFramePr>
          <p:nvPr/>
        </p:nvGraphicFramePr>
        <p:xfrm>
          <a:off x="1639888" y="3236913"/>
          <a:ext cx="5546725" cy="806450"/>
        </p:xfrm>
        <a:graphic>
          <a:graphicData uri="http://schemas.openxmlformats.org/presentationml/2006/ole">
            <mc:AlternateContent xmlns:mc="http://schemas.openxmlformats.org/markup-compatibility/2006">
              <mc:Choice xmlns:v="urn:schemas-microsoft-com:vml" Requires="v">
                <p:oleObj spid="_x0000_s19467" name="Equation" r:id="rId10" imgW="2489040" imgH="393480" progId="Equation.3">
                  <p:embed/>
                </p:oleObj>
              </mc:Choice>
              <mc:Fallback>
                <p:oleObj name="Equation" r:id="rId10" imgW="2489040" imgH="39348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9888" y="3236913"/>
                        <a:ext cx="5546725" cy="8064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486" name="Object 6"/>
          <p:cNvGraphicFramePr>
            <a:graphicFrameLocks noChangeAspect="1"/>
          </p:cNvGraphicFramePr>
          <p:nvPr/>
        </p:nvGraphicFramePr>
        <p:xfrm>
          <a:off x="1660525" y="4098925"/>
          <a:ext cx="2392363" cy="865188"/>
        </p:xfrm>
        <a:graphic>
          <a:graphicData uri="http://schemas.openxmlformats.org/presentationml/2006/ole">
            <mc:AlternateContent xmlns:mc="http://schemas.openxmlformats.org/markup-compatibility/2006">
              <mc:Choice xmlns:v="urn:schemas-microsoft-com:vml" Requires="v">
                <p:oleObj spid="_x0000_s19468" name="Equation" r:id="rId12" imgW="1180800" imgH="419040" progId="Equation.3">
                  <p:embed/>
                </p:oleObj>
              </mc:Choice>
              <mc:Fallback>
                <p:oleObj name="Equation" r:id="rId12" imgW="1180800" imgH="419040"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60525" y="4098925"/>
                        <a:ext cx="2392363" cy="86518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aphicFrame>
        <p:nvGraphicFramePr>
          <p:cNvPr id="20487" name="Object 7"/>
          <p:cNvGraphicFramePr>
            <a:graphicFrameLocks noChangeAspect="1"/>
          </p:cNvGraphicFramePr>
          <p:nvPr/>
        </p:nvGraphicFramePr>
        <p:xfrm>
          <a:off x="1773238" y="4940300"/>
          <a:ext cx="1209675" cy="855663"/>
        </p:xfrm>
        <a:graphic>
          <a:graphicData uri="http://schemas.openxmlformats.org/presentationml/2006/ole">
            <mc:AlternateContent xmlns:mc="http://schemas.openxmlformats.org/markup-compatibility/2006">
              <mc:Choice xmlns:v="urn:schemas-microsoft-com:vml" Requires="v">
                <p:oleObj spid="_x0000_s19469" name="Equation" r:id="rId14" imgW="634680" imgH="393480" progId="Equation.3">
                  <p:embed/>
                </p:oleObj>
              </mc:Choice>
              <mc:Fallback>
                <p:oleObj name="Equation" r:id="rId14" imgW="634680" imgH="393480"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73238" y="4940300"/>
                        <a:ext cx="1209675" cy="8556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4105" name="Text Box 8"/>
          <p:cNvSpPr txBox="1">
            <a:spLocks noChangeArrowheads="1"/>
          </p:cNvSpPr>
          <p:nvPr/>
        </p:nvSpPr>
        <p:spPr bwMode="auto">
          <a:xfrm>
            <a:off x="1150938" y="2378075"/>
            <a:ext cx="449262"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&gt;=</a:t>
            </a:r>
          </a:p>
        </p:txBody>
      </p:sp>
      <p:sp>
        <p:nvSpPr>
          <p:cNvPr id="4106" name="Text Box 9"/>
          <p:cNvSpPr txBox="1">
            <a:spLocks noChangeArrowheads="1"/>
          </p:cNvSpPr>
          <p:nvPr/>
        </p:nvSpPr>
        <p:spPr bwMode="auto">
          <a:xfrm>
            <a:off x="1150938" y="3422650"/>
            <a:ext cx="449262" cy="365125"/>
          </a:xfrm>
          <a:prstGeom prst="rect">
            <a:avLst/>
          </a:prstGeom>
          <a:noFill/>
          <a:ln w="9525">
            <a:noFill/>
            <a:round/>
            <a:headEnd/>
            <a:tailEnd/>
          </a:ln>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&gt;=</a:t>
            </a:r>
          </a:p>
        </p:txBody>
      </p:sp>
      <p:sp>
        <p:nvSpPr>
          <p:cNvPr id="11" name="Slide Number Placeholder 10"/>
          <p:cNvSpPr>
            <a:spLocks noGrp="1"/>
          </p:cNvSpPr>
          <p:nvPr>
            <p:ph type="sldNum" sz="quarter" idx="12"/>
          </p:nvPr>
        </p:nvSpPr>
        <p:spPr/>
        <p:txBody>
          <a:bodyPr/>
          <a:lstStyle/>
          <a:p>
            <a:fld id="{E29F1CCB-4845-4818-B6DA-06FA373F5B42}" type="slidenum">
              <a:rPr lang="id-ID" smtClean="0"/>
              <a:pPr/>
              <a:t>19</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0483"/>
                                        </p:tgtEl>
                                        <p:attrNameLst>
                                          <p:attrName>style.visibility</p:attrName>
                                        </p:attrNameLst>
                                      </p:cBhvr>
                                      <p:to>
                                        <p:strVal val="visible"/>
                                      </p:to>
                                    </p:set>
                                    <p:anim calcmode="lin" valueType="num">
                                      <p:cBhvr additive="repl">
                                        <p:cTn id="7" dur="500" fill="hold"/>
                                        <p:tgtEl>
                                          <p:spTgt spid="20483"/>
                                        </p:tgtEl>
                                        <p:attrNameLst>
                                          <p:attrName>ppt_x</p:attrName>
                                        </p:attrNameLst>
                                      </p:cBhvr>
                                      <p:tavLst>
                                        <p:tav tm="100000">
                                          <p:val>
                                            <p:strVal val="#ppt_x"/>
                                          </p:val>
                                        </p:tav>
                                        <p:tav tm="100000">
                                          <p:val>
                                            <p:strVal val="#ppt_x"/>
                                          </p:val>
                                        </p:tav>
                                      </p:tavLst>
                                    </p:anim>
                                    <p:anim calcmode="lin" valueType="num">
                                      <p:cBhvr additive="repl">
                                        <p:cTn id="8" dur="500" fill="hold"/>
                                        <p:tgtEl>
                                          <p:spTgt spid="20483"/>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0484"/>
                                        </p:tgtEl>
                                        <p:attrNameLst>
                                          <p:attrName>style.visibility</p:attrName>
                                        </p:attrNameLst>
                                      </p:cBhvr>
                                      <p:to>
                                        <p:strVal val="visible"/>
                                      </p:to>
                                    </p:set>
                                    <p:anim calcmode="lin" valueType="num">
                                      <p:cBhvr additive="repl">
                                        <p:cTn id="13" dur="500" fill="hold"/>
                                        <p:tgtEl>
                                          <p:spTgt spid="20484"/>
                                        </p:tgtEl>
                                        <p:attrNameLst>
                                          <p:attrName>ppt_x</p:attrName>
                                        </p:attrNameLst>
                                      </p:cBhvr>
                                      <p:tavLst>
                                        <p:tav tm="100000">
                                          <p:val>
                                            <p:strVal val="#ppt_x"/>
                                          </p:val>
                                        </p:tav>
                                        <p:tav tm="100000">
                                          <p:val>
                                            <p:strVal val="#ppt_x"/>
                                          </p:val>
                                        </p:tav>
                                      </p:tavLst>
                                    </p:anim>
                                    <p:anim calcmode="lin" valueType="num">
                                      <p:cBhvr additive="repl">
                                        <p:cTn id="14" dur="500" fill="hold"/>
                                        <p:tgtEl>
                                          <p:spTgt spid="20484"/>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0485"/>
                                        </p:tgtEl>
                                        <p:attrNameLst>
                                          <p:attrName>style.visibility</p:attrName>
                                        </p:attrNameLst>
                                      </p:cBhvr>
                                      <p:to>
                                        <p:strVal val="visible"/>
                                      </p:to>
                                    </p:set>
                                    <p:anim calcmode="lin" valueType="num">
                                      <p:cBhvr additive="repl">
                                        <p:cTn id="19" dur="500" fill="hold"/>
                                        <p:tgtEl>
                                          <p:spTgt spid="20485"/>
                                        </p:tgtEl>
                                        <p:attrNameLst>
                                          <p:attrName>ppt_x</p:attrName>
                                        </p:attrNameLst>
                                      </p:cBhvr>
                                      <p:tavLst>
                                        <p:tav tm="100000">
                                          <p:val>
                                            <p:strVal val="#ppt_x"/>
                                          </p:val>
                                        </p:tav>
                                        <p:tav tm="100000">
                                          <p:val>
                                            <p:strVal val="#ppt_x"/>
                                          </p:val>
                                        </p:tav>
                                      </p:tavLst>
                                    </p:anim>
                                    <p:anim calcmode="lin" valueType="num">
                                      <p:cBhvr additive="repl">
                                        <p:cTn id="20" dur="500" fill="hold"/>
                                        <p:tgtEl>
                                          <p:spTgt spid="20485"/>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0486"/>
                                        </p:tgtEl>
                                        <p:attrNameLst>
                                          <p:attrName>style.visibility</p:attrName>
                                        </p:attrNameLst>
                                      </p:cBhvr>
                                      <p:to>
                                        <p:strVal val="visible"/>
                                      </p:to>
                                    </p:set>
                                    <p:anim calcmode="lin" valueType="num">
                                      <p:cBhvr additive="repl">
                                        <p:cTn id="25" dur="500" fill="hold"/>
                                        <p:tgtEl>
                                          <p:spTgt spid="20486"/>
                                        </p:tgtEl>
                                        <p:attrNameLst>
                                          <p:attrName>ppt_x</p:attrName>
                                        </p:attrNameLst>
                                      </p:cBhvr>
                                      <p:tavLst>
                                        <p:tav tm="100000">
                                          <p:val>
                                            <p:strVal val="#ppt_x"/>
                                          </p:val>
                                        </p:tav>
                                        <p:tav tm="100000">
                                          <p:val>
                                            <p:strVal val="#ppt_x"/>
                                          </p:val>
                                        </p:tav>
                                      </p:tavLst>
                                    </p:anim>
                                    <p:anim calcmode="lin" valueType="num">
                                      <p:cBhvr additive="repl">
                                        <p:cTn id="26" dur="500" fill="hold"/>
                                        <p:tgtEl>
                                          <p:spTgt spid="20486"/>
                                        </p:tgtEl>
                                        <p:attrNameLst>
                                          <p:attrName>ppt_y</p:attrName>
                                        </p:attrNameLst>
                                      </p:cBhvr>
                                      <p:tavLst>
                                        <p:tav tm="10000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0487"/>
                                        </p:tgtEl>
                                        <p:attrNameLst>
                                          <p:attrName>style.visibility</p:attrName>
                                        </p:attrNameLst>
                                      </p:cBhvr>
                                      <p:to>
                                        <p:strVal val="visible"/>
                                      </p:to>
                                    </p:set>
                                    <p:anim calcmode="lin" valueType="num">
                                      <p:cBhvr additive="repl">
                                        <p:cTn id="31" dur="500" fill="hold"/>
                                        <p:tgtEl>
                                          <p:spTgt spid="20487"/>
                                        </p:tgtEl>
                                        <p:attrNameLst>
                                          <p:attrName>ppt_x</p:attrName>
                                        </p:attrNameLst>
                                      </p:cBhvr>
                                      <p:tavLst>
                                        <p:tav tm="100000">
                                          <p:val>
                                            <p:strVal val="#ppt_x"/>
                                          </p:val>
                                        </p:tav>
                                        <p:tav tm="100000">
                                          <p:val>
                                            <p:strVal val="#ppt_x"/>
                                          </p:val>
                                        </p:tav>
                                      </p:tavLst>
                                    </p:anim>
                                    <p:anim calcmode="lin" valueType="num">
                                      <p:cBhvr additive="repl">
                                        <p:cTn id="32" dur="500" fill="hold"/>
                                        <p:tgtEl>
                                          <p:spTgt spid="20487"/>
                                        </p:tgtEl>
                                        <p:attrNameLst>
                                          <p:attrName>ppt_y</p:attrName>
                                        </p:attrNameLst>
                                      </p:cBhvr>
                                      <p:tavLst>
                                        <p:tav tm="10000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20481">
                                            <p:txEl>
                                              <p:pRg st="0" end="0"/>
                                            </p:txEl>
                                          </p:spTgt>
                                        </p:tgtEl>
                                        <p:attrNameLst>
                                          <p:attrName>style.visibility</p:attrName>
                                        </p:attrNameLst>
                                      </p:cBhvr>
                                      <p:to>
                                        <p:strVal val="visible"/>
                                      </p:to>
                                    </p:set>
                                    <p:anim calcmode="lin" valueType="num">
                                      <p:cBhvr additive="repl">
                                        <p:cTn id="37" dur="500" fill="hold"/>
                                        <p:tgtEl>
                                          <p:spTgt spid="20481">
                                            <p:txEl>
                                              <p:pRg st="0" end="0"/>
                                            </p:txEl>
                                          </p:spTgt>
                                        </p:tgtEl>
                                        <p:attrNameLst>
                                          <p:attrName>ppt_x</p:attrName>
                                        </p:attrNameLst>
                                      </p:cBhvr>
                                      <p:tavLst>
                                        <p:tav tm="100000">
                                          <p:val>
                                            <p:strVal val="#ppt_x"/>
                                          </p:val>
                                        </p:tav>
                                        <p:tav tm="100000">
                                          <p:val>
                                            <p:strVal val="#ppt_x"/>
                                          </p:val>
                                        </p:tav>
                                      </p:tavLst>
                                    </p:anim>
                                    <p:anim calcmode="lin" valueType="num">
                                      <p:cBhvr additive="repl">
                                        <p:cTn id="38" dur="500" fill="hold"/>
                                        <p:tgtEl>
                                          <p:spTgt spid="20481">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20481">
                                            <p:txEl>
                                              <p:pRg st="1" end="1"/>
                                            </p:txEl>
                                          </p:spTgt>
                                        </p:tgtEl>
                                        <p:attrNameLst>
                                          <p:attrName>style.visibility</p:attrName>
                                        </p:attrNameLst>
                                      </p:cBhvr>
                                      <p:to>
                                        <p:strVal val="visible"/>
                                      </p:to>
                                    </p:set>
                                    <p:anim calcmode="lin" valueType="num">
                                      <p:cBhvr additive="repl">
                                        <p:cTn id="43" dur="500" fill="hold"/>
                                        <p:tgtEl>
                                          <p:spTgt spid="20481">
                                            <p:txEl>
                                              <p:pRg st="1" end="1"/>
                                            </p:txEl>
                                          </p:spTgt>
                                        </p:tgtEl>
                                        <p:attrNameLst>
                                          <p:attrName>ppt_x</p:attrName>
                                        </p:attrNameLst>
                                      </p:cBhvr>
                                      <p:tavLst>
                                        <p:tav tm="100000">
                                          <p:val>
                                            <p:strVal val="#ppt_x"/>
                                          </p:val>
                                        </p:tav>
                                        <p:tav tm="100000">
                                          <p:val>
                                            <p:strVal val="#ppt_x"/>
                                          </p:val>
                                        </p:tav>
                                      </p:tavLst>
                                    </p:anim>
                                    <p:anim calcmode="lin" valueType="num">
                                      <p:cBhvr additive="repl">
                                        <p:cTn id="44" dur="500" fill="hold"/>
                                        <p:tgtEl>
                                          <p:spTgt spid="20481">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914400" y="274638"/>
            <a:ext cx="7772400" cy="1143000"/>
          </a:xfrm>
          <a:prstGeom prst="rect">
            <a:avLst/>
          </a:prstGeom>
          <a:noFill/>
          <a:ln w="9525">
            <a:noFill/>
            <a:round/>
            <a:headEnd/>
            <a:tailEnd/>
          </a:ln>
        </p:spPr>
        <p:txBody>
          <a:bodyPr lIns="90000" tIns="46800" rIns="90000" bIns="91440" anchor="b"/>
          <a:lstStyle/>
          <a:p>
            <a:pPr>
              <a:buClr>
                <a:srgbClr val="696464"/>
              </a:buClr>
              <a:buFont typeface="Franklin Gothic Book"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696464"/>
                </a:solidFill>
                <a:latin typeface="Franklin Gothic Book" pitchFamily="34" charset="0"/>
              </a:rPr>
              <a:t>Simulation Game: Hanoi Tower</a:t>
            </a:r>
          </a:p>
        </p:txBody>
      </p:sp>
      <p:sp>
        <p:nvSpPr>
          <p:cNvPr id="8196" name="Text Box 3"/>
          <p:cNvSpPr txBox="1">
            <a:spLocks noChangeArrowheads="1"/>
          </p:cNvSpPr>
          <p:nvPr/>
        </p:nvSpPr>
        <p:spPr bwMode="auto">
          <a:xfrm>
            <a:off x="914400" y="1447800"/>
            <a:ext cx="7772400" cy="4572000"/>
          </a:xfrm>
          <a:prstGeom prst="rect">
            <a:avLst/>
          </a:prstGeom>
          <a:noFill/>
          <a:ln w="9525">
            <a:noFill/>
            <a:round/>
            <a:headEnd/>
            <a:tailEnd/>
          </a:ln>
        </p:spPr>
        <p:txBody>
          <a:bodyPr lIns="90000" tIns="46800" rIns="90000" bIns="46800"/>
          <a:lstStyle/>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a:p>
            <a:pPr marL="635000" indent="-457200">
              <a:lnSpc>
                <a:spcPct val="90000"/>
              </a:lnSpc>
              <a:spcBef>
                <a:spcPts val="575"/>
              </a:spcBef>
              <a:buClr>
                <a:srgbClr val="D34817"/>
              </a:buClr>
              <a:buFont typeface="Wingdings 2" pitchFamily="18" charset="2"/>
              <a:buNone/>
              <a:tabLst>
                <a:tab pos="635000" algn="l"/>
                <a:tab pos="1092200" algn="l"/>
                <a:tab pos="1549400" algn="l"/>
                <a:tab pos="2006600" algn="l"/>
                <a:tab pos="2463800" algn="l"/>
                <a:tab pos="2921000" algn="l"/>
                <a:tab pos="3378200" algn="l"/>
                <a:tab pos="3835400" algn="l"/>
                <a:tab pos="4292600" algn="l"/>
                <a:tab pos="4749800" algn="l"/>
                <a:tab pos="5207000" algn="l"/>
                <a:tab pos="5664200" algn="l"/>
                <a:tab pos="6121400" algn="l"/>
                <a:tab pos="6578600" algn="l"/>
                <a:tab pos="7035800" algn="l"/>
                <a:tab pos="7493000" algn="l"/>
                <a:tab pos="7950200" algn="l"/>
                <a:tab pos="8407400" algn="l"/>
                <a:tab pos="8864600" algn="l"/>
                <a:tab pos="9321800" algn="l"/>
                <a:tab pos="9779000" algn="l"/>
              </a:tabLst>
            </a:pPr>
            <a:endParaRPr lang="en-US" sz="2400">
              <a:solidFill>
                <a:srgbClr val="000000"/>
              </a:solidFill>
              <a:latin typeface="Perpetua" pitchFamily="18" charset="0"/>
            </a:endParaRPr>
          </a:p>
        </p:txBody>
      </p:sp>
      <p:pic>
        <p:nvPicPr>
          <p:cNvPr id="8197" name="Picture 2"/>
          <p:cNvPicPr>
            <a:picLocks noChangeAspect="1" noChangeArrowheads="1"/>
          </p:cNvPicPr>
          <p:nvPr/>
        </p:nvPicPr>
        <p:blipFill>
          <a:blip r:embed="rId3"/>
          <a:srcRect/>
          <a:stretch>
            <a:fillRect/>
          </a:stretch>
        </p:blipFill>
        <p:spPr bwMode="auto">
          <a:xfrm>
            <a:off x="381000" y="1782763"/>
            <a:ext cx="5029200" cy="4114800"/>
          </a:xfrm>
          <a:prstGeom prst="rect">
            <a:avLst/>
          </a:prstGeom>
          <a:noFill/>
          <a:ln w="9525">
            <a:noFill/>
            <a:miter lim="800000"/>
            <a:headEnd/>
            <a:tailEnd/>
          </a:ln>
        </p:spPr>
      </p:pic>
      <p:sp>
        <p:nvSpPr>
          <p:cNvPr id="7" name="TextBox 6"/>
          <p:cNvSpPr txBox="1"/>
          <p:nvPr/>
        </p:nvSpPr>
        <p:spPr>
          <a:xfrm>
            <a:off x="5562600" y="1752600"/>
            <a:ext cx="3276600" cy="4524375"/>
          </a:xfrm>
          <a:prstGeom prst="rect">
            <a:avLst/>
          </a:prstGeom>
          <a:noFill/>
        </p:spPr>
        <p:txBody>
          <a:bodyPr>
            <a:spAutoFit/>
          </a:bodyPr>
          <a:lstStyle/>
          <a:p>
            <a:pPr>
              <a:defRPr/>
            </a:pPr>
            <a:r>
              <a:rPr lang="en-US" dirty="0">
                <a:solidFill>
                  <a:schemeClr val="tx1"/>
                </a:solidFill>
              </a:rPr>
              <a:t>The objective of the puzzle is to move the entire stack to another rod, obeying the following rules:</a:t>
            </a:r>
          </a:p>
          <a:p>
            <a:pPr marL="342900" indent="-342900">
              <a:buFont typeface="+mj-lt"/>
              <a:buAutoNum type="arabicPeriod"/>
              <a:defRPr/>
            </a:pPr>
            <a:r>
              <a:rPr lang="en-US" dirty="0">
                <a:solidFill>
                  <a:schemeClr val="tx1"/>
                </a:solidFill>
              </a:rPr>
              <a:t>Only one disk may be moved at a time.</a:t>
            </a:r>
          </a:p>
          <a:p>
            <a:pPr marL="342900" indent="-342900">
              <a:buFont typeface="+mj-lt"/>
              <a:buAutoNum type="arabicPeriod"/>
              <a:defRPr/>
            </a:pPr>
            <a:r>
              <a:rPr lang="en-US" dirty="0">
                <a:solidFill>
                  <a:schemeClr val="tx1"/>
                </a:solidFill>
              </a:rPr>
              <a:t>Each move consists of taking the upper disk from one of the rods and sliding it onto another rod, on top of the other disks that may already be present on that rod.</a:t>
            </a:r>
          </a:p>
          <a:p>
            <a:pPr marL="342900" indent="-342900">
              <a:buFont typeface="+mj-lt"/>
              <a:buAutoNum type="arabicPeriod"/>
              <a:defRPr/>
            </a:pPr>
            <a:r>
              <a:rPr lang="en-US" dirty="0">
                <a:solidFill>
                  <a:schemeClr val="tx1"/>
                </a:solidFill>
              </a:rPr>
              <a:t>No disk may be placed on top of a smaller disk.</a:t>
            </a:r>
          </a:p>
          <a:p>
            <a:pPr>
              <a:defRPr/>
            </a:pPr>
            <a:endParaRPr lang="en-US" dirty="0">
              <a:solidFill>
                <a:schemeClr val="tx1"/>
              </a:solidFill>
            </a:endParaRPr>
          </a:p>
        </p:txBody>
      </p:sp>
      <p:sp>
        <p:nvSpPr>
          <p:cNvPr id="8" name="Slide Number Placeholder 7"/>
          <p:cNvSpPr>
            <a:spLocks noGrp="1"/>
          </p:cNvSpPr>
          <p:nvPr>
            <p:ph type="sldNum" sz="quarter" idx="12"/>
          </p:nvPr>
        </p:nvSpPr>
        <p:spPr/>
        <p:txBody>
          <a:bodyPr/>
          <a:lstStyle/>
          <a:p>
            <a:fld id="{E29F1CCB-4845-4818-B6DA-06FA373F5B42}" type="slidenum">
              <a:rPr lang="id-ID" smtClean="0"/>
              <a:pPr/>
              <a:t>2</a:t>
            </a:fld>
            <a:endParaRPr lang="id-ID"/>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57200" y="457200"/>
            <a:ext cx="8229600" cy="739775"/>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a:solidFill>
                  <a:srgbClr val="696464"/>
                </a:solidFill>
                <a:latin typeface="Franklin Gothic Book" pitchFamily="34" charset="0"/>
              </a:rPr>
              <a:t>Strong Induction</a:t>
            </a:r>
          </a:p>
        </p:txBody>
      </p:sp>
      <p:sp>
        <p:nvSpPr>
          <p:cNvPr id="21507" name="Text Box 2"/>
          <p:cNvSpPr txBox="1">
            <a:spLocks noChangeArrowheads="1"/>
          </p:cNvSpPr>
          <p:nvPr/>
        </p:nvSpPr>
        <p:spPr bwMode="auto">
          <a:xfrm>
            <a:off x="468313" y="1557338"/>
            <a:ext cx="8229600" cy="1511300"/>
          </a:xfrm>
          <a:prstGeom prst="rect">
            <a:avLst/>
          </a:prstGeom>
          <a:noFill/>
          <a:ln w="9525">
            <a:noFill/>
            <a:round/>
            <a:headEnd/>
            <a:tailEnd/>
          </a:ln>
        </p:spPr>
        <p:txBody>
          <a:bodyPr lIns="90000" tIns="46800" rIns="90000" bIns="46800"/>
          <a:lstStyle/>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Perpetua" pitchFamily="18" charset="0"/>
              </a:rPr>
              <a:t>Basis step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8000"/>
                </a:solidFill>
                <a:latin typeface="Perpetua" pitchFamily="18" charset="0"/>
              </a:rPr>
              <a:t>Inductive step :</a:t>
            </a:r>
            <a:r>
              <a:rPr lang="en-US" sz="2800">
                <a:solidFill>
                  <a:srgbClr val="000000"/>
                </a:solidFill>
                <a:latin typeface="Perpetua" pitchFamily="18" charset="0"/>
              </a:rPr>
              <a:t> Assume all the statements </a:t>
            </a:r>
            <a:r>
              <a:rPr lang="en-US" sz="2800" i="1">
                <a:solidFill>
                  <a:srgbClr val="000000"/>
                </a:solidFill>
                <a:latin typeface="Perpetua" pitchFamily="18" charset="0"/>
              </a:rPr>
              <a:t>P</a:t>
            </a:r>
            <a:r>
              <a:rPr lang="en-US" sz="2800">
                <a:solidFill>
                  <a:srgbClr val="000000"/>
                </a:solidFill>
                <a:latin typeface="Perpetua" pitchFamily="18" charset="0"/>
              </a:rPr>
              <a:t>(1),  </a:t>
            </a:r>
            <a:r>
              <a:rPr lang="en-US" sz="2800" i="1">
                <a:solidFill>
                  <a:srgbClr val="000000"/>
                </a:solidFill>
                <a:latin typeface="Perpetua" pitchFamily="18" charset="0"/>
              </a:rPr>
              <a:t>P</a:t>
            </a:r>
            <a:r>
              <a:rPr lang="en-US" sz="2800">
                <a:solidFill>
                  <a:srgbClr val="000000"/>
                </a:solidFill>
                <a:latin typeface="Perpetua" pitchFamily="18" charset="0"/>
              </a:rPr>
              <a:t>(2), …, </a:t>
            </a:r>
            <a:r>
              <a:rPr lang="en-US" sz="2800" i="1">
                <a:solidFill>
                  <a:srgbClr val="000000"/>
                </a:solidFill>
                <a:latin typeface="Perpetua" pitchFamily="18" charset="0"/>
              </a:rPr>
              <a:t>P</a:t>
            </a:r>
            <a:r>
              <a:rPr lang="en-US" sz="2800">
                <a:solidFill>
                  <a:srgbClr val="000000"/>
                </a:solidFill>
                <a:latin typeface="Perpetua" pitchFamily="18" charset="0"/>
              </a:rPr>
              <a:t>(</a:t>
            </a:r>
            <a:r>
              <a:rPr lang="en-US" sz="2800" i="1">
                <a:solidFill>
                  <a:srgbClr val="000000"/>
                </a:solidFill>
                <a:latin typeface="Perpetua" pitchFamily="18" charset="0"/>
              </a:rPr>
              <a:t>k</a:t>
            </a:r>
            <a:r>
              <a:rPr lang="en-US" sz="2800">
                <a:solidFill>
                  <a:srgbClr val="000000"/>
                </a:solidFill>
                <a:latin typeface="Perpetua" pitchFamily="18" charset="0"/>
              </a:rPr>
              <a:t>) are true</a:t>
            </a:r>
            <a:r>
              <a:rPr lang="en-US" sz="2800" i="1">
                <a:solidFill>
                  <a:srgbClr val="000000"/>
                </a:solidFill>
                <a:latin typeface="Perpetua" pitchFamily="18" charset="0"/>
              </a:rPr>
              <a:t>.</a:t>
            </a:r>
            <a:r>
              <a:rPr lang="en-US" sz="2800">
                <a:solidFill>
                  <a:srgbClr val="000000"/>
                </a:solidFill>
                <a:latin typeface="Perpetua" pitchFamily="18" charset="0"/>
              </a:rPr>
              <a:t> </a:t>
            </a:r>
            <a:br>
              <a:rPr lang="en-US" sz="2800">
                <a:solidFill>
                  <a:srgbClr val="000000"/>
                </a:solidFill>
                <a:latin typeface="Perpetua" pitchFamily="18" charset="0"/>
              </a:rPr>
            </a:br>
            <a:r>
              <a:rPr lang="en-US" sz="2800">
                <a:solidFill>
                  <a:srgbClr val="000000"/>
                </a:solidFill>
                <a:latin typeface="Perpetua" pitchFamily="18" charset="0"/>
              </a:rPr>
              <a:t>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Perpetua" pitchFamily="18" charset="0"/>
              </a:rPr>
              <a:t>Show that </a:t>
            </a:r>
            <a:r>
              <a:rPr lang="en-US" sz="2800" i="1">
                <a:solidFill>
                  <a:srgbClr val="000000"/>
                </a:solidFill>
                <a:latin typeface="Perpetua" pitchFamily="18" charset="0"/>
              </a:rPr>
              <a:t>P</a:t>
            </a:r>
            <a:r>
              <a:rPr lang="en-US" sz="2800">
                <a:solidFill>
                  <a:srgbClr val="000000"/>
                </a:solidFill>
                <a:latin typeface="Perpetua" pitchFamily="18" charset="0"/>
              </a:rPr>
              <a:t>(</a:t>
            </a:r>
            <a:r>
              <a:rPr lang="en-US" sz="2800" i="1">
                <a:solidFill>
                  <a:srgbClr val="000000"/>
                </a:solidFill>
                <a:latin typeface="Perpetua" pitchFamily="18" charset="0"/>
              </a:rPr>
              <a:t>k</a:t>
            </a:r>
            <a:r>
              <a:rPr lang="en-US" sz="2800">
                <a:solidFill>
                  <a:srgbClr val="000000"/>
                </a:solidFill>
                <a:latin typeface="Perpetua" pitchFamily="18" charset="0"/>
              </a:rPr>
              <a:t>+1) is also true. </a:t>
            </a:r>
          </a:p>
        </p:txBody>
      </p:sp>
      <p:sp>
        <p:nvSpPr>
          <p:cNvPr id="4" name="Slide Number Placeholder 3"/>
          <p:cNvSpPr>
            <a:spLocks noGrp="1"/>
          </p:cNvSpPr>
          <p:nvPr>
            <p:ph type="sldNum" sz="quarter" idx="12"/>
          </p:nvPr>
        </p:nvSpPr>
        <p:spPr/>
        <p:txBody>
          <a:bodyPr/>
          <a:lstStyle/>
          <a:p>
            <a:fld id="{E29F1CCB-4845-4818-B6DA-06FA373F5B42}" type="slidenum">
              <a:rPr lang="id-ID" smtClean="0"/>
              <a:pPr/>
              <a:t>20</a:t>
            </a:fld>
            <a:endParaRPr lang="id-ID"/>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571471" y="692150"/>
            <a:ext cx="8321703" cy="5214938"/>
          </a:xfrm>
          <a:prstGeom prst="rect">
            <a:avLst/>
          </a:prstGeom>
          <a:noFill/>
          <a:ln w="9525">
            <a:noFill/>
            <a:round/>
            <a:headEnd/>
            <a:tailEnd/>
          </a:ln>
        </p:spPr>
        <p:txBody>
          <a:bodyPr wrap="squar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Example 2.</a:t>
            </a:r>
            <a:r>
              <a:rPr lang="en-US" sz="2400" dirty="0">
                <a:solidFill>
                  <a:srgbClr val="000000"/>
                </a:solidFill>
              </a:rPr>
              <a:t>  Show that if </a:t>
            </a:r>
            <a:r>
              <a:rPr lang="en-US" sz="2400" i="1" dirty="0" err="1">
                <a:solidFill>
                  <a:srgbClr val="000000"/>
                </a:solidFill>
                <a:latin typeface="Times New Roman" pitchFamily="18" charset="0"/>
              </a:rPr>
              <a:t>n</a:t>
            </a:r>
            <a:r>
              <a:rPr lang="en-US" sz="2400" dirty="0" err="1">
                <a:solidFill>
                  <a:srgbClr val="000000"/>
                </a:solidFill>
                <a:latin typeface="Symbol" pitchFamily="18" charset="2"/>
              </a:rPr>
              <a:t></a:t>
            </a:r>
            <a:r>
              <a:rPr lang="en-US" sz="2400" dirty="0" err="1">
                <a:solidFill>
                  <a:srgbClr val="000000"/>
                </a:solidFill>
              </a:rPr>
              <a:t>Z</a:t>
            </a:r>
            <a:r>
              <a:rPr lang="en-US" sz="2400" dirty="0">
                <a:solidFill>
                  <a:srgbClr val="000000"/>
                </a:solidFill>
              </a:rPr>
              <a:t> and </a:t>
            </a:r>
            <a:r>
              <a:rPr lang="en-US" sz="2400" i="1" dirty="0">
                <a:solidFill>
                  <a:srgbClr val="000000"/>
                </a:solidFill>
                <a:latin typeface="Times New Roman" pitchFamily="18" charset="0"/>
              </a:rPr>
              <a:t>n </a:t>
            </a:r>
            <a:r>
              <a:rPr lang="en-US" sz="2400" dirty="0">
                <a:solidFill>
                  <a:srgbClr val="000000"/>
                </a:solidFill>
              </a:rPr>
              <a:t>&gt;1, then </a:t>
            </a:r>
            <a:r>
              <a:rPr lang="en-US" sz="2400" i="1" dirty="0">
                <a:solidFill>
                  <a:srgbClr val="000000"/>
                </a:solidFill>
                <a:latin typeface="Times New Roman" pitchFamily="18" charset="0"/>
              </a:rPr>
              <a:t>n</a:t>
            </a:r>
            <a:r>
              <a:rPr lang="en-US" sz="2400" dirty="0">
                <a:solidFill>
                  <a:srgbClr val="000000"/>
                </a:solidFill>
              </a:rPr>
              <a:t> can be written as the product of primes.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Pf :</a:t>
            </a:r>
            <a:r>
              <a:rPr lang="en-US" sz="2400" dirty="0">
                <a:solidFill>
                  <a:srgbClr val="000000"/>
                </a:solidFill>
              </a:rPr>
              <a:t> Let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n</a:t>
            </a:r>
            <a:r>
              <a:rPr lang="en-US" sz="2400" dirty="0">
                <a:solidFill>
                  <a:srgbClr val="000000"/>
                </a:solidFill>
                <a:latin typeface="Times New Roman" pitchFamily="18" charset="0"/>
              </a:rPr>
              <a:t>)</a:t>
            </a:r>
            <a:r>
              <a:rPr lang="en-US" sz="2400" dirty="0">
                <a:solidFill>
                  <a:srgbClr val="000000"/>
                </a:solidFill>
              </a:rPr>
              <a:t> be the proposition that </a:t>
            </a:r>
            <a:r>
              <a:rPr lang="en-US" sz="2400" i="1" dirty="0">
                <a:solidFill>
                  <a:srgbClr val="000000"/>
                </a:solidFill>
                <a:latin typeface="Times New Roman" pitchFamily="18" charset="0"/>
              </a:rPr>
              <a:t>n</a:t>
            </a:r>
            <a:r>
              <a:rPr lang="en-US" sz="2400" dirty="0">
                <a:solidFill>
                  <a:srgbClr val="000000"/>
                </a:solidFill>
              </a:rPr>
              <a:t> can be written as the </a:t>
            </a:r>
            <a:br>
              <a:rPr lang="en-US" sz="2400" dirty="0">
                <a:solidFill>
                  <a:srgbClr val="000000"/>
                </a:solidFill>
              </a:rPr>
            </a:br>
            <a:r>
              <a:rPr lang="en-US" sz="2400" dirty="0">
                <a:solidFill>
                  <a:srgbClr val="000000"/>
                </a:solidFill>
              </a:rPr>
              <a:t>       product of primes.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Basis :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(2)</a:t>
            </a:r>
            <a:r>
              <a:rPr lang="en-US" sz="2400" dirty="0">
                <a:solidFill>
                  <a:srgbClr val="000000"/>
                </a:solidFill>
              </a:rPr>
              <a:t> is true, since </a:t>
            </a:r>
            <a:r>
              <a:rPr lang="en-US" sz="2400" dirty="0">
                <a:solidFill>
                  <a:srgbClr val="000000"/>
                </a:solidFill>
                <a:latin typeface="Times New Roman" pitchFamily="18" charset="0"/>
              </a:rPr>
              <a:t>2</a:t>
            </a:r>
            <a:r>
              <a:rPr lang="en-US" sz="2400" dirty="0">
                <a:solidFill>
                  <a:srgbClr val="000000"/>
                </a:solidFill>
              </a:rPr>
              <a:t> is a prime number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Inductive : Assume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(2),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(3), …,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a:t>
            </a:r>
            <a:r>
              <a:rPr lang="en-US" sz="2400" dirty="0">
                <a:solidFill>
                  <a:srgbClr val="000000"/>
                </a:solidFill>
              </a:rPr>
              <a:t> are true</a:t>
            </a:r>
            <a:r>
              <a:rPr lang="en-US" sz="2400" i="1" dirty="0">
                <a:solidFill>
                  <a:srgbClr val="000000"/>
                </a:solidFill>
                <a:latin typeface="Times New Roman" pitchFamily="18" charset="0"/>
              </a:rPr>
              <a:t>.</a:t>
            </a:r>
            <a:r>
              <a:rPr lang="en-US" sz="2400"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Consider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 </a:t>
            </a:r>
            <a:r>
              <a:rPr lang="en-US" sz="2400" dirty="0">
                <a:solidFill>
                  <a:srgbClr val="000000"/>
                </a:solidFill>
                <a:latin typeface="Times New Roman" pitchFamily="18" charset="0"/>
              </a:rPr>
              <a:t>+ 1)</a:t>
            </a:r>
            <a:r>
              <a:rPr lang="en-US" sz="2400"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Case 1 : </a:t>
            </a:r>
            <a:r>
              <a:rPr lang="en-US" sz="2400" i="1" dirty="0">
                <a:solidFill>
                  <a:srgbClr val="000000"/>
                </a:solidFill>
                <a:latin typeface="Times New Roman" pitchFamily="18" charset="0"/>
              </a:rPr>
              <a:t>k </a:t>
            </a:r>
            <a:r>
              <a:rPr lang="en-US" sz="2400" dirty="0">
                <a:solidFill>
                  <a:srgbClr val="000000"/>
                </a:solidFill>
                <a:latin typeface="Times New Roman" pitchFamily="18" charset="0"/>
              </a:rPr>
              <a:t>+ 1</a:t>
            </a:r>
            <a:r>
              <a:rPr lang="en-US" sz="2400" dirty="0">
                <a:solidFill>
                  <a:srgbClr val="000000"/>
                </a:solidFill>
              </a:rPr>
              <a:t> is prime   </a:t>
            </a:r>
            <a:r>
              <a:rPr lang="en-US" sz="2400" dirty="0">
                <a:solidFill>
                  <a:srgbClr val="000000"/>
                </a:solidFill>
                <a:latin typeface="Symbol" pitchFamily="18" charset="2"/>
              </a:rPr>
              <a:t></a:t>
            </a:r>
            <a:r>
              <a:rPr lang="en-US" sz="2400" dirty="0">
                <a:solidFill>
                  <a:srgbClr val="000000"/>
                </a:solidFill>
              </a:rPr>
              <a: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dirty="0">
                <a:solidFill>
                  <a:srgbClr val="000000"/>
                </a:solidFill>
              </a:rPr>
              <a:t> is true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Case 2 : </a:t>
            </a:r>
            <a:r>
              <a:rPr lang="en-US" sz="2400" i="1" dirty="0">
                <a:solidFill>
                  <a:srgbClr val="000000"/>
                </a:solidFill>
                <a:latin typeface="Times New Roman" pitchFamily="18" charset="0"/>
              </a:rPr>
              <a:t>k </a:t>
            </a:r>
            <a:r>
              <a:rPr lang="en-US" sz="2400" dirty="0">
                <a:solidFill>
                  <a:srgbClr val="000000"/>
                </a:solidFill>
                <a:latin typeface="Times New Roman" pitchFamily="18" charset="0"/>
              </a:rPr>
              <a:t>+ 1</a:t>
            </a:r>
            <a:r>
              <a:rPr lang="en-US" sz="2400" dirty="0">
                <a:solidFill>
                  <a:srgbClr val="000000"/>
                </a:solidFill>
              </a:rPr>
              <a:t> is composite, </a:t>
            </a:r>
            <a:br>
              <a:rPr lang="en-US" sz="2400" dirty="0">
                <a:solidFill>
                  <a:srgbClr val="000000"/>
                </a:solidFill>
              </a:rPr>
            </a:br>
            <a:r>
              <a:rPr lang="en-US" sz="2400" dirty="0">
                <a:solidFill>
                  <a:srgbClr val="000000"/>
                </a:solidFill>
              </a:rPr>
              <a:t>                                i.e., </a:t>
            </a:r>
            <a:r>
              <a:rPr lang="en-US" sz="2400" i="1" dirty="0">
                <a:solidFill>
                  <a:srgbClr val="000000"/>
                </a:solidFill>
                <a:latin typeface="Times New Roman" pitchFamily="18" charset="0"/>
              </a:rPr>
              <a:t>k </a:t>
            </a:r>
            <a:r>
              <a:rPr lang="en-US" sz="2400" dirty="0">
                <a:solidFill>
                  <a:srgbClr val="000000"/>
                </a:solidFill>
                <a:latin typeface="Times New Roman" pitchFamily="18" charset="0"/>
              </a:rPr>
              <a:t>+ 1 = </a:t>
            </a:r>
            <a:r>
              <a:rPr lang="en-US" sz="2400" i="1" dirty="0" err="1">
                <a:solidFill>
                  <a:srgbClr val="000000"/>
                </a:solidFill>
                <a:latin typeface="Times New Roman" pitchFamily="18" charset="0"/>
              </a:rPr>
              <a:t>ab</a:t>
            </a:r>
            <a:r>
              <a:rPr lang="en-US" sz="2400" dirty="0">
                <a:solidFill>
                  <a:srgbClr val="000000"/>
                </a:solidFill>
              </a:rPr>
              <a:t> where </a:t>
            </a:r>
            <a:r>
              <a:rPr lang="en-US" sz="2400" dirty="0">
                <a:solidFill>
                  <a:srgbClr val="000000"/>
                </a:solidFill>
                <a:latin typeface="Times New Roman" pitchFamily="18" charset="0"/>
              </a:rPr>
              <a:t>2 </a:t>
            </a:r>
            <a:r>
              <a:rPr lang="en-US" dirty="0">
                <a:solidFill>
                  <a:srgbClr val="000000"/>
                </a:solidFill>
                <a:latin typeface="Symbol" pitchFamily="18" charset="2"/>
              </a:rPr>
              <a:t></a:t>
            </a:r>
            <a:r>
              <a:rPr lang="en-US" sz="2400" dirty="0">
                <a:solidFill>
                  <a:srgbClr val="000000"/>
                </a:solidFill>
                <a:latin typeface="Times New Roman" pitchFamily="18" charset="0"/>
              </a:rPr>
              <a:t> </a:t>
            </a:r>
            <a:r>
              <a:rPr lang="en-US" sz="2400" i="1" dirty="0">
                <a:solidFill>
                  <a:srgbClr val="000000"/>
                </a:solidFill>
                <a:latin typeface="Times New Roman" pitchFamily="18" charset="0"/>
              </a:rPr>
              <a:t>a</a:t>
            </a:r>
            <a:r>
              <a:rPr lang="en-US" sz="2400" dirty="0">
                <a:solidFill>
                  <a:srgbClr val="000000"/>
                </a:solidFill>
                <a:latin typeface="Times New Roman" pitchFamily="18" charset="0"/>
              </a:rPr>
              <a:t> </a:t>
            </a:r>
            <a:r>
              <a:rPr lang="en-US" dirty="0">
                <a:solidFill>
                  <a:srgbClr val="000000"/>
                </a:solidFill>
                <a:latin typeface="Symbol" pitchFamily="18" charset="2"/>
              </a:rPr>
              <a:t></a:t>
            </a:r>
            <a:r>
              <a:rPr lang="en-US" sz="2400" dirty="0">
                <a:solidFill>
                  <a:srgbClr val="000000"/>
                </a:solidFill>
                <a:latin typeface="Times New Roman" pitchFamily="18" charset="0"/>
              </a:rPr>
              <a:t> </a:t>
            </a:r>
            <a:r>
              <a:rPr lang="en-US" sz="2400" i="1" dirty="0">
                <a:solidFill>
                  <a:srgbClr val="000000"/>
                </a:solidFill>
                <a:latin typeface="Times New Roman" pitchFamily="18" charset="0"/>
              </a:rPr>
              <a:t>b</a:t>
            </a:r>
            <a:r>
              <a:rPr lang="en-US" sz="2400" dirty="0">
                <a:solidFill>
                  <a:srgbClr val="000000"/>
                </a:solidFill>
                <a:latin typeface="Times New Roman" pitchFamily="18" charset="0"/>
              </a:rPr>
              <a:t> ＜ </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By the </a:t>
            </a:r>
            <a:r>
              <a:rPr lang="en-US" sz="2400" u="sng" dirty="0">
                <a:solidFill>
                  <a:srgbClr val="000000"/>
                </a:solidFill>
              </a:rPr>
              <a:t>induction hypothesis</a:t>
            </a:r>
            <a:r>
              <a:rPr lang="en-US" sz="2400" dirty="0">
                <a:solidFill>
                  <a:srgbClr val="000000"/>
                </a:solidFill>
              </a:rPr>
              <a:t>, both </a:t>
            </a:r>
            <a:r>
              <a:rPr lang="en-US" sz="2400" i="1" dirty="0">
                <a:solidFill>
                  <a:srgbClr val="000000"/>
                </a:solidFill>
                <a:latin typeface="Times New Roman" pitchFamily="18" charset="0"/>
              </a:rPr>
              <a:t>a </a:t>
            </a:r>
            <a:r>
              <a:rPr lang="en-US" sz="2400" dirty="0">
                <a:solidFill>
                  <a:srgbClr val="000000"/>
                </a:solidFill>
              </a:rPr>
              <a:t>and</a:t>
            </a:r>
            <a:r>
              <a:rPr lang="en-US" sz="2400" i="1" dirty="0">
                <a:solidFill>
                  <a:srgbClr val="000000"/>
                </a:solidFill>
                <a:latin typeface="Times New Roman" pitchFamily="18" charset="0"/>
              </a:rPr>
              <a:t> b</a:t>
            </a:r>
            <a:r>
              <a:rPr lang="en-US" sz="2400" dirty="0">
                <a:solidFill>
                  <a:srgbClr val="000000"/>
                </a:solidFill>
              </a:rPr>
              <a:t> can be </a:t>
            </a:r>
            <a:br>
              <a:rPr lang="en-US" sz="2400" dirty="0">
                <a:solidFill>
                  <a:srgbClr val="000000"/>
                </a:solidFill>
              </a:rPr>
            </a:br>
            <a:r>
              <a:rPr lang="en-US" sz="2400" dirty="0">
                <a:solidFill>
                  <a:srgbClr val="000000"/>
                </a:solidFill>
              </a:rPr>
              <a:t>                    written as the product of primes.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a:t>
            </a:r>
            <a:r>
              <a:rPr lang="en-US" sz="2400" dirty="0">
                <a:solidFill>
                  <a:srgbClr val="000000"/>
                </a:solidFill>
                <a:latin typeface="Symbol" pitchFamily="18" charset="2"/>
              </a:rPr>
              <a:t></a:t>
            </a:r>
            <a:r>
              <a:rPr lang="en-US" dirty="0">
                <a:solidFill>
                  <a:srgbClr val="000000"/>
                </a:solidFill>
              </a:rPr>
              <a:t> </a:t>
            </a:r>
            <a:r>
              <a:rPr lang="en-US" sz="2400" dirty="0">
                <a:solidFill>
                  <a:srgbClr val="000000"/>
                </a:solidFill>
                <a:latin typeface="Times New Roman" pitchFamily="18" charset="0"/>
              </a:rPr>
              <a:t>P(</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dirty="0">
                <a:solidFill>
                  <a:srgbClr val="000000"/>
                </a:solidFill>
              </a:rPr>
              <a:t> is true.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By Strong MI,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a:t>
            </a:r>
            <a:r>
              <a:rPr lang="en-US" sz="2400" dirty="0">
                <a:solidFill>
                  <a:srgbClr val="000000"/>
                </a:solidFill>
              </a:rPr>
              <a:t> is true if </a:t>
            </a:r>
            <a:r>
              <a:rPr lang="en-US" sz="2400" i="1" dirty="0" err="1">
                <a:solidFill>
                  <a:srgbClr val="000000"/>
                </a:solidFill>
                <a:latin typeface="Times New Roman" pitchFamily="18" charset="0"/>
              </a:rPr>
              <a:t>k</a:t>
            </a:r>
            <a:r>
              <a:rPr lang="en-US" sz="2400" dirty="0" err="1">
                <a:solidFill>
                  <a:srgbClr val="000000"/>
                </a:solidFill>
                <a:latin typeface="Symbol" pitchFamily="18" charset="2"/>
              </a:rPr>
              <a:t></a:t>
            </a:r>
            <a:r>
              <a:rPr lang="en-US" sz="2400" dirty="0" err="1">
                <a:solidFill>
                  <a:srgbClr val="000000"/>
                </a:solidFill>
              </a:rPr>
              <a:t>Z</a:t>
            </a:r>
            <a:r>
              <a:rPr lang="en-US" sz="2400" dirty="0">
                <a:solidFill>
                  <a:srgbClr val="000000"/>
                </a:solidFill>
              </a:rPr>
              <a:t> and </a:t>
            </a:r>
            <a:r>
              <a:rPr lang="en-US" sz="2400" i="1" dirty="0">
                <a:solidFill>
                  <a:srgbClr val="000000"/>
                </a:solidFill>
                <a:latin typeface="Times New Roman" pitchFamily="18" charset="0"/>
              </a:rPr>
              <a:t>k </a:t>
            </a:r>
            <a:r>
              <a:rPr lang="en-US" sz="2400" dirty="0">
                <a:solidFill>
                  <a:srgbClr val="000000"/>
                </a:solidFill>
              </a:rPr>
              <a:t>&gt;1.</a:t>
            </a:r>
          </a:p>
        </p:txBody>
      </p:sp>
      <p:sp>
        <p:nvSpPr>
          <p:cNvPr id="3" name="Slide Number Placeholder 2"/>
          <p:cNvSpPr>
            <a:spLocks noGrp="1"/>
          </p:cNvSpPr>
          <p:nvPr>
            <p:ph type="sldNum" sz="quarter" idx="12"/>
          </p:nvPr>
        </p:nvSpPr>
        <p:spPr/>
        <p:txBody>
          <a:bodyPr/>
          <a:lstStyle/>
          <a:p>
            <a:fld id="{E29F1CCB-4845-4818-B6DA-06FA373F5B42}" type="slidenum">
              <a:rPr lang="id-ID" smtClean="0"/>
              <a:pPr/>
              <a:t>21</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2529">
                                            <p:txEl>
                                              <p:pRg st="1" end="1"/>
                                            </p:txEl>
                                          </p:spTgt>
                                        </p:tgtEl>
                                        <p:attrNameLst>
                                          <p:attrName>style.visibility</p:attrName>
                                        </p:attrNameLst>
                                      </p:cBhvr>
                                      <p:to>
                                        <p:strVal val="visible"/>
                                      </p:to>
                                    </p:set>
                                    <p:anim calcmode="lin" valueType="num">
                                      <p:cBhvr additive="repl">
                                        <p:cTn id="7" dur="500" fill="hold"/>
                                        <p:tgtEl>
                                          <p:spTgt spid="22529">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2529">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2529">
                                            <p:txEl>
                                              <p:pRg st="2" end="2"/>
                                            </p:txEl>
                                          </p:spTgt>
                                        </p:tgtEl>
                                        <p:attrNameLst>
                                          <p:attrName>style.visibility</p:attrName>
                                        </p:attrNameLst>
                                      </p:cBhvr>
                                      <p:to>
                                        <p:strVal val="visible"/>
                                      </p:to>
                                    </p:set>
                                    <p:anim calcmode="lin" valueType="num">
                                      <p:cBhvr additive="repl">
                                        <p:cTn id="13" dur="500" fill="hold"/>
                                        <p:tgtEl>
                                          <p:spTgt spid="22529">
                                            <p:txEl>
                                              <p:pRg st="2" end="2"/>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22529">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2529">
                                            <p:txEl>
                                              <p:pRg st="3" end="3"/>
                                            </p:txEl>
                                          </p:spTgt>
                                        </p:tgtEl>
                                        <p:attrNameLst>
                                          <p:attrName>style.visibility</p:attrName>
                                        </p:attrNameLst>
                                      </p:cBhvr>
                                      <p:to>
                                        <p:strVal val="visible"/>
                                      </p:to>
                                    </p:set>
                                    <p:anim calcmode="lin" valueType="num">
                                      <p:cBhvr additive="repl">
                                        <p:cTn id="19" dur="500" fill="hold"/>
                                        <p:tgtEl>
                                          <p:spTgt spid="22529">
                                            <p:txEl>
                                              <p:pRg st="3" end="3"/>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22529">
                                            <p:txEl>
                                              <p:pRg st="3" end="3"/>
                                            </p:txEl>
                                          </p:spTgt>
                                        </p:tgtEl>
                                        <p:attrNameLst>
                                          <p:attrName>ppt_y</p:attrName>
                                        </p:attrNameLst>
                                      </p:cBhvr>
                                      <p:tavLst>
                                        <p:tav tm="100000">
                                          <p:val>
                                            <p:strVal val="1+#ppt_h/2"/>
                                          </p:val>
                                        </p:tav>
                                        <p:tav tm="100000">
                                          <p:val>
                                            <p:strVal val="#ppt_y"/>
                                          </p:val>
                                        </p:tav>
                                      </p:tavLst>
                                    </p:anim>
                                  </p:childTnLst>
                                </p:cTn>
                              </p:par>
                              <p:par>
                                <p:cTn id="21" presetID="2" presetClass="entr" presetSubtype="4" fill="hold" nodeType="withEffect">
                                  <p:stCondLst>
                                    <p:cond delay="0"/>
                                  </p:stCondLst>
                                  <p:childTnLst>
                                    <p:set>
                                      <p:cBhvr additive="repl">
                                        <p:cTn id="22" dur="1" fill="hold">
                                          <p:stCondLst>
                                            <p:cond delay="0"/>
                                          </p:stCondLst>
                                        </p:cTn>
                                        <p:tgtEl>
                                          <p:spTgt spid="22529">
                                            <p:txEl>
                                              <p:pRg st="4" end="4"/>
                                            </p:txEl>
                                          </p:spTgt>
                                        </p:tgtEl>
                                        <p:attrNameLst>
                                          <p:attrName>style.visibility</p:attrName>
                                        </p:attrNameLst>
                                      </p:cBhvr>
                                      <p:to>
                                        <p:strVal val="visible"/>
                                      </p:to>
                                    </p:set>
                                    <p:anim calcmode="lin" valueType="num">
                                      <p:cBhvr additive="repl">
                                        <p:cTn id="23" dur="500" fill="hold"/>
                                        <p:tgtEl>
                                          <p:spTgt spid="22529">
                                            <p:txEl>
                                              <p:pRg st="4" end="4"/>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22529">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22529">
                                            <p:txEl>
                                              <p:pRg st="5" end="5"/>
                                            </p:txEl>
                                          </p:spTgt>
                                        </p:tgtEl>
                                        <p:attrNameLst>
                                          <p:attrName>style.visibility</p:attrName>
                                        </p:attrNameLst>
                                      </p:cBhvr>
                                      <p:to>
                                        <p:strVal val="visible"/>
                                      </p:to>
                                    </p:set>
                                    <p:anim calcmode="lin" valueType="num">
                                      <p:cBhvr additive="repl">
                                        <p:cTn id="29" dur="500" fill="hold"/>
                                        <p:tgtEl>
                                          <p:spTgt spid="22529">
                                            <p:txEl>
                                              <p:pRg st="5" end="5"/>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22529">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22529">
                                            <p:txEl>
                                              <p:pRg st="6" end="6"/>
                                            </p:txEl>
                                          </p:spTgt>
                                        </p:tgtEl>
                                        <p:attrNameLst>
                                          <p:attrName>style.visibility</p:attrName>
                                        </p:attrNameLst>
                                      </p:cBhvr>
                                      <p:to>
                                        <p:strVal val="visible"/>
                                      </p:to>
                                    </p:set>
                                    <p:anim calcmode="lin" valueType="num">
                                      <p:cBhvr additive="repl">
                                        <p:cTn id="35" dur="500" fill="hold"/>
                                        <p:tgtEl>
                                          <p:spTgt spid="22529">
                                            <p:txEl>
                                              <p:pRg st="6" end="6"/>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2529">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22529">
                                            <p:txEl>
                                              <p:pRg st="7" end="7"/>
                                            </p:txEl>
                                          </p:spTgt>
                                        </p:tgtEl>
                                        <p:attrNameLst>
                                          <p:attrName>style.visibility</p:attrName>
                                        </p:attrNameLst>
                                      </p:cBhvr>
                                      <p:to>
                                        <p:strVal val="visible"/>
                                      </p:to>
                                    </p:set>
                                    <p:anim calcmode="lin" valueType="num">
                                      <p:cBhvr additive="repl">
                                        <p:cTn id="41" dur="500" fill="hold"/>
                                        <p:tgtEl>
                                          <p:spTgt spid="22529">
                                            <p:txEl>
                                              <p:pRg st="7" end="7"/>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22529">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22529">
                                            <p:txEl>
                                              <p:pRg st="8" end="8"/>
                                            </p:txEl>
                                          </p:spTgt>
                                        </p:tgtEl>
                                        <p:attrNameLst>
                                          <p:attrName>style.visibility</p:attrName>
                                        </p:attrNameLst>
                                      </p:cBhvr>
                                      <p:to>
                                        <p:strVal val="visible"/>
                                      </p:to>
                                    </p:set>
                                    <p:anim calcmode="lin" valueType="num">
                                      <p:cBhvr additive="repl">
                                        <p:cTn id="47" dur="500" fill="hold"/>
                                        <p:tgtEl>
                                          <p:spTgt spid="22529">
                                            <p:txEl>
                                              <p:pRg st="8" end="8"/>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22529">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22529">
                                            <p:txEl>
                                              <p:pRg st="9" end="9"/>
                                            </p:txEl>
                                          </p:spTgt>
                                        </p:tgtEl>
                                        <p:attrNameLst>
                                          <p:attrName>style.visibility</p:attrName>
                                        </p:attrNameLst>
                                      </p:cBhvr>
                                      <p:to>
                                        <p:strVal val="visible"/>
                                      </p:to>
                                    </p:set>
                                    <p:anim calcmode="lin" valueType="num">
                                      <p:cBhvr additive="repl">
                                        <p:cTn id="53" dur="500" fill="hold"/>
                                        <p:tgtEl>
                                          <p:spTgt spid="22529">
                                            <p:txEl>
                                              <p:pRg st="9" end="9"/>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22529">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500033" y="692150"/>
            <a:ext cx="8393141" cy="5265160"/>
          </a:xfrm>
          <a:prstGeom prst="rect">
            <a:avLst/>
          </a:prstGeom>
          <a:noFill/>
          <a:ln w="9525">
            <a:noFill/>
            <a:round/>
            <a:headEnd/>
            <a:tailEnd/>
          </a:ln>
        </p:spPr>
        <p:txBody>
          <a:bodyPr wrap="squar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Example 4.</a:t>
            </a:r>
            <a:r>
              <a:rPr lang="en-US" sz="2400" dirty="0">
                <a:solidFill>
                  <a:srgbClr val="000000"/>
                </a:solidFill>
              </a:rPr>
              <a:t>  Prove that every amount of postage of 12 cents or more can be formed using just 4-cent and 5-cent stamps.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0000"/>
                </a:solidFill>
              </a:rPr>
              <a:t>Pf :</a:t>
            </a:r>
            <a:r>
              <a:rPr lang="en-US" sz="2400" dirty="0">
                <a:solidFill>
                  <a:srgbClr val="000000"/>
                </a:solidFill>
              </a:rPr>
              <a:t> Let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n</a:t>
            </a:r>
            <a:r>
              <a:rPr lang="en-US" sz="2400" dirty="0">
                <a:solidFill>
                  <a:srgbClr val="000000"/>
                </a:solidFill>
                <a:latin typeface="Times New Roman" pitchFamily="18" charset="0"/>
              </a:rPr>
              <a:t>)</a:t>
            </a:r>
            <a:r>
              <a:rPr lang="en-US" sz="2400" dirty="0">
                <a:solidFill>
                  <a:srgbClr val="000000"/>
                </a:solidFill>
              </a:rPr>
              <a:t> be the statement that the postage of </a:t>
            </a:r>
            <a:r>
              <a:rPr lang="en-US" sz="2400" i="1" dirty="0">
                <a:solidFill>
                  <a:srgbClr val="000000"/>
                </a:solidFill>
                <a:latin typeface="Times New Roman" pitchFamily="18" charset="0"/>
              </a:rPr>
              <a:t>n</a:t>
            </a:r>
            <a:r>
              <a:rPr lang="en-US" sz="2400" dirty="0">
                <a:solidFill>
                  <a:srgbClr val="000000"/>
                </a:solidFill>
              </a:rPr>
              <a:t> cents can           </a:t>
            </a:r>
            <a:br>
              <a:rPr lang="en-US" sz="2400" dirty="0">
                <a:solidFill>
                  <a:srgbClr val="000000"/>
                </a:solidFill>
              </a:rPr>
            </a:br>
            <a:r>
              <a:rPr lang="en-US" sz="2400" dirty="0">
                <a:solidFill>
                  <a:srgbClr val="000000"/>
                </a:solidFill>
              </a:rPr>
              <a:t>       formed using just 4-cent and 5-cent stamps.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Basis :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(12)</a:t>
            </a:r>
            <a:r>
              <a:rPr lang="en-US" sz="2400" dirty="0">
                <a:solidFill>
                  <a:srgbClr val="000000"/>
                </a:solidFill>
              </a:rPr>
              <a:t> is true, since </a:t>
            </a:r>
            <a:r>
              <a:rPr lang="en-US" sz="2400" dirty="0">
                <a:solidFill>
                  <a:srgbClr val="000000"/>
                </a:solidFill>
                <a:latin typeface="Times New Roman" pitchFamily="18" charset="0"/>
              </a:rPr>
              <a:t>12 = 4 </a:t>
            </a:r>
            <a:r>
              <a:rPr lang="en-US" sz="2400" dirty="0">
                <a:solidFill>
                  <a:srgbClr val="000000"/>
                </a:solidFill>
                <a:latin typeface="Symbol" pitchFamily="18" charset="2"/>
              </a:rPr>
              <a:t></a:t>
            </a:r>
            <a:r>
              <a:rPr lang="en-US" sz="2400" dirty="0">
                <a:solidFill>
                  <a:srgbClr val="000000"/>
                </a:solidFill>
                <a:latin typeface="Times New Roman" pitchFamily="18" charset="0"/>
              </a:rPr>
              <a:t> 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i="1" dirty="0">
                <a:solidFill>
                  <a:srgbClr val="000000"/>
                </a:solidFill>
                <a:latin typeface="Times New Roman" pitchFamily="18" charset="0"/>
              </a:rPr>
              <a:t>                     P</a:t>
            </a:r>
            <a:r>
              <a:rPr lang="en-US" sz="2400" dirty="0">
                <a:solidFill>
                  <a:srgbClr val="000000"/>
                </a:solidFill>
                <a:latin typeface="Times New Roman" pitchFamily="18" charset="0"/>
              </a:rPr>
              <a:t>(13)</a:t>
            </a:r>
            <a:r>
              <a:rPr lang="en-US" sz="2400" dirty="0">
                <a:solidFill>
                  <a:srgbClr val="000000"/>
                </a:solidFill>
              </a:rPr>
              <a:t> is true, since </a:t>
            </a:r>
            <a:r>
              <a:rPr lang="en-US" sz="2400" dirty="0">
                <a:solidFill>
                  <a:srgbClr val="000000"/>
                </a:solidFill>
                <a:latin typeface="Times New Roman" pitchFamily="18" charset="0"/>
              </a:rPr>
              <a:t>13 = 4 </a:t>
            </a:r>
            <a:r>
              <a:rPr lang="en-US" sz="2400" dirty="0">
                <a:solidFill>
                  <a:srgbClr val="000000"/>
                </a:solidFill>
                <a:latin typeface="Symbol" pitchFamily="18" charset="2"/>
              </a:rPr>
              <a:t></a:t>
            </a:r>
            <a:r>
              <a:rPr lang="en-US" sz="2400" dirty="0">
                <a:solidFill>
                  <a:srgbClr val="000000"/>
                </a:solidFill>
                <a:latin typeface="Times New Roman" pitchFamily="18" charset="0"/>
              </a:rPr>
              <a:t> 2 + 5 </a:t>
            </a:r>
            <a:r>
              <a:rPr lang="en-US" sz="2400" dirty="0">
                <a:solidFill>
                  <a:srgbClr val="000000"/>
                </a:solidFill>
                <a:latin typeface="Symbol" pitchFamily="18" charset="2"/>
              </a:rPr>
              <a:t></a:t>
            </a:r>
            <a:r>
              <a:rPr lang="en-US" sz="2400" dirty="0">
                <a:solidFill>
                  <a:srgbClr val="000000"/>
                </a:solidFill>
              </a:rPr>
              <a:t> </a:t>
            </a:r>
            <a:r>
              <a:rPr lang="en-US" sz="2400" dirty="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Times New Roman" pitchFamily="18" charset="0"/>
              </a:rPr>
              <a: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(14)</a:t>
            </a:r>
            <a:r>
              <a:rPr lang="en-US" sz="2400" dirty="0">
                <a:solidFill>
                  <a:srgbClr val="000000"/>
                </a:solidFill>
              </a:rPr>
              <a:t> is true, since </a:t>
            </a:r>
            <a:r>
              <a:rPr lang="en-US" sz="2400" dirty="0">
                <a:solidFill>
                  <a:srgbClr val="000000"/>
                </a:solidFill>
                <a:latin typeface="Times New Roman" pitchFamily="18" charset="0"/>
              </a:rPr>
              <a:t>14 = 4 </a:t>
            </a:r>
            <a:r>
              <a:rPr lang="en-US" sz="2400" dirty="0">
                <a:solidFill>
                  <a:srgbClr val="000000"/>
                </a:solidFill>
                <a:latin typeface="Symbol" pitchFamily="18" charset="2"/>
              </a:rPr>
              <a:t></a:t>
            </a:r>
            <a:r>
              <a:rPr lang="en-US" sz="2400" dirty="0">
                <a:solidFill>
                  <a:srgbClr val="000000"/>
                </a:solidFill>
                <a:latin typeface="Times New Roman" pitchFamily="18" charset="0"/>
              </a:rPr>
              <a:t> 1 + 5 </a:t>
            </a:r>
            <a:r>
              <a:rPr lang="en-US" sz="2400" dirty="0">
                <a:solidFill>
                  <a:srgbClr val="000000"/>
                </a:solidFill>
                <a:latin typeface="Symbol" pitchFamily="18" charset="2"/>
              </a:rPr>
              <a:t></a:t>
            </a:r>
            <a:r>
              <a:rPr lang="en-US" sz="2400" dirty="0">
                <a:solidFill>
                  <a:srgbClr val="000000"/>
                </a:solidFill>
              </a:rPr>
              <a:t> </a:t>
            </a:r>
            <a:r>
              <a:rPr lang="en-US" sz="2400" dirty="0">
                <a:solidFill>
                  <a:srgbClr val="000000"/>
                </a:solidFill>
                <a:latin typeface="Times New Roman" pitchFamily="18" charset="0"/>
              </a:rPr>
              <a:t>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Times New Roman" pitchFamily="18" charset="0"/>
              </a:rPr>
              <a: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(15)</a:t>
            </a:r>
            <a:r>
              <a:rPr lang="en-US" sz="2400" dirty="0">
                <a:solidFill>
                  <a:srgbClr val="000000"/>
                </a:solidFill>
              </a:rPr>
              <a:t> is true, since </a:t>
            </a:r>
            <a:r>
              <a:rPr lang="en-US" sz="2400" dirty="0">
                <a:solidFill>
                  <a:srgbClr val="000000"/>
                </a:solidFill>
                <a:latin typeface="Times New Roman" pitchFamily="18" charset="0"/>
              </a:rPr>
              <a:t>15 = 5 </a:t>
            </a:r>
            <a:r>
              <a:rPr lang="en-US" sz="2400" dirty="0">
                <a:solidFill>
                  <a:srgbClr val="000000"/>
                </a:solidFill>
                <a:latin typeface="Symbol" pitchFamily="18" charset="2"/>
              </a:rPr>
              <a:t></a:t>
            </a:r>
            <a:r>
              <a:rPr lang="en-US" sz="2400" dirty="0">
                <a:solidFill>
                  <a:srgbClr val="000000"/>
                </a:solidFill>
              </a:rPr>
              <a:t> </a:t>
            </a:r>
            <a:r>
              <a:rPr lang="en-US" sz="2400" dirty="0">
                <a:solidFill>
                  <a:srgbClr val="000000"/>
                </a:solidFill>
                <a:latin typeface="Times New Roman" pitchFamily="18" charset="0"/>
              </a:rPr>
              <a:t>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Inductive : Assume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(12),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(13), …,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a:t>
            </a:r>
            <a:r>
              <a:rPr lang="en-US" sz="2400" dirty="0">
                <a:solidFill>
                  <a:srgbClr val="000000"/>
                </a:solidFill>
              </a:rPr>
              <a:t> are true</a:t>
            </a:r>
            <a:r>
              <a:rPr lang="en-US" sz="2400" i="1" dirty="0">
                <a:solidFill>
                  <a:srgbClr val="000000"/>
                </a:solidFill>
                <a:latin typeface="Times New Roman" pitchFamily="18" charset="0"/>
              </a:rPr>
              <a:t>.</a:t>
            </a:r>
            <a:r>
              <a:rPr lang="en-US" sz="2400"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Consider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Suppose </a:t>
            </a:r>
            <a:r>
              <a:rPr lang="en-US" sz="2400" i="1" dirty="0">
                <a:solidFill>
                  <a:srgbClr val="000000"/>
                </a:solidFill>
                <a:latin typeface="Times New Roman" pitchFamily="18" charset="0"/>
              </a:rPr>
              <a:t>k</a:t>
            </a:r>
            <a:r>
              <a:rPr lang="en-US" sz="2400" dirty="0">
                <a:solidFill>
                  <a:srgbClr val="000000"/>
                </a:solidFill>
                <a:latin typeface="Symbol" pitchFamily="18" charset="2"/>
              </a:rPr>
              <a:t></a:t>
            </a:r>
            <a:r>
              <a:rPr lang="en-US" sz="2400" dirty="0">
                <a:solidFill>
                  <a:srgbClr val="000000"/>
                </a:solidFill>
                <a:latin typeface="Times New Roman" pitchFamily="18" charset="0"/>
              </a:rPr>
              <a:t>3</a:t>
            </a:r>
            <a:r>
              <a:rPr lang="en-US" sz="2400" b="1" i="1" dirty="0">
                <a:solidFill>
                  <a:srgbClr val="000000"/>
                </a:solidFill>
                <a:latin typeface="Times New Roman" pitchFamily="18" charset="0"/>
              </a:rPr>
              <a:t> </a:t>
            </a:r>
            <a:r>
              <a:rPr lang="en-US" sz="2400" dirty="0">
                <a:solidFill>
                  <a:srgbClr val="000000"/>
                </a:solidFill>
              </a:rPr>
              <a:t>= </a:t>
            </a:r>
            <a:r>
              <a:rPr lang="en-US" sz="2400" dirty="0">
                <a:solidFill>
                  <a:srgbClr val="000000"/>
                </a:solidFill>
                <a:latin typeface="Times New Roman" pitchFamily="18" charset="0"/>
              </a:rPr>
              <a:t>4 </a:t>
            </a:r>
            <a:r>
              <a:rPr lang="en-US" sz="2400" dirty="0">
                <a:solidFill>
                  <a:srgbClr val="000000"/>
                </a:solidFill>
                <a:latin typeface="Symbol" pitchFamily="18" charset="2"/>
              </a:rPr>
              <a:t></a:t>
            </a:r>
            <a:r>
              <a:rPr lang="en-US" sz="2400" dirty="0">
                <a:solidFill>
                  <a:srgbClr val="000000"/>
                </a:solidFill>
                <a:latin typeface="Times New Roman" pitchFamily="18" charset="0"/>
              </a:rPr>
              <a:t> </a:t>
            </a:r>
            <a:r>
              <a:rPr lang="en-US" sz="2400" i="1" dirty="0">
                <a:solidFill>
                  <a:srgbClr val="000000"/>
                </a:solidFill>
                <a:latin typeface="Times New Roman" pitchFamily="18" charset="0"/>
              </a:rPr>
              <a:t>m</a:t>
            </a:r>
            <a:r>
              <a:rPr lang="en-US" sz="2400" dirty="0">
                <a:solidFill>
                  <a:srgbClr val="000000"/>
                </a:solidFill>
                <a:latin typeface="Times New Roman" pitchFamily="18" charset="0"/>
              </a:rPr>
              <a:t> + 5 </a:t>
            </a:r>
            <a:r>
              <a:rPr lang="en-US" sz="2400" dirty="0">
                <a:solidFill>
                  <a:srgbClr val="000000"/>
                </a:solidFill>
                <a:latin typeface="Symbol" pitchFamily="18" charset="2"/>
              </a:rPr>
              <a:t></a:t>
            </a:r>
            <a:r>
              <a:rPr lang="en-US" sz="2400" dirty="0">
                <a:solidFill>
                  <a:srgbClr val="000000"/>
                </a:solidFill>
              </a:rPr>
              <a:t> </a:t>
            </a:r>
            <a:r>
              <a:rPr lang="en-US" sz="2400" i="1" dirty="0">
                <a:solidFill>
                  <a:srgbClr val="000000"/>
                </a:solidFill>
                <a:latin typeface="Times New Roman" pitchFamily="18" charset="0"/>
              </a:rPr>
              <a:t>n.</a:t>
            </a:r>
            <a:r>
              <a:rPr lang="en-US" sz="2400" i="1" dirty="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Then </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b="1" i="1" dirty="0">
                <a:solidFill>
                  <a:srgbClr val="000000"/>
                </a:solidFill>
                <a:latin typeface="Times New Roman" pitchFamily="18" charset="0"/>
              </a:rPr>
              <a:t> </a:t>
            </a:r>
            <a:r>
              <a:rPr lang="en-US" sz="2400" dirty="0">
                <a:solidFill>
                  <a:srgbClr val="000000"/>
                </a:solidFill>
              </a:rPr>
              <a:t>= </a:t>
            </a:r>
            <a:r>
              <a:rPr lang="en-US" sz="2400" dirty="0">
                <a:solidFill>
                  <a:srgbClr val="000000"/>
                </a:solidFill>
                <a:latin typeface="Times New Roman" pitchFamily="18" charset="0"/>
              </a:rPr>
              <a:t>4 </a:t>
            </a:r>
            <a:r>
              <a:rPr lang="en-US" sz="2400" dirty="0">
                <a:solidFill>
                  <a:srgbClr val="000000"/>
                </a:solidFill>
                <a:latin typeface="Symbol" pitchFamily="18" charset="2"/>
              </a:rPr>
              <a:t></a:t>
            </a:r>
            <a:r>
              <a:rPr lang="en-US" sz="2400" dirty="0">
                <a:solidFill>
                  <a:srgbClr val="000000"/>
                </a:solidFill>
                <a:latin typeface="Times New Roman" pitchFamily="18" charset="0"/>
              </a:rPr>
              <a:t> (</a:t>
            </a:r>
            <a:r>
              <a:rPr lang="en-US" sz="2400" i="1" dirty="0">
                <a:solidFill>
                  <a:srgbClr val="000000"/>
                </a:solidFill>
                <a:latin typeface="Times New Roman" pitchFamily="18" charset="0"/>
              </a:rPr>
              <a:t>m</a:t>
            </a:r>
            <a:r>
              <a:rPr lang="en-US" sz="2400" dirty="0">
                <a:solidFill>
                  <a:srgbClr val="000000"/>
                </a:solidFill>
                <a:latin typeface="Symbol" pitchFamily="18" charset="2"/>
              </a:rPr>
              <a:t></a:t>
            </a:r>
            <a:r>
              <a:rPr lang="en-US" sz="2400" dirty="0">
                <a:solidFill>
                  <a:srgbClr val="000000"/>
                </a:solidFill>
                <a:latin typeface="Times New Roman" pitchFamily="18" charset="0"/>
              </a:rPr>
              <a:t>1) + 5 </a:t>
            </a:r>
            <a:r>
              <a:rPr lang="en-US" sz="2400" dirty="0">
                <a:solidFill>
                  <a:srgbClr val="000000"/>
                </a:solidFill>
                <a:latin typeface="Symbol" pitchFamily="18" charset="2"/>
              </a:rPr>
              <a:t></a:t>
            </a:r>
            <a:r>
              <a:rPr lang="en-US" sz="2400" dirty="0">
                <a:solidFill>
                  <a:srgbClr val="000000"/>
                </a:solidFill>
              </a:rPr>
              <a:t> </a:t>
            </a:r>
            <a:r>
              <a:rPr lang="en-US" sz="2400" i="1" dirty="0">
                <a:solidFill>
                  <a:srgbClr val="000000"/>
                </a:solidFill>
                <a:latin typeface="Times New Roman" pitchFamily="18" charset="0"/>
              </a:rPr>
              <a:t>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a:t>
            </a:r>
            <a:r>
              <a:rPr lang="en-US" sz="2400" dirty="0">
                <a:solidFill>
                  <a:srgbClr val="000000"/>
                </a:solidFill>
                <a:latin typeface="Symbol" pitchFamily="18" charset="2"/>
              </a:rPr>
              <a:t></a:t>
            </a:r>
            <a:r>
              <a:rPr lang="en-US" dirty="0">
                <a:solidFill>
                  <a:srgbClr val="000000"/>
                </a:solidFill>
              </a:rPr>
              <a:t> </a:t>
            </a:r>
            <a:r>
              <a:rPr lang="en-US" sz="2400" dirty="0">
                <a:solidFill>
                  <a:srgbClr val="000000"/>
                </a:solidFill>
                <a:latin typeface="Times New Roman" pitchFamily="18" charset="0"/>
              </a:rPr>
              <a:t>P(</a:t>
            </a:r>
            <a:r>
              <a:rPr lang="en-US" sz="2400" i="1" dirty="0">
                <a:solidFill>
                  <a:srgbClr val="000000"/>
                </a:solidFill>
                <a:latin typeface="Times New Roman" pitchFamily="18" charset="0"/>
              </a:rPr>
              <a:t>k</a:t>
            </a:r>
            <a:r>
              <a:rPr lang="en-US" sz="2400" dirty="0">
                <a:solidFill>
                  <a:srgbClr val="000000"/>
                </a:solidFill>
                <a:latin typeface="Times New Roman" pitchFamily="18" charset="0"/>
              </a:rPr>
              <a:t>+1)</a:t>
            </a:r>
            <a:r>
              <a:rPr lang="en-US" sz="2400" dirty="0">
                <a:solidFill>
                  <a:srgbClr val="000000"/>
                </a:solidFill>
              </a:rPr>
              <a:t> is true.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rPr>
              <a:t>        By Strong MI,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n</a:t>
            </a:r>
            <a:r>
              <a:rPr lang="en-US" sz="2400" dirty="0">
                <a:solidFill>
                  <a:srgbClr val="000000"/>
                </a:solidFill>
                <a:latin typeface="Times New Roman" pitchFamily="18" charset="0"/>
              </a:rPr>
              <a:t>)</a:t>
            </a:r>
            <a:r>
              <a:rPr lang="en-US" sz="2400" dirty="0">
                <a:solidFill>
                  <a:srgbClr val="000000"/>
                </a:solidFill>
              </a:rPr>
              <a:t> is true if </a:t>
            </a:r>
            <a:r>
              <a:rPr lang="en-US" sz="2400" i="1" dirty="0" err="1">
                <a:solidFill>
                  <a:srgbClr val="000000"/>
                </a:solidFill>
                <a:latin typeface="Times New Roman" pitchFamily="18" charset="0"/>
              </a:rPr>
              <a:t>n</a:t>
            </a:r>
            <a:r>
              <a:rPr lang="en-US" sz="2400" dirty="0" err="1">
                <a:solidFill>
                  <a:srgbClr val="000000"/>
                </a:solidFill>
                <a:latin typeface="Symbol" pitchFamily="18" charset="2"/>
              </a:rPr>
              <a:t></a:t>
            </a:r>
            <a:r>
              <a:rPr lang="en-US" sz="2400" dirty="0" err="1">
                <a:solidFill>
                  <a:srgbClr val="000000"/>
                </a:solidFill>
              </a:rPr>
              <a:t>Z</a:t>
            </a:r>
            <a:r>
              <a:rPr lang="en-US" sz="2400" dirty="0">
                <a:solidFill>
                  <a:srgbClr val="000000"/>
                </a:solidFill>
              </a:rPr>
              <a:t> and </a:t>
            </a:r>
            <a:r>
              <a:rPr lang="en-US" sz="2400" i="1" dirty="0">
                <a:solidFill>
                  <a:srgbClr val="000000"/>
                </a:solidFill>
                <a:latin typeface="Times New Roman" pitchFamily="18" charset="0"/>
              </a:rPr>
              <a:t>n </a:t>
            </a:r>
            <a:r>
              <a:rPr lang="en-US" sz="2400" dirty="0">
                <a:solidFill>
                  <a:srgbClr val="000000"/>
                </a:solidFill>
                <a:latin typeface="Symbol" pitchFamily="18" charset="2"/>
              </a:rPr>
              <a:t></a:t>
            </a:r>
            <a:r>
              <a:rPr lang="en-US" sz="2400" dirty="0">
                <a:solidFill>
                  <a:srgbClr val="000000"/>
                </a:solidFill>
              </a:rPr>
              <a:t>12.</a:t>
            </a:r>
          </a:p>
        </p:txBody>
      </p:sp>
      <p:sp>
        <p:nvSpPr>
          <p:cNvPr id="23554" name="Text Box 2"/>
          <p:cNvSpPr txBox="1">
            <a:spLocks noChangeArrowheads="1"/>
          </p:cNvSpPr>
          <p:nvPr/>
        </p:nvSpPr>
        <p:spPr bwMode="auto">
          <a:xfrm>
            <a:off x="6511925" y="4365625"/>
            <a:ext cx="1474788"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3333FF"/>
                </a:solidFill>
                <a:latin typeface="Times New Roman" pitchFamily="18" charset="0"/>
              </a:rPr>
              <a:t>(</a:t>
            </a:r>
            <a:r>
              <a:rPr lang="en-US" sz="2400" i="1">
                <a:solidFill>
                  <a:srgbClr val="3333FF"/>
                </a:solidFill>
                <a:latin typeface="Times New Roman" pitchFamily="18" charset="0"/>
              </a:rPr>
              <a:t>k</a:t>
            </a:r>
            <a:r>
              <a:rPr lang="en-US" sz="2400">
                <a:solidFill>
                  <a:srgbClr val="3333FF"/>
                </a:solidFill>
                <a:latin typeface="Symbol" pitchFamily="18" charset="2"/>
              </a:rPr>
              <a:t></a:t>
            </a:r>
            <a:r>
              <a:rPr lang="en-US" sz="2400">
                <a:solidFill>
                  <a:srgbClr val="3333FF"/>
                </a:solidFill>
                <a:latin typeface="Times New Roman" pitchFamily="18" charset="0"/>
              </a:rPr>
              <a:t>3 </a:t>
            </a:r>
            <a:r>
              <a:rPr lang="en-US" sz="2400">
                <a:solidFill>
                  <a:srgbClr val="3333FF"/>
                </a:solidFill>
                <a:latin typeface="Symbol" pitchFamily="18" charset="2"/>
              </a:rPr>
              <a:t></a:t>
            </a:r>
            <a:r>
              <a:rPr lang="en-US" sz="2400">
                <a:solidFill>
                  <a:srgbClr val="3333FF"/>
                </a:solidFill>
                <a:latin typeface="Times New Roman" pitchFamily="18" charset="0"/>
              </a:rPr>
              <a:t> 12)</a:t>
            </a:r>
          </a:p>
        </p:txBody>
      </p:sp>
      <p:sp>
        <p:nvSpPr>
          <p:cNvPr id="4" name="Slide Number Placeholder 3"/>
          <p:cNvSpPr>
            <a:spLocks noGrp="1"/>
          </p:cNvSpPr>
          <p:nvPr>
            <p:ph type="sldNum" sz="quarter" idx="12"/>
          </p:nvPr>
        </p:nvSpPr>
        <p:spPr/>
        <p:txBody>
          <a:bodyPr/>
          <a:lstStyle/>
          <a:p>
            <a:fld id="{E29F1CCB-4845-4818-B6DA-06FA373F5B42}" type="slidenum">
              <a:rPr lang="id-ID" smtClean="0"/>
              <a:pPr/>
              <a:t>22</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3553">
                                            <p:txEl>
                                              <p:pRg st="1" end="1"/>
                                            </p:txEl>
                                          </p:spTgt>
                                        </p:tgtEl>
                                        <p:attrNameLst>
                                          <p:attrName>style.visibility</p:attrName>
                                        </p:attrNameLst>
                                      </p:cBhvr>
                                      <p:to>
                                        <p:strVal val="visible"/>
                                      </p:to>
                                    </p:set>
                                    <p:anim calcmode="lin" valueType="num">
                                      <p:cBhvr additive="repl">
                                        <p:cTn id="7" dur="500" fill="hold"/>
                                        <p:tgtEl>
                                          <p:spTgt spid="23553">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3553">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3553">
                                            <p:txEl>
                                              <p:pRg st="2" end="2"/>
                                            </p:txEl>
                                          </p:spTgt>
                                        </p:tgtEl>
                                        <p:attrNameLst>
                                          <p:attrName>style.visibility</p:attrName>
                                        </p:attrNameLst>
                                      </p:cBhvr>
                                      <p:to>
                                        <p:strVal val="visible"/>
                                      </p:to>
                                    </p:set>
                                    <p:anim calcmode="lin" valueType="num">
                                      <p:cBhvr additive="repl">
                                        <p:cTn id="13" dur="500" fill="hold"/>
                                        <p:tgtEl>
                                          <p:spTgt spid="23553">
                                            <p:txEl>
                                              <p:pRg st="2" end="2"/>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23553">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3553">
                                            <p:txEl>
                                              <p:pRg st="3" end="3"/>
                                            </p:txEl>
                                          </p:spTgt>
                                        </p:tgtEl>
                                        <p:attrNameLst>
                                          <p:attrName>style.visibility</p:attrName>
                                        </p:attrNameLst>
                                      </p:cBhvr>
                                      <p:to>
                                        <p:strVal val="visible"/>
                                      </p:to>
                                    </p:set>
                                    <p:anim calcmode="lin" valueType="num">
                                      <p:cBhvr additive="repl">
                                        <p:cTn id="19" dur="500" fill="hold"/>
                                        <p:tgtEl>
                                          <p:spTgt spid="23553">
                                            <p:txEl>
                                              <p:pRg st="3" end="3"/>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23553">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3553">
                                            <p:txEl>
                                              <p:pRg st="4" end="4"/>
                                            </p:txEl>
                                          </p:spTgt>
                                        </p:tgtEl>
                                        <p:attrNameLst>
                                          <p:attrName>style.visibility</p:attrName>
                                        </p:attrNameLst>
                                      </p:cBhvr>
                                      <p:to>
                                        <p:strVal val="visible"/>
                                      </p:to>
                                    </p:set>
                                    <p:anim calcmode="lin" valueType="num">
                                      <p:cBhvr additive="repl">
                                        <p:cTn id="25" dur="500" fill="hold"/>
                                        <p:tgtEl>
                                          <p:spTgt spid="23553">
                                            <p:txEl>
                                              <p:pRg st="4" end="4"/>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23553">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3553">
                                            <p:txEl>
                                              <p:pRg st="5" end="5"/>
                                            </p:txEl>
                                          </p:spTgt>
                                        </p:tgtEl>
                                        <p:attrNameLst>
                                          <p:attrName>style.visibility</p:attrName>
                                        </p:attrNameLst>
                                      </p:cBhvr>
                                      <p:to>
                                        <p:strVal val="visible"/>
                                      </p:to>
                                    </p:set>
                                    <p:anim calcmode="lin" valueType="num">
                                      <p:cBhvr additive="repl">
                                        <p:cTn id="31" dur="500" fill="hold"/>
                                        <p:tgtEl>
                                          <p:spTgt spid="23553">
                                            <p:txEl>
                                              <p:pRg st="5" end="5"/>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23553">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23553">
                                            <p:txEl>
                                              <p:pRg st="6" end="6"/>
                                            </p:txEl>
                                          </p:spTgt>
                                        </p:tgtEl>
                                        <p:attrNameLst>
                                          <p:attrName>style.visibility</p:attrName>
                                        </p:attrNameLst>
                                      </p:cBhvr>
                                      <p:to>
                                        <p:strVal val="visible"/>
                                      </p:to>
                                    </p:set>
                                    <p:anim calcmode="lin" valueType="num">
                                      <p:cBhvr additive="repl">
                                        <p:cTn id="37" dur="500" fill="hold"/>
                                        <p:tgtEl>
                                          <p:spTgt spid="23553">
                                            <p:txEl>
                                              <p:pRg st="6" end="6"/>
                                            </p:txEl>
                                          </p:spTgt>
                                        </p:tgtEl>
                                        <p:attrNameLst>
                                          <p:attrName>ppt_x</p:attrName>
                                        </p:attrNameLst>
                                      </p:cBhvr>
                                      <p:tavLst>
                                        <p:tav tm="100000">
                                          <p:val>
                                            <p:strVal val="#ppt_x"/>
                                          </p:val>
                                        </p:tav>
                                        <p:tav tm="100000">
                                          <p:val>
                                            <p:strVal val="#ppt_x"/>
                                          </p:val>
                                        </p:tav>
                                      </p:tavLst>
                                    </p:anim>
                                    <p:anim calcmode="lin" valueType="num">
                                      <p:cBhvr additive="repl">
                                        <p:cTn id="38" dur="500" fill="hold"/>
                                        <p:tgtEl>
                                          <p:spTgt spid="23553">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23553">
                                            <p:txEl>
                                              <p:pRg st="7" end="7"/>
                                            </p:txEl>
                                          </p:spTgt>
                                        </p:tgtEl>
                                        <p:attrNameLst>
                                          <p:attrName>style.visibility</p:attrName>
                                        </p:attrNameLst>
                                      </p:cBhvr>
                                      <p:to>
                                        <p:strVal val="visible"/>
                                      </p:to>
                                    </p:set>
                                    <p:anim calcmode="lin" valueType="num">
                                      <p:cBhvr additive="repl">
                                        <p:cTn id="43" dur="500" fill="hold"/>
                                        <p:tgtEl>
                                          <p:spTgt spid="23553">
                                            <p:txEl>
                                              <p:pRg st="7" end="7"/>
                                            </p:txEl>
                                          </p:spTgt>
                                        </p:tgtEl>
                                        <p:attrNameLst>
                                          <p:attrName>ppt_x</p:attrName>
                                        </p:attrNameLst>
                                      </p:cBhvr>
                                      <p:tavLst>
                                        <p:tav tm="100000">
                                          <p:val>
                                            <p:strVal val="#ppt_x"/>
                                          </p:val>
                                        </p:tav>
                                        <p:tav tm="100000">
                                          <p:val>
                                            <p:strVal val="#ppt_x"/>
                                          </p:val>
                                        </p:tav>
                                      </p:tavLst>
                                    </p:anim>
                                    <p:anim calcmode="lin" valueType="num">
                                      <p:cBhvr additive="repl">
                                        <p:cTn id="44" dur="500" fill="hold"/>
                                        <p:tgtEl>
                                          <p:spTgt spid="23553">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additive="repl">
                                        <p:cTn id="48" dur="1" fill="hold">
                                          <p:stCondLst>
                                            <p:cond delay="0"/>
                                          </p:stCondLst>
                                        </p:cTn>
                                        <p:tgtEl>
                                          <p:spTgt spid="23553">
                                            <p:txEl>
                                              <p:pRg st="8" end="8"/>
                                            </p:txEl>
                                          </p:spTgt>
                                        </p:tgtEl>
                                        <p:attrNameLst>
                                          <p:attrName>style.visibility</p:attrName>
                                        </p:attrNameLst>
                                      </p:cBhvr>
                                      <p:to>
                                        <p:strVal val="visible"/>
                                      </p:to>
                                    </p:set>
                                    <p:anim calcmode="lin" valueType="num">
                                      <p:cBhvr additive="repl">
                                        <p:cTn id="49" dur="500" fill="hold"/>
                                        <p:tgtEl>
                                          <p:spTgt spid="23553">
                                            <p:txEl>
                                              <p:pRg st="8" end="8"/>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23553">
                                            <p:txEl>
                                              <p:pRg st="8" end="8"/>
                                            </p:txEl>
                                          </p:spTgt>
                                        </p:tgtEl>
                                        <p:attrNameLst>
                                          <p:attrName>ppt_y</p:attrName>
                                        </p:attrNameLst>
                                      </p:cBhvr>
                                      <p:tavLst>
                                        <p:tav tm="100000">
                                          <p:val>
                                            <p:strVal val="1+#ppt_h/2"/>
                                          </p:val>
                                        </p:tav>
                                        <p:tav tm="100000">
                                          <p:val>
                                            <p:strVal val="#ppt_y"/>
                                          </p:val>
                                        </p:tav>
                                      </p:tavLst>
                                    </p:anim>
                                  </p:childTnLst>
                                </p:cTn>
                              </p:par>
                              <p:par>
                                <p:cTn id="51" presetID="2" presetClass="entr" presetSubtype="4" fill="hold" nodeType="withEffect">
                                  <p:stCondLst>
                                    <p:cond delay="0"/>
                                  </p:stCondLst>
                                  <p:childTnLst>
                                    <p:set>
                                      <p:cBhvr additive="repl">
                                        <p:cTn id="52" dur="1" fill="hold">
                                          <p:stCondLst>
                                            <p:cond delay="0"/>
                                          </p:stCondLst>
                                        </p:cTn>
                                        <p:tgtEl>
                                          <p:spTgt spid="23554"/>
                                        </p:tgtEl>
                                        <p:attrNameLst>
                                          <p:attrName>style.visibility</p:attrName>
                                        </p:attrNameLst>
                                      </p:cBhvr>
                                      <p:to>
                                        <p:strVal val="visible"/>
                                      </p:to>
                                    </p:set>
                                    <p:anim calcmode="lin" valueType="num">
                                      <p:cBhvr additive="repl">
                                        <p:cTn id="53" dur="500" fill="hold"/>
                                        <p:tgtEl>
                                          <p:spTgt spid="23554"/>
                                        </p:tgtEl>
                                        <p:attrNameLst>
                                          <p:attrName>ppt_x</p:attrName>
                                        </p:attrNameLst>
                                      </p:cBhvr>
                                      <p:tavLst>
                                        <p:tav tm="100000">
                                          <p:val>
                                            <p:strVal val="#ppt_x"/>
                                          </p:val>
                                        </p:tav>
                                        <p:tav tm="100000">
                                          <p:val>
                                            <p:strVal val="#ppt_x"/>
                                          </p:val>
                                        </p:tav>
                                      </p:tavLst>
                                    </p:anim>
                                    <p:anim calcmode="lin" valueType="num">
                                      <p:cBhvr additive="repl">
                                        <p:cTn id="54" dur="500" fill="hold"/>
                                        <p:tgtEl>
                                          <p:spTgt spid="23554"/>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23553">
                                            <p:txEl>
                                              <p:pRg st="9" end="9"/>
                                            </p:txEl>
                                          </p:spTgt>
                                        </p:tgtEl>
                                        <p:attrNameLst>
                                          <p:attrName>style.visibility</p:attrName>
                                        </p:attrNameLst>
                                      </p:cBhvr>
                                      <p:to>
                                        <p:strVal val="visible"/>
                                      </p:to>
                                    </p:set>
                                    <p:anim calcmode="lin" valueType="num">
                                      <p:cBhvr additive="repl">
                                        <p:cTn id="59" dur="500" fill="hold"/>
                                        <p:tgtEl>
                                          <p:spTgt spid="23553">
                                            <p:txEl>
                                              <p:pRg st="9" end="9"/>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23553">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23553">
                                            <p:txEl>
                                              <p:pRg st="10" end="10"/>
                                            </p:txEl>
                                          </p:spTgt>
                                        </p:tgtEl>
                                        <p:attrNameLst>
                                          <p:attrName>style.visibility</p:attrName>
                                        </p:attrNameLst>
                                      </p:cBhvr>
                                      <p:to>
                                        <p:strVal val="visible"/>
                                      </p:to>
                                    </p:set>
                                    <p:anim calcmode="lin" valueType="num">
                                      <p:cBhvr additive="repl">
                                        <p:cTn id="65" dur="500" fill="hold"/>
                                        <p:tgtEl>
                                          <p:spTgt spid="23553">
                                            <p:txEl>
                                              <p:pRg st="10" end="10"/>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23553">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additive="repl">
                                        <p:cTn id="70" dur="1" fill="hold">
                                          <p:stCondLst>
                                            <p:cond delay="0"/>
                                          </p:stCondLst>
                                        </p:cTn>
                                        <p:tgtEl>
                                          <p:spTgt spid="23553">
                                            <p:txEl>
                                              <p:pRg st="11" end="11"/>
                                            </p:txEl>
                                          </p:spTgt>
                                        </p:tgtEl>
                                        <p:attrNameLst>
                                          <p:attrName>style.visibility</p:attrName>
                                        </p:attrNameLst>
                                      </p:cBhvr>
                                      <p:to>
                                        <p:strVal val="visible"/>
                                      </p:to>
                                    </p:set>
                                    <p:anim calcmode="lin" valueType="num">
                                      <p:cBhvr additive="repl">
                                        <p:cTn id="71" dur="500" fill="hold"/>
                                        <p:tgtEl>
                                          <p:spTgt spid="23553">
                                            <p:txEl>
                                              <p:pRg st="11" end="11"/>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23553">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377825"/>
            <a:ext cx="8229600" cy="747713"/>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a:solidFill>
                  <a:srgbClr val="696464"/>
                </a:solidFill>
                <a:latin typeface="Franklin Gothic Book" pitchFamily="34" charset="0"/>
              </a:rPr>
              <a:t>Recursive Definitions.</a:t>
            </a:r>
          </a:p>
        </p:txBody>
      </p:sp>
      <p:sp>
        <p:nvSpPr>
          <p:cNvPr id="2" name="Text Box 2"/>
          <p:cNvSpPr txBox="1">
            <a:spLocks noChangeArrowheads="1"/>
          </p:cNvSpPr>
          <p:nvPr/>
        </p:nvSpPr>
        <p:spPr bwMode="auto">
          <a:xfrm>
            <a:off x="428596" y="1052513"/>
            <a:ext cx="8215370" cy="4105275"/>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b="1" dirty="0">
                <a:solidFill>
                  <a:srgbClr val="008000"/>
                </a:solidFill>
                <a:latin typeface="Perpetua" pitchFamily="18" charset="0"/>
              </a:rPr>
              <a:t>Def.</a:t>
            </a:r>
            <a:r>
              <a:rPr lang="en-US" sz="2800" dirty="0">
                <a:solidFill>
                  <a:srgbClr val="000000"/>
                </a:solidFill>
                <a:latin typeface="Perpetua" pitchFamily="18" charset="0"/>
              </a:rPr>
              <a:t> The process of defining an object in terms of itself is called </a:t>
            </a:r>
            <a:r>
              <a:rPr lang="en-US" sz="2800" dirty="0">
                <a:solidFill>
                  <a:srgbClr val="0000FF"/>
                </a:solidFill>
                <a:latin typeface="Perpetua" pitchFamily="18" charset="0"/>
              </a:rPr>
              <a:t>recursion</a:t>
            </a:r>
            <a:r>
              <a:rPr lang="en-US" sz="2800" dirty="0">
                <a:solidFill>
                  <a:srgbClr val="000000"/>
                </a:solidFill>
                <a:latin typeface="Perpetua" pitchFamily="18" charset="0"/>
              </a:rPr>
              <a:t>.</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e.g. We specify the terms of a sequence using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(1) an </a:t>
            </a:r>
            <a:r>
              <a:rPr lang="en-US" sz="2800" dirty="0">
                <a:solidFill>
                  <a:srgbClr val="0000FF"/>
                </a:solidFill>
                <a:latin typeface="Perpetua" pitchFamily="18" charset="0"/>
              </a:rPr>
              <a:t>explicit formula</a:t>
            </a:r>
            <a:r>
              <a:rPr lang="en-US" sz="2800" dirty="0">
                <a:solidFill>
                  <a:srgbClr val="000000"/>
                </a:solidFill>
                <a:latin typeface="Perpetua" pitchFamily="18" charset="0"/>
              </a:rPr>
              <a:t>:</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a</a:t>
            </a:r>
            <a:r>
              <a:rPr lang="en-US" sz="2800" i="1" baseline="-25000" dirty="0">
                <a:solidFill>
                  <a:srgbClr val="000000"/>
                </a:solidFill>
                <a:latin typeface="Times New Roman" pitchFamily="18" charset="0"/>
              </a:rPr>
              <a:t>n</a:t>
            </a:r>
            <a:r>
              <a:rPr lang="en-US" sz="2800" dirty="0">
                <a:solidFill>
                  <a:srgbClr val="000000"/>
                </a:solidFill>
                <a:latin typeface="Times New Roman" pitchFamily="18" charset="0"/>
              </a:rPr>
              <a:t>=2</a:t>
            </a:r>
            <a:r>
              <a:rPr lang="en-US" sz="2800" i="1" baseline="30000" dirty="0">
                <a:solidFill>
                  <a:srgbClr val="000000"/>
                </a:solidFill>
                <a:latin typeface="Times New Roman" pitchFamily="18" charset="0"/>
              </a:rPr>
              <a:t>n</a:t>
            </a:r>
            <a:r>
              <a:rPr lang="en-US" sz="2800" dirty="0">
                <a:solidFill>
                  <a:srgbClr val="000000"/>
                </a:solidFill>
                <a:latin typeface="Times New Roman" pitchFamily="18" charset="0"/>
              </a:rPr>
              <a:t>,  </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=0,1,2,…</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(2) a </a:t>
            </a:r>
            <a:r>
              <a:rPr lang="en-US" sz="2800" dirty="0">
                <a:solidFill>
                  <a:srgbClr val="0000FF"/>
                </a:solidFill>
                <a:latin typeface="Perpetua" pitchFamily="18" charset="0"/>
              </a:rPr>
              <a:t>recursive form</a:t>
            </a:r>
            <a:r>
              <a:rPr lang="en-US" sz="2800" dirty="0">
                <a:solidFill>
                  <a:srgbClr val="000000"/>
                </a:solidFill>
                <a:latin typeface="Perpetua" pitchFamily="18" charset="0"/>
              </a:rPr>
              <a:t>:</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a</a:t>
            </a:r>
            <a:r>
              <a:rPr lang="en-US" sz="2800" baseline="-25000" dirty="0">
                <a:solidFill>
                  <a:srgbClr val="000000"/>
                </a:solidFill>
                <a:latin typeface="Times New Roman" pitchFamily="18" charset="0"/>
              </a:rPr>
              <a:t>0</a:t>
            </a:r>
            <a:r>
              <a:rPr lang="en-US" sz="2800" dirty="0">
                <a:solidFill>
                  <a:srgbClr val="000000"/>
                </a:solidFill>
                <a:latin typeface="Times New Roman" pitchFamily="18" charset="0"/>
              </a:rPr>
              <a:t>=1,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Times New Roman" pitchFamily="18" charset="0"/>
              </a:rPr>
              <a:t>                            </a:t>
            </a:r>
            <a:r>
              <a:rPr lang="en-US" sz="2800" i="1" dirty="0">
                <a:solidFill>
                  <a:srgbClr val="000000"/>
                </a:solidFill>
                <a:latin typeface="Times New Roman" pitchFamily="18" charset="0"/>
              </a:rPr>
              <a:t>a</a:t>
            </a:r>
            <a:r>
              <a:rPr lang="en-US" sz="2800" i="1" baseline="-25000" dirty="0">
                <a:solidFill>
                  <a:srgbClr val="000000"/>
                </a:solidFill>
                <a:latin typeface="Times New Roman" pitchFamily="18" charset="0"/>
              </a:rPr>
              <a:t>n</a:t>
            </a:r>
            <a:r>
              <a:rPr lang="en-US" sz="2800" baseline="-25000" dirty="0">
                <a:solidFill>
                  <a:srgbClr val="000000"/>
                </a:solidFill>
                <a:latin typeface="Times New Roman" pitchFamily="18" charset="0"/>
              </a:rPr>
              <a:t>+1</a:t>
            </a:r>
            <a:r>
              <a:rPr lang="en-US" sz="2800" dirty="0">
                <a:solidFill>
                  <a:srgbClr val="000000"/>
                </a:solidFill>
                <a:latin typeface="Times New Roman" pitchFamily="18" charset="0"/>
              </a:rPr>
              <a:t>=2</a:t>
            </a:r>
            <a:r>
              <a:rPr lang="en-US" sz="2800" i="1" dirty="0">
                <a:solidFill>
                  <a:srgbClr val="000000"/>
                </a:solidFill>
                <a:latin typeface="Times New Roman" pitchFamily="18" charset="0"/>
              </a:rPr>
              <a:t>a</a:t>
            </a:r>
            <a:r>
              <a:rPr lang="en-US" sz="2800" i="1" baseline="-25000" dirty="0">
                <a:solidFill>
                  <a:srgbClr val="000000"/>
                </a:solidFill>
                <a:latin typeface="Times New Roman" pitchFamily="18" charset="0"/>
              </a:rPr>
              <a:t>n</a:t>
            </a:r>
            <a:r>
              <a:rPr lang="en-US" sz="2800" dirty="0">
                <a:solidFill>
                  <a:srgbClr val="000000"/>
                </a:solidFill>
                <a:latin typeface="Times New Roman" pitchFamily="18" charset="0"/>
              </a:rPr>
              <a:t> , </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=0,1,2,…</a:t>
            </a:r>
          </a:p>
        </p:txBody>
      </p:sp>
      <p:sp>
        <p:nvSpPr>
          <p:cNvPr id="24579" name="Text Box 3"/>
          <p:cNvSpPr txBox="1">
            <a:spLocks noChangeArrowheads="1"/>
          </p:cNvSpPr>
          <p:nvPr/>
        </p:nvSpPr>
        <p:spPr bwMode="auto">
          <a:xfrm>
            <a:off x="323850" y="5229225"/>
            <a:ext cx="7981950" cy="917575"/>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Example 1.</a:t>
            </a:r>
            <a:r>
              <a:rPr lang="en-US">
                <a:solidFill>
                  <a:srgbClr val="000000"/>
                </a:solidFill>
              </a:rPr>
              <a:t> Suppose that </a:t>
            </a:r>
            <a:r>
              <a:rPr lang="en-US" i="1">
                <a:solidFill>
                  <a:srgbClr val="000000"/>
                </a:solidFill>
                <a:latin typeface="Times New Roman" pitchFamily="18" charset="0"/>
              </a:rPr>
              <a:t>f</a:t>
            </a:r>
            <a:r>
              <a:rPr lang="en-US">
                <a:solidFill>
                  <a:srgbClr val="000000"/>
                </a:solidFill>
              </a:rPr>
              <a:t> is defined recursively by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a:t>
            </a:r>
            <a:r>
              <a:rPr lang="en-US" i="1">
                <a:solidFill>
                  <a:srgbClr val="000000"/>
                </a:solidFill>
                <a:latin typeface="Times New Roman" pitchFamily="18" charset="0"/>
              </a:rPr>
              <a:t>f</a:t>
            </a:r>
            <a:r>
              <a:rPr lang="en-US">
                <a:solidFill>
                  <a:srgbClr val="000000"/>
                </a:solidFill>
                <a:latin typeface="Times New Roman" pitchFamily="18" charset="0"/>
              </a:rPr>
              <a:t>(0)=3 , </a:t>
            </a:r>
            <a:r>
              <a:rPr lang="en-US" i="1">
                <a:solidFill>
                  <a:srgbClr val="000000"/>
                </a:solidFill>
                <a:latin typeface="Times New Roman" pitchFamily="18" charset="0"/>
              </a:rPr>
              <a:t>f</a:t>
            </a:r>
            <a:r>
              <a:rPr lang="en-US">
                <a:solidFill>
                  <a:srgbClr val="000000"/>
                </a:solidFill>
                <a:latin typeface="Times New Roman" pitchFamily="18" charset="0"/>
              </a:rPr>
              <a:t>(</a:t>
            </a:r>
            <a:r>
              <a:rPr lang="en-US" i="1">
                <a:solidFill>
                  <a:srgbClr val="000000"/>
                </a:solidFill>
                <a:latin typeface="Times New Roman" pitchFamily="18" charset="0"/>
              </a:rPr>
              <a:t>n</a:t>
            </a:r>
            <a:r>
              <a:rPr lang="en-US">
                <a:solidFill>
                  <a:srgbClr val="000000"/>
                </a:solidFill>
                <a:latin typeface="Times New Roman" pitchFamily="18" charset="0"/>
              </a:rPr>
              <a:t>+1)=2</a:t>
            </a:r>
            <a:r>
              <a:rPr lang="en-US" i="1">
                <a:solidFill>
                  <a:srgbClr val="000000"/>
                </a:solidFill>
                <a:latin typeface="Times New Roman" pitchFamily="18" charset="0"/>
              </a:rPr>
              <a:t>f</a:t>
            </a:r>
            <a:r>
              <a:rPr lang="en-US">
                <a:solidFill>
                  <a:srgbClr val="000000"/>
                </a:solidFill>
                <a:latin typeface="Times New Roman" pitchFamily="18" charset="0"/>
              </a:rPr>
              <a:t>(</a:t>
            </a:r>
            <a:r>
              <a:rPr lang="en-US" i="1">
                <a:solidFill>
                  <a:srgbClr val="000000"/>
                </a:solidFill>
                <a:latin typeface="Times New Roman" pitchFamily="18" charset="0"/>
              </a:rPr>
              <a:t>n</a:t>
            </a:r>
            <a:r>
              <a:rPr lang="en-US">
                <a:solidFill>
                  <a:srgbClr val="000000"/>
                </a:solidFill>
                <a:latin typeface="Times New Roman" pitchFamily="18" charset="0"/>
              </a:rPr>
              <a:t>)+3</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                    Find </a:t>
            </a:r>
            <a:r>
              <a:rPr lang="en-US" i="1">
                <a:solidFill>
                  <a:srgbClr val="000000"/>
                </a:solidFill>
                <a:latin typeface="Times New Roman" pitchFamily="18" charset="0"/>
              </a:rPr>
              <a:t>f</a:t>
            </a:r>
            <a:r>
              <a:rPr lang="en-US">
                <a:solidFill>
                  <a:srgbClr val="000000"/>
                </a:solidFill>
                <a:latin typeface="Times New Roman" pitchFamily="18" charset="0"/>
              </a:rPr>
              <a:t>(1), </a:t>
            </a:r>
            <a:r>
              <a:rPr lang="en-US" i="1">
                <a:solidFill>
                  <a:srgbClr val="000000"/>
                </a:solidFill>
                <a:latin typeface="Times New Roman" pitchFamily="18" charset="0"/>
              </a:rPr>
              <a:t>f</a:t>
            </a:r>
            <a:r>
              <a:rPr lang="en-US">
                <a:solidFill>
                  <a:srgbClr val="000000"/>
                </a:solidFill>
                <a:latin typeface="Times New Roman" pitchFamily="18" charset="0"/>
              </a:rPr>
              <a:t>(2), </a:t>
            </a:r>
            <a:r>
              <a:rPr lang="en-US" i="1">
                <a:solidFill>
                  <a:srgbClr val="000000"/>
                </a:solidFill>
                <a:latin typeface="Times New Roman" pitchFamily="18" charset="0"/>
              </a:rPr>
              <a:t>f</a:t>
            </a:r>
            <a:r>
              <a:rPr lang="en-US">
                <a:solidFill>
                  <a:srgbClr val="000000"/>
                </a:solidFill>
                <a:latin typeface="Times New Roman" pitchFamily="18" charset="0"/>
              </a:rPr>
              <a:t>(3), </a:t>
            </a:r>
            <a:r>
              <a:rPr lang="en-US" i="1">
                <a:solidFill>
                  <a:srgbClr val="000000"/>
                </a:solidFill>
                <a:latin typeface="Times New Roman" pitchFamily="18" charset="0"/>
              </a:rPr>
              <a:t>f</a:t>
            </a:r>
            <a:r>
              <a:rPr lang="en-US">
                <a:solidFill>
                  <a:srgbClr val="000000"/>
                </a:solidFill>
                <a:latin typeface="Times New Roman" pitchFamily="18" charset="0"/>
              </a:rPr>
              <a:t>(4).</a:t>
            </a:r>
          </a:p>
        </p:txBody>
      </p:sp>
      <p:sp>
        <p:nvSpPr>
          <p:cNvPr id="5" name="Slide Number Placeholder 4"/>
          <p:cNvSpPr>
            <a:spLocks noGrp="1"/>
          </p:cNvSpPr>
          <p:nvPr>
            <p:ph type="sldNum" sz="quarter" idx="12"/>
          </p:nvPr>
        </p:nvSpPr>
        <p:spPr/>
        <p:txBody>
          <a:bodyPr/>
          <a:lstStyle/>
          <a:p>
            <a:fld id="{E29F1CCB-4845-4818-B6DA-06FA373F5B42}" type="slidenum">
              <a:rPr lang="id-ID" smtClean="0"/>
              <a:pPr/>
              <a:t>23</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
                                            <p:txEl>
                                              <p:pRg st="0" end="0"/>
                                            </p:txEl>
                                          </p:spTgt>
                                        </p:tgtEl>
                                        <p:attrNameLst>
                                          <p:attrName>style.visibility</p:attrName>
                                        </p:attrNameLst>
                                      </p:cBhvr>
                                      <p:to>
                                        <p:strVal val="visible"/>
                                      </p:to>
                                    </p:set>
                                    <p:anim calcmode="lin" valueType="num">
                                      <p:cBhvr additive="repl">
                                        <p:cTn id="7" dur="500" fill="hold"/>
                                        <p:tgtEl>
                                          <p:spTgt spid="2">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
                                            <p:txEl>
                                              <p:pRg st="1" end="1"/>
                                            </p:txEl>
                                          </p:spTgt>
                                        </p:tgtEl>
                                        <p:attrNameLst>
                                          <p:attrName>style.visibility</p:attrName>
                                        </p:attrNameLst>
                                      </p:cBhvr>
                                      <p:to>
                                        <p:strVal val="visible"/>
                                      </p:to>
                                    </p:set>
                                    <p:anim calcmode="lin" valueType="num">
                                      <p:cBhvr additive="repl">
                                        <p:cTn id="13" dur="500" fill="hold"/>
                                        <p:tgtEl>
                                          <p:spTgt spid="2">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2">
                                            <p:txEl>
                                              <p:pRg st="1" end="1"/>
                                            </p:txEl>
                                          </p:spTgt>
                                        </p:tgtEl>
                                        <p:attrNameLst>
                                          <p:attrName>ppt_y</p:attrName>
                                        </p:attrNameLst>
                                      </p:cBhvr>
                                      <p:tavLst>
                                        <p:tav tm="100000">
                                          <p:val>
                                            <p:strVal val="1+#ppt_h/2"/>
                                          </p:val>
                                        </p:tav>
                                        <p:tav tm="100000">
                                          <p:val>
                                            <p:strVal val="#ppt_y"/>
                                          </p:val>
                                        </p:tav>
                                      </p:tavLst>
                                    </p:anim>
                                  </p:childTnLst>
                                </p:cTn>
                              </p:par>
                              <p:par>
                                <p:cTn id="15" presetID="2" presetClass="entr" presetSubtype="4" fill="hold" nodeType="withEffect">
                                  <p:stCondLst>
                                    <p:cond delay="0"/>
                                  </p:stCondLst>
                                  <p:childTnLst>
                                    <p:set>
                                      <p:cBhvr additive="repl">
                                        <p:cTn id="16" dur="1" fill="hold">
                                          <p:stCondLst>
                                            <p:cond delay="0"/>
                                          </p:stCondLst>
                                        </p:cTn>
                                        <p:tgtEl>
                                          <p:spTgt spid="2">
                                            <p:txEl>
                                              <p:pRg st="2" end="2"/>
                                            </p:txEl>
                                          </p:spTgt>
                                        </p:tgtEl>
                                        <p:attrNameLst>
                                          <p:attrName>style.visibility</p:attrName>
                                        </p:attrNameLst>
                                      </p:cBhvr>
                                      <p:to>
                                        <p:strVal val="visible"/>
                                      </p:to>
                                    </p:set>
                                    <p:anim calcmode="lin" valueType="num">
                                      <p:cBhvr additive="repl">
                                        <p:cTn id="17" dur="500" fill="hold"/>
                                        <p:tgtEl>
                                          <p:spTgt spid="2">
                                            <p:txEl>
                                              <p:pRg st="2" end="2"/>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2">
                                            <p:txEl>
                                              <p:pRg st="2" end="2"/>
                                            </p:txEl>
                                          </p:spTgt>
                                        </p:tgtEl>
                                        <p:attrNameLst>
                                          <p:attrName>ppt_y</p:attrName>
                                        </p:attrNameLst>
                                      </p:cBhvr>
                                      <p:tavLst>
                                        <p:tav tm="100000">
                                          <p:val>
                                            <p:strVal val="1+#ppt_h/2"/>
                                          </p:val>
                                        </p:tav>
                                        <p:tav tm="100000">
                                          <p:val>
                                            <p:strVal val="#ppt_y"/>
                                          </p:val>
                                        </p:tav>
                                      </p:tavLst>
                                    </p:anim>
                                  </p:childTnLst>
                                </p:cTn>
                              </p:par>
                              <p:par>
                                <p:cTn id="19" presetID="2" presetClass="entr" presetSubtype="4" fill="hold" nodeType="withEffect">
                                  <p:stCondLst>
                                    <p:cond delay="0"/>
                                  </p:stCondLst>
                                  <p:childTnLst>
                                    <p:set>
                                      <p:cBhvr additive="repl">
                                        <p:cTn id="20" dur="1" fill="hold">
                                          <p:stCondLst>
                                            <p:cond delay="0"/>
                                          </p:stCondLst>
                                        </p:cTn>
                                        <p:tgtEl>
                                          <p:spTgt spid="2">
                                            <p:txEl>
                                              <p:pRg st="3" end="3"/>
                                            </p:txEl>
                                          </p:spTgt>
                                        </p:tgtEl>
                                        <p:attrNameLst>
                                          <p:attrName>style.visibility</p:attrName>
                                        </p:attrNameLst>
                                      </p:cBhvr>
                                      <p:to>
                                        <p:strVal val="visible"/>
                                      </p:to>
                                    </p:set>
                                    <p:anim calcmode="lin" valueType="num">
                                      <p:cBhvr additive="repl">
                                        <p:cTn id="21" dur="500" fill="hold"/>
                                        <p:tgtEl>
                                          <p:spTgt spid="2">
                                            <p:txEl>
                                              <p:pRg st="3" end="3"/>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2">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additive="repl">
                                        <p:cTn id="26" dur="1" fill="hold">
                                          <p:stCondLst>
                                            <p:cond delay="0"/>
                                          </p:stCondLst>
                                        </p:cTn>
                                        <p:tgtEl>
                                          <p:spTgt spid="2">
                                            <p:txEl>
                                              <p:pRg st="4" end="4"/>
                                            </p:txEl>
                                          </p:spTgt>
                                        </p:tgtEl>
                                        <p:attrNameLst>
                                          <p:attrName>style.visibility</p:attrName>
                                        </p:attrNameLst>
                                      </p:cBhvr>
                                      <p:to>
                                        <p:strVal val="visible"/>
                                      </p:to>
                                    </p:set>
                                    <p:anim calcmode="lin" valueType="num">
                                      <p:cBhvr additive="repl">
                                        <p:cTn id="27" dur="500" fill="hold"/>
                                        <p:tgtEl>
                                          <p:spTgt spid="2">
                                            <p:txEl>
                                              <p:pRg st="4" end="4"/>
                                            </p:txEl>
                                          </p:spTgt>
                                        </p:tgtEl>
                                        <p:attrNameLst>
                                          <p:attrName>ppt_x</p:attrName>
                                        </p:attrNameLst>
                                      </p:cBhvr>
                                      <p:tavLst>
                                        <p:tav tm="100000">
                                          <p:val>
                                            <p:strVal val="#ppt_x"/>
                                          </p:val>
                                        </p:tav>
                                        <p:tav tm="100000">
                                          <p:val>
                                            <p:strVal val="#ppt_x"/>
                                          </p:val>
                                        </p:tav>
                                      </p:tavLst>
                                    </p:anim>
                                    <p:anim calcmode="lin" valueType="num">
                                      <p:cBhvr additive="repl">
                                        <p:cTn id="28" dur="500" fill="hold"/>
                                        <p:tgtEl>
                                          <p:spTgt spid="2">
                                            <p:txEl>
                                              <p:pRg st="4" end="4"/>
                                            </p:txEl>
                                          </p:spTgt>
                                        </p:tgtEl>
                                        <p:attrNameLst>
                                          <p:attrName>ppt_y</p:attrName>
                                        </p:attrNameLst>
                                      </p:cBhvr>
                                      <p:tavLst>
                                        <p:tav tm="100000">
                                          <p:val>
                                            <p:strVal val="1+#ppt_h/2"/>
                                          </p:val>
                                        </p:tav>
                                        <p:tav tm="100000">
                                          <p:val>
                                            <p:strVal val="#ppt_y"/>
                                          </p:val>
                                        </p:tav>
                                      </p:tavLst>
                                    </p:anim>
                                  </p:childTnLst>
                                </p:cTn>
                              </p:par>
                              <p:par>
                                <p:cTn id="29" presetID="2" presetClass="entr" presetSubtype="4" fill="hold" nodeType="withEffect">
                                  <p:stCondLst>
                                    <p:cond delay="0"/>
                                  </p:stCondLst>
                                  <p:childTnLst>
                                    <p:set>
                                      <p:cBhvr additive="repl">
                                        <p:cTn id="30" dur="1" fill="hold">
                                          <p:stCondLst>
                                            <p:cond delay="0"/>
                                          </p:stCondLst>
                                        </p:cTn>
                                        <p:tgtEl>
                                          <p:spTgt spid="2">
                                            <p:txEl>
                                              <p:pRg st="5" end="5"/>
                                            </p:txEl>
                                          </p:spTgt>
                                        </p:tgtEl>
                                        <p:attrNameLst>
                                          <p:attrName>style.visibility</p:attrName>
                                        </p:attrNameLst>
                                      </p:cBhvr>
                                      <p:to>
                                        <p:strVal val="visible"/>
                                      </p:to>
                                    </p:set>
                                    <p:anim calcmode="lin" valueType="num">
                                      <p:cBhvr additive="repl">
                                        <p:cTn id="31" dur="500" fill="hold"/>
                                        <p:tgtEl>
                                          <p:spTgt spid="2">
                                            <p:txEl>
                                              <p:pRg st="5" end="5"/>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2">
                                            <p:txEl>
                                              <p:pRg st="5" end="5"/>
                                            </p:txEl>
                                          </p:spTgt>
                                        </p:tgtEl>
                                        <p:attrNameLst>
                                          <p:attrName>ppt_y</p:attrName>
                                        </p:attrNameLst>
                                      </p:cBhvr>
                                      <p:tavLst>
                                        <p:tav tm="100000">
                                          <p:val>
                                            <p:strVal val="1+#ppt_h/2"/>
                                          </p:val>
                                        </p:tav>
                                        <p:tav tm="100000">
                                          <p:val>
                                            <p:strVal val="#ppt_y"/>
                                          </p:val>
                                        </p:tav>
                                      </p:tavLst>
                                    </p:anim>
                                  </p:childTnLst>
                                </p:cTn>
                              </p:par>
                              <p:par>
                                <p:cTn id="33" presetID="2" presetClass="entr" presetSubtype="4" fill="hold" nodeType="withEffect">
                                  <p:stCondLst>
                                    <p:cond delay="0"/>
                                  </p:stCondLst>
                                  <p:childTnLst>
                                    <p:set>
                                      <p:cBhvr additive="repl">
                                        <p:cTn id="34" dur="1" fill="hold">
                                          <p:stCondLst>
                                            <p:cond delay="0"/>
                                          </p:stCondLst>
                                        </p:cTn>
                                        <p:tgtEl>
                                          <p:spTgt spid="2">
                                            <p:txEl>
                                              <p:pRg st="6" end="6"/>
                                            </p:txEl>
                                          </p:spTgt>
                                        </p:tgtEl>
                                        <p:attrNameLst>
                                          <p:attrName>style.visibility</p:attrName>
                                        </p:attrNameLst>
                                      </p:cBhvr>
                                      <p:to>
                                        <p:strVal val="visible"/>
                                      </p:to>
                                    </p:set>
                                    <p:anim calcmode="lin" valueType="num">
                                      <p:cBhvr additive="repl">
                                        <p:cTn id="35" dur="500" fill="hold"/>
                                        <p:tgtEl>
                                          <p:spTgt spid="2">
                                            <p:txEl>
                                              <p:pRg st="6" end="6"/>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24579">
                                            <p:txEl>
                                              <p:pRg st="0" end="0"/>
                                            </p:txEl>
                                          </p:spTgt>
                                        </p:tgtEl>
                                        <p:attrNameLst>
                                          <p:attrName>style.visibility</p:attrName>
                                        </p:attrNameLst>
                                      </p:cBhvr>
                                      <p:to>
                                        <p:strVal val="visible"/>
                                      </p:to>
                                    </p:set>
                                    <p:anim calcmode="lin" valueType="num">
                                      <p:cBhvr additive="repl">
                                        <p:cTn id="41" dur="500" fill="hold"/>
                                        <p:tgtEl>
                                          <p:spTgt spid="24579">
                                            <p:txEl>
                                              <p:pRg st="0" end="0"/>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24579">
                                            <p:txEl>
                                              <p:pRg st="0" end="0"/>
                                            </p:txEl>
                                          </p:spTgt>
                                        </p:tgtEl>
                                        <p:attrNameLst>
                                          <p:attrName>ppt_y</p:attrName>
                                        </p:attrNameLst>
                                      </p:cBhvr>
                                      <p:tavLst>
                                        <p:tav tm="100000">
                                          <p:val>
                                            <p:strVal val="1+#ppt_h/2"/>
                                          </p:val>
                                        </p:tav>
                                        <p:tav tm="100000">
                                          <p:val>
                                            <p:strVal val="#ppt_y"/>
                                          </p:val>
                                        </p:tav>
                                      </p:tavLst>
                                    </p:anim>
                                  </p:childTnLst>
                                </p:cTn>
                              </p:par>
                              <p:par>
                                <p:cTn id="43" presetID="2" presetClass="entr" presetSubtype="4" fill="hold" nodeType="withEffect">
                                  <p:stCondLst>
                                    <p:cond delay="0"/>
                                  </p:stCondLst>
                                  <p:childTnLst>
                                    <p:set>
                                      <p:cBhvr additive="repl">
                                        <p:cTn id="44" dur="1" fill="hold">
                                          <p:stCondLst>
                                            <p:cond delay="0"/>
                                          </p:stCondLst>
                                        </p:cTn>
                                        <p:tgtEl>
                                          <p:spTgt spid="24579">
                                            <p:txEl>
                                              <p:pRg st="1" end="1"/>
                                            </p:txEl>
                                          </p:spTgt>
                                        </p:tgtEl>
                                        <p:attrNameLst>
                                          <p:attrName>style.visibility</p:attrName>
                                        </p:attrNameLst>
                                      </p:cBhvr>
                                      <p:to>
                                        <p:strVal val="visible"/>
                                      </p:to>
                                    </p:set>
                                    <p:anim calcmode="lin" valueType="num">
                                      <p:cBhvr additive="repl">
                                        <p:cTn id="45" dur="500" fill="hold"/>
                                        <p:tgtEl>
                                          <p:spTgt spid="24579">
                                            <p:txEl>
                                              <p:pRg st="1" end="1"/>
                                            </p:txEl>
                                          </p:spTgt>
                                        </p:tgtEl>
                                        <p:attrNameLst>
                                          <p:attrName>ppt_x</p:attrName>
                                        </p:attrNameLst>
                                      </p:cBhvr>
                                      <p:tavLst>
                                        <p:tav tm="100000">
                                          <p:val>
                                            <p:strVal val="#ppt_x"/>
                                          </p:val>
                                        </p:tav>
                                        <p:tav tm="100000">
                                          <p:val>
                                            <p:strVal val="#ppt_x"/>
                                          </p:val>
                                        </p:tav>
                                      </p:tavLst>
                                    </p:anim>
                                    <p:anim calcmode="lin" valueType="num">
                                      <p:cBhvr additive="repl">
                                        <p:cTn id="46" dur="500" fill="hold"/>
                                        <p:tgtEl>
                                          <p:spTgt spid="24579">
                                            <p:txEl>
                                              <p:pRg st="1" end="1"/>
                                            </p:txEl>
                                          </p:spTgt>
                                        </p:tgtEl>
                                        <p:attrNameLst>
                                          <p:attrName>ppt_y</p:attrName>
                                        </p:attrNameLst>
                                      </p:cBhvr>
                                      <p:tavLst>
                                        <p:tav tm="100000">
                                          <p:val>
                                            <p:strVal val="1+#ppt_h/2"/>
                                          </p:val>
                                        </p:tav>
                                        <p:tav tm="100000">
                                          <p:val>
                                            <p:strVal val="#ppt_y"/>
                                          </p:val>
                                        </p:tav>
                                      </p:tavLst>
                                    </p:anim>
                                  </p:childTnLst>
                                </p:cTn>
                              </p:par>
                              <p:par>
                                <p:cTn id="47" presetID="2" presetClass="entr" presetSubtype="4" fill="hold" nodeType="withEffect">
                                  <p:stCondLst>
                                    <p:cond delay="0"/>
                                  </p:stCondLst>
                                  <p:childTnLst>
                                    <p:set>
                                      <p:cBhvr additive="repl">
                                        <p:cTn id="48" dur="1" fill="hold">
                                          <p:stCondLst>
                                            <p:cond delay="0"/>
                                          </p:stCondLst>
                                        </p:cTn>
                                        <p:tgtEl>
                                          <p:spTgt spid="24579">
                                            <p:txEl>
                                              <p:pRg st="2" end="2"/>
                                            </p:txEl>
                                          </p:spTgt>
                                        </p:tgtEl>
                                        <p:attrNameLst>
                                          <p:attrName>style.visibility</p:attrName>
                                        </p:attrNameLst>
                                      </p:cBhvr>
                                      <p:to>
                                        <p:strVal val="visible"/>
                                      </p:to>
                                    </p:set>
                                    <p:anim calcmode="lin" valueType="num">
                                      <p:cBhvr additive="repl">
                                        <p:cTn id="49" dur="500" fill="hold"/>
                                        <p:tgtEl>
                                          <p:spTgt spid="24579">
                                            <p:txEl>
                                              <p:pRg st="2" end="2"/>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24579">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457200" y="457200"/>
            <a:ext cx="8229600" cy="1027113"/>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a:solidFill>
                  <a:srgbClr val="008000"/>
                </a:solidFill>
                <a:latin typeface="Franklin Gothic Book" pitchFamily="34" charset="0"/>
              </a:rPr>
              <a:t>Example 2.</a:t>
            </a:r>
            <a:r>
              <a:rPr lang="en-US" sz="2600">
                <a:solidFill>
                  <a:srgbClr val="696464"/>
                </a:solidFill>
                <a:latin typeface="Franklin Gothic Book" pitchFamily="34" charset="0"/>
              </a:rPr>
              <a:t> Give an inductive (recursive) definition of the factorial function </a:t>
            </a:r>
            <a:r>
              <a:rPr lang="en-US" sz="2600" i="1">
                <a:solidFill>
                  <a:srgbClr val="696464"/>
                </a:solidFill>
                <a:latin typeface="Times New Roman" pitchFamily="18" charset="0"/>
              </a:rPr>
              <a:t>F</a:t>
            </a:r>
            <a:r>
              <a:rPr lang="en-US" sz="2600">
                <a:solidFill>
                  <a:srgbClr val="696464"/>
                </a:solidFill>
                <a:latin typeface="Times New Roman" pitchFamily="18" charset="0"/>
              </a:rPr>
              <a:t>(</a:t>
            </a:r>
            <a:r>
              <a:rPr lang="en-US" sz="2600" i="1">
                <a:solidFill>
                  <a:srgbClr val="696464"/>
                </a:solidFill>
                <a:latin typeface="Times New Roman" pitchFamily="18" charset="0"/>
              </a:rPr>
              <a:t>n</a:t>
            </a:r>
            <a:r>
              <a:rPr lang="en-US" sz="2600">
                <a:solidFill>
                  <a:srgbClr val="696464"/>
                </a:solidFill>
                <a:latin typeface="Times New Roman" pitchFamily="18" charset="0"/>
              </a:rPr>
              <a:t>) = </a:t>
            </a:r>
            <a:r>
              <a:rPr lang="en-US" sz="2600" i="1">
                <a:solidFill>
                  <a:srgbClr val="696464"/>
                </a:solidFill>
                <a:latin typeface="Times New Roman" pitchFamily="18" charset="0"/>
              </a:rPr>
              <a:t>n</a:t>
            </a:r>
            <a:r>
              <a:rPr lang="en-US" sz="2600">
                <a:solidFill>
                  <a:srgbClr val="696464"/>
                </a:solidFill>
                <a:latin typeface="Times New Roman" pitchFamily="18" charset="0"/>
              </a:rPr>
              <a:t>!.</a:t>
            </a:r>
          </a:p>
        </p:txBody>
      </p:sp>
      <p:sp>
        <p:nvSpPr>
          <p:cNvPr id="2" name="Text Box 2"/>
          <p:cNvSpPr txBox="1">
            <a:spLocks noChangeArrowheads="1"/>
          </p:cNvSpPr>
          <p:nvPr/>
        </p:nvSpPr>
        <p:spPr bwMode="auto">
          <a:xfrm>
            <a:off x="0" y="1484313"/>
            <a:ext cx="9144000" cy="1728787"/>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Perpetua" pitchFamily="18" charset="0"/>
              </a:rPr>
              <a:t>     Sol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Perpetua" pitchFamily="18" charset="0"/>
              </a:rPr>
              <a:t>           </a:t>
            </a:r>
            <a:r>
              <a:rPr lang="en-US" sz="2400">
                <a:solidFill>
                  <a:srgbClr val="0000FF"/>
                </a:solidFill>
                <a:latin typeface="Perpetua" pitchFamily="18" charset="0"/>
              </a:rPr>
              <a:t>initial value</a:t>
            </a:r>
            <a:r>
              <a:rPr lang="en-US" sz="2400">
                <a:solidFill>
                  <a:srgbClr val="000000"/>
                </a:solidFill>
                <a:latin typeface="Perpetua" pitchFamily="18" charset="0"/>
              </a:rPr>
              <a:t> : </a:t>
            </a:r>
            <a:r>
              <a:rPr lang="en-US" sz="2400" i="1">
                <a:solidFill>
                  <a:srgbClr val="000000"/>
                </a:solidFill>
                <a:latin typeface="Times New Roman" pitchFamily="18" charset="0"/>
              </a:rPr>
              <a:t>F</a:t>
            </a:r>
            <a:r>
              <a:rPr lang="en-US" sz="2400">
                <a:solidFill>
                  <a:srgbClr val="000000"/>
                </a:solidFill>
                <a:latin typeface="Times New Roman" pitchFamily="18" charset="0"/>
              </a:rPr>
              <a:t>(0) = 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a:t>
            </a:r>
            <a:r>
              <a:rPr lang="en-US" sz="2400">
                <a:solidFill>
                  <a:srgbClr val="0000FF"/>
                </a:solidFill>
                <a:latin typeface="Perpetua" pitchFamily="18" charset="0"/>
              </a:rPr>
              <a:t>recursive form</a:t>
            </a:r>
            <a:r>
              <a:rPr lang="en-US" sz="2400">
                <a:solidFill>
                  <a:srgbClr val="000000"/>
                </a:solidFill>
                <a:latin typeface="Perpetua" pitchFamily="18" charset="0"/>
              </a:rPr>
              <a:t> : </a:t>
            </a:r>
            <a:r>
              <a:rPr lang="en-US" sz="2400" i="1">
                <a:solidFill>
                  <a:srgbClr val="000000"/>
                </a:solidFill>
                <a:latin typeface="Times New Roman" pitchFamily="18" charset="0"/>
              </a:rPr>
              <a:t>F</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+1) = (</a:t>
            </a:r>
            <a:r>
              <a:rPr lang="en-US" sz="2400" i="1">
                <a:solidFill>
                  <a:srgbClr val="000000"/>
                </a:solidFill>
                <a:latin typeface="Times New Roman" pitchFamily="18" charset="0"/>
              </a:rPr>
              <a:t>n</a:t>
            </a:r>
            <a:r>
              <a:rPr lang="en-US" sz="2400">
                <a:solidFill>
                  <a:srgbClr val="000000"/>
                </a:solidFill>
                <a:latin typeface="Times New Roman" pitchFamily="18" charset="0"/>
              </a:rPr>
              <a:t>+1)! = </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 </a:t>
            </a:r>
            <a:r>
              <a:rPr lang="en-US" sz="2400" i="1">
                <a:solidFill>
                  <a:srgbClr val="000000"/>
                </a:solidFill>
                <a:latin typeface="Times New Roman" pitchFamily="18" charset="0"/>
              </a:rPr>
              <a:t>F</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+1)</a:t>
            </a:r>
          </a:p>
        </p:txBody>
      </p:sp>
      <p:sp>
        <p:nvSpPr>
          <p:cNvPr id="25603" name="Text Box 3"/>
          <p:cNvSpPr txBox="1">
            <a:spLocks noChangeArrowheads="1"/>
          </p:cNvSpPr>
          <p:nvPr/>
        </p:nvSpPr>
        <p:spPr bwMode="auto">
          <a:xfrm>
            <a:off x="474663" y="3200400"/>
            <a:ext cx="8423275" cy="36449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a:solidFill>
                  <a:srgbClr val="000000"/>
                </a:solidFill>
              </a:rPr>
              <a:t>Def1, Example 5.</a:t>
            </a:r>
            <a:r>
              <a:rPr lang="en-US" sz="2600">
                <a:solidFill>
                  <a:srgbClr val="000000"/>
                </a:solidFill>
              </a:rPr>
              <a:t>  The Fibonacci numbers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0</a:t>
            </a:r>
            <a:r>
              <a:rPr lang="en-US" sz="2600">
                <a:solidFill>
                  <a:srgbClr val="000000"/>
                </a:solidFill>
                <a:latin typeface="Times New Roman" pitchFamily="18" charset="0"/>
              </a:rPr>
              <a:t>,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2</a:t>
            </a:r>
            <a:r>
              <a:rPr lang="en-US" sz="2600">
                <a:solidFill>
                  <a:srgbClr val="000000"/>
                </a:solidFill>
                <a:latin typeface="Times New Roman" pitchFamily="18" charset="0"/>
              </a:rPr>
              <a:t>…,</a:t>
            </a:r>
            <a:r>
              <a:rPr lang="en-US" sz="2600">
                <a:solidFill>
                  <a:srgbClr val="000000"/>
                </a:solidFill>
              </a:rPr>
              <a:t>are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rPr>
              <a:t>          defined by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0</a:t>
            </a:r>
            <a:r>
              <a:rPr lang="en-US" sz="2600">
                <a:solidFill>
                  <a:srgbClr val="000000"/>
                </a:solidFill>
              </a:rPr>
              <a:t> </a:t>
            </a:r>
            <a:r>
              <a:rPr lang="en-US" sz="2600">
                <a:solidFill>
                  <a:srgbClr val="000000"/>
                </a:solidFill>
                <a:latin typeface="Times New Roman" pitchFamily="18" charset="0"/>
              </a:rPr>
              <a:t>= 0</a:t>
            </a:r>
            <a:r>
              <a:rPr lang="en-US" sz="2600">
                <a:solidFill>
                  <a:srgbClr val="000000"/>
                </a:solidFill>
              </a:rPr>
              <a:t> ,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rPr>
              <a:t>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 1 ,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latin typeface="Times New Roman" pitchFamily="18" charset="0"/>
              </a:rPr>
              <a:t>                                   </a:t>
            </a:r>
            <a:r>
              <a:rPr lang="en-US" sz="2600" i="1">
                <a:solidFill>
                  <a:srgbClr val="000000"/>
                </a:solidFill>
                <a:latin typeface="Times New Roman" pitchFamily="18" charset="0"/>
              </a:rPr>
              <a:t>f</a:t>
            </a:r>
            <a:r>
              <a:rPr lang="en-US" sz="2600" i="1" baseline="-25000">
                <a:solidFill>
                  <a:srgbClr val="000000"/>
                </a:solidFill>
                <a:latin typeface="Times New Roman" pitchFamily="18" charset="0"/>
              </a:rPr>
              <a:t>n</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i="1" baseline="-25000">
                <a:solidFill>
                  <a:srgbClr val="000000"/>
                </a:solidFill>
                <a:latin typeface="Times New Roman" pitchFamily="18" charset="0"/>
              </a:rPr>
              <a:t>n</a:t>
            </a:r>
            <a:r>
              <a:rPr lang="en-US" sz="2600" baseline="-25000">
                <a:solidFill>
                  <a:srgbClr val="000000"/>
                </a:solidFill>
                <a:latin typeface="Symbol" pitchFamily="18" charset="2"/>
              </a:rPr>
              <a:t></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i="1" baseline="-25000">
                <a:solidFill>
                  <a:srgbClr val="000000"/>
                </a:solidFill>
                <a:latin typeface="Times New Roman" pitchFamily="18" charset="0"/>
              </a:rPr>
              <a:t>n</a:t>
            </a:r>
            <a:r>
              <a:rPr lang="en-US" sz="2600" baseline="-25000">
                <a:solidFill>
                  <a:srgbClr val="000000"/>
                </a:solidFill>
                <a:latin typeface="Symbol" pitchFamily="18" charset="2"/>
              </a:rPr>
              <a:t></a:t>
            </a:r>
            <a:r>
              <a:rPr lang="en-US" sz="2600" baseline="-25000">
                <a:solidFill>
                  <a:srgbClr val="000000"/>
                </a:solidFill>
                <a:latin typeface="Times New Roman" pitchFamily="18" charset="0"/>
              </a:rPr>
              <a:t>2</a:t>
            </a:r>
            <a:r>
              <a:rPr lang="en-US" sz="2600">
                <a:solidFill>
                  <a:srgbClr val="000000"/>
                </a:solidFill>
                <a:latin typeface="Times New Roman" pitchFamily="18" charset="0"/>
              </a:rPr>
              <a:t> ,</a:t>
            </a:r>
            <a:r>
              <a:rPr lang="en-US" sz="2600">
                <a:solidFill>
                  <a:srgbClr val="000000"/>
                </a:solidFill>
              </a:rPr>
              <a:t> for </a:t>
            </a:r>
            <a:r>
              <a:rPr lang="en-US" sz="2600" i="1">
                <a:solidFill>
                  <a:srgbClr val="000000"/>
                </a:solidFill>
                <a:latin typeface="Times New Roman" pitchFamily="18" charset="0"/>
              </a:rPr>
              <a:t>n </a:t>
            </a:r>
            <a:r>
              <a:rPr lang="en-US" sz="2600">
                <a:solidFill>
                  <a:srgbClr val="000000"/>
                </a:solidFill>
                <a:latin typeface="Times New Roman" pitchFamily="18" charset="0"/>
              </a:rPr>
              <a:t>= 2,3,4,…</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rPr>
              <a:t>          what is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4</a:t>
            </a:r>
            <a:r>
              <a:rPr lang="en-US" sz="26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a:solidFill>
                  <a:srgbClr val="000000"/>
                </a:solidFill>
              </a:rPr>
              <a:t>Sol :</a:t>
            </a:r>
            <a:r>
              <a:rPr lang="en-US" sz="26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rPr>
              <a:t>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4</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3</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2</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2</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0</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2</a:t>
            </a:r>
            <a:r>
              <a:rPr lang="en-US" sz="2600">
                <a:solidFill>
                  <a:srgbClr val="000000"/>
                </a:solidFill>
                <a:latin typeface="Times New Roman" pitchFamily="18" charset="0"/>
              </a:rPr>
              <a:t> + 2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1</a:t>
            </a:r>
            <a:r>
              <a:rPr lang="en-US" sz="2600">
                <a:solidFill>
                  <a:srgbClr val="000000"/>
                </a:solidFill>
                <a:latin typeface="Times New Roman" pitchFamily="18" charset="0"/>
              </a:rPr>
              <a:t> + </a:t>
            </a:r>
            <a:r>
              <a:rPr lang="en-US" sz="2600" i="1">
                <a:solidFill>
                  <a:srgbClr val="000000"/>
                </a:solidFill>
                <a:latin typeface="Times New Roman" pitchFamily="18" charset="0"/>
              </a:rPr>
              <a:t>f</a:t>
            </a:r>
            <a:r>
              <a:rPr lang="en-US" sz="2600" baseline="-25000">
                <a:solidFill>
                  <a:srgbClr val="000000"/>
                </a:solidFill>
                <a:latin typeface="Times New Roman" pitchFamily="18" charset="0"/>
              </a:rPr>
              <a:t>0</a:t>
            </a:r>
            <a:r>
              <a:rPr lang="en-US" sz="2600">
                <a:solidFill>
                  <a:srgbClr val="000000"/>
                </a:solidFill>
                <a:latin typeface="Times New Roman" pitchFamily="18" charset="0"/>
              </a:rPr>
              <a:t>) + 2 = 3 </a:t>
            </a:r>
          </a:p>
        </p:txBody>
      </p:sp>
      <p:sp>
        <p:nvSpPr>
          <p:cNvPr id="5" name="Slide Number Placeholder 4"/>
          <p:cNvSpPr>
            <a:spLocks noGrp="1"/>
          </p:cNvSpPr>
          <p:nvPr>
            <p:ph type="sldNum" sz="quarter" idx="12"/>
          </p:nvPr>
        </p:nvSpPr>
        <p:spPr/>
        <p:txBody>
          <a:bodyPr/>
          <a:lstStyle/>
          <a:p>
            <a:fld id="{E29F1CCB-4845-4818-B6DA-06FA373F5B42}" type="slidenum">
              <a:rPr lang="id-ID" smtClean="0"/>
              <a:pPr/>
              <a:t>24</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
                                            <p:txEl>
                                              <p:pRg st="1" end="1"/>
                                            </p:txEl>
                                          </p:spTgt>
                                        </p:tgtEl>
                                        <p:attrNameLst>
                                          <p:attrName>style.visibility</p:attrName>
                                        </p:attrNameLst>
                                      </p:cBhvr>
                                      <p:to>
                                        <p:strVal val="visible"/>
                                      </p:to>
                                    </p:set>
                                    <p:anim calcmode="lin" valueType="num">
                                      <p:cBhvr additive="repl">
                                        <p:cTn id="7" dur="500" fill="hold"/>
                                        <p:tgtEl>
                                          <p:spTgt spid="2">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
                                            <p:txEl>
                                              <p:pRg st="2" end="2"/>
                                            </p:txEl>
                                          </p:spTgt>
                                        </p:tgtEl>
                                        <p:attrNameLst>
                                          <p:attrName>style.visibility</p:attrName>
                                        </p:attrNameLst>
                                      </p:cBhvr>
                                      <p:to>
                                        <p:strVal val="visible"/>
                                      </p:to>
                                    </p:set>
                                    <p:anim calcmode="lin" valueType="num">
                                      <p:cBhvr additive="repl">
                                        <p:cTn id="13" dur="500" fill="hold"/>
                                        <p:tgtEl>
                                          <p:spTgt spid="2">
                                            <p:txEl>
                                              <p:pRg st="2" end="2"/>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2">
                                            <p:txEl>
                                              <p:pRg st="2" end="2"/>
                                            </p:txEl>
                                          </p:spTgt>
                                        </p:tgtEl>
                                        <p:attrNameLst>
                                          <p:attrName>ppt_y</p:attrName>
                                        </p:attrNameLst>
                                      </p:cBhvr>
                                      <p:tavLst>
                                        <p:tav tm="100000">
                                          <p:val>
                                            <p:strVal val="1+#ppt_h/2"/>
                                          </p:val>
                                        </p:tav>
                                        <p:tav tm="100000">
                                          <p:val>
                                            <p:strVal val="#ppt_y"/>
                                          </p:val>
                                        </p:tav>
                                      </p:tavLst>
                                    </p:anim>
                                  </p:childTnLst>
                                </p:cTn>
                              </p:par>
                              <p:par>
                                <p:cTn id="15" presetID="2" presetClass="entr" presetSubtype="4" fill="hold" nodeType="withEffect">
                                  <p:stCondLst>
                                    <p:cond delay="0"/>
                                  </p:stCondLst>
                                  <p:childTnLst>
                                    <p:set>
                                      <p:cBhvr additive="repl">
                                        <p:cTn id="16" dur="1" fill="hold">
                                          <p:stCondLst>
                                            <p:cond delay="0"/>
                                          </p:stCondLst>
                                        </p:cTn>
                                        <p:tgtEl>
                                          <p:spTgt spid="2">
                                            <p:txEl>
                                              <p:pRg st="3" end="3"/>
                                            </p:txEl>
                                          </p:spTgt>
                                        </p:tgtEl>
                                        <p:attrNameLst>
                                          <p:attrName>style.visibility</p:attrName>
                                        </p:attrNameLst>
                                      </p:cBhvr>
                                      <p:to>
                                        <p:strVal val="visible"/>
                                      </p:to>
                                    </p:set>
                                    <p:anim calcmode="lin" valueType="num">
                                      <p:cBhvr additive="repl">
                                        <p:cTn id="17" dur="500" fill="hold"/>
                                        <p:tgtEl>
                                          <p:spTgt spid="2">
                                            <p:txEl>
                                              <p:pRg st="3" end="3"/>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2">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5603">
                                            <p:txEl>
                                              <p:pRg st="0" end="0"/>
                                            </p:txEl>
                                          </p:spTgt>
                                        </p:tgtEl>
                                        <p:attrNameLst>
                                          <p:attrName>style.visibility</p:attrName>
                                        </p:attrNameLst>
                                      </p:cBhvr>
                                      <p:to>
                                        <p:strVal val="visible"/>
                                      </p:to>
                                    </p:set>
                                    <p:anim calcmode="lin" valueType="num">
                                      <p:cBhvr additive="repl">
                                        <p:cTn id="23" dur="500" fill="hold"/>
                                        <p:tgtEl>
                                          <p:spTgt spid="25603">
                                            <p:txEl>
                                              <p:pRg st="0" end="0"/>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25603">
                                            <p:txEl>
                                              <p:pRg st="0" end="0"/>
                                            </p:txEl>
                                          </p:spTgt>
                                        </p:tgtEl>
                                        <p:attrNameLst>
                                          <p:attrName>ppt_y</p:attrName>
                                        </p:attrNameLst>
                                      </p:cBhvr>
                                      <p:tavLst>
                                        <p:tav tm="100000">
                                          <p:val>
                                            <p:strVal val="1+#ppt_h/2"/>
                                          </p:val>
                                        </p:tav>
                                        <p:tav tm="100000">
                                          <p:val>
                                            <p:strVal val="#ppt_y"/>
                                          </p:val>
                                        </p:tav>
                                      </p:tavLst>
                                    </p:anim>
                                  </p:childTnLst>
                                </p:cTn>
                              </p:par>
                              <p:par>
                                <p:cTn id="25" presetID="2" presetClass="entr" presetSubtype="4" fill="hold" nodeType="withEffect">
                                  <p:stCondLst>
                                    <p:cond delay="0"/>
                                  </p:stCondLst>
                                  <p:childTnLst>
                                    <p:set>
                                      <p:cBhvr additive="repl">
                                        <p:cTn id="26" dur="1" fill="hold">
                                          <p:stCondLst>
                                            <p:cond delay="0"/>
                                          </p:stCondLst>
                                        </p:cTn>
                                        <p:tgtEl>
                                          <p:spTgt spid="25603">
                                            <p:txEl>
                                              <p:pRg st="1" end="1"/>
                                            </p:txEl>
                                          </p:spTgt>
                                        </p:tgtEl>
                                        <p:attrNameLst>
                                          <p:attrName>style.visibility</p:attrName>
                                        </p:attrNameLst>
                                      </p:cBhvr>
                                      <p:to>
                                        <p:strVal val="visible"/>
                                      </p:to>
                                    </p:set>
                                    <p:anim calcmode="lin" valueType="num">
                                      <p:cBhvr additive="repl">
                                        <p:cTn id="27" dur="500" fill="hold"/>
                                        <p:tgtEl>
                                          <p:spTgt spid="25603">
                                            <p:txEl>
                                              <p:pRg st="1" end="1"/>
                                            </p:txEl>
                                          </p:spTgt>
                                        </p:tgtEl>
                                        <p:attrNameLst>
                                          <p:attrName>ppt_x</p:attrName>
                                        </p:attrNameLst>
                                      </p:cBhvr>
                                      <p:tavLst>
                                        <p:tav tm="100000">
                                          <p:val>
                                            <p:strVal val="#ppt_x"/>
                                          </p:val>
                                        </p:tav>
                                        <p:tav tm="100000">
                                          <p:val>
                                            <p:strVal val="#ppt_x"/>
                                          </p:val>
                                        </p:tav>
                                      </p:tavLst>
                                    </p:anim>
                                    <p:anim calcmode="lin" valueType="num">
                                      <p:cBhvr additive="repl">
                                        <p:cTn id="28" dur="500" fill="hold"/>
                                        <p:tgtEl>
                                          <p:spTgt spid="25603">
                                            <p:txEl>
                                              <p:pRg st="1" end="1"/>
                                            </p:txEl>
                                          </p:spTgt>
                                        </p:tgtEl>
                                        <p:attrNameLst>
                                          <p:attrName>ppt_y</p:attrName>
                                        </p:attrNameLst>
                                      </p:cBhvr>
                                      <p:tavLst>
                                        <p:tav tm="100000">
                                          <p:val>
                                            <p:strVal val="1+#ppt_h/2"/>
                                          </p:val>
                                        </p:tav>
                                        <p:tav tm="100000">
                                          <p:val>
                                            <p:strVal val="#ppt_y"/>
                                          </p:val>
                                        </p:tav>
                                      </p:tavLst>
                                    </p:anim>
                                  </p:childTnLst>
                                </p:cTn>
                              </p:par>
                              <p:par>
                                <p:cTn id="29" presetID="2" presetClass="entr" presetSubtype="4" fill="hold" nodeType="withEffect">
                                  <p:stCondLst>
                                    <p:cond delay="0"/>
                                  </p:stCondLst>
                                  <p:childTnLst>
                                    <p:set>
                                      <p:cBhvr additive="repl">
                                        <p:cTn id="30" dur="1" fill="hold">
                                          <p:stCondLst>
                                            <p:cond delay="0"/>
                                          </p:stCondLst>
                                        </p:cTn>
                                        <p:tgtEl>
                                          <p:spTgt spid="25603">
                                            <p:txEl>
                                              <p:pRg st="2" end="2"/>
                                            </p:txEl>
                                          </p:spTgt>
                                        </p:tgtEl>
                                        <p:attrNameLst>
                                          <p:attrName>style.visibility</p:attrName>
                                        </p:attrNameLst>
                                      </p:cBhvr>
                                      <p:to>
                                        <p:strVal val="visible"/>
                                      </p:to>
                                    </p:set>
                                    <p:anim calcmode="lin" valueType="num">
                                      <p:cBhvr additive="repl">
                                        <p:cTn id="31" dur="500" fill="hold"/>
                                        <p:tgtEl>
                                          <p:spTgt spid="25603">
                                            <p:txEl>
                                              <p:pRg st="2" end="2"/>
                                            </p:txEl>
                                          </p:spTgt>
                                        </p:tgtEl>
                                        <p:attrNameLst>
                                          <p:attrName>ppt_x</p:attrName>
                                        </p:attrNameLst>
                                      </p:cBhvr>
                                      <p:tavLst>
                                        <p:tav tm="100000">
                                          <p:val>
                                            <p:strVal val="#ppt_x"/>
                                          </p:val>
                                        </p:tav>
                                        <p:tav tm="100000">
                                          <p:val>
                                            <p:strVal val="#ppt_x"/>
                                          </p:val>
                                        </p:tav>
                                      </p:tavLst>
                                    </p:anim>
                                    <p:anim calcmode="lin" valueType="num">
                                      <p:cBhvr additive="repl">
                                        <p:cTn id="32" dur="500" fill="hold"/>
                                        <p:tgtEl>
                                          <p:spTgt spid="25603">
                                            <p:txEl>
                                              <p:pRg st="2" end="2"/>
                                            </p:txEl>
                                          </p:spTgt>
                                        </p:tgtEl>
                                        <p:attrNameLst>
                                          <p:attrName>ppt_y</p:attrName>
                                        </p:attrNameLst>
                                      </p:cBhvr>
                                      <p:tavLst>
                                        <p:tav tm="100000">
                                          <p:val>
                                            <p:strVal val="1+#ppt_h/2"/>
                                          </p:val>
                                        </p:tav>
                                        <p:tav tm="100000">
                                          <p:val>
                                            <p:strVal val="#ppt_y"/>
                                          </p:val>
                                        </p:tav>
                                      </p:tavLst>
                                    </p:anim>
                                  </p:childTnLst>
                                </p:cTn>
                              </p:par>
                              <p:par>
                                <p:cTn id="33" presetID="2" presetClass="entr" presetSubtype="4" fill="hold" nodeType="withEffect">
                                  <p:stCondLst>
                                    <p:cond delay="0"/>
                                  </p:stCondLst>
                                  <p:childTnLst>
                                    <p:set>
                                      <p:cBhvr additive="repl">
                                        <p:cTn id="34" dur="1" fill="hold">
                                          <p:stCondLst>
                                            <p:cond delay="0"/>
                                          </p:stCondLst>
                                        </p:cTn>
                                        <p:tgtEl>
                                          <p:spTgt spid="25603">
                                            <p:txEl>
                                              <p:pRg st="3" end="3"/>
                                            </p:txEl>
                                          </p:spTgt>
                                        </p:tgtEl>
                                        <p:attrNameLst>
                                          <p:attrName>style.visibility</p:attrName>
                                        </p:attrNameLst>
                                      </p:cBhvr>
                                      <p:to>
                                        <p:strVal val="visible"/>
                                      </p:to>
                                    </p:set>
                                    <p:anim calcmode="lin" valueType="num">
                                      <p:cBhvr additive="repl">
                                        <p:cTn id="35" dur="500" fill="hold"/>
                                        <p:tgtEl>
                                          <p:spTgt spid="25603">
                                            <p:txEl>
                                              <p:pRg st="3" end="3"/>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5603">
                                            <p:txEl>
                                              <p:pRg st="3" end="3"/>
                                            </p:txEl>
                                          </p:spTgt>
                                        </p:tgtEl>
                                        <p:attrNameLst>
                                          <p:attrName>ppt_y</p:attrName>
                                        </p:attrNameLst>
                                      </p:cBhvr>
                                      <p:tavLst>
                                        <p:tav tm="100000">
                                          <p:val>
                                            <p:strVal val="1+#ppt_h/2"/>
                                          </p:val>
                                        </p:tav>
                                        <p:tav tm="100000">
                                          <p:val>
                                            <p:strVal val="#ppt_y"/>
                                          </p:val>
                                        </p:tav>
                                      </p:tavLst>
                                    </p:anim>
                                  </p:childTnLst>
                                </p:cTn>
                              </p:par>
                              <p:par>
                                <p:cTn id="37" presetID="2" presetClass="entr" presetSubtype="4" fill="hold" nodeType="withEffect">
                                  <p:stCondLst>
                                    <p:cond delay="0"/>
                                  </p:stCondLst>
                                  <p:childTnLst>
                                    <p:set>
                                      <p:cBhvr additive="repl">
                                        <p:cTn id="38" dur="1" fill="hold">
                                          <p:stCondLst>
                                            <p:cond delay="0"/>
                                          </p:stCondLst>
                                        </p:cTn>
                                        <p:tgtEl>
                                          <p:spTgt spid="25603">
                                            <p:txEl>
                                              <p:pRg st="4" end="4"/>
                                            </p:txEl>
                                          </p:spTgt>
                                        </p:tgtEl>
                                        <p:attrNameLst>
                                          <p:attrName>style.visibility</p:attrName>
                                        </p:attrNameLst>
                                      </p:cBhvr>
                                      <p:to>
                                        <p:strVal val="visible"/>
                                      </p:to>
                                    </p:set>
                                    <p:anim calcmode="lin" valueType="num">
                                      <p:cBhvr additive="repl">
                                        <p:cTn id="39" dur="500" fill="hold"/>
                                        <p:tgtEl>
                                          <p:spTgt spid="25603">
                                            <p:txEl>
                                              <p:pRg st="4" end="4"/>
                                            </p:txEl>
                                          </p:spTgt>
                                        </p:tgtEl>
                                        <p:attrNameLst>
                                          <p:attrName>ppt_x</p:attrName>
                                        </p:attrNameLst>
                                      </p:cBhvr>
                                      <p:tavLst>
                                        <p:tav tm="100000">
                                          <p:val>
                                            <p:strVal val="#ppt_x"/>
                                          </p:val>
                                        </p:tav>
                                        <p:tav tm="100000">
                                          <p:val>
                                            <p:strVal val="#ppt_x"/>
                                          </p:val>
                                        </p:tav>
                                      </p:tavLst>
                                    </p:anim>
                                    <p:anim calcmode="lin" valueType="num">
                                      <p:cBhvr additive="repl">
                                        <p:cTn id="40" dur="500" fill="hold"/>
                                        <p:tgtEl>
                                          <p:spTgt spid="25603">
                                            <p:txEl>
                                              <p:pRg st="4" end="4"/>
                                            </p:txEl>
                                          </p:spTgt>
                                        </p:tgtEl>
                                        <p:attrNameLst>
                                          <p:attrName>ppt_y</p:attrName>
                                        </p:attrNameLst>
                                      </p:cBhvr>
                                      <p:tavLst>
                                        <p:tav tm="100000">
                                          <p:val>
                                            <p:strVal val="1+#ppt_h/2"/>
                                          </p:val>
                                        </p:tav>
                                        <p:tav tm="100000">
                                          <p:val>
                                            <p:strVal val="#ppt_y"/>
                                          </p:val>
                                        </p:tav>
                                      </p:tavLst>
                                    </p:anim>
                                  </p:childTnLst>
                                </p:cTn>
                              </p:par>
                              <p:par>
                                <p:cTn id="41" presetID="2" presetClass="entr" presetSubtype="4" fill="hold" nodeType="withEffect">
                                  <p:stCondLst>
                                    <p:cond delay="0"/>
                                  </p:stCondLst>
                                  <p:childTnLst>
                                    <p:set>
                                      <p:cBhvr additive="repl">
                                        <p:cTn id="42" dur="1" fill="hold">
                                          <p:stCondLst>
                                            <p:cond delay="0"/>
                                          </p:stCondLst>
                                        </p:cTn>
                                        <p:tgtEl>
                                          <p:spTgt spid="25603">
                                            <p:txEl>
                                              <p:pRg st="5" end="5"/>
                                            </p:txEl>
                                          </p:spTgt>
                                        </p:tgtEl>
                                        <p:attrNameLst>
                                          <p:attrName>style.visibility</p:attrName>
                                        </p:attrNameLst>
                                      </p:cBhvr>
                                      <p:to>
                                        <p:strVal val="visible"/>
                                      </p:to>
                                    </p:set>
                                    <p:anim calcmode="lin" valueType="num">
                                      <p:cBhvr additive="repl">
                                        <p:cTn id="43" dur="500" fill="hold"/>
                                        <p:tgtEl>
                                          <p:spTgt spid="25603">
                                            <p:txEl>
                                              <p:pRg st="5" end="5"/>
                                            </p:txEl>
                                          </p:spTgt>
                                        </p:tgtEl>
                                        <p:attrNameLst>
                                          <p:attrName>ppt_x</p:attrName>
                                        </p:attrNameLst>
                                      </p:cBhvr>
                                      <p:tavLst>
                                        <p:tav tm="100000">
                                          <p:val>
                                            <p:strVal val="#ppt_x"/>
                                          </p:val>
                                        </p:tav>
                                        <p:tav tm="100000">
                                          <p:val>
                                            <p:strVal val="#ppt_x"/>
                                          </p:val>
                                        </p:tav>
                                      </p:tavLst>
                                    </p:anim>
                                    <p:anim calcmode="lin" valueType="num">
                                      <p:cBhvr additive="repl">
                                        <p:cTn id="44" dur="500" fill="hold"/>
                                        <p:tgtEl>
                                          <p:spTgt spid="25603">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additive="repl">
                                        <p:cTn id="48" dur="1" fill="hold">
                                          <p:stCondLst>
                                            <p:cond delay="0"/>
                                          </p:stCondLst>
                                        </p:cTn>
                                        <p:tgtEl>
                                          <p:spTgt spid="25603">
                                            <p:txEl>
                                              <p:pRg st="6" end="6"/>
                                            </p:txEl>
                                          </p:spTgt>
                                        </p:tgtEl>
                                        <p:attrNameLst>
                                          <p:attrName>style.visibility</p:attrName>
                                        </p:attrNameLst>
                                      </p:cBhvr>
                                      <p:to>
                                        <p:strVal val="visible"/>
                                      </p:to>
                                    </p:set>
                                    <p:anim calcmode="lin" valueType="num">
                                      <p:cBhvr additive="repl">
                                        <p:cTn id="49" dur="500" fill="hold"/>
                                        <p:tgtEl>
                                          <p:spTgt spid="25603">
                                            <p:txEl>
                                              <p:pRg st="6" end="6"/>
                                            </p:txEl>
                                          </p:spTgt>
                                        </p:tgtEl>
                                        <p:attrNameLst>
                                          <p:attrName>ppt_x</p:attrName>
                                        </p:attrNameLst>
                                      </p:cBhvr>
                                      <p:tavLst>
                                        <p:tav tm="100000">
                                          <p:val>
                                            <p:strVal val="#ppt_x"/>
                                          </p:val>
                                        </p:tav>
                                        <p:tav tm="100000">
                                          <p:val>
                                            <p:strVal val="#ppt_x"/>
                                          </p:val>
                                        </p:tav>
                                      </p:tavLst>
                                    </p:anim>
                                    <p:anim calcmode="lin" valueType="num">
                                      <p:cBhvr additive="repl">
                                        <p:cTn id="50" dur="500" fill="hold"/>
                                        <p:tgtEl>
                                          <p:spTgt spid="25603">
                                            <p:txEl>
                                              <p:pRg st="6" end="6"/>
                                            </p:txEl>
                                          </p:spTgt>
                                        </p:tgtEl>
                                        <p:attrNameLst>
                                          <p:attrName>ppt_y</p:attrName>
                                        </p:attrNameLst>
                                      </p:cBhvr>
                                      <p:tavLst>
                                        <p:tav tm="100000">
                                          <p:val>
                                            <p:strVal val="1+#ppt_h/2"/>
                                          </p:val>
                                        </p:tav>
                                        <p:tav tm="100000">
                                          <p:val>
                                            <p:strVal val="#ppt_y"/>
                                          </p:val>
                                        </p:tav>
                                      </p:tavLst>
                                    </p:anim>
                                  </p:childTnLst>
                                </p:cTn>
                              </p:par>
                              <p:par>
                                <p:cTn id="51" presetID="2" presetClass="entr" presetSubtype="4" fill="hold" nodeType="withEffect">
                                  <p:stCondLst>
                                    <p:cond delay="0"/>
                                  </p:stCondLst>
                                  <p:childTnLst>
                                    <p:set>
                                      <p:cBhvr additive="repl">
                                        <p:cTn id="52" dur="1" fill="hold">
                                          <p:stCondLst>
                                            <p:cond delay="0"/>
                                          </p:stCondLst>
                                        </p:cTn>
                                        <p:tgtEl>
                                          <p:spTgt spid="25603">
                                            <p:txEl>
                                              <p:pRg st="7" end="7"/>
                                            </p:txEl>
                                          </p:spTgt>
                                        </p:tgtEl>
                                        <p:attrNameLst>
                                          <p:attrName>style.visibility</p:attrName>
                                        </p:attrNameLst>
                                      </p:cBhvr>
                                      <p:to>
                                        <p:strVal val="visible"/>
                                      </p:to>
                                    </p:set>
                                    <p:anim calcmode="lin" valueType="num">
                                      <p:cBhvr additive="repl">
                                        <p:cTn id="53" dur="500" fill="hold"/>
                                        <p:tgtEl>
                                          <p:spTgt spid="25603">
                                            <p:txEl>
                                              <p:pRg st="7" end="7"/>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25603">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1"/>
          <p:cNvSpPr txBox="1">
            <a:spLocks noChangeArrowheads="1"/>
          </p:cNvSpPr>
          <p:nvPr/>
        </p:nvSpPr>
        <p:spPr bwMode="auto">
          <a:xfrm>
            <a:off x="457200" y="222250"/>
            <a:ext cx="8229600" cy="757238"/>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Franklin Gothic Book" pitchFamily="34" charset="0"/>
              </a:rPr>
              <a:t>Example 6.</a:t>
            </a:r>
            <a:r>
              <a:rPr lang="en-US" sz="2400">
                <a:solidFill>
                  <a:srgbClr val="696464"/>
                </a:solidFill>
                <a:latin typeface="Franklin Gothic Book" pitchFamily="34" charset="0"/>
              </a:rPr>
              <a:t> Show that  </a:t>
            </a:r>
            <a:r>
              <a:rPr lang="en-US" sz="2400" i="1">
                <a:solidFill>
                  <a:srgbClr val="696464"/>
                </a:solidFill>
                <a:latin typeface="Times New Roman" pitchFamily="18" charset="0"/>
              </a:rPr>
              <a:t>f</a:t>
            </a:r>
            <a:r>
              <a:rPr lang="en-US" sz="2400" i="1" baseline="-25000">
                <a:solidFill>
                  <a:srgbClr val="696464"/>
                </a:solidFill>
                <a:latin typeface="Times New Roman" pitchFamily="18" charset="0"/>
              </a:rPr>
              <a:t>n</a:t>
            </a:r>
            <a:r>
              <a:rPr lang="en-US" sz="2400">
                <a:solidFill>
                  <a:srgbClr val="696464"/>
                </a:solidFill>
                <a:latin typeface="Franklin Gothic Book" pitchFamily="34" charset="0"/>
              </a:rPr>
              <a:t> &gt; </a:t>
            </a:r>
            <a:r>
              <a:rPr lang="en-US" sz="2400" i="1">
                <a:solidFill>
                  <a:srgbClr val="696464"/>
                </a:solidFill>
                <a:latin typeface="Symbol" pitchFamily="18" charset="2"/>
              </a:rPr>
              <a:t></a:t>
            </a:r>
            <a:r>
              <a:rPr lang="en-US" sz="2400" i="1" baseline="30000">
                <a:solidFill>
                  <a:srgbClr val="696464"/>
                </a:solidFill>
                <a:latin typeface="Times New Roman" pitchFamily="18" charset="0"/>
              </a:rPr>
              <a:t>n</a:t>
            </a:r>
            <a:r>
              <a:rPr lang="en-US" sz="2400" baseline="30000">
                <a:solidFill>
                  <a:srgbClr val="696464"/>
                </a:solidFill>
                <a:latin typeface="Symbol" pitchFamily="18" charset="2"/>
              </a:rPr>
              <a:t></a:t>
            </a:r>
            <a:r>
              <a:rPr lang="en-US" sz="2400" baseline="30000">
                <a:solidFill>
                  <a:srgbClr val="696464"/>
                </a:solidFill>
                <a:latin typeface="Times New Roman" pitchFamily="18" charset="0"/>
              </a:rPr>
              <a:t>2</a:t>
            </a:r>
            <a:r>
              <a:rPr lang="en-US" sz="2400">
                <a:solidFill>
                  <a:srgbClr val="696464"/>
                </a:solidFill>
                <a:latin typeface="Franklin Gothic Book" pitchFamily="34" charset="0"/>
              </a:rPr>
              <a:t> , where</a:t>
            </a:r>
            <a:r>
              <a:rPr lang="en-US" sz="4000">
                <a:solidFill>
                  <a:srgbClr val="696464"/>
                </a:solidFill>
                <a:latin typeface="Franklin Gothic Book" pitchFamily="34" charset="0"/>
              </a:rPr>
              <a:t> </a:t>
            </a:r>
          </a:p>
        </p:txBody>
      </p:sp>
      <p:grpSp>
        <p:nvGrpSpPr>
          <p:cNvPr id="2" name="Group 2"/>
          <p:cNvGrpSpPr>
            <a:grpSpLocks/>
          </p:cNvGrpSpPr>
          <p:nvPr/>
        </p:nvGrpSpPr>
        <p:grpSpPr bwMode="auto">
          <a:xfrm>
            <a:off x="6010275" y="914400"/>
            <a:ext cx="2446338" cy="717550"/>
            <a:chOff x="3786" y="576"/>
            <a:chExt cx="1541" cy="452"/>
          </a:xfrm>
        </p:grpSpPr>
        <p:graphicFrame>
          <p:nvGraphicFramePr>
            <p:cNvPr id="5123" name="Object 3"/>
            <p:cNvGraphicFramePr>
              <a:graphicFrameLocks noChangeAspect="1"/>
            </p:cNvGraphicFramePr>
            <p:nvPr/>
          </p:nvGraphicFramePr>
          <p:xfrm>
            <a:off x="3786" y="576"/>
            <a:ext cx="1542" cy="453"/>
          </p:xfrm>
          <a:graphic>
            <a:graphicData uri="http://schemas.openxmlformats.org/presentationml/2006/ole">
              <mc:AlternateContent xmlns:mc="http://schemas.openxmlformats.org/markup-compatibility/2006">
                <mc:Choice xmlns:v="urn:schemas-microsoft-com:vml" Requires="v">
                  <p:oleObj spid="_x0000_s20484" r:id="rId4" imgW="1161720" imgH="408240" progId="Equation.3">
                    <p:embed/>
                  </p:oleObj>
                </mc:Choice>
                <mc:Fallback>
                  <p:oleObj r:id="rId4" imgW="1161720" imgH="4082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 y="576"/>
                          <a:ext cx="1542" cy="45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130" name="Text Box 4"/>
            <p:cNvSpPr txBox="1">
              <a:spLocks noChangeArrowheads="1"/>
            </p:cNvSpPr>
            <p:nvPr/>
          </p:nvSpPr>
          <p:spPr bwMode="auto">
            <a:xfrm>
              <a:off x="3786" y="576"/>
              <a:ext cx="1542" cy="453"/>
            </a:xfrm>
            <a:prstGeom prst="rect">
              <a:avLst/>
            </a:prstGeom>
            <a:noFill/>
            <a:ln w="9525">
              <a:noFill/>
              <a:round/>
              <a:headEnd/>
              <a:tailEnd/>
            </a:ln>
          </p:spPr>
          <p:txBody>
            <a:bodyPr wrap="none" anchor="ctr"/>
            <a:lstStyle/>
            <a:p>
              <a:endParaRPr lang="id-ID"/>
            </a:p>
          </p:txBody>
        </p:sp>
      </p:grpSp>
      <p:sp>
        <p:nvSpPr>
          <p:cNvPr id="26629" name="Text Box 5"/>
          <p:cNvSpPr txBox="1">
            <a:spLocks noChangeArrowheads="1"/>
          </p:cNvSpPr>
          <p:nvPr/>
        </p:nvSpPr>
        <p:spPr bwMode="auto">
          <a:xfrm>
            <a:off x="458788" y="1052513"/>
            <a:ext cx="7639050" cy="541655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rPr>
              <a:t>Pf:</a:t>
            </a:r>
            <a:r>
              <a:rPr lang="en-US">
                <a:solidFill>
                  <a:srgbClr val="000000"/>
                </a:solidFill>
              </a:rPr>
              <a:t> </a:t>
            </a:r>
            <a:r>
              <a:rPr lang="en-US" sz="2400">
                <a:solidFill>
                  <a:srgbClr val="000000"/>
                </a:solidFill>
              </a:rPr>
              <a:t>( By Strong MI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Let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rPr>
              <a:t> be the statement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baseline="-25000">
                <a:solidFill>
                  <a:srgbClr val="000000"/>
                </a:solidFill>
                <a:latin typeface="Times New Roman" pitchFamily="18" charset="0"/>
              </a:rPr>
              <a:t> </a:t>
            </a:r>
            <a:r>
              <a:rPr lang="en-US" sz="2400">
                <a:solidFill>
                  <a:srgbClr val="000000"/>
                </a:solidFill>
                <a:latin typeface="Times New Roman" pitchFamily="18" charset="0"/>
              </a:rPr>
              <a:t>&gt;</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2</a:t>
            </a:r>
            <a:r>
              <a:rPr lang="en-US" sz="24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Basis:  </a:t>
            </a:r>
            <a:r>
              <a:rPr lang="en-US" sz="2400" i="1">
                <a:solidFill>
                  <a:srgbClr val="000000"/>
                </a:solidFill>
                <a:latin typeface="Times New Roman" pitchFamily="18" charset="0"/>
              </a:rPr>
              <a:t>f</a:t>
            </a:r>
            <a:r>
              <a:rPr lang="en-US" sz="2400" baseline="-25000">
                <a:solidFill>
                  <a:srgbClr val="000000"/>
                </a:solidFill>
                <a:latin typeface="Times New Roman" pitchFamily="18" charset="0"/>
              </a:rPr>
              <a:t>3</a:t>
            </a:r>
            <a:r>
              <a:rPr lang="en-US" sz="2400">
                <a:solidFill>
                  <a:srgbClr val="000000"/>
                </a:solidFill>
                <a:latin typeface="Times New Roman" pitchFamily="18" charset="0"/>
              </a:rPr>
              <a:t> = 2 &gt; </a:t>
            </a:r>
            <a:r>
              <a:rPr lang="en-US" sz="2400" i="1">
                <a:solidFill>
                  <a:srgbClr val="000000"/>
                </a:solidFill>
                <a:latin typeface="Symbol" pitchFamily="18" charset="2"/>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so that </a:t>
            </a:r>
            <a:r>
              <a:rPr lang="en-US" sz="2400" i="1">
                <a:solidFill>
                  <a:srgbClr val="000000"/>
                </a:solidFill>
                <a:latin typeface="Times New Roman" pitchFamily="18" charset="0"/>
              </a:rPr>
              <a:t>P</a:t>
            </a:r>
            <a:r>
              <a:rPr lang="en-US" sz="2400">
                <a:solidFill>
                  <a:srgbClr val="000000"/>
                </a:solidFill>
                <a:latin typeface="Times New Roman" pitchFamily="18" charset="0"/>
              </a:rPr>
              <a:t>(3)</a:t>
            </a:r>
            <a:r>
              <a:rPr lang="en-US" sz="2400">
                <a:solidFill>
                  <a:srgbClr val="000000"/>
                </a:solidFill>
              </a:rPr>
              <a:t> and </a:t>
            </a:r>
            <a:r>
              <a:rPr lang="en-US" sz="2400" i="1">
                <a:solidFill>
                  <a:srgbClr val="000000"/>
                </a:solidFill>
                <a:latin typeface="Times New Roman" pitchFamily="18" charset="0"/>
              </a:rPr>
              <a:t>P</a:t>
            </a:r>
            <a:r>
              <a:rPr lang="en-US" sz="2400">
                <a:solidFill>
                  <a:srgbClr val="000000"/>
                </a:solidFill>
                <a:latin typeface="Times New Roman" pitchFamily="18" charset="0"/>
              </a:rPr>
              <a:t>(4)</a:t>
            </a:r>
            <a:r>
              <a:rPr lang="en-US" sz="2400">
                <a:solidFill>
                  <a:srgbClr val="000000"/>
                </a:solidFill>
              </a:rPr>
              <a:t> are true.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Inductive: Assume that </a:t>
            </a:r>
            <a:r>
              <a:rPr lang="en-US" sz="2400" i="1">
                <a:solidFill>
                  <a:srgbClr val="000000"/>
                </a:solidFill>
                <a:latin typeface="Times New Roman" pitchFamily="18" charset="0"/>
              </a:rPr>
              <a:t>P</a:t>
            </a:r>
            <a:r>
              <a:rPr lang="en-US" sz="2400">
                <a:solidFill>
                  <a:srgbClr val="000000"/>
                </a:solidFill>
              </a:rPr>
              <a:t>(3), </a:t>
            </a:r>
            <a:r>
              <a:rPr lang="en-US" sz="2400" i="1">
                <a:solidFill>
                  <a:srgbClr val="000000"/>
                </a:solidFill>
                <a:latin typeface="Times New Roman" pitchFamily="18" charset="0"/>
              </a:rPr>
              <a:t>P</a:t>
            </a:r>
            <a:r>
              <a:rPr lang="en-US" sz="2400">
                <a:solidFill>
                  <a:srgbClr val="000000"/>
                </a:solidFill>
              </a:rPr>
              <a:t>(4), …,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rPr>
              <a:t> are true</a:t>
            </a:r>
            <a:r>
              <a:rPr lang="en-US" sz="2400">
                <a:solidFill>
                  <a:srgbClr val="000000"/>
                </a:solidFill>
                <a:latin typeface="Times New Roman" pitchFamily="18" charset="0"/>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We must show that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+1)</a:t>
            </a:r>
            <a:r>
              <a:rPr lang="en-US" sz="2400">
                <a:solidFill>
                  <a:srgbClr val="000000"/>
                </a:solidFill>
              </a:rPr>
              <a:t> is true.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baseline="-25000">
                <a:solidFill>
                  <a:srgbClr val="000000"/>
                </a:solidFill>
                <a:latin typeface="Times New Roman" pitchFamily="18" charset="0"/>
              </a:rPr>
              <a:t>+1 =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a:solidFill>
                  <a:srgbClr val="000000"/>
                </a:solidFill>
                <a:latin typeface="Times New Roman" pitchFamily="18" charset="0"/>
              </a:rPr>
              <a:t> +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baseline="-25000">
                <a:solidFill>
                  <a:srgbClr val="000000"/>
                </a:solidFill>
                <a:latin typeface="Symbol" pitchFamily="18" charset="2"/>
              </a:rPr>
              <a:t></a:t>
            </a:r>
            <a:r>
              <a:rPr lang="en-US" sz="2400" baseline="-25000">
                <a:solidFill>
                  <a:srgbClr val="000000"/>
                </a:solidFill>
                <a:latin typeface="Times New Roman" pitchFamily="18" charset="0"/>
              </a:rPr>
              <a:t>1</a:t>
            </a:r>
            <a:r>
              <a:rPr lang="en-US" sz="2400">
                <a:solidFill>
                  <a:srgbClr val="000000"/>
                </a:solidFill>
                <a:latin typeface="Times New Roman" pitchFamily="18" charset="0"/>
              </a:rPr>
              <a:t> &gt; </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2</a:t>
            </a:r>
            <a:r>
              <a:rPr lang="en-US" sz="2400">
                <a:solidFill>
                  <a:srgbClr val="000000"/>
                </a:solidFill>
                <a:latin typeface="Times New Roman" pitchFamily="18" charset="0"/>
              </a:rPr>
              <a:t> + </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3</a:t>
            </a:r>
            <a:r>
              <a:rPr lang="en-US" sz="2400">
                <a:solidFill>
                  <a:srgbClr val="000000"/>
                </a:solidFill>
                <a:latin typeface="Times New Roman" pitchFamily="18" charset="0"/>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 </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3</a:t>
            </a:r>
            <a:r>
              <a:rPr lang="en-US" sz="2400">
                <a:solidFill>
                  <a:srgbClr val="000000"/>
                </a:solidFill>
                <a:latin typeface="Times New Roman" pitchFamily="18" charset="0"/>
              </a:rPr>
              <a:t>(</a:t>
            </a:r>
            <a:r>
              <a:rPr lang="en-US" sz="2400" i="1">
                <a:solidFill>
                  <a:srgbClr val="000000"/>
                </a:solidFill>
                <a:latin typeface="Symbol" pitchFamily="18" charset="2"/>
              </a:rPr>
              <a:t></a:t>
            </a:r>
            <a:r>
              <a:rPr lang="en-US" sz="2400">
                <a:solidFill>
                  <a:srgbClr val="000000"/>
                </a:solidFill>
                <a:latin typeface="Times New Roman" pitchFamily="18" charset="0"/>
              </a:rPr>
              <a:t> +1)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 </a:t>
            </a:r>
            <a:r>
              <a:rPr lang="en-US" sz="2400" i="1">
                <a:solidFill>
                  <a:srgbClr val="000000"/>
                </a:solidFill>
                <a:latin typeface="Symbol" pitchFamily="18" charset="2"/>
              </a:rPr>
              <a:t></a:t>
            </a:r>
            <a:r>
              <a:rPr lang="en-US" sz="2400">
                <a:solidFill>
                  <a:srgbClr val="000000"/>
                </a:solidFill>
                <a:latin typeface="Times New Roman" pitchFamily="18" charset="0"/>
              </a:rPr>
              <a:t> +1= </a:t>
            </a:r>
            <a:r>
              <a:rPr lang="en-US" sz="2400" i="1">
                <a:solidFill>
                  <a:srgbClr val="000000"/>
                </a:solidFill>
                <a:latin typeface="Symbol" pitchFamily="18" charset="2"/>
              </a:rPr>
              <a:t></a:t>
            </a:r>
            <a:r>
              <a:rPr lang="en-US" sz="2400">
                <a:solidFill>
                  <a:srgbClr val="000000"/>
                </a:solidFill>
                <a:latin typeface="Times New Roman" pitchFamily="18" charset="0"/>
              </a:rPr>
              <a:t> </a:t>
            </a:r>
            <a:r>
              <a:rPr lang="en-US" sz="2400" baseline="30000">
                <a:solidFill>
                  <a:srgbClr val="000000"/>
                </a:solidFill>
                <a:latin typeface="Times New Roman" pitchFamily="18" charset="0"/>
              </a:rPr>
              <a:t>2</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baseline="-25000">
                <a:solidFill>
                  <a:srgbClr val="000000"/>
                </a:solidFill>
                <a:latin typeface="Times New Roman" pitchFamily="18" charset="0"/>
              </a:rPr>
              <a:t>+1</a:t>
            </a:r>
            <a:r>
              <a:rPr lang="en-US" sz="2400">
                <a:solidFill>
                  <a:srgbClr val="000000"/>
                </a:solidFill>
                <a:latin typeface="Times New Roman" pitchFamily="18" charset="0"/>
              </a:rPr>
              <a:t> &gt; </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3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Symbol" pitchFamily="18" charset="2"/>
              </a:rPr>
              <a:t></a:t>
            </a:r>
            <a:r>
              <a:rPr lang="en-US" sz="2400">
                <a:solidFill>
                  <a:srgbClr val="000000"/>
                </a:solidFill>
                <a:latin typeface="Times New Roman" pitchFamily="18" charset="0"/>
              </a:rPr>
              <a:t> </a:t>
            </a:r>
            <a:r>
              <a:rPr lang="en-US" sz="2400" baseline="30000">
                <a:solidFill>
                  <a:srgbClr val="000000"/>
                </a:solidFill>
                <a:latin typeface="Times New Roman" pitchFamily="18" charset="0"/>
              </a:rPr>
              <a:t>2</a:t>
            </a:r>
            <a:r>
              <a:rPr lang="en-US" sz="2400">
                <a:solidFill>
                  <a:srgbClr val="000000"/>
                </a:solidFill>
                <a:latin typeface="Times New Roman" pitchFamily="18" charset="0"/>
              </a:rPr>
              <a:t> = </a:t>
            </a:r>
            <a:r>
              <a:rPr lang="en-US" sz="2400" i="1">
                <a:solidFill>
                  <a:srgbClr val="000000"/>
                </a:solidFill>
                <a:latin typeface="Symbol" pitchFamily="18" charset="2"/>
              </a:rPr>
              <a:t></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aseline="30000">
                <a:solidFill>
                  <a:srgbClr val="000000"/>
                </a:solidFill>
                <a:latin typeface="Times New Roman" pitchFamily="18" charset="0"/>
              </a:rPr>
              <a:t>                      </a:t>
            </a:r>
            <a:r>
              <a:rPr lang="en-US" sz="2400">
                <a:solidFill>
                  <a:srgbClr val="000000"/>
                </a:solidFill>
              </a:rPr>
              <a:t> We get that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+1)</a:t>
            </a:r>
            <a:r>
              <a:rPr lang="en-US" sz="2400">
                <a:solidFill>
                  <a:srgbClr val="000000"/>
                </a:solidFill>
              </a:rPr>
              <a:t> is true.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By Strong MI , </a:t>
            </a:r>
            <a:r>
              <a:rPr lang="en-US" sz="2400" i="1">
                <a:solidFill>
                  <a:srgbClr val="000000"/>
                </a:solidFill>
                <a:latin typeface="Times New Roman" pitchFamily="18" charset="0"/>
              </a:rPr>
              <a:t>P</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a:t>
            </a:r>
            <a:r>
              <a:rPr lang="en-US" sz="2400">
                <a:solidFill>
                  <a:srgbClr val="000000"/>
                </a:solidFill>
              </a:rPr>
              <a:t> is true for all </a:t>
            </a:r>
            <a:r>
              <a:rPr lang="en-US" sz="2400" i="1">
                <a:solidFill>
                  <a:srgbClr val="000000"/>
                </a:solidFill>
                <a:latin typeface="Times New Roman" pitchFamily="18" charset="0"/>
              </a:rPr>
              <a:t>n </a:t>
            </a:r>
            <a:r>
              <a:rPr lang="en-US" sz="2400">
                <a:solidFill>
                  <a:srgbClr val="000000"/>
                </a:solidFill>
                <a:latin typeface="Symbol" pitchFamily="18" charset="2"/>
              </a:rPr>
              <a:t></a:t>
            </a:r>
            <a:r>
              <a:rPr lang="en-US" sz="2400">
                <a:solidFill>
                  <a:srgbClr val="000000"/>
                </a:solidFill>
              </a:rPr>
              <a:t> </a:t>
            </a:r>
            <a:r>
              <a:rPr lang="en-US" sz="2400">
                <a:solidFill>
                  <a:srgbClr val="000000"/>
                </a:solidFill>
                <a:latin typeface="Times New Roman" pitchFamily="18" charset="0"/>
              </a:rPr>
              <a:t>3</a:t>
            </a:r>
          </a:p>
        </p:txBody>
      </p:sp>
      <p:grpSp>
        <p:nvGrpSpPr>
          <p:cNvPr id="3" name="Group 6"/>
          <p:cNvGrpSpPr>
            <a:grpSpLocks/>
          </p:cNvGrpSpPr>
          <p:nvPr/>
        </p:nvGrpSpPr>
        <p:grpSpPr bwMode="auto">
          <a:xfrm>
            <a:off x="2124075" y="2060575"/>
            <a:ext cx="2590800" cy="862013"/>
            <a:chOff x="1338" y="1298"/>
            <a:chExt cx="1632" cy="543"/>
          </a:xfrm>
        </p:grpSpPr>
        <p:graphicFrame>
          <p:nvGraphicFramePr>
            <p:cNvPr id="5122" name="Object 7"/>
            <p:cNvGraphicFramePr>
              <a:graphicFrameLocks noChangeAspect="1"/>
            </p:cNvGraphicFramePr>
            <p:nvPr/>
          </p:nvGraphicFramePr>
          <p:xfrm>
            <a:off x="1338" y="1298"/>
            <a:ext cx="1633" cy="544"/>
          </p:xfrm>
          <a:graphic>
            <a:graphicData uri="http://schemas.openxmlformats.org/presentationml/2006/ole">
              <mc:AlternateContent xmlns:mc="http://schemas.openxmlformats.org/markup-compatibility/2006">
                <mc:Choice xmlns:v="urn:schemas-microsoft-com:vml" Requires="v">
                  <p:oleObj spid="_x0000_s20485" r:id="rId6" imgW="1281240" imgH="408240" progId="Equation.3">
                    <p:embed/>
                  </p:oleObj>
                </mc:Choice>
                <mc:Fallback>
                  <p:oleObj r:id="rId6" imgW="1281240" imgH="4082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 y="1298"/>
                          <a:ext cx="1633" cy="544"/>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129" name="Text Box 8"/>
            <p:cNvSpPr txBox="1">
              <a:spLocks noChangeArrowheads="1"/>
            </p:cNvSpPr>
            <p:nvPr/>
          </p:nvSpPr>
          <p:spPr bwMode="auto">
            <a:xfrm>
              <a:off x="1338" y="1298"/>
              <a:ext cx="1633" cy="544"/>
            </a:xfrm>
            <a:prstGeom prst="rect">
              <a:avLst/>
            </a:prstGeom>
            <a:noFill/>
            <a:ln w="9525">
              <a:noFill/>
              <a:round/>
              <a:headEnd/>
              <a:tailEnd/>
            </a:ln>
          </p:spPr>
          <p:txBody>
            <a:bodyPr wrap="none" anchor="ctr"/>
            <a:lstStyle/>
            <a:p>
              <a:endParaRPr lang="id-ID"/>
            </a:p>
          </p:txBody>
        </p:sp>
      </p:grpSp>
      <p:sp>
        <p:nvSpPr>
          <p:cNvPr id="10" name="Slide Number Placeholder 9"/>
          <p:cNvSpPr>
            <a:spLocks noGrp="1"/>
          </p:cNvSpPr>
          <p:nvPr>
            <p:ph type="sldNum" sz="quarter" idx="12"/>
          </p:nvPr>
        </p:nvSpPr>
        <p:spPr/>
        <p:txBody>
          <a:bodyPr/>
          <a:lstStyle/>
          <a:p>
            <a:fld id="{E29F1CCB-4845-4818-B6DA-06FA373F5B42}" type="slidenum">
              <a:rPr lang="id-ID" smtClean="0"/>
              <a:pPr/>
              <a:t>25</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6629">
                                            <p:txEl>
                                              <p:pRg st="0" end="0"/>
                                            </p:txEl>
                                          </p:spTgt>
                                        </p:tgtEl>
                                        <p:attrNameLst>
                                          <p:attrName>style.visibility</p:attrName>
                                        </p:attrNameLst>
                                      </p:cBhvr>
                                      <p:to>
                                        <p:strVal val="visible"/>
                                      </p:to>
                                    </p:set>
                                    <p:anim calcmode="lin" valueType="num">
                                      <p:cBhvr additive="repl">
                                        <p:cTn id="7" dur="500" fill="hold"/>
                                        <p:tgtEl>
                                          <p:spTgt spid="26629">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6629">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6629">
                                            <p:txEl>
                                              <p:pRg st="1" end="1"/>
                                            </p:txEl>
                                          </p:spTgt>
                                        </p:tgtEl>
                                        <p:attrNameLst>
                                          <p:attrName>style.visibility</p:attrName>
                                        </p:attrNameLst>
                                      </p:cBhvr>
                                      <p:to>
                                        <p:strVal val="visible"/>
                                      </p:to>
                                    </p:set>
                                    <p:anim calcmode="lin" valueType="num">
                                      <p:cBhvr additive="repl">
                                        <p:cTn id="13" dur="500" fill="hold"/>
                                        <p:tgtEl>
                                          <p:spTgt spid="26629">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26629">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6629">
                                            <p:txEl>
                                              <p:pRg st="2" end="2"/>
                                            </p:txEl>
                                          </p:spTgt>
                                        </p:tgtEl>
                                        <p:attrNameLst>
                                          <p:attrName>style.visibility</p:attrName>
                                        </p:attrNameLst>
                                      </p:cBhvr>
                                      <p:to>
                                        <p:strVal val="visible"/>
                                      </p:to>
                                    </p:set>
                                    <p:anim calcmode="lin" valueType="num">
                                      <p:cBhvr additive="repl">
                                        <p:cTn id="19" dur="500" fill="hold"/>
                                        <p:tgtEl>
                                          <p:spTgt spid="26629">
                                            <p:txEl>
                                              <p:pRg st="2" end="2"/>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26629">
                                            <p:txEl>
                                              <p:pRg st="2" end="2"/>
                                            </p:txEl>
                                          </p:spTgt>
                                        </p:tgtEl>
                                        <p:attrNameLst>
                                          <p:attrName>ppt_y</p:attrName>
                                        </p:attrNameLst>
                                      </p:cBhvr>
                                      <p:tavLst>
                                        <p:tav tm="100000">
                                          <p:val>
                                            <p:strVal val="1+#ppt_h/2"/>
                                          </p:val>
                                        </p:tav>
                                        <p:tav tm="100000">
                                          <p:val>
                                            <p:strVal val="#ppt_y"/>
                                          </p:val>
                                        </p:tav>
                                      </p:tavLst>
                                    </p:anim>
                                  </p:childTnLst>
                                </p:cTn>
                              </p:par>
                              <p:par>
                                <p:cTn id="21" presetID="2" presetClass="entr" presetSubtype="4" fill="hold" nodeType="withEffect">
                                  <p:stCondLst>
                                    <p:cond delay="0"/>
                                  </p:stCondLst>
                                  <p:childTnLst>
                                    <p:set>
                                      <p:cBhvr additive="repl">
                                        <p:cTn id="22" dur="1" fill="hold">
                                          <p:stCondLst>
                                            <p:cond delay="0"/>
                                          </p:stCondLst>
                                        </p:cTn>
                                        <p:tgtEl>
                                          <p:spTgt spid="3"/>
                                        </p:tgtEl>
                                        <p:attrNameLst>
                                          <p:attrName>style.visibility</p:attrName>
                                        </p:attrNameLst>
                                      </p:cBhvr>
                                      <p:to>
                                        <p:strVal val="visible"/>
                                      </p:to>
                                    </p:set>
                                    <p:anim calcmode="lin" valueType="num">
                                      <p:cBhvr additive="repl">
                                        <p:cTn id="23" dur="500" fill="hold"/>
                                        <p:tgtEl>
                                          <p:spTgt spid="3"/>
                                        </p:tgtEl>
                                        <p:attrNameLst>
                                          <p:attrName>ppt_x</p:attrName>
                                        </p:attrNameLst>
                                      </p:cBhvr>
                                      <p:tavLst>
                                        <p:tav tm="100000">
                                          <p:val>
                                            <p:strVal val="#ppt_x"/>
                                          </p:val>
                                        </p:tav>
                                        <p:tav tm="100000">
                                          <p:val>
                                            <p:strVal val="#ppt_x"/>
                                          </p:val>
                                        </p:tav>
                                      </p:tavLst>
                                    </p:anim>
                                    <p:anim calcmode="lin" valueType="num">
                                      <p:cBhvr additive="repl">
                                        <p:cTn id="24" dur="500" fill="hold"/>
                                        <p:tgtEl>
                                          <p:spTgt spid="3"/>
                                        </p:tgtEl>
                                        <p:attrNameLst>
                                          <p:attrName>ppt_y</p:attrName>
                                        </p:attrNameLst>
                                      </p:cBhvr>
                                      <p:tavLst>
                                        <p:tav tm="10000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additive="repl">
                                        <p:cTn id="28" dur="1" fill="hold">
                                          <p:stCondLst>
                                            <p:cond delay="0"/>
                                          </p:stCondLst>
                                        </p:cTn>
                                        <p:tgtEl>
                                          <p:spTgt spid="26629">
                                            <p:txEl>
                                              <p:pRg st="5" end="5"/>
                                            </p:txEl>
                                          </p:spTgt>
                                        </p:tgtEl>
                                        <p:attrNameLst>
                                          <p:attrName>style.visibility</p:attrName>
                                        </p:attrNameLst>
                                      </p:cBhvr>
                                      <p:to>
                                        <p:strVal val="visible"/>
                                      </p:to>
                                    </p:set>
                                    <p:anim calcmode="lin" valueType="num">
                                      <p:cBhvr additive="repl">
                                        <p:cTn id="29" dur="500" fill="hold"/>
                                        <p:tgtEl>
                                          <p:spTgt spid="26629">
                                            <p:txEl>
                                              <p:pRg st="5" end="5"/>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26629">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26629">
                                            <p:txEl>
                                              <p:pRg st="5" end="5"/>
                                            </p:txEl>
                                          </p:spTgt>
                                        </p:tgtEl>
                                        <p:attrNameLst>
                                          <p:attrName>style.visibility</p:attrName>
                                        </p:attrNameLst>
                                      </p:cBhvr>
                                      <p:to>
                                        <p:strVal val="visible"/>
                                      </p:to>
                                    </p:set>
                                    <p:anim calcmode="lin" valueType="num">
                                      <p:cBhvr additive="repl">
                                        <p:cTn id="35" dur="500" fill="hold"/>
                                        <p:tgtEl>
                                          <p:spTgt spid="26629">
                                            <p:txEl>
                                              <p:pRg st="5" end="5"/>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6629">
                                            <p:txEl>
                                              <p:pRg st="5" end="5"/>
                                            </p:txEl>
                                          </p:spTgt>
                                        </p:tgtEl>
                                        <p:attrNameLst>
                                          <p:attrName>ppt_y</p:attrName>
                                        </p:attrNameLst>
                                      </p:cBhvr>
                                      <p:tavLst>
                                        <p:tav tm="10000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additive="repl">
                                        <p:cTn id="40" dur="1" fill="hold">
                                          <p:stCondLst>
                                            <p:cond delay="0"/>
                                          </p:stCondLst>
                                        </p:cTn>
                                        <p:tgtEl>
                                          <p:spTgt spid="26629">
                                            <p:txEl>
                                              <p:pRg st="6" end="6"/>
                                            </p:txEl>
                                          </p:spTgt>
                                        </p:tgtEl>
                                        <p:attrNameLst>
                                          <p:attrName>style.visibility</p:attrName>
                                        </p:attrNameLst>
                                      </p:cBhvr>
                                      <p:to>
                                        <p:strVal val="visible"/>
                                      </p:to>
                                    </p:set>
                                    <p:anim calcmode="lin" valueType="num">
                                      <p:cBhvr additive="repl">
                                        <p:cTn id="41" dur="500" fill="hold"/>
                                        <p:tgtEl>
                                          <p:spTgt spid="26629">
                                            <p:txEl>
                                              <p:pRg st="6" end="6"/>
                                            </p:txEl>
                                          </p:spTgt>
                                        </p:tgtEl>
                                        <p:attrNameLst>
                                          <p:attrName>ppt_x</p:attrName>
                                        </p:attrNameLst>
                                      </p:cBhvr>
                                      <p:tavLst>
                                        <p:tav tm="100000">
                                          <p:val>
                                            <p:strVal val="#ppt_x"/>
                                          </p:val>
                                        </p:tav>
                                        <p:tav tm="100000">
                                          <p:val>
                                            <p:strVal val="#ppt_x"/>
                                          </p:val>
                                        </p:tav>
                                      </p:tavLst>
                                    </p:anim>
                                    <p:anim calcmode="lin" valueType="num">
                                      <p:cBhvr additive="repl">
                                        <p:cTn id="42" dur="500" fill="hold"/>
                                        <p:tgtEl>
                                          <p:spTgt spid="26629">
                                            <p:txEl>
                                              <p:pRg st="6" end="6"/>
                                            </p:txEl>
                                          </p:spTgt>
                                        </p:tgtEl>
                                        <p:attrNameLst>
                                          <p:attrName>ppt_y</p:attrName>
                                        </p:attrNameLst>
                                      </p:cBhvr>
                                      <p:tavLst>
                                        <p:tav tm="10000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additive="repl">
                                        <p:cTn id="46" dur="1" fill="hold">
                                          <p:stCondLst>
                                            <p:cond delay="0"/>
                                          </p:stCondLst>
                                        </p:cTn>
                                        <p:tgtEl>
                                          <p:spTgt spid="26629">
                                            <p:txEl>
                                              <p:pRg st="7" end="7"/>
                                            </p:txEl>
                                          </p:spTgt>
                                        </p:tgtEl>
                                        <p:attrNameLst>
                                          <p:attrName>style.visibility</p:attrName>
                                        </p:attrNameLst>
                                      </p:cBhvr>
                                      <p:to>
                                        <p:strVal val="visible"/>
                                      </p:to>
                                    </p:set>
                                    <p:anim calcmode="lin" valueType="num">
                                      <p:cBhvr additive="repl">
                                        <p:cTn id="47" dur="500" fill="hold"/>
                                        <p:tgtEl>
                                          <p:spTgt spid="26629">
                                            <p:txEl>
                                              <p:pRg st="7" end="7"/>
                                            </p:txEl>
                                          </p:spTgt>
                                        </p:tgtEl>
                                        <p:attrNameLst>
                                          <p:attrName>ppt_x</p:attrName>
                                        </p:attrNameLst>
                                      </p:cBhvr>
                                      <p:tavLst>
                                        <p:tav tm="100000">
                                          <p:val>
                                            <p:strVal val="#ppt_x"/>
                                          </p:val>
                                        </p:tav>
                                        <p:tav tm="100000">
                                          <p:val>
                                            <p:strVal val="#ppt_x"/>
                                          </p:val>
                                        </p:tav>
                                      </p:tavLst>
                                    </p:anim>
                                    <p:anim calcmode="lin" valueType="num">
                                      <p:cBhvr additive="repl">
                                        <p:cTn id="48" dur="500" fill="hold"/>
                                        <p:tgtEl>
                                          <p:spTgt spid="26629">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additive="repl">
                                        <p:cTn id="52" dur="1" fill="hold">
                                          <p:stCondLst>
                                            <p:cond delay="0"/>
                                          </p:stCondLst>
                                        </p:cTn>
                                        <p:tgtEl>
                                          <p:spTgt spid="26629">
                                            <p:txEl>
                                              <p:pRg st="8" end="8"/>
                                            </p:txEl>
                                          </p:spTgt>
                                        </p:tgtEl>
                                        <p:attrNameLst>
                                          <p:attrName>style.visibility</p:attrName>
                                        </p:attrNameLst>
                                      </p:cBhvr>
                                      <p:to>
                                        <p:strVal val="visible"/>
                                      </p:to>
                                    </p:set>
                                    <p:anim calcmode="lin" valueType="num">
                                      <p:cBhvr additive="repl">
                                        <p:cTn id="53" dur="500" fill="hold"/>
                                        <p:tgtEl>
                                          <p:spTgt spid="26629">
                                            <p:txEl>
                                              <p:pRg st="8" end="8"/>
                                            </p:txEl>
                                          </p:spTgt>
                                        </p:tgtEl>
                                        <p:attrNameLst>
                                          <p:attrName>ppt_x</p:attrName>
                                        </p:attrNameLst>
                                      </p:cBhvr>
                                      <p:tavLst>
                                        <p:tav tm="100000">
                                          <p:val>
                                            <p:strVal val="#ppt_x"/>
                                          </p:val>
                                        </p:tav>
                                        <p:tav tm="100000">
                                          <p:val>
                                            <p:strVal val="#ppt_x"/>
                                          </p:val>
                                        </p:tav>
                                      </p:tavLst>
                                    </p:anim>
                                    <p:anim calcmode="lin" valueType="num">
                                      <p:cBhvr additive="repl">
                                        <p:cTn id="54" dur="500" fill="hold"/>
                                        <p:tgtEl>
                                          <p:spTgt spid="26629">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additive="repl">
                                        <p:cTn id="58" dur="1" fill="hold">
                                          <p:stCondLst>
                                            <p:cond delay="0"/>
                                          </p:stCondLst>
                                        </p:cTn>
                                        <p:tgtEl>
                                          <p:spTgt spid="26629">
                                            <p:txEl>
                                              <p:pRg st="9" end="9"/>
                                            </p:txEl>
                                          </p:spTgt>
                                        </p:tgtEl>
                                        <p:attrNameLst>
                                          <p:attrName>style.visibility</p:attrName>
                                        </p:attrNameLst>
                                      </p:cBhvr>
                                      <p:to>
                                        <p:strVal val="visible"/>
                                      </p:to>
                                    </p:set>
                                    <p:anim calcmode="lin" valueType="num">
                                      <p:cBhvr additive="repl">
                                        <p:cTn id="59" dur="500" fill="hold"/>
                                        <p:tgtEl>
                                          <p:spTgt spid="26629">
                                            <p:txEl>
                                              <p:pRg st="9" end="9"/>
                                            </p:txEl>
                                          </p:spTgt>
                                        </p:tgtEl>
                                        <p:attrNameLst>
                                          <p:attrName>ppt_x</p:attrName>
                                        </p:attrNameLst>
                                      </p:cBhvr>
                                      <p:tavLst>
                                        <p:tav tm="100000">
                                          <p:val>
                                            <p:strVal val="#ppt_x"/>
                                          </p:val>
                                        </p:tav>
                                        <p:tav tm="100000">
                                          <p:val>
                                            <p:strVal val="#ppt_x"/>
                                          </p:val>
                                        </p:tav>
                                      </p:tavLst>
                                    </p:anim>
                                    <p:anim calcmode="lin" valueType="num">
                                      <p:cBhvr additive="repl">
                                        <p:cTn id="60" dur="500" fill="hold"/>
                                        <p:tgtEl>
                                          <p:spTgt spid="26629">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additive="repl">
                                        <p:cTn id="64" dur="1" fill="hold">
                                          <p:stCondLst>
                                            <p:cond delay="0"/>
                                          </p:stCondLst>
                                        </p:cTn>
                                        <p:tgtEl>
                                          <p:spTgt spid="26629">
                                            <p:txEl>
                                              <p:pRg st="10" end="10"/>
                                            </p:txEl>
                                          </p:spTgt>
                                        </p:tgtEl>
                                        <p:attrNameLst>
                                          <p:attrName>style.visibility</p:attrName>
                                        </p:attrNameLst>
                                      </p:cBhvr>
                                      <p:to>
                                        <p:strVal val="visible"/>
                                      </p:to>
                                    </p:set>
                                    <p:anim calcmode="lin" valueType="num">
                                      <p:cBhvr additive="repl">
                                        <p:cTn id="65" dur="500" fill="hold"/>
                                        <p:tgtEl>
                                          <p:spTgt spid="26629">
                                            <p:txEl>
                                              <p:pRg st="10" end="10"/>
                                            </p:txEl>
                                          </p:spTgt>
                                        </p:tgtEl>
                                        <p:attrNameLst>
                                          <p:attrName>ppt_x</p:attrName>
                                        </p:attrNameLst>
                                      </p:cBhvr>
                                      <p:tavLst>
                                        <p:tav tm="100000">
                                          <p:val>
                                            <p:strVal val="#ppt_x"/>
                                          </p:val>
                                        </p:tav>
                                        <p:tav tm="100000">
                                          <p:val>
                                            <p:strVal val="#ppt_x"/>
                                          </p:val>
                                        </p:tav>
                                      </p:tavLst>
                                    </p:anim>
                                    <p:anim calcmode="lin" valueType="num">
                                      <p:cBhvr additive="repl">
                                        <p:cTn id="66" dur="500" fill="hold"/>
                                        <p:tgtEl>
                                          <p:spTgt spid="26629">
                                            <p:txEl>
                                              <p:pRg st="10" end="10"/>
                                            </p:txEl>
                                          </p:spTgt>
                                        </p:tgtEl>
                                        <p:attrNameLst>
                                          <p:attrName>ppt_y</p:attrName>
                                        </p:attrNameLst>
                                      </p:cBhvr>
                                      <p:tavLst>
                                        <p:tav tm="100000">
                                          <p:val>
                                            <p:strVal val="1+#ppt_h/2"/>
                                          </p:val>
                                        </p:tav>
                                        <p:tav tm="100000">
                                          <p:val>
                                            <p:strVal val="#ppt_y"/>
                                          </p:val>
                                        </p:tav>
                                      </p:tavLst>
                                    </p:anim>
                                  </p:childTnLst>
                                </p:cTn>
                              </p:par>
                              <p:par>
                                <p:cTn id="67" presetID="2" presetClass="entr" presetSubtype="4" fill="hold" nodeType="withEffect">
                                  <p:stCondLst>
                                    <p:cond delay="0"/>
                                  </p:stCondLst>
                                  <p:childTnLst>
                                    <p:set>
                                      <p:cBhvr additive="repl">
                                        <p:cTn id="68" dur="1" fill="hold">
                                          <p:stCondLst>
                                            <p:cond delay="0"/>
                                          </p:stCondLst>
                                        </p:cTn>
                                        <p:tgtEl>
                                          <p:spTgt spid="26629">
                                            <p:txEl>
                                              <p:pRg st="11" end="11"/>
                                            </p:txEl>
                                          </p:spTgt>
                                        </p:tgtEl>
                                        <p:attrNameLst>
                                          <p:attrName>style.visibility</p:attrName>
                                        </p:attrNameLst>
                                      </p:cBhvr>
                                      <p:to>
                                        <p:strVal val="visible"/>
                                      </p:to>
                                    </p:set>
                                    <p:anim calcmode="lin" valueType="num">
                                      <p:cBhvr additive="repl">
                                        <p:cTn id="69" dur="500" fill="hold"/>
                                        <p:tgtEl>
                                          <p:spTgt spid="26629">
                                            <p:txEl>
                                              <p:pRg st="11" end="11"/>
                                            </p:txEl>
                                          </p:spTgt>
                                        </p:tgtEl>
                                        <p:attrNameLst>
                                          <p:attrName>ppt_x</p:attrName>
                                        </p:attrNameLst>
                                      </p:cBhvr>
                                      <p:tavLst>
                                        <p:tav tm="100000">
                                          <p:val>
                                            <p:strVal val="#ppt_x"/>
                                          </p:val>
                                        </p:tav>
                                        <p:tav tm="100000">
                                          <p:val>
                                            <p:strVal val="#ppt_x"/>
                                          </p:val>
                                        </p:tav>
                                      </p:tavLst>
                                    </p:anim>
                                    <p:anim calcmode="lin" valueType="num">
                                      <p:cBhvr additive="repl">
                                        <p:cTn id="70" dur="500" fill="hold"/>
                                        <p:tgtEl>
                                          <p:spTgt spid="26629">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additive="repl">
                                        <p:cTn id="74" dur="1" fill="hold">
                                          <p:stCondLst>
                                            <p:cond delay="0"/>
                                          </p:stCondLst>
                                        </p:cTn>
                                        <p:tgtEl>
                                          <p:spTgt spid="26629">
                                            <p:txEl>
                                              <p:pRg st="12" end="12"/>
                                            </p:txEl>
                                          </p:spTgt>
                                        </p:tgtEl>
                                        <p:attrNameLst>
                                          <p:attrName>style.visibility</p:attrName>
                                        </p:attrNameLst>
                                      </p:cBhvr>
                                      <p:to>
                                        <p:strVal val="visible"/>
                                      </p:to>
                                    </p:set>
                                    <p:anim calcmode="lin" valueType="num">
                                      <p:cBhvr additive="repl">
                                        <p:cTn id="75" dur="500" fill="hold"/>
                                        <p:tgtEl>
                                          <p:spTgt spid="26629">
                                            <p:txEl>
                                              <p:pRg st="12" end="12"/>
                                            </p:txEl>
                                          </p:spTgt>
                                        </p:tgtEl>
                                        <p:attrNameLst>
                                          <p:attrName>ppt_x</p:attrName>
                                        </p:attrNameLst>
                                      </p:cBhvr>
                                      <p:tavLst>
                                        <p:tav tm="100000">
                                          <p:val>
                                            <p:strVal val="#ppt_x"/>
                                          </p:val>
                                        </p:tav>
                                        <p:tav tm="100000">
                                          <p:val>
                                            <p:strVal val="#ppt_x"/>
                                          </p:val>
                                        </p:tav>
                                      </p:tavLst>
                                    </p:anim>
                                    <p:anim calcmode="lin" valueType="num">
                                      <p:cBhvr additive="repl">
                                        <p:cTn id="76" dur="500" fill="hold"/>
                                        <p:tgtEl>
                                          <p:spTgt spid="26629">
                                            <p:txEl>
                                              <p:pRg st="12" end="12"/>
                                            </p:txEl>
                                          </p:spTgt>
                                        </p:tgtEl>
                                        <p:attrNameLst>
                                          <p:attrName>ppt_y</p:attrName>
                                        </p:attrNameLst>
                                      </p:cBhvr>
                                      <p:tavLst>
                                        <p:tav tm="10000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additive="repl">
                                        <p:cTn id="80" dur="1" fill="hold">
                                          <p:stCondLst>
                                            <p:cond delay="0"/>
                                          </p:stCondLst>
                                        </p:cTn>
                                        <p:tgtEl>
                                          <p:spTgt spid="26629">
                                            <p:txEl>
                                              <p:pRg st="13" end="13"/>
                                            </p:txEl>
                                          </p:spTgt>
                                        </p:tgtEl>
                                        <p:attrNameLst>
                                          <p:attrName>style.visibility</p:attrName>
                                        </p:attrNameLst>
                                      </p:cBhvr>
                                      <p:to>
                                        <p:strVal val="visible"/>
                                      </p:to>
                                    </p:set>
                                    <p:anim calcmode="lin" valueType="num">
                                      <p:cBhvr additive="repl">
                                        <p:cTn id="81" dur="500" fill="hold"/>
                                        <p:tgtEl>
                                          <p:spTgt spid="26629">
                                            <p:txEl>
                                              <p:pRg st="13" end="13"/>
                                            </p:txEl>
                                          </p:spTgt>
                                        </p:tgtEl>
                                        <p:attrNameLst>
                                          <p:attrName>ppt_x</p:attrName>
                                        </p:attrNameLst>
                                      </p:cBhvr>
                                      <p:tavLst>
                                        <p:tav tm="100000">
                                          <p:val>
                                            <p:strVal val="#ppt_x"/>
                                          </p:val>
                                        </p:tav>
                                        <p:tav tm="100000">
                                          <p:val>
                                            <p:strVal val="#ppt_x"/>
                                          </p:val>
                                        </p:tav>
                                      </p:tavLst>
                                    </p:anim>
                                    <p:anim calcmode="lin" valueType="num">
                                      <p:cBhvr additive="repl">
                                        <p:cTn id="82" dur="500" fill="hold"/>
                                        <p:tgtEl>
                                          <p:spTgt spid="26629">
                                            <p:txEl>
                                              <p:pRg st="13" end="1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914400" y="6172200"/>
            <a:ext cx="3959225" cy="454025"/>
          </a:xfrm>
          <a:prstGeom prst="rect">
            <a:avLst/>
          </a:prstGeom>
          <a:noFill/>
          <a:ln w="9525">
            <a:noFill/>
            <a:round/>
            <a:headEnd/>
            <a:tailEnd/>
          </a:ln>
        </p:spPr>
        <p:txBody>
          <a:bodyPr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696464"/>
                </a:solidFill>
                <a:latin typeface="Times New Roman" pitchFamily="18" charset="0"/>
              </a:rPr>
              <a:t>Ch4-</a:t>
            </a:r>
            <a:fld id="{05900687-3D0A-4820-B96B-FB2C92E504D2}" type="slidenum">
              <a:rPr lang="en-US" sz="1400">
                <a:solidFill>
                  <a:srgbClr val="696464"/>
                </a:solidFill>
                <a:latin typeface="Times New Roman" pitchFamily="18" charset="0"/>
              </a:rPr>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26</a:t>
            </a:fld>
            <a:endParaRPr lang="en-US" sz="1400">
              <a:solidFill>
                <a:srgbClr val="696464"/>
              </a:solidFill>
              <a:latin typeface="Times New Roman" pitchFamily="18" charset="0"/>
            </a:endParaRPr>
          </a:p>
        </p:txBody>
      </p:sp>
      <p:sp>
        <p:nvSpPr>
          <p:cNvPr id="27650" name="Text Box 2"/>
          <p:cNvSpPr txBox="1">
            <a:spLocks noChangeArrowheads="1"/>
          </p:cNvSpPr>
          <p:nvPr/>
        </p:nvSpPr>
        <p:spPr bwMode="auto">
          <a:xfrm>
            <a:off x="500034" y="549275"/>
            <a:ext cx="8643966" cy="6308725"/>
          </a:xfrm>
          <a:prstGeom prst="rect">
            <a:avLst/>
          </a:prstGeom>
          <a:noFill/>
          <a:ln w="9525">
            <a:noFill/>
            <a:round/>
            <a:headEnd/>
            <a:tailEnd/>
          </a:ln>
        </p:spPr>
        <p:txBody>
          <a:bodyPr lIns="90000" tIns="46800" rIns="90000" bIns="46800"/>
          <a:lstStyle/>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FF3300"/>
                </a:solidFill>
                <a:latin typeface="Perpetua" pitchFamily="18" charset="0"/>
              </a:rPr>
              <a:t>※Recursively defined sets.</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8000"/>
                </a:solidFill>
                <a:latin typeface="Perpetua" pitchFamily="18" charset="0"/>
              </a:rPr>
              <a:t>Example 7.</a:t>
            </a:r>
            <a:r>
              <a:rPr lang="en-US" sz="2400" dirty="0">
                <a:solidFill>
                  <a:srgbClr val="000000"/>
                </a:solidFill>
                <a:latin typeface="Perpetua" pitchFamily="18" charset="0"/>
              </a:rPr>
              <a:t>  Let S be defined recursively by 3</a:t>
            </a:r>
            <a:r>
              <a:rPr lang="en-US" sz="2400" dirty="0">
                <a:solidFill>
                  <a:srgbClr val="000000"/>
                </a:solidFill>
                <a:latin typeface="Symbol" pitchFamily="18" charset="2"/>
              </a:rPr>
              <a:t></a:t>
            </a:r>
            <a:r>
              <a:rPr lang="en-US" sz="2400" dirty="0">
                <a:solidFill>
                  <a:srgbClr val="000000"/>
                </a:solidFill>
                <a:latin typeface="Perpetua" pitchFamily="18" charset="0"/>
              </a:rPr>
              <a:t>S</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a:t>
            </a:r>
            <a:r>
              <a:rPr lang="en-US" sz="2400" dirty="0" err="1">
                <a:solidFill>
                  <a:srgbClr val="000000"/>
                </a:solidFill>
                <a:latin typeface="Perpetua" pitchFamily="18" charset="0"/>
              </a:rPr>
              <a:t>x+y</a:t>
            </a:r>
            <a:r>
              <a:rPr lang="en-US" sz="2400" dirty="0" err="1">
                <a:solidFill>
                  <a:srgbClr val="000000"/>
                </a:solidFill>
                <a:latin typeface="Symbol" pitchFamily="18" charset="2"/>
              </a:rPr>
              <a:t></a:t>
            </a:r>
            <a:r>
              <a:rPr lang="en-US" sz="2400" dirty="0" err="1">
                <a:solidFill>
                  <a:srgbClr val="000000"/>
                </a:solidFill>
                <a:latin typeface="Perpetua" pitchFamily="18" charset="0"/>
              </a:rPr>
              <a:t>S</a:t>
            </a:r>
            <a:r>
              <a:rPr lang="en-US" sz="2400" dirty="0">
                <a:solidFill>
                  <a:srgbClr val="000000"/>
                </a:solidFill>
                <a:latin typeface="Perpetua" pitchFamily="18" charset="0"/>
              </a:rPr>
              <a:t>  if  </a:t>
            </a:r>
            <a:r>
              <a:rPr lang="en-US" sz="2400" dirty="0" err="1">
                <a:solidFill>
                  <a:srgbClr val="000000"/>
                </a:solidFill>
                <a:latin typeface="Perpetua" pitchFamily="18" charset="0"/>
              </a:rPr>
              <a:t>x</a:t>
            </a:r>
            <a:r>
              <a:rPr lang="en-US" sz="2400" dirty="0" err="1">
                <a:solidFill>
                  <a:srgbClr val="000000"/>
                </a:solidFill>
                <a:latin typeface="Symbol" pitchFamily="18" charset="2"/>
              </a:rPr>
              <a:t></a:t>
            </a:r>
            <a:r>
              <a:rPr lang="en-US" sz="2400" dirty="0" err="1">
                <a:solidFill>
                  <a:srgbClr val="000000"/>
                </a:solidFill>
                <a:latin typeface="Perpetua" pitchFamily="18" charset="0"/>
              </a:rPr>
              <a:t>S</a:t>
            </a:r>
            <a:r>
              <a:rPr lang="en-US" sz="2400" dirty="0">
                <a:solidFill>
                  <a:srgbClr val="000000"/>
                </a:solidFill>
                <a:latin typeface="Perpetua" pitchFamily="18" charset="0"/>
              </a:rPr>
              <a:t>  and </a:t>
            </a:r>
            <a:r>
              <a:rPr lang="en-US" sz="2400" dirty="0" err="1">
                <a:solidFill>
                  <a:srgbClr val="000000"/>
                </a:solidFill>
                <a:latin typeface="Perpetua" pitchFamily="18" charset="0"/>
              </a:rPr>
              <a:t>y</a:t>
            </a:r>
            <a:r>
              <a:rPr lang="en-US" sz="2400" dirty="0" err="1">
                <a:solidFill>
                  <a:srgbClr val="000000"/>
                </a:solidFill>
                <a:latin typeface="Symbol" pitchFamily="18" charset="2"/>
              </a:rPr>
              <a:t></a:t>
            </a:r>
            <a:r>
              <a:rPr lang="en-US" sz="2400" dirty="0" err="1">
                <a:solidFill>
                  <a:srgbClr val="000000"/>
                </a:solidFill>
                <a:latin typeface="Perpetua" pitchFamily="18" charset="0"/>
              </a:rPr>
              <a:t>S</a:t>
            </a:r>
            <a:r>
              <a:rPr lang="en-US" sz="2400" dirty="0">
                <a:solidFill>
                  <a:srgbClr val="000000"/>
                </a:solidFill>
                <a:latin typeface="Perpetua" pitchFamily="18" charset="0"/>
              </a:rPr>
              <a:t>.</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Show that S is the of positive integers divisible by 3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(i.e., S = { 3, 6, 9, 12, 15, 18, …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008000"/>
                </a:solidFill>
                <a:latin typeface="Perpetua" pitchFamily="18" charset="0"/>
              </a:rPr>
              <a:t>Pf:</a:t>
            </a:r>
            <a:r>
              <a:rPr lang="en-US" sz="2400" dirty="0">
                <a:solidFill>
                  <a:srgbClr val="000000"/>
                </a:solidFill>
                <a:latin typeface="Perpetua" pitchFamily="18" charset="0"/>
              </a:rPr>
              <a:t>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Let A be the set of all positive integers divisible by 3.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We need to prove that A=S.</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a:t>
            </a:r>
            <a:r>
              <a:rPr lang="en-US" sz="2400" dirty="0" err="1">
                <a:solidFill>
                  <a:srgbClr val="000000"/>
                </a:solidFill>
                <a:latin typeface="Perpetua" pitchFamily="18" charset="0"/>
              </a:rPr>
              <a:t>i</a:t>
            </a:r>
            <a:r>
              <a:rPr lang="en-US" sz="2400" dirty="0">
                <a:solidFill>
                  <a:srgbClr val="000000"/>
                </a:solidFill>
                <a:latin typeface="Perpetua" pitchFamily="18" charset="0"/>
              </a:rPr>
              <a:t>)   </a:t>
            </a:r>
            <a:r>
              <a:rPr lang="en-US" sz="2400" dirty="0">
                <a:solidFill>
                  <a:srgbClr val="0000FF"/>
                </a:solidFill>
                <a:latin typeface="Perpetua" pitchFamily="18" charset="0"/>
              </a:rPr>
              <a:t>A </a:t>
            </a:r>
            <a:r>
              <a:rPr lang="en-US" sz="2400" dirty="0">
                <a:solidFill>
                  <a:srgbClr val="0000FF"/>
                </a:solidFill>
                <a:latin typeface="Symbol" pitchFamily="18" charset="2"/>
              </a:rPr>
              <a:t></a:t>
            </a:r>
            <a:r>
              <a:rPr lang="en-US" sz="2400" dirty="0">
                <a:solidFill>
                  <a:srgbClr val="0000FF"/>
                </a:solidFill>
                <a:latin typeface="Perpetua" pitchFamily="18" charset="0"/>
              </a:rPr>
              <a:t> S</a:t>
            </a:r>
            <a:r>
              <a:rPr lang="en-US" sz="2400" dirty="0">
                <a:solidFill>
                  <a:srgbClr val="000000"/>
                </a:solidFill>
                <a:latin typeface="Perpetua" pitchFamily="18" charset="0"/>
              </a:rPr>
              <a:t> : (By MI)</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Let  </a:t>
            </a:r>
            <a:r>
              <a:rPr lang="en-US" sz="2400" i="1" dirty="0">
                <a:solidFill>
                  <a:srgbClr val="000000"/>
                </a:solidFill>
                <a:latin typeface="Times New Roman" pitchFamily="18" charset="0"/>
              </a:rPr>
              <a:t>P</a:t>
            </a:r>
            <a:r>
              <a:rPr lang="en-US" sz="2400" dirty="0">
                <a:solidFill>
                  <a:srgbClr val="000000"/>
                </a:solidFill>
                <a:latin typeface="Times New Roman" pitchFamily="18" charset="0"/>
              </a:rPr>
              <a:t>(</a:t>
            </a:r>
            <a:r>
              <a:rPr lang="en-US" sz="2400" i="1" dirty="0">
                <a:solidFill>
                  <a:srgbClr val="000000"/>
                </a:solidFill>
                <a:latin typeface="Times New Roman" pitchFamily="18" charset="0"/>
              </a:rPr>
              <a:t>n</a:t>
            </a:r>
            <a:r>
              <a:rPr lang="en-US" sz="2400" dirty="0">
                <a:solidFill>
                  <a:srgbClr val="000000"/>
                </a:solidFill>
                <a:latin typeface="Times New Roman" pitchFamily="18" charset="0"/>
              </a:rPr>
              <a:t>)</a:t>
            </a:r>
            <a:r>
              <a:rPr lang="en-US" sz="2400" dirty="0">
                <a:solidFill>
                  <a:srgbClr val="000000"/>
                </a:solidFill>
                <a:latin typeface="Perpetua" pitchFamily="18" charset="0"/>
              </a:rPr>
              <a:t> be the statement that </a:t>
            </a:r>
            <a:r>
              <a:rPr lang="en-US" sz="2400" dirty="0">
                <a:solidFill>
                  <a:srgbClr val="000000"/>
                </a:solidFill>
                <a:latin typeface="Times New Roman" pitchFamily="18" charset="0"/>
              </a:rPr>
              <a:t>3</a:t>
            </a:r>
            <a:r>
              <a:rPr lang="en-US" sz="2400" i="1" dirty="0">
                <a:solidFill>
                  <a:srgbClr val="000000"/>
                </a:solidFill>
                <a:latin typeface="Times New Roman" pitchFamily="18" charset="0"/>
              </a:rPr>
              <a:t>n</a:t>
            </a:r>
            <a:r>
              <a:rPr lang="en-US" sz="2400" dirty="0">
                <a:solidFill>
                  <a:srgbClr val="000000"/>
                </a:solidFill>
                <a:latin typeface="Symbol" pitchFamily="18" charset="2"/>
              </a:rPr>
              <a:t></a:t>
            </a:r>
            <a:r>
              <a:rPr lang="en-US" sz="2400" dirty="0">
                <a:solidFill>
                  <a:srgbClr val="000000"/>
                </a:solidFill>
                <a:latin typeface="Times New Roman" pitchFamily="18" charset="0"/>
              </a:rPr>
              <a:t>S</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(ii)  </a:t>
            </a:r>
            <a:r>
              <a:rPr lang="en-US" sz="2400" dirty="0">
                <a:solidFill>
                  <a:srgbClr val="0000FF"/>
                </a:solidFill>
                <a:latin typeface="Perpetua" pitchFamily="18" charset="0"/>
              </a:rPr>
              <a:t>S </a:t>
            </a:r>
            <a:r>
              <a:rPr lang="en-US" sz="2400" dirty="0">
                <a:solidFill>
                  <a:srgbClr val="0000FF"/>
                </a:solidFill>
                <a:latin typeface="Symbol" pitchFamily="18" charset="2"/>
              </a:rPr>
              <a:t></a:t>
            </a:r>
            <a:r>
              <a:rPr lang="en-US" sz="2400" dirty="0">
                <a:solidFill>
                  <a:srgbClr val="0000FF"/>
                </a:solidFill>
                <a:latin typeface="Perpetua" pitchFamily="18" charset="0"/>
              </a:rPr>
              <a:t> A</a:t>
            </a:r>
            <a:r>
              <a:rPr lang="en-US" sz="2400" dirty="0">
                <a:solidFill>
                  <a:srgbClr val="000000"/>
                </a:solidFill>
                <a:latin typeface="Perpetua" pitchFamily="18" charset="0"/>
              </a:rPr>
              <a:t>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(1) 3 </a:t>
            </a:r>
            <a:r>
              <a:rPr lang="en-US" sz="2400" dirty="0">
                <a:solidFill>
                  <a:srgbClr val="000000"/>
                </a:solidFill>
                <a:latin typeface="Symbol" pitchFamily="18" charset="2"/>
              </a:rPr>
              <a:t></a:t>
            </a:r>
            <a:r>
              <a:rPr lang="en-US" sz="2400" dirty="0">
                <a:solidFill>
                  <a:srgbClr val="000000"/>
                </a:solidFill>
                <a:latin typeface="Perpetua" pitchFamily="18" charset="0"/>
              </a:rPr>
              <a:t> A , </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(2) if </a:t>
            </a:r>
            <a:r>
              <a:rPr lang="en-US" sz="2400" dirty="0" err="1">
                <a:solidFill>
                  <a:srgbClr val="000000"/>
                </a:solidFill>
                <a:latin typeface="Perpetua" pitchFamily="18" charset="0"/>
              </a:rPr>
              <a:t>x</a:t>
            </a:r>
            <a:r>
              <a:rPr lang="en-US" sz="2400" dirty="0" err="1">
                <a:solidFill>
                  <a:srgbClr val="000000"/>
                </a:solidFill>
                <a:latin typeface="Symbol" pitchFamily="18" charset="2"/>
              </a:rPr>
              <a:t></a:t>
            </a:r>
            <a:r>
              <a:rPr lang="en-US" sz="2400" dirty="0" err="1">
                <a:solidFill>
                  <a:srgbClr val="000000"/>
                </a:solidFill>
                <a:latin typeface="Perpetua" pitchFamily="18" charset="0"/>
              </a:rPr>
              <a:t>A,y</a:t>
            </a:r>
            <a:r>
              <a:rPr lang="en-US" sz="2400" dirty="0" err="1">
                <a:solidFill>
                  <a:srgbClr val="000000"/>
                </a:solidFill>
                <a:latin typeface="Symbol" pitchFamily="18" charset="2"/>
              </a:rPr>
              <a:t></a:t>
            </a:r>
            <a:r>
              <a:rPr lang="en-US" sz="2400" dirty="0" err="1">
                <a:solidFill>
                  <a:srgbClr val="000000"/>
                </a:solidFill>
                <a:latin typeface="Perpetua" pitchFamily="18" charset="0"/>
              </a:rPr>
              <a:t>A</a:t>
            </a:r>
            <a:r>
              <a:rPr lang="en-US" sz="2400" dirty="0">
                <a:solidFill>
                  <a:srgbClr val="000000"/>
                </a:solidFill>
                <a:latin typeface="Perpetua" pitchFamily="18" charset="0"/>
              </a:rPr>
              <a:t>, then 3|x and 3|y.</a:t>
            </a: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a:t>
            </a:r>
            <a:r>
              <a:rPr lang="en-US" sz="2400" dirty="0">
                <a:solidFill>
                  <a:srgbClr val="000000"/>
                </a:solidFill>
                <a:latin typeface="Symbol" pitchFamily="18" charset="2"/>
              </a:rPr>
              <a:t></a:t>
            </a:r>
            <a:r>
              <a:rPr lang="en-US" sz="2400" dirty="0">
                <a:solidFill>
                  <a:srgbClr val="000000"/>
                </a:solidFill>
                <a:latin typeface="Perpetua" pitchFamily="18" charset="0"/>
              </a:rPr>
              <a:t> 3|(</a:t>
            </a:r>
            <a:r>
              <a:rPr lang="en-US" sz="2400" dirty="0" err="1">
                <a:solidFill>
                  <a:srgbClr val="000000"/>
                </a:solidFill>
                <a:latin typeface="Perpetua" pitchFamily="18" charset="0"/>
              </a:rPr>
              <a:t>x+y</a:t>
            </a:r>
            <a:r>
              <a:rPr lang="en-US" sz="2400" dirty="0">
                <a:solidFill>
                  <a:srgbClr val="000000"/>
                </a:solidFill>
                <a:latin typeface="Perpetua" pitchFamily="18" charset="0"/>
              </a:rPr>
              <a:t>) </a:t>
            </a:r>
            <a:r>
              <a:rPr lang="en-US" sz="2400" dirty="0">
                <a:solidFill>
                  <a:srgbClr val="000000"/>
                </a:solidFill>
                <a:latin typeface="Symbol" pitchFamily="18" charset="2"/>
              </a:rPr>
              <a:t></a:t>
            </a:r>
            <a:r>
              <a:rPr lang="en-US" sz="2400" dirty="0">
                <a:solidFill>
                  <a:srgbClr val="000000"/>
                </a:solidFill>
                <a:latin typeface="Perpetua" pitchFamily="18" charset="0"/>
              </a:rPr>
              <a:t> </a:t>
            </a:r>
            <a:r>
              <a:rPr lang="en-US" sz="2400" dirty="0" err="1">
                <a:solidFill>
                  <a:srgbClr val="000000"/>
                </a:solidFill>
                <a:latin typeface="Perpetua" pitchFamily="18" charset="0"/>
              </a:rPr>
              <a:t>x+y</a:t>
            </a:r>
            <a:r>
              <a:rPr lang="en-US" sz="2400" dirty="0" err="1">
                <a:solidFill>
                  <a:srgbClr val="000000"/>
                </a:solidFill>
                <a:latin typeface="Symbol" pitchFamily="18" charset="2"/>
              </a:rPr>
              <a:t></a:t>
            </a:r>
            <a:r>
              <a:rPr lang="en-US" sz="2400" dirty="0" err="1">
                <a:solidFill>
                  <a:srgbClr val="000000"/>
                </a:solidFill>
                <a:latin typeface="Perpetua" pitchFamily="18" charset="0"/>
              </a:rPr>
              <a:t>A</a:t>
            </a:r>
            <a:endParaRPr lang="en-US" sz="2400" dirty="0">
              <a:solidFill>
                <a:srgbClr val="000000"/>
              </a:solidFill>
              <a:latin typeface="Perpetua" pitchFamily="18" charset="0"/>
            </a:endParaRPr>
          </a:p>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solidFill>
                  <a:srgbClr val="000000"/>
                </a:solidFill>
                <a:latin typeface="Perpetua" pitchFamily="18" charset="0"/>
              </a:rPr>
              <a:t>             </a:t>
            </a:r>
            <a:r>
              <a:rPr lang="en-US" sz="2800" dirty="0">
                <a:solidFill>
                  <a:srgbClr val="000000"/>
                </a:solidFill>
                <a:latin typeface="Perpetua" pitchFamily="18" charset="0"/>
              </a:rPr>
              <a:t>∴</a:t>
            </a:r>
            <a:r>
              <a:rPr lang="en-US" sz="2400" dirty="0">
                <a:solidFill>
                  <a:srgbClr val="000000"/>
                </a:solidFill>
                <a:latin typeface="Perpetua" pitchFamily="18" charset="0"/>
              </a:rPr>
              <a:t>S</a:t>
            </a:r>
            <a:r>
              <a:rPr lang="en-US" sz="2800" dirty="0">
                <a:solidFill>
                  <a:srgbClr val="000000"/>
                </a:solidFill>
                <a:latin typeface="Perpetua" pitchFamily="18" charset="0"/>
              </a:rPr>
              <a:t> </a:t>
            </a:r>
            <a:r>
              <a:rPr lang="en-US" sz="2400" dirty="0">
                <a:solidFill>
                  <a:srgbClr val="000000"/>
                </a:solidFill>
                <a:latin typeface="Symbol" pitchFamily="18" charset="2"/>
              </a:rPr>
              <a:t></a:t>
            </a:r>
            <a:r>
              <a:rPr lang="en-US" sz="2400" dirty="0">
                <a:solidFill>
                  <a:srgbClr val="000000"/>
                </a:solidFill>
                <a:latin typeface="Perpetua" pitchFamily="18" charset="0"/>
              </a:rPr>
              <a:t> A</a:t>
            </a:r>
          </a:p>
        </p:txBody>
      </p:sp>
      <p:sp>
        <p:nvSpPr>
          <p:cNvPr id="27651" name="AutoShape 3"/>
          <p:cNvSpPr>
            <a:spLocks/>
          </p:cNvSpPr>
          <p:nvPr/>
        </p:nvSpPr>
        <p:spPr bwMode="auto">
          <a:xfrm>
            <a:off x="7164388" y="3860800"/>
            <a:ext cx="215900" cy="2592388"/>
          </a:xfrm>
          <a:prstGeom prst="rightBrace">
            <a:avLst>
              <a:gd name="adj1" fmla="val 100061"/>
              <a:gd name="adj2" fmla="val 50000"/>
            </a:avLst>
          </a:prstGeom>
          <a:noFill/>
          <a:ln w="9360">
            <a:solidFill>
              <a:srgbClr val="000000"/>
            </a:solidFill>
            <a:miter lim="800000"/>
            <a:headEnd/>
            <a:tailEnd/>
          </a:ln>
        </p:spPr>
        <p:txBody>
          <a:bodyPr wrap="none" anchor="ctr"/>
          <a:lstStyle/>
          <a:p>
            <a:endParaRPr lang="id-ID"/>
          </a:p>
        </p:txBody>
      </p:sp>
      <p:sp>
        <p:nvSpPr>
          <p:cNvPr id="27652" name="Text Box 4"/>
          <p:cNvSpPr txBox="1">
            <a:spLocks noChangeArrowheads="1"/>
          </p:cNvSpPr>
          <p:nvPr/>
        </p:nvSpPr>
        <p:spPr bwMode="auto">
          <a:xfrm>
            <a:off x="7451725" y="4941888"/>
            <a:ext cx="935038"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S = A</a:t>
            </a:r>
          </a:p>
        </p:txBody>
      </p:sp>
      <p:sp>
        <p:nvSpPr>
          <p:cNvPr id="6" name="Slide Number Placeholder 5"/>
          <p:cNvSpPr>
            <a:spLocks noGrp="1"/>
          </p:cNvSpPr>
          <p:nvPr>
            <p:ph type="sldNum" sz="quarter" idx="12"/>
          </p:nvPr>
        </p:nvSpPr>
        <p:spPr/>
        <p:txBody>
          <a:bodyPr/>
          <a:lstStyle/>
          <a:p>
            <a:fld id="{E29F1CCB-4845-4818-B6DA-06FA373F5B42}" type="slidenum">
              <a:rPr lang="id-ID" smtClean="0"/>
              <a:pPr/>
              <a:t>26</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7650">
                                            <p:txEl>
                                              <p:pRg st="1" end="1"/>
                                            </p:txEl>
                                          </p:spTgt>
                                        </p:tgtEl>
                                        <p:attrNameLst>
                                          <p:attrName>style.visibility</p:attrName>
                                        </p:attrNameLst>
                                      </p:cBhvr>
                                      <p:to>
                                        <p:strVal val="visible"/>
                                      </p:to>
                                    </p:set>
                                    <p:anim calcmode="lin" valueType="num">
                                      <p:cBhvr additive="repl">
                                        <p:cTn id="7" dur="500" fill="hold"/>
                                        <p:tgtEl>
                                          <p:spTgt spid="27650">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7650">
                                            <p:txEl>
                                              <p:pRg st="1" end="1"/>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7650">
                                            <p:txEl>
                                              <p:pRg st="2" end="2"/>
                                            </p:txEl>
                                          </p:spTgt>
                                        </p:tgtEl>
                                        <p:attrNameLst>
                                          <p:attrName>style.visibility</p:attrName>
                                        </p:attrNameLst>
                                      </p:cBhvr>
                                      <p:to>
                                        <p:strVal val="visible"/>
                                      </p:to>
                                    </p:set>
                                    <p:anim calcmode="lin" valueType="num">
                                      <p:cBhvr additive="repl">
                                        <p:cTn id="11" dur="500" fill="hold"/>
                                        <p:tgtEl>
                                          <p:spTgt spid="27650">
                                            <p:txEl>
                                              <p:pRg st="2" end="2"/>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27650">
                                            <p:txEl>
                                              <p:pRg st="2" end="2"/>
                                            </p:txEl>
                                          </p:spTgt>
                                        </p:tgtEl>
                                        <p:attrNameLst>
                                          <p:attrName>ppt_y</p:attrName>
                                        </p:attrNameLst>
                                      </p:cBhvr>
                                      <p:tavLst>
                                        <p:tav tm="100000">
                                          <p:val>
                                            <p:strVal val="1+#ppt_h/2"/>
                                          </p:val>
                                        </p:tav>
                                        <p:tav tm="100000">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27650">
                                            <p:txEl>
                                              <p:pRg st="3" end="3"/>
                                            </p:txEl>
                                          </p:spTgt>
                                        </p:tgtEl>
                                        <p:attrNameLst>
                                          <p:attrName>style.visibility</p:attrName>
                                        </p:attrNameLst>
                                      </p:cBhvr>
                                      <p:to>
                                        <p:strVal val="visible"/>
                                      </p:to>
                                    </p:set>
                                    <p:anim calcmode="lin" valueType="num">
                                      <p:cBhvr additive="repl">
                                        <p:cTn id="15" dur="500" fill="hold"/>
                                        <p:tgtEl>
                                          <p:spTgt spid="27650">
                                            <p:txEl>
                                              <p:pRg st="3" end="3"/>
                                            </p:txEl>
                                          </p:spTgt>
                                        </p:tgtEl>
                                        <p:attrNameLst>
                                          <p:attrName>ppt_x</p:attrName>
                                        </p:attrNameLst>
                                      </p:cBhvr>
                                      <p:tavLst>
                                        <p:tav tm="100000">
                                          <p:val>
                                            <p:strVal val="#ppt_x"/>
                                          </p:val>
                                        </p:tav>
                                        <p:tav tm="100000">
                                          <p:val>
                                            <p:strVal val="#ppt_x"/>
                                          </p:val>
                                        </p:tav>
                                      </p:tavLst>
                                    </p:anim>
                                    <p:anim calcmode="lin" valueType="num">
                                      <p:cBhvr additive="repl">
                                        <p:cTn id="16" dur="500" fill="hold"/>
                                        <p:tgtEl>
                                          <p:spTgt spid="27650">
                                            <p:txEl>
                                              <p:pRg st="3" end="3"/>
                                            </p:txEl>
                                          </p:spTgt>
                                        </p:tgtEl>
                                        <p:attrNameLst>
                                          <p:attrName>ppt_y</p:attrName>
                                        </p:attrNameLst>
                                      </p:cBhvr>
                                      <p:tavLst>
                                        <p:tav tm="100000">
                                          <p:val>
                                            <p:strVal val="1+#ppt_h/2"/>
                                          </p:val>
                                        </p:tav>
                                        <p:tav tm="100000">
                                          <p:val>
                                            <p:strVal val="#ppt_y"/>
                                          </p:val>
                                        </p:tav>
                                      </p:tavLst>
                                    </p:anim>
                                  </p:childTnLst>
                                </p:cTn>
                              </p:par>
                              <p:par>
                                <p:cTn id="17" presetID="2" presetClass="entr" presetSubtype="4" fill="hold" nodeType="withEffect">
                                  <p:stCondLst>
                                    <p:cond delay="0"/>
                                  </p:stCondLst>
                                  <p:childTnLst>
                                    <p:set>
                                      <p:cBhvr additive="repl">
                                        <p:cTn id="18" dur="1" fill="hold">
                                          <p:stCondLst>
                                            <p:cond delay="0"/>
                                          </p:stCondLst>
                                        </p:cTn>
                                        <p:tgtEl>
                                          <p:spTgt spid="27650">
                                            <p:txEl>
                                              <p:pRg st="4" end="4"/>
                                            </p:txEl>
                                          </p:spTgt>
                                        </p:tgtEl>
                                        <p:attrNameLst>
                                          <p:attrName>style.visibility</p:attrName>
                                        </p:attrNameLst>
                                      </p:cBhvr>
                                      <p:to>
                                        <p:strVal val="visible"/>
                                      </p:to>
                                    </p:set>
                                    <p:anim calcmode="lin" valueType="num">
                                      <p:cBhvr additive="repl">
                                        <p:cTn id="19" dur="500" fill="hold"/>
                                        <p:tgtEl>
                                          <p:spTgt spid="27650">
                                            <p:txEl>
                                              <p:pRg st="4" end="4"/>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27650">
                                            <p:txEl>
                                              <p:pRg st="4" end="4"/>
                                            </p:txEl>
                                          </p:spTgt>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7650">
                                            <p:txEl>
                                              <p:pRg st="5" end="5"/>
                                            </p:txEl>
                                          </p:spTgt>
                                        </p:tgtEl>
                                        <p:attrNameLst>
                                          <p:attrName>style.visibility</p:attrName>
                                        </p:attrNameLst>
                                      </p:cBhvr>
                                      <p:to>
                                        <p:strVal val="visible"/>
                                      </p:to>
                                    </p:set>
                                    <p:anim calcmode="lin" valueType="num">
                                      <p:cBhvr additive="repl">
                                        <p:cTn id="25" dur="500" fill="hold"/>
                                        <p:tgtEl>
                                          <p:spTgt spid="27650">
                                            <p:txEl>
                                              <p:pRg st="5" end="5"/>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27650">
                                            <p:txEl>
                                              <p:pRg st="5" end="5"/>
                                            </p:txEl>
                                          </p:spTgt>
                                        </p:tgtEl>
                                        <p:attrNameLst>
                                          <p:attrName>ppt_y</p:attrName>
                                        </p:attrNameLst>
                                      </p:cBhvr>
                                      <p:tavLst>
                                        <p:tav tm="100000">
                                          <p:val>
                                            <p:strVal val="1+#ppt_h/2"/>
                                          </p:val>
                                        </p:tav>
                                        <p:tav tm="100000">
                                          <p:val>
                                            <p:strVal val="#ppt_y"/>
                                          </p:val>
                                        </p:tav>
                                      </p:tavLst>
                                    </p:anim>
                                  </p:childTnLst>
                                </p:cTn>
                              </p:par>
                              <p:par>
                                <p:cTn id="27" presetID="2" presetClass="entr" presetSubtype="4" fill="hold" nodeType="withEffect">
                                  <p:stCondLst>
                                    <p:cond delay="0"/>
                                  </p:stCondLst>
                                  <p:childTnLst>
                                    <p:set>
                                      <p:cBhvr additive="repl">
                                        <p:cTn id="28" dur="1" fill="hold">
                                          <p:stCondLst>
                                            <p:cond delay="0"/>
                                          </p:stCondLst>
                                        </p:cTn>
                                        <p:tgtEl>
                                          <p:spTgt spid="27650">
                                            <p:txEl>
                                              <p:pRg st="6" end="6"/>
                                            </p:txEl>
                                          </p:spTgt>
                                        </p:tgtEl>
                                        <p:attrNameLst>
                                          <p:attrName>style.visibility</p:attrName>
                                        </p:attrNameLst>
                                      </p:cBhvr>
                                      <p:to>
                                        <p:strVal val="visible"/>
                                      </p:to>
                                    </p:set>
                                    <p:anim calcmode="lin" valueType="num">
                                      <p:cBhvr additive="repl">
                                        <p:cTn id="29" dur="500" fill="hold"/>
                                        <p:tgtEl>
                                          <p:spTgt spid="27650">
                                            <p:txEl>
                                              <p:pRg st="6" end="6"/>
                                            </p:txEl>
                                          </p:spTgt>
                                        </p:tgtEl>
                                        <p:attrNameLst>
                                          <p:attrName>ppt_x</p:attrName>
                                        </p:attrNameLst>
                                      </p:cBhvr>
                                      <p:tavLst>
                                        <p:tav tm="100000">
                                          <p:val>
                                            <p:strVal val="#ppt_x"/>
                                          </p:val>
                                        </p:tav>
                                        <p:tav tm="100000">
                                          <p:val>
                                            <p:strVal val="#ppt_x"/>
                                          </p:val>
                                        </p:tav>
                                      </p:tavLst>
                                    </p:anim>
                                    <p:anim calcmode="lin" valueType="num">
                                      <p:cBhvr additive="repl">
                                        <p:cTn id="30" dur="500" fill="hold"/>
                                        <p:tgtEl>
                                          <p:spTgt spid="27650">
                                            <p:txEl>
                                              <p:pRg st="6" end="6"/>
                                            </p:txEl>
                                          </p:spTgt>
                                        </p:tgtEl>
                                        <p:attrNameLst>
                                          <p:attrName>ppt_y</p:attrName>
                                        </p:attrNameLst>
                                      </p:cBhvr>
                                      <p:tavLst>
                                        <p:tav tm="100000">
                                          <p:val>
                                            <p:strVal val="1+#ppt_h/2"/>
                                          </p:val>
                                        </p:tav>
                                        <p:tav tm="100000">
                                          <p:val>
                                            <p:strVal val="#ppt_y"/>
                                          </p:val>
                                        </p:tav>
                                      </p:tavLst>
                                    </p:anim>
                                  </p:childTnLst>
                                </p:cTn>
                              </p:par>
                              <p:par>
                                <p:cTn id="31" presetID="2" presetClass="entr" presetSubtype="4" fill="hold" nodeType="withEffect">
                                  <p:stCondLst>
                                    <p:cond delay="0"/>
                                  </p:stCondLst>
                                  <p:childTnLst>
                                    <p:set>
                                      <p:cBhvr additive="repl">
                                        <p:cTn id="32" dur="1" fill="hold">
                                          <p:stCondLst>
                                            <p:cond delay="0"/>
                                          </p:stCondLst>
                                        </p:cTn>
                                        <p:tgtEl>
                                          <p:spTgt spid="27650">
                                            <p:txEl>
                                              <p:pRg st="7" end="7"/>
                                            </p:txEl>
                                          </p:spTgt>
                                        </p:tgtEl>
                                        <p:attrNameLst>
                                          <p:attrName>style.visibility</p:attrName>
                                        </p:attrNameLst>
                                      </p:cBhvr>
                                      <p:to>
                                        <p:strVal val="visible"/>
                                      </p:to>
                                    </p:set>
                                    <p:anim calcmode="lin" valueType="num">
                                      <p:cBhvr additive="repl">
                                        <p:cTn id="33" dur="500" fill="hold"/>
                                        <p:tgtEl>
                                          <p:spTgt spid="27650">
                                            <p:txEl>
                                              <p:pRg st="7" end="7"/>
                                            </p:txEl>
                                          </p:spTgt>
                                        </p:tgtEl>
                                        <p:attrNameLst>
                                          <p:attrName>ppt_x</p:attrName>
                                        </p:attrNameLst>
                                      </p:cBhvr>
                                      <p:tavLst>
                                        <p:tav tm="100000">
                                          <p:val>
                                            <p:strVal val="#ppt_x"/>
                                          </p:val>
                                        </p:tav>
                                        <p:tav tm="100000">
                                          <p:val>
                                            <p:strVal val="#ppt_x"/>
                                          </p:val>
                                        </p:tav>
                                      </p:tavLst>
                                    </p:anim>
                                    <p:anim calcmode="lin" valueType="num">
                                      <p:cBhvr additive="repl">
                                        <p:cTn id="34" dur="500" fill="hold"/>
                                        <p:tgtEl>
                                          <p:spTgt spid="27650">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additive="repl">
                                        <p:cTn id="38" dur="1" fill="hold">
                                          <p:stCondLst>
                                            <p:cond delay="0"/>
                                          </p:stCondLst>
                                        </p:cTn>
                                        <p:tgtEl>
                                          <p:spTgt spid="27650">
                                            <p:txEl>
                                              <p:pRg st="8" end="8"/>
                                            </p:txEl>
                                          </p:spTgt>
                                        </p:tgtEl>
                                        <p:attrNameLst>
                                          <p:attrName>style.visibility</p:attrName>
                                        </p:attrNameLst>
                                      </p:cBhvr>
                                      <p:to>
                                        <p:strVal val="visible"/>
                                      </p:to>
                                    </p:set>
                                    <p:anim calcmode="lin" valueType="num">
                                      <p:cBhvr additive="repl">
                                        <p:cTn id="39" dur="500" fill="hold"/>
                                        <p:tgtEl>
                                          <p:spTgt spid="27650">
                                            <p:txEl>
                                              <p:pRg st="8" end="8"/>
                                            </p:txEl>
                                          </p:spTgt>
                                        </p:tgtEl>
                                        <p:attrNameLst>
                                          <p:attrName>ppt_x</p:attrName>
                                        </p:attrNameLst>
                                      </p:cBhvr>
                                      <p:tavLst>
                                        <p:tav tm="100000">
                                          <p:val>
                                            <p:strVal val="#ppt_x"/>
                                          </p:val>
                                        </p:tav>
                                        <p:tav tm="100000">
                                          <p:val>
                                            <p:strVal val="#ppt_x"/>
                                          </p:val>
                                        </p:tav>
                                      </p:tavLst>
                                    </p:anim>
                                    <p:anim calcmode="lin" valueType="num">
                                      <p:cBhvr additive="repl">
                                        <p:cTn id="40" dur="500" fill="hold"/>
                                        <p:tgtEl>
                                          <p:spTgt spid="27650">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additive="repl">
                                        <p:cTn id="44" dur="1" fill="hold">
                                          <p:stCondLst>
                                            <p:cond delay="0"/>
                                          </p:stCondLst>
                                        </p:cTn>
                                        <p:tgtEl>
                                          <p:spTgt spid="27650">
                                            <p:txEl>
                                              <p:pRg st="11" end="11"/>
                                            </p:txEl>
                                          </p:spTgt>
                                        </p:tgtEl>
                                        <p:attrNameLst>
                                          <p:attrName>style.visibility</p:attrName>
                                        </p:attrNameLst>
                                      </p:cBhvr>
                                      <p:to>
                                        <p:strVal val="visible"/>
                                      </p:to>
                                    </p:set>
                                    <p:anim calcmode="lin" valueType="num">
                                      <p:cBhvr additive="repl">
                                        <p:cTn id="45" dur="500" fill="hold"/>
                                        <p:tgtEl>
                                          <p:spTgt spid="27650">
                                            <p:txEl>
                                              <p:pRg st="11" end="11"/>
                                            </p:txEl>
                                          </p:spTgt>
                                        </p:tgtEl>
                                        <p:attrNameLst>
                                          <p:attrName>ppt_x</p:attrName>
                                        </p:attrNameLst>
                                      </p:cBhvr>
                                      <p:tavLst>
                                        <p:tav tm="100000">
                                          <p:val>
                                            <p:strVal val="#ppt_x"/>
                                          </p:val>
                                        </p:tav>
                                        <p:tav tm="100000">
                                          <p:val>
                                            <p:strVal val="#ppt_x"/>
                                          </p:val>
                                        </p:tav>
                                      </p:tavLst>
                                    </p:anim>
                                    <p:anim calcmode="lin" valueType="num">
                                      <p:cBhvr additive="repl">
                                        <p:cTn id="46" dur="500" fill="hold"/>
                                        <p:tgtEl>
                                          <p:spTgt spid="27650">
                                            <p:txEl>
                                              <p:pRg st="11" end="11"/>
                                            </p:txEl>
                                          </p:spTgt>
                                        </p:tgtEl>
                                        <p:attrNameLst>
                                          <p:attrName>ppt_y</p:attrName>
                                        </p:attrNameLst>
                                      </p:cBhvr>
                                      <p:tavLst>
                                        <p:tav tm="10000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additive="repl">
                                        <p:cTn id="50" dur="1" fill="hold">
                                          <p:stCondLst>
                                            <p:cond delay="0"/>
                                          </p:stCondLst>
                                        </p:cTn>
                                        <p:tgtEl>
                                          <p:spTgt spid="27650">
                                            <p:txEl>
                                              <p:pRg st="9" end="9"/>
                                            </p:txEl>
                                          </p:spTgt>
                                        </p:tgtEl>
                                        <p:attrNameLst>
                                          <p:attrName>style.visibility</p:attrName>
                                        </p:attrNameLst>
                                      </p:cBhvr>
                                      <p:to>
                                        <p:strVal val="visible"/>
                                      </p:to>
                                    </p:set>
                                    <p:anim calcmode="lin" valueType="num">
                                      <p:cBhvr additive="repl">
                                        <p:cTn id="51" dur="500" fill="hold"/>
                                        <p:tgtEl>
                                          <p:spTgt spid="27650">
                                            <p:txEl>
                                              <p:pRg st="9" end="9"/>
                                            </p:txEl>
                                          </p:spTgt>
                                        </p:tgtEl>
                                        <p:attrNameLst>
                                          <p:attrName>ppt_x</p:attrName>
                                        </p:attrNameLst>
                                      </p:cBhvr>
                                      <p:tavLst>
                                        <p:tav tm="100000">
                                          <p:val>
                                            <p:strVal val="#ppt_x"/>
                                          </p:val>
                                        </p:tav>
                                        <p:tav tm="100000">
                                          <p:val>
                                            <p:strVal val="#ppt_x"/>
                                          </p:val>
                                        </p:tav>
                                      </p:tavLst>
                                    </p:anim>
                                    <p:anim calcmode="lin" valueType="num">
                                      <p:cBhvr additive="repl">
                                        <p:cTn id="52" dur="500" fill="hold"/>
                                        <p:tgtEl>
                                          <p:spTgt spid="27650">
                                            <p:txEl>
                                              <p:pRg st="9" end="9"/>
                                            </p:txEl>
                                          </p:spTgt>
                                        </p:tgtEl>
                                        <p:attrNameLst>
                                          <p:attrName>ppt_y</p:attrName>
                                        </p:attrNameLst>
                                      </p:cBhvr>
                                      <p:tavLst>
                                        <p:tav tm="100000">
                                          <p:val>
                                            <p:strVal val="1+#ppt_h/2"/>
                                          </p:val>
                                        </p:tav>
                                        <p:tav tm="100000">
                                          <p:val>
                                            <p:strVal val="#ppt_y"/>
                                          </p:val>
                                        </p:tav>
                                      </p:tavLst>
                                    </p:anim>
                                  </p:childTnLst>
                                </p:cTn>
                              </p:par>
                              <p:par>
                                <p:cTn id="53" presetID="2" presetClass="entr" presetSubtype="4" fill="hold" nodeType="withEffect">
                                  <p:stCondLst>
                                    <p:cond delay="0"/>
                                  </p:stCondLst>
                                  <p:childTnLst>
                                    <p:set>
                                      <p:cBhvr additive="repl">
                                        <p:cTn id="54" dur="1" fill="hold">
                                          <p:stCondLst>
                                            <p:cond delay="0"/>
                                          </p:stCondLst>
                                        </p:cTn>
                                        <p:tgtEl>
                                          <p:spTgt spid="27650">
                                            <p:txEl>
                                              <p:pRg st="10" end="10"/>
                                            </p:txEl>
                                          </p:spTgt>
                                        </p:tgtEl>
                                        <p:attrNameLst>
                                          <p:attrName>style.visibility</p:attrName>
                                        </p:attrNameLst>
                                      </p:cBhvr>
                                      <p:to>
                                        <p:strVal val="visible"/>
                                      </p:to>
                                    </p:set>
                                    <p:anim calcmode="lin" valueType="num">
                                      <p:cBhvr additive="repl">
                                        <p:cTn id="55" dur="500" fill="hold"/>
                                        <p:tgtEl>
                                          <p:spTgt spid="27650">
                                            <p:txEl>
                                              <p:pRg st="10" end="10"/>
                                            </p:txEl>
                                          </p:spTgt>
                                        </p:tgtEl>
                                        <p:attrNameLst>
                                          <p:attrName>ppt_x</p:attrName>
                                        </p:attrNameLst>
                                      </p:cBhvr>
                                      <p:tavLst>
                                        <p:tav tm="100000">
                                          <p:val>
                                            <p:strVal val="#ppt_x"/>
                                          </p:val>
                                        </p:tav>
                                        <p:tav tm="100000">
                                          <p:val>
                                            <p:strVal val="#ppt_x"/>
                                          </p:val>
                                        </p:tav>
                                      </p:tavLst>
                                    </p:anim>
                                    <p:anim calcmode="lin" valueType="num">
                                      <p:cBhvr additive="repl">
                                        <p:cTn id="56" dur="500" fill="hold"/>
                                        <p:tgtEl>
                                          <p:spTgt spid="27650">
                                            <p:txEl>
                                              <p:pRg st="10" end="10"/>
                                            </p:txEl>
                                          </p:spTgt>
                                        </p:tgtEl>
                                        <p:attrNameLst>
                                          <p:attrName>ppt_y</p:attrName>
                                        </p:attrNameLst>
                                      </p:cBhvr>
                                      <p:tavLst>
                                        <p:tav tm="10000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additive="repl">
                                        <p:cTn id="60" dur="1" fill="hold">
                                          <p:stCondLst>
                                            <p:cond delay="0"/>
                                          </p:stCondLst>
                                        </p:cTn>
                                        <p:tgtEl>
                                          <p:spTgt spid="27650">
                                            <p:txEl>
                                              <p:pRg st="12" end="12"/>
                                            </p:txEl>
                                          </p:spTgt>
                                        </p:tgtEl>
                                        <p:attrNameLst>
                                          <p:attrName>style.visibility</p:attrName>
                                        </p:attrNameLst>
                                      </p:cBhvr>
                                      <p:to>
                                        <p:strVal val="visible"/>
                                      </p:to>
                                    </p:set>
                                    <p:anim calcmode="lin" valueType="num">
                                      <p:cBhvr additive="repl">
                                        <p:cTn id="61" dur="500" fill="hold"/>
                                        <p:tgtEl>
                                          <p:spTgt spid="27650">
                                            <p:txEl>
                                              <p:pRg st="12" end="12"/>
                                            </p:txEl>
                                          </p:spTgt>
                                        </p:tgtEl>
                                        <p:attrNameLst>
                                          <p:attrName>ppt_x</p:attrName>
                                        </p:attrNameLst>
                                      </p:cBhvr>
                                      <p:tavLst>
                                        <p:tav tm="100000">
                                          <p:val>
                                            <p:strVal val="#ppt_x"/>
                                          </p:val>
                                        </p:tav>
                                        <p:tav tm="100000">
                                          <p:val>
                                            <p:strVal val="#ppt_x"/>
                                          </p:val>
                                        </p:tav>
                                      </p:tavLst>
                                    </p:anim>
                                    <p:anim calcmode="lin" valueType="num">
                                      <p:cBhvr additive="repl">
                                        <p:cTn id="62" dur="500" fill="hold"/>
                                        <p:tgtEl>
                                          <p:spTgt spid="27650">
                                            <p:txEl>
                                              <p:pRg st="12" end="12"/>
                                            </p:txEl>
                                          </p:spTgt>
                                        </p:tgtEl>
                                        <p:attrNameLst>
                                          <p:attrName>ppt_y</p:attrName>
                                        </p:attrNameLst>
                                      </p:cBhvr>
                                      <p:tavLst>
                                        <p:tav tm="10000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additive="repl">
                                        <p:cTn id="66" dur="1" fill="hold">
                                          <p:stCondLst>
                                            <p:cond delay="0"/>
                                          </p:stCondLst>
                                        </p:cTn>
                                        <p:tgtEl>
                                          <p:spTgt spid="27650">
                                            <p:txEl>
                                              <p:pRg st="13" end="13"/>
                                            </p:txEl>
                                          </p:spTgt>
                                        </p:tgtEl>
                                        <p:attrNameLst>
                                          <p:attrName>style.visibility</p:attrName>
                                        </p:attrNameLst>
                                      </p:cBhvr>
                                      <p:to>
                                        <p:strVal val="visible"/>
                                      </p:to>
                                    </p:set>
                                    <p:anim calcmode="lin" valueType="num">
                                      <p:cBhvr additive="repl">
                                        <p:cTn id="67" dur="500" fill="hold"/>
                                        <p:tgtEl>
                                          <p:spTgt spid="27650">
                                            <p:txEl>
                                              <p:pRg st="13" end="13"/>
                                            </p:txEl>
                                          </p:spTgt>
                                        </p:tgtEl>
                                        <p:attrNameLst>
                                          <p:attrName>ppt_x</p:attrName>
                                        </p:attrNameLst>
                                      </p:cBhvr>
                                      <p:tavLst>
                                        <p:tav tm="100000">
                                          <p:val>
                                            <p:strVal val="#ppt_x"/>
                                          </p:val>
                                        </p:tav>
                                        <p:tav tm="100000">
                                          <p:val>
                                            <p:strVal val="#ppt_x"/>
                                          </p:val>
                                        </p:tav>
                                      </p:tavLst>
                                    </p:anim>
                                    <p:anim calcmode="lin" valueType="num">
                                      <p:cBhvr additive="repl">
                                        <p:cTn id="68" dur="500" fill="hold"/>
                                        <p:tgtEl>
                                          <p:spTgt spid="27650">
                                            <p:txEl>
                                              <p:pRg st="13" end="13"/>
                                            </p:txEl>
                                          </p:spTgt>
                                        </p:tgtEl>
                                        <p:attrNameLst>
                                          <p:attrName>ppt_y</p:attrName>
                                        </p:attrNameLst>
                                      </p:cBhvr>
                                      <p:tavLst>
                                        <p:tav tm="100000">
                                          <p:val>
                                            <p:strVal val="1+#ppt_h/2"/>
                                          </p:val>
                                        </p:tav>
                                        <p:tav tm="100000">
                                          <p:val>
                                            <p:strVal val="#ppt_y"/>
                                          </p:val>
                                        </p:tav>
                                      </p:tavLst>
                                    </p:anim>
                                  </p:childTnLst>
                                </p:cTn>
                              </p:par>
                              <p:par>
                                <p:cTn id="69" presetID="2" presetClass="entr" presetSubtype="4" fill="hold" nodeType="withEffect">
                                  <p:stCondLst>
                                    <p:cond delay="0"/>
                                  </p:stCondLst>
                                  <p:childTnLst>
                                    <p:set>
                                      <p:cBhvr additive="repl">
                                        <p:cTn id="70" dur="1" fill="hold">
                                          <p:stCondLst>
                                            <p:cond delay="0"/>
                                          </p:stCondLst>
                                        </p:cTn>
                                        <p:tgtEl>
                                          <p:spTgt spid="27650">
                                            <p:txEl>
                                              <p:pRg st="14" end="14"/>
                                            </p:txEl>
                                          </p:spTgt>
                                        </p:tgtEl>
                                        <p:attrNameLst>
                                          <p:attrName>style.visibility</p:attrName>
                                        </p:attrNameLst>
                                      </p:cBhvr>
                                      <p:to>
                                        <p:strVal val="visible"/>
                                      </p:to>
                                    </p:set>
                                    <p:anim calcmode="lin" valueType="num">
                                      <p:cBhvr additive="repl">
                                        <p:cTn id="71" dur="500" fill="hold"/>
                                        <p:tgtEl>
                                          <p:spTgt spid="27650">
                                            <p:txEl>
                                              <p:pRg st="14" end="14"/>
                                            </p:txEl>
                                          </p:spTgt>
                                        </p:tgtEl>
                                        <p:attrNameLst>
                                          <p:attrName>ppt_x</p:attrName>
                                        </p:attrNameLst>
                                      </p:cBhvr>
                                      <p:tavLst>
                                        <p:tav tm="100000">
                                          <p:val>
                                            <p:strVal val="#ppt_x"/>
                                          </p:val>
                                        </p:tav>
                                        <p:tav tm="100000">
                                          <p:val>
                                            <p:strVal val="#ppt_x"/>
                                          </p:val>
                                        </p:tav>
                                      </p:tavLst>
                                    </p:anim>
                                    <p:anim calcmode="lin" valueType="num">
                                      <p:cBhvr additive="repl">
                                        <p:cTn id="72" dur="500" fill="hold"/>
                                        <p:tgtEl>
                                          <p:spTgt spid="27650">
                                            <p:txEl>
                                              <p:pRg st="14" end="14"/>
                                            </p:txEl>
                                          </p:spTgt>
                                        </p:tgtEl>
                                        <p:attrNameLst>
                                          <p:attrName>ppt_y</p:attrName>
                                        </p:attrNameLst>
                                      </p:cBhvr>
                                      <p:tavLst>
                                        <p:tav tm="10000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additive="repl">
                                        <p:cTn id="76" dur="1" fill="hold">
                                          <p:stCondLst>
                                            <p:cond delay="0"/>
                                          </p:stCondLst>
                                        </p:cTn>
                                        <p:tgtEl>
                                          <p:spTgt spid="27650">
                                            <p:txEl>
                                              <p:pRg st="15" end="15"/>
                                            </p:txEl>
                                          </p:spTgt>
                                        </p:tgtEl>
                                        <p:attrNameLst>
                                          <p:attrName>style.visibility</p:attrName>
                                        </p:attrNameLst>
                                      </p:cBhvr>
                                      <p:to>
                                        <p:strVal val="visible"/>
                                      </p:to>
                                    </p:set>
                                    <p:anim calcmode="lin" valueType="num">
                                      <p:cBhvr additive="repl">
                                        <p:cTn id="77" dur="500" fill="hold"/>
                                        <p:tgtEl>
                                          <p:spTgt spid="27650">
                                            <p:txEl>
                                              <p:pRg st="15" end="15"/>
                                            </p:txEl>
                                          </p:spTgt>
                                        </p:tgtEl>
                                        <p:attrNameLst>
                                          <p:attrName>ppt_x</p:attrName>
                                        </p:attrNameLst>
                                      </p:cBhvr>
                                      <p:tavLst>
                                        <p:tav tm="100000">
                                          <p:val>
                                            <p:strVal val="#ppt_x"/>
                                          </p:val>
                                        </p:tav>
                                        <p:tav tm="100000">
                                          <p:val>
                                            <p:strVal val="#ppt_x"/>
                                          </p:val>
                                        </p:tav>
                                      </p:tavLst>
                                    </p:anim>
                                    <p:anim calcmode="lin" valueType="num">
                                      <p:cBhvr additive="repl">
                                        <p:cTn id="78" dur="500" fill="hold"/>
                                        <p:tgtEl>
                                          <p:spTgt spid="27650">
                                            <p:txEl>
                                              <p:pRg st="15" end="15"/>
                                            </p:txEl>
                                          </p:spTgt>
                                        </p:tgtEl>
                                        <p:attrNameLst>
                                          <p:attrName>ppt_y</p:attrName>
                                        </p:attrNameLst>
                                      </p:cBhvr>
                                      <p:tavLst>
                                        <p:tav tm="10000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additive="repl">
                                        <p:cTn id="82" dur="1" fill="hold">
                                          <p:stCondLst>
                                            <p:cond delay="0"/>
                                          </p:stCondLst>
                                        </p:cTn>
                                        <p:tgtEl>
                                          <p:spTgt spid="27651"/>
                                        </p:tgtEl>
                                        <p:attrNameLst>
                                          <p:attrName>style.visibility</p:attrName>
                                        </p:attrNameLst>
                                      </p:cBhvr>
                                      <p:to>
                                        <p:strVal val="visible"/>
                                      </p:to>
                                    </p:set>
                                    <p:anim calcmode="lin" valueType="num">
                                      <p:cBhvr additive="repl">
                                        <p:cTn id="83" dur="500" fill="hold"/>
                                        <p:tgtEl>
                                          <p:spTgt spid="27651"/>
                                        </p:tgtEl>
                                        <p:attrNameLst>
                                          <p:attrName>ppt_x</p:attrName>
                                        </p:attrNameLst>
                                      </p:cBhvr>
                                      <p:tavLst>
                                        <p:tav tm="100000">
                                          <p:val>
                                            <p:strVal val="#ppt_x"/>
                                          </p:val>
                                        </p:tav>
                                        <p:tav tm="100000">
                                          <p:val>
                                            <p:strVal val="#ppt_x"/>
                                          </p:val>
                                        </p:tav>
                                      </p:tavLst>
                                    </p:anim>
                                    <p:anim calcmode="lin" valueType="num">
                                      <p:cBhvr additive="repl">
                                        <p:cTn id="84" dur="500" fill="hold"/>
                                        <p:tgtEl>
                                          <p:spTgt spid="27651"/>
                                        </p:tgtEl>
                                        <p:attrNameLst>
                                          <p:attrName>ppt_y</p:attrName>
                                        </p:attrNameLst>
                                      </p:cBhvr>
                                      <p:tavLst>
                                        <p:tav tm="100000">
                                          <p:val>
                                            <p:strVal val="1+#ppt_h/2"/>
                                          </p:val>
                                        </p:tav>
                                        <p:tav tm="100000">
                                          <p:val>
                                            <p:strVal val="#ppt_y"/>
                                          </p:val>
                                        </p:tav>
                                      </p:tavLst>
                                    </p:anim>
                                  </p:childTnLst>
                                </p:cTn>
                              </p:par>
                              <p:par>
                                <p:cTn id="85" presetID="2" presetClass="entr" presetSubtype="4" fill="hold" nodeType="withEffect">
                                  <p:stCondLst>
                                    <p:cond delay="0"/>
                                  </p:stCondLst>
                                  <p:childTnLst>
                                    <p:set>
                                      <p:cBhvr additive="repl">
                                        <p:cTn id="86" dur="1" fill="hold">
                                          <p:stCondLst>
                                            <p:cond delay="0"/>
                                          </p:stCondLst>
                                        </p:cTn>
                                        <p:tgtEl>
                                          <p:spTgt spid="27652"/>
                                        </p:tgtEl>
                                        <p:attrNameLst>
                                          <p:attrName>style.visibility</p:attrName>
                                        </p:attrNameLst>
                                      </p:cBhvr>
                                      <p:to>
                                        <p:strVal val="visible"/>
                                      </p:to>
                                    </p:set>
                                    <p:anim calcmode="lin" valueType="num">
                                      <p:cBhvr additive="repl">
                                        <p:cTn id="87" dur="500" fill="hold"/>
                                        <p:tgtEl>
                                          <p:spTgt spid="27652"/>
                                        </p:tgtEl>
                                        <p:attrNameLst>
                                          <p:attrName>ppt_x</p:attrName>
                                        </p:attrNameLst>
                                      </p:cBhvr>
                                      <p:tavLst>
                                        <p:tav tm="100000">
                                          <p:val>
                                            <p:strVal val="#ppt_x"/>
                                          </p:val>
                                        </p:tav>
                                        <p:tav tm="100000">
                                          <p:val>
                                            <p:strVal val="#ppt_x"/>
                                          </p:val>
                                        </p:tav>
                                      </p:tavLst>
                                    </p:anim>
                                    <p:anim calcmode="lin" valueType="num">
                                      <p:cBhvr additive="repl">
                                        <p:cTn id="88" dur="500" fill="hold"/>
                                        <p:tgtEl>
                                          <p:spTgt spid="27652"/>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95288" y="-1049338"/>
            <a:ext cx="8569325" cy="4405313"/>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200" b="1">
              <a:solidFill>
                <a:srgbClr val="008000"/>
              </a:solidFill>
              <a:latin typeface="Franklin Gothic Book" pitchFamily="34" charset="0"/>
            </a:endParaRP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1">
                <a:solidFill>
                  <a:srgbClr val="008000"/>
                </a:solidFill>
                <a:latin typeface="Franklin Gothic Book" pitchFamily="34" charset="0"/>
              </a:rPr>
              <a:t>Definition 2.</a:t>
            </a:r>
            <a:r>
              <a:rPr lang="en-US" sz="2200">
                <a:solidFill>
                  <a:srgbClr val="696464"/>
                </a:solidFill>
                <a:latin typeface="Franklin Gothic Book" pitchFamily="34" charset="0"/>
              </a:rPr>
              <a:t>  The set of strings over an alphabet</a:t>
            </a:r>
            <a:r>
              <a:rPr lang="en-US" sz="2200">
                <a:solidFill>
                  <a:srgbClr val="696464"/>
                </a:solidFill>
                <a:latin typeface="Symbol" pitchFamily="18" charset="2"/>
              </a:rPr>
              <a:t></a:t>
            </a:r>
            <a:r>
              <a:rPr lang="en-US" sz="2200">
                <a:solidFill>
                  <a:srgbClr val="696464"/>
                </a:solidFill>
                <a:latin typeface="Franklin Gothic Book" pitchFamily="34" charset="0"/>
              </a:rPr>
              <a:t> </a:t>
            </a:r>
            <a:br>
              <a:rPr lang="en-US" sz="2200">
                <a:solidFill>
                  <a:srgbClr val="696464"/>
                </a:solidFill>
                <a:latin typeface="Franklin Gothic Book" pitchFamily="34" charset="0"/>
              </a:rPr>
            </a:br>
            <a:r>
              <a:rPr lang="en-US" sz="2200">
                <a:solidFill>
                  <a:srgbClr val="696464"/>
                </a:solidFill>
                <a:latin typeface="Franklin Gothic Book" pitchFamily="34" charset="0"/>
              </a:rPr>
              <a:t>     is denoted by </a:t>
            </a:r>
            <a:r>
              <a:rPr lang="en-US" sz="2200">
                <a:solidFill>
                  <a:srgbClr val="696464"/>
                </a:solidFill>
                <a:latin typeface="Symbol" pitchFamily="18" charset="2"/>
              </a:rPr>
              <a:t></a:t>
            </a:r>
            <a:r>
              <a:rPr lang="en-US" sz="2200">
                <a:solidFill>
                  <a:srgbClr val="696464"/>
                </a:solidFill>
                <a:latin typeface="Franklin Gothic Book" pitchFamily="34" charset="0"/>
              </a:rPr>
              <a:t>*.  The empty string is denoted </a:t>
            </a:r>
            <a:br>
              <a:rPr lang="en-US" sz="2200">
                <a:solidFill>
                  <a:srgbClr val="696464"/>
                </a:solidFill>
                <a:latin typeface="Franklin Gothic Book" pitchFamily="34" charset="0"/>
              </a:rPr>
            </a:br>
            <a:r>
              <a:rPr lang="en-US" sz="2200">
                <a:solidFill>
                  <a:srgbClr val="696464"/>
                </a:solidFill>
                <a:latin typeface="Franklin Gothic Book" pitchFamily="34" charset="0"/>
              </a:rPr>
              <a:t>     by </a:t>
            </a:r>
            <a:r>
              <a:rPr lang="en-US" sz="2200">
                <a:solidFill>
                  <a:srgbClr val="696464"/>
                </a:solidFill>
                <a:latin typeface="Symbol" pitchFamily="18" charset="2"/>
              </a:rPr>
              <a:t></a:t>
            </a:r>
            <a:r>
              <a:rPr lang="en-US" sz="2200">
                <a:solidFill>
                  <a:srgbClr val="696464"/>
                </a:solidFill>
                <a:latin typeface="Franklin Gothic Book" pitchFamily="34" charset="0"/>
              </a:rPr>
              <a:t>, </a:t>
            </a:r>
            <a:r>
              <a:rPr lang="en-US" sz="2200">
                <a:solidFill>
                  <a:srgbClr val="696464"/>
                </a:solidFill>
                <a:latin typeface="Symbol" pitchFamily="18" charset="2"/>
              </a:rPr>
              <a:t></a:t>
            </a:r>
            <a:r>
              <a:rPr lang="en-US" sz="2200">
                <a:solidFill>
                  <a:srgbClr val="696464"/>
                </a:solidFill>
                <a:latin typeface="Franklin Gothic Book" pitchFamily="34" charset="0"/>
              </a:rPr>
              <a:t>, and </a:t>
            </a:r>
            <a:r>
              <a:rPr lang="en-US" sz="2200" i="1">
                <a:solidFill>
                  <a:srgbClr val="696464"/>
                </a:solidFill>
                <a:latin typeface="Times New Roman" pitchFamily="18" charset="0"/>
              </a:rPr>
              <a:t>wx</a:t>
            </a:r>
            <a:r>
              <a:rPr lang="en-US" sz="2200">
                <a:solidFill>
                  <a:srgbClr val="696464"/>
                </a:solidFill>
                <a:latin typeface="Symbol" pitchFamily="18" charset="2"/>
              </a:rPr>
              <a:t></a:t>
            </a:r>
            <a:r>
              <a:rPr lang="en-US" sz="2200">
                <a:solidFill>
                  <a:srgbClr val="696464"/>
                </a:solidFill>
                <a:latin typeface="Franklin Gothic Book" pitchFamily="34" charset="0"/>
              </a:rPr>
              <a:t>* whenever </a:t>
            </a:r>
            <a:r>
              <a:rPr lang="en-US" sz="2200" i="1">
                <a:solidFill>
                  <a:srgbClr val="696464"/>
                </a:solidFill>
                <a:latin typeface="Times New Roman" pitchFamily="18" charset="0"/>
              </a:rPr>
              <a:t>w</a:t>
            </a:r>
            <a:r>
              <a:rPr lang="en-US" sz="2200">
                <a:solidFill>
                  <a:srgbClr val="696464"/>
                </a:solidFill>
                <a:latin typeface="Symbol" pitchFamily="18" charset="2"/>
              </a:rPr>
              <a:t></a:t>
            </a:r>
            <a:r>
              <a:rPr lang="en-US" sz="2200">
                <a:solidFill>
                  <a:srgbClr val="696464"/>
                </a:solidFill>
                <a:latin typeface="Franklin Gothic Book" pitchFamily="34" charset="0"/>
              </a:rPr>
              <a:t>* and </a:t>
            </a:r>
            <a:r>
              <a:rPr lang="en-US" sz="2200" i="1">
                <a:solidFill>
                  <a:srgbClr val="696464"/>
                </a:solidFill>
                <a:latin typeface="Times New Roman" pitchFamily="18" charset="0"/>
              </a:rPr>
              <a:t>x</a:t>
            </a:r>
            <a:r>
              <a:rPr lang="en-US" sz="2200">
                <a:solidFill>
                  <a:srgbClr val="696464"/>
                </a:solidFill>
                <a:latin typeface="Symbol" pitchFamily="18" charset="2"/>
              </a:rPr>
              <a:t></a:t>
            </a:r>
            <a:r>
              <a:rPr lang="en-US" sz="2200">
                <a:solidFill>
                  <a:srgbClr val="696464"/>
                </a:solidFill>
                <a:latin typeface="Franklin Gothic Book" pitchFamily="34" charset="0"/>
              </a:rPr>
              <a:t>.</a:t>
            </a:r>
            <a:br>
              <a:rPr lang="en-US" sz="2200">
                <a:solidFill>
                  <a:srgbClr val="696464"/>
                </a:solidFill>
                <a:latin typeface="Franklin Gothic Book" pitchFamily="34" charset="0"/>
              </a:rPr>
            </a:br>
            <a:r>
              <a:rPr lang="en-US" sz="2200">
                <a:solidFill>
                  <a:srgbClr val="696464"/>
                </a:solidFill>
                <a:latin typeface="Franklin Gothic Book" pitchFamily="34" charset="0"/>
              </a:rPr>
              <a:t>eg.  </a:t>
            </a:r>
            <a:r>
              <a:rPr lang="en-US" sz="2200">
                <a:solidFill>
                  <a:srgbClr val="696464"/>
                </a:solidFill>
                <a:latin typeface="Symbol" pitchFamily="18" charset="2"/>
              </a:rPr>
              <a:t></a:t>
            </a:r>
            <a:r>
              <a:rPr lang="en-US" sz="2200">
                <a:solidFill>
                  <a:srgbClr val="696464"/>
                </a:solidFill>
                <a:latin typeface="Franklin Gothic Book" pitchFamily="34" charset="0"/>
              </a:rPr>
              <a:t> = </a:t>
            </a:r>
            <a:r>
              <a:rPr lang="en-US" sz="2200">
                <a:solidFill>
                  <a:srgbClr val="696464"/>
                </a:solidFill>
                <a:latin typeface="Times New Roman" pitchFamily="18" charset="0"/>
              </a:rPr>
              <a:t>{ </a:t>
            </a:r>
            <a:r>
              <a:rPr lang="en-US" sz="2200" i="1">
                <a:solidFill>
                  <a:srgbClr val="696464"/>
                </a:solidFill>
                <a:latin typeface="Times New Roman" pitchFamily="18" charset="0"/>
              </a:rPr>
              <a:t>a</a:t>
            </a:r>
            <a:r>
              <a:rPr lang="en-US" sz="2200">
                <a:solidFill>
                  <a:srgbClr val="696464"/>
                </a:solidFill>
                <a:latin typeface="Times New Roman" pitchFamily="18" charset="0"/>
              </a:rPr>
              <a:t>, </a:t>
            </a:r>
            <a:r>
              <a:rPr lang="en-US" sz="2200" i="1">
                <a:solidFill>
                  <a:srgbClr val="696464"/>
                </a:solidFill>
                <a:latin typeface="Times New Roman" pitchFamily="18" charset="0"/>
              </a:rPr>
              <a:t>b</a:t>
            </a:r>
            <a:r>
              <a:rPr lang="en-US" sz="2200">
                <a:solidFill>
                  <a:srgbClr val="696464"/>
                </a:solidFill>
                <a:latin typeface="Times New Roman" pitchFamily="18" charset="0"/>
              </a:rPr>
              <a:t>, </a:t>
            </a:r>
            <a:r>
              <a:rPr lang="en-US" sz="2200" i="1">
                <a:solidFill>
                  <a:srgbClr val="696464"/>
                </a:solidFill>
                <a:latin typeface="Times New Roman" pitchFamily="18" charset="0"/>
              </a:rPr>
              <a:t>c</a:t>
            </a:r>
            <a:r>
              <a:rPr lang="en-US" sz="2200">
                <a:solidFill>
                  <a:srgbClr val="696464"/>
                </a:solidFill>
                <a:latin typeface="Times New Roman" pitchFamily="18" charset="0"/>
              </a:rPr>
              <a:t> }</a:t>
            </a:r>
            <a:br>
              <a:rPr lang="en-US" sz="2200">
                <a:solidFill>
                  <a:srgbClr val="696464"/>
                </a:solidFill>
                <a:latin typeface="Times New Roman" pitchFamily="18" charset="0"/>
              </a:rPr>
            </a:br>
            <a:r>
              <a:rPr lang="en-US" sz="2200">
                <a:solidFill>
                  <a:srgbClr val="696464"/>
                </a:solidFill>
                <a:latin typeface="Times New Roman" pitchFamily="18" charset="0"/>
              </a:rPr>
              <a:t/>
            </a:r>
            <a:br>
              <a:rPr lang="en-US" sz="2200">
                <a:solidFill>
                  <a:srgbClr val="696464"/>
                </a:solidFill>
                <a:latin typeface="Times New Roman" pitchFamily="18" charset="0"/>
              </a:rPr>
            </a:br>
            <a:r>
              <a:rPr lang="en-US" sz="2200">
                <a:solidFill>
                  <a:srgbClr val="696464"/>
                </a:solidFill>
                <a:latin typeface="Franklin Gothic Book" pitchFamily="34" charset="0"/>
              </a:rPr>
              <a:t>       </a:t>
            </a:r>
            <a:r>
              <a:rPr lang="en-US" sz="2200">
                <a:solidFill>
                  <a:srgbClr val="696464"/>
                </a:solidFill>
                <a:latin typeface="Symbol" pitchFamily="18" charset="2"/>
              </a:rPr>
              <a:t></a:t>
            </a:r>
            <a:r>
              <a:rPr lang="en-US" sz="2200">
                <a:solidFill>
                  <a:srgbClr val="696464"/>
                </a:solidFill>
                <a:latin typeface="Franklin Gothic Book" pitchFamily="34" charset="0"/>
              </a:rPr>
              <a:t>* = </a:t>
            </a:r>
            <a:r>
              <a:rPr lang="en-US" sz="2200">
                <a:solidFill>
                  <a:srgbClr val="696464"/>
                </a:solidFill>
                <a:latin typeface="Times New Roman" pitchFamily="18" charset="0"/>
              </a:rPr>
              <a:t>{ </a:t>
            </a:r>
            <a:r>
              <a:rPr lang="en-US" sz="2200">
                <a:solidFill>
                  <a:srgbClr val="696464"/>
                </a:solidFill>
                <a:latin typeface="Symbol" pitchFamily="18" charset="2"/>
              </a:rPr>
              <a:t></a:t>
            </a:r>
            <a:r>
              <a:rPr lang="en-US" sz="2200">
                <a:solidFill>
                  <a:srgbClr val="696464"/>
                </a:solidFill>
                <a:latin typeface="Times New Roman" pitchFamily="18" charset="0"/>
              </a:rPr>
              <a:t>, </a:t>
            </a:r>
            <a:r>
              <a:rPr lang="en-US" sz="2200" i="1">
                <a:solidFill>
                  <a:srgbClr val="696464"/>
                </a:solidFill>
                <a:latin typeface="Times New Roman" pitchFamily="18" charset="0"/>
              </a:rPr>
              <a:t>a</a:t>
            </a:r>
            <a:r>
              <a:rPr lang="en-US" sz="2200">
                <a:solidFill>
                  <a:srgbClr val="696464"/>
                </a:solidFill>
                <a:latin typeface="Times New Roman" pitchFamily="18" charset="0"/>
              </a:rPr>
              <a:t> , </a:t>
            </a:r>
            <a:r>
              <a:rPr lang="en-US" sz="2200" i="1">
                <a:solidFill>
                  <a:srgbClr val="696464"/>
                </a:solidFill>
                <a:latin typeface="Times New Roman" pitchFamily="18" charset="0"/>
              </a:rPr>
              <a:t>b</a:t>
            </a:r>
            <a:r>
              <a:rPr lang="en-US" sz="2200">
                <a:solidFill>
                  <a:srgbClr val="696464"/>
                </a:solidFill>
                <a:latin typeface="Times New Roman" pitchFamily="18" charset="0"/>
              </a:rPr>
              <a:t> ,</a:t>
            </a:r>
            <a:r>
              <a:rPr lang="en-US" sz="2200" i="1">
                <a:solidFill>
                  <a:srgbClr val="696464"/>
                </a:solidFill>
                <a:latin typeface="Times New Roman" pitchFamily="18" charset="0"/>
              </a:rPr>
              <a:t> c</a:t>
            </a:r>
            <a:r>
              <a:rPr lang="en-US" sz="2200">
                <a:solidFill>
                  <a:srgbClr val="696464"/>
                </a:solidFill>
                <a:latin typeface="Times New Roman" pitchFamily="18" charset="0"/>
              </a:rPr>
              <a:t> , </a:t>
            </a:r>
            <a:r>
              <a:rPr lang="en-US" sz="2200" i="1">
                <a:solidFill>
                  <a:srgbClr val="696464"/>
                </a:solidFill>
                <a:latin typeface="Times New Roman" pitchFamily="18" charset="0"/>
              </a:rPr>
              <a:t>aa</a:t>
            </a:r>
            <a:r>
              <a:rPr lang="en-US" sz="2200">
                <a:solidFill>
                  <a:srgbClr val="696464"/>
                </a:solidFill>
                <a:latin typeface="Times New Roman" pitchFamily="18" charset="0"/>
              </a:rPr>
              <a:t> , </a:t>
            </a:r>
            <a:r>
              <a:rPr lang="en-US" sz="2200" i="1">
                <a:solidFill>
                  <a:srgbClr val="696464"/>
                </a:solidFill>
                <a:latin typeface="Times New Roman" pitchFamily="18" charset="0"/>
              </a:rPr>
              <a:t>ab</a:t>
            </a:r>
            <a:r>
              <a:rPr lang="en-US" sz="2200">
                <a:solidFill>
                  <a:srgbClr val="696464"/>
                </a:solidFill>
                <a:latin typeface="Times New Roman" pitchFamily="18" charset="0"/>
              </a:rPr>
              <a:t> , </a:t>
            </a:r>
            <a:r>
              <a:rPr lang="en-US" sz="2200" i="1">
                <a:solidFill>
                  <a:srgbClr val="696464"/>
                </a:solidFill>
                <a:latin typeface="Times New Roman" pitchFamily="18" charset="0"/>
              </a:rPr>
              <a:t>ac</a:t>
            </a:r>
            <a:r>
              <a:rPr lang="en-US" sz="2200">
                <a:solidFill>
                  <a:srgbClr val="696464"/>
                </a:solidFill>
                <a:latin typeface="Times New Roman" pitchFamily="18" charset="0"/>
              </a:rPr>
              <a:t> , </a:t>
            </a:r>
            <a:r>
              <a:rPr lang="en-US" sz="2200" i="1">
                <a:solidFill>
                  <a:srgbClr val="696464"/>
                </a:solidFill>
                <a:latin typeface="Times New Roman" pitchFamily="18" charset="0"/>
              </a:rPr>
              <a:t>ba</a:t>
            </a:r>
            <a:r>
              <a:rPr lang="en-US" sz="2200">
                <a:solidFill>
                  <a:srgbClr val="696464"/>
                </a:solidFill>
                <a:latin typeface="Times New Roman" pitchFamily="18" charset="0"/>
              </a:rPr>
              <a:t> , </a:t>
            </a:r>
            <a:r>
              <a:rPr lang="en-US" sz="2200" i="1">
                <a:solidFill>
                  <a:srgbClr val="696464"/>
                </a:solidFill>
                <a:latin typeface="Times New Roman" pitchFamily="18" charset="0"/>
              </a:rPr>
              <a:t>bb</a:t>
            </a:r>
            <a:r>
              <a:rPr lang="en-US" sz="2200">
                <a:solidFill>
                  <a:srgbClr val="696464"/>
                </a:solidFill>
                <a:latin typeface="Times New Roman" pitchFamily="18" charset="0"/>
              </a:rPr>
              <a:t> , </a:t>
            </a:r>
            <a:r>
              <a:rPr lang="en-US" sz="2200" i="1">
                <a:solidFill>
                  <a:srgbClr val="696464"/>
                </a:solidFill>
                <a:latin typeface="Times New Roman" pitchFamily="18" charset="0"/>
              </a:rPr>
              <a:t>bc</a:t>
            </a:r>
            <a:r>
              <a:rPr lang="en-US" sz="2200">
                <a:solidFill>
                  <a:srgbClr val="696464"/>
                </a:solidFill>
                <a:latin typeface="Times New Roman" pitchFamily="18" charset="0"/>
              </a:rPr>
              <a:t>, …</a:t>
            </a:r>
            <a:br>
              <a:rPr lang="en-US" sz="2200">
                <a:solidFill>
                  <a:srgbClr val="696464"/>
                </a:solidFill>
                <a:latin typeface="Times New Roman" pitchFamily="18" charset="0"/>
              </a:rPr>
            </a:br>
            <a:r>
              <a:rPr lang="en-US" sz="2200">
                <a:solidFill>
                  <a:srgbClr val="696464"/>
                </a:solidFill>
                <a:latin typeface="Times New Roman" pitchFamily="18" charset="0"/>
              </a:rPr>
              <a:t>                  </a:t>
            </a:r>
            <a:r>
              <a:rPr lang="en-US" sz="2200" i="1">
                <a:solidFill>
                  <a:srgbClr val="696464"/>
                </a:solidFill>
                <a:latin typeface="Times New Roman" pitchFamily="18" charset="0"/>
              </a:rPr>
              <a:t>abcabccba, </a:t>
            </a:r>
            <a:r>
              <a:rPr lang="en-US" sz="2200">
                <a:solidFill>
                  <a:srgbClr val="696464"/>
                </a:solidFill>
                <a:latin typeface="Times New Roman" pitchFamily="18" charset="0"/>
              </a:rPr>
              <a:t>…}</a:t>
            </a:r>
          </a:p>
        </p:txBody>
      </p:sp>
      <p:sp>
        <p:nvSpPr>
          <p:cNvPr id="28674" name="Text Box 2"/>
          <p:cNvSpPr txBox="1">
            <a:spLocks noChangeArrowheads="1"/>
          </p:cNvSpPr>
          <p:nvPr/>
        </p:nvSpPr>
        <p:spPr bwMode="auto">
          <a:xfrm>
            <a:off x="395288" y="3644900"/>
            <a:ext cx="8229600" cy="2879725"/>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Perpetua" pitchFamily="18" charset="0"/>
              </a:rPr>
              <a:t>Example 9.</a:t>
            </a:r>
            <a:r>
              <a:rPr lang="en-US" sz="2400">
                <a:solidFill>
                  <a:srgbClr val="000000"/>
                </a:solidFill>
                <a:latin typeface="Perpetua" pitchFamily="18" charset="0"/>
              </a:rPr>
              <a:t>  Give a recursive definition of </a:t>
            </a:r>
            <a:r>
              <a:rPr lang="en-US" sz="2400">
                <a:solidFill>
                  <a:srgbClr val="000000"/>
                </a:solidFill>
                <a:latin typeface="Symbol" pitchFamily="18" charset="2"/>
              </a:rPr>
              <a:t></a:t>
            </a:r>
            <a:r>
              <a:rPr lang="en-US" sz="2400" i="1">
                <a:solidFill>
                  <a:srgbClr val="000000"/>
                </a:solidFill>
                <a:latin typeface="Times New Roman" pitchFamily="18" charset="0"/>
              </a:rPr>
              <a:t>l</a:t>
            </a:r>
            <a:r>
              <a:rPr lang="en-US" sz="2400">
                <a:solidFill>
                  <a:srgbClr val="000000"/>
                </a:solidFill>
                <a:latin typeface="Times New Roman" pitchFamily="18" charset="0"/>
              </a:rPr>
              <a:t>(</a:t>
            </a:r>
            <a:r>
              <a:rPr lang="en-US" sz="2400" i="1">
                <a:solidFill>
                  <a:srgbClr val="000000"/>
                </a:solidFill>
                <a:latin typeface="Times New Roman" pitchFamily="18" charset="0"/>
              </a:rPr>
              <a:t>w</a:t>
            </a:r>
            <a:r>
              <a:rPr lang="en-US" sz="2400">
                <a:solidFill>
                  <a:srgbClr val="000000"/>
                </a:solidFill>
                <a:latin typeface="Times New Roman" pitchFamily="18" charset="0"/>
              </a:rPr>
              <a:t>)</a:t>
            </a:r>
            <a:r>
              <a:rPr lang="en-US" sz="2400">
                <a:solidFill>
                  <a:srgbClr val="000000"/>
                </a:solidFill>
                <a:latin typeface="Perpetua" pitchFamily="18" charset="0"/>
              </a:rPr>
              <a:t>,</a:t>
            </a:r>
            <a:br>
              <a:rPr lang="en-US" sz="2400">
                <a:solidFill>
                  <a:srgbClr val="000000"/>
                </a:solidFill>
                <a:latin typeface="Perpetua" pitchFamily="18" charset="0"/>
              </a:rPr>
            </a:br>
            <a:r>
              <a:rPr lang="en-US" sz="2400">
                <a:solidFill>
                  <a:srgbClr val="000000"/>
                </a:solidFill>
                <a:latin typeface="Perpetua" pitchFamily="18" charset="0"/>
              </a:rPr>
              <a:t>                  the length of the string </a:t>
            </a:r>
            <a:r>
              <a:rPr lang="en-US" sz="2400" i="1">
                <a:solidFill>
                  <a:srgbClr val="000000"/>
                </a:solidFill>
                <a:latin typeface="Times New Roman" pitchFamily="18" charset="0"/>
              </a:rPr>
              <a:t>w</a:t>
            </a:r>
            <a:r>
              <a:rPr lang="en-US" sz="2400">
                <a:solidFill>
                  <a:srgbClr val="000000"/>
                </a:solidFill>
                <a:latin typeface="Symbol" pitchFamily="18" charset="2"/>
              </a:rPr>
              <a:t></a:t>
            </a:r>
            <a:r>
              <a:rPr lang="en-US" sz="2400">
                <a:solidFill>
                  <a:srgbClr val="000000"/>
                </a:solidFill>
                <a:latin typeface="Perpetua" pitchFamily="18" charset="0"/>
              </a:rPr>
              <a:t>*</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Perpetua" pitchFamily="18" charset="0"/>
              </a:rPr>
              <a:t>Sol :</a:t>
            </a:r>
            <a:r>
              <a:rPr lang="en-US" sz="2400">
                <a:solidFill>
                  <a:srgbClr val="000000"/>
                </a:solidFill>
                <a:latin typeface="Perpetua" pitchFamily="18" charset="0"/>
              </a:rPr>
              <a:t>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initial value : </a:t>
            </a:r>
            <a:r>
              <a:rPr lang="en-US" sz="2400" i="1">
                <a:solidFill>
                  <a:srgbClr val="000000"/>
                </a:solidFill>
                <a:latin typeface="Times New Roman" pitchFamily="18" charset="0"/>
              </a:rPr>
              <a:t>l</a:t>
            </a:r>
            <a:r>
              <a:rPr lang="en-US" sz="2400">
                <a:solidFill>
                  <a:srgbClr val="000000"/>
                </a:solidFill>
                <a:latin typeface="Times New Roman" pitchFamily="18" charset="0"/>
              </a:rPr>
              <a:t>(</a:t>
            </a:r>
            <a:r>
              <a:rPr lang="en-US" sz="2400">
                <a:solidFill>
                  <a:srgbClr val="000000"/>
                </a:solidFill>
                <a:latin typeface="Symbol" pitchFamily="18" charset="2"/>
              </a:rPr>
              <a:t></a:t>
            </a:r>
            <a:r>
              <a:rPr lang="en-US" sz="2400">
                <a:solidFill>
                  <a:srgbClr val="000000"/>
                </a:solidFill>
                <a:latin typeface="Times New Roman" pitchFamily="18" charset="0"/>
              </a:rPr>
              <a:t>)=0</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Perpetua" pitchFamily="18" charset="0"/>
              </a:rPr>
              <a:t>              recursive def : </a:t>
            </a:r>
            <a:r>
              <a:rPr lang="en-US" sz="2400" i="1">
                <a:solidFill>
                  <a:srgbClr val="000000"/>
                </a:solidFill>
                <a:latin typeface="Times New Roman" pitchFamily="18" charset="0"/>
              </a:rPr>
              <a:t>l</a:t>
            </a:r>
            <a:r>
              <a:rPr lang="en-US" sz="2400">
                <a:solidFill>
                  <a:srgbClr val="000000"/>
                </a:solidFill>
                <a:latin typeface="Times New Roman" pitchFamily="18" charset="0"/>
              </a:rPr>
              <a:t>(</a:t>
            </a:r>
            <a:r>
              <a:rPr lang="en-US" sz="2400" i="1">
                <a:solidFill>
                  <a:srgbClr val="000000"/>
                </a:solidFill>
                <a:latin typeface="Times New Roman" pitchFamily="18" charset="0"/>
              </a:rPr>
              <a:t>wx</a:t>
            </a:r>
            <a:r>
              <a:rPr lang="en-US" sz="2400">
                <a:solidFill>
                  <a:srgbClr val="000000"/>
                </a:solidFill>
                <a:latin typeface="Times New Roman" pitchFamily="18" charset="0"/>
              </a:rPr>
              <a:t>)=</a:t>
            </a:r>
            <a:r>
              <a:rPr lang="en-US" sz="2400" i="1">
                <a:solidFill>
                  <a:srgbClr val="000000"/>
                </a:solidFill>
                <a:latin typeface="Times New Roman" pitchFamily="18" charset="0"/>
              </a:rPr>
              <a:t>l</a:t>
            </a:r>
            <a:r>
              <a:rPr lang="en-US" sz="2400">
                <a:solidFill>
                  <a:srgbClr val="000000"/>
                </a:solidFill>
                <a:latin typeface="Times New Roman" pitchFamily="18" charset="0"/>
              </a:rPr>
              <a:t>(</a:t>
            </a:r>
            <a:r>
              <a:rPr lang="en-US" sz="2400" i="1">
                <a:solidFill>
                  <a:srgbClr val="000000"/>
                </a:solidFill>
                <a:latin typeface="Times New Roman" pitchFamily="18" charset="0"/>
              </a:rPr>
              <a:t>w</a:t>
            </a:r>
            <a:r>
              <a:rPr lang="en-US" sz="2400">
                <a:solidFill>
                  <a:srgbClr val="000000"/>
                </a:solidFill>
                <a:latin typeface="Times New Roman" pitchFamily="18" charset="0"/>
              </a:rPr>
              <a:t>)+1</a:t>
            </a:r>
            <a:r>
              <a:rPr lang="en-US" sz="2400">
                <a:solidFill>
                  <a:srgbClr val="000000"/>
                </a:solidFill>
                <a:latin typeface="Perpetua" pitchFamily="18" charset="0"/>
              </a:rPr>
              <a:t> if </a:t>
            </a:r>
            <a:r>
              <a:rPr lang="en-US" sz="2400" i="1">
                <a:solidFill>
                  <a:srgbClr val="000000"/>
                </a:solidFill>
                <a:latin typeface="Times New Roman" pitchFamily="18" charset="0"/>
              </a:rPr>
              <a:t>w</a:t>
            </a:r>
            <a:r>
              <a:rPr lang="en-US" sz="2400">
                <a:solidFill>
                  <a:srgbClr val="000000"/>
                </a:solidFill>
                <a:latin typeface="Symbol" pitchFamily="18" charset="2"/>
              </a:rPr>
              <a:t></a:t>
            </a:r>
            <a:r>
              <a:rPr lang="en-US" sz="2400">
                <a:solidFill>
                  <a:srgbClr val="000000"/>
                </a:solidFill>
                <a:latin typeface="Perpetua" pitchFamily="18" charset="0"/>
              </a:rPr>
              <a:t>*, </a:t>
            </a:r>
            <a:r>
              <a:rPr lang="en-US" sz="2400" i="1">
                <a:solidFill>
                  <a:srgbClr val="000000"/>
                </a:solidFill>
                <a:latin typeface="Times New Roman" pitchFamily="18" charset="0"/>
              </a:rPr>
              <a:t>x</a:t>
            </a:r>
            <a:r>
              <a:rPr lang="en-US" sz="2400">
                <a:solidFill>
                  <a:srgbClr val="000000"/>
                </a:solidFill>
                <a:latin typeface="Symbol" pitchFamily="18" charset="2"/>
              </a:rPr>
              <a:t></a:t>
            </a:r>
            <a:r>
              <a:rPr lang="en-US" sz="2400">
                <a:solidFill>
                  <a:srgbClr val="000000"/>
                </a:solidFill>
                <a:latin typeface="Perpetua" pitchFamily="18" charset="0"/>
              </a:rPr>
              <a:t>.</a:t>
            </a:r>
          </a:p>
        </p:txBody>
      </p:sp>
      <p:sp>
        <p:nvSpPr>
          <p:cNvPr id="27652" name="Text Box 3"/>
          <p:cNvSpPr txBox="1">
            <a:spLocks noChangeArrowheads="1"/>
          </p:cNvSpPr>
          <p:nvPr/>
        </p:nvSpPr>
        <p:spPr bwMode="auto">
          <a:xfrm>
            <a:off x="2484438" y="2276475"/>
            <a:ext cx="574675" cy="336550"/>
          </a:xfrm>
          <a:prstGeom prst="rect">
            <a:avLst/>
          </a:prstGeom>
          <a:no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latin typeface="Symbol" pitchFamily="18" charset="2"/>
              </a:rPr>
              <a:t></a:t>
            </a:r>
            <a:r>
              <a:rPr lang="en-US" sz="1600" i="1">
                <a:solidFill>
                  <a:srgbClr val="FFFFFF"/>
                </a:solidFill>
                <a:latin typeface="Times New Roman" pitchFamily="18" charset="0"/>
              </a:rPr>
              <a:t>a</a:t>
            </a:r>
          </a:p>
        </p:txBody>
      </p:sp>
      <p:sp>
        <p:nvSpPr>
          <p:cNvPr id="27653" name="Text Box 4"/>
          <p:cNvSpPr txBox="1">
            <a:spLocks noChangeArrowheads="1"/>
          </p:cNvSpPr>
          <p:nvPr/>
        </p:nvSpPr>
        <p:spPr bwMode="auto">
          <a:xfrm>
            <a:off x="2943225" y="2273300"/>
            <a:ext cx="485775" cy="33655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latin typeface="Symbol" pitchFamily="18" charset="2"/>
              </a:rPr>
              <a:t></a:t>
            </a:r>
            <a:r>
              <a:rPr lang="en-US" sz="1600" i="1">
                <a:solidFill>
                  <a:srgbClr val="FFFFFF"/>
                </a:solidFill>
                <a:latin typeface="Times New Roman" pitchFamily="18" charset="0"/>
              </a:rPr>
              <a:t>b</a:t>
            </a:r>
          </a:p>
        </p:txBody>
      </p:sp>
      <p:sp>
        <p:nvSpPr>
          <p:cNvPr id="27654" name="Rectangle 5"/>
          <p:cNvSpPr>
            <a:spLocks noChangeArrowheads="1"/>
          </p:cNvSpPr>
          <p:nvPr/>
        </p:nvSpPr>
        <p:spPr bwMode="auto">
          <a:xfrm>
            <a:off x="3375025" y="2276475"/>
            <a:ext cx="473075" cy="33655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FFFFFF"/>
                </a:solidFill>
                <a:latin typeface="Symbol" pitchFamily="18" charset="2"/>
              </a:rPr>
              <a:t></a:t>
            </a:r>
            <a:r>
              <a:rPr lang="en-US" sz="1600" i="1">
                <a:solidFill>
                  <a:srgbClr val="FFFFFF"/>
                </a:solidFill>
                <a:latin typeface="Times New Roman" pitchFamily="18" charset="0"/>
              </a:rPr>
              <a:t>c</a:t>
            </a:r>
          </a:p>
        </p:txBody>
      </p:sp>
      <p:sp>
        <p:nvSpPr>
          <p:cNvPr id="7" name="Slide Number Placeholder 6"/>
          <p:cNvSpPr>
            <a:spLocks noGrp="1"/>
          </p:cNvSpPr>
          <p:nvPr>
            <p:ph type="sldNum" sz="quarter" idx="12"/>
          </p:nvPr>
        </p:nvSpPr>
        <p:spPr/>
        <p:txBody>
          <a:bodyPr/>
          <a:lstStyle/>
          <a:p>
            <a:fld id="{E29F1CCB-4845-4818-B6DA-06FA373F5B42}" type="slidenum">
              <a:rPr lang="id-ID" smtClean="0"/>
              <a:pPr/>
              <a:t>27</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8674">
                                            <p:txEl>
                                              <p:pRg st="0" end="0"/>
                                            </p:txEl>
                                          </p:spTgt>
                                        </p:tgtEl>
                                        <p:attrNameLst>
                                          <p:attrName>style.visibility</p:attrName>
                                        </p:attrNameLst>
                                      </p:cBhvr>
                                      <p:to>
                                        <p:strVal val="visible"/>
                                      </p:to>
                                    </p:set>
                                    <p:anim calcmode="lin" valueType="num">
                                      <p:cBhvr additive="repl">
                                        <p:cTn id="7" dur="500" fill="hold"/>
                                        <p:tgtEl>
                                          <p:spTgt spid="28674">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8674">
                                            <p:txEl>
                                              <p:pRg st="0" end="0"/>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8674">
                                            <p:txEl>
                                              <p:pRg st="1" end="1"/>
                                            </p:txEl>
                                          </p:spTgt>
                                        </p:tgtEl>
                                        <p:attrNameLst>
                                          <p:attrName>style.visibility</p:attrName>
                                        </p:attrNameLst>
                                      </p:cBhvr>
                                      <p:to>
                                        <p:strVal val="visible"/>
                                      </p:to>
                                    </p:set>
                                    <p:anim calcmode="lin" valueType="num">
                                      <p:cBhvr additive="repl">
                                        <p:cTn id="11" dur="500" fill="hold"/>
                                        <p:tgtEl>
                                          <p:spTgt spid="28674">
                                            <p:txEl>
                                              <p:pRg st="1" end="1"/>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28674">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28674">
                                            <p:txEl>
                                              <p:pRg st="2" end="2"/>
                                            </p:txEl>
                                          </p:spTgt>
                                        </p:tgtEl>
                                        <p:attrNameLst>
                                          <p:attrName>style.visibility</p:attrName>
                                        </p:attrNameLst>
                                      </p:cBhvr>
                                      <p:to>
                                        <p:strVal val="visible"/>
                                      </p:to>
                                    </p:set>
                                    <p:anim calcmode="lin" valueType="num">
                                      <p:cBhvr additive="repl">
                                        <p:cTn id="17" dur="500" fill="hold"/>
                                        <p:tgtEl>
                                          <p:spTgt spid="28674">
                                            <p:txEl>
                                              <p:pRg st="2" end="2"/>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28674">
                                            <p:txEl>
                                              <p:pRg st="2" end="2"/>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28674">
                                            <p:txEl>
                                              <p:pRg st="3" end="3"/>
                                            </p:txEl>
                                          </p:spTgt>
                                        </p:tgtEl>
                                        <p:attrNameLst>
                                          <p:attrName>style.visibility</p:attrName>
                                        </p:attrNameLst>
                                      </p:cBhvr>
                                      <p:to>
                                        <p:strVal val="visible"/>
                                      </p:to>
                                    </p:set>
                                    <p:anim calcmode="lin" valueType="num">
                                      <p:cBhvr additive="repl">
                                        <p:cTn id="23" dur="500" fill="hold"/>
                                        <p:tgtEl>
                                          <p:spTgt spid="28674">
                                            <p:txEl>
                                              <p:pRg st="3" end="3"/>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28674">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914400" y="6172200"/>
            <a:ext cx="3959225" cy="454025"/>
          </a:xfrm>
          <a:prstGeom prst="rect">
            <a:avLst/>
          </a:prstGeom>
          <a:noFill/>
          <a:ln w="9525">
            <a:noFill/>
            <a:round/>
            <a:headEnd/>
            <a:tailEnd/>
          </a:ln>
        </p:spPr>
        <p:txBody>
          <a:bodyPr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696464"/>
                </a:solidFill>
                <a:latin typeface="Times New Roman" pitchFamily="18" charset="0"/>
              </a:rPr>
              <a:t>Ch4-</a:t>
            </a:r>
            <a:fld id="{1C407D33-A4B4-4BEE-B61C-2ACF9931D9B0}" type="slidenum">
              <a:rPr lang="en-US" sz="1400">
                <a:solidFill>
                  <a:srgbClr val="696464"/>
                </a:solidFill>
                <a:latin typeface="Times New Roman" pitchFamily="18" charset="0"/>
              </a:rPr>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28</a:t>
            </a:fld>
            <a:endParaRPr lang="en-US" sz="1400">
              <a:solidFill>
                <a:srgbClr val="696464"/>
              </a:solidFill>
              <a:latin typeface="Times New Roman" pitchFamily="18" charset="0"/>
            </a:endParaRPr>
          </a:p>
        </p:txBody>
      </p:sp>
      <p:sp>
        <p:nvSpPr>
          <p:cNvPr id="29698" name="Text Box 2"/>
          <p:cNvSpPr txBox="1">
            <a:spLocks noChangeArrowheads="1"/>
          </p:cNvSpPr>
          <p:nvPr/>
        </p:nvSpPr>
        <p:spPr bwMode="auto">
          <a:xfrm>
            <a:off x="457200" y="549275"/>
            <a:ext cx="8229600" cy="5903913"/>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Perpetua" pitchFamily="18" charset="0"/>
              </a:rPr>
              <a:t>Exercise 3, 7, 13, 48, 49</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Perpetua" pitchFamily="18" charset="0"/>
              </a:rPr>
              <a:t>Exercise 39.  </a:t>
            </a:r>
            <a:r>
              <a:rPr lang="en-US" sz="2800">
                <a:solidFill>
                  <a:srgbClr val="000000"/>
                </a:solidFill>
                <a:latin typeface="Perpetua" pitchFamily="18" charset="0"/>
              </a:rPr>
              <a:t>When does a string belong to the set A of bit strings defined recursively by</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Perpetua" pitchFamily="18" charset="0"/>
              </a:rPr>
              <a:t>                         </a:t>
            </a:r>
            <a:r>
              <a:rPr lang="en-US" sz="2600">
                <a:solidFill>
                  <a:srgbClr val="000000"/>
                </a:solidFill>
                <a:latin typeface="Symbol" pitchFamily="18" charset="2"/>
              </a:rPr>
              <a:t></a:t>
            </a:r>
            <a:r>
              <a:rPr lang="en-US" sz="2600">
                <a:solidFill>
                  <a:srgbClr val="000000"/>
                </a:solidFill>
                <a:latin typeface="Perpetua" pitchFamily="18" charset="0"/>
              </a:rPr>
              <a:t>A</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latin typeface="Perpetua" pitchFamily="18" charset="0"/>
              </a:rPr>
              <a:t>                      </a:t>
            </a:r>
            <a:r>
              <a:rPr lang="en-US" sz="2600">
                <a:solidFill>
                  <a:srgbClr val="000000"/>
                </a:solidFill>
                <a:latin typeface="Times New Roman" pitchFamily="18" charset="0"/>
              </a:rPr>
              <a:t>0</a:t>
            </a:r>
            <a:r>
              <a:rPr lang="en-US" sz="2600" i="1">
                <a:solidFill>
                  <a:srgbClr val="000000"/>
                </a:solidFill>
                <a:latin typeface="Times New Roman" pitchFamily="18" charset="0"/>
              </a:rPr>
              <a:t>x</a:t>
            </a:r>
            <a:r>
              <a:rPr lang="en-US" sz="2600">
                <a:solidFill>
                  <a:srgbClr val="000000"/>
                </a:solidFill>
                <a:latin typeface="Times New Roman" pitchFamily="18" charset="0"/>
              </a:rPr>
              <a:t>1</a:t>
            </a:r>
            <a:r>
              <a:rPr lang="en-US" sz="2600">
                <a:solidFill>
                  <a:srgbClr val="000000"/>
                </a:solidFill>
                <a:latin typeface="Symbol" pitchFamily="18" charset="2"/>
              </a:rPr>
              <a:t></a:t>
            </a:r>
            <a:r>
              <a:rPr lang="en-US" sz="2600">
                <a:solidFill>
                  <a:srgbClr val="000000"/>
                </a:solidFill>
                <a:latin typeface="Perpetua" pitchFamily="18" charset="0"/>
              </a:rPr>
              <a:t>A if </a:t>
            </a:r>
            <a:r>
              <a:rPr lang="en-US" sz="2600" i="1">
                <a:solidFill>
                  <a:srgbClr val="000000"/>
                </a:solidFill>
                <a:latin typeface="Times New Roman" pitchFamily="18" charset="0"/>
              </a:rPr>
              <a:t>x</a:t>
            </a:r>
            <a:r>
              <a:rPr lang="en-US" sz="2600">
                <a:solidFill>
                  <a:srgbClr val="000000"/>
                </a:solidFill>
                <a:latin typeface="Symbol" pitchFamily="18" charset="2"/>
              </a:rPr>
              <a:t></a:t>
            </a:r>
            <a:r>
              <a:rPr lang="en-US" sz="2600">
                <a:solidFill>
                  <a:srgbClr val="000000"/>
                </a:solidFill>
                <a:latin typeface="Perpetua" pitchFamily="18" charset="0"/>
              </a:rPr>
              <a:t>A.</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Perpetua" pitchFamily="18" charset="0"/>
              </a:rPr>
              <a:t>Sol :</a:t>
            </a:r>
            <a:r>
              <a:rPr lang="en-US" sz="2800">
                <a:solidFill>
                  <a:srgbClr val="008000"/>
                </a:solidFill>
                <a:latin typeface="Perpetua" pitchFamily="18" charset="0"/>
              </a:rPr>
              <a:t>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8000"/>
                </a:solidFill>
                <a:latin typeface="Perpetua" pitchFamily="18" charset="0"/>
              </a:rPr>
              <a:t>		</a:t>
            </a:r>
            <a:r>
              <a:rPr lang="en-US" sz="2800">
                <a:solidFill>
                  <a:srgbClr val="000000"/>
                </a:solidFill>
                <a:latin typeface="Times New Roman" pitchFamily="18" charset="0"/>
              </a:rPr>
              <a:t>A={</a:t>
            </a:r>
            <a:r>
              <a:rPr lang="en-US" sz="2800">
                <a:solidFill>
                  <a:srgbClr val="000000"/>
                </a:solidFill>
                <a:latin typeface="Symbol" pitchFamily="18" charset="2"/>
              </a:rPr>
              <a:t></a:t>
            </a:r>
            <a:r>
              <a:rPr lang="en-US" sz="2800">
                <a:solidFill>
                  <a:srgbClr val="000000"/>
                </a:solidFill>
                <a:latin typeface="Times New Roman" pitchFamily="18" charset="0"/>
              </a:rPr>
              <a:t>, </a:t>
            </a:r>
            <a:r>
              <a:rPr lang="en-US" sz="2800" u="sng">
                <a:solidFill>
                  <a:srgbClr val="000000"/>
                </a:solidFill>
                <a:latin typeface="Times New Roman" pitchFamily="18" charset="0"/>
              </a:rPr>
              <a:t>01</a:t>
            </a:r>
            <a:r>
              <a:rPr lang="en-US" sz="2800">
                <a:solidFill>
                  <a:srgbClr val="000000"/>
                </a:solidFill>
                <a:latin typeface="Times New Roman" pitchFamily="18" charset="0"/>
              </a:rPr>
              <a:t> , </a:t>
            </a:r>
            <a:r>
              <a:rPr lang="en-US" sz="2800" u="sng">
                <a:solidFill>
                  <a:srgbClr val="000000"/>
                </a:solidFill>
                <a:latin typeface="Times New Roman" pitchFamily="18" charset="0"/>
              </a:rPr>
              <a:t>0011</a:t>
            </a:r>
            <a:r>
              <a:rPr lang="en-US" sz="2800">
                <a:solidFill>
                  <a:srgbClr val="000000"/>
                </a:solidFill>
                <a:latin typeface="Times New Roman" pitchFamily="18" charset="0"/>
              </a:rPr>
              <a:t>, </a:t>
            </a:r>
            <a:r>
              <a:rPr lang="en-US" sz="2800" u="sng">
                <a:solidFill>
                  <a:srgbClr val="000000"/>
                </a:solidFill>
                <a:latin typeface="Times New Roman" pitchFamily="18" charset="0"/>
              </a:rPr>
              <a:t>000111</a:t>
            </a:r>
            <a:r>
              <a:rPr lang="en-US" sz="2800">
                <a:solidFill>
                  <a:srgbClr val="000000"/>
                </a:solidFill>
                <a:latin typeface="Times New Roman" pitchFamily="18" charset="0"/>
              </a:rPr>
              <a:t>,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a:solidFill>
                <a:srgbClr val="000000"/>
              </a:solidFill>
              <a:latin typeface="Times New Roman" pitchFamily="18" charset="0"/>
            </a:endParaRP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latin typeface="Perpetua" pitchFamily="18" charset="0"/>
              </a:rPr>
              <a:t>       ∴bit string </a:t>
            </a:r>
            <a:r>
              <a:rPr lang="en-US" sz="2600" i="1">
                <a:solidFill>
                  <a:srgbClr val="000000"/>
                </a:solidFill>
                <a:latin typeface="Symbol" pitchFamily="18" charset="2"/>
              </a:rPr>
              <a:t></a:t>
            </a:r>
            <a:r>
              <a:rPr lang="en-US" sz="2600">
                <a:solidFill>
                  <a:srgbClr val="000000"/>
                </a:solidFill>
                <a:latin typeface="Times New Roman" pitchFamily="18" charset="0"/>
              </a:rPr>
              <a:t>= 000…011…1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a:solidFill>
                  <a:srgbClr val="000000"/>
                </a:solidFill>
                <a:latin typeface="Perpetua" pitchFamily="18" charset="0"/>
              </a:rPr>
              <a:t>           </a:t>
            </a:r>
            <a:r>
              <a:rPr lang="en-US" sz="2600" i="1">
                <a:solidFill>
                  <a:srgbClr val="000000"/>
                </a:solidFill>
                <a:latin typeface="Symbol" pitchFamily="18" charset="2"/>
              </a:rPr>
              <a:t></a:t>
            </a:r>
            <a:r>
              <a:rPr lang="en-US" sz="2600">
                <a:solidFill>
                  <a:srgbClr val="000000"/>
                </a:solidFill>
                <a:latin typeface="Symbol" pitchFamily="18" charset="2"/>
              </a:rPr>
              <a:t></a:t>
            </a:r>
            <a:r>
              <a:rPr lang="en-US" sz="2600">
                <a:solidFill>
                  <a:srgbClr val="000000"/>
                </a:solidFill>
                <a:latin typeface="Perpetua" pitchFamily="18" charset="0"/>
              </a:rPr>
              <a:t>A</a:t>
            </a:r>
          </a:p>
        </p:txBody>
      </p:sp>
      <p:grpSp>
        <p:nvGrpSpPr>
          <p:cNvPr id="2" name="Group 3"/>
          <p:cNvGrpSpPr>
            <a:grpSpLocks/>
          </p:cNvGrpSpPr>
          <p:nvPr/>
        </p:nvGrpSpPr>
        <p:grpSpPr bwMode="auto">
          <a:xfrm>
            <a:off x="4502150" y="5230813"/>
            <a:ext cx="2085975" cy="685800"/>
            <a:chOff x="2836" y="3295"/>
            <a:chExt cx="1314" cy="432"/>
          </a:xfrm>
        </p:grpSpPr>
        <p:sp>
          <p:nvSpPr>
            <p:cNvPr id="28681" name="AutoShape 4"/>
            <p:cNvSpPr>
              <a:spLocks/>
            </p:cNvSpPr>
            <p:nvPr/>
          </p:nvSpPr>
          <p:spPr bwMode="auto">
            <a:xfrm rot="5400000">
              <a:off x="3109" y="3024"/>
              <a:ext cx="136" cy="680"/>
            </a:xfrm>
            <a:prstGeom prst="rightBrace">
              <a:avLst>
                <a:gd name="adj1" fmla="val 41667"/>
                <a:gd name="adj2" fmla="val 49296"/>
              </a:avLst>
            </a:prstGeom>
            <a:noFill/>
            <a:ln w="9360">
              <a:solidFill>
                <a:srgbClr val="000000"/>
              </a:solidFill>
              <a:miter lim="800000"/>
              <a:headEnd/>
              <a:tailEnd/>
            </a:ln>
          </p:spPr>
          <p:txBody>
            <a:bodyPr wrap="none" anchor="ctr"/>
            <a:lstStyle/>
            <a:p>
              <a:endParaRPr lang="id-ID"/>
            </a:p>
          </p:txBody>
        </p:sp>
        <p:sp>
          <p:nvSpPr>
            <p:cNvPr id="28682" name="AutoShape 5"/>
            <p:cNvSpPr>
              <a:spLocks/>
            </p:cNvSpPr>
            <p:nvPr/>
          </p:nvSpPr>
          <p:spPr bwMode="auto">
            <a:xfrm rot="5400000">
              <a:off x="3812" y="3092"/>
              <a:ext cx="136" cy="544"/>
            </a:xfrm>
            <a:prstGeom prst="rightBrace">
              <a:avLst>
                <a:gd name="adj1" fmla="val 33333"/>
                <a:gd name="adj2" fmla="val 49296"/>
              </a:avLst>
            </a:prstGeom>
            <a:noFill/>
            <a:ln w="9360">
              <a:solidFill>
                <a:srgbClr val="000000"/>
              </a:solidFill>
              <a:miter lim="800000"/>
              <a:headEnd/>
              <a:tailEnd/>
            </a:ln>
          </p:spPr>
          <p:txBody>
            <a:bodyPr wrap="none" anchor="ctr"/>
            <a:lstStyle/>
            <a:p>
              <a:endParaRPr lang="id-ID"/>
            </a:p>
          </p:txBody>
        </p:sp>
        <p:sp>
          <p:nvSpPr>
            <p:cNvPr id="28683" name="Text Box 6"/>
            <p:cNvSpPr txBox="1">
              <a:spLocks noChangeArrowheads="1"/>
            </p:cNvSpPr>
            <p:nvPr/>
          </p:nvSpPr>
          <p:spPr bwMode="auto">
            <a:xfrm>
              <a:off x="2997" y="3477"/>
              <a:ext cx="393" cy="251"/>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solidFill>
                    <a:srgbClr val="FFFFFF"/>
                  </a:solidFill>
                  <a:latin typeface="Times New Roman" pitchFamily="18" charset="0"/>
                </a:rPr>
                <a:t>n</a:t>
              </a:r>
              <a:r>
                <a:rPr lang="en-US" sz="2000">
                  <a:solidFill>
                    <a:srgbClr val="FFFFFF"/>
                  </a:solidFill>
                </a:rPr>
                <a:t>個</a:t>
              </a:r>
            </a:p>
          </p:txBody>
        </p:sp>
        <p:sp>
          <p:nvSpPr>
            <p:cNvPr id="28684" name="Text Box 7"/>
            <p:cNvSpPr txBox="1">
              <a:spLocks noChangeArrowheads="1"/>
            </p:cNvSpPr>
            <p:nvPr/>
          </p:nvSpPr>
          <p:spPr bwMode="auto">
            <a:xfrm>
              <a:off x="3723" y="3475"/>
              <a:ext cx="393" cy="251"/>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i="1">
                  <a:solidFill>
                    <a:srgbClr val="FFFFFF"/>
                  </a:solidFill>
                  <a:latin typeface="Times New Roman" pitchFamily="18" charset="0"/>
                </a:rPr>
                <a:t>n</a:t>
              </a:r>
              <a:r>
                <a:rPr lang="en-US" sz="2000">
                  <a:solidFill>
                    <a:srgbClr val="FFFFFF"/>
                  </a:solidFill>
                </a:rPr>
                <a:t>個</a:t>
              </a:r>
            </a:p>
          </p:txBody>
        </p:sp>
      </p:grpSp>
      <p:grpSp>
        <p:nvGrpSpPr>
          <p:cNvPr id="3" name="Group 8"/>
          <p:cNvGrpSpPr>
            <a:grpSpLocks/>
          </p:cNvGrpSpPr>
          <p:nvPr/>
        </p:nvGrpSpPr>
        <p:grpSpPr bwMode="auto">
          <a:xfrm>
            <a:off x="2414588" y="4149725"/>
            <a:ext cx="636587" cy="587375"/>
            <a:chOff x="1521" y="2614"/>
            <a:chExt cx="401" cy="370"/>
          </a:xfrm>
        </p:grpSpPr>
        <p:sp>
          <p:nvSpPr>
            <p:cNvPr id="28679" name="Line 9"/>
            <p:cNvSpPr>
              <a:spLocks noChangeShapeType="1"/>
            </p:cNvSpPr>
            <p:nvPr/>
          </p:nvSpPr>
          <p:spPr bwMode="auto">
            <a:xfrm>
              <a:off x="1746" y="2614"/>
              <a:ext cx="1" cy="136"/>
            </a:xfrm>
            <a:prstGeom prst="line">
              <a:avLst/>
            </a:prstGeom>
            <a:noFill/>
            <a:ln w="9360">
              <a:solidFill>
                <a:srgbClr val="000000"/>
              </a:solidFill>
              <a:miter lim="800000"/>
              <a:headEnd/>
              <a:tailEnd type="triangle" w="med" len="med"/>
            </a:ln>
          </p:spPr>
          <p:txBody>
            <a:bodyPr/>
            <a:lstStyle/>
            <a:p>
              <a:endParaRPr lang="en-US"/>
            </a:p>
          </p:txBody>
        </p:sp>
        <p:sp>
          <p:nvSpPr>
            <p:cNvPr id="28680" name="Text Box 10"/>
            <p:cNvSpPr txBox="1">
              <a:spLocks noChangeArrowheads="1"/>
            </p:cNvSpPr>
            <p:nvPr/>
          </p:nvSpPr>
          <p:spPr bwMode="auto">
            <a:xfrm>
              <a:off x="1521" y="2753"/>
              <a:ext cx="402" cy="232"/>
            </a:xfrm>
            <a:prstGeom prst="rect">
              <a:avLst/>
            </a:prstGeom>
            <a:noFill/>
            <a:ln w="9360">
              <a:solidFill>
                <a:srgbClr val="000000"/>
              </a:solidFill>
              <a:miter lim="800000"/>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Times New Roman" pitchFamily="18" charset="0"/>
                </a:rPr>
                <a:t>0</a:t>
              </a:r>
              <a:r>
                <a:rPr lang="en-US">
                  <a:solidFill>
                    <a:srgbClr val="000000"/>
                  </a:solidFill>
                  <a:latin typeface="Symbol" pitchFamily="18" charset="2"/>
                </a:rPr>
                <a:t></a:t>
              </a:r>
              <a:r>
                <a:rPr lang="en-US">
                  <a:solidFill>
                    <a:srgbClr val="000000"/>
                  </a:solidFill>
                  <a:latin typeface="Times New Roman" pitchFamily="18" charset="0"/>
                </a:rPr>
                <a:t>1</a:t>
              </a:r>
            </a:p>
          </p:txBody>
        </p:sp>
      </p:grpSp>
      <p:sp>
        <p:nvSpPr>
          <p:cNvPr id="12" name="Slide Number Placeholder 11"/>
          <p:cNvSpPr>
            <a:spLocks noGrp="1"/>
          </p:cNvSpPr>
          <p:nvPr>
            <p:ph type="sldNum" sz="quarter" idx="12"/>
          </p:nvPr>
        </p:nvSpPr>
        <p:spPr/>
        <p:txBody>
          <a:bodyPr/>
          <a:lstStyle/>
          <a:p>
            <a:fld id="{E29F1CCB-4845-4818-B6DA-06FA373F5B42}" type="slidenum">
              <a:rPr lang="id-ID" smtClean="0"/>
              <a:pPr/>
              <a:t>28</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9698">
                                            <p:txEl>
                                              <p:pRg st="1" end="1"/>
                                            </p:txEl>
                                          </p:spTgt>
                                        </p:tgtEl>
                                        <p:attrNameLst>
                                          <p:attrName>style.visibility</p:attrName>
                                        </p:attrNameLst>
                                      </p:cBhvr>
                                      <p:to>
                                        <p:strVal val="visible"/>
                                      </p:to>
                                    </p:set>
                                    <p:anim calcmode="lin" valueType="num">
                                      <p:cBhvr additive="repl">
                                        <p:cTn id="7" dur="500" fill="hold"/>
                                        <p:tgtEl>
                                          <p:spTgt spid="29698">
                                            <p:txEl>
                                              <p:pRg st="1" end="1"/>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29698">
                                            <p:txEl>
                                              <p:pRg st="1" end="1"/>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29698">
                                            <p:txEl>
                                              <p:pRg st="2" end="2"/>
                                            </p:txEl>
                                          </p:spTgt>
                                        </p:tgtEl>
                                        <p:attrNameLst>
                                          <p:attrName>style.visibility</p:attrName>
                                        </p:attrNameLst>
                                      </p:cBhvr>
                                      <p:to>
                                        <p:strVal val="visible"/>
                                      </p:to>
                                    </p:set>
                                    <p:anim calcmode="lin" valueType="num">
                                      <p:cBhvr additive="repl">
                                        <p:cTn id="11" dur="500" fill="hold"/>
                                        <p:tgtEl>
                                          <p:spTgt spid="29698">
                                            <p:txEl>
                                              <p:pRg st="2" end="2"/>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29698">
                                            <p:txEl>
                                              <p:pRg st="2" end="2"/>
                                            </p:txEl>
                                          </p:spTgt>
                                        </p:tgtEl>
                                        <p:attrNameLst>
                                          <p:attrName>ppt_y</p:attrName>
                                        </p:attrNameLst>
                                      </p:cBhvr>
                                      <p:tavLst>
                                        <p:tav tm="100000">
                                          <p:val>
                                            <p:strVal val="1+#ppt_h/2"/>
                                          </p:val>
                                        </p:tav>
                                        <p:tav tm="100000">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29698">
                                            <p:txEl>
                                              <p:pRg st="3" end="3"/>
                                            </p:txEl>
                                          </p:spTgt>
                                        </p:tgtEl>
                                        <p:attrNameLst>
                                          <p:attrName>style.visibility</p:attrName>
                                        </p:attrNameLst>
                                      </p:cBhvr>
                                      <p:to>
                                        <p:strVal val="visible"/>
                                      </p:to>
                                    </p:set>
                                    <p:anim calcmode="lin" valueType="num">
                                      <p:cBhvr additive="repl">
                                        <p:cTn id="15" dur="500" fill="hold"/>
                                        <p:tgtEl>
                                          <p:spTgt spid="29698">
                                            <p:txEl>
                                              <p:pRg st="3" end="3"/>
                                            </p:txEl>
                                          </p:spTgt>
                                        </p:tgtEl>
                                        <p:attrNameLst>
                                          <p:attrName>ppt_x</p:attrName>
                                        </p:attrNameLst>
                                      </p:cBhvr>
                                      <p:tavLst>
                                        <p:tav tm="100000">
                                          <p:val>
                                            <p:strVal val="#ppt_x"/>
                                          </p:val>
                                        </p:tav>
                                        <p:tav tm="100000">
                                          <p:val>
                                            <p:strVal val="#ppt_x"/>
                                          </p:val>
                                        </p:tav>
                                      </p:tavLst>
                                    </p:anim>
                                    <p:anim calcmode="lin" valueType="num">
                                      <p:cBhvr additive="repl">
                                        <p:cTn id="16" dur="500" fill="hold"/>
                                        <p:tgtEl>
                                          <p:spTgt spid="29698">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additive="repl">
                                        <p:cTn id="20" dur="1" fill="hold">
                                          <p:stCondLst>
                                            <p:cond delay="0"/>
                                          </p:stCondLst>
                                        </p:cTn>
                                        <p:tgtEl>
                                          <p:spTgt spid="29698">
                                            <p:txEl>
                                              <p:pRg st="4" end="4"/>
                                            </p:txEl>
                                          </p:spTgt>
                                        </p:tgtEl>
                                        <p:attrNameLst>
                                          <p:attrName>style.visibility</p:attrName>
                                        </p:attrNameLst>
                                      </p:cBhvr>
                                      <p:to>
                                        <p:strVal val="visible"/>
                                      </p:to>
                                    </p:set>
                                    <p:anim calcmode="lin" valueType="num">
                                      <p:cBhvr additive="repl">
                                        <p:cTn id="21" dur="500" fill="hold"/>
                                        <p:tgtEl>
                                          <p:spTgt spid="29698">
                                            <p:txEl>
                                              <p:pRg st="4" end="4"/>
                                            </p:txEl>
                                          </p:spTgt>
                                        </p:tgtEl>
                                        <p:attrNameLst>
                                          <p:attrName>ppt_x</p:attrName>
                                        </p:attrNameLst>
                                      </p:cBhvr>
                                      <p:tavLst>
                                        <p:tav tm="100000">
                                          <p:val>
                                            <p:strVal val="#ppt_x"/>
                                          </p:val>
                                        </p:tav>
                                        <p:tav tm="100000">
                                          <p:val>
                                            <p:strVal val="#ppt_x"/>
                                          </p:val>
                                        </p:tav>
                                      </p:tavLst>
                                    </p:anim>
                                    <p:anim calcmode="lin" valueType="num">
                                      <p:cBhvr additive="repl">
                                        <p:cTn id="22" dur="500" fill="hold"/>
                                        <p:tgtEl>
                                          <p:spTgt spid="29698">
                                            <p:txEl>
                                              <p:pRg st="4" end="4"/>
                                            </p:txEl>
                                          </p:spTgt>
                                        </p:tgtEl>
                                        <p:attrNameLst>
                                          <p:attrName>ppt_y</p:attrName>
                                        </p:attrNameLst>
                                      </p:cBhvr>
                                      <p:tavLst>
                                        <p:tav tm="100000">
                                          <p:val>
                                            <p:strVal val="1+#ppt_h/2"/>
                                          </p:val>
                                        </p:tav>
                                        <p:tav tm="100000">
                                          <p:val>
                                            <p:strVal val="#ppt_y"/>
                                          </p:val>
                                        </p:tav>
                                      </p:tavLst>
                                    </p:anim>
                                  </p:childTnLst>
                                </p:cTn>
                              </p:par>
                              <p:par>
                                <p:cTn id="23" presetID="2" presetClass="entr" presetSubtype="4" fill="hold" nodeType="withEffect">
                                  <p:stCondLst>
                                    <p:cond delay="0"/>
                                  </p:stCondLst>
                                  <p:childTnLst>
                                    <p:set>
                                      <p:cBhvr additive="repl">
                                        <p:cTn id="24" dur="1" fill="hold">
                                          <p:stCondLst>
                                            <p:cond delay="0"/>
                                          </p:stCondLst>
                                        </p:cTn>
                                        <p:tgtEl>
                                          <p:spTgt spid="29698">
                                            <p:txEl>
                                              <p:pRg st="5" end="5"/>
                                            </p:txEl>
                                          </p:spTgt>
                                        </p:tgtEl>
                                        <p:attrNameLst>
                                          <p:attrName>style.visibility</p:attrName>
                                        </p:attrNameLst>
                                      </p:cBhvr>
                                      <p:to>
                                        <p:strVal val="visible"/>
                                      </p:to>
                                    </p:set>
                                    <p:anim calcmode="lin" valueType="num">
                                      <p:cBhvr additive="repl">
                                        <p:cTn id="25" dur="500" fill="hold"/>
                                        <p:tgtEl>
                                          <p:spTgt spid="29698">
                                            <p:txEl>
                                              <p:pRg st="5" end="5"/>
                                            </p:txEl>
                                          </p:spTgt>
                                        </p:tgtEl>
                                        <p:attrNameLst>
                                          <p:attrName>ppt_x</p:attrName>
                                        </p:attrNameLst>
                                      </p:cBhvr>
                                      <p:tavLst>
                                        <p:tav tm="100000">
                                          <p:val>
                                            <p:strVal val="#ppt_x"/>
                                          </p:val>
                                        </p:tav>
                                        <p:tav tm="100000">
                                          <p:val>
                                            <p:strVal val="#ppt_x"/>
                                          </p:val>
                                        </p:tav>
                                      </p:tavLst>
                                    </p:anim>
                                    <p:anim calcmode="lin" valueType="num">
                                      <p:cBhvr additive="repl">
                                        <p:cTn id="26" dur="500" fill="hold"/>
                                        <p:tgtEl>
                                          <p:spTgt spid="29698">
                                            <p:txEl>
                                              <p:pRg st="5" end="5"/>
                                            </p:txEl>
                                          </p:spTgt>
                                        </p:tgtEl>
                                        <p:attrNameLst>
                                          <p:attrName>ppt_y</p:attrName>
                                        </p:attrNameLst>
                                      </p:cBhvr>
                                      <p:tavLst>
                                        <p:tav tm="100000">
                                          <p:val>
                                            <p:strVal val="1+#ppt_h/2"/>
                                          </p:val>
                                        </p:tav>
                                        <p:tav tm="100000">
                                          <p:val>
                                            <p:strVal val="#ppt_y"/>
                                          </p:val>
                                        </p:tav>
                                      </p:tavLst>
                                    </p:anim>
                                  </p:childTnLst>
                                </p:cTn>
                              </p:par>
                              <p:par>
                                <p:cTn id="27" presetID="2" presetClass="entr" presetSubtype="4" fill="hold" nodeType="withEffect">
                                  <p:stCondLst>
                                    <p:cond delay="0"/>
                                  </p:stCondLst>
                                  <p:childTnLst>
                                    <p:set>
                                      <p:cBhvr additive="repl">
                                        <p:cTn id="28" dur="1" fill="hold">
                                          <p:stCondLst>
                                            <p:cond delay="0"/>
                                          </p:stCondLst>
                                        </p:cTn>
                                        <p:tgtEl>
                                          <p:spTgt spid="3"/>
                                        </p:tgtEl>
                                        <p:attrNameLst>
                                          <p:attrName>style.visibility</p:attrName>
                                        </p:attrNameLst>
                                      </p:cBhvr>
                                      <p:to>
                                        <p:strVal val="visible"/>
                                      </p:to>
                                    </p:set>
                                    <p:anim calcmode="lin" valueType="num">
                                      <p:cBhvr additive="repl">
                                        <p:cTn id="29" dur="500" fill="hold"/>
                                        <p:tgtEl>
                                          <p:spTgt spid="3"/>
                                        </p:tgtEl>
                                        <p:attrNameLst>
                                          <p:attrName>ppt_x</p:attrName>
                                        </p:attrNameLst>
                                      </p:cBhvr>
                                      <p:tavLst>
                                        <p:tav tm="100000">
                                          <p:val>
                                            <p:strVal val="#ppt_x"/>
                                          </p:val>
                                        </p:tav>
                                        <p:tav tm="100000">
                                          <p:val>
                                            <p:strVal val="#ppt_x"/>
                                          </p:val>
                                        </p:tav>
                                      </p:tavLst>
                                    </p:anim>
                                    <p:anim calcmode="lin" valueType="num">
                                      <p:cBhvr additive="repl">
                                        <p:cTn id="30" dur="500" fill="hold"/>
                                        <p:tgtEl>
                                          <p:spTgt spid="3"/>
                                        </p:tgtEl>
                                        <p:attrNameLst>
                                          <p:attrName>ppt_y</p:attrName>
                                        </p:attrNameLst>
                                      </p:cBhvr>
                                      <p:tavLst>
                                        <p:tav tm="10000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additive="repl">
                                        <p:cTn id="34" dur="1" fill="hold">
                                          <p:stCondLst>
                                            <p:cond delay="0"/>
                                          </p:stCondLst>
                                        </p:cTn>
                                        <p:tgtEl>
                                          <p:spTgt spid="29698">
                                            <p:txEl>
                                              <p:pRg st="7" end="7"/>
                                            </p:txEl>
                                          </p:spTgt>
                                        </p:tgtEl>
                                        <p:attrNameLst>
                                          <p:attrName>style.visibility</p:attrName>
                                        </p:attrNameLst>
                                      </p:cBhvr>
                                      <p:to>
                                        <p:strVal val="visible"/>
                                      </p:to>
                                    </p:set>
                                    <p:anim calcmode="lin" valueType="num">
                                      <p:cBhvr additive="repl">
                                        <p:cTn id="35" dur="500" fill="hold"/>
                                        <p:tgtEl>
                                          <p:spTgt spid="29698">
                                            <p:txEl>
                                              <p:pRg st="7" end="7"/>
                                            </p:txEl>
                                          </p:spTgt>
                                        </p:tgtEl>
                                        <p:attrNameLst>
                                          <p:attrName>ppt_x</p:attrName>
                                        </p:attrNameLst>
                                      </p:cBhvr>
                                      <p:tavLst>
                                        <p:tav tm="100000">
                                          <p:val>
                                            <p:strVal val="#ppt_x"/>
                                          </p:val>
                                        </p:tav>
                                        <p:tav tm="100000">
                                          <p:val>
                                            <p:strVal val="#ppt_x"/>
                                          </p:val>
                                        </p:tav>
                                      </p:tavLst>
                                    </p:anim>
                                    <p:anim calcmode="lin" valueType="num">
                                      <p:cBhvr additive="repl">
                                        <p:cTn id="36" dur="500" fill="hold"/>
                                        <p:tgtEl>
                                          <p:spTgt spid="29698">
                                            <p:txEl>
                                              <p:pRg st="7" end="7"/>
                                            </p:txEl>
                                          </p:spTgt>
                                        </p:tgtEl>
                                        <p:attrNameLst>
                                          <p:attrName>ppt_y</p:attrName>
                                        </p:attrNameLst>
                                      </p:cBhvr>
                                      <p:tavLst>
                                        <p:tav tm="100000">
                                          <p:val>
                                            <p:strVal val="1+#ppt_h/2"/>
                                          </p:val>
                                        </p:tav>
                                        <p:tav tm="100000">
                                          <p:val>
                                            <p:strVal val="#ppt_y"/>
                                          </p:val>
                                        </p:tav>
                                      </p:tavLst>
                                    </p:anim>
                                  </p:childTnLst>
                                </p:cTn>
                              </p:par>
                              <p:par>
                                <p:cTn id="37" presetID="2" presetClass="entr" presetSubtype="4" fill="hold" nodeType="withEffect">
                                  <p:stCondLst>
                                    <p:cond delay="0"/>
                                  </p:stCondLst>
                                  <p:childTnLst>
                                    <p:set>
                                      <p:cBhvr additive="repl">
                                        <p:cTn id="38" dur="1" fill="hold">
                                          <p:stCondLst>
                                            <p:cond delay="0"/>
                                          </p:stCondLst>
                                        </p:cTn>
                                        <p:tgtEl>
                                          <p:spTgt spid="2"/>
                                        </p:tgtEl>
                                        <p:attrNameLst>
                                          <p:attrName>style.visibility</p:attrName>
                                        </p:attrNameLst>
                                      </p:cBhvr>
                                      <p:to>
                                        <p:strVal val="visible"/>
                                      </p:to>
                                    </p:set>
                                    <p:anim calcmode="lin" valueType="num">
                                      <p:cBhvr additive="repl">
                                        <p:cTn id="39" dur="500" fill="hold"/>
                                        <p:tgtEl>
                                          <p:spTgt spid="2"/>
                                        </p:tgtEl>
                                        <p:attrNameLst>
                                          <p:attrName>ppt_x</p:attrName>
                                        </p:attrNameLst>
                                      </p:cBhvr>
                                      <p:tavLst>
                                        <p:tav tm="100000">
                                          <p:val>
                                            <p:strVal val="#ppt_x"/>
                                          </p:val>
                                        </p:tav>
                                        <p:tav tm="100000">
                                          <p:val>
                                            <p:strVal val="#ppt_x"/>
                                          </p:val>
                                        </p:tav>
                                      </p:tavLst>
                                    </p:anim>
                                    <p:anim calcmode="lin" valueType="num">
                                      <p:cBhvr additive="repl">
                                        <p:cTn id="40" dur="500" fill="hold"/>
                                        <p:tgtEl>
                                          <p:spTgt spid="2"/>
                                        </p:tgtEl>
                                        <p:attrNameLst>
                                          <p:attrName>ppt_y</p:attrName>
                                        </p:attrNameLst>
                                      </p:cBhvr>
                                      <p:tavLst>
                                        <p:tav tm="10000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additive="repl">
                                        <p:cTn id="44" dur="1" fill="hold">
                                          <p:stCondLst>
                                            <p:cond delay="0"/>
                                          </p:stCondLst>
                                        </p:cTn>
                                        <p:tgtEl>
                                          <p:spTgt spid="29698">
                                            <p:txEl>
                                              <p:pRg st="8" end="8"/>
                                            </p:txEl>
                                          </p:spTgt>
                                        </p:tgtEl>
                                        <p:attrNameLst>
                                          <p:attrName>style.visibility</p:attrName>
                                        </p:attrNameLst>
                                      </p:cBhvr>
                                      <p:to>
                                        <p:strVal val="visible"/>
                                      </p:to>
                                    </p:set>
                                    <p:anim calcmode="lin" valueType="num">
                                      <p:cBhvr additive="repl">
                                        <p:cTn id="45" dur="500" fill="hold"/>
                                        <p:tgtEl>
                                          <p:spTgt spid="29698">
                                            <p:txEl>
                                              <p:pRg st="8" end="8"/>
                                            </p:txEl>
                                          </p:spTgt>
                                        </p:tgtEl>
                                        <p:attrNameLst>
                                          <p:attrName>ppt_x</p:attrName>
                                        </p:attrNameLst>
                                      </p:cBhvr>
                                      <p:tavLst>
                                        <p:tav tm="100000">
                                          <p:val>
                                            <p:strVal val="#ppt_x"/>
                                          </p:val>
                                        </p:tav>
                                        <p:tav tm="100000">
                                          <p:val>
                                            <p:strVal val="#ppt_x"/>
                                          </p:val>
                                        </p:tav>
                                      </p:tavLst>
                                    </p:anim>
                                    <p:anim calcmode="lin" valueType="num">
                                      <p:cBhvr additive="repl">
                                        <p:cTn id="46" dur="500" fill="hold"/>
                                        <p:tgtEl>
                                          <p:spTgt spid="29698">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914400" y="6172200"/>
            <a:ext cx="3959225" cy="454025"/>
          </a:xfrm>
          <a:prstGeom prst="rect">
            <a:avLst/>
          </a:prstGeom>
          <a:noFill/>
          <a:ln w="9525">
            <a:noFill/>
            <a:round/>
            <a:headEnd/>
            <a:tailEnd/>
          </a:ln>
        </p:spPr>
        <p:txBody>
          <a:bodyPr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696464"/>
                </a:solidFill>
                <a:latin typeface="Times New Roman" pitchFamily="18" charset="0"/>
              </a:rPr>
              <a:t>Ch4-</a:t>
            </a:r>
            <a:fld id="{B90EC13B-6379-4732-B489-917EE4A08090}" type="slidenum">
              <a:rPr lang="en-US" sz="1400">
                <a:solidFill>
                  <a:srgbClr val="696464"/>
                </a:solidFill>
                <a:latin typeface="Times New Roman" pitchFamily="18" charset="0"/>
              </a:rPr>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29</a:t>
            </a:fld>
            <a:endParaRPr lang="en-US" sz="1400">
              <a:solidFill>
                <a:srgbClr val="696464"/>
              </a:solidFill>
              <a:latin typeface="Times New Roman" pitchFamily="18" charset="0"/>
            </a:endParaRPr>
          </a:p>
        </p:txBody>
      </p:sp>
      <p:sp>
        <p:nvSpPr>
          <p:cNvPr id="30722" name="Text Box 2"/>
          <p:cNvSpPr txBox="1">
            <a:spLocks noChangeArrowheads="1"/>
          </p:cNvSpPr>
          <p:nvPr/>
        </p:nvSpPr>
        <p:spPr bwMode="auto">
          <a:xfrm>
            <a:off x="428596" y="692150"/>
            <a:ext cx="8526492" cy="5616575"/>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Ackermann’s function</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 </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 =      2</a:t>
            </a:r>
            <a:r>
              <a:rPr lang="en-US" sz="2800" i="1" dirty="0">
                <a:solidFill>
                  <a:srgbClr val="000000"/>
                </a:solidFill>
                <a:latin typeface="Times New Roman" pitchFamily="18" charset="0"/>
              </a:rPr>
              <a:t>n</a:t>
            </a:r>
            <a:r>
              <a:rPr lang="en-US" sz="2800" dirty="0">
                <a:solidFill>
                  <a:srgbClr val="000000"/>
                </a:solidFill>
                <a:latin typeface="Times New Roman" pitchFamily="18" charset="0"/>
              </a:rPr>
              <a:t>                           if </a:t>
            </a:r>
            <a:r>
              <a:rPr lang="en-US" sz="2800" i="1" dirty="0">
                <a:solidFill>
                  <a:srgbClr val="000000"/>
                </a:solidFill>
                <a:latin typeface="Times New Roman" pitchFamily="18" charset="0"/>
              </a:rPr>
              <a:t>m </a:t>
            </a:r>
            <a:r>
              <a:rPr lang="en-US" sz="2800" dirty="0">
                <a:solidFill>
                  <a:srgbClr val="000000"/>
                </a:solidFill>
                <a:latin typeface="Times New Roman" pitchFamily="18" charset="0"/>
              </a:rPr>
              <a:t>= 0</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Times New Roman" pitchFamily="18" charset="0"/>
              </a:rPr>
              <a:t>                            0                             if </a:t>
            </a:r>
            <a:r>
              <a:rPr lang="en-US" sz="2800" i="1" dirty="0">
                <a:solidFill>
                  <a:srgbClr val="000000"/>
                </a:solidFill>
                <a:latin typeface="Times New Roman" pitchFamily="18" charset="0"/>
              </a:rPr>
              <a:t>m </a:t>
            </a:r>
            <a:r>
              <a:rPr lang="en-US" sz="2800" dirty="0">
                <a:solidFill>
                  <a:srgbClr val="000000"/>
                </a:solidFill>
                <a:latin typeface="Symbol" pitchFamily="18" charset="2"/>
              </a:rPr>
              <a:t></a:t>
            </a:r>
            <a:r>
              <a:rPr lang="en-US" sz="2800" dirty="0">
                <a:solidFill>
                  <a:srgbClr val="000000"/>
                </a:solidFill>
                <a:latin typeface="Times New Roman" pitchFamily="18" charset="0"/>
              </a:rPr>
              <a:t> 1 and </a:t>
            </a:r>
            <a:r>
              <a:rPr lang="en-US" sz="2800" i="1" dirty="0">
                <a:solidFill>
                  <a:srgbClr val="000000"/>
                </a:solidFill>
                <a:latin typeface="Times New Roman" pitchFamily="18" charset="0"/>
              </a:rPr>
              <a:t>n </a:t>
            </a:r>
            <a:r>
              <a:rPr lang="en-US" sz="2800" dirty="0">
                <a:solidFill>
                  <a:srgbClr val="000000"/>
                </a:solidFill>
                <a:latin typeface="Times New Roman" pitchFamily="18" charset="0"/>
              </a:rPr>
              <a:t>= 0</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Times New Roman" pitchFamily="18" charset="0"/>
              </a:rPr>
              <a:t>                            2                             if </a:t>
            </a:r>
            <a:r>
              <a:rPr lang="en-US" sz="2800" i="1" dirty="0">
                <a:solidFill>
                  <a:srgbClr val="000000"/>
                </a:solidFill>
                <a:latin typeface="Times New Roman" pitchFamily="18" charset="0"/>
              </a:rPr>
              <a:t>m </a:t>
            </a:r>
            <a:r>
              <a:rPr lang="en-US" sz="2800" dirty="0">
                <a:solidFill>
                  <a:srgbClr val="000000"/>
                </a:solidFill>
                <a:latin typeface="Symbol" pitchFamily="18" charset="2"/>
              </a:rPr>
              <a:t></a:t>
            </a:r>
            <a:r>
              <a:rPr lang="en-US" sz="2800" dirty="0">
                <a:solidFill>
                  <a:srgbClr val="000000"/>
                </a:solidFill>
                <a:latin typeface="Times New Roman" pitchFamily="18" charset="0"/>
              </a:rPr>
              <a:t> 1 and </a:t>
            </a:r>
            <a:r>
              <a:rPr lang="en-US" sz="2800" i="1" dirty="0">
                <a:solidFill>
                  <a:srgbClr val="000000"/>
                </a:solidFill>
                <a:latin typeface="Times New Roman" pitchFamily="18" charset="0"/>
              </a:rPr>
              <a:t>n </a:t>
            </a:r>
            <a:r>
              <a:rPr lang="en-US" sz="2800" dirty="0">
                <a:solidFill>
                  <a:srgbClr val="000000"/>
                </a:solidFill>
                <a:latin typeface="Times New Roman" pitchFamily="18" charset="0"/>
              </a:rPr>
              <a:t>= 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Times New Roman" pitchFamily="18" charset="0"/>
              </a:rPr>
              <a:t>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Symbol" pitchFamily="18" charset="2"/>
              </a:rPr>
              <a:t></a:t>
            </a:r>
            <a:r>
              <a:rPr lang="en-US" sz="2800" dirty="0">
                <a:solidFill>
                  <a:srgbClr val="000000"/>
                </a:solidFill>
                <a:latin typeface="Times New Roman" pitchFamily="18" charset="0"/>
              </a:rPr>
              <a:t>1,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 </a:t>
            </a:r>
            <a:r>
              <a:rPr lang="en-US" sz="2800" i="1" dirty="0">
                <a:solidFill>
                  <a:srgbClr val="000000"/>
                </a:solidFill>
                <a:latin typeface="Times New Roman" pitchFamily="18" charset="0"/>
              </a:rPr>
              <a:t>n</a:t>
            </a:r>
            <a:r>
              <a:rPr lang="en-US" sz="2800" dirty="0">
                <a:solidFill>
                  <a:srgbClr val="000000"/>
                </a:solidFill>
                <a:latin typeface="Symbol" pitchFamily="18" charset="2"/>
              </a:rPr>
              <a:t></a:t>
            </a:r>
            <a:r>
              <a:rPr lang="en-US" sz="2800" dirty="0">
                <a:solidFill>
                  <a:srgbClr val="000000"/>
                </a:solidFill>
                <a:latin typeface="Times New Roman" pitchFamily="18" charset="0"/>
              </a:rPr>
              <a:t>1))  if </a:t>
            </a:r>
            <a:r>
              <a:rPr lang="en-US" sz="2800" i="1" dirty="0">
                <a:solidFill>
                  <a:srgbClr val="000000"/>
                </a:solidFill>
                <a:latin typeface="Times New Roman" pitchFamily="18" charset="0"/>
              </a:rPr>
              <a:t>m </a:t>
            </a:r>
            <a:r>
              <a:rPr lang="en-US" sz="2800" dirty="0">
                <a:solidFill>
                  <a:srgbClr val="000000"/>
                </a:solidFill>
                <a:latin typeface="Symbol" pitchFamily="18" charset="2"/>
              </a:rPr>
              <a:t></a:t>
            </a:r>
            <a:r>
              <a:rPr lang="en-US" sz="2800" dirty="0">
                <a:solidFill>
                  <a:srgbClr val="000000"/>
                </a:solidFill>
                <a:latin typeface="Times New Roman" pitchFamily="18" charset="0"/>
              </a:rPr>
              <a:t> 1 and </a:t>
            </a:r>
            <a:r>
              <a:rPr lang="en-US" sz="2800" i="1" dirty="0">
                <a:solidFill>
                  <a:srgbClr val="000000"/>
                </a:solidFill>
                <a:latin typeface="Times New Roman" pitchFamily="18" charset="0"/>
              </a:rPr>
              <a:t>n </a:t>
            </a:r>
            <a:r>
              <a:rPr lang="en-US" sz="2800" dirty="0">
                <a:solidFill>
                  <a:srgbClr val="000000"/>
                </a:solidFill>
                <a:latin typeface="Symbol" pitchFamily="18" charset="2"/>
              </a:rPr>
              <a:t></a:t>
            </a:r>
            <a:r>
              <a:rPr lang="en-US" sz="2800" dirty="0">
                <a:solidFill>
                  <a:srgbClr val="000000"/>
                </a:solidFill>
                <a:latin typeface="Times New Roman" pitchFamily="18" charset="0"/>
              </a:rPr>
              <a:t> 2</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dirty="0">
              <a:solidFill>
                <a:srgbClr val="000000"/>
              </a:solidFill>
              <a:latin typeface="Times New Roman" pitchFamily="18" charset="0"/>
            </a:endParaRP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8000"/>
                </a:solidFill>
                <a:latin typeface="Perpetua" pitchFamily="18" charset="0"/>
              </a:rPr>
              <a:t>Exercise 49</a:t>
            </a:r>
            <a:r>
              <a:rPr lang="en-US" sz="2800" dirty="0">
                <a:solidFill>
                  <a:srgbClr val="000000"/>
                </a:solidFill>
                <a:latin typeface="Perpetua" pitchFamily="18" charset="0"/>
              </a:rPr>
              <a:t>  Show that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,2)=4</a:t>
            </a:r>
            <a:r>
              <a:rPr lang="en-US" sz="2800" dirty="0">
                <a:solidFill>
                  <a:srgbClr val="000000"/>
                </a:solidFill>
                <a:latin typeface="Perpetua" pitchFamily="18" charset="0"/>
              </a:rPr>
              <a:t> whenever </a:t>
            </a:r>
            <a:r>
              <a:rPr lang="en-US" sz="2800" i="1" dirty="0">
                <a:solidFill>
                  <a:srgbClr val="000000"/>
                </a:solidFill>
                <a:latin typeface="Times New Roman" pitchFamily="18" charset="0"/>
              </a:rPr>
              <a:t>m </a:t>
            </a:r>
            <a:r>
              <a:rPr lang="en-US" sz="2800" dirty="0">
                <a:solidFill>
                  <a:srgbClr val="000000"/>
                </a:solidFill>
                <a:latin typeface="Symbol" pitchFamily="18" charset="2"/>
              </a:rPr>
              <a:t></a:t>
            </a:r>
            <a:r>
              <a:rPr lang="en-US" sz="2800" dirty="0">
                <a:solidFill>
                  <a:srgbClr val="000000"/>
                </a:solidFill>
                <a:latin typeface="Times New Roman" pitchFamily="18" charset="0"/>
              </a:rPr>
              <a:t> 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dirty="0">
                <a:solidFill>
                  <a:srgbClr val="008000"/>
                </a:solidFill>
                <a:latin typeface="Perpetua" pitchFamily="18" charset="0"/>
              </a:rPr>
              <a:t>Pf :</a:t>
            </a:r>
            <a:r>
              <a:rPr lang="en-US" sz="2800" dirty="0">
                <a:solidFill>
                  <a:srgbClr val="000000"/>
                </a:solidFill>
                <a:latin typeface="Perpetua" pitchFamily="18" charset="0"/>
              </a:rPr>
              <a:t> </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,2) =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Symbol" pitchFamily="18" charset="2"/>
              </a:rPr>
              <a:t></a:t>
            </a:r>
            <a:r>
              <a:rPr lang="en-US" sz="2800" dirty="0">
                <a:solidFill>
                  <a:srgbClr val="000000"/>
                </a:solidFill>
                <a:latin typeface="Times New Roman" pitchFamily="18" charset="0"/>
              </a:rPr>
              <a:t>1,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,1)) =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Symbol" pitchFamily="18" charset="2"/>
              </a:rPr>
              <a:t></a:t>
            </a:r>
            <a:r>
              <a:rPr lang="en-US" sz="2800" dirty="0">
                <a:solidFill>
                  <a:srgbClr val="000000"/>
                </a:solidFill>
                <a:latin typeface="Times New Roman" pitchFamily="18" charset="0"/>
              </a:rPr>
              <a:t>1,2)</a:t>
            </a:r>
            <a:r>
              <a:rPr lang="en-US" sz="2800" dirty="0">
                <a:solidFill>
                  <a:srgbClr val="000000"/>
                </a:solidFill>
                <a:latin typeface="Perpetua" pitchFamily="18" charset="0"/>
              </a:rPr>
              <a:t> whenever </a:t>
            </a:r>
            <a:r>
              <a:rPr lang="en-US" sz="2800" i="1" dirty="0">
                <a:solidFill>
                  <a:srgbClr val="000000"/>
                </a:solidFill>
                <a:latin typeface="Times New Roman" pitchFamily="18" charset="0"/>
              </a:rPr>
              <a:t>m </a:t>
            </a:r>
            <a:r>
              <a:rPr lang="en-US" sz="2800" dirty="0">
                <a:solidFill>
                  <a:srgbClr val="000000"/>
                </a:solidFill>
                <a:latin typeface="Symbol" pitchFamily="18" charset="2"/>
              </a:rPr>
              <a:t></a:t>
            </a:r>
            <a:r>
              <a:rPr lang="en-US" sz="2800" dirty="0">
                <a:solidFill>
                  <a:srgbClr val="000000"/>
                </a:solidFill>
                <a:latin typeface="Perpetua" pitchFamily="18" charset="0"/>
              </a:rPr>
              <a:t> 1.</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000000"/>
                </a:solidFill>
                <a:latin typeface="Perpetua" pitchFamily="18" charset="0"/>
              </a:rPr>
              <a:t>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Times New Roman" pitchFamily="18" charset="0"/>
              </a:rPr>
              <a:t>,2) =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Symbol" pitchFamily="18" charset="2"/>
              </a:rPr>
              <a:t></a:t>
            </a:r>
            <a:r>
              <a:rPr lang="en-US" sz="2800" dirty="0">
                <a:solidFill>
                  <a:srgbClr val="000000"/>
                </a:solidFill>
                <a:latin typeface="Times New Roman" pitchFamily="18" charset="0"/>
              </a:rPr>
              <a:t>1,2) =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a:t>
            </a:r>
            <a:r>
              <a:rPr lang="en-US" sz="2800" i="1" dirty="0">
                <a:solidFill>
                  <a:srgbClr val="000000"/>
                </a:solidFill>
                <a:latin typeface="Times New Roman" pitchFamily="18" charset="0"/>
              </a:rPr>
              <a:t>m</a:t>
            </a:r>
            <a:r>
              <a:rPr lang="en-US" sz="2800" dirty="0">
                <a:solidFill>
                  <a:srgbClr val="000000"/>
                </a:solidFill>
                <a:latin typeface="Symbol" pitchFamily="18" charset="2"/>
              </a:rPr>
              <a:t></a:t>
            </a:r>
            <a:r>
              <a:rPr lang="en-US" sz="2800" dirty="0">
                <a:solidFill>
                  <a:srgbClr val="000000"/>
                </a:solidFill>
                <a:latin typeface="Times New Roman" pitchFamily="18" charset="0"/>
              </a:rPr>
              <a:t>2,2) = … = </a:t>
            </a:r>
            <a:r>
              <a:rPr lang="en-US" sz="2800" i="1" dirty="0">
                <a:solidFill>
                  <a:srgbClr val="000000"/>
                </a:solidFill>
                <a:latin typeface="Times New Roman" pitchFamily="18" charset="0"/>
              </a:rPr>
              <a:t>A</a:t>
            </a:r>
            <a:r>
              <a:rPr lang="en-US" sz="2800" dirty="0">
                <a:solidFill>
                  <a:srgbClr val="000000"/>
                </a:solidFill>
                <a:latin typeface="Times New Roman" pitchFamily="18" charset="0"/>
              </a:rPr>
              <a:t>(0,2) = 4.</a:t>
            </a:r>
          </a:p>
        </p:txBody>
      </p:sp>
      <p:sp>
        <p:nvSpPr>
          <p:cNvPr id="29700" name="AutoShape 3"/>
          <p:cNvSpPr>
            <a:spLocks/>
          </p:cNvSpPr>
          <p:nvPr/>
        </p:nvSpPr>
        <p:spPr bwMode="auto">
          <a:xfrm>
            <a:off x="2195513" y="1341438"/>
            <a:ext cx="360362" cy="1727200"/>
          </a:xfrm>
          <a:prstGeom prst="leftBrace">
            <a:avLst>
              <a:gd name="adj1" fmla="val 39941"/>
              <a:gd name="adj2" fmla="val 50000"/>
            </a:avLst>
          </a:prstGeom>
          <a:noFill/>
          <a:ln w="9360">
            <a:solidFill>
              <a:srgbClr val="000000"/>
            </a:solidFill>
            <a:miter lim="800000"/>
            <a:headEnd/>
            <a:tailEnd/>
          </a:ln>
        </p:spPr>
        <p:txBody>
          <a:bodyPr wrap="none" anchor="ctr"/>
          <a:lstStyle/>
          <a:p>
            <a:endParaRPr lang="id-ID"/>
          </a:p>
        </p:txBody>
      </p:sp>
      <p:sp>
        <p:nvSpPr>
          <p:cNvPr id="5" name="Slide Number Placeholder 4"/>
          <p:cNvSpPr>
            <a:spLocks noGrp="1"/>
          </p:cNvSpPr>
          <p:nvPr>
            <p:ph type="sldNum" sz="quarter" idx="12"/>
          </p:nvPr>
        </p:nvSpPr>
        <p:spPr/>
        <p:txBody>
          <a:bodyPr/>
          <a:lstStyle/>
          <a:p>
            <a:fld id="{E29F1CCB-4845-4818-B6DA-06FA373F5B42}" type="slidenum">
              <a:rPr lang="id-ID" smtClean="0"/>
              <a:pPr/>
              <a:t>29</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0722">
                                            <p:txEl>
                                              <p:pRg st="6" end="6"/>
                                            </p:txEl>
                                          </p:spTgt>
                                        </p:tgtEl>
                                        <p:attrNameLst>
                                          <p:attrName>style.visibility</p:attrName>
                                        </p:attrNameLst>
                                      </p:cBhvr>
                                      <p:to>
                                        <p:strVal val="visible"/>
                                      </p:to>
                                    </p:set>
                                    <p:anim calcmode="lin" valueType="num">
                                      <p:cBhvr additive="repl">
                                        <p:cTn id="7" dur="500" fill="hold"/>
                                        <p:tgtEl>
                                          <p:spTgt spid="30722">
                                            <p:txEl>
                                              <p:pRg st="6" end="6"/>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30722">
                                            <p:txEl>
                                              <p:pRg st="6" end="6"/>
                                            </p:txEl>
                                          </p:spTgt>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30722">
                                            <p:txEl>
                                              <p:pRg st="7" end="7"/>
                                            </p:txEl>
                                          </p:spTgt>
                                        </p:tgtEl>
                                        <p:attrNameLst>
                                          <p:attrName>style.visibility</p:attrName>
                                        </p:attrNameLst>
                                      </p:cBhvr>
                                      <p:to>
                                        <p:strVal val="visible"/>
                                      </p:to>
                                    </p:set>
                                    <p:anim calcmode="lin" valueType="num">
                                      <p:cBhvr additive="repl">
                                        <p:cTn id="11" dur="500" fill="hold"/>
                                        <p:tgtEl>
                                          <p:spTgt spid="30722">
                                            <p:txEl>
                                              <p:pRg st="7" end="7"/>
                                            </p:txEl>
                                          </p:spTgt>
                                        </p:tgtEl>
                                        <p:attrNameLst>
                                          <p:attrName>ppt_x</p:attrName>
                                        </p:attrNameLst>
                                      </p:cBhvr>
                                      <p:tavLst>
                                        <p:tav tm="100000">
                                          <p:val>
                                            <p:strVal val="#ppt_x"/>
                                          </p:val>
                                        </p:tav>
                                        <p:tav tm="100000">
                                          <p:val>
                                            <p:strVal val="#ppt_x"/>
                                          </p:val>
                                        </p:tav>
                                      </p:tavLst>
                                    </p:anim>
                                    <p:anim calcmode="lin" valueType="num">
                                      <p:cBhvr additive="repl">
                                        <p:cTn id="12" dur="500" fill="hold"/>
                                        <p:tgtEl>
                                          <p:spTgt spid="30722">
                                            <p:txEl>
                                              <p:pRg st="7" end="7"/>
                                            </p:txEl>
                                          </p:spTgt>
                                        </p:tgtEl>
                                        <p:attrNameLst>
                                          <p:attrName>ppt_y</p:attrName>
                                        </p:attrNameLst>
                                      </p:cBhvr>
                                      <p:tavLst>
                                        <p:tav tm="10000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additive="repl">
                                        <p:cTn id="16" dur="1" fill="hold">
                                          <p:stCondLst>
                                            <p:cond delay="0"/>
                                          </p:stCondLst>
                                        </p:cTn>
                                        <p:tgtEl>
                                          <p:spTgt spid="30722">
                                            <p:txEl>
                                              <p:pRg st="8" end="8"/>
                                            </p:txEl>
                                          </p:spTgt>
                                        </p:tgtEl>
                                        <p:attrNameLst>
                                          <p:attrName>style.visibility</p:attrName>
                                        </p:attrNameLst>
                                      </p:cBhvr>
                                      <p:to>
                                        <p:strVal val="visible"/>
                                      </p:to>
                                    </p:set>
                                    <p:anim calcmode="lin" valueType="num">
                                      <p:cBhvr additive="repl">
                                        <p:cTn id="17" dur="500" fill="hold"/>
                                        <p:tgtEl>
                                          <p:spTgt spid="30722">
                                            <p:txEl>
                                              <p:pRg st="8" end="8"/>
                                            </p:txEl>
                                          </p:spTgt>
                                        </p:tgtEl>
                                        <p:attrNameLst>
                                          <p:attrName>ppt_x</p:attrName>
                                        </p:attrNameLst>
                                      </p:cBhvr>
                                      <p:tavLst>
                                        <p:tav tm="100000">
                                          <p:val>
                                            <p:strVal val="#ppt_x"/>
                                          </p:val>
                                        </p:tav>
                                        <p:tav tm="100000">
                                          <p:val>
                                            <p:strVal val="#ppt_x"/>
                                          </p:val>
                                        </p:tav>
                                      </p:tavLst>
                                    </p:anim>
                                    <p:anim calcmode="lin" valueType="num">
                                      <p:cBhvr additive="repl">
                                        <p:cTn id="18" dur="500" fill="hold"/>
                                        <p:tgtEl>
                                          <p:spTgt spid="30722">
                                            <p:txEl>
                                              <p:pRg st="8" end="8"/>
                                            </p:txEl>
                                          </p:spTgt>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30722">
                                            <p:txEl>
                                              <p:pRg st="9" end="9"/>
                                            </p:txEl>
                                          </p:spTgt>
                                        </p:tgtEl>
                                        <p:attrNameLst>
                                          <p:attrName>style.visibility</p:attrName>
                                        </p:attrNameLst>
                                      </p:cBhvr>
                                      <p:to>
                                        <p:strVal val="visible"/>
                                      </p:to>
                                    </p:set>
                                    <p:anim calcmode="lin" valueType="num">
                                      <p:cBhvr additive="repl">
                                        <p:cTn id="23" dur="500" fill="hold"/>
                                        <p:tgtEl>
                                          <p:spTgt spid="30722">
                                            <p:txEl>
                                              <p:pRg st="9" end="9"/>
                                            </p:txEl>
                                          </p:spTgt>
                                        </p:tgtEl>
                                        <p:attrNameLst>
                                          <p:attrName>ppt_x</p:attrName>
                                        </p:attrNameLst>
                                      </p:cBhvr>
                                      <p:tavLst>
                                        <p:tav tm="100000">
                                          <p:val>
                                            <p:strVal val="#ppt_x"/>
                                          </p:val>
                                        </p:tav>
                                        <p:tav tm="100000">
                                          <p:val>
                                            <p:strVal val="#ppt_x"/>
                                          </p:val>
                                        </p:tav>
                                      </p:tavLst>
                                    </p:anim>
                                    <p:anim calcmode="lin" valueType="num">
                                      <p:cBhvr additive="repl">
                                        <p:cTn id="24" dur="500" fill="hold"/>
                                        <p:tgtEl>
                                          <p:spTgt spid="30722">
                                            <p:txEl>
                                              <p:pRg st="9" end="9"/>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What is induction?</a:t>
            </a:r>
          </a:p>
        </p:txBody>
      </p:sp>
      <p:sp>
        <p:nvSpPr>
          <p:cNvPr id="1475587" name="Rectangle 3"/>
          <p:cNvSpPr>
            <a:spLocks noGrp="1" noChangeArrowheads="1"/>
          </p:cNvSpPr>
          <p:nvPr>
            <p:ph type="body" idx="1"/>
          </p:nvPr>
        </p:nvSpPr>
        <p:spPr/>
        <p:txBody>
          <a:bodyPr/>
          <a:lstStyle/>
          <a:p>
            <a:pPr>
              <a:lnSpc>
                <a:spcPct val="90000"/>
              </a:lnSpc>
            </a:pPr>
            <a:r>
              <a:rPr lang="en-US" sz="2400" smtClean="0"/>
              <a:t>A method of proof</a:t>
            </a:r>
          </a:p>
          <a:p>
            <a:pPr>
              <a:lnSpc>
                <a:spcPct val="90000"/>
              </a:lnSpc>
            </a:pPr>
            <a:r>
              <a:rPr lang="en-US" sz="2400" smtClean="0"/>
              <a:t>It does not generate answers: it only can prove them</a:t>
            </a:r>
          </a:p>
          <a:p>
            <a:pPr>
              <a:lnSpc>
                <a:spcPct val="90000"/>
              </a:lnSpc>
            </a:pPr>
            <a:r>
              <a:rPr lang="en-US" sz="2400" smtClean="0"/>
              <a:t>Three parts:</a:t>
            </a:r>
          </a:p>
          <a:p>
            <a:pPr lvl="1">
              <a:lnSpc>
                <a:spcPct val="90000"/>
              </a:lnSpc>
            </a:pPr>
            <a:r>
              <a:rPr lang="en-US" sz="2000" smtClean="0"/>
              <a:t>Base case(s): show it is true for one element</a:t>
            </a:r>
          </a:p>
          <a:p>
            <a:pPr lvl="1">
              <a:lnSpc>
                <a:spcPct val="90000"/>
              </a:lnSpc>
            </a:pPr>
            <a:r>
              <a:rPr lang="en-US" sz="2000" smtClean="0"/>
              <a:t>Inductive hypothesis: assume it is true for any given element</a:t>
            </a:r>
          </a:p>
          <a:p>
            <a:pPr lvl="2">
              <a:lnSpc>
                <a:spcPct val="90000"/>
              </a:lnSpc>
            </a:pPr>
            <a:r>
              <a:rPr lang="en-US" sz="1800" b="1" smtClean="0">
                <a:solidFill>
                  <a:srgbClr val="FF0000"/>
                </a:solidFill>
              </a:rPr>
              <a:t>Must be clearly labeled!!!</a:t>
            </a:r>
          </a:p>
          <a:p>
            <a:pPr lvl="1">
              <a:lnSpc>
                <a:spcPct val="90000"/>
              </a:lnSpc>
            </a:pPr>
            <a:r>
              <a:rPr lang="en-US" sz="2000" smtClean="0"/>
              <a:t>Show that if it true for the next  highest element</a:t>
            </a:r>
          </a:p>
        </p:txBody>
      </p:sp>
      <p:sp>
        <p:nvSpPr>
          <p:cNvPr id="4" name="Slide Number Placeholder 3"/>
          <p:cNvSpPr>
            <a:spLocks noGrp="1"/>
          </p:cNvSpPr>
          <p:nvPr>
            <p:ph type="sldNum" sz="quarter" idx="12"/>
          </p:nvPr>
        </p:nvSpPr>
        <p:spPr/>
        <p:txBody>
          <a:bodyPr/>
          <a:lstStyle/>
          <a:p>
            <a:fld id="{E29F1CCB-4845-4818-B6DA-06FA373F5B42}" type="slidenum">
              <a:rPr lang="id-ID" smtClean="0"/>
              <a:pPr/>
              <a:t>3</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5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55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5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28596" y="571480"/>
            <a:ext cx="8229600" cy="747713"/>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dirty="0">
                <a:solidFill>
                  <a:srgbClr val="696464"/>
                </a:solidFill>
                <a:latin typeface="Franklin Gothic Book" pitchFamily="34" charset="0"/>
              </a:rPr>
              <a:t>Recursive algorithms.</a:t>
            </a:r>
          </a:p>
        </p:txBody>
      </p:sp>
      <p:sp>
        <p:nvSpPr>
          <p:cNvPr id="31746" name="Text Box 2"/>
          <p:cNvSpPr txBox="1">
            <a:spLocks noChangeArrowheads="1"/>
          </p:cNvSpPr>
          <p:nvPr/>
        </p:nvSpPr>
        <p:spPr bwMode="auto">
          <a:xfrm>
            <a:off x="500034" y="1357298"/>
            <a:ext cx="8524904" cy="4735527"/>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a:solidFill>
                  <a:srgbClr val="000000"/>
                </a:solidFill>
                <a:latin typeface="Perpetua" pitchFamily="18" charset="0"/>
              </a:rPr>
              <a:t>※ Sometimes we can reduce </a:t>
            </a:r>
            <a:r>
              <a:rPr lang="en-US" sz="2600" u="sng" dirty="0">
                <a:solidFill>
                  <a:srgbClr val="000000"/>
                </a:solidFill>
                <a:latin typeface="Perpetua" pitchFamily="18" charset="0"/>
              </a:rPr>
              <a:t>the solution to a problem with a particular set of input</a:t>
            </a:r>
            <a:r>
              <a:rPr lang="en-US" sz="2600" dirty="0">
                <a:solidFill>
                  <a:srgbClr val="000000"/>
                </a:solidFill>
                <a:latin typeface="Perpetua" pitchFamily="18" charset="0"/>
              </a:rPr>
              <a:t> to </a:t>
            </a:r>
            <a:r>
              <a:rPr lang="en-US" sz="2600" u="sng" dirty="0">
                <a:solidFill>
                  <a:srgbClr val="000000"/>
                </a:solidFill>
                <a:latin typeface="Perpetua" pitchFamily="18" charset="0"/>
              </a:rPr>
              <a:t>the solution of the same problem with smaller input values.</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dirty="0" err="1">
                <a:solidFill>
                  <a:srgbClr val="000000"/>
                </a:solidFill>
                <a:latin typeface="Perpetua" pitchFamily="18" charset="0"/>
              </a:rPr>
              <a:t>eg</a:t>
            </a:r>
            <a:r>
              <a:rPr lang="en-US" sz="2600" dirty="0">
                <a:solidFill>
                  <a:srgbClr val="000000"/>
                </a:solidFill>
                <a:latin typeface="Perpetua" pitchFamily="18" charset="0"/>
              </a:rPr>
              <a:t>.   </a:t>
            </a:r>
            <a:r>
              <a:rPr lang="en-US" sz="2600" dirty="0" err="1">
                <a:solidFill>
                  <a:srgbClr val="000000"/>
                </a:solidFill>
                <a:latin typeface="Perpetua" pitchFamily="18" charset="0"/>
              </a:rPr>
              <a:t>gcd</a:t>
            </a:r>
            <a:r>
              <a:rPr lang="en-US" sz="2600" dirty="0">
                <a:solidFill>
                  <a:srgbClr val="000000"/>
                </a:solidFill>
                <a:latin typeface="Perpetua" pitchFamily="18" charset="0"/>
              </a:rPr>
              <a:t>(</a:t>
            </a:r>
            <a:r>
              <a:rPr lang="en-US" sz="2600" i="1" dirty="0" err="1">
                <a:solidFill>
                  <a:srgbClr val="000000"/>
                </a:solidFill>
                <a:latin typeface="Times New Roman" pitchFamily="18" charset="0"/>
              </a:rPr>
              <a:t>a</a:t>
            </a:r>
            <a:r>
              <a:rPr lang="en-US" sz="2600" dirty="0" err="1">
                <a:solidFill>
                  <a:srgbClr val="000000"/>
                </a:solidFill>
                <a:latin typeface="Times New Roman" pitchFamily="18" charset="0"/>
              </a:rPr>
              <a:t>,</a:t>
            </a:r>
            <a:r>
              <a:rPr lang="en-US" sz="2600" i="1" dirty="0" err="1">
                <a:solidFill>
                  <a:srgbClr val="000000"/>
                </a:solidFill>
                <a:latin typeface="Times New Roman" pitchFamily="18" charset="0"/>
              </a:rPr>
              <a:t>b</a:t>
            </a:r>
            <a:r>
              <a:rPr lang="en-US" sz="2600" dirty="0">
                <a:solidFill>
                  <a:srgbClr val="000000"/>
                </a:solidFill>
                <a:latin typeface="Perpetua" pitchFamily="18" charset="0"/>
              </a:rPr>
              <a:t>) = </a:t>
            </a:r>
            <a:r>
              <a:rPr lang="en-US" sz="2600" dirty="0" err="1">
                <a:solidFill>
                  <a:srgbClr val="000000"/>
                </a:solidFill>
                <a:latin typeface="Perpetua" pitchFamily="18" charset="0"/>
              </a:rPr>
              <a:t>gcd</a:t>
            </a:r>
            <a:r>
              <a:rPr lang="en-US" sz="2600" dirty="0">
                <a:solidFill>
                  <a:srgbClr val="000000"/>
                </a:solidFill>
                <a:latin typeface="Perpetua" pitchFamily="18" charset="0"/>
              </a:rPr>
              <a:t>(</a:t>
            </a:r>
            <a:r>
              <a:rPr lang="en-US" sz="2600" i="1" dirty="0">
                <a:solidFill>
                  <a:srgbClr val="000000"/>
                </a:solidFill>
                <a:latin typeface="Times New Roman" pitchFamily="18" charset="0"/>
              </a:rPr>
              <a:t>b</a:t>
            </a:r>
            <a:r>
              <a:rPr lang="en-US" sz="2600" dirty="0">
                <a:solidFill>
                  <a:srgbClr val="000000"/>
                </a:solidFill>
                <a:latin typeface="Perpetua" pitchFamily="18" charset="0"/>
              </a:rPr>
              <a:t> mod </a:t>
            </a:r>
            <a:r>
              <a:rPr lang="en-US" sz="2600" i="1" dirty="0">
                <a:solidFill>
                  <a:srgbClr val="000000"/>
                </a:solidFill>
                <a:latin typeface="Times New Roman" pitchFamily="18" charset="0"/>
              </a:rPr>
              <a:t>a</a:t>
            </a:r>
            <a:r>
              <a:rPr lang="en-US" sz="2600" dirty="0">
                <a:solidFill>
                  <a:srgbClr val="000000"/>
                </a:solidFill>
                <a:latin typeface="Perpetua" pitchFamily="18" charset="0"/>
              </a:rPr>
              <a:t>, </a:t>
            </a:r>
            <a:r>
              <a:rPr lang="en-US" sz="2600" i="1" dirty="0">
                <a:solidFill>
                  <a:srgbClr val="000000"/>
                </a:solidFill>
                <a:latin typeface="Times New Roman" pitchFamily="18" charset="0"/>
              </a:rPr>
              <a:t>a</a:t>
            </a:r>
            <a:r>
              <a:rPr lang="en-US" sz="2600" dirty="0">
                <a:solidFill>
                  <a:srgbClr val="000000"/>
                </a:solidFill>
                <a:latin typeface="Perpetua" pitchFamily="18" charset="0"/>
              </a:rPr>
              <a:t>)       (when </a:t>
            </a:r>
            <a:r>
              <a:rPr lang="en-US" sz="2600" i="1" dirty="0">
                <a:solidFill>
                  <a:srgbClr val="000000"/>
                </a:solidFill>
                <a:latin typeface="Times New Roman" pitchFamily="18" charset="0"/>
              </a:rPr>
              <a:t>a </a:t>
            </a:r>
            <a:r>
              <a:rPr lang="en-US" sz="2600" dirty="0">
                <a:solidFill>
                  <a:srgbClr val="000000"/>
                </a:solidFill>
                <a:latin typeface="Times New Roman" pitchFamily="18" charset="0"/>
              </a:rPr>
              <a:t>&lt; </a:t>
            </a:r>
            <a:r>
              <a:rPr lang="en-US" sz="2600" i="1" dirty="0">
                <a:solidFill>
                  <a:srgbClr val="000000"/>
                </a:solidFill>
                <a:latin typeface="Times New Roman" pitchFamily="18" charset="0"/>
              </a:rPr>
              <a:t>b</a:t>
            </a:r>
            <a:r>
              <a:rPr lang="en-US" sz="2600" dirty="0">
                <a:solidFill>
                  <a:srgbClr val="000000"/>
                </a:solidFill>
                <a:latin typeface="Perpetua" pitchFamily="18" charset="0"/>
              </a:rPr>
              <a:t>)</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600" dirty="0">
              <a:solidFill>
                <a:srgbClr val="000000"/>
              </a:solidFill>
              <a:latin typeface="Perpetua" pitchFamily="18" charset="0"/>
            </a:endParaRP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dirty="0">
                <a:solidFill>
                  <a:srgbClr val="FF3300"/>
                </a:solidFill>
                <a:latin typeface="Perpetua" pitchFamily="18" charset="0"/>
              </a:rPr>
              <a:t>Def 1.</a:t>
            </a:r>
            <a:r>
              <a:rPr lang="en-US" sz="2600" dirty="0">
                <a:solidFill>
                  <a:srgbClr val="000000"/>
                </a:solidFill>
                <a:latin typeface="Perpetua" pitchFamily="18" charset="0"/>
              </a:rPr>
              <a:t>  An algorithm is called </a:t>
            </a:r>
            <a:r>
              <a:rPr lang="en-US" sz="2600" b="1" dirty="0">
                <a:solidFill>
                  <a:srgbClr val="0000FF"/>
                </a:solidFill>
                <a:latin typeface="Perpetua" pitchFamily="18" charset="0"/>
              </a:rPr>
              <a:t>recursive</a:t>
            </a:r>
            <a:r>
              <a:rPr lang="en-US" sz="2600" b="1" dirty="0">
                <a:solidFill>
                  <a:srgbClr val="000000"/>
                </a:solidFill>
                <a:latin typeface="Perpetua" pitchFamily="18" charset="0"/>
              </a:rPr>
              <a:t> </a:t>
            </a:r>
            <a:r>
              <a:rPr lang="en-US" sz="2600" dirty="0">
                <a:solidFill>
                  <a:srgbClr val="000000"/>
                </a:solidFill>
                <a:latin typeface="Perpetua" pitchFamily="18" charset="0"/>
              </a:rPr>
              <a:t>if it solves a problem by reducing it to an instance of the same problem with smaller input.</a:t>
            </a:r>
          </a:p>
        </p:txBody>
      </p:sp>
      <p:sp>
        <p:nvSpPr>
          <p:cNvPr id="4" name="Slide Number Placeholder 3"/>
          <p:cNvSpPr>
            <a:spLocks noGrp="1"/>
          </p:cNvSpPr>
          <p:nvPr>
            <p:ph type="sldNum" sz="quarter" idx="12"/>
          </p:nvPr>
        </p:nvSpPr>
        <p:spPr/>
        <p:txBody>
          <a:bodyPr/>
          <a:lstStyle/>
          <a:p>
            <a:fld id="{E29F1CCB-4845-4818-B6DA-06FA373F5B42}" type="slidenum">
              <a:rPr lang="id-ID" smtClean="0"/>
              <a:pPr/>
              <a:t>30</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1746">
                                            <p:txEl>
                                              <p:pRg st="0" end="0"/>
                                            </p:txEl>
                                          </p:spTgt>
                                        </p:tgtEl>
                                        <p:attrNameLst>
                                          <p:attrName>style.visibility</p:attrName>
                                        </p:attrNameLst>
                                      </p:cBhvr>
                                      <p:to>
                                        <p:strVal val="visible"/>
                                      </p:to>
                                    </p:set>
                                    <p:anim calcmode="lin" valueType="num">
                                      <p:cBhvr additive="repl">
                                        <p:cTn id="7" dur="500" fill="hold"/>
                                        <p:tgtEl>
                                          <p:spTgt spid="31746">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3174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1746">
                                            <p:txEl>
                                              <p:pRg st="1" end="1"/>
                                            </p:txEl>
                                          </p:spTgt>
                                        </p:tgtEl>
                                        <p:attrNameLst>
                                          <p:attrName>style.visibility</p:attrName>
                                        </p:attrNameLst>
                                      </p:cBhvr>
                                      <p:to>
                                        <p:strVal val="visible"/>
                                      </p:to>
                                    </p:set>
                                    <p:anim calcmode="lin" valueType="num">
                                      <p:cBhvr additive="repl">
                                        <p:cTn id="13" dur="500" fill="hold"/>
                                        <p:tgtEl>
                                          <p:spTgt spid="31746">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31746">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31746">
                                            <p:txEl>
                                              <p:pRg st="3" end="3"/>
                                            </p:txEl>
                                          </p:spTgt>
                                        </p:tgtEl>
                                        <p:attrNameLst>
                                          <p:attrName>style.visibility</p:attrName>
                                        </p:attrNameLst>
                                      </p:cBhvr>
                                      <p:to>
                                        <p:strVal val="visible"/>
                                      </p:to>
                                    </p:set>
                                    <p:anim calcmode="lin" valueType="num">
                                      <p:cBhvr additive="repl">
                                        <p:cTn id="19" dur="500" fill="hold"/>
                                        <p:tgtEl>
                                          <p:spTgt spid="31746">
                                            <p:txEl>
                                              <p:pRg st="3" end="3"/>
                                            </p:txEl>
                                          </p:spTgt>
                                        </p:tgtEl>
                                        <p:attrNameLst>
                                          <p:attrName>ppt_x</p:attrName>
                                        </p:attrNameLst>
                                      </p:cBhvr>
                                      <p:tavLst>
                                        <p:tav tm="100000">
                                          <p:val>
                                            <p:strVal val="#ppt_x"/>
                                          </p:val>
                                        </p:tav>
                                        <p:tav tm="100000">
                                          <p:val>
                                            <p:strVal val="#ppt_x"/>
                                          </p:val>
                                        </p:tav>
                                      </p:tavLst>
                                    </p:anim>
                                    <p:anim calcmode="lin" valueType="num">
                                      <p:cBhvr additive="repl">
                                        <p:cTn id="20" dur="500" fill="hold"/>
                                        <p:tgtEl>
                                          <p:spTgt spid="31746">
                                            <p:txEl>
                                              <p:pRg st="3" end="3"/>
                                            </p:txEl>
                                          </p:spTgt>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914400" y="6172200"/>
            <a:ext cx="3959225" cy="454025"/>
          </a:xfrm>
          <a:prstGeom prst="rect">
            <a:avLst/>
          </a:prstGeom>
          <a:noFill/>
          <a:ln w="9525">
            <a:noFill/>
            <a:round/>
            <a:headEnd/>
            <a:tailEnd/>
          </a:ln>
        </p:spPr>
        <p:txBody>
          <a:bodyPr lIns="90000" tIns="46800" rIns="90000" bIns="46800" anchor="ct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696464"/>
                </a:solidFill>
                <a:latin typeface="Times New Roman" pitchFamily="18" charset="0"/>
              </a:rPr>
              <a:t>Ch4-</a:t>
            </a:r>
            <a:fld id="{DF73ABBD-D67D-4FED-B2A0-036157278309}" type="slidenum">
              <a:rPr lang="en-US" sz="1400">
                <a:solidFill>
                  <a:srgbClr val="696464"/>
                </a:solidFill>
                <a:latin typeface="Times New Roman" pitchFamily="18" charset="0"/>
              </a:rPr>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31</a:t>
            </a:fld>
            <a:endParaRPr lang="en-US" sz="1400">
              <a:solidFill>
                <a:srgbClr val="696464"/>
              </a:solidFill>
              <a:latin typeface="Times New Roman" pitchFamily="18" charset="0"/>
            </a:endParaRPr>
          </a:p>
        </p:txBody>
      </p:sp>
      <p:sp>
        <p:nvSpPr>
          <p:cNvPr id="31747" name="Text Box 2"/>
          <p:cNvSpPr txBox="1">
            <a:spLocks noChangeArrowheads="1"/>
          </p:cNvSpPr>
          <p:nvPr/>
        </p:nvSpPr>
        <p:spPr bwMode="auto">
          <a:xfrm>
            <a:off x="928662" y="0"/>
            <a:ext cx="7769225" cy="1600201"/>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600" b="1" dirty="0">
                <a:solidFill>
                  <a:srgbClr val="008000"/>
                </a:solidFill>
                <a:latin typeface="Franklin Gothic Book" pitchFamily="34" charset="0"/>
              </a:rPr>
              <a:t>Example 2.</a:t>
            </a:r>
            <a:r>
              <a:rPr lang="en-US" sz="2600" dirty="0">
                <a:solidFill>
                  <a:srgbClr val="696464"/>
                </a:solidFill>
                <a:latin typeface="Franklin Gothic Book" pitchFamily="34" charset="0"/>
              </a:rPr>
              <a:t>  Give a recursive algorithm for computing </a:t>
            </a:r>
            <a:r>
              <a:rPr lang="en-US" sz="2600" i="1" dirty="0">
                <a:solidFill>
                  <a:srgbClr val="696464"/>
                </a:solidFill>
                <a:latin typeface="Times New Roman" pitchFamily="18" charset="0"/>
              </a:rPr>
              <a:t>a</a:t>
            </a:r>
            <a:r>
              <a:rPr lang="en-US" sz="2600" i="1" baseline="30000" dirty="0">
                <a:solidFill>
                  <a:srgbClr val="696464"/>
                </a:solidFill>
                <a:latin typeface="Times New Roman" pitchFamily="18" charset="0"/>
              </a:rPr>
              <a:t>n</a:t>
            </a:r>
            <a:r>
              <a:rPr lang="en-US" sz="2600" dirty="0">
                <a:solidFill>
                  <a:srgbClr val="696464"/>
                </a:solidFill>
                <a:latin typeface="Franklin Gothic Book" pitchFamily="34" charset="0"/>
              </a:rPr>
              <a:t>, where </a:t>
            </a:r>
            <a:r>
              <a:rPr lang="en-US" sz="2600" i="1" dirty="0" err="1">
                <a:solidFill>
                  <a:srgbClr val="696464"/>
                </a:solidFill>
                <a:latin typeface="Times New Roman" pitchFamily="18" charset="0"/>
              </a:rPr>
              <a:t>a</a:t>
            </a:r>
            <a:r>
              <a:rPr lang="en-US" sz="2600" dirty="0" err="1">
                <a:solidFill>
                  <a:srgbClr val="696464"/>
                </a:solidFill>
                <a:latin typeface="Symbol" pitchFamily="18" charset="2"/>
              </a:rPr>
              <a:t></a:t>
            </a:r>
            <a:r>
              <a:rPr lang="en-US" sz="2600" b="1" dirty="0" err="1">
                <a:solidFill>
                  <a:srgbClr val="696464"/>
                </a:solidFill>
                <a:latin typeface="Times New Roman" pitchFamily="18" charset="0"/>
              </a:rPr>
              <a:t>R</a:t>
            </a:r>
            <a:r>
              <a:rPr lang="en-US" sz="2600" dirty="0">
                <a:solidFill>
                  <a:srgbClr val="696464"/>
                </a:solidFill>
                <a:latin typeface="Times New Roman" pitchFamily="18" charset="0"/>
              </a:rPr>
              <a:t> \ {0}, </a:t>
            </a:r>
            <a:r>
              <a:rPr lang="en-US" sz="2600" i="1" dirty="0" err="1">
                <a:solidFill>
                  <a:srgbClr val="696464"/>
                </a:solidFill>
                <a:latin typeface="Times New Roman" pitchFamily="18" charset="0"/>
              </a:rPr>
              <a:t>n</a:t>
            </a:r>
            <a:r>
              <a:rPr lang="en-US" sz="2600" dirty="0" err="1">
                <a:solidFill>
                  <a:srgbClr val="696464"/>
                </a:solidFill>
                <a:latin typeface="Symbol" pitchFamily="18" charset="2"/>
              </a:rPr>
              <a:t></a:t>
            </a:r>
            <a:r>
              <a:rPr lang="en-US" sz="2600" b="1" dirty="0" err="1">
                <a:solidFill>
                  <a:srgbClr val="696464"/>
                </a:solidFill>
                <a:latin typeface="Times New Roman" pitchFamily="18" charset="0"/>
              </a:rPr>
              <a:t>N</a:t>
            </a:r>
            <a:r>
              <a:rPr lang="en-US" sz="2600" dirty="0">
                <a:solidFill>
                  <a:srgbClr val="696464"/>
                </a:solidFill>
                <a:latin typeface="Times New Roman" pitchFamily="18" charset="0"/>
              </a:rPr>
              <a:t>.</a:t>
            </a:r>
          </a:p>
        </p:txBody>
      </p:sp>
      <p:sp>
        <p:nvSpPr>
          <p:cNvPr id="32771" name="Text Box 3"/>
          <p:cNvSpPr txBox="1">
            <a:spLocks noChangeArrowheads="1"/>
          </p:cNvSpPr>
          <p:nvPr/>
        </p:nvSpPr>
        <p:spPr bwMode="auto">
          <a:xfrm>
            <a:off x="528638" y="2028825"/>
            <a:ext cx="5153025" cy="1557338"/>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rPr>
              <a:t>Sol :</a:t>
            </a:r>
            <a:r>
              <a:rPr lang="en-US" sz="2400">
                <a:solidFill>
                  <a:srgbClr val="000000"/>
                </a:solidFill>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recursive definition of </a:t>
            </a:r>
            <a:r>
              <a:rPr lang="en-US" sz="2400" i="1">
                <a:solidFill>
                  <a:srgbClr val="000000"/>
                </a:solidFill>
                <a:latin typeface="Times New Roman" pitchFamily="18" charset="0"/>
              </a:rPr>
              <a:t>a</a:t>
            </a:r>
            <a:r>
              <a:rPr lang="en-US" sz="2400" i="1" baseline="30000">
                <a:solidFill>
                  <a:srgbClr val="000000"/>
                </a:solidFill>
                <a:latin typeface="Times New Roman" pitchFamily="18" charset="0"/>
              </a:rPr>
              <a:t>n</a:t>
            </a:r>
            <a:r>
              <a:rPr lang="en-US" sz="2400">
                <a:solidFill>
                  <a:srgbClr val="000000"/>
                </a:solidFill>
              </a:rPr>
              <a:t> :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initial value : </a:t>
            </a:r>
            <a:r>
              <a:rPr lang="en-US" sz="2400" i="1">
                <a:solidFill>
                  <a:srgbClr val="000000"/>
                </a:solidFill>
                <a:latin typeface="Times New Roman" pitchFamily="18" charset="0"/>
              </a:rPr>
              <a:t>a</a:t>
            </a:r>
            <a:r>
              <a:rPr lang="en-US" sz="2400" baseline="30000">
                <a:solidFill>
                  <a:srgbClr val="000000"/>
                </a:solidFill>
                <a:latin typeface="Times New Roman" pitchFamily="18" charset="0"/>
              </a:rPr>
              <a:t>0</a:t>
            </a:r>
            <a:r>
              <a:rPr lang="en-US" sz="24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recursive def : </a:t>
            </a:r>
            <a:r>
              <a:rPr lang="en-US" sz="2400" i="1">
                <a:solidFill>
                  <a:srgbClr val="000000"/>
                </a:solidFill>
                <a:latin typeface="Times New Roman" pitchFamily="18" charset="0"/>
              </a:rPr>
              <a:t>a</a:t>
            </a:r>
            <a:r>
              <a:rPr lang="en-US" sz="2400" i="1" baseline="30000">
                <a:solidFill>
                  <a:srgbClr val="000000"/>
                </a:solidFill>
                <a:latin typeface="Times New Roman" pitchFamily="18" charset="0"/>
              </a:rPr>
              <a:t>n</a:t>
            </a:r>
            <a:r>
              <a:rPr lang="en-US" sz="2400">
                <a:solidFill>
                  <a:srgbClr val="000000"/>
                </a:solidFill>
                <a:latin typeface="Times New Roman" pitchFamily="18" charset="0"/>
              </a:rPr>
              <a:t> = </a:t>
            </a:r>
            <a:r>
              <a:rPr lang="en-US" sz="2400" i="1">
                <a:solidFill>
                  <a:srgbClr val="000000"/>
                </a:solidFill>
                <a:latin typeface="Times New Roman" pitchFamily="18" charset="0"/>
              </a:rPr>
              <a:t>a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a</a:t>
            </a:r>
            <a:r>
              <a:rPr lang="en-US" sz="2400" i="1" baseline="30000">
                <a:solidFill>
                  <a:srgbClr val="000000"/>
                </a:solidFill>
                <a:latin typeface="Times New Roman" pitchFamily="18" charset="0"/>
              </a:rPr>
              <a:t>n</a:t>
            </a:r>
            <a:r>
              <a:rPr lang="en-US" sz="2400" baseline="30000">
                <a:solidFill>
                  <a:srgbClr val="000000"/>
                </a:solidFill>
                <a:latin typeface="Symbol" pitchFamily="18" charset="2"/>
              </a:rPr>
              <a:t></a:t>
            </a:r>
            <a:r>
              <a:rPr lang="en-US" sz="2400" baseline="30000">
                <a:solidFill>
                  <a:srgbClr val="000000"/>
                </a:solidFill>
                <a:latin typeface="Times New Roman" pitchFamily="18" charset="0"/>
              </a:rPr>
              <a:t>1</a:t>
            </a:r>
            <a:r>
              <a:rPr lang="en-US" sz="2400">
                <a:solidFill>
                  <a:srgbClr val="000000"/>
                </a:solidFill>
              </a:rPr>
              <a:t>. </a:t>
            </a:r>
          </a:p>
        </p:txBody>
      </p:sp>
      <p:grpSp>
        <p:nvGrpSpPr>
          <p:cNvPr id="2" name="Group 4"/>
          <p:cNvGrpSpPr>
            <a:grpSpLocks/>
          </p:cNvGrpSpPr>
          <p:nvPr/>
        </p:nvGrpSpPr>
        <p:grpSpPr bwMode="auto">
          <a:xfrm>
            <a:off x="287338" y="3716338"/>
            <a:ext cx="6251575" cy="2209800"/>
            <a:chOff x="181" y="2341"/>
            <a:chExt cx="3938" cy="1392"/>
          </a:xfrm>
        </p:grpSpPr>
        <p:sp>
          <p:nvSpPr>
            <p:cNvPr id="31751" name="Text Box 5"/>
            <p:cNvSpPr txBox="1">
              <a:spLocks noChangeArrowheads="1"/>
            </p:cNvSpPr>
            <p:nvPr/>
          </p:nvSpPr>
          <p:spPr bwMode="auto">
            <a:xfrm>
              <a:off x="446" y="2523"/>
              <a:ext cx="3674" cy="1211"/>
            </a:xfrm>
            <a:prstGeom prst="rect">
              <a:avLst/>
            </a:prstGeom>
            <a:noFill/>
            <a:ln w="9360">
              <a:solidFill>
                <a:srgbClr val="0000FF"/>
              </a:solidFill>
              <a:miter lim="800000"/>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Algorithm 2.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power</a:t>
              </a:r>
              <a:r>
                <a:rPr lang="en-US" sz="2400">
                  <a:solidFill>
                    <a:srgbClr val="000000"/>
                  </a:solidFill>
                  <a:latin typeface="Times New Roman" pitchFamily="18" charset="0"/>
                </a:rPr>
                <a:t>( </a:t>
              </a:r>
              <a:r>
                <a:rPr lang="en-US" sz="2400" i="1">
                  <a:solidFill>
                    <a:srgbClr val="000000"/>
                  </a:solidFill>
                  <a:latin typeface="Times New Roman" pitchFamily="18" charset="0"/>
                </a:rPr>
                <a:t>a</a:t>
              </a:r>
              <a:r>
                <a:rPr lang="en-US" sz="2400">
                  <a:solidFill>
                    <a:srgbClr val="000000"/>
                  </a:solidFill>
                  <a:latin typeface="Times New Roman" pitchFamily="18" charset="0"/>
                </a:rPr>
                <a:t> : nonzero real number,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 : nonnegative integer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if</a:t>
              </a:r>
              <a:r>
                <a:rPr lang="en-US" sz="2400">
                  <a:solidFill>
                    <a:srgbClr val="000000"/>
                  </a:solidFill>
                  <a:latin typeface="Times New Roman" pitchFamily="18" charset="0"/>
                </a:rPr>
                <a:t>  </a:t>
              </a:r>
              <a:r>
                <a:rPr lang="en-US" sz="2400" i="1">
                  <a:solidFill>
                    <a:srgbClr val="000000"/>
                  </a:solidFill>
                  <a:latin typeface="Times New Roman" pitchFamily="18" charset="0"/>
                </a:rPr>
                <a:t>n </a:t>
              </a:r>
              <a:r>
                <a:rPr lang="en-US" sz="2400">
                  <a:solidFill>
                    <a:srgbClr val="000000"/>
                  </a:solidFill>
                  <a:latin typeface="Times New Roman" pitchFamily="18" charset="0"/>
                </a:rPr>
                <a:t>= 0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power</a:t>
              </a:r>
              <a:r>
                <a:rPr lang="en-US" sz="2400">
                  <a:solidFill>
                    <a:srgbClr val="000000"/>
                  </a:solidFill>
                  <a:latin typeface="Times New Roman" pitchFamily="18" charset="0"/>
                </a:rPr>
                <a:t>(</a:t>
              </a:r>
              <a:r>
                <a:rPr lang="en-US" sz="2400" i="1">
                  <a:solidFill>
                    <a:srgbClr val="000000"/>
                  </a:solidFill>
                  <a:latin typeface="Times New Roman" pitchFamily="18" charset="0"/>
                </a:rPr>
                <a:t>a</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a:t>
              </a:r>
              <a:r>
                <a:rPr lang="en-US" sz="2400">
                  <a:solidFill>
                    <a:srgbClr val="000000"/>
                  </a:solidFill>
                  <a:latin typeface="Times New Roman" pitchFamily="18" charset="0"/>
                </a:rPr>
                <a:t> </a:t>
              </a:r>
              <a:r>
                <a:rPr lang="en-US" sz="2400" i="1">
                  <a:solidFill>
                    <a:srgbClr val="000000"/>
                  </a:solidFill>
                  <a:latin typeface="Times New Roman" pitchFamily="18" charset="0"/>
                </a:rPr>
                <a:t>power</a:t>
              </a:r>
              <a:r>
                <a:rPr lang="en-US" sz="2400">
                  <a:solidFill>
                    <a:srgbClr val="000000"/>
                  </a:solidFill>
                  <a:latin typeface="Times New Roman" pitchFamily="18" charset="0"/>
                </a:rPr>
                <a:t>(</a:t>
              </a:r>
              <a:r>
                <a:rPr lang="en-US" sz="2400" i="1">
                  <a:solidFill>
                    <a:srgbClr val="000000"/>
                  </a:solidFill>
                  <a:latin typeface="Times New Roman" pitchFamily="18" charset="0"/>
                </a:rPr>
                <a:t>a</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i="1">
                  <a:solidFill>
                    <a:srgbClr val="000000"/>
                  </a:solidFill>
                  <a:latin typeface="Times New Roman" pitchFamily="18" charset="0"/>
                </a:rPr>
                <a:t>a</a:t>
              </a:r>
              <a:r>
                <a:rPr lang="en-US" sz="2400">
                  <a:solidFill>
                    <a:srgbClr val="000000"/>
                  </a:solidFill>
                  <a:latin typeface="Times New Roman" pitchFamily="18" charset="0"/>
                </a:rPr>
                <a:t> * </a:t>
              </a:r>
              <a:r>
                <a:rPr lang="en-US" sz="2400" i="1">
                  <a:solidFill>
                    <a:srgbClr val="000000"/>
                  </a:solidFill>
                  <a:latin typeface="Times New Roman" pitchFamily="18" charset="0"/>
                </a:rPr>
                <a:t>power</a:t>
              </a:r>
              <a:r>
                <a:rPr lang="en-US" sz="2400">
                  <a:solidFill>
                    <a:srgbClr val="000000"/>
                  </a:solidFill>
                  <a:latin typeface="Times New Roman" pitchFamily="18" charset="0"/>
                </a:rPr>
                <a:t>(</a:t>
              </a:r>
              <a:r>
                <a:rPr lang="en-US" sz="2400" i="1">
                  <a:solidFill>
                    <a:srgbClr val="000000"/>
                  </a:solidFill>
                  <a:latin typeface="Times New Roman" pitchFamily="18" charset="0"/>
                </a:rPr>
                <a:t>a</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1).</a:t>
              </a:r>
            </a:p>
          </p:txBody>
        </p:sp>
        <p:sp>
          <p:nvSpPr>
            <p:cNvPr id="31752" name="Text Box 6"/>
            <p:cNvSpPr txBox="1">
              <a:spLocks noChangeArrowheads="1"/>
            </p:cNvSpPr>
            <p:nvPr/>
          </p:nvSpPr>
          <p:spPr bwMode="auto">
            <a:xfrm>
              <a:off x="181" y="2341"/>
              <a:ext cx="205" cy="232"/>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a:t>
              </a:r>
            </a:p>
          </p:txBody>
        </p:sp>
      </p:grpSp>
      <p:sp>
        <p:nvSpPr>
          <p:cNvPr id="8" name="Slide Number Placeholder 7"/>
          <p:cNvSpPr>
            <a:spLocks noGrp="1"/>
          </p:cNvSpPr>
          <p:nvPr>
            <p:ph type="sldNum" sz="quarter" idx="12"/>
          </p:nvPr>
        </p:nvSpPr>
        <p:spPr/>
        <p:txBody>
          <a:bodyPr/>
          <a:lstStyle/>
          <a:p>
            <a:fld id="{E29F1CCB-4845-4818-B6DA-06FA373F5B42}" type="slidenum">
              <a:rPr lang="id-ID" smtClean="0"/>
              <a:pPr/>
              <a:t>31</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2771"/>
                                        </p:tgtEl>
                                        <p:attrNameLst>
                                          <p:attrName>style.visibility</p:attrName>
                                        </p:attrNameLst>
                                      </p:cBhvr>
                                      <p:to>
                                        <p:strVal val="visible"/>
                                      </p:to>
                                    </p:set>
                                    <p:anim calcmode="lin" valueType="num">
                                      <p:cBhvr additive="repl">
                                        <p:cTn id="7" dur="500" fill="hold"/>
                                        <p:tgtEl>
                                          <p:spTgt spid="32771"/>
                                        </p:tgtEl>
                                        <p:attrNameLst>
                                          <p:attrName>ppt_x</p:attrName>
                                        </p:attrNameLst>
                                      </p:cBhvr>
                                      <p:tavLst>
                                        <p:tav tm="100000">
                                          <p:val>
                                            <p:strVal val="#ppt_x"/>
                                          </p:val>
                                        </p:tav>
                                        <p:tav tm="100000">
                                          <p:val>
                                            <p:strVal val="#ppt_x"/>
                                          </p:val>
                                        </p:tav>
                                      </p:tavLst>
                                    </p:anim>
                                    <p:anim calcmode="lin" valueType="num">
                                      <p:cBhvr additive="repl">
                                        <p:cTn id="8" dur="500" fill="hold"/>
                                        <p:tgtEl>
                                          <p:spTgt spid="32771"/>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
                                        </p:tgtEl>
                                        <p:attrNameLst>
                                          <p:attrName>style.visibility</p:attrName>
                                        </p:attrNameLst>
                                      </p:cBhvr>
                                      <p:to>
                                        <p:strVal val="visible"/>
                                      </p:to>
                                    </p:set>
                                    <p:anim calcmode="lin" valueType="num">
                                      <p:cBhvr additive="repl">
                                        <p:cTn id="13" dur="500" fill="hold"/>
                                        <p:tgtEl>
                                          <p:spTgt spid="2"/>
                                        </p:tgtEl>
                                        <p:attrNameLst>
                                          <p:attrName>ppt_x</p:attrName>
                                        </p:attrNameLst>
                                      </p:cBhvr>
                                      <p:tavLst>
                                        <p:tav tm="100000">
                                          <p:val>
                                            <p:strVal val="#ppt_x"/>
                                          </p:val>
                                        </p:tav>
                                        <p:tav tm="100000">
                                          <p:val>
                                            <p:strVal val="#ppt_x"/>
                                          </p:val>
                                        </p:tav>
                                      </p:tavLst>
                                    </p:anim>
                                    <p:anim calcmode="lin" valueType="num">
                                      <p:cBhvr additive="repl">
                                        <p:cTn id="14" dur="500" fill="hold"/>
                                        <p:tgtEl>
                                          <p:spTgt spid="2"/>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65125" y="430213"/>
            <a:ext cx="8229600" cy="625475"/>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008000"/>
                </a:solidFill>
                <a:latin typeface="Franklin Gothic Book" pitchFamily="34" charset="0"/>
              </a:rPr>
              <a:t>Example 4.</a:t>
            </a:r>
            <a:r>
              <a:rPr lang="en-US" sz="3200">
                <a:solidFill>
                  <a:srgbClr val="696464"/>
                </a:solidFill>
                <a:latin typeface="Franklin Gothic Book" pitchFamily="34" charset="0"/>
              </a:rPr>
              <a:t> Find </a:t>
            </a:r>
            <a:r>
              <a:rPr lang="en-US" sz="3200">
                <a:solidFill>
                  <a:srgbClr val="696464"/>
                </a:solidFill>
                <a:latin typeface="Times New Roman" pitchFamily="18" charset="0"/>
              </a:rPr>
              <a:t>gcd(</a:t>
            </a:r>
            <a:r>
              <a:rPr lang="en-US" sz="3200" i="1">
                <a:solidFill>
                  <a:srgbClr val="696464"/>
                </a:solidFill>
                <a:latin typeface="Times New Roman" pitchFamily="18" charset="0"/>
              </a:rPr>
              <a:t>a</a:t>
            </a:r>
            <a:r>
              <a:rPr lang="en-US" sz="3200">
                <a:solidFill>
                  <a:srgbClr val="696464"/>
                </a:solidFill>
                <a:latin typeface="Times New Roman" pitchFamily="18" charset="0"/>
              </a:rPr>
              <a:t>,</a:t>
            </a:r>
            <a:r>
              <a:rPr lang="en-US" sz="3200" i="1">
                <a:solidFill>
                  <a:srgbClr val="696464"/>
                </a:solidFill>
                <a:latin typeface="Times New Roman" pitchFamily="18" charset="0"/>
              </a:rPr>
              <a:t>b</a:t>
            </a:r>
            <a:r>
              <a:rPr lang="en-US" sz="3200">
                <a:solidFill>
                  <a:srgbClr val="696464"/>
                </a:solidFill>
                <a:latin typeface="Times New Roman" pitchFamily="18" charset="0"/>
              </a:rPr>
              <a:t>)</a:t>
            </a:r>
            <a:r>
              <a:rPr lang="en-US" sz="3200">
                <a:solidFill>
                  <a:srgbClr val="696464"/>
                </a:solidFill>
                <a:latin typeface="Franklin Gothic Book" pitchFamily="34" charset="0"/>
              </a:rPr>
              <a:t> with </a:t>
            </a:r>
            <a:r>
              <a:rPr lang="en-US" sz="3200">
                <a:solidFill>
                  <a:srgbClr val="696464"/>
                </a:solidFill>
                <a:latin typeface="Times New Roman" pitchFamily="18" charset="0"/>
              </a:rPr>
              <a:t>0</a:t>
            </a:r>
            <a:r>
              <a:rPr lang="en-US" sz="3200">
                <a:solidFill>
                  <a:srgbClr val="696464"/>
                </a:solidFill>
                <a:latin typeface="Symbol" pitchFamily="18" charset="2"/>
              </a:rPr>
              <a:t></a:t>
            </a:r>
            <a:r>
              <a:rPr lang="en-US" sz="3200" i="1">
                <a:solidFill>
                  <a:srgbClr val="696464"/>
                </a:solidFill>
                <a:latin typeface="Times New Roman" pitchFamily="18" charset="0"/>
              </a:rPr>
              <a:t>a&lt;b</a:t>
            </a:r>
          </a:p>
        </p:txBody>
      </p:sp>
      <p:sp>
        <p:nvSpPr>
          <p:cNvPr id="32771" name="Text Box 2"/>
          <p:cNvSpPr txBox="1">
            <a:spLocks noChangeArrowheads="1"/>
          </p:cNvSpPr>
          <p:nvPr/>
        </p:nvSpPr>
        <p:spPr bwMode="auto">
          <a:xfrm>
            <a:off x="347663" y="946150"/>
            <a:ext cx="946150" cy="574675"/>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Perpetua" pitchFamily="18" charset="0"/>
              </a:rPr>
              <a:t>Sol : </a:t>
            </a:r>
          </a:p>
        </p:txBody>
      </p:sp>
      <p:sp>
        <p:nvSpPr>
          <p:cNvPr id="33795" name="Text Box 3"/>
          <p:cNvSpPr txBox="1">
            <a:spLocks noChangeArrowheads="1"/>
          </p:cNvSpPr>
          <p:nvPr/>
        </p:nvSpPr>
        <p:spPr bwMode="auto">
          <a:xfrm>
            <a:off x="684213" y="1484313"/>
            <a:ext cx="8064500" cy="1800225"/>
          </a:xfrm>
          <a:prstGeom prst="rect">
            <a:avLst/>
          </a:prstGeom>
          <a:noFill/>
          <a:ln w="9360">
            <a:solidFill>
              <a:srgbClr val="0000FF"/>
            </a:solidFill>
            <a:miter lim="800000"/>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rPr>
              <a:t>Algorithm 4.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rPr>
              <a:t>    </a:t>
            </a:r>
            <a:r>
              <a:rPr lang="en-US" sz="2800" b="1">
                <a:solidFill>
                  <a:srgbClr val="000000"/>
                </a:solidFill>
                <a:latin typeface="Times New Roman" pitchFamily="18" charset="0"/>
              </a:rPr>
              <a:t>procedure</a:t>
            </a:r>
            <a:r>
              <a:rPr lang="en-US" sz="2800">
                <a:solidFill>
                  <a:srgbClr val="000000"/>
                </a:solidFill>
                <a:latin typeface="Times New Roman" pitchFamily="18" charset="0"/>
              </a:rPr>
              <a:t> </a:t>
            </a:r>
            <a:r>
              <a:rPr lang="en-US" sz="2800" i="1">
                <a:solidFill>
                  <a:srgbClr val="000000"/>
                </a:solidFill>
                <a:latin typeface="Times New Roman" pitchFamily="18" charset="0"/>
              </a:rPr>
              <a:t>gcd</a:t>
            </a:r>
            <a:r>
              <a:rPr lang="en-US" sz="2800">
                <a:solidFill>
                  <a:srgbClr val="000000"/>
                </a:solidFill>
                <a:latin typeface="Times New Roman" pitchFamily="18" charset="0"/>
              </a:rPr>
              <a:t>(</a:t>
            </a:r>
            <a:r>
              <a:rPr lang="en-US" sz="2800" i="1">
                <a:solidFill>
                  <a:srgbClr val="000000"/>
                </a:solidFill>
                <a:latin typeface="Times New Roman" pitchFamily="18" charset="0"/>
              </a:rPr>
              <a:t>a</a:t>
            </a:r>
            <a:r>
              <a:rPr lang="en-US" sz="2800">
                <a:solidFill>
                  <a:srgbClr val="000000"/>
                </a:solidFill>
                <a:latin typeface="Times New Roman" pitchFamily="18" charset="0"/>
              </a:rPr>
              <a:t>,</a:t>
            </a:r>
            <a:r>
              <a:rPr lang="en-US" sz="2800" i="1">
                <a:solidFill>
                  <a:srgbClr val="000000"/>
                </a:solidFill>
                <a:latin typeface="Times New Roman" pitchFamily="18" charset="0"/>
              </a:rPr>
              <a:t>b</a:t>
            </a:r>
            <a:r>
              <a:rPr lang="en-US" sz="2800">
                <a:solidFill>
                  <a:srgbClr val="000000"/>
                </a:solidFill>
                <a:latin typeface="Times New Roman" pitchFamily="18" charset="0"/>
              </a:rPr>
              <a:t> : nonnegative integers with </a:t>
            </a:r>
            <a:r>
              <a:rPr lang="en-US" sz="2800" i="1">
                <a:solidFill>
                  <a:srgbClr val="000000"/>
                </a:solidFill>
                <a:latin typeface="Times New Roman" pitchFamily="18" charset="0"/>
              </a:rPr>
              <a:t>a</a:t>
            </a:r>
            <a:r>
              <a:rPr lang="en-US" sz="2800">
                <a:solidFill>
                  <a:srgbClr val="000000"/>
                </a:solidFill>
                <a:latin typeface="Times New Roman" pitchFamily="18" charset="0"/>
              </a:rPr>
              <a:t>&lt;</a:t>
            </a:r>
            <a:r>
              <a:rPr lang="en-US" sz="2800" i="1">
                <a:solidFill>
                  <a:srgbClr val="000000"/>
                </a:solidFill>
                <a:latin typeface="Times New Roman" pitchFamily="18" charset="0"/>
              </a:rPr>
              <a:t>b</a:t>
            </a:r>
            <a:r>
              <a:rPr lang="en-US" sz="2800">
                <a:solidFill>
                  <a:srgbClr val="000000"/>
                </a:solidFill>
                <a:latin typeface="Times New Roman" pitchFamily="18" charset="0"/>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if</a:t>
            </a:r>
            <a:r>
              <a:rPr lang="en-US" sz="2800">
                <a:solidFill>
                  <a:srgbClr val="000000"/>
                </a:solidFill>
                <a:latin typeface="Times New Roman" pitchFamily="18" charset="0"/>
              </a:rPr>
              <a:t> </a:t>
            </a:r>
            <a:r>
              <a:rPr lang="en-US" sz="2800" i="1">
                <a:solidFill>
                  <a:srgbClr val="000000"/>
                </a:solidFill>
                <a:latin typeface="Times New Roman" pitchFamily="18" charset="0"/>
              </a:rPr>
              <a:t>a</a:t>
            </a:r>
            <a:r>
              <a:rPr lang="en-US" sz="2800">
                <a:solidFill>
                  <a:srgbClr val="000000"/>
                </a:solidFill>
                <a:latin typeface="Times New Roman" pitchFamily="18" charset="0"/>
              </a:rPr>
              <a:t>=0 </a:t>
            </a:r>
            <a:r>
              <a:rPr lang="en-US" sz="2800" b="1">
                <a:solidFill>
                  <a:srgbClr val="000000"/>
                </a:solidFill>
                <a:latin typeface="Times New Roman" pitchFamily="18" charset="0"/>
              </a:rPr>
              <a:t>then</a:t>
            </a:r>
            <a:r>
              <a:rPr lang="en-US" sz="2800">
                <a:solidFill>
                  <a:srgbClr val="000000"/>
                </a:solidFill>
                <a:latin typeface="Times New Roman" pitchFamily="18" charset="0"/>
              </a:rPr>
              <a:t> </a:t>
            </a:r>
            <a:r>
              <a:rPr lang="en-US" sz="2800" i="1">
                <a:solidFill>
                  <a:srgbClr val="000000"/>
                </a:solidFill>
                <a:latin typeface="Times New Roman" pitchFamily="18" charset="0"/>
              </a:rPr>
              <a:t>gcd</a:t>
            </a:r>
            <a:r>
              <a:rPr lang="en-US" sz="2800">
                <a:solidFill>
                  <a:srgbClr val="000000"/>
                </a:solidFill>
                <a:latin typeface="Times New Roman" pitchFamily="18" charset="0"/>
              </a:rPr>
              <a:t>(</a:t>
            </a:r>
            <a:r>
              <a:rPr lang="en-US" sz="2800" i="1">
                <a:solidFill>
                  <a:srgbClr val="000000"/>
                </a:solidFill>
                <a:latin typeface="Times New Roman" pitchFamily="18" charset="0"/>
              </a:rPr>
              <a:t>a</a:t>
            </a:r>
            <a:r>
              <a:rPr lang="en-US" sz="2800">
                <a:solidFill>
                  <a:srgbClr val="000000"/>
                </a:solidFill>
                <a:latin typeface="Times New Roman" pitchFamily="18" charset="0"/>
              </a:rPr>
              <a:t>,</a:t>
            </a:r>
            <a:r>
              <a:rPr lang="en-US" sz="2800" i="1">
                <a:solidFill>
                  <a:srgbClr val="000000"/>
                </a:solidFill>
                <a:latin typeface="Times New Roman" pitchFamily="18" charset="0"/>
              </a:rPr>
              <a:t>b</a:t>
            </a:r>
            <a:r>
              <a:rPr lang="en-US" sz="2800">
                <a:solidFill>
                  <a:srgbClr val="000000"/>
                </a:solidFill>
                <a:latin typeface="Times New Roman" pitchFamily="18" charset="0"/>
              </a:rPr>
              <a:t>) := </a:t>
            </a:r>
            <a:r>
              <a:rPr lang="en-US" sz="2800" i="1">
                <a:solidFill>
                  <a:srgbClr val="000000"/>
                </a:solidFill>
                <a:latin typeface="Times New Roman" pitchFamily="18" charset="0"/>
              </a:rPr>
              <a:t>b</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else</a:t>
            </a:r>
            <a:r>
              <a:rPr lang="en-US" sz="2800">
                <a:solidFill>
                  <a:srgbClr val="000000"/>
                </a:solidFill>
                <a:latin typeface="Times New Roman" pitchFamily="18" charset="0"/>
              </a:rPr>
              <a:t> </a:t>
            </a:r>
            <a:r>
              <a:rPr lang="en-US" sz="2800" i="1">
                <a:solidFill>
                  <a:srgbClr val="000000"/>
                </a:solidFill>
                <a:latin typeface="Times New Roman" pitchFamily="18" charset="0"/>
              </a:rPr>
              <a:t>gcd</a:t>
            </a:r>
            <a:r>
              <a:rPr lang="en-US" sz="2800">
                <a:solidFill>
                  <a:srgbClr val="000000"/>
                </a:solidFill>
                <a:latin typeface="Times New Roman" pitchFamily="18" charset="0"/>
              </a:rPr>
              <a:t>(</a:t>
            </a:r>
            <a:r>
              <a:rPr lang="en-US" sz="2800" i="1">
                <a:solidFill>
                  <a:srgbClr val="000000"/>
                </a:solidFill>
                <a:latin typeface="Times New Roman" pitchFamily="18" charset="0"/>
              </a:rPr>
              <a:t>a</a:t>
            </a:r>
            <a:r>
              <a:rPr lang="en-US" sz="2800">
                <a:solidFill>
                  <a:srgbClr val="000000"/>
                </a:solidFill>
                <a:latin typeface="Times New Roman" pitchFamily="18" charset="0"/>
              </a:rPr>
              <a:t>,</a:t>
            </a:r>
            <a:r>
              <a:rPr lang="en-US" sz="2800" i="1">
                <a:solidFill>
                  <a:srgbClr val="000000"/>
                </a:solidFill>
                <a:latin typeface="Times New Roman" pitchFamily="18" charset="0"/>
              </a:rPr>
              <a:t>b</a:t>
            </a:r>
            <a:r>
              <a:rPr lang="en-US" sz="2800">
                <a:solidFill>
                  <a:srgbClr val="000000"/>
                </a:solidFill>
                <a:latin typeface="Times New Roman" pitchFamily="18" charset="0"/>
              </a:rPr>
              <a:t>) := </a:t>
            </a:r>
            <a:r>
              <a:rPr lang="en-US" sz="2800" i="1">
                <a:solidFill>
                  <a:srgbClr val="000000"/>
                </a:solidFill>
                <a:latin typeface="Times New Roman" pitchFamily="18" charset="0"/>
              </a:rPr>
              <a:t>gcd</a:t>
            </a:r>
            <a:r>
              <a:rPr lang="en-US" sz="2800">
                <a:solidFill>
                  <a:srgbClr val="000000"/>
                </a:solidFill>
                <a:latin typeface="Times New Roman" pitchFamily="18" charset="0"/>
              </a:rPr>
              <a:t>(</a:t>
            </a:r>
            <a:r>
              <a:rPr lang="en-US" sz="2800" i="1">
                <a:solidFill>
                  <a:srgbClr val="000000"/>
                </a:solidFill>
                <a:latin typeface="Times New Roman" pitchFamily="18" charset="0"/>
              </a:rPr>
              <a:t>b</a:t>
            </a:r>
            <a:r>
              <a:rPr lang="en-US" sz="2800">
                <a:solidFill>
                  <a:srgbClr val="000000"/>
                </a:solidFill>
                <a:latin typeface="Times New Roman" pitchFamily="18" charset="0"/>
              </a:rPr>
              <a:t> mod</a:t>
            </a:r>
            <a:r>
              <a:rPr lang="en-US" sz="2800" i="1">
                <a:solidFill>
                  <a:srgbClr val="000000"/>
                </a:solidFill>
                <a:latin typeface="Times New Roman" pitchFamily="18" charset="0"/>
              </a:rPr>
              <a:t> a</a:t>
            </a:r>
            <a:r>
              <a:rPr lang="en-US" sz="2800">
                <a:solidFill>
                  <a:srgbClr val="000000"/>
                </a:solidFill>
                <a:latin typeface="Times New Roman" pitchFamily="18" charset="0"/>
              </a:rPr>
              <a:t>, </a:t>
            </a:r>
            <a:r>
              <a:rPr lang="en-US" sz="2800" i="1">
                <a:solidFill>
                  <a:srgbClr val="000000"/>
                </a:solidFill>
                <a:latin typeface="Times New Roman" pitchFamily="18" charset="0"/>
              </a:rPr>
              <a:t>a</a:t>
            </a:r>
            <a:r>
              <a:rPr lang="en-US" sz="2800">
                <a:solidFill>
                  <a:srgbClr val="000000"/>
                </a:solidFill>
                <a:latin typeface="Times New Roman" pitchFamily="18" charset="0"/>
              </a:rPr>
              <a:t>).</a:t>
            </a:r>
          </a:p>
        </p:txBody>
      </p:sp>
      <p:sp>
        <p:nvSpPr>
          <p:cNvPr id="33796" name="Text Box 4"/>
          <p:cNvSpPr txBox="1">
            <a:spLocks noChangeArrowheads="1"/>
          </p:cNvSpPr>
          <p:nvPr/>
        </p:nvSpPr>
        <p:spPr bwMode="auto">
          <a:xfrm>
            <a:off x="246063" y="3830638"/>
            <a:ext cx="5487987" cy="4064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0000"/>
                </a:solidFill>
              </a:rPr>
              <a:t>Example 5.</a:t>
            </a:r>
            <a:r>
              <a:rPr lang="en-US">
                <a:solidFill>
                  <a:srgbClr val="000000"/>
                </a:solidFill>
              </a:rPr>
              <a:t>  Search </a:t>
            </a:r>
            <a:r>
              <a:rPr lang="en-US" i="1">
                <a:solidFill>
                  <a:srgbClr val="000000"/>
                </a:solidFill>
                <a:latin typeface="Times New Roman" pitchFamily="18" charset="0"/>
              </a:rPr>
              <a:t>x</a:t>
            </a:r>
            <a:r>
              <a:rPr lang="en-US">
                <a:solidFill>
                  <a:srgbClr val="000000"/>
                </a:solidFill>
              </a:rPr>
              <a:t> in </a:t>
            </a:r>
            <a:r>
              <a:rPr lang="en-US" i="1">
                <a:solidFill>
                  <a:srgbClr val="000000"/>
                </a:solidFill>
                <a:latin typeface="Times New Roman" pitchFamily="18" charset="0"/>
              </a:rPr>
              <a:t>a</a:t>
            </a:r>
            <a:r>
              <a:rPr lang="en-US" baseline="-25000">
                <a:solidFill>
                  <a:srgbClr val="000000"/>
                </a:solidFill>
                <a:latin typeface="Times New Roman" pitchFamily="18" charset="0"/>
              </a:rPr>
              <a:t>1</a:t>
            </a:r>
            <a:r>
              <a:rPr lang="en-US">
                <a:solidFill>
                  <a:srgbClr val="000000"/>
                </a:solidFill>
                <a:latin typeface="Times New Roman" pitchFamily="18" charset="0"/>
              </a:rPr>
              <a:t>,</a:t>
            </a:r>
            <a:r>
              <a:rPr lang="en-US" i="1">
                <a:solidFill>
                  <a:srgbClr val="000000"/>
                </a:solidFill>
                <a:latin typeface="Times New Roman" pitchFamily="18" charset="0"/>
              </a:rPr>
              <a:t> a</a:t>
            </a:r>
            <a:r>
              <a:rPr lang="en-US" baseline="-25000">
                <a:solidFill>
                  <a:srgbClr val="000000"/>
                </a:solidFill>
                <a:latin typeface="Times New Roman" pitchFamily="18" charset="0"/>
              </a:rPr>
              <a:t>2</a:t>
            </a:r>
            <a:r>
              <a:rPr lang="en-US">
                <a:solidFill>
                  <a:srgbClr val="000000"/>
                </a:solidFill>
                <a:latin typeface="Times New Roman" pitchFamily="18" charset="0"/>
              </a:rPr>
              <a:t>,…,</a:t>
            </a:r>
            <a:r>
              <a:rPr lang="en-US" i="1">
                <a:solidFill>
                  <a:srgbClr val="000000"/>
                </a:solidFill>
                <a:latin typeface="Times New Roman" pitchFamily="18" charset="0"/>
              </a:rPr>
              <a:t>a</a:t>
            </a:r>
            <a:r>
              <a:rPr lang="en-US" i="1" baseline="-25000">
                <a:solidFill>
                  <a:srgbClr val="000000"/>
                </a:solidFill>
                <a:latin typeface="Times New Roman" pitchFamily="18" charset="0"/>
              </a:rPr>
              <a:t>n</a:t>
            </a:r>
            <a:r>
              <a:rPr lang="en-US">
                <a:solidFill>
                  <a:srgbClr val="000000"/>
                </a:solidFill>
              </a:rPr>
              <a:t> by Linear Search</a:t>
            </a:r>
          </a:p>
        </p:txBody>
      </p:sp>
      <p:sp>
        <p:nvSpPr>
          <p:cNvPr id="33797" name="Text Box 5"/>
          <p:cNvSpPr txBox="1">
            <a:spLocks noChangeArrowheads="1"/>
          </p:cNvSpPr>
          <p:nvPr/>
        </p:nvSpPr>
        <p:spPr bwMode="auto">
          <a:xfrm>
            <a:off x="420688" y="4287838"/>
            <a:ext cx="741362"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8000"/>
                </a:solidFill>
              </a:rPr>
              <a:t>Sol :</a:t>
            </a:r>
            <a:r>
              <a:rPr lang="en-US">
                <a:solidFill>
                  <a:srgbClr val="FFFFFF"/>
                </a:solidFill>
              </a:rPr>
              <a:t> </a:t>
            </a:r>
          </a:p>
        </p:txBody>
      </p:sp>
      <p:sp>
        <p:nvSpPr>
          <p:cNvPr id="33798" name="Text Box 6"/>
          <p:cNvSpPr txBox="1">
            <a:spLocks noChangeArrowheads="1"/>
          </p:cNvSpPr>
          <p:nvPr/>
        </p:nvSpPr>
        <p:spPr bwMode="auto">
          <a:xfrm>
            <a:off x="1258888" y="4437063"/>
            <a:ext cx="5761037" cy="1973262"/>
          </a:xfrm>
          <a:prstGeom prst="rect">
            <a:avLst/>
          </a:prstGeom>
          <a:noFill/>
          <a:ln w="9360">
            <a:solidFill>
              <a:srgbClr val="0000FF"/>
            </a:solidFill>
            <a:miter lim="800000"/>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 5</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search </a:t>
            </a:r>
            <a:r>
              <a:rPr lang="en-US" sz="2400">
                <a:solidFill>
                  <a:srgbClr val="000000"/>
                </a:solidFill>
                <a:latin typeface="Times New Roman" pitchFamily="18" charset="0"/>
              </a:rPr>
              <a:t>(</a:t>
            </a:r>
            <a:r>
              <a:rPr lang="en-US" sz="2400" i="1">
                <a:solidFill>
                  <a:srgbClr val="000000"/>
                </a:solidFill>
                <a:latin typeface="Times New Roman" pitchFamily="18" charset="0"/>
              </a:rPr>
              <a:t>i</a:t>
            </a:r>
            <a:r>
              <a:rPr lang="en-US" sz="2400">
                <a:solidFill>
                  <a:srgbClr val="000000"/>
                </a:solidFill>
                <a:latin typeface="Times New Roman" pitchFamily="18" charset="0"/>
              </a:rPr>
              <a:t>, </a:t>
            </a:r>
            <a:r>
              <a:rPr lang="en-US" sz="2400" i="1">
                <a:solidFill>
                  <a:srgbClr val="000000"/>
                </a:solidFill>
                <a:latin typeface="Times New Roman" pitchFamily="18" charset="0"/>
              </a:rPr>
              <a:t>j</a:t>
            </a: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 integers)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if </a:t>
            </a:r>
            <a:r>
              <a:rPr lang="en-US" sz="2400" i="1">
                <a:solidFill>
                  <a:srgbClr val="000000"/>
                </a:solidFill>
                <a:latin typeface="Times New Roman" pitchFamily="18" charset="0"/>
              </a:rPr>
              <a:t>a</a:t>
            </a:r>
            <a:r>
              <a:rPr lang="en-US" sz="2400" i="1" baseline="-25000">
                <a:solidFill>
                  <a:srgbClr val="000000"/>
                </a:solidFill>
                <a:latin typeface="Times New Roman" pitchFamily="18" charset="0"/>
              </a:rPr>
              <a:t>i </a:t>
            </a: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location</a:t>
            </a:r>
            <a:r>
              <a:rPr lang="en-US" sz="2400">
                <a:solidFill>
                  <a:srgbClr val="000000"/>
                </a:solidFill>
                <a:latin typeface="Times New Roman" pitchFamily="18" charset="0"/>
              </a:rPr>
              <a:t> :=</a:t>
            </a:r>
            <a:r>
              <a:rPr lang="en-US" sz="2400" i="1">
                <a:solidFill>
                  <a:srgbClr val="000000"/>
                </a:solidFill>
                <a:latin typeface="Times New Roman" pitchFamily="18" charset="0"/>
              </a:rPr>
              <a:t> i</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a:t>
            </a:r>
            <a:r>
              <a:rPr lang="en-US" sz="2400">
                <a:solidFill>
                  <a:srgbClr val="000000"/>
                </a:solidFill>
                <a:latin typeface="Times New Roman" pitchFamily="18" charset="0"/>
              </a:rPr>
              <a:t> </a:t>
            </a:r>
            <a:r>
              <a:rPr lang="en-US" sz="2400" b="1">
                <a:solidFill>
                  <a:srgbClr val="000000"/>
                </a:solidFill>
                <a:latin typeface="Times New Roman" pitchFamily="18" charset="0"/>
              </a:rPr>
              <a:t>if </a:t>
            </a:r>
            <a:r>
              <a:rPr lang="en-US" sz="2400" i="1">
                <a:solidFill>
                  <a:srgbClr val="000000"/>
                </a:solidFill>
                <a:latin typeface="Times New Roman" pitchFamily="18" charset="0"/>
              </a:rPr>
              <a:t>i </a:t>
            </a:r>
            <a:r>
              <a:rPr lang="en-US" sz="2400">
                <a:solidFill>
                  <a:srgbClr val="000000"/>
                </a:solidFill>
                <a:latin typeface="Times New Roman" pitchFamily="18" charset="0"/>
              </a:rPr>
              <a:t>= </a:t>
            </a:r>
            <a:r>
              <a:rPr lang="en-US" sz="2400" i="1">
                <a:solidFill>
                  <a:srgbClr val="000000"/>
                </a:solidFill>
                <a:latin typeface="Times New Roman" pitchFamily="18" charset="0"/>
              </a:rPr>
              <a:t>j</a:t>
            </a:r>
            <a:r>
              <a:rPr lang="en-US" sz="2400">
                <a:solidFill>
                  <a:srgbClr val="000000"/>
                </a:solidFill>
                <a:latin typeface="Times New Roman" pitchFamily="18" charset="0"/>
              </a:rPr>
              <a:t>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location</a:t>
            </a:r>
            <a:r>
              <a:rPr lang="en-US" sz="2400">
                <a:solidFill>
                  <a:srgbClr val="000000"/>
                </a:solidFill>
                <a:latin typeface="Times New Roman" pitchFamily="18" charset="0"/>
              </a:rPr>
              <a:t> := 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a:t>
            </a:r>
            <a:r>
              <a:rPr lang="en-US" sz="2400">
                <a:solidFill>
                  <a:srgbClr val="000000"/>
                </a:solidFill>
                <a:latin typeface="Times New Roman" pitchFamily="18" charset="0"/>
              </a:rPr>
              <a:t> </a:t>
            </a:r>
            <a:r>
              <a:rPr lang="en-US" sz="2400" i="1">
                <a:solidFill>
                  <a:srgbClr val="000000"/>
                </a:solidFill>
                <a:latin typeface="Times New Roman" pitchFamily="18" charset="0"/>
              </a:rPr>
              <a:t>search</a:t>
            </a:r>
            <a:r>
              <a:rPr lang="en-US" sz="2400">
                <a:solidFill>
                  <a:srgbClr val="000000"/>
                </a:solidFill>
                <a:latin typeface="Times New Roman" pitchFamily="18" charset="0"/>
              </a:rPr>
              <a:t>(</a:t>
            </a:r>
            <a:r>
              <a:rPr lang="en-US" sz="2400" i="1">
                <a:solidFill>
                  <a:srgbClr val="000000"/>
                </a:solidFill>
                <a:latin typeface="Times New Roman" pitchFamily="18" charset="0"/>
              </a:rPr>
              <a:t>i</a:t>
            </a:r>
            <a:r>
              <a:rPr lang="en-US" sz="2400">
                <a:solidFill>
                  <a:srgbClr val="000000"/>
                </a:solidFill>
                <a:latin typeface="Times New Roman" pitchFamily="18" charset="0"/>
              </a:rPr>
              <a:t>+1, </a:t>
            </a:r>
            <a:r>
              <a:rPr lang="en-US" sz="2400" i="1">
                <a:solidFill>
                  <a:srgbClr val="000000"/>
                </a:solidFill>
                <a:latin typeface="Times New Roman" pitchFamily="18" charset="0"/>
              </a:rPr>
              <a:t>j</a:t>
            </a: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a:t>
            </a:r>
          </a:p>
        </p:txBody>
      </p:sp>
      <p:grpSp>
        <p:nvGrpSpPr>
          <p:cNvPr id="2" name="Group 7"/>
          <p:cNvGrpSpPr>
            <a:grpSpLocks/>
          </p:cNvGrpSpPr>
          <p:nvPr/>
        </p:nvGrpSpPr>
        <p:grpSpPr bwMode="auto">
          <a:xfrm>
            <a:off x="5289550" y="4389438"/>
            <a:ext cx="2762250" cy="588962"/>
            <a:chOff x="3332" y="2765"/>
            <a:chExt cx="1740" cy="371"/>
          </a:xfrm>
        </p:grpSpPr>
        <p:grpSp>
          <p:nvGrpSpPr>
            <p:cNvPr id="3" name="Group 8"/>
            <p:cNvGrpSpPr>
              <a:grpSpLocks/>
            </p:cNvGrpSpPr>
            <p:nvPr/>
          </p:nvGrpSpPr>
          <p:grpSpPr bwMode="auto">
            <a:xfrm>
              <a:off x="3332" y="2931"/>
              <a:ext cx="681" cy="205"/>
              <a:chOff x="3332" y="2931"/>
              <a:chExt cx="681" cy="205"/>
            </a:xfrm>
          </p:grpSpPr>
          <p:sp>
            <p:nvSpPr>
              <p:cNvPr id="32781" name="Line 9"/>
              <p:cNvSpPr>
                <a:spLocks noChangeShapeType="1"/>
              </p:cNvSpPr>
              <p:nvPr/>
            </p:nvSpPr>
            <p:spPr bwMode="auto">
              <a:xfrm flipH="1">
                <a:off x="3331" y="2931"/>
                <a:ext cx="10" cy="206"/>
              </a:xfrm>
              <a:prstGeom prst="line">
                <a:avLst/>
              </a:prstGeom>
              <a:noFill/>
              <a:ln w="9360">
                <a:solidFill>
                  <a:srgbClr val="FF3300"/>
                </a:solidFill>
                <a:miter lim="800000"/>
                <a:headEnd/>
                <a:tailEnd type="triangle" w="med" len="med"/>
              </a:ln>
            </p:spPr>
            <p:txBody>
              <a:bodyPr/>
              <a:lstStyle/>
              <a:p>
                <a:endParaRPr lang="en-US"/>
              </a:p>
            </p:txBody>
          </p:sp>
          <p:sp>
            <p:nvSpPr>
              <p:cNvPr id="32782" name="Line 10"/>
              <p:cNvSpPr>
                <a:spLocks noChangeShapeType="1"/>
              </p:cNvSpPr>
              <p:nvPr/>
            </p:nvSpPr>
            <p:spPr bwMode="auto">
              <a:xfrm>
                <a:off x="3334" y="2931"/>
                <a:ext cx="680" cy="1"/>
              </a:xfrm>
              <a:prstGeom prst="line">
                <a:avLst/>
              </a:prstGeom>
              <a:noFill/>
              <a:ln w="9360">
                <a:solidFill>
                  <a:srgbClr val="FF3300"/>
                </a:solidFill>
                <a:miter lim="800000"/>
                <a:headEnd/>
                <a:tailEnd/>
              </a:ln>
            </p:spPr>
            <p:txBody>
              <a:bodyPr/>
              <a:lstStyle/>
              <a:p>
                <a:endParaRPr lang="en-US"/>
              </a:p>
            </p:txBody>
          </p:sp>
        </p:grpSp>
        <p:sp>
          <p:nvSpPr>
            <p:cNvPr id="32780" name="Text Box 11"/>
            <p:cNvSpPr txBox="1">
              <a:spLocks noChangeArrowheads="1"/>
            </p:cNvSpPr>
            <p:nvPr/>
          </p:nvSpPr>
          <p:spPr bwMode="auto">
            <a:xfrm>
              <a:off x="3992" y="2765"/>
              <a:ext cx="1081" cy="321"/>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i="1">
                  <a:solidFill>
                    <a:srgbClr val="000000"/>
                  </a:solidFill>
                  <a:latin typeface="Times New Roman" pitchFamily="18" charset="0"/>
                </a:rPr>
                <a:t>a</a:t>
              </a:r>
              <a:r>
                <a:rPr lang="en-US" sz="2400" i="1" baseline="-25000">
                  <a:solidFill>
                    <a:srgbClr val="000000"/>
                  </a:solidFill>
                  <a:latin typeface="Times New Roman" pitchFamily="18" charset="0"/>
                </a:rPr>
                <a:t>i</a:t>
              </a:r>
              <a:r>
                <a:rPr lang="en-US" sz="2400">
                  <a:solidFill>
                    <a:srgbClr val="000000"/>
                  </a:solidFill>
                  <a:latin typeface="Times New Roman" pitchFamily="18" charset="0"/>
                </a:rPr>
                <a:t>,</a:t>
              </a:r>
              <a:r>
                <a:rPr lang="en-US" sz="2400" i="1">
                  <a:solidFill>
                    <a:srgbClr val="000000"/>
                  </a:solidFill>
                  <a:latin typeface="Times New Roman" pitchFamily="18" charset="0"/>
                </a:rPr>
                <a:t>a</a:t>
              </a:r>
              <a:r>
                <a:rPr lang="en-US" sz="2400" i="1" baseline="-25000">
                  <a:solidFill>
                    <a:srgbClr val="000000"/>
                  </a:solidFill>
                  <a:latin typeface="Times New Roman" pitchFamily="18" charset="0"/>
                </a:rPr>
                <a:t>i</a:t>
              </a:r>
              <a:r>
                <a:rPr lang="en-US" sz="2400" baseline="-25000">
                  <a:solidFill>
                    <a:srgbClr val="000000"/>
                  </a:solidFill>
                  <a:latin typeface="Times New Roman" pitchFamily="18" charset="0"/>
                </a:rPr>
                <a:t>+1</a:t>
              </a:r>
              <a:r>
                <a:rPr lang="en-US" sz="2400">
                  <a:solidFill>
                    <a:srgbClr val="000000"/>
                  </a:solidFill>
                  <a:latin typeface="Times New Roman" pitchFamily="18" charset="0"/>
                </a:rPr>
                <a:t>,…</a:t>
              </a:r>
              <a:r>
                <a:rPr lang="en-US" sz="2400" i="1">
                  <a:solidFill>
                    <a:srgbClr val="000000"/>
                  </a:solidFill>
                  <a:latin typeface="Times New Roman" pitchFamily="18" charset="0"/>
                </a:rPr>
                <a:t>a</a:t>
              </a:r>
              <a:r>
                <a:rPr lang="en-US" sz="2400" i="1" baseline="-25000">
                  <a:solidFill>
                    <a:srgbClr val="000000"/>
                  </a:solidFill>
                  <a:latin typeface="Times New Roman" pitchFamily="18" charset="0"/>
                </a:rPr>
                <a:t>j</a:t>
              </a:r>
              <a:r>
                <a:rPr lang="en-US" sz="2400" i="1">
                  <a:solidFill>
                    <a:srgbClr val="000000"/>
                  </a:solidFill>
                  <a:latin typeface="Times New Roman" pitchFamily="18" charset="0"/>
                </a:rPr>
                <a:t>  x</a:t>
              </a:r>
            </a:p>
          </p:txBody>
        </p:sp>
      </p:grpSp>
      <p:sp>
        <p:nvSpPr>
          <p:cNvPr id="33804" name="Text Box 12"/>
          <p:cNvSpPr txBox="1">
            <a:spLocks noChangeArrowheads="1"/>
          </p:cNvSpPr>
          <p:nvPr/>
        </p:nvSpPr>
        <p:spPr bwMode="auto">
          <a:xfrm>
            <a:off x="7086600" y="5257800"/>
            <a:ext cx="1944688" cy="825500"/>
          </a:xfrm>
          <a:prstGeom prst="rect">
            <a:avLst/>
          </a:prstGeom>
          <a:solidFill>
            <a:srgbClr val="FFFF99"/>
          </a:solid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call</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i="1">
                <a:solidFill>
                  <a:srgbClr val="000000"/>
                </a:solidFill>
                <a:latin typeface="Times New Roman" pitchFamily="18" charset="0"/>
              </a:rPr>
              <a:t>search</a:t>
            </a:r>
            <a:r>
              <a:rPr lang="en-US" sz="2400">
                <a:solidFill>
                  <a:srgbClr val="000000"/>
                </a:solidFill>
                <a:latin typeface="Times New Roman" pitchFamily="18" charset="0"/>
              </a:rPr>
              <a:t>(1, </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a:t>
            </a:r>
          </a:p>
        </p:txBody>
      </p:sp>
      <p:sp>
        <p:nvSpPr>
          <p:cNvPr id="14" name="Slide Number Placeholder 13"/>
          <p:cNvSpPr>
            <a:spLocks noGrp="1"/>
          </p:cNvSpPr>
          <p:nvPr>
            <p:ph type="sldNum" sz="quarter" idx="12"/>
          </p:nvPr>
        </p:nvSpPr>
        <p:spPr/>
        <p:txBody>
          <a:bodyPr/>
          <a:lstStyle/>
          <a:p>
            <a:fld id="{E29F1CCB-4845-4818-B6DA-06FA373F5B42}" type="slidenum">
              <a:rPr lang="id-ID" smtClean="0"/>
              <a:pPr/>
              <a:t>32</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3795"/>
                                        </p:tgtEl>
                                        <p:attrNameLst>
                                          <p:attrName>style.visibility</p:attrName>
                                        </p:attrNameLst>
                                      </p:cBhvr>
                                      <p:to>
                                        <p:strVal val="visible"/>
                                      </p:to>
                                    </p:set>
                                    <p:anim calcmode="lin" valueType="num">
                                      <p:cBhvr additive="repl">
                                        <p:cTn id="7" dur="500" fill="hold"/>
                                        <p:tgtEl>
                                          <p:spTgt spid="33795"/>
                                        </p:tgtEl>
                                        <p:attrNameLst>
                                          <p:attrName>ppt_x</p:attrName>
                                        </p:attrNameLst>
                                      </p:cBhvr>
                                      <p:tavLst>
                                        <p:tav tm="100000">
                                          <p:val>
                                            <p:strVal val="#ppt_x"/>
                                          </p:val>
                                        </p:tav>
                                        <p:tav tm="100000">
                                          <p:val>
                                            <p:strVal val="#ppt_x"/>
                                          </p:val>
                                        </p:tav>
                                      </p:tavLst>
                                    </p:anim>
                                    <p:anim calcmode="lin" valueType="num">
                                      <p:cBhvr additive="repl">
                                        <p:cTn id="8" dur="500" fill="hold"/>
                                        <p:tgtEl>
                                          <p:spTgt spid="33795"/>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3796"/>
                                        </p:tgtEl>
                                        <p:attrNameLst>
                                          <p:attrName>style.visibility</p:attrName>
                                        </p:attrNameLst>
                                      </p:cBhvr>
                                      <p:to>
                                        <p:strVal val="visible"/>
                                      </p:to>
                                    </p:set>
                                    <p:anim calcmode="lin" valueType="num">
                                      <p:cBhvr additive="repl">
                                        <p:cTn id="13" dur="500" fill="hold"/>
                                        <p:tgtEl>
                                          <p:spTgt spid="33796"/>
                                        </p:tgtEl>
                                        <p:attrNameLst>
                                          <p:attrName>ppt_x</p:attrName>
                                        </p:attrNameLst>
                                      </p:cBhvr>
                                      <p:tavLst>
                                        <p:tav tm="100000">
                                          <p:val>
                                            <p:strVal val="#ppt_x"/>
                                          </p:val>
                                        </p:tav>
                                        <p:tav tm="100000">
                                          <p:val>
                                            <p:strVal val="#ppt_x"/>
                                          </p:val>
                                        </p:tav>
                                      </p:tavLst>
                                    </p:anim>
                                    <p:anim calcmode="lin" valueType="num">
                                      <p:cBhvr additive="repl">
                                        <p:cTn id="14" dur="500" fill="hold"/>
                                        <p:tgtEl>
                                          <p:spTgt spid="33796"/>
                                        </p:tgtEl>
                                        <p:attrNameLst>
                                          <p:attrName>ppt_y</p:attrName>
                                        </p:attrNameLst>
                                      </p:cBhvr>
                                      <p:tavLst>
                                        <p:tav tm="100000">
                                          <p:val>
                                            <p:strVal val="1+#ppt_h/2"/>
                                          </p:val>
                                        </p:tav>
                                        <p:tav tm="100000">
                                          <p:val>
                                            <p:strVal val="#ppt_y"/>
                                          </p:val>
                                        </p:tav>
                                      </p:tavLst>
                                    </p:anim>
                                  </p:childTnLst>
                                </p:cTn>
                              </p:par>
                              <p:par>
                                <p:cTn id="15" presetID="2" presetClass="entr" presetSubtype="4" fill="hold" nodeType="withEffect">
                                  <p:stCondLst>
                                    <p:cond delay="0"/>
                                  </p:stCondLst>
                                  <p:childTnLst>
                                    <p:set>
                                      <p:cBhvr additive="repl">
                                        <p:cTn id="16" dur="1" fill="hold">
                                          <p:stCondLst>
                                            <p:cond delay="0"/>
                                          </p:stCondLst>
                                        </p:cTn>
                                        <p:tgtEl>
                                          <p:spTgt spid="33797"/>
                                        </p:tgtEl>
                                        <p:attrNameLst>
                                          <p:attrName>style.visibility</p:attrName>
                                        </p:attrNameLst>
                                      </p:cBhvr>
                                      <p:to>
                                        <p:strVal val="visible"/>
                                      </p:to>
                                    </p:set>
                                    <p:anim calcmode="lin" valueType="num">
                                      <p:cBhvr additive="repl">
                                        <p:cTn id="17" dur="500" fill="hold"/>
                                        <p:tgtEl>
                                          <p:spTgt spid="33797"/>
                                        </p:tgtEl>
                                        <p:attrNameLst>
                                          <p:attrName>ppt_x</p:attrName>
                                        </p:attrNameLst>
                                      </p:cBhvr>
                                      <p:tavLst>
                                        <p:tav tm="100000">
                                          <p:val>
                                            <p:strVal val="#ppt_x"/>
                                          </p:val>
                                        </p:tav>
                                        <p:tav tm="100000">
                                          <p:val>
                                            <p:strVal val="#ppt_x"/>
                                          </p:val>
                                        </p:tav>
                                      </p:tavLst>
                                    </p:anim>
                                    <p:anim calcmode="lin" valueType="num">
                                      <p:cBhvr additive="repl">
                                        <p:cTn id="18" dur="500" fill="hold"/>
                                        <p:tgtEl>
                                          <p:spTgt spid="33797"/>
                                        </p:tgtEl>
                                        <p:attrNameLst>
                                          <p:attrName>ppt_y</p:attrName>
                                        </p:attrNameLst>
                                      </p:cBhvr>
                                      <p:tavLst>
                                        <p:tav tm="10000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additive="repl">
                                        <p:cTn id="22" dur="1" fill="hold">
                                          <p:stCondLst>
                                            <p:cond delay="0"/>
                                          </p:stCondLst>
                                        </p:cTn>
                                        <p:tgtEl>
                                          <p:spTgt spid="33798"/>
                                        </p:tgtEl>
                                        <p:attrNameLst>
                                          <p:attrName>style.visibility</p:attrName>
                                        </p:attrNameLst>
                                      </p:cBhvr>
                                      <p:to>
                                        <p:strVal val="visible"/>
                                      </p:to>
                                    </p:set>
                                    <p:anim calcmode="lin" valueType="num">
                                      <p:cBhvr additive="repl">
                                        <p:cTn id="23" dur="500" fill="hold"/>
                                        <p:tgtEl>
                                          <p:spTgt spid="33798"/>
                                        </p:tgtEl>
                                        <p:attrNameLst>
                                          <p:attrName>ppt_x</p:attrName>
                                        </p:attrNameLst>
                                      </p:cBhvr>
                                      <p:tavLst>
                                        <p:tav tm="100000">
                                          <p:val>
                                            <p:strVal val="#ppt_x"/>
                                          </p:val>
                                        </p:tav>
                                        <p:tav tm="100000">
                                          <p:val>
                                            <p:strVal val="#ppt_x"/>
                                          </p:val>
                                        </p:tav>
                                      </p:tavLst>
                                    </p:anim>
                                    <p:anim calcmode="lin" valueType="num">
                                      <p:cBhvr additive="repl">
                                        <p:cTn id="24" dur="500" fill="hold"/>
                                        <p:tgtEl>
                                          <p:spTgt spid="33798"/>
                                        </p:tgtEl>
                                        <p:attrNameLst>
                                          <p:attrName>ppt_y</p:attrName>
                                        </p:attrNameLst>
                                      </p:cBhvr>
                                      <p:tavLst>
                                        <p:tav tm="100000">
                                          <p:val>
                                            <p:strVal val="1+#ppt_h/2"/>
                                          </p:val>
                                        </p:tav>
                                        <p:tav tm="100000">
                                          <p:val>
                                            <p:strVal val="#ppt_y"/>
                                          </p:val>
                                        </p:tav>
                                      </p:tavLst>
                                    </p:anim>
                                  </p:childTnLst>
                                </p:cTn>
                              </p:par>
                              <p:par>
                                <p:cTn id="25" presetID="2" presetClass="entr" presetSubtype="4" fill="hold" nodeType="withEffect">
                                  <p:stCondLst>
                                    <p:cond delay="0"/>
                                  </p:stCondLst>
                                  <p:childTnLst>
                                    <p:set>
                                      <p:cBhvr additive="repl">
                                        <p:cTn id="26" dur="1" fill="hold">
                                          <p:stCondLst>
                                            <p:cond delay="0"/>
                                          </p:stCondLst>
                                        </p:cTn>
                                        <p:tgtEl>
                                          <p:spTgt spid="2"/>
                                        </p:tgtEl>
                                        <p:attrNameLst>
                                          <p:attrName>style.visibility</p:attrName>
                                        </p:attrNameLst>
                                      </p:cBhvr>
                                      <p:to>
                                        <p:strVal val="visible"/>
                                      </p:to>
                                    </p:set>
                                    <p:anim calcmode="lin" valueType="num">
                                      <p:cBhvr additive="repl">
                                        <p:cTn id="27" dur="500" fill="hold"/>
                                        <p:tgtEl>
                                          <p:spTgt spid="2"/>
                                        </p:tgtEl>
                                        <p:attrNameLst>
                                          <p:attrName>ppt_x</p:attrName>
                                        </p:attrNameLst>
                                      </p:cBhvr>
                                      <p:tavLst>
                                        <p:tav tm="100000">
                                          <p:val>
                                            <p:strVal val="#ppt_x"/>
                                          </p:val>
                                        </p:tav>
                                        <p:tav tm="100000">
                                          <p:val>
                                            <p:strVal val="#ppt_x"/>
                                          </p:val>
                                        </p:tav>
                                      </p:tavLst>
                                    </p:anim>
                                    <p:anim calcmode="lin" valueType="num">
                                      <p:cBhvr additive="repl">
                                        <p:cTn id="28" dur="500" fill="hold"/>
                                        <p:tgtEl>
                                          <p:spTgt spid="2"/>
                                        </p:tgtEl>
                                        <p:attrNameLst>
                                          <p:attrName>ppt_y</p:attrName>
                                        </p:attrNameLst>
                                      </p:cBhvr>
                                      <p:tavLst>
                                        <p:tav tm="10000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additive="repl">
                                        <p:cTn id="32" dur="1" fill="hold">
                                          <p:stCondLst>
                                            <p:cond delay="0"/>
                                          </p:stCondLst>
                                        </p:cTn>
                                        <p:tgtEl>
                                          <p:spTgt spid="33804"/>
                                        </p:tgtEl>
                                        <p:attrNameLst>
                                          <p:attrName>style.visibility</p:attrName>
                                        </p:attrNameLst>
                                      </p:cBhvr>
                                      <p:to>
                                        <p:strVal val="visible"/>
                                      </p:to>
                                    </p:set>
                                    <p:anim calcmode="lin" valueType="num">
                                      <p:cBhvr additive="repl">
                                        <p:cTn id="33" dur="500" fill="hold"/>
                                        <p:tgtEl>
                                          <p:spTgt spid="33804"/>
                                        </p:tgtEl>
                                        <p:attrNameLst>
                                          <p:attrName>ppt_x</p:attrName>
                                        </p:attrNameLst>
                                      </p:cBhvr>
                                      <p:tavLst>
                                        <p:tav tm="100000">
                                          <p:val>
                                            <p:strVal val="#ppt_x"/>
                                          </p:val>
                                        </p:tav>
                                        <p:tav tm="100000">
                                          <p:val>
                                            <p:strVal val="#ppt_x"/>
                                          </p:val>
                                        </p:tav>
                                      </p:tavLst>
                                    </p:anim>
                                    <p:anim calcmode="lin" valueType="num">
                                      <p:cBhvr additive="repl">
                                        <p:cTn id="34" dur="500" fill="hold"/>
                                        <p:tgtEl>
                                          <p:spTgt spid="33804"/>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214313" y="6276975"/>
            <a:ext cx="319087" cy="319088"/>
          </a:xfrm>
          <a:prstGeom prst="rect">
            <a:avLst/>
          </a:prstGeom>
          <a:noFill/>
          <a:ln w="9525">
            <a:noFill/>
            <a:round/>
            <a:headEnd/>
            <a:tailEnd/>
          </a:ln>
        </p:spPr>
        <p:txBody>
          <a:bodyPr lIns="0" tIns="0" rIns="0" bIns="0"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latin typeface="Times New Roman" pitchFamily="18" charset="0"/>
              </a:rPr>
              <a:t>Ch4-</a:t>
            </a:r>
            <a:fld id="{E8BD5FCE-DB3D-42CB-890F-46E6DB8120E5}" type="slidenum">
              <a:rPr lang="en-US" sz="1400">
                <a:solidFill>
                  <a:srgbClr val="FFFFFF"/>
                </a:solidFill>
                <a:latin typeface="Times New Roman" pitchFamily="18" charset="0"/>
              </a:rPr>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33</a:t>
            </a:fld>
            <a:endParaRPr lang="en-US" sz="1400">
              <a:solidFill>
                <a:srgbClr val="FFFFFF"/>
              </a:solidFill>
              <a:latin typeface="Times New Roman" pitchFamily="18" charset="0"/>
            </a:endParaRPr>
          </a:p>
        </p:txBody>
      </p:sp>
      <p:sp>
        <p:nvSpPr>
          <p:cNvPr id="33795" name="Text Box 2"/>
          <p:cNvSpPr txBox="1">
            <a:spLocks noChangeArrowheads="1"/>
          </p:cNvSpPr>
          <p:nvPr/>
        </p:nvSpPr>
        <p:spPr bwMode="auto">
          <a:xfrm>
            <a:off x="457200" y="457200"/>
            <a:ext cx="8229600" cy="1371600"/>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1">
                <a:solidFill>
                  <a:srgbClr val="008000"/>
                </a:solidFill>
                <a:latin typeface="Franklin Gothic Book" pitchFamily="34" charset="0"/>
              </a:rPr>
              <a:t>Example 6.</a:t>
            </a:r>
            <a:r>
              <a:rPr lang="en-US" sz="2800">
                <a:solidFill>
                  <a:srgbClr val="696464"/>
                </a:solidFill>
                <a:latin typeface="Franklin Gothic Book" pitchFamily="34" charset="0"/>
              </a:rPr>
              <a:t> Search </a:t>
            </a:r>
            <a:r>
              <a:rPr lang="en-US" sz="2800" i="1">
                <a:solidFill>
                  <a:srgbClr val="696464"/>
                </a:solidFill>
                <a:latin typeface="Times New Roman" pitchFamily="18" charset="0"/>
              </a:rPr>
              <a:t>x</a:t>
            </a:r>
            <a:r>
              <a:rPr lang="en-US" sz="2800">
                <a:solidFill>
                  <a:srgbClr val="696464"/>
                </a:solidFill>
                <a:latin typeface="Franklin Gothic Book" pitchFamily="34" charset="0"/>
              </a:rPr>
              <a:t> from </a:t>
            </a:r>
            <a:r>
              <a:rPr lang="en-US" sz="2800" i="1">
                <a:solidFill>
                  <a:srgbClr val="696464"/>
                </a:solidFill>
                <a:latin typeface="Times New Roman" pitchFamily="18" charset="0"/>
              </a:rPr>
              <a:t>a</a:t>
            </a:r>
            <a:r>
              <a:rPr lang="en-US" sz="2800" baseline="-25000">
                <a:solidFill>
                  <a:srgbClr val="696464"/>
                </a:solidFill>
                <a:latin typeface="Times New Roman" pitchFamily="18" charset="0"/>
              </a:rPr>
              <a:t>1</a:t>
            </a:r>
            <a:r>
              <a:rPr lang="en-US" sz="2800">
                <a:solidFill>
                  <a:srgbClr val="696464"/>
                </a:solidFill>
                <a:latin typeface="Times New Roman" pitchFamily="18" charset="0"/>
              </a:rPr>
              <a:t>,</a:t>
            </a:r>
            <a:r>
              <a:rPr lang="en-US" sz="2800" i="1">
                <a:solidFill>
                  <a:srgbClr val="696464"/>
                </a:solidFill>
                <a:latin typeface="Times New Roman" pitchFamily="18" charset="0"/>
              </a:rPr>
              <a:t>a</a:t>
            </a:r>
            <a:r>
              <a:rPr lang="en-US" sz="2800" baseline="-25000">
                <a:solidFill>
                  <a:srgbClr val="696464"/>
                </a:solidFill>
                <a:latin typeface="Times New Roman" pitchFamily="18" charset="0"/>
              </a:rPr>
              <a:t>2</a:t>
            </a:r>
            <a:r>
              <a:rPr lang="en-US" sz="2800">
                <a:solidFill>
                  <a:srgbClr val="696464"/>
                </a:solidFill>
                <a:latin typeface="Times New Roman" pitchFamily="18" charset="0"/>
              </a:rPr>
              <a:t>,…,</a:t>
            </a:r>
            <a:r>
              <a:rPr lang="en-US" sz="2800" i="1">
                <a:solidFill>
                  <a:srgbClr val="696464"/>
                </a:solidFill>
                <a:latin typeface="Times New Roman" pitchFamily="18" charset="0"/>
              </a:rPr>
              <a:t>a</a:t>
            </a:r>
            <a:r>
              <a:rPr lang="en-US" sz="2800" i="1" baseline="-25000">
                <a:solidFill>
                  <a:srgbClr val="696464"/>
                </a:solidFill>
                <a:latin typeface="Times New Roman" pitchFamily="18" charset="0"/>
              </a:rPr>
              <a:t>n</a:t>
            </a:r>
            <a:r>
              <a:rPr lang="en-US" sz="2800">
                <a:solidFill>
                  <a:srgbClr val="696464"/>
                </a:solidFill>
                <a:latin typeface="Franklin Gothic Book" pitchFamily="34" charset="0"/>
              </a:rPr>
              <a:t> by binary search (recursive version).</a:t>
            </a:r>
          </a:p>
        </p:txBody>
      </p:sp>
      <p:sp>
        <p:nvSpPr>
          <p:cNvPr id="33796" name="Text Box 3"/>
          <p:cNvSpPr txBox="1">
            <a:spLocks noChangeArrowheads="1"/>
          </p:cNvSpPr>
          <p:nvPr/>
        </p:nvSpPr>
        <p:spPr bwMode="auto">
          <a:xfrm>
            <a:off x="457200" y="1981200"/>
            <a:ext cx="1019175" cy="439738"/>
          </a:xfrm>
          <a:prstGeom prst="rect">
            <a:avLst/>
          </a:prstGeom>
          <a:noFill/>
          <a:ln w="9525">
            <a:noFill/>
            <a:round/>
            <a:headEnd/>
            <a:tailEnd/>
          </a:ln>
        </p:spPr>
        <p:txBody>
          <a:bodyPr lIns="90000" tIns="46800" rIns="90000" bIns="46800"/>
          <a:lstStyle/>
          <a:p>
            <a:pPr>
              <a:lnSpc>
                <a:spcPct val="80000"/>
              </a:lnSpc>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latin typeface="Perpetua" pitchFamily="18" charset="0"/>
              </a:rPr>
              <a:t>Sol :</a:t>
            </a:r>
            <a:r>
              <a:rPr lang="en-US" sz="2400">
                <a:solidFill>
                  <a:srgbClr val="000000"/>
                </a:solidFill>
                <a:latin typeface="Perpetua" pitchFamily="18" charset="0"/>
              </a:rPr>
              <a:t> </a:t>
            </a:r>
          </a:p>
        </p:txBody>
      </p:sp>
      <p:sp>
        <p:nvSpPr>
          <p:cNvPr id="34820" name="Text Box 4"/>
          <p:cNvSpPr txBox="1">
            <a:spLocks noChangeArrowheads="1"/>
          </p:cNvSpPr>
          <p:nvPr/>
        </p:nvSpPr>
        <p:spPr bwMode="auto">
          <a:xfrm>
            <a:off x="1403350" y="1989138"/>
            <a:ext cx="7416800" cy="4110037"/>
          </a:xfrm>
          <a:prstGeom prst="rect">
            <a:avLst/>
          </a:prstGeom>
          <a:noFill/>
          <a:ln w="9360">
            <a:solidFill>
              <a:srgbClr val="0000FF"/>
            </a:solidFill>
            <a:miter lim="800000"/>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rPr>
              <a:t>Alg. 5</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rPr>
              <a:t>   </a:t>
            </a:r>
            <a:r>
              <a:rPr lang="en-US" sz="2800" b="1">
                <a:solidFill>
                  <a:srgbClr val="000000"/>
                </a:solidFill>
                <a:latin typeface="Times New Roman" pitchFamily="18" charset="0"/>
              </a:rPr>
              <a:t>procedure</a:t>
            </a:r>
            <a:r>
              <a:rPr lang="en-US" sz="2800">
                <a:solidFill>
                  <a:srgbClr val="000000"/>
                </a:solidFill>
                <a:latin typeface="Times New Roman" pitchFamily="18" charset="0"/>
              </a:rPr>
              <a:t> </a:t>
            </a:r>
            <a:r>
              <a:rPr lang="en-US" sz="2800" i="1">
                <a:solidFill>
                  <a:srgbClr val="000000"/>
                </a:solidFill>
                <a:latin typeface="Times New Roman" pitchFamily="18" charset="0"/>
              </a:rPr>
              <a:t>binary_search</a:t>
            </a:r>
            <a:r>
              <a:rPr lang="en-US" sz="2800">
                <a:solidFill>
                  <a:srgbClr val="000000"/>
                </a:solidFill>
                <a:latin typeface="Times New Roman" pitchFamily="18" charset="0"/>
              </a:rPr>
              <a:t> (</a:t>
            </a:r>
            <a:r>
              <a:rPr lang="en-US" sz="2800" i="1">
                <a:solidFill>
                  <a:srgbClr val="000000"/>
                </a:solidFill>
                <a:latin typeface="Times New Roman" pitchFamily="18" charset="0"/>
              </a:rPr>
              <a:t>x</a:t>
            </a:r>
            <a:r>
              <a:rPr lang="en-US" sz="2800">
                <a:solidFill>
                  <a:srgbClr val="000000"/>
                </a:solidFill>
                <a:latin typeface="Times New Roman" pitchFamily="18" charset="0"/>
              </a:rPr>
              <a:t> , </a:t>
            </a:r>
            <a:r>
              <a:rPr lang="en-US" sz="2800" i="1">
                <a:solidFill>
                  <a:srgbClr val="000000"/>
                </a:solidFill>
                <a:latin typeface="Times New Roman" pitchFamily="18" charset="0"/>
              </a:rPr>
              <a:t>i</a:t>
            </a:r>
            <a:r>
              <a:rPr lang="en-US" sz="2800">
                <a:solidFill>
                  <a:srgbClr val="000000"/>
                </a:solidFill>
                <a:latin typeface="Times New Roman" pitchFamily="18" charset="0"/>
              </a:rPr>
              <a:t> , </a:t>
            </a:r>
            <a:r>
              <a:rPr lang="en-US" sz="2800" i="1">
                <a:solidFill>
                  <a:srgbClr val="000000"/>
                </a:solidFill>
                <a:latin typeface="Times New Roman" pitchFamily="18" charset="0"/>
              </a:rPr>
              <a:t>j</a:t>
            </a:r>
            <a:r>
              <a:rPr lang="en-US" sz="2800">
                <a:solidFill>
                  <a:srgbClr val="000000"/>
                </a:solidFill>
                <a:latin typeface="Times New Roman" pitchFamily="18" charset="0"/>
              </a:rPr>
              <a:t>: integers)</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i="1">
                <a:solidFill>
                  <a:srgbClr val="000000"/>
                </a:solidFill>
                <a:latin typeface="Times New Roman" pitchFamily="18" charset="0"/>
              </a:rPr>
              <a:t>m</a:t>
            </a:r>
            <a:r>
              <a:rPr lang="en-US" sz="2800">
                <a:solidFill>
                  <a:srgbClr val="000000"/>
                </a:solidFill>
                <a:latin typeface="Times New Roman" pitchFamily="18" charset="0"/>
              </a:rPr>
              <a:t> := </a:t>
            </a:r>
            <a:r>
              <a:rPr lang="en-US" sz="2800">
                <a:solidFill>
                  <a:srgbClr val="000000"/>
                </a:solidFill>
                <a:latin typeface="Symbol" pitchFamily="18" charset="2"/>
              </a:rPr>
              <a:t></a:t>
            </a:r>
            <a:r>
              <a:rPr lang="en-US" sz="2800">
                <a:solidFill>
                  <a:srgbClr val="000000"/>
                </a:solidFill>
                <a:latin typeface="Times New Roman" pitchFamily="18" charset="0"/>
              </a:rPr>
              <a:t>(</a:t>
            </a:r>
            <a:r>
              <a:rPr lang="en-US" sz="2800" i="1">
                <a:solidFill>
                  <a:srgbClr val="000000"/>
                </a:solidFill>
                <a:latin typeface="Times New Roman" pitchFamily="18" charset="0"/>
              </a:rPr>
              <a:t>i</a:t>
            </a:r>
            <a:r>
              <a:rPr lang="en-US" sz="2800">
                <a:solidFill>
                  <a:srgbClr val="000000"/>
                </a:solidFill>
                <a:latin typeface="Times New Roman" pitchFamily="18" charset="0"/>
              </a:rPr>
              <a:t>+</a:t>
            </a:r>
            <a:r>
              <a:rPr lang="en-US" sz="2800" i="1">
                <a:solidFill>
                  <a:srgbClr val="000000"/>
                </a:solidFill>
                <a:latin typeface="Times New Roman" pitchFamily="18" charset="0"/>
              </a:rPr>
              <a:t>j</a:t>
            </a:r>
            <a:r>
              <a:rPr lang="en-US" sz="2800">
                <a:solidFill>
                  <a:srgbClr val="000000"/>
                </a:solidFill>
                <a:latin typeface="Times New Roman" pitchFamily="18" charset="0"/>
              </a:rPr>
              <a:t>) / 2</a:t>
            </a:r>
            <a:r>
              <a:rPr lang="en-US" sz="2800">
                <a:solidFill>
                  <a:srgbClr val="000000"/>
                </a:solidFill>
                <a:latin typeface="Symbol" pitchFamily="18" charset="2"/>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if</a:t>
            </a:r>
            <a:r>
              <a:rPr lang="en-US" sz="2800">
                <a:solidFill>
                  <a:srgbClr val="000000"/>
                </a:solidFill>
                <a:latin typeface="Times New Roman" pitchFamily="18" charset="0"/>
              </a:rPr>
              <a:t> </a:t>
            </a:r>
            <a:r>
              <a:rPr lang="en-US" sz="2800" i="1">
                <a:solidFill>
                  <a:srgbClr val="000000"/>
                </a:solidFill>
                <a:latin typeface="Times New Roman" pitchFamily="18" charset="0"/>
              </a:rPr>
              <a:t>x</a:t>
            </a:r>
            <a:r>
              <a:rPr lang="en-US" sz="2800">
                <a:solidFill>
                  <a:srgbClr val="000000"/>
                </a:solidFill>
                <a:latin typeface="Times New Roman" pitchFamily="18" charset="0"/>
              </a:rPr>
              <a:t> = </a:t>
            </a:r>
            <a:r>
              <a:rPr lang="en-US" sz="2800" i="1">
                <a:solidFill>
                  <a:srgbClr val="000000"/>
                </a:solidFill>
                <a:latin typeface="Times New Roman" pitchFamily="18" charset="0"/>
              </a:rPr>
              <a:t>a</a:t>
            </a:r>
            <a:r>
              <a:rPr lang="en-US" sz="2800" i="1" baseline="-25000">
                <a:solidFill>
                  <a:srgbClr val="000000"/>
                </a:solidFill>
                <a:latin typeface="Times New Roman" pitchFamily="18" charset="0"/>
              </a:rPr>
              <a:t>m</a:t>
            </a:r>
            <a:r>
              <a:rPr lang="en-US" sz="2800">
                <a:solidFill>
                  <a:srgbClr val="000000"/>
                </a:solidFill>
                <a:latin typeface="Times New Roman" pitchFamily="18" charset="0"/>
              </a:rPr>
              <a:t> </a:t>
            </a:r>
            <a:r>
              <a:rPr lang="en-US" sz="2800" b="1">
                <a:solidFill>
                  <a:srgbClr val="000000"/>
                </a:solidFill>
                <a:latin typeface="Times New Roman" pitchFamily="18" charset="0"/>
              </a:rPr>
              <a:t>then</a:t>
            </a:r>
            <a:r>
              <a:rPr lang="en-US" sz="2800">
                <a:solidFill>
                  <a:srgbClr val="000000"/>
                </a:solidFill>
                <a:latin typeface="Times New Roman" pitchFamily="18" charset="0"/>
              </a:rPr>
              <a:t> </a:t>
            </a:r>
            <a:r>
              <a:rPr lang="en-US" sz="2800" i="1">
                <a:solidFill>
                  <a:srgbClr val="000000"/>
                </a:solidFill>
                <a:latin typeface="Times New Roman" pitchFamily="18" charset="0"/>
              </a:rPr>
              <a:t>location</a:t>
            </a:r>
            <a:r>
              <a:rPr lang="en-US" sz="2800">
                <a:solidFill>
                  <a:srgbClr val="000000"/>
                </a:solidFill>
                <a:latin typeface="Times New Roman" pitchFamily="18" charset="0"/>
              </a:rPr>
              <a:t> := </a:t>
            </a:r>
            <a:r>
              <a:rPr lang="en-US" sz="2800" i="1">
                <a:solidFill>
                  <a:srgbClr val="000000"/>
                </a:solidFill>
                <a:latin typeface="Times New Roman" pitchFamily="18" charset="0"/>
              </a:rPr>
              <a:t>m</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else if</a:t>
            </a:r>
            <a:r>
              <a:rPr lang="en-US" sz="2800">
                <a:solidFill>
                  <a:srgbClr val="000000"/>
                </a:solidFill>
                <a:latin typeface="Times New Roman" pitchFamily="18" charset="0"/>
              </a:rPr>
              <a:t> (</a:t>
            </a:r>
            <a:r>
              <a:rPr lang="en-US" sz="2800" i="1">
                <a:solidFill>
                  <a:srgbClr val="000000"/>
                </a:solidFill>
                <a:latin typeface="Times New Roman" pitchFamily="18" charset="0"/>
              </a:rPr>
              <a:t>x </a:t>
            </a:r>
            <a:r>
              <a:rPr lang="en-US" sz="2800">
                <a:solidFill>
                  <a:srgbClr val="000000"/>
                </a:solidFill>
                <a:latin typeface="Times New Roman" pitchFamily="18" charset="0"/>
              </a:rPr>
              <a:t>&lt; </a:t>
            </a:r>
            <a:r>
              <a:rPr lang="en-US" sz="2800" i="1">
                <a:solidFill>
                  <a:srgbClr val="000000"/>
                </a:solidFill>
                <a:latin typeface="Times New Roman" pitchFamily="18" charset="0"/>
              </a:rPr>
              <a:t>a</a:t>
            </a:r>
            <a:r>
              <a:rPr lang="en-US" sz="2800" i="1" baseline="-25000">
                <a:solidFill>
                  <a:srgbClr val="000000"/>
                </a:solidFill>
                <a:latin typeface="Times New Roman" pitchFamily="18" charset="0"/>
              </a:rPr>
              <a:t>m</a:t>
            </a:r>
            <a:r>
              <a:rPr lang="en-US" sz="2800">
                <a:solidFill>
                  <a:srgbClr val="000000"/>
                </a:solidFill>
                <a:latin typeface="Times New Roman" pitchFamily="18" charset="0"/>
              </a:rPr>
              <a:t> and </a:t>
            </a:r>
            <a:r>
              <a:rPr lang="en-US" sz="2800" i="1">
                <a:solidFill>
                  <a:srgbClr val="000000"/>
                </a:solidFill>
                <a:latin typeface="Times New Roman" pitchFamily="18" charset="0"/>
              </a:rPr>
              <a:t>i </a:t>
            </a:r>
            <a:r>
              <a:rPr lang="en-US" sz="2800">
                <a:solidFill>
                  <a:srgbClr val="000000"/>
                </a:solidFill>
                <a:latin typeface="Times New Roman" pitchFamily="18" charset="0"/>
              </a:rPr>
              <a:t>&lt; </a:t>
            </a:r>
            <a:r>
              <a:rPr lang="en-US" sz="2800" i="1">
                <a:solidFill>
                  <a:srgbClr val="000000"/>
                </a:solidFill>
                <a:latin typeface="Times New Roman" pitchFamily="18" charset="0"/>
              </a:rPr>
              <a:t>m</a:t>
            </a:r>
            <a:r>
              <a:rPr lang="en-US" sz="2800">
                <a:solidFill>
                  <a:srgbClr val="000000"/>
                </a:solidFill>
                <a:latin typeface="Times New Roman" pitchFamily="18" charset="0"/>
              </a:rPr>
              <a:t>) </a:t>
            </a:r>
            <a:r>
              <a:rPr lang="en-US" sz="2800" b="1">
                <a:solidFill>
                  <a:srgbClr val="000000"/>
                </a:solidFill>
                <a:latin typeface="Times New Roman" pitchFamily="18" charset="0"/>
              </a:rPr>
              <a:t>then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i="1">
                <a:solidFill>
                  <a:srgbClr val="000000"/>
                </a:solidFill>
                <a:latin typeface="Times New Roman" pitchFamily="18" charset="0"/>
              </a:rPr>
              <a:t>binary_search</a:t>
            </a:r>
            <a:r>
              <a:rPr lang="en-US" sz="2800">
                <a:solidFill>
                  <a:srgbClr val="000000"/>
                </a:solidFill>
                <a:latin typeface="Times New Roman" pitchFamily="18" charset="0"/>
              </a:rPr>
              <a:t>(</a:t>
            </a:r>
            <a:r>
              <a:rPr lang="en-US" sz="2800" i="1">
                <a:solidFill>
                  <a:srgbClr val="000000"/>
                </a:solidFill>
                <a:latin typeface="Times New Roman" pitchFamily="18" charset="0"/>
              </a:rPr>
              <a:t>x</a:t>
            </a:r>
            <a:r>
              <a:rPr lang="en-US" sz="2800">
                <a:solidFill>
                  <a:srgbClr val="000000"/>
                </a:solidFill>
                <a:latin typeface="Times New Roman" pitchFamily="18" charset="0"/>
              </a:rPr>
              <a:t>, </a:t>
            </a:r>
            <a:r>
              <a:rPr lang="en-US" sz="2800" i="1">
                <a:solidFill>
                  <a:srgbClr val="000000"/>
                </a:solidFill>
                <a:latin typeface="Times New Roman" pitchFamily="18" charset="0"/>
              </a:rPr>
              <a:t>i</a:t>
            </a:r>
            <a:r>
              <a:rPr lang="en-US" sz="2800">
                <a:solidFill>
                  <a:srgbClr val="000000"/>
                </a:solidFill>
                <a:latin typeface="Times New Roman" pitchFamily="18" charset="0"/>
              </a:rPr>
              <a:t>, </a:t>
            </a:r>
            <a:r>
              <a:rPr lang="en-US" sz="2800" i="1">
                <a:solidFill>
                  <a:srgbClr val="000000"/>
                </a:solidFill>
                <a:latin typeface="Times New Roman" pitchFamily="18" charset="0"/>
              </a:rPr>
              <a:t>m</a:t>
            </a:r>
            <a:r>
              <a:rPr lang="en-US" sz="2800">
                <a:solidFill>
                  <a:srgbClr val="000000"/>
                </a:solidFill>
                <a:latin typeface="Symbol" pitchFamily="18" charset="2"/>
              </a:rPr>
              <a:t></a:t>
            </a:r>
            <a:r>
              <a:rPr lang="en-US" sz="28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else if</a:t>
            </a:r>
            <a:r>
              <a:rPr lang="en-US" sz="2800">
                <a:solidFill>
                  <a:srgbClr val="000000"/>
                </a:solidFill>
                <a:latin typeface="Times New Roman" pitchFamily="18" charset="0"/>
              </a:rPr>
              <a:t> (</a:t>
            </a:r>
            <a:r>
              <a:rPr lang="en-US" sz="2800" i="1">
                <a:solidFill>
                  <a:srgbClr val="000000"/>
                </a:solidFill>
                <a:latin typeface="Times New Roman" pitchFamily="18" charset="0"/>
              </a:rPr>
              <a:t>x </a:t>
            </a:r>
            <a:r>
              <a:rPr lang="en-US" sz="2800">
                <a:solidFill>
                  <a:srgbClr val="000000"/>
                </a:solidFill>
                <a:latin typeface="Times New Roman" pitchFamily="18" charset="0"/>
              </a:rPr>
              <a:t>&gt; </a:t>
            </a:r>
            <a:r>
              <a:rPr lang="en-US" sz="2800" i="1">
                <a:solidFill>
                  <a:srgbClr val="000000"/>
                </a:solidFill>
                <a:latin typeface="Times New Roman" pitchFamily="18" charset="0"/>
              </a:rPr>
              <a:t>a</a:t>
            </a:r>
            <a:r>
              <a:rPr lang="en-US" sz="2800" i="1" baseline="-25000">
                <a:solidFill>
                  <a:srgbClr val="000000"/>
                </a:solidFill>
                <a:latin typeface="Times New Roman" pitchFamily="18" charset="0"/>
              </a:rPr>
              <a:t>m</a:t>
            </a:r>
            <a:r>
              <a:rPr lang="en-US" sz="2800">
                <a:solidFill>
                  <a:srgbClr val="000000"/>
                </a:solidFill>
                <a:latin typeface="Times New Roman" pitchFamily="18" charset="0"/>
              </a:rPr>
              <a:t> and </a:t>
            </a:r>
            <a:r>
              <a:rPr lang="en-US" sz="2800" i="1">
                <a:solidFill>
                  <a:srgbClr val="000000"/>
                </a:solidFill>
                <a:latin typeface="Times New Roman" pitchFamily="18" charset="0"/>
              </a:rPr>
              <a:t>j </a:t>
            </a:r>
            <a:r>
              <a:rPr lang="en-US" sz="2800">
                <a:solidFill>
                  <a:srgbClr val="000000"/>
                </a:solidFill>
                <a:latin typeface="Times New Roman" pitchFamily="18" charset="0"/>
              </a:rPr>
              <a:t>&gt; </a:t>
            </a:r>
            <a:r>
              <a:rPr lang="en-US" sz="2800" i="1">
                <a:solidFill>
                  <a:srgbClr val="000000"/>
                </a:solidFill>
                <a:latin typeface="Times New Roman" pitchFamily="18" charset="0"/>
              </a:rPr>
              <a:t>m</a:t>
            </a:r>
            <a:r>
              <a:rPr lang="en-US" sz="2800">
                <a:solidFill>
                  <a:srgbClr val="000000"/>
                </a:solidFill>
                <a:latin typeface="Times New Roman" pitchFamily="18" charset="0"/>
              </a:rPr>
              <a:t>) </a:t>
            </a:r>
            <a:r>
              <a:rPr lang="en-US" sz="2800" b="1">
                <a:solidFill>
                  <a:srgbClr val="000000"/>
                </a:solidFill>
                <a:latin typeface="Times New Roman" pitchFamily="18" charset="0"/>
              </a:rPr>
              <a:t>then</a:t>
            </a:r>
            <a:r>
              <a:rPr lang="en-US" sz="2800">
                <a:solidFill>
                  <a:srgbClr val="000000"/>
                </a:solidFill>
                <a:latin typeface="Times New Roman" pitchFamily="18" charset="0"/>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i="1">
                <a:solidFill>
                  <a:srgbClr val="000000"/>
                </a:solidFill>
                <a:latin typeface="Times New Roman" pitchFamily="18" charset="0"/>
              </a:rPr>
              <a:t>binary_search</a:t>
            </a:r>
            <a:r>
              <a:rPr lang="en-US" sz="2800">
                <a:solidFill>
                  <a:srgbClr val="000000"/>
                </a:solidFill>
                <a:latin typeface="Times New Roman" pitchFamily="18" charset="0"/>
              </a:rPr>
              <a:t>(</a:t>
            </a:r>
            <a:r>
              <a:rPr lang="en-US" sz="2800" i="1">
                <a:solidFill>
                  <a:srgbClr val="000000"/>
                </a:solidFill>
                <a:latin typeface="Times New Roman" pitchFamily="18" charset="0"/>
              </a:rPr>
              <a:t>x</a:t>
            </a:r>
            <a:r>
              <a:rPr lang="en-US" sz="2800">
                <a:solidFill>
                  <a:srgbClr val="000000"/>
                </a:solidFill>
                <a:latin typeface="Times New Roman" pitchFamily="18" charset="0"/>
              </a:rPr>
              <a:t>, </a:t>
            </a:r>
            <a:r>
              <a:rPr lang="en-US" sz="2800" i="1">
                <a:solidFill>
                  <a:srgbClr val="000000"/>
                </a:solidFill>
                <a:latin typeface="Times New Roman" pitchFamily="18" charset="0"/>
              </a:rPr>
              <a:t>m</a:t>
            </a:r>
            <a:r>
              <a:rPr lang="en-US" sz="2800">
                <a:solidFill>
                  <a:srgbClr val="000000"/>
                </a:solidFill>
                <a:latin typeface="Times New Roman" pitchFamily="18" charset="0"/>
              </a:rPr>
              <a:t>+1, </a:t>
            </a:r>
            <a:r>
              <a:rPr lang="en-US" sz="2800" i="1">
                <a:solidFill>
                  <a:srgbClr val="000000"/>
                </a:solidFill>
                <a:latin typeface="Times New Roman" pitchFamily="18" charset="0"/>
              </a:rPr>
              <a:t>j</a:t>
            </a:r>
            <a:r>
              <a:rPr lang="en-US" sz="2800">
                <a:solidFill>
                  <a:srgbClr val="000000"/>
                </a:solidFill>
                <a:latin typeface="Times New Roman" pitchFamily="18" charset="0"/>
              </a:rPr>
              <a:t>)</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Times New Roman" pitchFamily="18" charset="0"/>
              </a:rPr>
              <a:t>                    </a:t>
            </a:r>
            <a:r>
              <a:rPr lang="en-US" sz="2800" b="1">
                <a:solidFill>
                  <a:srgbClr val="000000"/>
                </a:solidFill>
                <a:latin typeface="Times New Roman" pitchFamily="18" charset="0"/>
              </a:rPr>
              <a:t>else</a:t>
            </a:r>
            <a:r>
              <a:rPr lang="en-US" sz="2800">
                <a:solidFill>
                  <a:srgbClr val="000000"/>
                </a:solidFill>
                <a:latin typeface="Times New Roman" pitchFamily="18" charset="0"/>
              </a:rPr>
              <a:t> </a:t>
            </a:r>
            <a:r>
              <a:rPr lang="en-US" sz="2800" i="1">
                <a:solidFill>
                  <a:srgbClr val="000000"/>
                </a:solidFill>
                <a:latin typeface="Times New Roman" pitchFamily="18" charset="0"/>
              </a:rPr>
              <a:t>location</a:t>
            </a:r>
            <a:r>
              <a:rPr lang="en-US" sz="2800">
                <a:solidFill>
                  <a:srgbClr val="000000"/>
                </a:solidFill>
                <a:latin typeface="Times New Roman" pitchFamily="18" charset="0"/>
              </a:rPr>
              <a:t> := 0 </a:t>
            </a:r>
          </a:p>
        </p:txBody>
      </p:sp>
      <p:sp>
        <p:nvSpPr>
          <p:cNvPr id="34821" name="Text Box 5"/>
          <p:cNvSpPr txBox="1">
            <a:spLocks noChangeArrowheads="1"/>
          </p:cNvSpPr>
          <p:nvPr/>
        </p:nvSpPr>
        <p:spPr bwMode="auto">
          <a:xfrm>
            <a:off x="1403350" y="6165850"/>
            <a:ext cx="3600450" cy="460375"/>
          </a:xfrm>
          <a:prstGeom prst="rect">
            <a:avLst/>
          </a:prstGeom>
          <a:solidFill>
            <a:srgbClr val="FFFF99"/>
          </a:solidFill>
          <a:ln w="9525">
            <a:noFill/>
            <a:round/>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call </a:t>
            </a:r>
            <a:r>
              <a:rPr lang="en-US" sz="2400" i="1">
                <a:solidFill>
                  <a:srgbClr val="000000"/>
                </a:solidFill>
                <a:latin typeface="Times New Roman" pitchFamily="18" charset="0"/>
              </a:rPr>
              <a:t>binary_search</a:t>
            </a:r>
            <a:r>
              <a:rPr lang="en-US" sz="2400">
                <a:solidFill>
                  <a:srgbClr val="000000"/>
                </a:solidFill>
                <a:latin typeface="Times New Roman" pitchFamily="18" charset="0"/>
              </a:rPr>
              <a:t>(</a:t>
            </a:r>
            <a:r>
              <a:rPr lang="en-US" sz="2400" i="1">
                <a:solidFill>
                  <a:srgbClr val="000000"/>
                </a:solidFill>
                <a:latin typeface="Times New Roman" pitchFamily="18" charset="0"/>
              </a:rPr>
              <a:t>x</a:t>
            </a:r>
            <a:r>
              <a:rPr lang="en-US" sz="2400">
                <a:solidFill>
                  <a:srgbClr val="000000"/>
                </a:solidFill>
                <a:latin typeface="Times New Roman" pitchFamily="18" charset="0"/>
              </a:rPr>
              <a:t>, 1,</a:t>
            </a:r>
            <a:r>
              <a:rPr lang="en-US" sz="2400" i="1">
                <a:solidFill>
                  <a:srgbClr val="000000"/>
                </a:solidFill>
                <a:latin typeface="Times New Roman" pitchFamily="18" charset="0"/>
              </a:rPr>
              <a:t> n</a:t>
            </a:r>
            <a:r>
              <a:rPr lang="en-US" sz="2400">
                <a:solidFill>
                  <a:srgbClr val="000000"/>
                </a:solidFill>
                <a:latin typeface="Times New Roman" pitchFamily="18" charset="0"/>
              </a:rPr>
              <a:t>)</a:t>
            </a:r>
          </a:p>
        </p:txBody>
      </p:sp>
      <p:sp>
        <p:nvSpPr>
          <p:cNvPr id="34822" name="Text Box 6"/>
          <p:cNvSpPr txBox="1">
            <a:spLocks noChangeArrowheads="1"/>
          </p:cNvSpPr>
          <p:nvPr/>
        </p:nvSpPr>
        <p:spPr bwMode="auto">
          <a:xfrm>
            <a:off x="5219700" y="1412875"/>
            <a:ext cx="3600450" cy="474663"/>
          </a:xfrm>
          <a:prstGeom prst="rect">
            <a:avLst/>
          </a:prstGeom>
          <a:noFill/>
          <a:ln w="9360">
            <a:solidFill>
              <a:srgbClr val="FF3300"/>
            </a:solidFill>
            <a:miter lim="800000"/>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a:solidFill>
                  <a:srgbClr val="000000"/>
                </a:solidFill>
              </a:rPr>
              <a:t>search </a:t>
            </a:r>
            <a:r>
              <a:rPr lang="en-US" sz="2200" i="1">
                <a:solidFill>
                  <a:srgbClr val="000000"/>
                </a:solidFill>
                <a:latin typeface="Times New Roman" pitchFamily="18" charset="0"/>
              </a:rPr>
              <a:t>x</a:t>
            </a:r>
            <a:r>
              <a:rPr lang="en-US" sz="2200">
                <a:solidFill>
                  <a:srgbClr val="000000"/>
                </a:solidFill>
              </a:rPr>
              <a:t> from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i</a:t>
            </a:r>
            <a:r>
              <a:rPr lang="en-US" sz="2200">
                <a:solidFill>
                  <a:srgbClr val="000000"/>
                </a:solidFill>
                <a:latin typeface="Times New Roman" pitchFamily="18" charset="0"/>
              </a:rPr>
              <a:t>,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i</a:t>
            </a:r>
            <a:r>
              <a:rPr lang="en-US" sz="2200" baseline="-25000">
                <a:solidFill>
                  <a:srgbClr val="000000"/>
                </a:solidFill>
                <a:latin typeface="Times New Roman" pitchFamily="18" charset="0"/>
              </a:rPr>
              <a:t>+1</a:t>
            </a:r>
            <a:r>
              <a:rPr lang="en-US" sz="2200">
                <a:solidFill>
                  <a:srgbClr val="000000"/>
                </a:solidFill>
                <a:latin typeface="Times New Roman" pitchFamily="18" charset="0"/>
              </a:rPr>
              <a:t>, …,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j</a:t>
            </a:r>
          </a:p>
        </p:txBody>
      </p:sp>
      <p:sp>
        <p:nvSpPr>
          <p:cNvPr id="34823" name="Line 7"/>
          <p:cNvSpPr>
            <a:spLocks noChangeShapeType="1"/>
          </p:cNvSpPr>
          <p:nvPr/>
        </p:nvSpPr>
        <p:spPr bwMode="auto">
          <a:xfrm>
            <a:off x="6372225" y="1844675"/>
            <a:ext cx="1588" cy="792163"/>
          </a:xfrm>
          <a:prstGeom prst="line">
            <a:avLst/>
          </a:prstGeom>
          <a:noFill/>
          <a:ln w="9360">
            <a:solidFill>
              <a:srgbClr val="FF3300"/>
            </a:solidFill>
            <a:miter lim="800000"/>
            <a:headEnd/>
            <a:tailEnd type="triangle" w="med" len="med"/>
          </a:ln>
        </p:spPr>
        <p:txBody>
          <a:bodyPr/>
          <a:lstStyle/>
          <a:p>
            <a:endParaRPr lang="en-US"/>
          </a:p>
        </p:txBody>
      </p:sp>
      <p:grpSp>
        <p:nvGrpSpPr>
          <p:cNvPr id="2" name="Group 8"/>
          <p:cNvGrpSpPr>
            <a:grpSpLocks/>
          </p:cNvGrpSpPr>
          <p:nvPr/>
        </p:nvGrpSpPr>
        <p:grpSpPr bwMode="auto">
          <a:xfrm>
            <a:off x="4572000" y="3354388"/>
            <a:ext cx="4237038" cy="795337"/>
            <a:chOff x="2880" y="2113"/>
            <a:chExt cx="2669" cy="501"/>
          </a:xfrm>
        </p:grpSpPr>
        <p:sp>
          <p:nvSpPr>
            <p:cNvPr id="33802" name="Line 9"/>
            <p:cNvSpPr>
              <a:spLocks noChangeShapeType="1"/>
            </p:cNvSpPr>
            <p:nvPr/>
          </p:nvSpPr>
          <p:spPr bwMode="auto">
            <a:xfrm flipV="1">
              <a:off x="3334" y="2249"/>
              <a:ext cx="1043" cy="140"/>
            </a:xfrm>
            <a:prstGeom prst="line">
              <a:avLst/>
            </a:prstGeom>
            <a:noFill/>
            <a:ln w="12600">
              <a:solidFill>
                <a:srgbClr val="FF3300"/>
              </a:solidFill>
              <a:miter lim="800000"/>
              <a:headEnd type="triangle" w="med" len="med"/>
              <a:tailEnd/>
            </a:ln>
          </p:spPr>
          <p:txBody>
            <a:bodyPr/>
            <a:lstStyle/>
            <a:p>
              <a:endParaRPr lang="en-US"/>
            </a:p>
          </p:txBody>
        </p:sp>
        <p:sp>
          <p:nvSpPr>
            <p:cNvPr id="33803" name="Text Box 10"/>
            <p:cNvSpPr txBox="1">
              <a:spLocks noChangeArrowheads="1"/>
            </p:cNvSpPr>
            <p:nvPr/>
          </p:nvSpPr>
          <p:spPr bwMode="auto">
            <a:xfrm>
              <a:off x="4364" y="2113"/>
              <a:ext cx="1186" cy="491"/>
            </a:xfrm>
            <a:prstGeom prst="rect">
              <a:avLst/>
            </a:prstGeom>
            <a:solidFill>
              <a:srgbClr val="FFFF99"/>
            </a:solidFill>
            <a:ln w="9360">
              <a:solidFill>
                <a:srgbClr val="FF3300"/>
              </a:solidFill>
              <a:miter lim="800000"/>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a:solidFill>
                    <a:srgbClr val="000000"/>
                  </a:solidFill>
                </a:rPr>
                <a:t/>
              </a:r>
              <a:br>
                <a:rPr lang="en-US" sz="2000">
                  <a:solidFill>
                    <a:srgbClr val="000000"/>
                  </a:solidFill>
                </a:rPr>
              </a:br>
              <a:r>
                <a:rPr lang="en-US" sz="2000">
                  <a:solidFill>
                    <a:srgbClr val="000000"/>
                  </a:solidFill>
                </a:rPr>
                <a:t>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i</a:t>
              </a:r>
              <a:r>
                <a:rPr lang="en-US" sz="2200">
                  <a:solidFill>
                    <a:srgbClr val="000000"/>
                  </a:solidFill>
                  <a:latin typeface="Times New Roman" pitchFamily="18" charset="0"/>
                </a:rPr>
                <a:t>,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i</a:t>
              </a:r>
              <a:r>
                <a:rPr lang="en-US" sz="2200" baseline="-25000">
                  <a:solidFill>
                    <a:srgbClr val="000000"/>
                  </a:solidFill>
                  <a:latin typeface="Times New Roman" pitchFamily="18" charset="0"/>
                </a:rPr>
                <a:t>+1</a:t>
              </a:r>
              <a:r>
                <a:rPr lang="en-US" sz="2200">
                  <a:solidFill>
                    <a:srgbClr val="000000"/>
                  </a:solidFill>
                  <a:latin typeface="Times New Roman" pitchFamily="18" charset="0"/>
                </a:rPr>
                <a:t>, …, </a:t>
              </a:r>
              <a:r>
                <a:rPr lang="en-US" sz="2200" i="1">
                  <a:solidFill>
                    <a:srgbClr val="000000"/>
                  </a:solidFill>
                  <a:latin typeface="Times New Roman" pitchFamily="18" charset="0"/>
                </a:rPr>
                <a:t>a</a:t>
              </a:r>
              <a:r>
                <a:rPr lang="en-US" sz="2200" i="1" baseline="-25000">
                  <a:solidFill>
                    <a:srgbClr val="000000"/>
                  </a:solidFill>
                  <a:latin typeface="Times New Roman" pitchFamily="18" charset="0"/>
                </a:rPr>
                <a:t>m</a:t>
              </a:r>
              <a:r>
                <a:rPr lang="en-US" sz="2200" baseline="-25000">
                  <a:solidFill>
                    <a:srgbClr val="000000"/>
                  </a:solidFill>
                  <a:latin typeface="Symbol" pitchFamily="18" charset="2"/>
                </a:rPr>
                <a:t></a:t>
              </a:r>
              <a:r>
                <a:rPr lang="en-US" sz="2200" baseline="-25000">
                  <a:solidFill>
                    <a:srgbClr val="000000"/>
                  </a:solidFill>
                  <a:latin typeface="Times New Roman" pitchFamily="18" charset="0"/>
                </a:rPr>
                <a:t>1</a:t>
              </a:r>
            </a:p>
          </p:txBody>
        </p:sp>
        <p:sp>
          <p:nvSpPr>
            <p:cNvPr id="33804" name="Line 11"/>
            <p:cNvSpPr>
              <a:spLocks noChangeShapeType="1"/>
            </p:cNvSpPr>
            <p:nvPr/>
          </p:nvSpPr>
          <p:spPr bwMode="auto">
            <a:xfrm>
              <a:off x="2880" y="2614"/>
              <a:ext cx="454" cy="1"/>
            </a:xfrm>
            <a:prstGeom prst="line">
              <a:avLst/>
            </a:prstGeom>
            <a:noFill/>
            <a:ln w="9360">
              <a:solidFill>
                <a:srgbClr val="FF3300"/>
              </a:solidFill>
              <a:miter lim="800000"/>
              <a:headEnd/>
              <a:tailEnd/>
            </a:ln>
          </p:spPr>
          <p:txBody>
            <a:bodyPr/>
            <a:lstStyle/>
            <a:p>
              <a:endParaRPr lang="en-US"/>
            </a:p>
          </p:txBody>
        </p:sp>
      </p:grpSp>
      <p:sp>
        <p:nvSpPr>
          <p:cNvPr id="13" name="Slide Number Placeholder 12"/>
          <p:cNvSpPr>
            <a:spLocks noGrp="1"/>
          </p:cNvSpPr>
          <p:nvPr>
            <p:ph type="sldNum" sz="quarter" idx="12"/>
          </p:nvPr>
        </p:nvSpPr>
        <p:spPr/>
        <p:txBody>
          <a:bodyPr/>
          <a:lstStyle/>
          <a:p>
            <a:fld id="{E29F1CCB-4845-4818-B6DA-06FA373F5B42}" type="slidenum">
              <a:rPr lang="id-ID" smtClean="0"/>
              <a:pPr/>
              <a:t>33</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4820"/>
                                        </p:tgtEl>
                                        <p:attrNameLst>
                                          <p:attrName>style.visibility</p:attrName>
                                        </p:attrNameLst>
                                      </p:cBhvr>
                                      <p:to>
                                        <p:strVal val="visible"/>
                                      </p:to>
                                    </p:set>
                                    <p:anim calcmode="lin" valueType="num">
                                      <p:cBhvr additive="repl">
                                        <p:cTn id="7" dur="500" fill="hold"/>
                                        <p:tgtEl>
                                          <p:spTgt spid="34820"/>
                                        </p:tgtEl>
                                        <p:attrNameLst>
                                          <p:attrName>ppt_x</p:attrName>
                                        </p:attrNameLst>
                                      </p:cBhvr>
                                      <p:tavLst>
                                        <p:tav tm="100000">
                                          <p:val>
                                            <p:strVal val="#ppt_x"/>
                                          </p:val>
                                        </p:tav>
                                        <p:tav tm="100000">
                                          <p:val>
                                            <p:strVal val="#ppt_x"/>
                                          </p:val>
                                        </p:tav>
                                      </p:tavLst>
                                    </p:anim>
                                    <p:anim calcmode="lin" valueType="num">
                                      <p:cBhvr additive="repl">
                                        <p:cTn id="8" dur="500" fill="hold"/>
                                        <p:tgtEl>
                                          <p:spTgt spid="34820"/>
                                        </p:tgtEl>
                                        <p:attrNameLst>
                                          <p:attrName>ppt_y</p:attrName>
                                        </p:attrNameLst>
                                      </p:cBhvr>
                                      <p:tavLst>
                                        <p:tav tm="100000">
                                          <p:val>
                                            <p:strVal val="1+#ppt_h/2"/>
                                          </p:val>
                                        </p:tav>
                                        <p:tav tm="100000">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34822"/>
                                        </p:tgtEl>
                                        <p:attrNameLst>
                                          <p:attrName>style.visibility</p:attrName>
                                        </p:attrNameLst>
                                      </p:cBhvr>
                                      <p:to>
                                        <p:strVal val="visible"/>
                                      </p:to>
                                    </p:set>
                                    <p:anim calcmode="lin" valueType="num">
                                      <p:cBhvr additive="repl">
                                        <p:cTn id="11" dur="500" fill="hold"/>
                                        <p:tgtEl>
                                          <p:spTgt spid="34822"/>
                                        </p:tgtEl>
                                        <p:attrNameLst>
                                          <p:attrName>ppt_x</p:attrName>
                                        </p:attrNameLst>
                                      </p:cBhvr>
                                      <p:tavLst>
                                        <p:tav tm="100000">
                                          <p:val>
                                            <p:strVal val="#ppt_x"/>
                                          </p:val>
                                        </p:tav>
                                        <p:tav tm="100000">
                                          <p:val>
                                            <p:strVal val="#ppt_x"/>
                                          </p:val>
                                        </p:tav>
                                      </p:tavLst>
                                    </p:anim>
                                    <p:anim calcmode="lin" valueType="num">
                                      <p:cBhvr additive="repl">
                                        <p:cTn id="12" dur="500" fill="hold"/>
                                        <p:tgtEl>
                                          <p:spTgt spid="34822"/>
                                        </p:tgtEl>
                                        <p:attrNameLst>
                                          <p:attrName>ppt_y</p:attrName>
                                        </p:attrNameLst>
                                      </p:cBhvr>
                                      <p:tavLst>
                                        <p:tav tm="100000">
                                          <p:val>
                                            <p:strVal val="1+#ppt_h/2"/>
                                          </p:val>
                                        </p:tav>
                                        <p:tav tm="100000">
                                          <p:val>
                                            <p:strVal val="#ppt_y"/>
                                          </p:val>
                                        </p:tav>
                                      </p:tavLst>
                                    </p:anim>
                                  </p:childTnLst>
                                </p:cTn>
                              </p:par>
                              <p:par>
                                <p:cTn id="13" presetID="2" presetClass="entr" presetSubtype="4" fill="hold" grpId="0" nodeType="withEffect">
                                  <p:stCondLst>
                                    <p:cond delay="0"/>
                                  </p:stCondLst>
                                  <p:childTnLst>
                                    <p:set>
                                      <p:cBhvr additive="repl">
                                        <p:cTn id="14" dur="1" fill="hold">
                                          <p:stCondLst>
                                            <p:cond delay="0"/>
                                          </p:stCondLst>
                                        </p:cTn>
                                        <p:tgtEl>
                                          <p:spTgt spid="34823"/>
                                        </p:tgtEl>
                                        <p:attrNameLst>
                                          <p:attrName>style.visibility</p:attrName>
                                        </p:attrNameLst>
                                      </p:cBhvr>
                                      <p:to>
                                        <p:strVal val="visible"/>
                                      </p:to>
                                    </p:set>
                                    <p:anim calcmode="lin" valueType="num">
                                      <p:cBhvr additive="repl">
                                        <p:cTn id="15" dur="500" fill="hold"/>
                                        <p:tgtEl>
                                          <p:spTgt spid="34823"/>
                                        </p:tgtEl>
                                        <p:attrNameLst>
                                          <p:attrName>ppt_x</p:attrName>
                                        </p:attrNameLst>
                                      </p:cBhvr>
                                      <p:tavLst>
                                        <p:tav tm="100000">
                                          <p:val>
                                            <p:strVal val="#ppt_x"/>
                                          </p:val>
                                        </p:tav>
                                        <p:tav tm="100000">
                                          <p:val>
                                            <p:strVal val="#ppt_x"/>
                                          </p:val>
                                        </p:tav>
                                      </p:tavLst>
                                    </p:anim>
                                    <p:anim calcmode="lin" valueType="num">
                                      <p:cBhvr additive="repl">
                                        <p:cTn id="16" dur="500" fill="hold"/>
                                        <p:tgtEl>
                                          <p:spTgt spid="34823"/>
                                        </p:tgtEl>
                                        <p:attrNameLst>
                                          <p:attrName>ppt_y</p:attrName>
                                        </p:attrNameLst>
                                      </p:cBhvr>
                                      <p:tavLst>
                                        <p:tav tm="100000">
                                          <p:val>
                                            <p:strVal val="1+#ppt_h/2"/>
                                          </p:val>
                                        </p:tav>
                                        <p:tav tm="100000">
                                          <p:val>
                                            <p:strVal val="#ppt_y"/>
                                          </p:val>
                                        </p:tav>
                                      </p:tavLst>
                                    </p:anim>
                                  </p:childTnLst>
                                </p:cTn>
                              </p:par>
                              <p:par>
                                <p:cTn id="17" presetID="2" presetClass="entr" presetSubtype="4" fill="hold" nodeType="withEffect">
                                  <p:stCondLst>
                                    <p:cond delay="0"/>
                                  </p:stCondLst>
                                  <p:childTnLst>
                                    <p:set>
                                      <p:cBhvr additive="repl">
                                        <p:cTn id="18" dur="1" fill="hold">
                                          <p:stCondLst>
                                            <p:cond delay="0"/>
                                          </p:stCondLst>
                                        </p:cTn>
                                        <p:tgtEl>
                                          <p:spTgt spid="2"/>
                                        </p:tgtEl>
                                        <p:attrNameLst>
                                          <p:attrName>style.visibility</p:attrName>
                                        </p:attrNameLst>
                                      </p:cBhvr>
                                      <p:to>
                                        <p:strVal val="visible"/>
                                      </p:to>
                                    </p:set>
                                    <p:anim calcmode="lin" valueType="num">
                                      <p:cBhvr additive="repl">
                                        <p:cTn id="19" dur="500" fill="hold"/>
                                        <p:tgtEl>
                                          <p:spTgt spid="2"/>
                                        </p:tgtEl>
                                        <p:attrNameLst>
                                          <p:attrName>ppt_x</p:attrName>
                                        </p:attrNameLst>
                                      </p:cBhvr>
                                      <p:tavLst>
                                        <p:tav tm="100000">
                                          <p:val>
                                            <p:strVal val="#ppt_x"/>
                                          </p:val>
                                        </p:tav>
                                        <p:tav tm="100000">
                                          <p:val>
                                            <p:strVal val="#ppt_x"/>
                                          </p:val>
                                        </p:tav>
                                      </p:tavLst>
                                    </p:anim>
                                    <p:anim calcmode="lin" valueType="num">
                                      <p:cBhvr additive="repl">
                                        <p:cTn id="20" dur="500" fill="hold"/>
                                        <p:tgtEl>
                                          <p:spTgt spid="2"/>
                                        </p:tgtEl>
                                        <p:attrNameLst>
                                          <p:attrName>ppt_y</p:attrName>
                                        </p:attrNameLst>
                                      </p:cBhvr>
                                      <p:tavLst>
                                        <p:tav tm="10000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34821"/>
                                        </p:tgtEl>
                                        <p:attrNameLst>
                                          <p:attrName>style.visibility</p:attrName>
                                        </p:attrNameLst>
                                      </p:cBhvr>
                                      <p:to>
                                        <p:strVal val="visible"/>
                                      </p:to>
                                    </p:set>
                                    <p:anim calcmode="lin" valueType="num">
                                      <p:cBhvr additive="repl">
                                        <p:cTn id="25" dur="500" fill="hold"/>
                                        <p:tgtEl>
                                          <p:spTgt spid="34821"/>
                                        </p:tgtEl>
                                        <p:attrNameLst>
                                          <p:attrName>ppt_x</p:attrName>
                                        </p:attrNameLst>
                                      </p:cBhvr>
                                      <p:tavLst>
                                        <p:tav tm="100000">
                                          <p:val>
                                            <p:strVal val="#ppt_x"/>
                                          </p:val>
                                        </p:tav>
                                        <p:tav tm="100000">
                                          <p:val>
                                            <p:strVal val="#ppt_x"/>
                                          </p:val>
                                        </p:tav>
                                      </p:tavLst>
                                    </p:anim>
                                    <p:anim calcmode="lin" valueType="num">
                                      <p:cBhvr additive="repl">
                                        <p:cTn id="26" dur="500" fill="hold"/>
                                        <p:tgtEl>
                                          <p:spTgt spid="34821"/>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95288" y="374650"/>
            <a:ext cx="8229600" cy="625475"/>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1">
                <a:solidFill>
                  <a:srgbClr val="008000"/>
                </a:solidFill>
                <a:latin typeface="Franklin Gothic Book" pitchFamily="34" charset="0"/>
              </a:rPr>
              <a:t>Example 1.</a:t>
            </a:r>
            <a:r>
              <a:rPr lang="en-US" sz="3200">
                <a:solidFill>
                  <a:srgbClr val="696464"/>
                </a:solidFill>
                <a:latin typeface="Franklin Gothic Book" pitchFamily="34" charset="0"/>
              </a:rPr>
              <a:t>  Give the value of </a:t>
            </a:r>
            <a:r>
              <a:rPr lang="en-US" sz="3200" i="1">
                <a:solidFill>
                  <a:srgbClr val="696464"/>
                </a:solidFill>
                <a:latin typeface="Times New Roman" pitchFamily="18" charset="0"/>
              </a:rPr>
              <a:t>n</a:t>
            </a:r>
            <a:r>
              <a:rPr lang="en-US" sz="3200">
                <a:solidFill>
                  <a:srgbClr val="696464"/>
                </a:solidFill>
                <a:latin typeface="Franklin Gothic Book" pitchFamily="34" charset="0"/>
              </a:rPr>
              <a:t>!, </a:t>
            </a:r>
            <a:r>
              <a:rPr lang="en-US" sz="3200" i="1">
                <a:solidFill>
                  <a:srgbClr val="696464"/>
                </a:solidFill>
                <a:latin typeface="Times New Roman" pitchFamily="18" charset="0"/>
              </a:rPr>
              <a:t>n</a:t>
            </a:r>
            <a:r>
              <a:rPr lang="en-US" sz="3200">
                <a:solidFill>
                  <a:srgbClr val="696464"/>
                </a:solidFill>
                <a:latin typeface="Symbol" pitchFamily="18" charset="2"/>
              </a:rPr>
              <a:t></a:t>
            </a:r>
            <a:r>
              <a:rPr lang="en-US" sz="3200" b="1">
                <a:solidFill>
                  <a:srgbClr val="696464"/>
                </a:solidFill>
                <a:latin typeface="Times New Roman" pitchFamily="18" charset="0"/>
              </a:rPr>
              <a:t>Z</a:t>
            </a:r>
            <a:r>
              <a:rPr lang="en-US" sz="3200" baseline="30000">
                <a:solidFill>
                  <a:srgbClr val="696464"/>
                </a:solidFill>
                <a:latin typeface="Times New Roman" pitchFamily="18" charset="0"/>
              </a:rPr>
              <a:t>+</a:t>
            </a:r>
          </a:p>
        </p:txBody>
      </p:sp>
      <p:sp>
        <p:nvSpPr>
          <p:cNvPr id="34819" name="Text Box 2"/>
          <p:cNvSpPr txBox="1">
            <a:spLocks noChangeArrowheads="1"/>
          </p:cNvSpPr>
          <p:nvPr/>
        </p:nvSpPr>
        <p:spPr bwMode="auto">
          <a:xfrm>
            <a:off x="533400" y="1125538"/>
            <a:ext cx="677863" cy="36830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a:solidFill>
                  <a:srgbClr val="008000"/>
                </a:solidFill>
              </a:rPr>
              <a:t>Sol :</a:t>
            </a:r>
          </a:p>
        </p:txBody>
      </p:sp>
      <p:sp>
        <p:nvSpPr>
          <p:cNvPr id="35843" name="Text Box 3"/>
          <p:cNvSpPr txBox="1">
            <a:spLocks noChangeArrowheads="1"/>
          </p:cNvSpPr>
          <p:nvPr/>
        </p:nvSpPr>
        <p:spPr bwMode="auto">
          <a:xfrm>
            <a:off x="1449388" y="1498600"/>
            <a:ext cx="2919412"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Note : </a:t>
            </a:r>
            <a:r>
              <a:rPr lang="en-US" sz="2400" i="1">
                <a:solidFill>
                  <a:srgbClr val="000000"/>
                </a:solidFill>
                <a:latin typeface="Times New Roman" pitchFamily="18" charset="0"/>
              </a:rPr>
              <a:t>n</a:t>
            </a:r>
            <a:r>
              <a:rPr lang="en-US" sz="2400">
                <a:solidFill>
                  <a:srgbClr val="000000"/>
                </a:solidFill>
                <a:latin typeface="Times New Roman" pitchFamily="18" charset="0"/>
              </a:rPr>
              <a:t>! = </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1)!</a:t>
            </a:r>
          </a:p>
        </p:txBody>
      </p:sp>
      <p:sp>
        <p:nvSpPr>
          <p:cNvPr id="35844" name="Text Box 4"/>
          <p:cNvSpPr txBox="1">
            <a:spLocks noChangeArrowheads="1"/>
          </p:cNvSpPr>
          <p:nvPr/>
        </p:nvSpPr>
        <p:spPr bwMode="auto">
          <a:xfrm>
            <a:off x="1258888" y="1989138"/>
            <a:ext cx="7058025" cy="1557337"/>
          </a:xfrm>
          <a:prstGeom prst="rect">
            <a:avLst/>
          </a:prstGeom>
          <a:noFill/>
          <a:ln w="9360">
            <a:solidFill>
              <a:srgbClr val="0000FF"/>
            </a:solidFill>
            <a:miter lim="800000"/>
            <a:headEnd/>
            <a:tailEnd/>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 1 (Recursive Procedure)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factorial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positive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if</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 = 1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factorial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 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a:t>
            </a:r>
            <a:r>
              <a:rPr lang="en-US" sz="2400">
                <a:solidFill>
                  <a:srgbClr val="000000"/>
                </a:solidFill>
                <a:latin typeface="Times New Roman" pitchFamily="18" charset="0"/>
              </a:rPr>
              <a:t> </a:t>
            </a:r>
            <a:r>
              <a:rPr lang="en-US" sz="2400" i="1">
                <a:solidFill>
                  <a:srgbClr val="000000"/>
                </a:solidFill>
                <a:latin typeface="Times New Roman" pitchFamily="18" charset="0"/>
              </a:rPr>
              <a:t>factorial</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 := </a:t>
            </a:r>
            <a:r>
              <a:rPr lang="en-US" sz="2400" i="1">
                <a:solidFill>
                  <a:srgbClr val="000000"/>
                </a:solidFill>
                <a:latin typeface="Times New Roman" pitchFamily="18" charset="0"/>
              </a:rPr>
              <a:t>n</a:t>
            </a:r>
            <a:r>
              <a:rPr lang="en-US" sz="2400">
                <a:solidFill>
                  <a:srgbClr val="000000"/>
                </a:solidFill>
                <a:latin typeface="Times New Roman" pitchFamily="18" charset="0"/>
              </a:rPr>
              <a:t>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factorial</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1)</a:t>
            </a:r>
          </a:p>
        </p:txBody>
      </p:sp>
      <p:sp>
        <p:nvSpPr>
          <p:cNvPr id="35845" name="Text Box 5"/>
          <p:cNvSpPr txBox="1">
            <a:spLocks noChangeArrowheads="1"/>
          </p:cNvSpPr>
          <p:nvPr/>
        </p:nvSpPr>
        <p:spPr bwMode="auto">
          <a:xfrm>
            <a:off x="1179513" y="4005263"/>
            <a:ext cx="6724650" cy="2289175"/>
          </a:xfrm>
          <a:prstGeom prst="rect">
            <a:avLst/>
          </a:prstGeom>
          <a:noFill/>
          <a:ln w="9360">
            <a:solidFill>
              <a:srgbClr val="0000FF"/>
            </a:solidFill>
            <a:miter lim="800000"/>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 (Iterative Procedure)</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iterative_factoria</a:t>
            </a:r>
            <a:r>
              <a:rPr lang="en-US" sz="2400">
                <a:solidFill>
                  <a:srgbClr val="000000"/>
                </a:solidFill>
                <a:latin typeface="Times New Roman" pitchFamily="18" charset="0"/>
              </a:rPr>
              <a:t>l (</a:t>
            </a:r>
            <a:r>
              <a:rPr lang="en-US" sz="2400" i="1">
                <a:solidFill>
                  <a:srgbClr val="000000"/>
                </a:solidFill>
                <a:latin typeface="Times New Roman" pitchFamily="18" charset="0"/>
              </a:rPr>
              <a:t>n</a:t>
            </a:r>
            <a:r>
              <a:rPr lang="en-US" sz="2400">
                <a:solidFill>
                  <a:srgbClr val="000000"/>
                </a:solidFill>
                <a:latin typeface="Times New Roman" pitchFamily="18" charset="0"/>
              </a:rPr>
              <a:t> : positive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 := 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for </a:t>
            </a:r>
            <a:r>
              <a:rPr lang="en-US" sz="2400">
                <a:solidFill>
                  <a:srgbClr val="000000"/>
                </a:solidFill>
                <a:latin typeface="Times New Roman" pitchFamily="18" charset="0"/>
              </a:rPr>
              <a:t> </a:t>
            </a:r>
            <a:r>
              <a:rPr lang="en-US" sz="2400" i="1">
                <a:solidFill>
                  <a:srgbClr val="000000"/>
                </a:solidFill>
                <a:latin typeface="Times New Roman" pitchFamily="18" charset="0"/>
              </a:rPr>
              <a:t>i </a:t>
            </a:r>
            <a:r>
              <a:rPr lang="en-US" sz="2400">
                <a:solidFill>
                  <a:srgbClr val="000000"/>
                </a:solidFill>
                <a:latin typeface="Times New Roman" pitchFamily="18" charset="0"/>
              </a:rPr>
              <a:t>:= 1</a:t>
            </a:r>
            <a:r>
              <a:rPr lang="en-US" sz="2400" b="1">
                <a:solidFill>
                  <a:srgbClr val="000000"/>
                </a:solidFill>
                <a:latin typeface="Times New Roman" pitchFamily="18" charset="0"/>
              </a:rPr>
              <a:t> to</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Times New Roman" pitchFamily="18" charset="0"/>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 :=</a:t>
            </a:r>
            <a:r>
              <a:rPr lang="en-US" sz="2400" i="1">
                <a:solidFill>
                  <a:srgbClr val="000000"/>
                </a:solidFill>
                <a:latin typeface="Times New Roman" pitchFamily="18" charset="0"/>
              </a:rPr>
              <a:t> i </a:t>
            </a:r>
            <a:r>
              <a:rPr lang="en-US" sz="2400">
                <a:solidFill>
                  <a:srgbClr val="000000"/>
                </a:solidFill>
                <a:latin typeface="Symbol" pitchFamily="18" charset="2"/>
              </a:rPr>
              <a:t></a:t>
            </a:r>
            <a:r>
              <a:rPr lang="en-US" sz="2400">
                <a:solidFill>
                  <a:srgbClr val="000000"/>
                </a:solidFill>
                <a:latin typeface="Times New Roman" pitchFamily="18" charset="0"/>
              </a:rPr>
              <a:t> </a:t>
            </a:r>
            <a:r>
              <a:rPr lang="en-US" sz="2400" i="1">
                <a:solidFill>
                  <a:srgbClr val="000000"/>
                </a:solidFill>
                <a:latin typeface="Times New Roman" pitchFamily="18" charset="0"/>
              </a:rPr>
              <a:t>x</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 </a:t>
            </a:r>
            <a:r>
              <a:rPr lang="en-US" sz="2400" i="1">
                <a:solidFill>
                  <a:srgbClr val="000000"/>
                </a:solidFill>
                <a:latin typeface="Times New Roman" pitchFamily="18" charset="0"/>
              </a:rPr>
              <a:t>x</a:t>
            </a:r>
            <a:r>
              <a:rPr lang="en-US" sz="2400">
                <a:solidFill>
                  <a:srgbClr val="000000"/>
                </a:solidFill>
                <a:latin typeface="Times New Roman" pitchFamily="18" charset="0"/>
              </a:rPr>
              <a:t> = </a:t>
            </a:r>
            <a:r>
              <a:rPr lang="en-US" sz="2400" i="1">
                <a:solidFill>
                  <a:srgbClr val="000000"/>
                </a:solidFill>
                <a:latin typeface="Times New Roman" pitchFamily="18" charset="0"/>
              </a:rPr>
              <a:t>n</a:t>
            </a:r>
            <a:r>
              <a:rPr lang="en-US" sz="2400">
                <a:solidFill>
                  <a:srgbClr val="000000"/>
                </a:solidFill>
                <a:latin typeface="Times New Roman" pitchFamily="18" charset="0"/>
              </a:rPr>
              <a:t>! } </a:t>
            </a:r>
          </a:p>
        </p:txBody>
      </p:sp>
      <p:sp>
        <p:nvSpPr>
          <p:cNvPr id="7" name="Slide Number Placeholder 6"/>
          <p:cNvSpPr>
            <a:spLocks noGrp="1"/>
          </p:cNvSpPr>
          <p:nvPr>
            <p:ph type="sldNum" sz="quarter" idx="12"/>
          </p:nvPr>
        </p:nvSpPr>
        <p:spPr/>
        <p:txBody>
          <a:bodyPr/>
          <a:lstStyle/>
          <a:p>
            <a:fld id="{E29F1CCB-4845-4818-B6DA-06FA373F5B42}" type="slidenum">
              <a:rPr lang="id-ID" smtClean="0"/>
              <a:pPr/>
              <a:t>34</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5843"/>
                                        </p:tgtEl>
                                        <p:attrNameLst>
                                          <p:attrName>style.visibility</p:attrName>
                                        </p:attrNameLst>
                                      </p:cBhvr>
                                      <p:to>
                                        <p:strVal val="visible"/>
                                      </p:to>
                                    </p:set>
                                    <p:anim calcmode="lin" valueType="num">
                                      <p:cBhvr additive="repl">
                                        <p:cTn id="7" dur="500" fill="hold"/>
                                        <p:tgtEl>
                                          <p:spTgt spid="35843"/>
                                        </p:tgtEl>
                                        <p:attrNameLst>
                                          <p:attrName>ppt_x</p:attrName>
                                        </p:attrNameLst>
                                      </p:cBhvr>
                                      <p:tavLst>
                                        <p:tav tm="100000">
                                          <p:val>
                                            <p:strVal val="#ppt_x"/>
                                          </p:val>
                                        </p:tav>
                                        <p:tav tm="100000">
                                          <p:val>
                                            <p:strVal val="#ppt_x"/>
                                          </p:val>
                                        </p:tav>
                                      </p:tavLst>
                                    </p:anim>
                                    <p:anim calcmode="lin" valueType="num">
                                      <p:cBhvr additive="repl">
                                        <p:cTn id="8" dur="500" fill="hold"/>
                                        <p:tgtEl>
                                          <p:spTgt spid="35843"/>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5844"/>
                                        </p:tgtEl>
                                        <p:attrNameLst>
                                          <p:attrName>style.visibility</p:attrName>
                                        </p:attrNameLst>
                                      </p:cBhvr>
                                      <p:to>
                                        <p:strVal val="visible"/>
                                      </p:to>
                                    </p:set>
                                    <p:anim calcmode="lin" valueType="num">
                                      <p:cBhvr additive="repl">
                                        <p:cTn id="13" dur="500" fill="hold"/>
                                        <p:tgtEl>
                                          <p:spTgt spid="35844"/>
                                        </p:tgtEl>
                                        <p:attrNameLst>
                                          <p:attrName>ppt_x</p:attrName>
                                        </p:attrNameLst>
                                      </p:cBhvr>
                                      <p:tavLst>
                                        <p:tav tm="100000">
                                          <p:val>
                                            <p:strVal val="#ppt_x"/>
                                          </p:val>
                                        </p:tav>
                                        <p:tav tm="100000">
                                          <p:val>
                                            <p:strVal val="#ppt_x"/>
                                          </p:val>
                                        </p:tav>
                                      </p:tavLst>
                                    </p:anim>
                                    <p:anim calcmode="lin" valueType="num">
                                      <p:cBhvr additive="repl">
                                        <p:cTn id="14" dur="500" fill="hold"/>
                                        <p:tgtEl>
                                          <p:spTgt spid="35844"/>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35845"/>
                                        </p:tgtEl>
                                        <p:attrNameLst>
                                          <p:attrName>style.visibility</p:attrName>
                                        </p:attrNameLst>
                                      </p:cBhvr>
                                      <p:to>
                                        <p:strVal val="visible"/>
                                      </p:to>
                                    </p:set>
                                    <p:anim calcmode="lin" valueType="num">
                                      <p:cBhvr additive="repl">
                                        <p:cTn id="19" dur="500" fill="hold"/>
                                        <p:tgtEl>
                                          <p:spTgt spid="35845"/>
                                        </p:tgtEl>
                                        <p:attrNameLst>
                                          <p:attrName>ppt_x</p:attrName>
                                        </p:attrNameLst>
                                      </p:cBhvr>
                                      <p:tavLst>
                                        <p:tav tm="100000">
                                          <p:val>
                                            <p:strVal val="#ppt_x"/>
                                          </p:val>
                                        </p:tav>
                                        <p:tav tm="100000">
                                          <p:val>
                                            <p:strVal val="#ppt_x"/>
                                          </p:val>
                                        </p:tav>
                                      </p:tavLst>
                                    </p:anim>
                                    <p:anim calcmode="lin" valueType="num">
                                      <p:cBhvr additive="repl">
                                        <p:cTn id="20" dur="500" fill="hold"/>
                                        <p:tgtEl>
                                          <p:spTgt spid="35845"/>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457200" y="415925"/>
            <a:ext cx="8229600" cy="565150"/>
          </a:xfrm>
          <a:prstGeom prst="rect">
            <a:avLst/>
          </a:prstGeom>
          <a:noFill/>
          <a:ln w="9525">
            <a:noFill/>
            <a:round/>
            <a:headEnd/>
            <a:tailEnd/>
          </a:ln>
        </p:spPr>
        <p:txBody>
          <a:bodyPr lIns="90000" tIns="46800" rIns="90000" bIns="91440" anchor="b"/>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696464"/>
                </a:solidFill>
                <a:latin typeface="Franklin Gothic Book" pitchFamily="34" charset="0"/>
              </a:rPr>
              <a:t>※ iterative alg. recursive alg.</a:t>
            </a:r>
          </a:p>
        </p:txBody>
      </p:sp>
      <p:sp>
        <p:nvSpPr>
          <p:cNvPr id="36866" name="Text Box 2"/>
          <p:cNvSpPr txBox="1">
            <a:spLocks noChangeArrowheads="1"/>
          </p:cNvSpPr>
          <p:nvPr/>
        </p:nvSpPr>
        <p:spPr bwMode="auto">
          <a:xfrm>
            <a:off x="438150" y="1081088"/>
            <a:ext cx="8229600" cy="1160462"/>
          </a:xfrm>
          <a:prstGeom prst="rect">
            <a:avLst/>
          </a:prstGeom>
          <a:noFill/>
          <a:ln w="9525">
            <a:noFill/>
            <a:round/>
            <a:headEnd/>
            <a:tailEnd/>
          </a:ln>
        </p:spPr>
        <p:txBody>
          <a:bodyPr lIns="90000" tIns="46800" rIns="90000" bIns="46800"/>
          <a:lstStyle/>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Perpetua" pitchFamily="18" charset="0"/>
              </a:rPr>
              <a:t>※ Find Fibonacci numbers</a:t>
            </a:r>
          </a:p>
          <a:p>
            <a:pPr>
              <a:spcBef>
                <a:spcPts val="57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solidFill>
                  <a:srgbClr val="000000"/>
                </a:solidFill>
                <a:latin typeface="Perpetua" pitchFamily="18" charset="0"/>
              </a:rPr>
              <a:t>     (Note : </a:t>
            </a:r>
            <a:r>
              <a:rPr lang="en-US" sz="2800" i="1">
                <a:solidFill>
                  <a:srgbClr val="000000"/>
                </a:solidFill>
                <a:latin typeface="Times New Roman" pitchFamily="18" charset="0"/>
              </a:rPr>
              <a:t>f</a:t>
            </a:r>
            <a:r>
              <a:rPr lang="en-US" sz="2800" baseline="-25000">
                <a:solidFill>
                  <a:srgbClr val="000000"/>
                </a:solidFill>
                <a:latin typeface="Times New Roman" pitchFamily="18" charset="0"/>
              </a:rPr>
              <a:t>0</a:t>
            </a:r>
            <a:r>
              <a:rPr lang="en-US" sz="2800">
                <a:solidFill>
                  <a:srgbClr val="000000"/>
                </a:solidFill>
                <a:latin typeface="Times New Roman" pitchFamily="18" charset="0"/>
              </a:rPr>
              <a:t>=0, </a:t>
            </a:r>
            <a:r>
              <a:rPr lang="en-US" sz="2800" i="1">
                <a:solidFill>
                  <a:srgbClr val="000000"/>
                </a:solidFill>
                <a:latin typeface="Times New Roman" pitchFamily="18" charset="0"/>
              </a:rPr>
              <a:t>f</a:t>
            </a:r>
            <a:r>
              <a:rPr lang="en-US" sz="2800" baseline="-25000">
                <a:solidFill>
                  <a:srgbClr val="000000"/>
                </a:solidFill>
                <a:latin typeface="Times New Roman" pitchFamily="18" charset="0"/>
              </a:rPr>
              <a:t>1</a:t>
            </a:r>
            <a:r>
              <a:rPr lang="en-US" sz="2800">
                <a:solidFill>
                  <a:srgbClr val="000000"/>
                </a:solidFill>
                <a:latin typeface="Times New Roman" pitchFamily="18" charset="0"/>
              </a:rPr>
              <a:t>=1, </a:t>
            </a:r>
            <a:r>
              <a:rPr lang="en-US" sz="2800" i="1">
                <a:solidFill>
                  <a:srgbClr val="000000"/>
                </a:solidFill>
                <a:latin typeface="Times New Roman" pitchFamily="18" charset="0"/>
              </a:rPr>
              <a:t>f</a:t>
            </a:r>
            <a:r>
              <a:rPr lang="en-US" sz="2800" i="1" baseline="-25000">
                <a:solidFill>
                  <a:srgbClr val="000000"/>
                </a:solidFill>
                <a:latin typeface="Times New Roman" pitchFamily="18" charset="0"/>
              </a:rPr>
              <a:t>n</a:t>
            </a:r>
            <a:r>
              <a:rPr lang="en-US" sz="2800">
                <a:solidFill>
                  <a:srgbClr val="000000"/>
                </a:solidFill>
                <a:latin typeface="Times New Roman" pitchFamily="18" charset="0"/>
              </a:rPr>
              <a:t>=</a:t>
            </a:r>
            <a:r>
              <a:rPr lang="en-US" sz="2800" i="1">
                <a:solidFill>
                  <a:srgbClr val="000000"/>
                </a:solidFill>
                <a:latin typeface="Times New Roman" pitchFamily="18" charset="0"/>
              </a:rPr>
              <a:t>f</a:t>
            </a:r>
            <a:r>
              <a:rPr lang="en-US" sz="2800" i="1" baseline="-25000">
                <a:solidFill>
                  <a:srgbClr val="000000"/>
                </a:solidFill>
                <a:latin typeface="Times New Roman" pitchFamily="18" charset="0"/>
              </a:rPr>
              <a:t>n</a:t>
            </a:r>
            <a:r>
              <a:rPr lang="en-US" sz="2800" baseline="-25000">
                <a:solidFill>
                  <a:srgbClr val="000000"/>
                </a:solidFill>
                <a:latin typeface="Symbol" pitchFamily="18" charset="2"/>
              </a:rPr>
              <a:t></a:t>
            </a:r>
            <a:r>
              <a:rPr lang="en-US" sz="2800" baseline="-25000">
                <a:solidFill>
                  <a:srgbClr val="000000"/>
                </a:solidFill>
                <a:latin typeface="Times New Roman" pitchFamily="18" charset="0"/>
              </a:rPr>
              <a:t>1</a:t>
            </a:r>
            <a:r>
              <a:rPr lang="en-US" sz="2800">
                <a:solidFill>
                  <a:srgbClr val="000000"/>
                </a:solidFill>
                <a:latin typeface="Times New Roman" pitchFamily="18" charset="0"/>
              </a:rPr>
              <a:t>+</a:t>
            </a:r>
            <a:r>
              <a:rPr lang="en-US" sz="2800" i="1">
                <a:solidFill>
                  <a:srgbClr val="000000"/>
                </a:solidFill>
                <a:latin typeface="Times New Roman" pitchFamily="18" charset="0"/>
              </a:rPr>
              <a:t>f</a:t>
            </a:r>
            <a:r>
              <a:rPr lang="en-US" sz="2800" i="1" baseline="-25000">
                <a:solidFill>
                  <a:srgbClr val="000000"/>
                </a:solidFill>
                <a:latin typeface="Times New Roman" pitchFamily="18" charset="0"/>
              </a:rPr>
              <a:t>n</a:t>
            </a:r>
            <a:r>
              <a:rPr lang="en-US" sz="2800" baseline="-25000">
                <a:solidFill>
                  <a:srgbClr val="000000"/>
                </a:solidFill>
                <a:latin typeface="Symbol" pitchFamily="18" charset="2"/>
              </a:rPr>
              <a:t></a:t>
            </a:r>
            <a:r>
              <a:rPr lang="en-US" sz="2800" baseline="-25000">
                <a:solidFill>
                  <a:srgbClr val="000000"/>
                </a:solidFill>
                <a:latin typeface="Times New Roman" pitchFamily="18" charset="0"/>
              </a:rPr>
              <a:t>2</a:t>
            </a:r>
            <a:r>
              <a:rPr lang="en-US" sz="2800">
                <a:solidFill>
                  <a:srgbClr val="000000"/>
                </a:solidFill>
                <a:latin typeface="Perpetua" pitchFamily="18" charset="0"/>
              </a:rPr>
              <a:t> for </a:t>
            </a:r>
            <a:r>
              <a:rPr lang="en-US" sz="2800" i="1">
                <a:solidFill>
                  <a:srgbClr val="000000"/>
                </a:solidFill>
                <a:latin typeface="Times New Roman" pitchFamily="18" charset="0"/>
              </a:rPr>
              <a:t>n</a:t>
            </a:r>
            <a:r>
              <a:rPr lang="en-US" sz="2800">
                <a:solidFill>
                  <a:srgbClr val="000000"/>
                </a:solidFill>
                <a:latin typeface="Symbol" pitchFamily="18" charset="2"/>
              </a:rPr>
              <a:t></a:t>
            </a:r>
            <a:r>
              <a:rPr lang="en-US" sz="2800">
                <a:solidFill>
                  <a:srgbClr val="000000"/>
                </a:solidFill>
                <a:latin typeface="Times New Roman" pitchFamily="18" charset="0"/>
              </a:rPr>
              <a:t>2</a:t>
            </a:r>
            <a:r>
              <a:rPr lang="en-US" sz="2800">
                <a:solidFill>
                  <a:srgbClr val="000000"/>
                </a:solidFill>
                <a:latin typeface="Perpetua" pitchFamily="18" charset="0"/>
              </a:rPr>
              <a:t>)</a:t>
            </a:r>
          </a:p>
        </p:txBody>
      </p:sp>
      <p:sp>
        <p:nvSpPr>
          <p:cNvPr id="36867" name="Text Box 3"/>
          <p:cNvSpPr txBox="1">
            <a:spLocks noChangeArrowheads="1"/>
          </p:cNvSpPr>
          <p:nvPr/>
        </p:nvSpPr>
        <p:spPr bwMode="auto">
          <a:xfrm>
            <a:off x="744538" y="2492375"/>
            <a:ext cx="7672387" cy="1922463"/>
          </a:xfrm>
          <a:prstGeom prst="rect">
            <a:avLst/>
          </a:prstGeom>
          <a:noFill/>
          <a:ln w="9360">
            <a:solidFill>
              <a:srgbClr val="0000FF"/>
            </a:solidFill>
            <a:miter lim="800000"/>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 7  (Recursive Fibonacci)</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Fibonacci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 nonnegative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if </a:t>
            </a:r>
            <a:r>
              <a:rPr lang="en-US" sz="2400" i="1">
                <a:solidFill>
                  <a:srgbClr val="000000"/>
                </a:solidFill>
                <a:latin typeface="Times New Roman" pitchFamily="18" charset="0"/>
              </a:rPr>
              <a:t>n </a:t>
            </a:r>
            <a:r>
              <a:rPr lang="en-US" sz="2400">
                <a:solidFill>
                  <a:srgbClr val="000000"/>
                </a:solidFill>
                <a:latin typeface="Times New Roman" pitchFamily="18" charset="0"/>
              </a:rPr>
              <a:t>= 0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Fibonacci </a:t>
            </a:r>
            <a:r>
              <a:rPr lang="en-US" sz="2400">
                <a:solidFill>
                  <a:srgbClr val="000000"/>
                </a:solidFill>
                <a:latin typeface="Times New Roman" pitchFamily="18" charset="0"/>
              </a:rPr>
              <a:t>(0) := 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 else</a:t>
            </a:r>
            <a:r>
              <a:rPr lang="en-US" sz="2400">
                <a:solidFill>
                  <a:srgbClr val="000000"/>
                </a:solidFill>
                <a:latin typeface="Times New Roman" pitchFamily="18" charset="0"/>
              </a:rPr>
              <a:t> </a:t>
            </a:r>
            <a:r>
              <a:rPr lang="en-US" sz="2400" b="1">
                <a:solidFill>
                  <a:srgbClr val="000000"/>
                </a:solidFill>
                <a:latin typeface="Times New Roman" pitchFamily="18" charset="0"/>
              </a:rPr>
              <a:t>if</a:t>
            </a:r>
            <a:r>
              <a:rPr lang="en-US" sz="2400">
                <a:solidFill>
                  <a:srgbClr val="000000"/>
                </a:solidFill>
                <a:latin typeface="Times New Roman" pitchFamily="18" charset="0"/>
              </a:rPr>
              <a:t> </a:t>
            </a:r>
            <a:r>
              <a:rPr lang="en-US" sz="2400" i="1">
                <a:solidFill>
                  <a:srgbClr val="000000"/>
                </a:solidFill>
                <a:latin typeface="Times New Roman" pitchFamily="18" charset="0"/>
              </a:rPr>
              <a:t>n </a:t>
            </a:r>
            <a:r>
              <a:rPr lang="en-US" sz="2400">
                <a:solidFill>
                  <a:srgbClr val="000000"/>
                </a:solidFill>
                <a:latin typeface="Times New Roman" pitchFamily="18" charset="0"/>
              </a:rPr>
              <a:t>= 1</a:t>
            </a:r>
            <a:r>
              <a:rPr lang="en-US" sz="2400" b="1">
                <a:solidFill>
                  <a:srgbClr val="000000"/>
                </a:solidFill>
                <a:latin typeface="Times New Roman" pitchFamily="18" charset="0"/>
              </a:rPr>
              <a:t> then</a:t>
            </a:r>
            <a:r>
              <a:rPr lang="en-US" sz="2400" i="1">
                <a:solidFill>
                  <a:srgbClr val="000000"/>
                </a:solidFill>
                <a:latin typeface="Times New Roman" pitchFamily="18" charset="0"/>
              </a:rPr>
              <a:t> Fibonacci </a:t>
            </a:r>
            <a:r>
              <a:rPr lang="en-US" sz="2400">
                <a:solidFill>
                  <a:srgbClr val="000000"/>
                </a:solidFill>
                <a:latin typeface="Times New Roman" pitchFamily="18" charset="0"/>
              </a:rPr>
              <a:t>(1) := 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a:t>
            </a:r>
            <a:r>
              <a:rPr lang="en-US" sz="2400" i="1">
                <a:solidFill>
                  <a:srgbClr val="000000"/>
                </a:solidFill>
                <a:latin typeface="Times New Roman" pitchFamily="18" charset="0"/>
              </a:rPr>
              <a:t> Fibonacci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 </a:t>
            </a:r>
            <a:r>
              <a:rPr lang="en-US" sz="2400" i="1">
                <a:solidFill>
                  <a:srgbClr val="000000"/>
                </a:solidFill>
                <a:latin typeface="Times New Roman" pitchFamily="18" charset="0"/>
              </a:rPr>
              <a:t>Fibonacci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1)+</a:t>
            </a:r>
            <a:r>
              <a:rPr lang="en-US" sz="2400" i="1">
                <a:solidFill>
                  <a:srgbClr val="000000"/>
                </a:solidFill>
                <a:latin typeface="Times New Roman" pitchFamily="18" charset="0"/>
              </a:rPr>
              <a:t>Fibonacci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2)</a:t>
            </a:r>
          </a:p>
        </p:txBody>
      </p:sp>
      <p:sp>
        <p:nvSpPr>
          <p:cNvPr id="5" name="Slide Number Placeholder 4"/>
          <p:cNvSpPr>
            <a:spLocks noGrp="1"/>
          </p:cNvSpPr>
          <p:nvPr>
            <p:ph type="sldNum" sz="quarter" idx="12"/>
          </p:nvPr>
        </p:nvSpPr>
        <p:spPr/>
        <p:txBody>
          <a:bodyPr/>
          <a:lstStyle/>
          <a:p>
            <a:fld id="{E29F1CCB-4845-4818-B6DA-06FA373F5B42}" type="slidenum">
              <a:rPr lang="id-ID" smtClean="0"/>
              <a:pPr/>
              <a:t>35</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6866">
                                            <p:txEl>
                                              <p:pRg st="0" end="0"/>
                                            </p:txEl>
                                          </p:spTgt>
                                        </p:tgtEl>
                                        <p:attrNameLst>
                                          <p:attrName>style.visibility</p:attrName>
                                        </p:attrNameLst>
                                      </p:cBhvr>
                                      <p:to>
                                        <p:strVal val="visible"/>
                                      </p:to>
                                    </p:set>
                                    <p:anim calcmode="lin" valueType="num">
                                      <p:cBhvr additive="repl">
                                        <p:cTn id="7" dur="500" fill="hold"/>
                                        <p:tgtEl>
                                          <p:spTgt spid="36866">
                                            <p:txEl>
                                              <p:pRg st="0" end="0"/>
                                            </p:txEl>
                                          </p:spTgt>
                                        </p:tgtEl>
                                        <p:attrNameLst>
                                          <p:attrName>ppt_x</p:attrName>
                                        </p:attrNameLst>
                                      </p:cBhvr>
                                      <p:tavLst>
                                        <p:tav tm="100000">
                                          <p:val>
                                            <p:strVal val="#ppt_x"/>
                                          </p:val>
                                        </p:tav>
                                        <p:tav tm="100000">
                                          <p:val>
                                            <p:strVal val="#ppt_x"/>
                                          </p:val>
                                        </p:tav>
                                      </p:tavLst>
                                    </p:anim>
                                    <p:anim calcmode="lin" valueType="num">
                                      <p:cBhvr additive="repl">
                                        <p:cTn id="8" dur="500" fill="hold"/>
                                        <p:tgtEl>
                                          <p:spTgt spid="36866">
                                            <p:txEl>
                                              <p:pRg st="0" end="0"/>
                                            </p:txEl>
                                          </p:spTgt>
                                        </p:tgtEl>
                                        <p:attrNameLst>
                                          <p:attrName>ppt_y</p:attrName>
                                        </p:attrNameLst>
                                      </p:cBhvr>
                                      <p:tavLst>
                                        <p:tav tm="10000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36866">
                                            <p:txEl>
                                              <p:pRg st="1" end="1"/>
                                            </p:txEl>
                                          </p:spTgt>
                                        </p:tgtEl>
                                        <p:attrNameLst>
                                          <p:attrName>style.visibility</p:attrName>
                                        </p:attrNameLst>
                                      </p:cBhvr>
                                      <p:to>
                                        <p:strVal val="visible"/>
                                      </p:to>
                                    </p:set>
                                    <p:anim calcmode="lin" valueType="num">
                                      <p:cBhvr additive="repl">
                                        <p:cTn id="13" dur="500" fill="hold"/>
                                        <p:tgtEl>
                                          <p:spTgt spid="36866">
                                            <p:txEl>
                                              <p:pRg st="1" end="1"/>
                                            </p:txEl>
                                          </p:spTgt>
                                        </p:tgtEl>
                                        <p:attrNameLst>
                                          <p:attrName>ppt_x</p:attrName>
                                        </p:attrNameLst>
                                      </p:cBhvr>
                                      <p:tavLst>
                                        <p:tav tm="100000">
                                          <p:val>
                                            <p:strVal val="#ppt_x"/>
                                          </p:val>
                                        </p:tav>
                                        <p:tav tm="100000">
                                          <p:val>
                                            <p:strVal val="#ppt_x"/>
                                          </p:val>
                                        </p:tav>
                                      </p:tavLst>
                                    </p:anim>
                                    <p:anim calcmode="lin" valueType="num">
                                      <p:cBhvr additive="repl">
                                        <p:cTn id="14" dur="500" fill="hold"/>
                                        <p:tgtEl>
                                          <p:spTgt spid="36866">
                                            <p:txEl>
                                              <p:pRg st="1" end="1"/>
                                            </p:txEl>
                                          </p:spTgt>
                                        </p:tgtEl>
                                        <p:attrNameLst>
                                          <p:attrName>ppt_y</p:attrName>
                                        </p:attrNameLst>
                                      </p:cBhvr>
                                      <p:tavLst>
                                        <p:tav tm="10000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36867"/>
                                        </p:tgtEl>
                                        <p:attrNameLst>
                                          <p:attrName>style.visibility</p:attrName>
                                        </p:attrNameLst>
                                      </p:cBhvr>
                                      <p:to>
                                        <p:strVal val="visible"/>
                                      </p:to>
                                    </p:set>
                                    <p:anim calcmode="lin" valueType="num">
                                      <p:cBhvr additive="repl">
                                        <p:cTn id="19" dur="500" fill="hold"/>
                                        <p:tgtEl>
                                          <p:spTgt spid="36867"/>
                                        </p:tgtEl>
                                        <p:attrNameLst>
                                          <p:attrName>ppt_x</p:attrName>
                                        </p:attrNameLst>
                                      </p:cBhvr>
                                      <p:tavLst>
                                        <p:tav tm="100000">
                                          <p:val>
                                            <p:strVal val="#ppt_x"/>
                                          </p:val>
                                        </p:tav>
                                        <p:tav tm="100000">
                                          <p:val>
                                            <p:strVal val="#ppt_x"/>
                                          </p:val>
                                        </p:tav>
                                      </p:tavLst>
                                    </p:anim>
                                    <p:anim calcmode="lin" valueType="num">
                                      <p:cBhvr additive="repl">
                                        <p:cTn id="20" dur="500" fill="hold"/>
                                        <p:tgtEl>
                                          <p:spTgt spid="36867"/>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214313" y="6276975"/>
            <a:ext cx="319087" cy="319088"/>
          </a:xfrm>
          <a:prstGeom prst="rect">
            <a:avLst/>
          </a:prstGeom>
          <a:noFill/>
          <a:ln w="9525">
            <a:noFill/>
            <a:round/>
            <a:headEnd/>
            <a:tailEnd/>
          </a:ln>
        </p:spPr>
        <p:txBody>
          <a:bodyPr lIns="0" tIns="0" rIns="0" bIns="0" anchor="ctr" anchorCtr="1"/>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400">
                <a:solidFill>
                  <a:srgbClr val="FFFFFF"/>
                </a:solidFill>
                <a:latin typeface="Times New Roman" pitchFamily="18" charset="0"/>
              </a:rPr>
              <a:t>Ch4-</a:t>
            </a:r>
            <a:fld id="{906829C1-2FF8-4E32-9909-E65EB45CBFDC}" type="slidenum">
              <a:rPr lang="en-US" sz="1400">
                <a:solidFill>
                  <a:srgbClr val="FFFFFF"/>
                </a:solidFill>
                <a:latin typeface="Times New Roman" pitchFamily="18" charset="0"/>
              </a:rPr>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36</a:t>
            </a:fld>
            <a:endParaRPr lang="en-US" sz="1400">
              <a:solidFill>
                <a:srgbClr val="FFFFFF"/>
              </a:solidFill>
              <a:latin typeface="Times New Roman" pitchFamily="18" charset="0"/>
            </a:endParaRPr>
          </a:p>
        </p:txBody>
      </p:sp>
      <p:sp>
        <p:nvSpPr>
          <p:cNvPr id="36867" name="Text Box 2"/>
          <p:cNvSpPr txBox="1">
            <a:spLocks noChangeArrowheads="1"/>
          </p:cNvSpPr>
          <p:nvPr/>
        </p:nvSpPr>
        <p:spPr bwMode="auto">
          <a:xfrm>
            <a:off x="627063" y="620713"/>
            <a:ext cx="7170737" cy="5365750"/>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Alg.8 (Iterative Fibonacci)</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rPr>
              <a:t>   </a:t>
            </a:r>
            <a:r>
              <a:rPr lang="en-US" sz="2400" b="1">
                <a:solidFill>
                  <a:srgbClr val="000000"/>
                </a:solidFill>
                <a:latin typeface="Times New Roman" pitchFamily="18" charset="0"/>
              </a:rPr>
              <a:t>procedure</a:t>
            </a:r>
            <a:r>
              <a:rPr lang="en-US" sz="2400">
                <a:solidFill>
                  <a:srgbClr val="000000"/>
                </a:solidFill>
                <a:latin typeface="Times New Roman" pitchFamily="18" charset="0"/>
              </a:rPr>
              <a:t> </a:t>
            </a:r>
            <a:r>
              <a:rPr lang="en-US" sz="2400" i="1">
                <a:solidFill>
                  <a:srgbClr val="000000"/>
                </a:solidFill>
                <a:latin typeface="Times New Roman" pitchFamily="18" charset="0"/>
              </a:rPr>
              <a:t>iterative_fibonacci </a:t>
            </a:r>
            <a:r>
              <a:rPr lang="en-US" sz="2400">
                <a:solidFill>
                  <a:srgbClr val="000000"/>
                </a:solidFill>
                <a:latin typeface="Times New Roman" pitchFamily="18" charset="0"/>
              </a:rPr>
              <a:t>(</a:t>
            </a:r>
            <a:r>
              <a:rPr lang="en-US" sz="2400" i="1">
                <a:solidFill>
                  <a:srgbClr val="000000"/>
                </a:solidFill>
                <a:latin typeface="Times New Roman" pitchFamily="18" charset="0"/>
              </a:rPr>
              <a:t>n</a:t>
            </a:r>
            <a:r>
              <a:rPr lang="en-US" sz="2400">
                <a:solidFill>
                  <a:srgbClr val="000000"/>
                </a:solidFill>
                <a:latin typeface="Times New Roman" pitchFamily="18" charset="0"/>
              </a:rPr>
              <a:t>: nonnegative integer)</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 if </a:t>
            </a:r>
            <a:r>
              <a:rPr lang="en-US" sz="2400" i="1">
                <a:solidFill>
                  <a:srgbClr val="000000"/>
                </a:solidFill>
                <a:latin typeface="Times New Roman" pitchFamily="18" charset="0"/>
              </a:rPr>
              <a:t>n </a:t>
            </a:r>
            <a:r>
              <a:rPr lang="en-US" sz="2400">
                <a:solidFill>
                  <a:srgbClr val="000000"/>
                </a:solidFill>
                <a:latin typeface="Times New Roman" pitchFamily="18" charset="0"/>
              </a:rPr>
              <a:t>= 0 </a:t>
            </a:r>
            <a:r>
              <a:rPr lang="en-US" sz="2400" b="1">
                <a:solidFill>
                  <a:srgbClr val="000000"/>
                </a:solidFill>
                <a:latin typeface="Times New Roman" pitchFamily="18" charset="0"/>
              </a:rPr>
              <a:t>then</a:t>
            </a:r>
            <a:r>
              <a:rPr lang="en-US" sz="2400">
                <a:solidFill>
                  <a:srgbClr val="000000"/>
                </a:solidFill>
                <a:latin typeface="Times New Roman" pitchFamily="18" charset="0"/>
              </a:rPr>
              <a:t> </a:t>
            </a:r>
            <a:r>
              <a:rPr lang="en-US" sz="2400" i="1">
                <a:solidFill>
                  <a:srgbClr val="000000"/>
                </a:solidFill>
                <a:latin typeface="Times New Roman" pitchFamily="18" charset="0"/>
              </a:rPr>
              <a:t>y </a:t>
            </a:r>
            <a:r>
              <a:rPr lang="en-US" sz="2400">
                <a:solidFill>
                  <a:srgbClr val="000000"/>
                </a:solidFill>
                <a:latin typeface="Times New Roman" pitchFamily="18" charset="0"/>
              </a:rPr>
              <a:t>:= 0     // </a:t>
            </a:r>
            <a:r>
              <a:rPr lang="en-US" sz="2400" i="1">
                <a:solidFill>
                  <a:srgbClr val="000000"/>
                </a:solidFill>
                <a:latin typeface="Times New Roman" pitchFamily="18" charset="0"/>
              </a:rPr>
              <a:t>y </a:t>
            </a:r>
            <a:r>
              <a:rPr lang="en-US" sz="2400">
                <a:solidFill>
                  <a:srgbClr val="000000"/>
                </a:solidFill>
                <a:latin typeface="Times New Roman" pitchFamily="18" charset="0"/>
              </a:rPr>
              <a:t>= </a:t>
            </a:r>
            <a:r>
              <a:rPr lang="en-US" sz="2400" i="1">
                <a:solidFill>
                  <a:srgbClr val="000000"/>
                </a:solidFill>
                <a:latin typeface="Times New Roman" pitchFamily="18" charset="0"/>
              </a:rPr>
              <a:t>f</a:t>
            </a:r>
            <a:r>
              <a:rPr lang="en-US" sz="2400" baseline="-25000">
                <a:solidFill>
                  <a:srgbClr val="000000"/>
                </a:solidFill>
                <a:latin typeface="Times New Roman" pitchFamily="18" charset="0"/>
              </a:rPr>
              <a:t>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else begin</a:t>
            </a:r>
            <a:r>
              <a:rPr lang="en-US" sz="2400">
                <a:solidFill>
                  <a:srgbClr val="000000"/>
                </a:solidFill>
                <a:latin typeface="Times New Roman" pitchFamily="18" charset="0"/>
              </a:rPr>
              <a:t> </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x </a:t>
            </a:r>
            <a:r>
              <a:rPr lang="en-US" sz="2400">
                <a:solidFill>
                  <a:srgbClr val="000000"/>
                </a:solidFill>
                <a:latin typeface="Times New Roman" pitchFamily="18" charset="0"/>
              </a:rPr>
              <a:t>:= 0</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y</a:t>
            </a:r>
            <a:r>
              <a:rPr lang="en-US" sz="2400">
                <a:solidFill>
                  <a:srgbClr val="000000"/>
                </a:solidFill>
                <a:latin typeface="Times New Roman" pitchFamily="18" charset="0"/>
              </a:rPr>
              <a:t> := 1    // </a:t>
            </a:r>
            <a:r>
              <a:rPr lang="en-US" sz="2400" i="1">
                <a:solidFill>
                  <a:srgbClr val="000000"/>
                </a:solidFill>
                <a:latin typeface="Times New Roman" pitchFamily="18" charset="0"/>
              </a:rPr>
              <a:t>y </a:t>
            </a:r>
            <a:r>
              <a:rPr lang="en-US" sz="2400">
                <a:solidFill>
                  <a:srgbClr val="000000"/>
                </a:solidFill>
                <a:latin typeface="Times New Roman" pitchFamily="18" charset="0"/>
              </a:rPr>
              <a:t>= </a:t>
            </a:r>
            <a:r>
              <a:rPr lang="en-US" sz="2400" i="1">
                <a:solidFill>
                  <a:srgbClr val="000000"/>
                </a:solidFill>
                <a:latin typeface="Times New Roman" pitchFamily="18" charset="0"/>
              </a:rPr>
              <a:t>f</a:t>
            </a:r>
            <a:r>
              <a:rPr lang="en-US" sz="2400" baseline="-250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for</a:t>
            </a:r>
            <a:r>
              <a:rPr lang="en-US" sz="2400">
                <a:solidFill>
                  <a:srgbClr val="000000"/>
                </a:solidFill>
                <a:latin typeface="Times New Roman" pitchFamily="18" charset="0"/>
              </a:rPr>
              <a:t> </a:t>
            </a:r>
            <a:r>
              <a:rPr lang="en-US" sz="2400" i="1">
                <a:solidFill>
                  <a:srgbClr val="000000"/>
                </a:solidFill>
                <a:latin typeface="Times New Roman" pitchFamily="18" charset="0"/>
              </a:rPr>
              <a:t>i </a:t>
            </a:r>
            <a:r>
              <a:rPr lang="en-US" sz="2400">
                <a:solidFill>
                  <a:srgbClr val="000000"/>
                </a:solidFill>
                <a:latin typeface="Times New Roman" pitchFamily="18" charset="0"/>
              </a:rPr>
              <a:t>:= 1 </a:t>
            </a:r>
            <a:r>
              <a:rPr lang="en-US" sz="2400" b="1">
                <a:solidFill>
                  <a:srgbClr val="000000"/>
                </a:solidFill>
                <a:latin typeface="Times New Roman" pitchFamily="18" charset="0"/>
              </a:rPr>
              <a:t>to</a:t>
            </a:r>
            <a:r>
              <a:rPr lang="en-US" sz="2400">
                <a:solidFill>
                  <a:srgbClr val="000000"/>
                </a:solidFill>
                <a:latin typeface="Times New Roman" pitchFamily="18" charset="0"/>
              </a:rPr>
              <a:t> </a:t>
            </a:r>
            <a:r>
              <a:rPr lang="en-US" sz="2400" i="1">
                <a:solidFill>
                  <a:srgbClr val="000000"/>
                </a:solidFill>
                <a:latin typeface="Times New Roman" pitchFamily="18" charset="0"/>
              </a:rPr>
              <a:t>n</a:t>
            </a:r>
            <a:r>
              <a:rPr lang="en-US" sz="2400">
                <a:solidFill>
                  <a:srgbClr val="000000"/>
                </a:solidFill>
                <a:latin typeface="Symbol" pitchFamily="18" charset="2"/>
              </a:rPr>
              <a:t></a:t>
            </a:r>
            <a:r>
              <a:rPr lang="en-US" sz="2400">
                <a:solidFill>
                  <a:srgbClr val="000000"/>
                </a:solidFill>
                <a:latin typeface="Times New Roman" pitchFamily="18" charset="0"/>
              </a:rPr>
              <a:t>1</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begin</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z</a:t>
            </a:r>
            <a:r>
              <a:rPr lang="en-US" sz="2400">
                <a:solidFill>
                  <a:srgbClr val="000000"/>
                </a:solidFill>
                <a:latin typeface="Times New Roman" pitchFamily="18" charset="0"/>
              </a:rPr>
              <a:t> := </a:t>
            </a:r>
            <a:r>
              <a:rPr lang="en-US" sz="2400" i="1">
                <a:solidFill>
                  <a:srgbClr val="000000"/>
                </a:solidFill>
                <a:latin typeface="Times New Roman" pitchFamily="18" charset="0"/>
              </a:rPr>
              <a:t>x</a:t>
            </a:r>
            <a:r>
              <a:rPr lang="en-US" sz="2400">
                <a:solidFill>
                  <a:srgbClr val="000000"/>
                </a:solidFill>
                <a:latin typeface="Times New Roman" pitchFamily="18" charset="0"/>
              </a:rPr>
              <a:t> + </a:t>
            </a:r>
            <a:r>
              <a:rPr lang="en-US" sz="2400" i="1">
                <a:solidFill>
                  <a:srgbClr val="000000"/>
                </a:solidFill>
                <a:latin typeface="Times New Roman" pitchFamily="18" charset="0"/>
              </a:rPr>
              <a:t>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x</a:t>
            </a:r>
            <a:r>
              <a:rPr lang="en-US" sz="2400">
                <a:solidFill>
                  <a:srgbClr val="000000"/>
                </a:solidFill>
                <a:latin typeface="Times New Roman" pitchFamily="18" charset="0"/>
              </a:rPr>
              <a:t> := </a:t>
            </a:r>
            <a:r>
              <a:rPr lang="en-US" sz="2400" i="1">
                <a:solidFill>
                  <a:srgbClr val="000000"/>
                </a:solidFill>
                <a:latin typeface="Times New Roman" pitchFamily="18" charset="0"/>
              </a:rPr>
              <a:t>y</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y</a:t>
            </a:r>
            <a:r>
              <a:rPr lang="en-US" sz="2400">
                <a:solidFill>
                  <a:srgbClr val="000000"/>
                </a:solidFill>
                <a:latin typeface="Times New Roman" pitchFamily="18" charset="0"/>
              </a:rPr>
              <a:t> := </a:t>
            </a:r>
            <a:r>
              <a:rPr lang="en-US" sz="2400" i="1">
                <a:solidFill>
                  <a:srgbClr val="000000"/>
                </a:solidFill>
                <a:latin typeface="Times New Roman" pitchFamily="18" charset="0"/>
              </a:rPr>
              <a:t>z</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b="1">
                <a:solidFill>
                  <a:srgbClr val="000000"/>
                </a:solidFill>
                <a:latin typeface="Times New Roman" pitchFamily="18" charset="0"/>
              </a:rPr>
              <a:t>end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0000"/>
                </a:solidFill>
                <a:latin typeface="Times New Roman" pitchFamily="18" charset="0"/>
              </a:rPr>
              <a:t>           end</a:t>
            </a:r>
          </a:p>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a:solidFill>
                  <a:srgbClr val="000000"/>
                </a:solidFill>
                <a:latin typeface="Times New Roman" pitchFamily="18" charset="0"/>
              </a:rPr>
              <a:t>   {</a:t>
            </a:r>
            <a:r>
              <a:rPr lang="en-US" sz="2400" i="1">
                <a:solidFill>
                  <a:srgbClr val="000000"/>
                </a:solidFill>
                <a:latin typeface="Times New Roman" pitchFamily="18" charset="0"/>
              </a:rPr>
              <a:t>y</a:t>
            </a:r>
            <a:r>
              <a:rPr lang="en-US" sz="2400">
                <a:solidFill>
                  <a:srgbClr val="000000"/>
                </a:solidFill>
                <a:latin typeface="Times New Roman" pitchFamily="18" charset="0"/>
              </a:rPr>
              <a:t> is </a:t>
            </a:r>
            <a:r>
              <a:rPr lang="en-US" sz="2400" i="1">
                <a:solidFill>
                  <a:srgbClr val="000000"/>
                </a:solidFill>
                <a:latin typeface="Times New Roman" pitchFamily="18" charset="0"/>
              </a:rPr>
              <a:t>f</a:t>
            </a:r>
            <a:r>
              <a:rPr lang="en-US" sz="2400" i="1" baseline="-25000">
                <a:solidFill>
                  <a:srgbClr val="000000"/>
                </a:solidFill>
                <a:latin typeface="Times New Roman" pitchFamily="18" charset="0"/>
              </a:rPr>
              <a:t>n</a:t>
            </a:r>
            <a:r>
              <a:rPr lang="en-US" sz="2400" i="1">
                <a:solidFill>
                  <a:srgbClr val="000000"/>
                </a:solidFill>
                <a:latin typeface="Times New Roman" pitchFamily="18" charset="0"/>
              </a:rPr>
              <a:t> </a:t>
            </a:r>
            <a:r>
              <a:rPr lang="en-US" sz="2400">
                <a:solidFill>
                  <a:srgbClr val="000000"/>
                </a:solidFill>
                <a:latin typeface="Times New Roman" pitchFamily="18" charset="0"/>
              </a:rPr>
              <a:t>}</a:t>
            </a:r>
          </a:p>
        </p:txBody>
      </p:sp>
      <p:grpSp>
        <p:nvGrpSpPr>
          <p:cNvPr id="2" name="Group 3"/>
          <p:cNvGrpSpPr>
            <a:grpSpLocks/>
          </p:cNvGrpSpPr>
          <p:nvPr/>
        </p:nvGrpSpPr>
        <p:grpSpPr bwMode="auto">
          <a:xfrm>
            <a:off x="539750" y="476250"/>
            <a:ext cx="7920038" cy="5545138"/>
            <a:chOff x="340" y="300"/>
            <a:chExt cx="4989" cy="3493"/>
          </a:xfrm>
        </p:grpSpPr>
        <p:sp>
          <p:nvSpPr>
            <p:cNvPr id="36897" name="Line 4"/>
            <p:cNvSpPr>
              <a:spLocks noChangeShapeType="1"/>
            </p:cNvSpPr>
            <p:nvPr/>
          </p:nvSpPr>
          <p:spPr bwMode="auto">
            <a:xfrm>
              <a:off x="340" y="300"/>
              <a:ext cx="1" cy="3493"/>
            </a:xfrm>
            <a:prstGeom prst="line">
              <a:avLst/>
            </a:prstGeom>
            <a:noFill/>
            <a:ln w="9360">
              <a:solidFill>
                <a:srgbClr val="0000FF"/>
              </a:solidFill>
              <a:miter lim="800000"/>
              <a:headEnd/>
              <a:tailEnd/>
            </a:ln>
          </p:spPr>
          <p:txBody>
            <a:bodyPr/>
            <a:lstStyle/>
            <a:p>
              <a:endParaRPr lang="en-US"/>
            </a:p>
          </p:txBody>
        </p:sp>
        <p:sp>
          <p:nvSpPr>
            <p:cNvPr id="36898" name="Line 5"/>
            <p:cNvSpPr>
              <a:spLocks noChangeShapeType="1"/>
            </p:cNvSpPr>
            <p:nvPr/>
          </p:nvSpPr>
          <p:spPr bwMode="auto">
            <a:xfrm>
              <a:off x="340" y="300"/>
              <a:ext cx="4989" cy="1"/>
            </a:xfrm>
            <a:prstGeom prst="line">
              <a:avLst/>
            </a:prstGeom>
            <a:noFill/>
            <a:ln w="9360">
              <a:solidFill>
                <a:srgbClr val="0000FF"/>
              </a:solidFill>
              <a:miter lim="800000"/>
              <a:headEnd/>
              <a:tailEnd/>
            </a:ln>
          </p:spPr>
          <p:txBody>
            <a:bodyPr/>
            <a:lstStyle/>
            <a:p>
              <a:endParaRPr lang="en-US"/>
            </a:p>
          </p:txBody>
        </p:sp>
        <p:sp>
          <p:nvSpPr>
            <p:cNvPr id="36899" name="Line 6"/>
            <p:cNvSpPr>
              <a:spLocks noChangeShapeType="1"/>
            </p:cNvSpPr>
            <p:nvPr/>
          </p:nvSpPr>
          <p:spPr bwMode="auto">
            <a:xfrm>
              <a:off x="5329" y="300"/>
              <a:ext cx="1" cy="1043"/>
            </a:xfrm>
            <a:prstGeom prst="line">
              <a:avLst/>
            </a:prstGeom>
            <a:noFill/>
            <a:ln w="9360">
              <a:solidFill>
                <a:srgbClr val="0000FF"/>
              </a:solidFill>
              <a:miter lim="800000"/>
              <a:headEnd/>
              <a:tailEnd/>
            </a:ln>
          </p:spPr>
          <p:txBody>
            <a:bodyPr/>
            <a:lstStyle/>
            <a:p>
              <a:endParaRPr lang="en-US"/>
            </a:p>
          </p:txBody>
        </p:sp>
        <p:sp>
          <p:nvSpPr>
            <p:cNvPr id="36900" name="Line 7"/>
            <p:cNvSpPr>
              <a:spLocks noChangeShapeType="1"/>
            </p:cNvSpPr>
            <p:nvPr/>
          </p:nvSpPr>
          <p:spPr bwMode="auto">
            <a:xfrm>
              <a:off x="340" y="3793"/>
              <a:ext cx="2359" cy="1"/>
            </a:xfrm>
            <a:prstGeom prst="line">
              <a:avLst/>
            </a:prstGeom>
            <a:noFill/>
            <a:ln w="9360">
              <a:solidFill>
                <a:srgbClr val="0000FF"/>
              </a:solidFill>
              <a:miter lim="800000"/>
              <a:headEnd/>
              <a:tailEnd/>
            </a:ln>
          </p:spPr>
          <p:txBody>
            <a:bodyPr/>
            <a:lstStyle/>
            <a:p>
              <a:endParaRPr lang="en-US"/>
            </a:p>
          </p:txBody>
        </p:sp>
        <p:sp>
          <p:nvSpPr>
            <p:cNvPr id="36901" name="Line 8"/>
            <p:cNvSpPr>
              <a:spLocks noChangeShapeType="1"/>
            </p:cNvSpPr>
            <p:nvPr/>
          </p:nvSpPr>
          <p:spPr bwMode="auto">
            <a:xfrm>
              <a:off x="2699" y="1343"/>
              <a:ext cx="1" cy="2450"/>
            </a:xfrm>
            <a:prstGeom prst="line">
              <a:avLst/>
            </a:prstGeom>
            <a:noFill/>
            <a:ln w="9360">
              <a:solidFill>
                <a:srgbClr val="0000FF"/>
              </a:solidFill>
              <a:miter lim="800000"/>
              <a:headEnd/>
              <a:tailEnd/>
            </a:ln>
          </p:spPr>
          <p:txBody>
            <a:bodyPr/>
            <a:lstStyle/>
            <a:p>
              <a:endParaRPr lang="en-US"/>
            </a:p>
          </p:txBody>
        </p:sp>
        <p:sp>
          <p:nvSpPr>
            <p:cNvPr id="36902" name="Line 9"/>
            <p:cNvSpPr>
              <a:spLocks noChangeShapeType="1"/>
            </p:cNvSpPr>
            <p:nvPr/>
          </p:nvSpPr>
          <p:spPr bwMode="auto">
            <a:xfrm>
              <a:off x="2699" y="1343"/>
              <a:ext cx="2630" cy="1"/>
            </a:xfrm>
            <a:prstGeom prst="line">
              <a:avLst/>
            </a:prstGeom>
            <a:noFill/>
            <a:ln w="9360">
              <a:solidFill>
                <a:srgbClr val="0000FF"/>
              </a:solidFill>
              <a:miter lim="800000"/>
              <a:headEnd/>
              <a:tailEnd/>
            </a:ln>
          </p:spPr>
          <p:txBody>
            <a:bodyPr/>
            <a:lstStyle/>
            <a:p>
              <a:endParaRPr lang="en-US"/>
            </a:p>
          </p:txBody>
        </p:sp>
      </p:grpSp>
      <p:sp>
        <p:nvSpPr>
          <p:cNvPr id="37898" name="Text Box 10"/>
          <p:cNvSpPr txBox="1">
            <a:spLocks noChangeArrowheads="1"/>
          </p:cNvSpPr>
          <p:nvPr/>
        </p:nvSpPr>
        <p:spPr bwMode="auto">
          <a:xfrm>
            <a:off x="541338" y="6165850"/>
            <a:ext cx="2552700" cy="460375"/>
          </a:xfrm>
          <a:prstGeom prst="rect">
            <a:avLst/>
          </a:prstGeom>
          <a:noFill/>
          <a:ln w="9525">
            <a:noFill/>
            <a:round/>
            <a:headEnd/>
            <a:tailEnd/>
          </a:ln>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a:solidFill>
                  <a:srgbClr val="008000"/>
                </a:solidFill>
              </a:rPr>
              <a:t>Exercise : 11, 35</a:t>
            </a:r>
          </a:p>
        </p:txBody>
      </p:sp>
      <p:graphicFrame>
        <p:nvGraphicFramePr>
          <p:cNvPr id="37899" name="Group 11"/>
          <p:cNvGraphicFramePr>
            <a:graphicFrameLocks noGrp="1"/>
          </p:cNvGraphicFramePr>
          <p:nvPr/>
        </p:nvGraphicFramePr>
        <p:xfrm>
          <a:off x="5364163" y="3357563"/>
          <a:ext cx="2954337" cy="2029144"/>
        </p:xfrm>
        <a:graphic>
          <a:graphicData uri="http://schemas.openxmlformats.org/drawingml/2006/table">
            <a:tbl>
              <a:tblPr/>
              <a:tblGrid>
                <a:gridCol w="503237"/>
                <a:gridCol w="792163"/>
                <a:gridCol w="866775"/>
                <a:gridCol w="792162"/>
              </a:tblGrid>
              <a:tr h="466725">
                <a:tc>
                  <a:txBody>
                    <a:bodyPr/>
                    <a:lstStyle/>
                    <a:p>
                      <a:endParaRPr lang="id-ID"/>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i </a:t>
                      </a:r>
                      <a:r>
                        <a:rPr kumimoji="0" lang="en-US" sz="2400" b="0" i="0" u="none" strike="noStrike" cap="none" normalizeH="0" baseline="0" smtClean="0">
                          <a:ln>
                            <a:noFill/>
                          </a:ln>
                          <a:solidFill>
                            <a:srgbClr val="000000"/>
                          </a:solidFill>
                          <a:effectLst/>
                          <a:latin typeface="Times New Roman" pitchFamily="18" charset="0"/>
                          <a:ea typeface="PMingLiU" pitchFamily="18" charset="-120"/>
                        </a:rPr>
                        <a:t>= 1</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i </a:t>
                      </a:r>
                      <a:r>
                        <a:rPr kumimoji="0" lang="en-US" sz="2400" b="0" i="0" u="none" strike="noStrike" cap="none" normalizeH="0" baseline="0" smtClean="0">
                          <a:ln>
                            <a:noFill/>
                          </a:ln>
                          <a:solidFill>
                            <a:srgbClr val="000000"/>
                          </a:solidFill>
                          <a:effectLst/>
                          <a:latin typeface="Times New Roman" pitchFamily="18" charset="0"/>
                          <a:ea typeface="PMingLiU" pitchFamily="18" charset="-120"/>
                        </a:rPr>
                        <a:t>= 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i </a:t>
                      </a:r>
                      <a:r>
                        <a:rPr kumimoji="0" lang="en-US" sz="2400" b="0" i="0" u="none" strike="noStrike" cap="none" normalizeH="0" baseline="0" smtClean="0">
                          <a:ln>
                            <a:noFill/>
                          </a:ln>
                          <a:solidFill>
                            <a:srgbClr val="000000"/>
                          </a:solidFill>
                          <a:effectLst/>
                          <a:latin typeface="Times New Roman" pitchFamily="18" charset="0"/>
                          <a:ea typeface="PMingLiU" pitchFamily="18" charset="-120"/>
                        </a:rPr>
                        <a:t>= 3</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2844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z</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3</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4</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x</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1</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000000"/>
                          </a:solidFill>
                          <a:effectLst/>
                          <a:latin typeface="Times New Roman" pitchFamily="18" charset="0"/>
                          <a:ea typeface="PMingLiU" pitchFamily="18" charset="-120"/>
                        </a:rPr>
                        <a:t>3</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12600" cap="flat" cmpd="sng" algn="ctr">
                      <a:solidFill>
                        <a:srgbClr val="000000"/>
                      </a:solidFill>
                      <a:prstDash val="solid"/>
                      <a:round/>
                      <a:headEnd type="none" w="med" len="med"/>
                      <a:tailEnd type="none" w="med" len="med"/>
                    </a:lnB>
                    <a:lnTlToBr>
                      <a:noFill/>
                    </a:lnTlToBr>
                    <a:lnBlToTr>
                      <a:noFill/>
                    </a:lnBlToTr>
                    <a:noFill/>
                  </a:tcPr>
                </a:tc>
              </a:tr>
              <a:tr h="519113">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000000"/>
                          </a:solidFill>
                          <a:effectLst/>
                          <a:latin typeface="Times New Roman" pitchFamily="18" charset="0"/>
                          <a:ea typeface="PMingLiU" pitchFamily="18" charset="-120"/>
                        </a:rPr>
                        <a:t>y</a:t>
                      </a:r>
                    </a:p>
                  </a:txBody>
                  <a:tcPr anchor="ctr" horzOverflow="overflow">
                    <a:lnL w="2844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FF33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FF3300"/>
                          </a:solidFill>
                          <a:effectLst/>
                          <a:latin typeface="Times New Roman" pitchFamily="18" charset="0"/>
                          <a:ea typeface="PMingLiU" pitchFamily="18" charset="-120"/>
                        </a:rPr>
                        <a:t>2</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FF33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FF3300"/>
                          </a:solidFill>
                          <a:effectLst/>
                          <a:latin typeface="Times New Roman" pitchFamily="18" charset="0"/>
                          <a:ea typeface="PMingLiU" pitchFamily="18" charset="-120"/>
                        </a:rPr>
                        <a:t>3</a:t>
                      </a:r>
                    </a:p>
                  </a:txBody>
                  <a:tcPr anchor="ctr" horzOverflow="overflow">
                    <a:lnL w="12600" cap="flat" cmpd="sng" algn="ctr">
                      <a:solidFill>
                        <a:srgbClr val="000000"/>
                      </a:solidFill>
                      <a:prstDash val="solid"/>
                      <a:round/>
                      <a:headEnd type="none" w="med" len="med"/>
                      <a:tailEnd type="none" w="med" len="med"/>
                    </a:lnL>
                    <a:lnR w="1260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4000"/>
                        </a:lnSpc>
                        <a:spcBef>
                          <a:spcPts val="600"/>
                        </a:spcBef>
                        <a:spcAft>
                          <a:spcPct val="0"/>
                        </a:spcAft>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smtClean="0">
                          <a:ln>
                            <a:noFill/>
                          </a:ln>
                          <a:solidFill>
                            <a:srgbClr val="FF3300"/>
                          </a:solidFill>
                          <a:effectLst/>
                          <a:latin typeface="Times New Roman" pitchFamily="18" charset="0"/>
                          <a:ea typeface="PMingLiU" pitchFamily="18" charset="-120"/>
                        </a:rPr>
                        <a:t>f</a:t>
                      </a:r>
                      <a:r>
                        <a:rPr kumimoji="0" lang="en-US" sz="2400" b="0" i="0" u="none" strike="noStrike" cap="none" normalizeH="0" baseline="-25000" smtClean="0">
                          <a:ln>
                            <a:noFill/>
                          </a:ln>
                          <a:solidFill>
                            <a:srgbClr val="FF3300"/>
                          </a:solidFill>
                          <a:effectLst/>
                          <a:latin typeface="Times New Roman" pitchFamily="18" charset="0"/>
                          <a:ea typeface="PMingLiU" pitchFamily="18" charset="-120"/>
                        </a:rPr>
                        <a:t>4</a:t>
                      </a:r>
                    </a:p>
                  </a:txBody>
                  <a:tcPr anchor="ctr" horzOverflow="overflow">
                    <a:lnL w="12600" cap="flat" cmpd="sng" algn="ctr">
                      <a:solidFill>
                        <a:srgbClr val="000000"/>
                      </a:solidFill>
                      <a:prstDash val="solid"/>
                      <a:round/>
                      <a:headEnd type="none" w="med" len="med"/>
                      <a:tailEnd type="none" w="med" len="med"/>
                    </a:lnL>
                    <a:lnR w="28440" cap="flat" cmpd="sng" algn="ctr">
                      <a:solidFill>
                        <a:srgbClr val="000000"/>
                      </a:solidFill>
                      <a:prstDash val="solid"/>
                      <a:round/>
                      <a:headEnd type="none" w="med" len="med"/>
                      <a:tailEnd type="none" w="med" len="med"/>
                    </a:lnR>
                    <a:lnT w="12600" cap="flat" cmpd="sng" algn="ctr">
                      <a:solidFill>
                        <a:srgbClr val="000000"/>
                      </a:solidFill>
                      <a:prstDash val="solid"/>
                      <a:round/>
                      <a:headEnd type="none" w="med" len="med"/>
                      <a:tailEnd type="none" w="med" len="med"/>
                    </a:lnT>
                    <a:lnB w="2844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 name="Slide Number Placeholder 12"/>
          <p:cNvSpPr>
            <a:spLocks noGrp="1"/>
          </p:cNvSpPr>
          <p:nvPr>
            <p:ph type="sldNum" sz="quarter" idx="12"/>
          </p:nvPr>
        </p:nvSpPr>
        <p:spPr/>
        <p:txBody>
          <a:bodyPr/>
          <a:lstStyle/>
          <a:p>
            <a:fld id="{E29F1CCB-4845-4818-B6DA-06FA373F5B42}" type="slidenum">
              <a:rPr lang="id-ID" smtClean="0"/>
              <a:pPr/>
              <a:t>36</a:t>
            </a:fld>
            <a:endParaRPr lang="id-ID"/>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37898"/>
                                        </p:tgtEl>
                                        <p:attrNameLst>
                                          <p:attrName>style.visibility</p:attrName>
                                        </p:attrNameLst>
                                      </p:cBhvr>
                                      <p:to>
                                        <p:strVal val="visible"/>
                                      </p:to>
                                    </p:set>
                                    <p:anim calcmode="lin" valueType="num">
                                      <p:cBhvr additive="repl">
                                        <p:cTn id="7" dur="500" fill="hold"/>
                                        <p:tgtEl>
                                          <p:spTgt spid="37898"/>
                                        </p:tgtEl>
                                        <p:attrNameLst>
                                          <p:attrName>ppt_x</p:attrName>
                                        </p:attrNameLst>
                                      </p:cBhvr>
                                      <p:tavLst>
                                        <p:tav tm="100000">
                                          <p:val>
                                            <p:strVal val="#ppt_x"/>
                                          </p:val>
                                        </p:tav>
                                        <p:tav tm="100000">
                                          <p:val>
                                            <p:strVal val="#ppt_x"/>
                                          </p:val>
                                        </p:tav>
                                      </p:tavLst>
                                    </p:anim>
                                    <p:anim calcmode="lin" valueType="num">
                                      <p:cBhvr additive="repl">
                                        <p:cTn id="8" dur="500" fill="hold"/>
                                        <p:tgtEl>
                                          <p:spTgt spid="37898"/>
                                        </p:tgtEl>
                                        <p:attrNameLst>
                                          <p:attrName>ppt_y</p:attrName>
                                        </p:attrNameLst>
                                      </p:cBhvr>
                                      <p:tavLst>
                                        <p:tav tm="10000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body" idx="1"/>
          </p:nvPr>
        </p:nvSpPr>
        <p:spPr/>
        <p:txBody>
          <a:bodyPr>
            <a:normAutofit fontScale="92500" lnSpcReduction="20000"/>
          </a:bodyPr>
          <a:lstStyle/>
          <a:p>
            <a:r>
              <a:rPr lang="en-US" sz="2400" smtClean="0"/>
              <a:t>Show that the sum of the first </a:t>
            </a:r>
            <a:r>
              <a:rPr lang="en-US" sz="2400" i="1" smtClean="0"/>
              <a:t>n</a:t>
            </a:r>
            <a:r>
              <a:rPr lang="en-US" sz="2400" smtClean="0"/>
              <a:t> odd integers is </a:t>
            </a:r>
            <a:r>
              <a:rPr lang="en-US" sz="2400" i="1" smtClean="0"/>
              <a:t>n</a:t>
            </a:r>
            <a:r>
              <a:rPr lang="en-US" sz="2400" baseline="30000" smtClean="0"/>
              <a:t>2</a:t>
            </a:r>
          </a:p>
          <a:p>
            <a:pPr lvl="1"/>
            <a:r>
              <a:rPr lang="en-US" sz="2000" smtClean="0"/>
              <a:t>Example: If </a:t>
            </a:r>
            <a:r>
              <a:rPr lang="en-US" sz="2000" i="1" smtClean="0"/>
              <a:t>n</a:t>
            </a:r>
            <a:r>
              <a:rPr lang="en-US" sz="2000" smtClean="0"/>
              <a:t> = 5, 1+3+5+7+9 = 25 = 5</a:t>
            </a:r>
            <a:r>
              <a:rPr lang="en-US" sz="2000" baseline="30000" smtClean="0"/>
              <a:t>2</a:t>
            </a:r>
          </a:p>
          <a:p>
            <a:pPr lvl="1"/>
            <a:r>
              <a:rPr lang="en-US" sz="2000" smtClean="0"/>
              <a:t>Formally, Show </a:t>
            </a:r>
            <a:r>
              <a:rPr lang="en-US" sz="2000" smtClean="0">
                <a:latin typeface="Symbol" pitchFamily="18" charset="2"/>
                <a:sym typeface="Symbol" pitchFamily="18" charset="2"/>
              </a:rPr>
              <a:t></a:t>
            </a:r>
            <a:r>
              <a:rPr lang="en-US" sz="2000" smtClean="0"/>
              <a:t> n P(n) where P(n) = </a:t>
            </a:r>
            <a:r>
              <a:rPr lang="en-US" sz="2000" smtClean="0">
                <a:latin typeface="Symbol" pitchFamily="18" charset="2"/>
                <a:sym typeface="Symbol" pitchFamily="18" charset="2"/>
              </a:rPr>
              <a:t></a:t>
            </a:r>
            <a:r>
              <a:rPr lang="en-US" sz="2000" baseline="30000" smtClean="0"/>
              <a:t>n</a:t>
            </a:r>
            <a:r>
              <a:rPr lang="en-US" sz="2000" baseline="-25000" smtClean="0"/>
              <a:t>i=1</a:t>
            </a:r>
            <a:r>
              <a:rPr lang="en-US" sz="2000" smtClean="0"/>
              <a:t>2i-1= n</a:t>
            </a:r>
            <a:r>
              <a:rPr lang="en-US" sz="2000" baseline="30000" smtClean="0"/>
              <a:t>2</a:t>
            </a:r>
            <a:endParaRPr lang="en-US" smtClean="0"/>
          </a:p>
          <a:p>
            <a:r>
              <a:rPr lang="en-US" sz="2400" smtClean="0">
                <a:solidFill>
                  <a:srgbClr val="FF0000"/>
                </a:solidFill>
              </a:rPr>
              <a:t>Base case</a:t>
            </a:r>
            <a:r>
              <a:rPr lang="en-US" sz="2400" smtClean="0"/>
              <a:t>: Show that P(1) is true</a:t>
            </a:r>
          </a:p>
          <a:p>
            <a:pPr lvl="1"/>
            <a:r>
              <a:rPr lang="en-US" sz="2000" smtClean="0"/>
              <a:t>P(1) = 1</a:t>
            </a:r>
          </a:p>
          <a:p>
            <a:r>
              <a:rPr lang="en-US" sz="2400" smtClean="0">
                <a:solidFill>
                  <a:srgbClr val="0000FF"/>
                </a:solidFill>
              </a:rPr>
              <a:t>Inductive hypothesis</a:t>
            </a:r>
            <a:r>
              <a:rPr lang="en-US" sz="2400" smtClean="0"/>
              <a:t>: assume true for </a:t>
            </a:r>
            <a:r>
              <a:rPr lang="en-US" sz="2400" i="1" smtClean="0"/>
              <a:t>k</a:t>
            </a:r>
            <a:endParaRPr lang="en-US" sz="2400" smtClean="0"/>
          </a:p>
          <a:p>
            <a:pPr lvl="1"/>
            <a:r>
              <a:rPr lang="en-US" sz="2000" smtClean="0"/>
              <a:t>Thus, we assume that P(</a:t>
            </a:r>
            <a:r>
              <a:rPr lang="en-US" sz="2000" i="1" smtClean="0"/>
              <a:t>k</a:t>
            </a:r>
            <a:r>
              <a:rPr lang="en-US" sz="2000" smtClean="0"/>
              <a:t>) is true, or that P(k) = </a:t>
            </a:r>
            <a:r>
              <a:rPr lang="en-US" sz="2000" smtClean="0">
                <a:latin typeface="Symbol" pitchFamily="18" charset="2"/>
                <a:sym typeface="Symbol" pitchFamily="18" charset="2"/>
              </a:rPr>
              <a:t></a:t>
            </a:r>
            <a:r>
              <a:rPr lang="en-US" sz="2000" baseline="30000" smtClean="0"/>
              <a:t>k</a:t>
            </a:r>
            <a:r>
              <a:rPr lang="en-US" sz="2000" baseline="-25000" smtClean="0"/>
              <a:t>i=1</a:t>
            </a:r>
            <a:r>
              <a:rPr lang="en-US" sz="2000" smtClean="0"/>
              <a:t>2i-1= k</a:t>
            </a:r>
            <a:r>
              <a:rPr lang="en-US" sz="2000" baseline="30000" smtClean="0"/>
              <a:t>2</a:t>
            </a:r>
            <a:endParaRPr lang="en-US" sz="2000" smtClean="0"/>
          </a:p>
          <a:p>
            <a:pPr lvl="1"/>
            <a:r>
              <a:rPr lang="en-US" sz="2000" smtClean="0"/>
              <a:t>Note: we don’t yet know if this is true or not!</a:t>
            </a:r>
          </a:p>
          <a:p>
            <a:r>
              <a:rPr lang="en-US" sz="2400" smtClean="0">
                <a:solidFill>
                  <a:srgbClr val="00B200"/>
                </a:solidFill>
              </a:rPr>
              <a:t>Inductive step</a:t>
            </a:r>
            <a:r>
              <a:rPr lang="en-US" sz="2400" smtClean="0"/>
              <a:t>: show true for </a:t>
            </a:r>
            <a:r>
              <a:rPr lang="en-US" sz="2400" i="1" smtClean="0"/>
              <a:t>k</a:t>
            </a:r>
            <a:r>
              <a:rPr lang="en-US" sz="2400" smtClean="0"/>
              <a:t>+1</a:t>
            </a:r>
          </a:p>
          <a:p>
            <a:pPr lvl="1"/>
            <a:r>
              <a:rPr lang="en-US" sz="2000" smtClean="0"/>
              <a:t>We want to show that: P(k+1) = </a:t>
            </a:r>
            <a:r>
              <a:rPr lang="en-US" sz="2000" smtClean="0">
                <a:latin typeface="Symbol" pitchFamily="18" charset="2"/>
                <a:sym typeface="Symbol" pitchFamily="18" charset="2"/>
              </a:rPr>
              <a:t></a:t>
            </a:r>
            <a:r>
              <a:rPr lang="en-US" sz="2000" baseline="30000" smtClean="0"/>
              <a:t>k+1</a:t>
            </a:r>
            <a:r>
              <a:rPr lang="en-US" sz="2000" baseline="-25000" smtClean="0"/>
              <a:t>i=1</a:t>
            </a:r>
            <a:r>
              <a:rPr lang="en-US" sz="2000" smtClean="0"/>
              <a:t>2i-1= (k+1)</a:t>
            </a:r>
            <a:r>
              <a:rPr lang="en-US" sz="2000" baseline="30000" smtClean="0"/>
              <a:t>2</a:t>
            </a:r>
            <a:endParaRPr lang="en-US" sz="2000" smtClean="0"/>
          </a:p>
        </p:txBody>
      </p:sp>
      <p:sp>
        <p:nvSpPr>
          <p:cNvPr id="10244" name="Rectangle 3"/>
          <p:cNvSpPr>
            <a:spLocks noGrp="1" noChangeArrowheads="1"/>
          </p:cNvSpPr>
          <p:nvPr>
            <p:ph type="title"/>
          </p:nvPr>
        </p:nvSpPr>
        <p:spPr/>
        <p:txBody>
          <a:bodyPr/>
          <a:lstStyle/>
          <a:p>
            <a:r>
              <a:rPr lang="en-US" smtClean="0"/>
              <a:t>Induction example</a:t>
            </a:r>
          </a:p>
        </p:txBody>
      </p:sp>
      <p:sp>
        <p:nvSpPr>
          <p:cNvPr id="4" name="Slide Number Placeholder 3"/>
          <p:cNvSpPr>
            <a:spLocks noGrp="1"/>
          </p:cNvSpPr>
          <p:nvPr>
            <p:ph type="sldNum" sz="quarter" idx="12"/>
          </p:nvPr>
        </p:nvSpPr>
        <p:spPr/>
        <p:txBody>
          <a:bodyPr/>
          <a:lstStyle/>
          <a:p>
            <a:fld id="{E29F1CCB-4845-4818-B6DA-06FA373F5B42}" type="slidenum">
              <a:rPr lang="id-ID" smtClean="0"/>
              <a:pPr/>
              <a:t>4</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77634">
                                            <p:txEl>
                                              <p:pRg st="0" end="0"/>
                                            </p:txEl>
                                          </p:spTgt>
                                        </p:tgtEl>
                                        <p:attrNameLst>
                                          <p:attrName>style.visibility</p:attrName>
                                        </p:attrNameLst>
                                      </p:cBhvr>
                                      <p:to>
                                        <p:strVal val="visible"/>
                                      </p:to>
                                    </p:set>
                                    <p:animEffect transition="in" filter="checkerboard(across)">
                                      <p:cBhvr>
                                        <p:cTn id="7" dur="500"/>
                                        <p:tgtEl>
                                          <p:spTgt spid="147763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77634">
                                            <p:txEl>
                                              <p:pRg st="1" end="1"/>
                                            </p:txEl>
                                          </p:spTgt>
                                        </p:tgtEl>
                                        <p:attrNameLst>
                                          <p:attrName>style.visibility</p:attrName>
                                        </p:attrNameLst>
                                      </p:cBhvr>
                                      <p:to>
                                        <p:strVal val="visible"/>
                                      </p:to>
                                    </p:set>
                                    <p:animEffect transition="in" filter="checkerboard(across)">
                                      <p:cBhvr>
                                        <p:cTn id="10" dur="500"/>
                                        <p:tgtEl>
                                          <p:spTgt spid="147763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77634">
                                            <p:txEl>
                                              <p:pRg st="2" end="2"/>
                                            </p:txEl>
                                          </p:spTgt>
                                        </p:tgtEl>
                                        <p:attrNameLst>
                                          <p:attrName>style.visibility</p:attrName>
                                        </p:attrNameLst>
                                      </p:cBhvr>
                                      <p:to>
                                        <p:strVal val="visible"/>
                                      </p:to>
                                    </p:set>
                                    <p:animEffect transition="in" filter="checkerboard(across)">
                                      <p:cBhvr>
                                        <p:cTn id="13" dur="500"/>
                                        <p:tgtEl>
                                          <p:spTgt spid="147763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477634">
                                            <p:txEl>
                                              <p:pRg st="3" end="3"/>
                                            </p:txEl>
                                          </p:spTgt>
                                        </p:tgtEl>
                                        <p:attrNameLst>
                                          <p:attrName>style.visibility</p:attrName>
                                        </p:attrNameLst>
                                      </p:cBhvr>
                                      <p:to>
                                        <p:strVal val="visible"/>
                                      </p:to>
                                    </p:set>
                                    <p:animEffect transition="in" filter="checkerboard(across)">
                                      <p:cBhvr>
                                        <p:cTn id="18" dur="500"/>
                                        <p:tgtEl>
                                          <p:spTgt spid="1477634">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477634">
                                            <p:txEl>
                                              <p:pRg st="4" end="4"/>
                                            </p:txEl>
                                          </p:spTgt>
                                        </p:tgtEl>
                                        <p:attrNameLst>
                                          <p:attrName>style.visibility</p:attrName>
                                        </p:attrNameLst>
                                      </p:cBhvr>
                                      <p:to>
                                        <p:strVal val="visible"/>
                                      </p:to>
                                    </p:set>
                                    <p:animEffect transition="in" filter="checkerboard(across)">
                                      <p:cBhvr>
                                        <p:cTn id="21" dur="500"/>
                                        <p:tgtEl>
                                          <p:spTgt spid="147763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477634">
                                            <p:txEl>
                                              <p:pRg st="5" end="5"/>
                                            </p:txEl>
                                          </p:spTgt>
                                        </p:tgtEl>
                                        <p:attrNameLst>
                                          <p:attrName>style.visibility</p:attrName>
                                        </p:attrNameLst>
                                      </p:cBhvr>
                                      <p:to>
                                        <p:strVal val="visible"/>
                                      </p:to>
                                    </p:set>
                                    <p:animEffect transition="in" filter="checkerboard(across)">
                                      <p:cBhvr>
                                        <p:cTn id="26" dur="500"/>
                                        <p:tgtEl>
                                          <p:spTgt spid="1477634">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477634">
                                            <p:txEl>
                                              <p:pRg st="6" end="6"/>
                                            </p:txEl>
                                          </p:spTgt>
                                        </p:tgtEl>
                                        <p:attrNameLst>
                                          <p:attrName>style.visibility</p:attrName>
                                        </p:attrNameLst>
                                      </p:cBhvr>
                                      <p:to>
                                        <p:strVal val="visible"/>
                                      </p:to>
                                    </p:set>
                                    <p:animEffect transition="in" filter="checkerboard(across)">
                                      <p:cBhvr>
                                        <p:cTn id="29" dur="500"/>
                                        <p:tgtEl>
                                          <p:spTgt spid="1477634">
                                            <p:txEl>
                                              <p:pRg st="6" end="6"/>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477634">
                                            <p:txEl>
                                              <p:pRg st="7" end="7"/>
                                            </p:txEl>
                                          </p:spTgt>
                                        </p:tgtEl>
                                        <p:attrNameLst>
                                          <p:attrName>style.visibility</p:attrName>
                                        </p:attrNameLst>
                                      </p:cBhvr>
                                      <p:to>
                                        <p:strVal val="visible"/>
                                      </p:to>
                                    </p:set>
                                    <p:animEffect transition="in" filter="checkerboard(across)">
                                      <p:cBhvr>
                                        <p:cTn id="32" dur="500"/>
                                        <p:tgtEl>
                                          <p:spTgt spid="14776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77634">
                                            <p:txEl>
                                              <p:pRg st="8" end="8"/>
                                            </p:txEl>
                                          </p:spTgt>
                                        </p:tgtEl>
                                        <p:attrNameLst>
                                          <p:attrName>style.visibility</p:attrName>
                                        </p:attrNameLst>
                                      </p:cBhvr>
                                      <p:to>
                                        <p:strVal val="visible"/>
                                      </p:to>
                                    </p:set>
                                    <p:animEffect transition="in" filter="checkerboard(across)">
                                      <p:cBhvr>
                                        <p:cTn id="37" dur="500"/>
                                        <p:tgtEl>
                                          <p:spTgt spid="1477634">
                                            <p:txEl>
                                              <p:pRg st="8" end="8"/>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477634">
                                            <p:txEl>
                                              <p:pRg st="9" end="9"/>
                                            </p:txEl>
                                          </p:spTgt>
                                        </p:tgtEl>
                                        <p:attrNameLst>
                                          <p:attrName>style.visibility</p:attrName>
                                        </p:attrNameLst>
                                      </p:cBhvr>
                                      <p:to>
                                        <p:strVal val="visible"/>
                                      </p:to>
                                    </p:set>
                                    <p:animEffect transition="in" filter="checkerboard(across)">
                                      <p:cBhvr>
                                        <p:cTn id="40" dur="500"/>
                                        <p:tgtEl>
                                          <p:spTgt spid="14776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Induction Example</a:t>
            </a:r>
          </a:p>
        </p:txBody>
      </p:sp>
      <p:sp>
        <p:nvSpPr>
          <p:cNvPr id="11268" name="Rectangle 3"/>
          <p:cNvSpPr>
            <a:spLocks noGrp="1" noChangeArrowheads="1"/>
          </p:cNvSpPr>
          <p:nvPr>
            <p:ph type="body" idx="1"/>
          </p:nvPr>
        </p:nvSpPr>
        <p:spPr/>
        <p:txBody>
          <a:bodyPr/>
          <a:lstStyle/>
          <a:p>
            <a:r>
              <a:rPr lang="en-US" smtClean="0"/>
              <a:t>Induction Hypothesis</a:t>
            </a:r>
          </a:p>
          <a:p>
            <a:pPr lvl="1"/>
            <a:r>
              <a:rPr lang="en-US" smtClean="0"/>
              <a:t>P(k) = </a:t>
            </a:r>
            <a:r>
              <a:rPr lang="en-US" smtClean="0">
                <a:latin typeface="Symbol" pitchFamily="18" charset="2"/>
                <a:sym typeface="Symbol" pitchFamily="18" charset="2"/>
              </a:rPr>
              <a:t></a:t>
            </a:r>
            <a:r>
              <a:rPr lang="en-US" baseline="30000" smtClean="0"/>
              <a:t>k</a:t>
            </a:r>
            <a:r>
              <a:rPr lang="en-US" baseline="-25000" smtClean="0"/>
              <a:t>i=1  </a:t>
            </a:r>
            <a:r>
              <a:rPr lang="en-US" smtClean="0"/>
              <a:t>2i-1= k</a:t>
            </a:r>
            <a:r>
              <a:rPr lang="en-US" baseline="30000" smtClean="0"/>
              <a:t>2</a:t>
            </a:r>
          </a:p>
          <a:p>
            <a:r>
              <a:rPr lang="en-US" smtClean="0"/>
              <a:t>Inductive Steps</a:t>
            </a:r>
          </a:p>
          <a:p>
            <a:pPr lvl="1"/>
            <a:r>
              <a:rPr lang="en-US" smtClean="0"/>
              <a:t>P(k+1) = </a:t>
            </a:r>
            <a:r>
              <a:rPr lang="en-US" smtClean="0">
                <a:latin typeface="Symbol" pitchFamily="18" charset="2"/>
                <a:sym typeface="Symbol" pitchFamily="18" charset="2"/>
              </a:rPr>
              <a:t></a:t>
            </a:r>
            <a:r>
              <a:rPr lang="en-US" baseline="30000" smtClean="0"/>
              <a:t>k+1</a:t>
            </a:r>
            <a:r>
              <a:rPr lang="en-US" baseline="-25000" smtClean="0"/>
              <a:t>i=1   </a:t>
            </a:r>
            <a:r>
              <a:rPr lang="en-US" smtClean="0"/>
              <a:t>2i-1</a:t>
            </a:r>
          </a:p>
          <a:p>
            <a:pPr lvl="1">
              <a:buFont typeface="Webdings" pitchFamily="18" charset="2"/>
              <a:buNone/>
            </a:pPr>
            <a:r>
              <a:rPr lang="en-US" smtClean="0"/>
              <a:t>			= </a:t>
            </a:r>
            <a:r>
              <a:rPr lang="en-US" smtClean="0">
                <a:solidFill>
                  <a:srgbClr val="FF0000"/>
                </a:solidFill>
                <a:latin typeface="Symbol" pitchFamily="18" charset="2"/>
                <a:sym typeface="Symbol" pitchFamily="18" charset="2"/>
              </a:rPr>
              <a:t></a:t>
            </a:r>
            <a:r>
              <a:rPr lang="en-US" baseline="30000" smtClean="0">
                <a:solidFill>
                  <a:srgbClr val="FF0000"/>
                </a:solidFill>
              </a:rPr>
              <a:t>k</a:t>
            </a:r>
            <a:r>
              <a:rPr lang="en-US" baseline="-25000" smtClean="0">
                <a:solidFill>
                  <a:srgbClr val="FF0000"/>
                </a:solidFill>
              </a:rPr>
              <a:t>i=1</a:t>
            </a:r>
            <a:r>
              <a:rPr lang="en-US" smtClean="0">
                <a:solidFill>
                  <a:srgbClr val="FF0000"/>
                </a:solidFill>
              </a:rPr>
              <a:t>2i-1</a:t>
            </a:r>
            <a:r>
              <a:rPr lang="en-US" smtClean="0"/>
              <a:t> + </a:t>
            </a:r>
            <a:r>
              <a:rPr lang="en-US" smtClean="0">
                <a:solidFill>
                  <a:srgbClr val="00B200"/>
                </a:solidFill>
              </a:rPr>
              <a:t>(2 (k+1) -1)</a:t>
            </a:r>
          </a:p>
          <a:p>
            <a:pPr lvl="1">
              <a:buFont typeface="Webdings" pitchFamily="18" charset="2"/>
              <a:buNone/>
            </a:pPr>
            <a:r>
              <a:rPr lang="en-US" smtClean="0"/>
              <a:t>			= </a:t>
            </a:r>
            <a:r>
              <a:rPr lang="en-US" smtClean="0">
                <a:solidFill>
                  <a:srgbClr val="FF0000"/>
                </a:solidFill>
              </a:rPr>
              <a:t>k</a:t>
            </a:r>
            <a:r>
              <a:rPr lang="en-US" baseline="30000" smtClean="0">
                <a:solidFill>
                  <a:srgbClr val="FF0000"/>
                </a:solidFill>
              </a:rPr>
              <a:t>2</a:t>
            </a:r>
            <a:r>
              <a:rPr lang="en-US" smtClean="0"/>
              <a:t> + </a:t>
            </a:r>
            <a:r>
              <a:rPr lang="en-US" smtClean="0">
                <a:solidFill>
                  <a:srgbClr val="00B200"/>
                </a:solidFill>
              </a:rPr>
              <a:t>(2k +1)</a:t>
            </a:r>
          </a:p>
          <a:p>
            <a:pPr lvl="1">
              <a:buFont typeface="Webdings" pitchFamily="18" charset="2"/>
              <a:buNone/>
            </a:pPr>
            <a:r>
              <a:rPr lang="en-US" smtClean="0"/>
              <a:t>			= (k+1)</a:t>
            </a:r>
            <a:r>
              <a:rPr lang="en-US" baseline="30000" smtClean="0"/>
              <a:t>2</a:t>
            </a:r>
            <a:endParaRPr lang="en-US" smtClean="0"/>
          </a:p>
        </p:txBody>
      </p:sp>
      <p:sp>
        <p:nvSpPr>
          <p:cNvPr id="4" name="Slide Number Placeholder 3"/>
          <p:cNvSpPr>
            <a:spLocks noGrp="1"/>
          </p:cNvSpPr>
          <p:nvPr>
            <p:ph type="sldNum" sz="quarter" idx="12"/>
          </p:nvPr>
        </p:nvSpPr>
        <p:spPr/>
        <p:txBody>
          <a:bodyPr/>
          <a:lstStyle/>
          <a:p>
            <a:fld id="{E29F1CCB-4845-4818-B6DA-06FA373F5B42}" type="slidenum">
              <a:rPr lang="id-ID" smtClean="0"/>
              <a:pPr/>
              <a:t>5</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268">
                                            <p:txEl>
                                              <p:pRg st="4" end="4"/>
                                            </p:txEl>
                                          </p:spTgt>
                                        </p:tgtEl>
                                        <p:attrNameLst>
                                          <p:attrName>style.visibility</p:attrName>
                                        </p:attrNameLst>
                                      </p:cBhvr>
                                      <p:to>
                                        <p:strVal val="visible"/>
                                      </p:to>
                                    </p:set>
                                    <p:animEffect transition="in" filter="box(in)">
                                      <p:cBhvr>
                                        <p:cTn id="7" dur="500"/>
                                        <p:tgtEl>
                                          <p:spTgt spid="1126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8">
                                            <p:txEl>
                                              <p:pRg st="5" end="5"/>
                                            </p:txEl>
                                          </p:spTgt>
                                        </p:tgtEl>
                                        <p:attrNameLst>
                                          <p:attrName>style.visibility</p:attrName>
                                        </p:attrNameLst>
                                      </p:cBhvr>
                                      <p:to>
                                        <p:strVal val="visible"/>
                                      </p:to>
                                    </p:set>
                                    <p:animEffect transition="in" filter="checkerboard(across)">
                                      <p:cBhvr>
                                        <p:cTn id="12" dur="500"/>
                                        <p:tgtEl>
                                          <p:spTgt spid="11268">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8">
                                            <p:txEl>
                                              <p:pRg st="6" end="6"/>
                                            </p:txEl>
                                          </p:spTgt>
                                        </p:tgtEl>
                                        <p:attrNameLst>
                                          <p:attrName>style.visibility</p:attrName>
                                        </p:attrNameLst>
                                      </p:cBhvr>
                                      <p:to>
                                        <p:strVal val="visible"/>
                                      </p:to>
                                    </p:set>
                                    <p:animEffect transition="in" filter="checkerboard(across)">
                                      <p:cBhvr>
                                        <p:cTn id="17" dur="500"/>
                                        <p:tgtEl>
                                          <p:spTgt spid="11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043490" y="1027664"/>
            <a:ext cx="7024744" cy="758262"/>
          </a:xfrm>
        </p:spPr>
        <p:txBody>
          <a:bodyPr>
            <a:normAutofit/>
          </a:bodyPr>
          <a:lstStyle/>
          <a:p>
            <a:r>
              <a:rPr lang="en-US" dirty="0" smtClean="0"/>
              <a:t>What did we show</a:t>
            </a:r>
          </a:p>
        </p:txBody>
      </p:sp>
      <p:sp>
        <p:nvSpPr>
          <p:cNvPr id="1481731" name="Rectangle 3"/>
          <p:cNvSpPr>
            <a:spLocks noGrp="1" noChangeArrowheads="1"/>
          </p:cNvSpPr>
          <p:nvPr>
            <p:ph type="body" idx="1"/>
          </p:nvPr>
        </p:nvSpPr>
        <p:spPr>
          <a:xfrm>
            <a:off x="685800" y="2000240"/>
            <a:ext cx="8686800" cy="5086360"/>
          </a:xfrm>
        </p:spPr>
        <p:txBody>
          <a:bodyPr/>
          <a:lstStyle/>
          <a:p>
            <a:pPr>
              <a:lnSpc>
                <a:spcPct val="80000"/>
              </a:lnSpc>
            </a:pPr>
            <a:r>
              <a:rPr lang="en-US" sz="1800" dirty="0" smtClean="0"/>
              <a:t>Base case: P(1)</a:t>
            </a:r>
          </a:p>
          <a:p>
            <a:pPr>
              <a:lnSpc>
                <a:spcPct val="80000"/>
              </a:lnSpc>
            </a:pPr>
            <a:r>
              <a:rPr lang="en-US" sz="1800" dirty="0" smtClean="0"/>
              <a:t>If P(</a:t>
            </a:r>
            <a:r>
              <a:rPr lang="en-US" sz="1800" i="1" dirty="0" smtClean="0"/>
              <a:t>k</a:t>
            </a:r>
            <a:r>
              <a:rPr lang="en-US" sz="1800" dirty="0" smtClean="0"/>
              <a:t>) was true, then P(</a:t>
            </a:r>
            <a:r>
              <a:rPr lang="en-US" sz="1800" i="1" dirty="0" smtClean="0"/>
              <a:t>k</a:t>
            </a:r>
            <a:r>
              <a:rPr lang="en-US" sz="1800" dirty="0" smtClean="0"/>
              <a:t>+1) is true</a:t>
            </a:r>
          </a:p>
          <a:p>
            <a:pPr lvl="1">
              <a:lnSpc>
                <a:spcPct val="80000"/>
              </a:lnSpc>
            </a:pPr>
            <a:r>
              <a:rPr lang="en-US" sz="1600" dirty="0" smtClean="0"/>
              <a:t>i.e., P(</a:t>
            </a:r>
            <a:r>
              <a:rPr lang="en-US" sz="1600" i="1" dirty="0" smtClean="0"/>
              <a:t>k</a:t>
            </a:r>
            <a:r>
              <a:rPr lang="en-US" sz="1600" dirty="0" smtClean="0"/>
              <a:t>) </a:t>
            </a:r>
            <a:r>
              <a:rPr lang="en-US" sz="1600" dirty="0" smtClean="0">
                <a:ea typeface="Lucida Grande" pitchFamily="2" charset="0"/>
                <a:cs typeface="Lucida Grande" pitchFamily="2" charset="0"/>
              </a:rPr>
              <a:t>→</a:t>
            </a:r>
            <a:r>
              <a:rPr lang="en-US" sz="1600" dirty="0" smtClean="0"/>
              <a:t> P(</a:t>
            </a:r>
            <a:r>
              <a:rPr lang="en-US" sz="1600" i="1" dirty="0" smtClean="0"/>
              <a:t>k</a:t>
            </a:r>
            <a:r>
              <a:rPr lang="en-US" sz="1600" dirty="0" smtClean="0"/>
              <a:t>+1)</a:t>
            </a:r>
          </a:p>
          <a:p>
            <a:pPr>
              <a:lnSpc>
                <a:spcPct val="80000"/>
              </a:lnSpc>
            </a:pPr>
            <a:endParaRPr lang="en-US" sz="1800" dirty="0" smtClean="0"/>
          </a:p>
          <a:p>
            <a:pPr>
              <a:lnSpc>
                <a:spcPct val="80000"/>
              </a:lnSpc>
            </a:pPr>
            <a:r>
              <a:rPr lang="en-US" sz="1800" dirty="0" smtClean="0"/>
              <a:t>We know it’s true for P(1)</a:t>
            </a:r>
          </a:p>
          <a:p>
            <a:pPr>
              <a:lnSpc>
                <a:spcPct val="80000"/>
              </a:lnSpc>
            </a:pPr>
            <a:r>
              <a:rPr lang="en-US" sz="1800" dirty="0" smtClean="0"/>
              <a:t>Because of P(</a:t>
            </a:r>
            <a:r>
              <a:rPr lang="en-US" sz="1800" i="1" dirty="0" smtClean="0"/>
              <a:t>k</a:t>
            </a:r>
            <a:r>
              <a:rPr lang="en-US" sz="1800" dirty="0" smtClean="0"/>
              <a:t>) </a:t>
            </a:r>
            <a:r>
              <a:rPr lang="en-US" sz="1800" dirty="0" smtClean="0">
                <a:ea typeface="Lucida Grande" pitchFamily="2" charset="0"/>
                <a:cs typeface="Lucida Grande" pitchFamily="2" charset="0"/>
              </a:rPr>
              <a:t>→</a:t>
            </a:r>
            <a:r>
              <a:rPr lang="en-US" sz="1800" dirty="0" smtClean="0"/>
              <a:t> P(</a:t>
            </a:r>
            <a:r>
              <a:rPr lang="en-US" sz="1800" i="1" dirty="0" smtClean="0"/>
              <a:t>k</a:t>
            </a:r>
            <a:r>
              <a:rPr lang="en-US" sz="1800" dirty="0" smtClean="0"/>
              <a:t>+1), if it’s true for P(1), then it’s true for P(2)</a:t>
            </a:r>
          </a:p>
          <a:p>
            <a:pPr>
              <a:lnSpc>
                <a:spcPct val="80000"/>
              </a:lnSpc>
            </a:pPr>
            <a:r>
              <a:rPr lang="en-US" sz="1800" dirty="0" smtClean="0"/>
              <a:t>Because of P(</a:t>
            </a:r>
            <a:r>
              <a:rPr lang="en-US" sz="1800" i="1" dirty="0" smtClean="0"/>
              <a:t>k</a:t>
            </a:r>
            <a:r>
              <a:rPr lang="en-US" sz="1800" dirty="0" smtClean="0"/>
              <a:t>) </a:t>
            </a:r>
            <a:r>
              <a:rPr lang="en-US" sz="1800" dirty="0" smtClean="0">
                <a:ea typeface="Lucida Grande" pitchFamily="2" charset="0"/>
                <a:cs typeface="Lucida Grande" pitchFamily="2" charset="0"/>
              </a:rPr>
              <a:t>→</a:t>
            </a:r>
            <a:r>
              <a:rPr lang="en-US" sz="1800" dirty="0" smtClean="0"/>
              <a:t> P(</a:t>
            </a:r>
            <a:r>
              <a:rPr lang="en-US" sz="1800" i="1" dirty="0" smtClean="0"/>
              <a:t>k</a:t>
            </a:r>
            <a:r>
              <a:rPr lang="en-US" sz="1800" dirty="0" smtClean="0"/>
              <a:t>+1), if it’s true for P(2), then it’s true for P(3)</a:t>
            </a:r>
          </a:p>
          <a:p>
            <a:pPr>
              <a:lnSpc>
                <a:spcPct val="80000"/>
              </a:lnSpc>
            </a:pPr>
            <a:r>
              <a:rPr lang="en-US" sz="1800" dirty="0" smtClean="0"/>
              <a:t>Because of P(</a:t>
            </a:r>
            <a:r>
              <a:rPr lang="en-US" sz="1800" i="1" dirty="0" smtClean="0"/>
              <a:t>k</a:t>
            </a:r>
            <a:r>
              <a:rPr lang="en-US" sz="1800" dirty="0" smtClean="0"/>
              <a:t>) </a:t>
            </a:r>
            <a:r>
              <a:rPr lang="en-US" sz="1800" dirty="0" smtClean="0">
                <a:ea typeface="Lucida Grande" pitchFamily="2" charset="0"/>
                <a:cs typeface="Lucida Grande" pitchFamily="2" charset="0"/>
              </a:rPr>
              <a:t>→</a:t>
            </a:r>
            <a:r>
              <a:rPr lang="en-US" sz="1800" dirty="0" smtClean="0"/>
              <a:t> P(</a:t>
            </a:r>
            <a:r>
              <a:rPr lang="en-US" sz="1800" i="1" dirty="0" smtClean="0"/>
              <a:t>k</a:t>
            </a:r>
            <a:r>
              <a:rPr lang="en-US" sz="1800" dirty="0" smtClean="0"/>
              <a:t>+1), if it’s true for P(3), then it’s true for P(4)</a:t>
            </a:r>
          </a:p>
          <a:p>
            <a:pPr>
              <a:lnSpc>
                <a:spcPct val="80000"/>
              </a:lnSpc>
            </a:pPr>
            <a:r>
              <a:rPr lang="en-US" sz="1800" dirty="0" smtClean="0"/>
              <a:t>Because of P(</a:t>
            </a:r>
            <a:r>
              <a:rPr lang="en-US" sz="1800" i="1" dirty="0" smtClean="0"/>
              <a:t>k</a:t>
            </a:r>
            <a:r>
              <a:rPr lang="en-US" sz="1800" dirty="0" smtClean="0"/>
              <a:t>) </a:t>
            </a:r>
            <a:r>
              <a:rPr lang="en-US" sz="1800" dirty="0" smtClean="0">
                <a:ea typeface="Lucida Grande" pitchFamily="2" charset="0"/>
                <a:cs typeface="Lucida Grande" pitchFamily="2" charset="0"/>
              </a:rPr>
              <a:t>→</a:t>
            </a:r>
            <a:r>
              <a:rPr lang="en-US" sz="1800" dirty="0" smtClean="0"/>
              <a:t> P(</a:t>
            </a:r>
            <a:r>
              <a:rPr lang="en-US" sz="1800" i="1" dirty="0" smtClean="0"/>
              <a:t>k</a:t>
            </a:r>
            <a:r>
              <a:rPr lang="en-US" sz="1800" dirty="0" smtClean="0"/>
              <a:t>+1), if it’s true for P(4), then it’s true for P(5)</a:t>
            </a:r>
          </a:p>
          <a:p>
            <a:pPr>
              <a:lnSpc>
                <a:spcPct val="80000"/>
              </a:lnSpc>
            </a:pPr>
            <a:r>
              <a:rPr lang="en-US" sz="1800" dirty="0" smtClean="0"/>
              <a:t>And onwards to infinity</a:t>
            </a:r>
          </a:p>
          <a:p>
            <a:pPr>
              <a:lnSpc>
                <a:spcPct val="80000"/>
              </a:lnSpc>
            </a:pPr>
            <a:endParaRPr lang="en-US" sz="1800" dirty="0" smtClean="0"/>
          </a:p>
          <a:p>
            <a:pPr>
              <a:lnSpc>
                <a:spcPct val="80000"/>
              </a:lnSpc>
            </a:pPr>
            <a:r>
              <a:rPr lang="en-US" sz="1800" dirty="0" smtClean="0"/>
              <a:t>Thus, it is true for all possible values of </a:t>
            </a:r>
            <a:r>
              <a:rPr lang="en-US" sz="1800" i="1" dirty="0" smtClean="0"/>
              <a:t>n</a:t>
            </a:r>
          </a:p>
          <a:p>
            <a:pPr>
              <a:lnSpc>
                <a:spcPct val="80000"/>
              </a:lnSpc>
            </a:pPr>
            <a:endParaRPr lang="en-US" sz="1800" i="1" dirty="0" smtClean="0"/>
          </a:p>
          <a:p>
            <a:pPr>
              <a:lnSpc>
                <a:spcPct val="80000"/>
              </a:lnSpc>
            </a:pPr>
            <a:r>
              <a:rPr lang="en-US" sz="1800" dirty="0" smtClean="0"/>
              <a:t>In other words, we showed that:</a:t>
            </a:r>
          </a:p>
          <a:p>
            <a:pPr lvl="1">
              <a:lnSpc>
                <a:spcPct val="80000"/>
              </a:lnSpc>
            </a:pPr>
            <a:r>
              <a:rPr lang="en-US" sz="1700" dirty="0" smtClean="0"/>
              <a:t>[P(1) </a:t>
            </a:r>
            <a:r>
              <a:rPr lang="en-US" sz="1700" dirty="0" smtClean="0">
                <a:latin typeface="Symbol" pitchFamily="18" charset="2"/>
                <a:sym typeface="Symbol" pitchFamily="18" charset="2"/>
              </a:rPr>
              <a:t></a:t>
            </a:r>
            <a:r>
              <a:rPr lang="en-US" sz="1700" dirty="0" smtClean="0"/>
              <a:t> </a:t>
            </a:r>
            <a:r>
              <a:rPr lang="en-US" sz="1700" dirty="0" smtClean="0">
                <a:latin typeface="Symbol" pitchFamily="18" charset="2"/>
                <a:sym typeface="Symbol" pitchFamily="18" charset="2"/>
              </a:rPr>
              <a:t></a:t>
            </a:r>
            <a:r>
              <a:rPr lang="en-US" sz="1700" dirty="0" smtClean="0"/>
              <a:t> k (P(k) </a:t>
            </a:r>
            <a:r>
              <a:rPr lang="en-US" sz="1700" dirty="0" smtClean="0">
                <a:latin typeface="Symbol" pitchFamily="18" charset="2"/>
                <a:sym typeface="Symbol" pitchFamily="18" charset="2"/>
              </a:rPr>
              <a:t></a:t>
            </a:r>
            <a:r>
              <a:rPr lang="en-US" sz="1700" dirty="0" smtClean="0"/>
              <a:t> P(k+1))] </a:t>
            </a:r>
            <a:r>
              <a:rPr lang="en-US" sz="1700" dirty="0" smtClean="0">
                <a:latin typeface="Symbol" pitchFamily="18" charset="2"/>
                <a:sym typeface="Symbol" pitchFamily="18" charset="2"/>
              </a:rPr>
              <a:t></a:t>
            </a:r>
            <a:r>
              <a:rPr lang="en-US" sz="1700" dirty="0" smtClean="0"/>
              <a:t> </a:t>
            </a:r>
            <a:r>
              <a:rPr lang="en-US" sz="1700" dirty="0" smtClean="0">
                <a:latin typeface="Symbol" pitchFamily="18" charset="2"/>
                <a:sym typeface="Symbol" pitchFamily="18" charset="2"/>
              </a:rPr>
              <a:t></a:t>
            </a:r>
            <a:r>
              <a:rPr lang="en-US" sz="1700" dirty="0" smtClean="0"/>
              <a:t> n P(n)</a:t>
            </a:r>
          </a:p>
        </p:txBody>
      </p:sp>
      <p:sp>
        <p:nvSpPr>
          <p:cNvPr id="4" name="Slide Number Placeholder 3"/>
          <p:cNvSpPr>
            <a:spLocks noGrp="1"/>
          </p:cNvSpPr>
          <p:nvPr>
            <p:ph type="sldNum" sz="quarter" idx="12"/>
          </p:nvPr>
        </p:nvSpPr>
        <p:spPr/>
        <p:txBody>
          <a:bodyPr/>
          <a:lstStyle/>
          <a:p>
            <a:fld id="{E29F1CCB-4845-4818-B6DA-06FA373F5B42}" type="slidenum">
              <a:rPr lang="id-ID" smtClean="0"/>
              <a:pPr/>
              <a:t>6</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1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1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1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1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1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81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81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81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8173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81731">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817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Second induction example</a:t>
            </a:r>
          </a:p>
        </p:txBody>
      </p:sp>
      <p:sp>
        <p:nvSpPr>
          <p:cNvPr id="1483779" name="Rectangle 3"/>
          <p:cNvSpPr>
            <a:spLocks noGrp="1" noChangeArrowheads="1"/>
          </p:cNvSpPr>
          <p:nvPr>
            <p:ph type="body" idx="1"/>
          </p:nvPr>
        </p:nvSpPr>
        <p:spPr/>
        <p:txBody>
          <a:bodyPr/>
          <a:lstStyle/>
          <a:p>
            <a:pPr>
              <a:lnSpc>
                <a:spcPct val="90000"/>
              </a:lnSpc>
            </a:pPr>
            <a:r>
              <a:rPr lang="en-US" smtClean="0"/>
              <a:t>Show the sum of the first </a:t>
            </a:r>
            <a:r>
              <a:rPr lang="en-US" i="1" smtClean="0"/>
              <a:t>n</a:t>
            </a:r>
            <a:r>
              <a:rPr lang="en-US" smtClean="0"/>
              <a:t> positive even integers is </a:t>
            </a:r>
            <a:r>
              <a:rPr lang="en-US" i="1" smtClean="0"/>
              <a:t>n</a:t>
            </a:r>
            <a:r>
              <a:rPr lang="en-US" baseline="30000" smtClean="0"/>
              <a:t>2</a:t>
            </a:r>
            <a:r>
              <a:rPr lang="en-US" smtClean="0"/>
              <a:t> + </a:t>
            </a:r>
            <a:r>
              <a:rPr lang="en-US" i="1" smtClean="0"/>
              <a:t>n</a:t>
            </a:r>
            <a:endParaRPr lang="en-US" smtClean="0"/>
          </a:p>
          <a:p>
            <a:pPr lvl="1">
              <a:lnSpc>
                <a:spcPct val="90000"/>
              </a:lnSpc>
            </a:pPr>
            <a:r>
              <a:rPr lang="en-US" smtClean="0"/>
              <a:t>Rephrased: </a:t>
            </a:r>
            <a:r>
              <a:rPr lang="en-US" smtClean="0">
                <a:latin typeface="Symbol" pitchFamily="18" charset="2"/>
                <a:sym typeface="Symbol" pitchFamily="18" charset="2"/>
              </a:rPr>
              <a:t></a:t>
            </a:r>
            <a:r>
              <a:rPr lang="en-US" smtClean="0"/>
              <a:t> n P(n) where P(n) = </a:t>
            </a:r>
            <a:r>
              <a:rPr lang="en-US" smtClean="0">
                <a:latin typeface="Symbol" pitchFamily="18" charset="2"/>
                <a:sym typeface="Symbol" pitchFamily="18" charset="2"/>
              </a:rPr>
              <a:t></a:t>
            </a:r>
            <a:r>
              <a:rPr lang="en-US" baseline="30000" smtClean="0"/>
              <a:t>n</a:t>
            </a:r>
            <a:r>
              <a:rPr lang="en-US" baseline="-25000" smtClean="0"/>
              <a:t>i=1</a:t>
            </a:r>
            <a:r>
              <a:rPr lang="en-US" smtClean="0"/>
              <a:t> 2 i = n</a:t>
            </a:r>
            <a:r>
              <a:rPr lang="en-US" baseline="30000" smtClean="0"/>
              <a:t>2</a:t>
            </a:r>
            <a:r>
              <a:rPr lang="en-US" smtClean="0"/>
              <a:t> + n</a:t>
            </a:r>
          </a:p>
          <a:p>
            <a:pPr>
              <a:lnSpc>
                <a:spcPct val="90000"/>
              </a:lnSpc>
            </a:pPr>
            <a:endParaRPr lang="en-US" smtClean="0"/>
          </a:p>
          <a:p>
            <a:pPr>
              <a:lnSpc>
                <a:spcPct val="90000"/>
              </a:lnSpc>
            </a:pPr>
            <a:r>
              <a:rPr lang="en-US" smtClean="0"/>
              <a:t>The three parts:</a:t>
            </a:r>
          </a:p>
          <a:p>
            <a:pPr lvl="1">
              <a:lnSpc>
                <a:spcPct val="90000"/>
              </a:lnSpc>
            </a:pPr>
            <a:r>
              <a:rPr lang="en-US" smtClean="0"/>
              <a:t>Base case</a:t>
            </a:r>
          </a:p>
          <a:p>
            <a:pPr lvl="1">
              <a:lnSpc>
                <a:spcPct val="90000"/>
              </a:lnSpc>
            </a:pPr>
            <a:r>
              <a:rPr lang="en-US" smtClean="0"/>
              <a:t>Inductive hypothesis</a:t>
            </a:r>
          </a:p>
          <a:p>
            <a:pPr lvl="1">
              <a:lnSpc>
                <a:spcPct val="90000"/>
              </a:lnSpc>
            </a:pPr>
            <a:r>
              <a:rPr lang="en-US" smtClean="0"/>
              <a:t>Inductive step</a:t>
            </a:r>
          </a:p>
        </p:txBody>
      </p:sp>
      <p:sp>
        <p:nvSpPr>
          <p:cNvPr id="4" name="Slide Number Placeholder 3"/>
          <p:cNvSpPr>
            <a:spLocks noGrp="1"/>
          </p:cNvSpPr>
          <p:nvPr>
            <p:ph type="sldNum" sz="quarter" idx="12"/>
          </p:nvPr>
        </p:nvSpPr>
        <p:spPr/>
        <p:txBody>
          <a:bodyPr/>
          <a:lstStyle/>
          <a:p>
            <a:fld id="{E29F1CCB-4845-4818-B6DA-06FA373F5B42}" type="slidenum">
              <a:rPr lang="id-ID" smtClean="0"/>
              <a:pPr/>
              <a:t>7</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3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3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3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37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37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83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43490" y="642918"/>
            <a:ext cx="7024744" cy="1071570"/>
          </a:xfrm>
        </p:spPr>
        <p:txBody>
          <a:bodyPr>
            <a:normAutofit/>
          </a:bodyPr>
          <a:lstStyle/>
          <a:p>
            <a:r>
              <a:rPr lang="en-US" dirty="0" smtClean="0"/>
              <a:t>Induction example</a:t>
            </a:r>
          </a:p>
        </p:txBody>
      </p:sp>
      <p:sp>
        <p:nvSpPr>
          <p:cNvPr id="1485827" name="Rectangle 3"/>
          <p:cNvSpPr>
            <a:spLocks noGrp="1" noChangeArrowheads="1"/>
          </p:cNvSpPr>
          <p:nvPr>
            <p:ph type="body" idx="1"/>
          </p:nvPr>
        </p:nvSpPr>
        <p:spPr>
          <a:xfrm>
            <a:off x="990600" y="1857364"/>
            <a:ext cx="7770813" cy="4313249"/>
          </a:xfrm>
        </p:spPr>
        <p:txBody>
          <a:bodyPr>
            <a:normAutofit fontScale="92500" lnSpcReduction="10000"/>
          </a:bodyPr>
          <a:lstStyle/>
          <a:p>
            <a:r>
              <a:rPr lang="en-US" dirty="0" smtClean="0"/>
              <a:t>Show that </a:t>
            </a:r>
            <a:r>
              <a:rPr lang="en-US" i="1" dirty="0" smtClean="0"/>
              <a:t>n</a:t>
            </a:r>
            <a:r>
              <a:rPr lang="en-US" dirty="0" smtClean="0"/>
              <a:t>! &lt; </a:t>
            </a:r>
            <a:r>
              <a:rPr lang="en-US" i="1" dirty="0" err="1" smtClean="0"/>
              <a:t>n</a:t>
            </a:r>
            <a:r>
              <a:rPr lang="en-US" i="1" baseline="30000" dirty="0" err="1" smtClean="0"/>
              <a:t>n</a:t>
            </a:r>
            <a:r>
              <a:rPr lang="en-US" dirty="0" smtClean="0"/>
              <a:t> for all </a:t>
            </a:r>
            <a:r>
              <a:rPr lang="en-US" i="1" dirty="0" smtClean="0"/>
              <a:t>n</a:t>
            </a:r>
            <a:r>
              <a:rPr lang="en-US" dirty="0" smtClean="0"/>
              <a:t> &gt; 1</a:t>
            </a:r>
          </a:p>
          <a:p>
            <a:endParaRPr lang="en-US" dirty="0" smtClean="0"/>
          </a:p>
          <a:p>
            <a:r>
              <a:rPr lang="en-US" dirty="0" smtClean="0"/>
              <a:t>Base case: </a:t>
            </a:r>
            <a:r>
              <a:rPr lang="en-US" i="1" dirty="0" smtClean="0"/>
              <a:t>n</a:t>
            </a:r>
            <a:r>
              <a:rPr lang="en-US" dirty="0" smtClean="0"/>
              <a:t> = 2</a:t>
            </a:r>
          </a:p>
          <a:p>
            <a:pPr lvl="1">
              <a:buFont typeface="Webdings" pitchFamily="18" charset="2"/>
              <a:buNone/>
            </a:pPr>
            <a:r>
              <a:rPr lang="en-US" dirty="0" smtClean="0"/>
              <a:t>			2! &lt; 2</a:t>
            </a:r>
            <a:r>
              <a:rPr lang="en-US" baseline="30000" dirty="0" smtClean="0"/>
              <a:t>2</a:t>
            </a:r>
          </a:p>
          <a:p>
            <a:pPr lvl="1">
              <a:buFont typeface="Webdings" pitchFamily="18" charset="2"/>
              <a:buNone/>
            </a:pPr>
            <a:r>
              <a:rPr lang="en-US" dirty="0" smtClean="0"/>
              <a:t>			2 &lt; 4</a:t>
            </a:r>
          </a:p>
          <a:p>
            <a:r>
              <a:rPr lang="en-US" dirty="0" smtClean="0"/>
              <a:t>Inductive hypothesis: assume </a:t>
            </a:r>
            <a:r>
              <a:rPr lang="en-US" i="1" dirty="0" smtClean="0"/>
              <a:t>k</a:t>
            </a:r>
            <a:r>
              <a:rPr lang="en-US" dirty="0" smtClean="0"/>
              <a:t>! &lt; </a:t>
            </a:r>
            <a:r>
              <a:rPr lang="en-US" i="1" dirty="0" err="1" smtClean="0"/>
              <a:t>k</a:t>
            </a:r>
            <a:r>
              <a:rPr lang="en-US" i="1" baseline="30000" dirty="0" err="1" smtClean="0"/>
              <a:t>k</a:t>
            </a:r>
            <a:endParaRPr lang="en-US" i="1" baseline="30000" dirty="0" smtClean="0"/>
          </a:p>
          <a:p>
            <a:r>
              <a:rPr lang="en-US" dirty="0" smtClean="0"/>
              <a:t>Inductive step: show that (</a:t>
            </a:r>
            <a:r>
              <a:rPr lang="en-US" i="1" dirty="0" smtClean="0"/>
              <a:t>k</a:t>
            </a:r>
            <a:r>
              <a:rPr lang="en-US" dirty="0" smtClean="0"/>
              <a:t>+1)! &lt; (</a:t>
            </a:r>
            <a:r>
              <a:rPr lang="en-US" i="1" dirty="0" smtClean="0"/>
              <a:t>k</a:t>
            </a:r>
            <a:r>
              <a:rPr lang="en-US" dirty="0" smtClean="0"/>
              <a:t>+1)</a:t>
            </a:r>
            <a:r>
              <a:rPr lang="en-US" i="1" baseline="30000" dirty="0" smtClean="0"/>
              <a:t>k</a:t>
            </a:r>
            <a:r>
              <a:rPr lang="en-US" baseline="30000" dirty="0" smtClean="0"/>
              <a:t>+1</a:t>
            </a:r>
          </a:p>
          <a:p>
            <a:pPr lvl="1"/>
            <a:r>
              <a:rPr lang="en-US" dirty="0" smtClean="0"/>
              <a:t>(k+1)! </a:t>
            </a:r>
            <a:endParaRPr lang="id-ID" dirty="0" smtClean="0"/>
          </a:p>
          <a:p>
            <a:pPr lvl="1"/>
            <a:r>
              <a:rPr lang="en-US" dirty="0" smtClean="0"/>
              <a:t>= (k+1) </a:t>
            </a:r>
            <a:r>
              <a:rPr lang="en-US" dirty="0" smtClean="0">
                <a:latin typeface="Symbol" pitchFamily="18" charset="2"/>
                <a:sym typeface="Symbol" pitchFamily="18" charset="2"/>
              </a:rPr>
              <a:t></a:t>
            </a:r>
            <a:r>
              <a:rPr lang="en-US" dirty="0" smtClean="0"/>
              <a:t> </a:t>
            </a:r>
            <a:r>
              <a:rPr lang="en-US" dirty="0" smtClean="0">
                <a:solidFill>
                  <a:srgbClr val="00B200"/>
                </a:solidFill>
              </a:rPr>
              <a:t>k!</a:t>
            </a:r>
            <a:r>
              <a:rPr lang="en-US" dirty="0" smtClean="0"/>
              <a:t> </a:t>
            </a:r>
            <a:endParaRPr lang="id-ID" dirty="0" smtClean="0"/>
          </a:p>
          <a:p>
            <a:pPr lvl="1"/>
            <a:r>
              <a:rPr lang="en-US" dirty="0" smtClean="0"/>
              <a:t>&lt; (k+1) </a:t>
            </a:r>
            <a:r>
              <a:rPr lang="en-US" dirty="0" err="1" smtClean="0">
                <a:solidFill>
                  <a:srgbClr val="00B200"/>
                </a:solidFill>
              </a:rPr>
              <a:t>k</a:t>
            </a:r>
            <a:r>
              <a:rPr lang="en-US" baseline="30000" dirty="0" err="1" smtClean="0">
                <a:solidFill>
                  <a:srgbClr val="00B200"/>
                </a:solidFill>
              </a:rPr>
              <a:t>k</a:t>
            </a:r>
            <a:r>
              <a:rPr lang="en-US" dirty="0" smtClean="0"/>
              <a:t> </a:t>
            </a:r>
            <a:endParaRPr lang="id-ID" dirty="0" smtClean="0"/>
          </a:p>
          <a:p>
            <a:pPr lvl="1"/>
            <a:r>
              <a:rPr lang="en-US" dirty="0" smtClean="0"/>
              <a:t>&lt; (k+1) (k+1)</a:t>
            </a:r>
            <a:r>
              <a:rPr lang="en-US" baseline="30000" dirty="0" smtClean="0"/>
              <a:t>k</a:t>
            </a:r>
            <a:endParaRPr lang="id-ID" baseline="30000" dirty="0" smtClean="0"/>
          </a:p>
          <a:p>
            <a:pPr lvl="1"/>
            <a:r>
              <a:rPr lang="en-US" dirty="0" smtClean="0"/>
              <a:t> = (k+1)</a:t>
            </a:r>
            <a:r>
              <a:rPr lang="en-US" baseline="30000" dirty="0" smtClean="0"/>
              <a:t>k+1</a:t>
            </a:r>
            <a:endParaRPr lang="en-US" i="1" baseline="30000" dirty="0" smtClean="0"/>
          </a:p>
        </p:txBody>
      </p:sp>
      <p:sp>
        <p:nvSpPr>
          <p:cNvPr id="4" name="Slide Number Placeholder 3"/>
          <p:cNvSpPr>
            <a:spLocks noGrp="1"/>
          </p:cNvSpPr>
          <p:nvPr>
            <p:ph type="sldNum" sz="quarter" idx="12"/>
          </p:nvPr>
        </p:nvSpPr>
        <p:spPr/>
        <p:txBody>
          <a:bodyPr/>
          <a:lstStyle/>
          <a:p>
            <a:fld id="{E29F1CCB-4845-4818-B6DA-06FA373F5B42}" type="slidenum">
              <a:rPr lang="id-ID" smtClean="0"/>
              <a:pPr/>
              <a:t>8</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58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58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58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582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8582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485827">
                                            <p:txEl>
                                              <p:pRg st="7" end="7"/>
                                            </p:txEl>
                                          </p:spTgt>
                                        </p:tgtEl>
                                        <p:attrNameLst>
                                          <p:attrName>style.visibility</p:attrName>
                                        </p:attrNameLst>
                                      </p:cBhvr>
                                      <p:to>
                                        <p:strVal val="visible"/>
                                      </p:to>
                                    </p:set>
                                    <p:animEffect transition="in" filter="checkerboard(across)">
                                      <p:cBhvr>
                                        <p:cTn id="35" dur="500"/>
                                        <p:tgtEl>
                                          <p:spTgt spid="148582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485827">
                                            <p:txEl>
                                              <p:pRg st="8" end="8"/>
                                            </p:txEl>
                                          </p:spTgt>
                                        </p:tgtEl>
                                        <p:attrNameLst>
                                          <p:attrName>style.visibility</p:attrName>
                                        </p:attrNameLst>
                                      </p:cBhvr>
                                      <p:to>
                                        <p:strVal val="visible"/>
                                      </p:to>
                                    </p:set>
                                    <p:animEffect transition="in" filter="checkerboard(across)">
                                      <p:cBhvr>
                                        <p:cTn id="40" dur="500"/>
                                        <p:tgtEl>
                                          <p:spTgt spid="148582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485827">
                                            <p:txEl>
                                              <p:pRg st="9" end="9"/>
                                            </p:txEl>
                                          </p:spTgt>
                                        </p:tgtEl>
                                        <p:attrNameLst>
                                          <p:attrName>style.visibility</p:attrName>
                                        </p:attrNameLst>
                                      </p:cBhvr>
                                      <p:to>
                                        <p:strVal val="visible"/>
                                      </p:to>
                                    </p:set>
                                    <p:animEffect transition="in" filter="checkerboard(across)">
                                      <p:cBhvr>
                                        <p:cTn id="45" dur="500"/>
                                        <p:tgtEl>
                                          <p:spTgt spid="1485827">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485827">
                                            <p:txEl>
                                              <p:pRg st="10" end="10"/>
                                            </p:txEl>
                                          </p:spTgt>
                                        </p:tgtEl>
                                        <p:attrNameLst>
                                          <p:attrName>style.visibility</p:attrName>
                                        </p:attrNameLst>
                                      </p:cBhvr>
                                      <p:to>
                                        <p:strVal val="visible"/>
                                      </p:to>
                                    </p:set>
                                    <p:animEffect transition="in" filter="checkerboard(across)">
                                      <p:cBhvr>
                                        <p:cTn id="50" dur="500"/>
                                        <p:tgtEl>
                                          <p:spTgt spid="1485827">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5" presetClass="entr" presetSubtype="10" fill="hold" nodeType="clickEffect">
                                  <p:stCondLst>
                                    <p:cond delay="0"/>
                                  </p:stCondLst>
                                  <p:childTnLst>
                                    <p:set>
                                      <p:cBhvr>
                                        <p:cTn id="54" dur="1" fill="hold">
                                          <p:stCondLst>
                                            <p:cond delay="0"/>
                                          </p:stCondLst>
                                        </p:cTn>
                                        <p:tgtEl>
                                          <p:spTgt spid="1485827">
                                            <p:txEl>
                                              <p:pRg st="11" end="11"/>
                                            </p:txEl>
                                          </p:spTgt>
                                        </p:tgtEl>
                                        <p:attrNameLst>
                                          <p:attrName>style.visibility</p:attrName>
                                        </p:attrNameLst>
                                      </p:cBhvr>
                                      <p:to>
                                        <p:strVal val="visible"/>
                                      </p:to>
                                    </p:set>
                                    <p:animEffect transition="in" filter="checkerboard(across)">
                                      <p:cBhvr>
                                        <p:cTn id="55" dur="500"/>
                                        <p:tgtEl>
                                          <p:spTgt spid="14858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043490" y="1027664"/>
            <a:ext cx="7024744" cy="901138"/>
          </a:xfrm>
        </p:spPr>
        <p:txBody>
          <a:bodyPr/>
          <a:lstStyle/>
          <a:p>
            <a:r>
              <a:rPr lang="en-US" dirty="0" smtClean="0"/>
              <a:t>Interesting Induction</a:t>
            </a:r>
          </a:p>
        </p:txBody>
      </p:sp>
      <p:sp>
        <p:nvSpPr>
          <p:cNvPr id="1487875" name="Rectangle 3"/>
          <p:cNvSpPr>
            <a:spLocks noGrp="1" noChangeArrowheads="1"/>
          </p:cNvSpPr>
          <p:nvPr>
            <p:ph type="body" idx="1"/>
          </p:nvPr>
        </p:nvSpPr>
        <p:spPr/>
        <p:txBody>
          <a:bodyPr>
            <a:normAutofit fontScale="92500" lnSpcReduction="10000"/>
          </a:bodyPr>
          <a:lstStyle/>
          <a:p>
            <a:r>
              <a:rPr lang="en-US" smtClean="0"/>
              <a:t>Someone with zero hairs is bald.</a:t>
            </a:r>
          </a:p>
          <a:p>
            <a:r>
              <a:rPr lang="en-US" smtClean="0"/>
              <a:t>Someone with one more hair than a bald person is bald.</a:t>
            </a:r>
          </a:p>
          <a:p>
            <a:r>
              <a:rPr lang="en-US" smtClean="0"/>
              <a:t>.</a:t>
            </a:r>
          </a:p>
          <a:p>
            <a:r>
              <a:rPr lang="en-US" smtClean="0"/>
              <a:t>. turn the inductive crank……</a:t>
            </a:r>
          </a:p>
          <a:p>
            <a:r>
              <a:rPr lang="en-US" smtClean="0"/>
              <a:t>.</a:t>
            </a:r>
          </a:p>
          <a:p>
            <a:r>
              <a:rPr lang="en-US" smtClean="0"/>
              <a:t>Therefore, someone with </a:t>
            </a:r>
          </a:p>
          <a:p>
            <a:pPr>
              <a:buFont typeface="Monotype Sorts" charset="2"/>
              <a:buNone/>
            </a:pPr>
            <a:r>
              <a:rPr lang="en-US" smtClean="0"/>
              <a:t>	1,000, 000 hairs is bald.</a:t>
            </a:r>
          </a:p>
          <a:p>
            <a:pPr>
              <a:lnSpc>
                <a:spcPct val="160000"/>
              </a:lnSpc>
            </a:pPr>
            <a:r>
              <a:rPr lang="en-US" smtClean="0">
                <a:solidFill>
                  <a:srgbClr val="00B200"/>
                </a:solidFill>
              </a:rPr>
              <a:t>What’s wrong with this induction?</a:t>
            </a:r>
          </a:p>
        </p:txBody>
      </p:sp>
      <p:pic>
        <p:nvPicPr>
          <p:cNvPr id="15365" name="Picture 6" descr="j0083641"/>
          <p:cNvPicPr>
            <a:picLocks noChangeAspect="1" noChangeArrowheads="1"/>
          </p:cNvPicPr>
          <p:nvPr/>
        </p:nvPicPr>
        <p:blipFill>
          <a:blip r:embed="rId3"/>
          <a:srcRect/>
          <a:stretch>
            <a:fillRect/>
          </a:stretch>
        </p:blipFill>
        <p:spPr bwMode="auto">
          <a:xfrm>
            <a:off x="6286512" y="3357562"/>
            <a:ext cx="1720850" cy="1720850"/>
          </a:xfrm>
          <a:prstGeom prst="rect">
            <a:avLst/>
          </a:prstGeom>
          <a:noFill/>
          <a:ln w="9525">
            <a:noFill/>
            <a:miter lim="800000"/>
            <a:headEnd/>
            <a:tailEnd/>
          </a:ln>
        </p:spPr>
      </p:pic>
      <p:grpSp>
        <p:nvGrpSpPr>
          <p:cNvPr id="2" name="Group 7"/>
          <p:cNvGrpSpPr>
            <a:grpSpLocks/>
          </p:cNvGrpSpPr>
          <p:nvPr/>
        </p:nvGrpSpPr>
        <p:grpSpPr bwMode="auto">
          <a:xfrm>
            <a:off x="6553200" y="3200400"/>
            <a:ext cx="1219200" cy="228600"/>
            <a:chOff x="4128" y="2016"/>
            <a:chExt cx="768" cy="144"/>
          </a:xfrm>
        </p:grpSpPr>
        <p:sp>
          <p:nvSpPr>
            <p:cNvPr id="15368" name="Line 8"/>
            <p:cNvSpPr>
              <a:spLocks noChangeShapeType="1"/>
            </p:cNvSpPr>
            <p:nvPr/>
          </p:nvSpPr>
          <p:spPr bwMode="auto">
            <a:xfrm flipH="1">
              <a:off x="4128" y="2016"/>
              <a:ext cx="144" cy="0"/>
            </a:xfrm>
            <a:prstGeom prst="line">
              <a:avLst/>
            </a:prstGeom>
            <a:noFill/>
            <a:ln w="9525">
              <a:solidFill>
                <a:schemeClr val="tx1"/>
              </a:solidFill>
              <a:round/>
              <a:headEnd/>
              <a:tailEnd/>
            </a:ln>
          </p:spPr>
          <p:txBody>
            <a:bodyPr wrap="none" anchor="ctr"/>
            <a:lstStyle/>
            <a:p>
              <a:endParaRPr lang="en-US"/>
            </a:p>
          </p:txBody>
        </p:sp>
        <p:sp>
          <p:nvSpPr>
            <p:cNvPr id="15369" name="Line 9"/>
            <p:cNvSpPr>
              <a:spLocks noChangeShapeType="1"/>
            </p:cNvSpPr>
            <p:nvPr/>
          </p:nvSpPr>
          <p:spPr bwMode="auto">
            <a:xfrm flipH="1">
              <a:off x="4128" y="2064"/>
              <a:ext cx="144" cy="0"/>
            </a:xfrm>
            <a:prstGeom prst="line">
              <a:avLst/>
            </a:prstGeom>
            <a:noFill/>
            <a:ln w="9525">
              <a:solidFill>
                <a:schemeClr val="tx1"/>
              </a:solidFill>
              <a:round/>
              <a:headEnd/>
              <a:tailEnd/>
            </a:ln>
          </p:spPr>
          <p:txBody>
            <a:bodyPr wrap="none" anchor="ctr"/>
            <a:lstStyle/>
            <a:p>
              <a:endParaRPr lang="en-US"/>
            </a:p>
          </p:txBody>
        </p:sp>
        <p:sp>
          <p:nvSpPr>
            <p:cNvPr id="15370" name="Line 10"/>
            <p:cNvSpPr>
              <a:spLocks noChangeShapeType="1"/>
            </p:cNvSpPr>
            <p:nvPr/>
          </p:nvSpPr>
          <p:spPr bwMode="auto">
            <a:xfrm flipH="1">
              <a:off x="4128" y="2112"/>
              <a:ext cx="144" cy="0"/>
            </a:xfrm>
            <a:prstGeom prst="line">
              <a:avLst/>
            </a:prstGeom>
            <a:noFill/>
            <a:ln w="9525">
              <a:solidFill>
                <a:schemeClr val="tx1"/>
              </a:solidFill>
              <a:round/>
              <a:headEnd/>
              <a:tailEnd/>
            </a:ln>
          </p:spPr>
          <p:txBody>
            <a:bodyPr wrap="none" anchor="ctr"/>
            <a:lstStyle/>
            <a:p>
              <a:endParaRPr lang="en-US"/>
            </a:p>
          </p:txBody>
        </p:sp>
        <p:sp>
          <p:nvSpPr>
            <p:cNvPr id="15371" name="Line 11"/>
            <p:cNvSpPr>
              <a:spLocks noChangeShapeType="1"/>
            </p:cNvSpPr>
            <p:nvPr/>
          </p:nvSpPr>
          <p:spPr bwMode="auto">
            <a:xfrm flipH="1">
              <a:off x="4128" y="2160"/>
              <a:ext cx="144" cy="0"/>
            </a:xfrm>
            <a:prstGeom prst="line">
              <a:avLst/>
            </a:prstGeom>
            <a:noFill/>
            <a:ln w="9525">
              <a:solidFill>
                <a:schemeClr val="tx1"/>
              </a:solidFill>
              <a:round/>
              <a:headEnd/>
              <a:tailEnd/>
            </a:ln>
          </p:spPr>
          <p:txBody>
            <a:bodyPr wrap="none" anchor="ctr"/>
            <a:lstStyle/>
            <a:p>
              <a:endParaRPr lang="en-US"/>
            </a:p>
          </p:txBody>
        </p:sp>
        <p:sp>
          <p:nvSpPr>
            <p:cNvPr id="15372" name="Line 12"/>
            <p:cNvSpPr>
              <a:spLocks noChangeShapeType="1"/>
            </p:cNvSpPr>
            <p:nvPr/>
          </p:nvSpPr>
          <p:spPr bwMode="auto">
            <a:xfrm flipH="1">
              <a:off x="4704" y="2016"/>
              <a:ext cx="144" cy="0"/>
            </a:xfrm>
            <a:prstGeom prst="line">
              <a:avLst/>
            </a:prstGeom>
            <a:noFill/>
            <a:ln w="9525">
              <a:solidFill>
                <a:schemeClr val="tx1"/>
              </a:solidFill>
              <a:round/>
              <a:headEnd/>
              <a:tailEnd/>
            </a:ln>
          </p:spPr>
          <p:txBody>
            <a:bodyPr wrap="none" anchor="ctr"/>
            <a:lstStyle/>
            <a:p>
              <a:endParaRPr lang="en-US"/>
            </a:p>
          </p:txBody>
        </p:sp>
        <p:sp>
          <p:nvSpPr>
            <p:cNvPr id="15373" name="Line 13"/>
            <p:cNvSpPr>
              <a:spLocks noChangeShapeType="1"/>
            </p:cNvSpPr>
            <p:nvPr/>
          </p:nvSpPr>
          <p:spPr bwMode="auto">
            <a:xfrm flipH="1">
              <a:off x="4704" y="2064"/>
              <a:ext cx="144" cy="0"/>
            </a:xfrm>
            <a:prstGeom prst="line">
              <a:avLst/>
            </a:prstGeom>
            <a:noFill/>
            <a:ln w="9525">
              <a:solidFill>
                <a:schemeClr val="tx1"/>
              </a:solidFill>
              <a:round/>
              <a:headEnd/>
              <a:tailEnd/>
            </a:ln>
          </p:spPr>
          <p:txBody>
            <a:bodyPr wrap="none" anchor="ctr"/>
            <a:lstStyle/>
            <a:p>
              <a:endParaRPr lang="en-US"/>
            </a:p>
          </p:txBody>
        </p:sp>
        <p:sp>
          <p:nvSpPr>
            <p:cNvPr id="15374" name="Line 14"/>
            <p:cNvSpPr>
              <a:spLocks noChangeShapeType="1"/>
            </p:cNvSpPr>
            <p:nvPr/>
          </p:nvSpPr>
          <p:spPr bwMode="auto">
            <a:xfrm flipH="1">
              <a:off x="4752" y="2112"/>
              <a:ext cx="144" cy="0"/>
            </a:xfrm>
            <a:prstGeom prst="line">
              <a:avLst/>
            </a:prstGeom>
            <a:noFill/>
            <a:ln w="9525">
              <a:solidFill>
                <a:schemeClr val="tx1"/>
              </a:solidFill>
              <a:round/>
              <a:headEnd/>
              <a:tailEnd/>
            </a:ln>
          </p:spPr>
          <p:txBody>
            <a:bodyPr wrap="none" anchor="ctr"/>
            <a:lstStyle/>
            <a:p>
              <a:endParaRPr lang="en-US"/>
            </a:p>
          </p:txBody>
        </p:sp>
        <p:sp>
          <p:nvSpPr>
            <p:cNvPr id="15375" name="Line 15"/>
            <p:cNvSpPr>
              <a:spLocks noChangeShapeType="1"/>
            </p:cNvSpPr>
            <p:nvPr/>
          </p:nvSpPr>
          <p:spPr bwMode="auto">
            <a:xfrm flipH="1">
              <a:off x="4752" y="2160"/>
              <a:ext cx="144" cy="0"/>
            </a:xfrm>
            <a:prstGeom prst="line">
              <a:avLst/>
            </a:prstGeom>
            <a:noFill/>
            <a:ln w="9525">
              <a:solidFill>
                <a:schemeClr val="tx1"/>
              </a:solidFill>
              <a:round/>
              <a:headEnd/>
              <a:tailEnd/>
            </a:ln>
          </p:spPr>
          <p:txBody>
            <a:bodyPr wrap="none" anchor="ctr"/>
            <a:lstStyle/>
            <a:p>
              <a:endParaRPr lang="en-US"/>
            </a:p>
          </p:txBody>
        </p:sp>
      </p:grpSp>
      <p:sp>
        <p:nvSpPr>
          <p:cNvPr id="1487888" name="Freeform 16"/>
          <p:cNvSpPr>
            <a:spLocks/>
          </p:cNvSpPr>
          <p:nvPr/>
        </p:nvSpPr>
        <p:spPr bwMode="auto">
          <a:xfrm>
            <a:off x="6985000" y="2590800"/>
            <a:ext cx="254000" cy="381000"/>
          </a:xfrm>
          <a:custGeom>
            <a:avLst/>
            <a:gdLst>
              <a:gd name="T0" fmla="*/ 2147483647 w 160"/>
              <a:gd name="T1" fmla="*/ 2147483647 h 240"/>
              <a:gd name="T2" fmla="*/ 2147483647 w 160"/>
              <a:gd name="T3" fmla="*/ 2147483647 h 240"/>
              <a:gd name="T4" fmla="*/ 2147483647 w 160"/>
              <a:gd name="T5" fmla="*/ 2147483647 h 240"/>
              <a:gd name="T6" fmla="*/ 2147483647 w 160"/>
              <a:gd name="T7" fmla="*/ 0 h 240"/>
              <a:gd name="T8" fmla="*/ 0 60000 65536"/>
              <a:gd name="T9" fmla="*/ 0 60000 65536"/>
              <a:gd name="T10" fmla="*/ 0 60000 65536"/>
              <a:gd name="T11" fmla="*/ 0 60000 65536"/>
              <a:gd name="T12" fmla="*/ 0 w 160"/>
              <a:gd name="T13" fmla="*/ 0 h 240"/>
              <a:gd name="T14" fmla="*/ 160 w 160"/>
              <a:gd name="T15" fmla="*/ 240 h 240"/>
            </a:gdLst>
            <a:ahLst/>
            <a:cxnLst>
              <a:cxn ang="T8">
                <a:pos x="T0" y="T1"/>
              </a:cxn>
              <a:cxn ang="T9">
                <a:pos x="T2" y="T3"/>
              </a:cxn>
              <a:cxn ang="T10">
                <a:pos x="T4" y="T5"/>
              </a:cxn>
              <a:cxn ang="T11">
                <a:pos x="T6" y="T7"/>
              </a:cxn>
            </a:cxnLst>
            <a:rect l="T12" t="T13" r="T14" b="T15"/>
            <a:pathLst>
              <a:path w="160" h="240">
                <a:moveTo>
                  <a:pt x="64" y="240"/>
                </a:moveTo>
                <a:cubicBezTo>
                  <a:pt x="32" y="208"/>
                  <a:pt x="0" y="176"/>
                  <a:pt x="16" y="144"/>
                </a:cubicBezTo>
                <a:cubicBezTo>
                  <a:pt x="32" y="112"/>
                  <a:pt x="160" y="72"/>
                  <a:pt x="160" y="48"/>
                </a:cubicBezTo>
                <a:cubicBezTo>
                  <a:pt x="160" y="24"/>
                  <a:pt x="88" y="12"/>
                  <a:pt x="16" y="0"/>
                </a:cubicBezTo>
              </a:path>
            </a:pathLst>
          </a:custGeom>
          <a:noFill/>
          <a:ln w="9525">
            <a:solidFill>
              <a:schemeClr val="tx1"/>
            </a:solidFill>
            <a:round/>
            <a:headEnd/>
            <a:tailEnd/>
          </a:ln>
        </p:spPr>
        <p:txBody>
          <a:bodyPr wrap="none" anchor="ctr"/>
          <a:lstStyle/>
          <a:p>
            <a:endParaRPr lang="en-US"/>
          </a:p>
        </p:txBody>
      </p:sp>
      <p:sp>
        <p:nvSpPr>
          <p:cNvPr id="15" name="Slide Number Placeholder 14"/>
          <p:cNvSpPr>
            <a:spLocks noGrp="1"/>
          </p:cNvSpPr>
          <p:nvPr>
            <p:ph type="sldNum" sz="quarter" idx="12"/>
          </p:nvPr>
        </p:nvSpPr>
        <p:spPr/>
        <p:txBody>
          <a:bodyPr/>
          <a:lstStyle/>
          <a:p>
            <a:fld id="{E29F1CCB-4845-4818-B6DA-06FA373F5B42}" type="slidenum">
              <a:rPr lang="id-ID" smtClean="0"/>
              <a:pPr/>
              <a:t>9</a:t>
            </a:fld>
            <a:endParaRPr lang="id-ID"/>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787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78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787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78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8787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787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787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8787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8787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7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5" grpId="0" build="p" animBg="1"/>
      <p:bldP spid="148788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2818</Words>
  <Application>Microsoft Office PowerPoint</Application>
  <PresentationFormat>On-screen Show (4:3)</PresentationFormat>
  <Paragraphs>495</Paragraphs>
  <Slides>36</Slides>
  <Notes>34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2" baseType="lpstr">
      <vt:lpstr>PMingLiU</vt:lpstr>
      <vt:lpstr>Arial</vt:lpstr>
      <vt:lpstr>Calibri</vt:lpstr>
      <vt:lpstr>Cambria</vt:lpstr>
      <vt:lpstr>DejaVu Sans</vt:lpstr>
      <vt:lpstr>Franklin Gothic Book</vt:lpstr>
      <vt:lpstr>Lucida Grande</vt:lpstr>
      <vt:lpstr>Monotype Sorts</vt:lpstr>
      <vt:lpstr>Perpetua</vt:lpstr>
      <vt:lpstr>Symbol</vt:lpstr>
      <vt:lpstr>Times New Roman</vt:lpstr>
      <vt:lpstr>Webdings</vt:lpstr>
      <vt:lpstr>Wingdings 2</vt:lpstr>
      <vt:lpstr>Austin</vt:lpstr>
      <vt:lpstr>Microsoft Equation 3.0</vt:lpstr>
      <vt:lpstr>Equation</vt:lpstr>
      <vt:lpstr>Induksi Matematika </vt:lpstr>
      <vt:lpstr>PowerPoint Presentation</vt:lpstr>
      <vt:lpstr>What is induction?</vt:lpstr>
      <vt:lpstr>Induction example</vt:lpstr>
      <vt:lpstr>Induction Example</vt:lpstr>
      <vt:lpstr>What did we show</vt:lpstr>
      <vt:lpstr>Second induction example</vt:lpstr>
      <vt:lpstr>Induction example</vt:lpstr>
      <vt:lpstr>Interesting Induction</vt:lpstr>
      <vt:lpstr>More Examples</vt:lpstr>
      <vt:lpstr>Strong induction</vt:lpstr>
      <vt:lpstr>Strong induction example 1</vt:lpstr>
      <vt:lpstr>Strong induction example 1</vt:lpstr>
      <vt:lpstr>Strong Induction Examples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&amp; PROPOSITIONAL EQUIVALENCE</dc:title>
  <dc:creator>IS Net</dc:creator>
  <cp:lastModifiedBy>Priyoss</cp:lastModifiedBy>
  <cp:revision>9</cp:revision>
  <dcterms:created xsi:type="dcterms:W3CDTF">2012-11-09T06:58:44Z</dcterms:created>
  <dcterms:modified xsi:type="dcterms:W3CDTF">2017-08-15T01:26:56Z</dcterms:modified>
</cp:coreProperties>
</file>