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9BD18-4D75-4B7D-AB49-38F0A1F50DAD}" type="datetimeFigureOut">
              <a:rPr lang="id-ID" smtClean="0"/>
              <a:pPr/>
              <a:t>15/08/2017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2F5DA-9DBC-4674-AAF2-C031D27823A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557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>
                <a:solidFill>
                  <a:prstClr val="black"/>
                </a:solidFill>
              </a:rPr>
              <a:pPr/>
              <a:t>1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78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6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8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5AA7DA7-8C67-4558-BA2D-3B03BF47E502}" type="datetime1">
              <a:rPr lang="id-ID" smtClean="0"/>
              <a:pPr/>
              <a:t>15/08/2017</a:t>
            </a:fld>
            <a:endParaRPr lang="id-ID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29F1CCB-4845-4818-B6DA-06FA373F5B42}" type="slidenum">
              <a:rPr lang="id-ID" smtClean="0">
                <a:solidFill>
                  <a:srgbClr val="629DD1"/>
                </a:solidFill>
              </a:rPr>
              <a:pPr/>
              <a:t>‹#›</a:t>
            </a:fld>
            <a:endParaRPr lang="id-ID">
              <a:solidFill>
                <a:srgbClr val="629DD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654D-371D-4E85-8E79-1E78842C4990}" type="datetime1">
              <a:rPr lang="id-ID" smtClean="0"/>
              <a:pPr/>
              <a:t>15/08/2017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D5E1-A5FD-42D7-A03A-ED6056B0C699}" type="datetime1">
              <a:rPr lang="id-ID" smtClean="0"/>
              <a:pPr/>
              <a:t>15/08/2017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828800"/>
            <a:ext cx="381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81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 rot="16200000">
            <a:off x="-2400300" y="3695700"/>
            <a:ext cx="5334000" cy="533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KS091201 MATEMATIKA DISKRIT W.17.a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5B353-5DD7-4D01-8032-F59A5B13C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0C2A-C38A-4570-A949-9FF57CE8F48F}" type="datetime1">
              <a:rPr lang="id-ID" smtClean="0"/>
              <a:pPr/>
              <a:t>15/08/2017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ED44-C01A-4871-B67B-C68D2AEB5743}" type="datetime1">
              <a:rPr lang="id-ID" smtClean="0"/>
              <a:pPr/>
              <a:t>15/08/2017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DB47-0384-49BA-AB1B-8F5785EC4AE3}" type="datetime1">
              <a:rPr lang="id-ID" smtClean="0"/>
              <a:pPr/>
              <a:t>15/08/2017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F9AB-FEAB-4C53-B653-F22DCFE1AF62}" type="datetime1">
              <a:rPr lang="id-ID" smtClean="0"/>
              <a:pPr/>
              <a:t>15/08/2017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5ED6-1D00-4037-9949-588845527A2B}" type="datetime1">
              <a:rPr lang="id-ID" smtClean="0"/>
              <a:pPr/>
              <a:t>15/08/2017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D10F-8AE0-4801-8346-D28526D953CB}" type="datetime1">
              <a:rPr lang="id-ID" smtClean="0"/>
              <a:pPr/>
              <a:t>15/08/2017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6A67-F0E9-4DC4-8DA1-2BB52E514EDD}" type="datetime1">
              <a:rPr lang="id-ID" smtClean="0"/>
              <a:pPr/>
              <a:t>15/08/2017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4004-4D43-4A30-941B-17DCE84662D4}" type="datetime1">
              <a:rPr lang="id-ID" smtClean="0"/>
              <a:pPr/>
              <a:t>15/08/2017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8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86310FE-21B0-4FEE-8EC6-36E1A53E39F9}" type="datetime1">
              <a:rPr lang="id-ID" smtClean="0"/>
              <a:pPr/>
              <a:t>15/08/2017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1.doc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075648" y="836712"/>
            <a:ext cx="7024744" cy="648072"/>
          </a:xfrm>
        </p:spPr>
        <p:txBody>
          <a:bodyPr>
            <a:noAutofit/>
          </a:bodyPr>
          <a:lstStyle/>
          <a:p>
            <a:pPr eaLnBrk="1" hangingPunct="1"/>
            <a:r>
              <a:rPr lang="id-ID" b="1" dirty="0" smtClean="0">
                <a:solidFill>
                  <a:srgbClr val="0070C0"/>
                </a:solidFill>
              </a:rPr>
              <a:t>Graph Theory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sz="quarter" idx="1"/>
          </p:nvPr>
        </p:nvSpPr>
        <p:spPr>
          <a:xfrm>
            <a:off x="1075648" y="1988840"/>
            <a:ext cx="6777317" cy="42038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Simple Graph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Directed Graph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Djikstra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2050" name="Picture 2" descr="http://vitamincm.com/wp-content/uploads/2008/05/outline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456" y="4221088"/>
            <a:ext cx="22860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8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Handshaking Theorem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28800"/>
            <a:ext cx="7543800" cy="3886200"/>
          </a:xfrm>
        </p:spPr>
        <p:txBody>
          <a:bodyPr/>
          <a:lstStyle/>
          <a:p>
            <a:pPr eaLnBrk="1" hangingPunct="1"/>
            <a:r>
              <a:rPr lang="en-US" sz="2800" smtClean="0"/>
              <a:t>Let G be an undirected graph with vertex set V and edge set E.  Then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Corollary: Any undirected graph has an even number of vertices of odd degree.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67000" y="2971800"/>
          <a:ext cx="28194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3" imgW="1002960" imgH="342720" progId="Equation.3">
                  <p:embed/>
                </p:oleObj>
              </mc:Choice>
              <mc:Fallback>
                <p:oleObj name="Equation" r:id="rId3" imgW="100296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71800"/>
                        <a:ext cx="2819400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Directed Adjacency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 G be a directed graph, and let e be an edge of G that is (or maps to) (u,v).  Then we say:</a:t>
            </a:r>
          </a:p>
          <a:p>
            <a:pPr lvl="1" eaLnBrk="1" hangingPunct="1"/>
            <a:r>
              <a:rPr lang="en-US" i="1" smtClean="0"/>
              <a:t>u</a:t>
            </a:r>
            <a:r>
              <a:rPr lang="en-US" smtClean="0"/>
              <a:t> is </a:t>
            </a:r>
            <a:r>
              <a:rPr lang="en-US" i="1" smtClean="0"/>
              <a:t>adjacent to</a:t>
            </a:r>
            <a:r>
              <a:rPr lang="en-US" smtClean="0"/>
              <a:t> </a:t>
            </a:r>
            <a:r>
              <a:rPr lang="en-US" i="1" smtClean="0"/>
              <a:t>v</a:t>
            </a:r>
            <a:r>
              <a:rPr lang="en-US" smtClean="0"/>
              <a:t>, </a:t>
            </a:r>
            <a:r>
              <a:rPr lang="en-US" i="1" smtClean="0"/>
              <a:t>v</a:t>
            </a:r>
            <a:r>
              <a:rPr lang="en-US" smtClean="0"/>
              <a:t> is </a:t>
            </a:r>
            <a:r>
              <a:rPr lang="en-US" i="1" smtClean="0"/>
              <a:t>adjacent from</a:t>
            </a:r>
            <a:r>
              <a:rPr lang="en-US" smtClean="0"/>
              <a:t> </a:t>
            </a:r>
            <a:r>
              <a:rPr lang="en-US" i="1" smtClean="0"/>
              <a:t>u</a:t>
            </a:r>
          </a:p>
          <a:p>
            <a:pPr lvl="1" eaLnBrk="1" hangingPunct="1"/>
            <a:r>
              <a:rPr lang="en-US" i="1" smtClean="0"/>
              <a:t>e</a:t>
            </a:r>
            <a:r>
              <a:rPr lang="en-US" smtClean="0"/>
              <a:t> </a:t>
            </a:r>
            <a:r>
              <a:rPr lang="en-US" i="1" smtClean="0"/>
              <a:t>comes from</a:t>
            </a:r>
            <a:r>
              <a:rPr lang="en-US" smtClean="0"/>
              <a:t> u, e </a:t>
            </a:r>
            <a:r>
              <a:rPr lang="en-US" i="1" smtClean="0"/>
              <a:t>goes to</a:t>
            </a:r>
            <a:r>
              <a:rPr lang="en-US" smtClean="0"/>
              <a:t> v.</a:t>
            </a:r>
          </a:p>
          <a:p>
            <a:pPr lvl="1" eaLnBrk="1" hangingPunct="1"/>
            <a:r>
              <a:rPr lang="en-US" i="1" smtClean="0"/>
              <a:t>e connects u to v</a:t>
            </a:r>
            <a:r>
              <a:rPr lang="en-US" smtClean="0"/>
              <a:t>, </a:t>
            </a:r>
            <a:r>
              <a:rPr lang="en-US" i="1" smtClean="0"/>
              <a:t>e goes from u to v</a:t>
            </a:r>
            <a:endParaRPr lang="en-US" smtClean="0"/>
          </a:p>
          <a:p>
            <a:pPr lvl="1" eaLnBrk="1" hangingPunct="1"/>
            <a:r>
              <a:rPr lang="en-US" smtClean="0"/>
              <a:t>the </a:t>
            </a:r>
            <a:r>
              <a:rPr lang="en-US" i="1" smtClean="0"/>
              <a:t>initial vertex</a:t>
            </a:r>
            <a:r>
              <a:rPr lang="en-US" smtClean="0"/>
              <a:t> of </a:t>
            </a:r>
            <a:r>
              <a:rPr lang="en-US" i="1" smtClean="0"/>
              <a:t>e</a:t>
            </a:r>
            <a:r>
              <a:rPr lang="en-US" smtClean="0"/>
              <a:t> is </a:t>
            </a:r>
            <a:r>
              <a:rPr lang="en-US" i="1" smtClean="0"/>
              <a:t>u</a:t>
            </a:r>
            <a:endParaRPr lang="en-US" smtClean="0"/>
          </a:p>
          <a:p>
            <a:pPr lvl="1" eaLnBrk="1" hangingPunct="1"/>
            <a:r>
              <a:rPr lang="en-US" smtClean="0"/>
              <a:t>the </a:t>
            </a:r>
            <a:r>
              <a:rPr lang="en-US" i="1" smtClean="0"/>
              <a:t>terminal vertex</a:t>
            </a:r>
            <a:r>
              <a:rPr lang="en-US" smtClean="0"/>
              <a:t> of </a:t>
            </a:r>
            <a:r>
              <a:rPr lang="en-US" i="1" smtClean="0"/>
              <a:t>e</a:t>
            </a:r>
            <a:r>
              <a:rPr lang="en-US" smtClean="0"/>
              <a:t> is </a:t>
            </a:r>
            <a:r>
              <a:rPr lang="en-US" i="1" smtClean="0"/>
              <a:t>v</a:t>
            </a:r>
            <a:endParaRPr lang="en-US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Directed Degree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 G be a directed graph, v a vertex of G.</a:t>
            </a:r>
          </a:p>
          <a:p>
            <a:pPr lvl="1" eaLnBrk="1" hangingPunct="1"/>
            <a:r>
              <a:rPr lang="en-US" smtClean="0"/>
              <a:t>The </a:t>
            </a:r>
            <a:r>
              <a:rPr lang="en-US" i="1" smtClean="0"/>
              <a:t>in-degree</a:t>
            </a:r>
            <a:r>
              <a:rPr lang="en-US" smtClean="0"/>
              <a:t> of </a:t>
            </a:r>
            <a:r>
              <a:rPr lang="en-US" i="1" smtClean="0"/>
              <a:t>v</a:t>
            </a:r>
            <a:r>
              <a:rPr lang="en-US" smtClean="0"/>
              <a:t>, deg</a:t>
            </a:r>
            <a:r>
              <a:rPr lang="en-US" baseline="30000" smtClean="0">
                <a:sym typeface="Symbol" pitchFamily="18" charset="2"/>
              </a:rPr>
              <a:t></a:t>
            </a:r>
            <a:r>
              <a:rPr lang="en-US" smtClean="0"/>
              <a:t>(</a:t>
            </a:r>
            <a:r>
              <a:rPr lang="en-US" i="1" smtClean="0"/>
              <a:t>v</a:t>
            </a:r>
            <a:r>
              <a:rPr lang="en-US" smtClean="0"/>
              <a:t>), is the number of edges going to </a:t>
            </a:r>
            <a:r>
              <a:rPr lang="en-US" i="1" smtClean="0"/>
              <a:t>v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The </a:t>
            </a:r>
            <a:r>
              <a:rPr lang="en-US" i="1" smtClean="0"/>
              <a:t>out-degree</a:t>
            </a:r>
            <a:r>
              <a:rPr lang="en-US" smtClean="0"/>
              <a:t> of </a:t>
            </a:r>
            <a:r>
              <a:rPr lang="en-US" i="1" smtClean="0"/>
              <a:t>v</a:t>
            </a:r>
            <a:r>
              <a:rPr lang="en-US" smtClean="0"/>
              <a:t>, deg</a:t>
            </a:r>
            <a:r>
              <a:rPr lang="en-US" baseline="30000" smtClean="0">
                <a:sym typeface="Symbol" pitchFamily="18" charset="2"/>
              </a:rPr>
              <a:t></a:t>
            </a:r>
            <a:r>
              <a:rPr lang="en-US" smtClean="0"/>
              <a:t>(</a:t>
            </a:r>
            <a:r>
              <a:rPr lang="en-US" i="1" smtClean="0"/>
              <a:t>v</a:t>
            </a:r>
            <a:r>
              <a:rPr lang="en-US" smtClean="0"/>
              <a:t>), is the number of edges coming from </a:t>
            </a:r>
            <a:r>
              <a:rPr lang="en-US" i="1" smtClean="0"/>
              <a:t>v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The </a:t>
            </a:r>
            <a:r>
              <a:rPr lang="en-US" i="1" smtClean="0"/>
              <a:t>degree</a:t>
            </a:r>
            <a:r>
              <a:rPr lang="en-US" smtClean="0"/>
              <a:t> of </a:t>
            </a:r>
            <a:r>
              <a:rPr lang="en-US" i="1" smtClean="0"/>
              <a:t>v</a:t>
            </a:r>
            <a:r>
              <a:rPr lang="en-US" smtClean="0"/>
              <a:t>, deg(</a:t>
            </a:r>
            <a:r>
              <a:rPr lang="en-US" i="1" smtClean="0"/>
              <a:t>v</a:t>
            </a:r>
            <a:r>
              <a:rPr lang="en-US" smtClean="0"/>
              <a:t>)</a:t>
            </a:r>
            <a:r>
              <a:rPr lang="en-US" smtClean="0">
                <a:sym typeface="Symbol" pitchFamily="18" charset="2"/>
              </a:rPr>
              <a:t></a:t>
            </a:r>
            <a:r>
              <a:rPr lang="en-US" smtClean="0"/>
              <a:t>deg</a:t>
            </a:r>
            <a:r>
              <a:rPr lang="en-US" baseline="30000" smtClean="0">
                <a:sym typeface="Symbol" pitchFamily="18" charset="2"/>
              </a:rPr>
              <a:t></a:t>
            </a:r>
            <a:r>
              <a:rPr lang="en-US" smtClean="0"/>
              <a:t>(</a:t>
            </a:r>
            <a:r>
              <a:rPr lang="en-US" i="1" smtClean="0"/>
              <a:t>v</a:t>
            </a:r>
            <a:r>
              <a:rPr lang="en-US" smtClean="0"/>
              <a:t>)+deg</a:t>
            </a:r>
            <a:r>
              <a:rPr lang="en-US" baseline="30000" smtClean="0">
                <a:sym typeface="Symbol" pitchFamily="18" charset="2"/>
              </a:rPr>
              <a:t></a:t>
            </a:r>
            <a:r>
              <a:rPr lang="en-US" smtClean="0"/>
              <a:t>(</a:t>
            </a:r>
            <a:r>
              <a:rPr lang="en-US" i="1" smtClean="0"/>
              <a:t>v</a:t>
            </a:r>
            <a:r>
              <a:rPr lang="en-US" smtClean="0"/>
              <a:t>), is the sum of </a:t>
            </a:r>
            <a:r>
              <a:rPr lang="en-US" i="1" smtClean="0"/>
              <a:t>v</a:t>
            </a:r>
            <a:r>
              <a:rPr lang="en-US" smtClean="0"/>
              <a:t>’s in-degree and out-degree.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914400"/>
            <a:ext cx="7772400" cy="1219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smtClean="0"/>
              <a:t>Directed Handshaking Theorem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2590800"/>
            <a:ext cx="7543800" cy="3657600"/>
          </a:xfrm>
        </p:spPr>
        <p:txBody>
          <a:bodyPr/>
          <a:lstStyle/>
          <a:p>
            <a:pPr eaLnBrk="1" hangingPunct="1"/>
            <a:r>
              <a:rPr lang="en-US" sz="2800" smtClean="0"/>
              <a:t>Let G be a directed graph with vertex set V and edge set E.  Then: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Note that the degree of a node is unchanged by whether we consider its edges to be directed or undirected.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833563" y="3505200"/>
          <a:ext cx="61626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3" imgW="2654280" imgH="419040" progId="Equation.3">
                  <p:embed/>
                </p:oleObj>
              </mc:Choice>
              <mc:Fallback>
                <p:oleObj name="Equation" r:id="rId3" imgW="26542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3505200"/>
                        <a:ext cx="6162675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82970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Subgraphs</a:t>
            </a:r>
            <a:endParaRPr lang="en-US" b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8288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dirty="0" err="1" smtClean="0"/>
              <a:t>subgraph</a:t>
            </a:r>
            <a:r>
              <a:rPr lang="en-US" dirty="0" smtClean="0"/>
              <a:t> of a graph G=(V,E) is a graph H=(W,F) where W</a:t>
            </a:r>
            <a:r>
              <a:rPr lang="en-US" dirty="0" smtClean="0">
                <a:sym typeface="Symbol" pitchFamily="18" charset="2"/>
              </a:rPr>
              <a:t></a:t>
            </a:r>
            <a:r>
              <a:rPr lang="en-US" dirty="0" smtClean="0"/>
              <a:t>V and F</a:t>
            </a:r>
            <a:r>
              <a:rPr lang="en-US" dirty="0" smtClean="0">
                <a:sym typeface="Symbol" pitchFamily="18" charset="2"/>
              </a:rPr>
              <a:t></a:t>
            </a:r>
            <a:r>
              <a:rPr lang="en-US" dirty="0" smtClean="0"/>
              <a:t>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4038600"/>
            <a:ext cx="5430838" cy="1790700"/>
            <a:chOff x="749" y="2080"/>
            <a:chExt cx="4208" cy="1308"/>
          </a:xfrm>
        </p:grpSpPr>
        <p:sp>
          <p:nvSpPr>
            <p:cNvPr id="21512" name="Oval 5"/>
            <p:cNvSpPr>
              <a:spLocks noChangeArrowheads="1"/>
            </p:cNvSpPr>
            <p:nvPr/>
          </p:nvSpPr>
          <p:spPr bwMode="auto">
            <a:xfrm>
              <a:off x="749" y="2161"/>
              <a:ext cx="151" cy="162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13" name="Oval 6"/>
            <p:cNvSpPr>
              <a:spLocks noChangeArrowheads="1"/>
            </p:cNvSpPr>
            <p:nvPr/>
          </p:nvSpPr>
          <p:spPr bwMode="auto">
            <a:xfrm>
              <a:off x="749" y="2810"/>
              <a:ext cx="151" cy="162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14" name="Oval 7"/>
            <p:cNvSpPr>
              <a:spLocks noChangeArrowheads="1"/>
            </p:cNvSpPr>
            <p:nvPr/>
          </p:nvSpPr>
          <p:spPr bwMode="auto">
            <a:xfrm>
              <a:off x="1430" y="2810"/>
              <a:ext cx="152" cy="162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15" name="Oval 8"/>
            <p:cNvSpPr>
              <a:spLocks noChangeArrowheads="1"/>
            </p:cNvSpPr>
            <p:nvPr/>
          </p:nvSpPr>
          <p:spPr bwMode="auto">
            <a:xfrm>
              <a:off x="1658" y="2242"/>
              <a:ext cx="151" cy="162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16" name="Oval 9"/>
            <p:cNvSpPr>
              <a:spLocks noChangeArrowheads="1"/>
            </p:cNvSpPr>
            <p:nvPr/>
          </p:nvSpPr>
          <p:spPr bwMode="auto">
            <a:xfrm>
              <a:off x="2187" y="2729"/>
              <a:ext cx="152" cy="162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17" name="Oval 10"/>
            <p:cNvSpPr>
              <a:spLocks noChangeArrowheads="1"/>
            </p:cNvSpPr>
            <p:nvPr/>
          </p:nvSpPr>
          <p:spPr bwMode="auto">
            <a:xfrm>
              <a:off x="2263" y="2080"/>
              <a:ext cx="152" cy="162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18" name="Oval 11"/>
            <p:cNvSpPr>
              <a:spLocks noChangeArrowheads="1"/>
            </p:cNvSpPr>
            <p:nvPr/>
          </p:nvSpPr>
          <p:spPr bwMode="auto">
            <a:xfrm>
              <a:off x="1128" y="2404"/>
              <a:ext cx="151" cy="163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19" name="Oval 12"/>
            <p:cNvSpPr>
              <a:spLocks noChangeArrowheads="1"/>
            </p:cNvSpPr>
            <p:nvPr/>
          </p:nvSpPr>
          <p:spPr bwMode="auto">
            <a:xfrm>
              <a:off x="1885" y="2485"/>
              <a:ext cx="151" cy="163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0" name="Oval 13"/>
            <p:cNvSpPr>
              <a:spLocks noChangeArrowheads="1"/>
            </p:cNvSpPr>
            <p:nvPr/>
          </p:nvSpPr>
          <p:spPr bwMode="auto">
            <a:xfrm>
              <a:off x="1809" y="2810"/>
              <a:ext cx="151" cy="162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1" name="Oval 14"/>
            <p:cNvSpPr>
              <a:spLocks noChangeArrowheads="1"/>
            </p:cNvSpPr>
            <p:nvPr/>
          </p:nvSpPr>
          <p:spPr bwMode="auto">
            <a:xfrm>
              <a:off x="2415" y="2404"/>
              <a:ext cx="151" cy="163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2" name="Line 15"/>
            <p:cNvSpPr>
              <a:spLocks noChangeShapeType="1"/>
            </p:cNvSpPr>
            <p:nvPr/>
          </p:nvSpPr>
          <p:spPr bwMode="auto">
            <a:xfrm flipV="1">
              <a:off x="900" y="2161"/>
              <a:ext cx="1363" cy="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3" name="Line 16"/>
            <p:cNvSpPr>
              <a:spLocks noChangeShapeType="1"/>
            </p:cNvSpPr>
            <p:nvPr/>
          </p:nvSpPr>
          <p:spPr bwMode="auto">
            <a:xfrm flipV="1">
              <a:off x="900" y="2485"/>
              <a:ext cx="228" cy="4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4" name="Line 17"/>
            <p:cNvSpPr>
              <a:spLocks noChangeShapeType="1"/>
            </p:cNvSpPr>
            <p:nvPr/>
          </p:nvSpPr>
          <p:spPr bwMode="auto">
            <a:xfrm flipV="1">
              <a:off x="1279" y="2323"/>
              <a:ext cx="379" cy="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5" name="Line 18"/>
            <p:cNvSpPr>
              <a:spLocks noChangeShapeType="1"/>
            </p:cNvSpPr>
            <p:nvPr/>
          </p:nvSpPr>
          <p:spPr bwMode="auto">
            <a:xfrm>
              <a:off x="900" y="2323"/>
              <a:ext cx="228" cy="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6" name="Line 19"/>
            <p:cNvSpPr>
              <a:spLocks noChangeShapeType="1"/>
            </p:cNvSpPr>
            <p:nvPr/>
          </p:nvSpPr>
          <p:spPr bwMode="auto">
            <a:xfrm flipV="1">
              <a:off x="900" y="2891"/>
              <a:ext cx="5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7" name="Line 20"/>
            <p:cNvSpPr>
              <a:spLocks noChangeShapeType="1"/>
            </p:cNvSpPr>
            <p:nvPr/>
          </p:nvSpPr>
          <p:spPr bwMode="auto">
            <a:xfrm flipV="1">
              <a:off x="825" y="2323"/>
              <a:ext cx="0" cy="4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8" name="Line 21"/>
            <p:cNvSpPr>
              <a:spLocks noChangeShapeType="1"/>
            </p:cNvSpPr>
            <p:nvPr/>
          </p:nvSpPr>
          <p:spPr bwMode="auto">
            <a:xfrm>
              <a:off x="1279" y="2485"/>
              <a:ext cx="606" cy="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9" name="Line 22"/>
            <p:cNvSpPr>
              <a:spLocks noChangeShapeType="1"/>
            </p:cNvSpPr>
            <p:nvPr/>
          </p:nvSpPr>
          <p:spPr bwMode="auto">
            <a:xfrm flipV="1">
              <a:off x="1960" y="2485"/>
              <a:ext cx="455" cy="4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30" name="Line 23"/>
            <p:cNvSpPr>
              <a:spLocks noChangeShapeType="1"/>
            </p:cNvSpPr>
            <p:nvPr/>
          </p:nvSpPr>
          <p:spPr bwMode="auto">
            <a:xfrm flipV="1">
              <a:off x="1582" y="2388"/>
              <a:ext cx="115" cy="5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31" name="Line 24"/>
            <p:cNvSpPr>
              <a:spLocks noChangeShapeType="1"/>
            </p:cNvSpPr>
            <p:nvPr/>
          </p:nvSpPr>
          <p:spPr bwMode="auto">
            <a:xfrm>
              <a:off x="1809" y="2323"/>
              <a:ext cx="606" cy="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32" name="Line 25"/>
            <p:cNvSpPr>
              <a:spLocks noChangeShapeType="1"/>
            </p:cNvSpPr>
            <p:nvPr/>
          </p:nvSpPr>
          <p:spPr bwMode="auto">
            <a:xfrm flipV="1">
              <a:off x="1809" y="2161"/>
              <a:ext cx="454" cy="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33" name="Line 26"/>
            <p:cNvSpPr>
              <a:spLocks noChangeShapeType="1"/>
            </p:cNvSpPr>
            <p:nvPr/>
          </p:nvSpPr>
          <p:spPr bwMode="auto">
            <a:xfrm>
              <a:off x="1251" y="2567"/>
              <a:ext cx="227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34" name="Line 27"/>
            <p:cNvSpPr>
              <a:spLocks noChangeShapeType="1"/>
            </p:cNvSpPr>
            <p:nvPr/>
          </p:nvSpPr>
          <p:spPr bwMode="auto">
            <a:xfrm>
              <a:off x="1582" y="2891"/>
              <a:ext cx="2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35" name="Line 28"/>
            <p:cNvSpPr>
              <a:spLocks noChangeShapeType="1"/>
            </p:cNvSpPr>
            <p:nvPr/>
          </p:nvSpPr>
          <p:spPr bwMode="auto">
            <a:xfrm flipV="1">
              <a:off x="1960" y="2810"/>
              <a:ext cx="227" cy="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36" name="Line 29"/>
            <p:cNvSpPr>
              <a:spLocks noChangeShapeType="1"/>
            </p:cNvSpPr>
            <p:nvPr/>
          </p:nvSpPr>
          <p:spPr bwMode="auto">
            <a:xfrm flipV="1">
              <a:off x="1885" y="2648"/>
              <a:ext cx="75" cy="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37" name="Line 30"/>
            <p:cNvSpPr>
              <a:spLocks noChangeShapeType="1"/>
            </p:cNvSpPr>
            <p:nvPr/>
          </p:nvSpPr>
          <p:spPr bwMode="auto">
            <a:xfrm flipV="1">
              <a:off x="2036" y="2242"/>
              <a:ext cx="303" cy="3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38" name="Line 31"/>
            <p:cNvSpPr>
              <a:spLocks noChangeShapeType="1"/>
            </p:cNvSpPr>
            <p:nvPr/>
          </p:nvSpPr>
          <p:spPr bwMode="auto">
            <a:xfrm flipV="1">
              <a:off x="2339" y="2567"/>
              <a:ext cx="151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39" name="Line 32"/>
            <p:cNvSpPr>
              <a:spLocks noChangeShapeType="1"/>
            </p:cNvSpPr>
            <p:nvPr/>
          </p:nvSpPr>
          <p:spPr bwMode="auto">
            <a:xfrm flipH="1" flipV="1">
              <a:off x="2339" y="2242"/>
              <a:ext cx="151" cy="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40" name="Line 33"/>
            <p:cNvSpPr>
              <a:spLocks noChangeShapeType="1"/>
            </p:cNvSpPr>
            <p:nvPr/>
          </p:nvSpPr>
          <p:spPr bwMode="auto">
            <a:xfrm flipV="1">
              <a:off x="900" y="2323"/>
              <a:ext cx="772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41" name="Oval 34"/>
            <p:cNvSpPr>
              <a:spLocks noChangeArrowheads="1"/>
            </p:cNvSpPr>
            <p:nvPr/>
          </p:nvSpPr>
          <p:spPr bwMode="auto">
            <a:xfrm>
              <a:off x="3140" y="2200"/>
              <a:ext cx="151" cy="162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42" name="Oval 35"/>
            <p:cNvSpPr>
              <a:spLocks noChangeArrowheads="1"/>
            </p:cNvSpPr>
            <p:nvPr/>
          </p:nvSpPr>
          <p:spPr bwMode="auto">
            <a:xfrm>
              <a:off x="3140" y="2849"/>
              <a:ext cx="151" cy="162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43" name="Oval 36"/>
            <p:cNvSpPr>
              <a:spLocks noChangeArrowheads="1"/>
            </p:cNvSpPr>
            <p:nvPr/>
          </p:nvSpPr>
          <p:spPr bwMode="auto">
            <a:xfrm>
              <a:off x="3821" y="2849"/>
              <a:ext cx="152" cy="162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44" name="Oval 37"/>
            <p:cNvSpPr>
              <a:spLocks noChangeArrowheads="1"/>
            </p:cNvSpPr>
            <p:nvPr/>
          </p:nvSpPr>
          <p:spPr bwMode="auto">
            <a:xfrm>
              <a:off x="4049" y="2281"/>
              <a:ext cx="151" cy="162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45" name="Oval 38"/>
            <p:cNvSpPr>
              <a:spLocks noChangeArrowheads="1"/>
            </p:cNvSpPr>
            <p:nvPr/>
          </p:nvSpPr>
          <p:spPr bwMode="auto">
            <a:xfrm>
              <a:off x="4654" y="2119"/>
              <a:ext cx="152" cy="162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46" name="Oval 39"/>
            <p:cNvSpPr>
              <a:spLocks noChangeArrowheads="1"/>
            </p:cNvSpPr>
            <p:nvPr/>
          </p:nvSpPr>
          <p:spPr bwMode="auto">
            <a:xfrm>
              <a:off x="3519" y="2443"/>
              <a:ext cx="151" cy="163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47" name="Oval 40"/>
            <p:cNvSpPr>
              <a:spLocks noChangeArrowheads="1"/>
            </p:cNvSpPr>
            <p:nvPr/>
          </p:nvSpPr>
          <p:spPr bwMode="auto">
            <a:xfrm>
              <a:off x="4200" y="2849"/>
              <a:ext cx="151" cy="162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48" name="Oval 41"/>
            <p:cNvSpPr>
              <a:spLocks noChangeArrowheads="1"/>
            </p:cNvSpPr>
            <p:nvPr/>
          </p:nvSpPr>
          <p:spPr bwMode="auto">
            <a:xfrm>
              <a:off x="4806" y="2443"/>
              <a:ext cx="151" cy="163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49" name="Line 42"/>
            <p:cNvSpPr>
              <a:spLocks noChangeShapeType="1"/>
            </p:cNvSpPr>
            <p:nvPr/>
          </p:nvSpPr>
          <p:spPr bwMode="auto">
            <a:xfrm flipV="1">
              <a:off x="3291" y="2200"/>
              <a:ext cx="1363" cy="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50" name="Line 43"/>
            <p:cNvSpPr>
              <a:spLocks noChangeShapeType="1"/>
            </p:cNvSpPr>
            <p:nvPr/>
          </p:nvSpPr>
          <p:spPr bwMode="auto">
            <a:xfrm flipV="1">
              <a:off x="3291" y="2524"/>
              <a:ext cx="228" cy="4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51" name="Line 44"/>
            <p:cNvSpPr>
              <a:spLocks noChangeShapeType="1"/>
            </p:cNvSpPr>
            <p:nvPr/>
          </p:nvSpPr>
          <p:spPr bwMode="auto">
            <a:xfrm flipV="1">
              <a:off x="3670" y="2362"/>
              <a:ext cx="379" cy="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52" name="Line 45"/>
            <p:cNvSpPr>
              <a:spLocks noChangeShapeType="1"/>
            </p:cNvSpPr>
            <p:nvPr/>
          </p:nvSpPr>
          <p:spPr bwMode="auto">
            <a:xfrm flipV="1">
              <a:off x="3291" y="2930"/>
              <a:ext cx="5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53" name="Line 46"/>
            <p:cNvSpPr>
              <a:spLocks noChangeShapeType="1"/>
            </p:cNvSpPr>
            <p:nvPr/>
          </p:nvSpPr>
          <p:spPr bwMode="auto">
            <a:xfrm flipV="1">
              <a:off x="3216" y="2362"/>
              <a:ext cx="0" cy="4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54" name="Line 47"/>
            <p:cNvSpPr>
              <a:spLocks noChangeShapeType="1"/>
            </p:cNvSpPr>
            <p:nvPr/>
          </p:nvSpPr>
          <p:spPr bwMode="auto">
            <a:xfrm flipV="1">
              <a:off x="4351" y="2524"/>
              <a:ext cx="455" cy="4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55" name="Line 48"/>
            <p:cNvSpPr>
              <a:spLocks noChangeShapeType="1"/>
            </p:cNvSpPr>
            <p:nvPr/>
          </p:nvSpPr>
          <p:spPr bwMode="auto">
            <a:xfrm flipV="1">
              <a:off x="3973" y="2443"/>
              <a:ext cx="115" cy="4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56" name="Line 49"/>
            <p:cNvSpPr>
              <a:spLocks noChangeShapeType="1"/>
            </p:cNvSpPr>
            <p:nvPr/>
          </p:nvSpPr>
          <p:spPr bwMode="auto">
            <a:xfrm>
              <a:off x="4200" y="2362"/>
              <a:ext cx="606" cy="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57" name="Line 50"/>
            <p:cNvSpPr>
              <a:spLocks noChangeShapeType="1"/>
            </p:cNvSpPr>
            <p:nvPr/>
          </p:nvSpPr>
          <p:spPr bwMode="auto">
            <a:xfrm flipV="1">
              <a:off x="4200" y="2200"/>
              <a:ext cx="454" cy="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58" name="Line 51"/>
            <p:cNvSpPr>
              <a:spLocks noChangeShapeType="1"/>
            </p:cNvSpPr>
            <p:nvPr/>
          </p:nvSpPr>
          <p:spPr bwMode="auto">
            <a:xfrm>
              <a:off x="3642" y="2606"/>
              <a:ext cx="227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59" name="Line 52"/>
            <p:cNvSpPr>
              <a:spLocks noChangeShapeType="1"/>
            </p:cNvSpPr>
            <p:nvPr/>
          </p:nvSpPr>
          <p:spPr bwMode="auto">
            <a:xfrm>
              <a:off x="3973" y="2930"/>
              <a:ext cx="2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60" name="Line 53"/>
            <p:cNvSpPr>
              <a:spLocks noChangeShapeType="1"/>
            </p:cNvSpPr>
            <p:nvPr/>
          </p:nvSpPr>
          <p:spPr bwMode="auto">
            <a:xfrm flipH="1" flipV="1">
              <a:off x="4730" y="2281"/>
              <a:ext cx="151" cy="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61" name="AutoShape 54"/>
            <p:cNvSpPr>
              <a:spLocks noChangeArrowheads="1"/>
            </p:cNvSpPr>
            <p:nvPr/>
          </p:nvSpPr>
          <p:spPr bwMode="auto">
            <a:xfrm>
              <a:off x="2570" y="2481"/>
              <a:ext cx="601" cy="324"/>
            </a:xfrm>
            <a:custGeom>
              <a:avLst/>
              <a:gdLst>
                <a:gd name="T0" fmla="*/ 13 w 21600"/>
                <a:gd name="T1" fmla="*/ 0 h 21600"/>
                <a:gd name="T2" fmla="*/ 0 w 21600"/>
                <a:gd name="T3" fmla="*/ 2 h 21600"/>
                <a:gd name="T4" fmla="*/ 13 w 21600"/>
                <a:gd name="T5" fmla="*/ 5 h 21600"/>
                <a:gd name="T6" fmla="*/ 17 w 21600"/>
                <a:gd name="T7" fmla="*/ 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8 w 21600"/>
                <a:gd name="T13" fmla="*/ 5400 h 21600"/>
                <a:gd name="T14" fmla="*/ 18904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62" name="Text Box 55"/>
            <p:cNvSpPr txBox="1">
              <a:spLocks noChangeArrowheads="1"/>
            </p:cNvSpPr>
            <p:nvPr/>
          </p:nvSpPr>
          <p:spPr bwMode="auto">
            <a:xfrm>
              <a:off x="1389" y="2959"/>
              <a:ext cx="370" cy="42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200" b="0" i="1">
                  <a:solidFill>
                    <a:srgbClr val="000000"/>
                  </a:solidFill>
                </a:rPr>
                <a:t>G</a:t>
              </a:r>
              <a:endParaRPr lang="en-US" sz="1800" b="0">
                <a:latin typeface="Arial" charset="0"/>
              </a:endParaRPr>
            </a:p>
          </p:txBody>
        </p:sp>
        <p:sp>
          <p:nvSpPr>
            <p:cNvPr id="21563" name="Text Box 56"/>
            <p:cNvSpPr txBox="1">
              <a:spLocks noChangeArrowheads="1"/>
            </p:cNvSpPr>
            <p:nvPr/>
          </p:nvSpPr>
          <p:spPr bwMode="auto">
            <a:xfrm>
              <a:off x="3812" y="2965"/>
              <a:ext cx="370" cy="42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200" b="0" i="1">
                  <a:solidFill>
                    <a:srgbClr val="000000"/>
                  </a:solidFill>
                </a:rPr>
                <a:t>H</a:t>
              </a:r>
              <a:endParaRPr lang="en-US" sz="1800" b="0">
                <a:latin typeface="Arial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295400"/>
            <a:ext cx="7772400" cy="762000"/>
          </a:xfrm>
        </p:spPr>
        <p:txBody>
          <a:bodyPr/>
          <a:lstStyle/>
          <a:p>
            <a:pPr eaLnBrk="1" hangingPunct="1"/>
            <a:r>
              <a:rPr lang="en-US" b="1" smtClean="0"/>
              <a:t>Graph Unions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2590800"/>
            <a:ext cx="7772400" cy="1905000"/>
          </a:xfrm>
        </p:spPr>
        <p:txBody>
          <a:bodyPr/>
          <a:lstStyle/>
          <a:p>
            <a:pPr eaLnBrk="1" hangingPunct="1"/>
            <a:r>
              <a:rPr lang="en-US" smtClean="0"/>
              <a:t>The union G</a:t>
            </a:r>
            <a:r>
              <a:rPr lang="en-US" baseline="-25000" smtClean="0"/>
              <a:t>1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/>
              <a:t>G</a:t>
            </a:r>
            <a:r>
              <a:rPr lang="en-US" baseline="-25000" smtClean="0"/>
              <a:t>2</a:t>
            </a:r>
            <a:r>
              <a:rPr lang="en-US" smtClean="0"/>
              <a:t> of two simple graphs G</a:t>
            </a:r>
            <a:r>
              <a:rPr lang="en-US" baseline="-25000" smtClean="0"/>
              <a:t>1</a:t>
            </a:r>
            <a:r>
              <a:rPr lang="en-US" smtClean="0"/>
              <a:t>=(V</a:t>
            </a:r>
            <a:r>
              <a:rPr lang="en-US" baseline="-25000" smtClean="0"/>
              <a:t>1</a:t>
            </a:r>
            <a:r>
              <a:rPr lang="en-US" smtClean="0"/>
              <a:t>, E</a:t>
            </a:r>
            <a:r>
              <a:rPr lang="en-US" baseline="-25000" smtClean="0"/>
              <a:t>1</a:t>
            </a:r>
            <a:r>
              <a:rPr lang="en-US" smtClean="0"/>
              <a:t>) and G</a:t>
            </a:r>
            <a:r>
              <a:rPr lang="en-US" baseline="-25000" smtClean="0"/>
              <a:t>2</a:t>
            </a:r>
            <a:r>
              <a:rPr lang="en-US" smtClean="0"/>
              <a:t>=(V</a:t>
            </a:r>
            <a:r>
              <a:rPr lang="en-US" baseline="-25000" smtClean="0"/>
              <a:t>2</a:t>
            </a:r>
            <a:r>
              <a:rPr lang="en-US" smtClean="0"/>
              <a:t>,E</a:t>
            </a:r>
            <a:r>
              <a:rPr lang="en-US" baseline="-25000" smtClean="0"/>
              <a:t>2</a:t>
            </a:r>
            <a:r>
              <a:rPr lang="en-US" smtClean="0"/>
              <a:t>) is the simple graph (V</a:t>
            </a:r>
            <a:r>
              <a:rPr lang="en-US" baseline="-25000" smtClean="0"/>
              <a:t>1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/>
              <a:t>V</a:t>
            </a:r>
            <a:r>
              <a:rPr lang="en-US" baseline="-25000" smtClean="0"/>
              <a:t>2</a:t>
            </a:r>
            <a:r>
              <a:rPr lang="en-US" smtClean="0"/>
              <a:t>, E</a:t>
            </a:r>
            <a:r>
              <a:rPr lang="en-US" baseline="-25000" smtClean="0"/>
              <a:t>1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/>
              <a:t>E</a:t>
            </a:r>
            <a:r>
              <a:rPr lang="en-US" baseline="-25000" smtClean="0"/>
              <a:t>2</a:t>
            </a:r>
            <a:r>
              <a:rPr lang="en-US" smtClean="0"/>
              <a:t>).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219200"/>
            <a:ext cx="77724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/>
              <a:t>Graph Representations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2438400"/>
            <a:ext cx="7772400" cy="3733800"/>
          </a:xfrm>
        </p:spPr>
        <p:txBody>
          <a:bodyPr/>
          <a:lstStyle/>
          <a:p>
            <a:pPr eaLnBrk="1" hangingPunct="1"/>
            <a:r>
              <a:rPr lang="en-US" smtClean="0"/>
              <a:t>Adjacency lists.</a:t>
            </a:r>
          </a:p>
          <a:p>
            <a:pPr eaLnBrk="1" hangingPunct="1"/>
            <a:r>
              <a:rPr lang="en-US" smtClean="0"/>
              <a:t>Adjacency matrices.</a:t>
            </a:r>
          </a:p>
          <a:p>
            <a:pPr eaLnBrk="1" hangingPunct="1"/>
            <a:r>
              <a:rPr lang="en-US" smtClean="0"/>
              <a:t>Incidence matrices.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829700"/>
          </a:xfrm>
        </p:spPr>
        <p:txBody>
          <a:bodyPr/>
          <a:lstStyle/>
          <a:p>
            <a:pPr eaLnBrk="1" hangingPunct="1"/>
            <a:r>
              <a:rPr lang="en-US" b="1" dirty="0" smtClean="0"/>
              <a:t>Adjacency Lists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828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 table with 1 row per vertex, listing its adjacent vertices.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2971800"/>
            <a:ext cx="6470650" cy="3679825"/>
            <a:chOff x="1110" y="7580"/>
            <a:chExt cx="10191" cy="5794"/>
          </a:xfrm>
        </p:grpSpPr>
        <p:sp>
          <p:nvSpPr>
            <p:cNvPr id="4105" name="Oval 5"/>
            <p:cNvSpPr>
              <a:spLocks noChangeArrowheads="1"/>
            </p:cNvSpPr>
            <p:nvPr/>
          </p:nvSpPr>
          <p:spPr bwMode="auto">
            <a:xfrm>
              <a:off x="1716" y="8318"/>
              <a:ext cx="201" cy="191"/>
            </a:xfrm>
            <a:prstGeom prst="ellipse">
              <a:avLst/>
            </a:prstGeom>
            <a:solidFill>
              <a:srgbClr val="80808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6" name="Oval 6"/>
            <p:cNvSpPr>
              <a:spLocks noChangeArrowheads="1"/>
            </p:cNvSpPr>
            <p:nvPr/>
          </p:nvSpPr>
          <p:spPr bwMode="auto">
            <a:xfrm>
              <a:off x="2421" y="8413"/>
              <a:ext cx="201" cy="191"/>
            </a:xfrm>
            <a:prstGeom prst="ellipse">
              <a:avLst/>
            </a:prstGeom>
            <a:solidFill>
              <a:srgbClr val="80808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7" name="Oval 7"/>
            <p:cNvSpPr>
              <a:spLocks noChangeArrowheads="1"/>
            </p:cNvSpPr>
            <p:nvPr/>
          </p:nvSpPr>
          <p:spPr bwMode="auto">
            <a:xfrm>
              <a:off x="1515" y="8984"/>
              <a:ext cx="201" cy="190"/>
            </a:xfrm>
            <a:prstGeom prst="ellipse">
              <a:avLst/>
            </a:prstGeom>
            <a:solidFill>
              <a:srgbClr val="80808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8" name="Oval 8"/>
            <p:cNvSpPr>
              <a:spLocks noChangeArrowheads="1"/>
            </p:cNvSpPr>
            <p:nvPr/>
          </p:nvSpPr>
          <p:spPr bwMode="auto">
            <a:xfrm>
              <a:off x="2219" y="8984"/>
              <a:ext cx="202" cy="190"/>
            </a:xfrm>
            <a:prstGeom prst="ellipse">
              <a:avLst/>
            </a:prstGeom>
            <a:solidFill>
              <a:srgbClr val="80808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9" name="Oval 9"/>
            <p:cNvSpPr>
              <a:spLocks noChangeArrowheads="1"/>
            </p:cNvSpPr>
            <p:nvPr/>
          </p:nvSpPr>
          <p:spPr bwMode="auto">
            <a:xfrm>
              <a:off x="2723" y="9555"/>
              <a:ext cx="201" cy="190"/>
            </a:xfrm>
            <a:prstGeom prst="ellipse">
              <a:avLst/>
            </a:prstGeom>
            <a:solidFill>
              <a:srgbClr val="80808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10" name="Line 10"/>
            <p:cNvSpPr>
              <a:spLocks noChangeShapeType="1"/>
            </p:cNvSpPr>
            <p:nvPr/>
          </p:nvSpPr>
          <p:spPr bwMode="auto">
            <a:xfrm>
              <a:off x="1659" y="9123"/>
              <a:ext cx="1053" cy="5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11" name="Line 11"/>
            <p:cNvSpPr>
              <a:spLocks noChangeShapeType="1"/>
            </p:cNvSpPr>
            <p:nvPr/>
          </p:nvSpPr>
          <p:spPr bwMode="auto">
            <a:xfrm flipV="1">
              <a:off x="1641" y="8465"/>
              <a:ext cx="136" cy="4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12" name="Line 12"/>
            <p:cNvSpPr>
              <a:spLocks noChangeShapeType="1"/>
            </p:cNvSpPr>
            <p:nvPr/>
          </p:nvSpPr>
          <p:spPr bwMode="auto">
            <a:xfrm>
              <a:off x="1913" y="8400"/>
              <a:ext cx="510" cy="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13" name="Line 13"/>
            <p:cNvSpPr>
              <a:spLocks noChangeShapeType="1"/>
            </p:cNvSpPr>
            <p:nvPr/>
          </p:nvSpPr>
          <p:spPr bwMode="auto">
            <a:xfrm>
              <a:off x="2559" y="8594"/>
              <a:ext cx="206" cy="9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14" name="Line 14"/>
            <p:cNvSpPr>
              <a:spLocks noChangeShapeType="1"/>
            </p:cNvSpPr>
            <p:nvPr/>
          </p:nvSpPr>
          <p:spPr bwMode="auto">
            <a:xfrm flipV="1">
              <a:off x="1676" y="8594"/>
              <a:ext cx="766" cy="4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15" name="Line 15"/>
            <p:cNvSpPr>
              <a:spLocks noChangeShapeType="1"/>
            </p:cNvSpPr>
            <p:nvPr/>
          </p:nvSpPr>
          <p:spPr bwMode="auto">
            <a:xfrm>
              <a:off x="2611" y="8528"/>
              <a:ext cx="883" cy="5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16" name="Oval 16"/>
            <p:cNvSpPr>
              <a:spLocks noChangeArrowheads="1"/>
            </p:cNvSpPr>
            <p:nvPr/>
          </p:nvSpPr>
          <p:spPr bwMode="auto">
            <a:xfrm>
              <a:off x="3406" y="9045"/>
              <a:ext cx="202" cy="191"/>
            </a:xfrm>
            <a:prstGeom prst="ellipse">
              <a:avLst/>
            </a:prstGeom>
            <a:solidFill>
              <a:srgbClr val="80808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17" name="Text Box 17"/>
            <p:cNvSpPr txBox="1">
              <a:spLocks noChangeArrowheads="1"/>
            </p:cNvSpPr>
            <p:nvPr/>
          </p:nvSpPr>
          <p:spPr bwMode="auto">
            <a:xfrm>
              <a:off x="1240" y="8009"/>
              <a:ext cx="531" cy="7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0" i="1">
                  <a:solidFill>
                    <a:srgbClr val="000000"/>
                  </a:solidFill>
                </a:rPr>
                <a:t>a</a:t>
              </a:r>
              <a:endParaRPr lang="en-US" sz="1800" b="0">
                <a:latin typeface="Arial" charset="0"/>
              </a:endParaRPr>
            </a:p>
          </p:txBody>
        </p:sp>
        <p:sp>
          <p:nvSpPr>
            <p:cNvPr id="4118" name="Text Box 18"/>
            <p:cNvSpPr txBox="1">
              <a:spLocks noChangeArrowheads="1"/>
            </p:cNvSpPr>
            <p:nvPr/>
          </p:nvSpPr>
          <p:spPr bwMode="auto">
            <a:xfrm>
              <a:off x="2528" y="7942"/>
              <a:ext cx="530" cy="7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0" i="1">
                  <a:solidFill>
                    <a:srgbClr val="000000"/>
                  </a:solidFill>
                </a:rPr>
                <a:t>b</a:t>
              </a:r>
              <a:endParaRPr lang="en-US" sz="1800" b="0">
                <a:latin typeface="Arial" charset="0"/>
              </a:endParaRPr>
            </a:p>
          </p:txBody>
        </p:sp>
        <p:sp>
          <p:nvSpPr>
            <p:cNvPr id="4119" name="Text Box 19"/>
            <p:cNvSpPr txBox="1">
              <a:spLocks noChangeArrowheads="1"/>
            </p:cNvSpPr>
            <p:nvPr/>
          </p:nvSpPr>
          <p:spPr bwMode="auto">
            <a:xfrm>
              <a:off x="1777" y="8665"/>
              <a:ext cx="530" cy="71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0" i="1">
                  <a:solidFill>
                    <a:srgbClr val="000000"/>
                  </a:solidFill>
                </a:rPr>
                <a:t>d</a:t>
              </a:r>
              <a:endParaRPr lang="en-US" sz="1800" b="0">
                <a:latin typeface="Arial" charset="0"/>
              </a:endParaRPr>
            </a:p>
          </p:txBody>
        </p:sp>
        <p:sp>
          <p:nvSpPr>
            <p:cNvPr id="4120" name="Text Box 20"/>
            <p:cNvSpPr txBox="1">
              <a:spLocks noChangeArrowheads="1"/>
            </p:cNvSpPr>
            <p:nvPr/>
          </p:nvSpPr>
          <p:spPr bwMode="auto">
            <a:xfrm>
              <a:off x="1110" y="8742"/>
              <a:ext cx="503" cy="71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0" i="1">
                  <a:solidFill>
                    <a:srgbClr val="000000"/>
                  </a:solidFill>
                </a:rPr>
                <a:t>c</a:t>
              </a:r>
              <a:endParaRPr lang="en-US" sz="1800" b="0">
                <a:latin typeface="Arial" charset="0"/>
              </a:endParaRPr>
            </a:p>
          </p:txBody>
        </p:sp>
        <p:sp>
          <p:nvSpPr>
            <p:cNvPr id="4121" name="Text Box 21"/>
            <p:cNvSpPr txBox="1">
              <a:spLocks noChangeArrowheads="1"/>
            </p:cNvSpPr>
            <p:nvPr/>
          </p:nvSpPr>
          <p:spPr bwMode="auto">
            <a:xfrm>
              <a:off x="2880" y="9285"/>
              <a:ext cx="584" cy="71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0" i="1">
                  <a:solidFill>
                    <a:srgbClr val="000000"/>
                  </a:solidFill>
                </a:rPr>
                <a:t>f</a:t>
              </a:r>
              <a:endParaRPr lang="en-US" sz="1800" b="0">
                <a:latin typeface="Arial" charset="0"/>
              </a:endParaRPr>
            </a:p>
          </p:txBody>
        </p:sp>
        <p:sp>
          <p:nvSpPr>
            <p:cNvPr id="4122" name="Text Box 22"/>
            <p:cNvSpPr txBox="1">
              <a:spLocks noChangeArrowheads="1"/>
            </p:cNvSpPr>
            <p:nvPr/>
          </p:nvSpPr>
          <p:spPr bwMode="auto">
            <a:xfrm>
              <a:off x="3482" y="8865"/>
              <a:ext cx="503" cy="71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0" i="1">
                  <a:solidFill>
                    <a:srgbClr val="000000"/>
                  </a:solidFill>
                </a:rPr>
                <a:t>e</a:t>
              </a:r>
              <a:endParaRPr lang="en-US" sz="1800" b="0">
                <a:latin typeface="Arial" charset="0"/>
              </a:endParaRPr>
            </a:p>
          </p:txBody>
        </p:sp>
        <p:graphicFrame>
          <p:nvGraphicFramePr>
            <p:cNvPr id="4098" name="Object 23"/>
            <p:cNvGraphicFramePr>
              <a:graphicFrameLocks noChangeAspect="1"/>
            </p:cNvGraphicFramePr>
            <p:nvPr/>
          </p:nvGraphicFramePr>
          <p:xfrm>
            <a:off x="4695" y="7580"/>
            <a:ext cx="6606" cy="5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9" name="Document" r:id="rId4" imgW="4419750" imgH="3917979" progId="Word.Document.8">
                    <p:embed/>
                  </p:oleObj>
                </mc:Choice>
                <mc:Fallback>
                  <p:oleObj name="Document" r:id="rId4" imgW="4419750" imgH="3917979" progId="Word.Document.8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" y="7580"/>
                          <a:ext cx="6606" cy="57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Directed Adjacency Lists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 row per node, listing the terminal nodes of each edge incident from that node.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Adjacency Matrices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 A=[a</a:t>
            </a:r>
            <a:r>
              <a:rPr lang="en-US" baseline="-25000" smtClean="0"/>
              <a:t>ij</a:t>
            </a:r>
            <a:r>
              <a:rPr lang="en-US" smtClean="0"/>
              <a:t>], where a</a:t>
            </a:r>
            <a:r>
              <a:rPr lang="en-US" baseline="-25000" smtClean="0"/>
              <a:t>ij</a:t>
            </a:r>
            <a:r>
              <a:rPr lang="en-US" smtClean="0"/>
              <a:t> is 1 if {v</a:t>
            </a:r>
            <a:r>
              <a:rPr lang="en-US" baseline="-25000" smtClean="0"/>
              <a:t>i</a:t>
            </a:r>
            <a:r>
              <a:rPr lang="en-US" smtClean="0"/>
              <a:t>, v</a:t>
            </a:r>
            <a:r>
              <a:rPr lang="en-US" baseline="-25000" smtClean="0"/>
              <a:t>j</a:t>
            </a:r>
            <a:r>
              <a:rPr lang="en-US" smtClean="0"/>
              <a:t>} is an edge of G, 0 otherwise.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928670"/>
            <a:ext cx="7024744" cy="785818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What are Graphs?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828800"/>
            <a:ext cx="78486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General meaning in everyday math: </a:t>
            </a:r>
            <a:br>
              <a:rPr lang="en-US" dirty="0" smtClean="0"/>
            </a:br>
            <a:r>
              <a:rPr lang="en-US" dirty="0" smtClean="0"/>
              <a:t>A plot or chart of numerical data using a coordinate system.</a:t>
            </a:r>
          </a:p>
          <a:p>
            <a:pPr eaLnBrk="1" hangingPunct="1"/>
            <a:r>
              <a:rPr lang="en-US" dirty="0" smtClean="0"/>
              <a:t>Technical meaning in discrete mathematics:</a:t>
            </a:r>
            <a:br>
              <a:rPr lang="en-US" dirty="0" smtClean="0"/>
            </a:br>
            <a:r>
              <a:rPr lang="en-US" dirty="0" smtClean="0"/>
              <a:t>A particular class of discrete structures (to be defined) that is useful for representing relations and has a convenient graphical representation.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Connectivity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an undirected graph, a path of length n from u to v is a sequence of adjacent edges going from vertex u to vertex v.</a:t>
            </a:r>
          </a:p>
          <a:p>
            <a:pPr eaLnBrk="1" hangingPunct="1"/>
            <a:r>
              <a:rPr lang="en-US" smtClean="0"/>
              <a:t>A path is a circuit if u=v.</a:t>
            </a:r>
          </a:p>
          <a:p>
            <a:pPr eaLnBrk="1" hangingPunct="1"/>
            <a:r>
              <a:rPr lang="en-US" smtClean="0"/>
              <a:t>A path traverses the vertices along it.</a:t>
            </a:r>
          </a:p>
          <a:p>
            <a:pPr eaLnBrk="1" hangingPunct="1"/>
            <a:r>
              <a:rPr lang="en-US" smtClean="0"/>
              <a:t>A path is simple if it contains no edge more than once.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Paths in Directed Graphs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Same as in undirected graphs, but the path must go in the direction of the arrows.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785794"/>
            <a:ext cx="7024744" cy="928694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Connectedness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981200"/>
            <a:ext cx="7924800" cy="3962400"/>
          </a:xfrm>
        </p:spPr>
        <p:txBody>
          <a:bodyPr/>
          <a:lstStyle/>
          <a:p>
            <a:pPr eaLnBrk="1" hangingPunct="1"/>
            <a:r>
              <a:rPr lang="en-US" smtClean="0"/>
              <a:t>An undirected graph is connected iff there is a path between every pair of distinct vertices in the graph.</a:t>
            </a:r>
          </a:p>
          <a:p>
            <a:pPr eaLnBrk="1" hangingPunct="1"/>
            <a:r>
              <a:rPr lang="en-US" smtClean="0"/>
              <a:t>Theorem: There is a simple path between any pair of vertices in a connected undirected graph.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901138"/>
          </a:xfrm>
        </p:spPr>
        <p:txBody>
          <a:bodyPr/>
          <a:lstStyle/>
          <a:p>
            <a:pPr eaLnBrk="1" hangingPunct="1"/>
            <a:r>
              <a:rPr lang="en-US" dirty="0" smtClean="0"/>
              <a:t>Review: Graph Theory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828800"/>
            <a:ext cx="7772400" cy="3200400"/>
          </a:xfrm>
        </p:spPr>
        <p:txBody>
          <a:bodyPr/>
          <a:lstStyle/>
          <a:p>
            <a:pPr eaLnBrk="1" hangingPunct="1"/>
            <a:r>
              <a:rPr lang="en-US" dirty="0" smtClean="0"/>
              <a:t>Types of graphs</a:t>
            </a:r>
          </a:p>
          <a:p>
            <a:pPr eaLnBrk="1" hangingPunct="1"/>
            <a:r>
              <a:rPr lang="en-US" dirty="0" smtClean="0"/>
              <a:t>Graph terminology</a:t>
            </a:r>
          </a:p>
          <a:p>
            <a:pPr eaLnBrk="1" hangingPunct="1"/>
            <a:r>
              <a:rPr lang="en-US" dirty="0" smtClean="0"/>
              <a:t>Graph representation</a:t>
            </a:r>
          </a:p>
          <a:p>
            <a:pPr eaLnBrk="1" hangingPunct="1"/>
            <a:r>
              <a:rPr lang="en-US" dirty="0" smtClean="0"/>
              <a:t>Connectivity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Graphs - </a:t>
            </a:r>
            <a:r>
              <a:rPr lang="en-US" sz="2800" smtClean="0"/>
              <a:t>Shortest Paths</a:t>
            </a:r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Application</a:t>
            </a:r>
          </a:p>
          <a:p>
            <a:pPr lvl="1"/>
            <a:r>
              <a:rPr lang="en-US" sz="2000" smtClean="0"/>
              <a:t>In a graph in which edges have costs ..</a:t>
            </a:r>
          </a:p>
          <a:p>
            <a:pPr lvl="1"/>
            <a:r>
              <a:rPr lang="en-US" sz="2000" smtClean="0"/>
              <a:t>Find the shortest path from a </a:t>
            </a:r>
            <a:r>
              <a:rPr lang="en-US" sz="2000" smtClean="0">
                <a:solidFill>
                  <a:srgbClr val="FC0128"/>
                </a:solidFill>
              </a:rPr>
              <a:t>source</a:t>
            </a:r>
            <a:r>
              <a:rPr lang="en-US" sz="2000" smtClean="0"/>
              <a:t> to a </a:t>
            </a:r>
            <a:r>
              <a:rPr lang="en-US" sz="2000" smtClean="0">
                <a:solidFill>
                  <a:srgbClr val="FC0128"/>
                </a:solidFill>
              </a:rPr>
              <a:t>destination</a:t>
            </a:r>
            <a:endParaRPr lang="en-US" smtClean="0"/>
          </a:p>
          <a:p>
            <a:pPr lvl="1"/>
            <a:r>
              <a:rPr lang="en-US" sz="2000" i="1" smtClean="0"/>
              <a:t>Surprisingly ..</a:t>
            </a:r>
            <a:endParaRPr lang="en-US" smtClean="0"/>
          </a:p>
          <a:p>
            <a:pPr lvl="2"/>
            <a:r>
              <a:rPr lang="en-US" sz="2000" smtClean="0"/>
              <a:t>While finding the shortest path from a source to one destination,</a:t>
            </a:r>
            <a:endParaRPr lang="en-US" smtClean="0"/>
          </a:p>
          <a:p>
            <a:pPr lvl="2"/>
            <a:r>
              <a:rPr lang="en-US" sz="2000" i="1" smtClean="0"/>
              <a:t>we can find the shortest paths to all over destinations as well!</a:t>
            </a:r>
          </a:p>
          <a:p>
            <a:pPr lvl="1"/>
            <a:r>
              <a:rPr lang="en-US" sz="2000" smtClean="0"/>
              <a:t>Common algorithm for </a:t>
            </a:r>
            <a:br>
              <a:rPr lang="en-US" sz="2000" smtClean="0"/>
            </a:br>
            <a:r>
              <a:rPr lang="en-US" sz="2000" smtClean="0"/>
              <a:t>          </a:t>
            </a:r>
            <a:r>
              <a:rPr lang="en-US" sz="2000" smtClean="0">
                <a:solidFill>
                  <a:srgbClr val="FC0128"/>
                </a:solidFill>
              </a:rPr>
              <a:t>single-source shortest paths</a:t>
            </a:r>
            <a:r>
              <a:rPr lang="en-US" sz="2000" smtClean="0"/>
              <a:t> </a:t>
            </a:r>
            <a:br>
              <a:rPr lang="en-US" sz="2000" smtClean="0"/>
            </a:br>
            <a:r>
              <a:rPr lang="en-US" sz="2000" smtClean="0"/>
              <a:t>is due to Edsger </a:t>
            </a:r>
            <a:r>
              <a:rPr lang="en-US" sz="2000" smtClean="0">
                <a:solidFill>
                  <a:srgbClr val="FC0128"/>
                </a:solidFill>
              </a:rPr>
              <a:t>Dijkstra</a:t>
            </a:r>
            <a:endParaRPr lang="en-US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Dijkstra’s Algorithm - Data Structures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For a graph,</a:t>
            </a:r>
            <a:br>
              <a:rPr lang="en-US" sz="2400" smtClean="0"/>
            </a:br>
            <a:r>
              <a:rPr lang="en-US" sz="2400" smtClean="0"/>
              <a:t>                          </a:t>
            </a:r>
            <a:r>
              <a:rPr lang="en-US" sz="2400" smtClean="0">
                <a:latin typeface="Times New Roman" pitchFamily="18" charset="0"/>
              </a:rPr>
              <a:t>G = ( V, E )</a:t>
            </a:r>
            <a:endParaRPr lang="en-US" sz="2400" smtClean="0"/>
          </a:p>
          <a:p>
            <a:r>
              <a:rPr lang="en-US" sz="2400" smtClean="0"/>
              <a:t>Dijkstra’s algorithm keeps </a:t>
            </a:r>
            <a:r>
              <a:rPr lang="en-US" sz="2400" i="1" smtClean="0"/>
              <a:t>two</a:t>
            </a:r>
            <a:r>
              <a:rPr lang="en-US" sz="2400" smtClean="0"/>
              <a:t> sets of vertices:</a:t>
            </a:r>
          </a:p>
          <a:p>
            <a:pPr lvl="1">
              <a:buFontTx/>
              <a:buChar char=" "/>
            </a:pP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US" sz="2000" smtClean="0"/>
              <a:t>          Vertices whose shortest paths have already been </a:t>
            </a:r>
            <a:br>
              <a:rPr lang="en-US" sz="2000" smtClean="0"/>
            </a:br>
            <a:r>
              <a:rPr lang="en-US" sz="2000" smtClean="0"/>
              <a:t>             determined</a:t>
            </a:r>
            <a:br>
              <a:rPr lang="en-US" sz="2000" smtClean="0"/>
            </a:b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V-S</a:t>
            </a:r>
            <a:r>
              <a:rPr lang="en-US" sz="2000" smtClean="0"/>
              <a:t>      Remainder</a:t>
            </a:r>
          </a:p>
          <a:p>
            <a:r>
              <a:rPr lang="en-US" sz="2400" smtClean="0"/>
              <a:t>Also</a:t>
            </a:r>
          </a:p>
          <a:p>
            <a:pPr lvl="1">
              <a:buFontTx/>
              <a:buChar char=" "/>
            </a:pP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lang="en-US" sz="2000" smtClean="0"/>
              <a:t>           Best estimates of shortest path to each vertex</a:t>
            </a:r>
            <a:br>
              <a:rPr lang="en-US" sz="2000" smtClean="0"/>
            </a:b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p</a:t>
            </a:r>
            <a:r>
              <a:rPr lang="en-US" sz="2000" smtClean="0"/>
              <a:t>           Predecessors for each vertex</a:t>
            </a:r>
          </a:p>
          <a:p>
            <a:endParaRPr lang="en-US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Predecessor Sub-graph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Array of vertex indices, </a:t>
            </a:r>
            <a:r>
              <a:rPr lang="en-US" sz="2400" smtClean="0">
                <a:latin typeface="Symbol" pitchFamily="18" charset="2"/>
              </a:rPr>
              <a:t>p</a:t>
            </a:r>
            <a:r>
              <a:rPr lang="en-US" sz="2400" smtClean="0">
                <a:latin typeface="Times New Roman" pitchFamily="18" charset="0"/>
              </a:rPr>
              <a:t>[j],  j = 1 .. |V|</a:t>
            </a:r>
            <a:endParaRPr lang="en-US" sz="2400" smtClean="0"/>
          </a:p>
          <a:p>
            <a:pPr lvl="1"/>
            <a:r>
              <a:rPr lang="en-US" sz="2000" smtClean="0"/>
              <a:t> 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p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[j]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800" smtClean="0"/>
              <a:t>contains the pre-decessor for node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j</a:t>
            </a:r>
          </a:p>
          <a:p>
            <a:pPr lvl="1"/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 j</a:t>
            </a:r>
            <a:r>
              <a:rPr lang="en-US" sz="2000" smtClean="0">
                <a:latin typeface="Times New Roman" pitchFamily="18" charset="0"/>
              </a:rPr>
              <a:t>’</a:t>
            </a:r>
            <a:r>
              <a:rPr lang="en-US" sz="2000" smtClean="0"/>
              <a:t>s</a:t>
            </a:r>
            <a:r>
              <a:rPr lang="en-US" sz="2000" smtClean="0">
                <a:latin typeface="Times New Roman" pitchFamily="18" charset="0"/>
              </a:rPr>
              <a:t> </a:t>
            </a:r>
            <a:r>
              <a:rPr lang="en-US" sz="1800" smtClean="0"/>
              <a:t>predecessor is in</a:t>
            </a:r>
            <a:r>
              <a:rPr lang="en-US" sz="2000" smtClean="0">
                <a:latin typeface="Times New Roman" pitchFamily="18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p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[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p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[j]]</a:t>
            </a:r>
            <a:r>
              <a:rPr lang="en-US" sz="2000" smtClean="0">
                <a:latin typeface="Times New Roman" pitchFamily="18" charset="0"/>
              </a:rPr>
              <a:t>, </a:t>
            </a:r>
            <a:r>
              <a:rPr lang="en-US" sz="1800" smtClean="0"/>
              <a:t>and so on ....</a:t>
            </a:r>
          </a:p>
          <a:p>
            <a:pPr lvl="1"/>
            <a:r>
              <a:rPr lang="en-US" sz="1800" smtClean="0"/>
              <a:t> The </a:t>
            </a:r>
            <a:r>
              <a:rPr lang="en-US" sz="1800" smtClean="0">
                <a:solidFill>
                  <a:srgbClr val="FC0128"/>
                </a:solidFill>
              </a:rPr>
              <a:t>edges</a:t>
            </a:r>
            <a:r>
              <a:rPr lang="en-US" sz="1800" smtClean="0"/>
              <a:t> in the pre-decessor sub-graph are</a:t>
            </a:r>
            <a:br>
              <a:rPr lang="en-US" sz="1800" smtClean="0"/>
            </a:br>
            <a:r>
              <a:rPr lang="en-US" sz="1800" smtClean="0"/>
              <a:t>                       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1800" smtClean="0">
                <a:solidFill>
                  <a:schemeClr val="tx1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p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[j], j )</a:t>
            </a:r>
            <a:endParaRPr lang="en-US" sz="2000" smtClean="0">
              <a:solidFill>
                <a:schemeClr val="tx1"/>
              </a:solidFill>
              <a:latin typeface="Symbol" pitchFamily="18" charset="2"/>
            </a:endParaRPr>
          </a:p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8297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- Operation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smtClean="0"/>
              <a:t>Initialise </a:t>
            </a:r>
            <a:r>
              <a:rPr lang="en-US" sz="2400" smtClean="0">
                <a:latin typeface="Times New Roman" pitchFamily="18" charset="0"/>
              </a:rPr>
              <a:t>d</a:t>
            </a:r>
            <a:r>
              <a:rPr lang="en-US" sz="2400" smtClean="0"/>
              <a:t> and </a:t>
            </a:r>
            <a:r>
              <a:rPr lang="en-US" sz="2400" smtClean="0">
                <a:latin typeface="Symbol" pitchFamily="18" charset="2"/>
              </a:rPr>
              <a:t>p</a:t>
            </a:r>
          </a:p>
          <a:p>
            <a:pPr lvl="1"/>
            <a:r>
              <a:rPr lang="en-US" sz="2000" smtClean="0"/>
              <a:t>For each vertex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, j, </a:t>
            </a:r>
            <a:r>
              <a:rPr lang="en-US" sz="2000" smtClean="0"/>
              <a:t>in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 V</a:t>
            </a:r>
          </a:p>
          <a:p>
            <a:pPr lvl="2"/>
            <a:r>
              <a:rPr lang="en-US" smtClean="0">
                <a:latin typeface="Times New Roman" pitchFamily="18" charset="0"/>
              </a:rPr>
              <a:t>d</a:t>
            </a:r>
            <a:r>
              <a:rPr lang="en-US" baseline="-25000" smtClean="0">
                <a:latin typeface="Times New Roman" pitchFamily="18" charset="0"/>
              </a:rPr>
              <a:t>j</a:t>
            </a:r>
            <a:r>
              <a:rPr lang="en-US" sz="2000" smtClean="0"/>
              <a:t>   = </a:t>
            </a:r>
            <a:r>
              <a:rPr lang="en-US" smtClean="0">
                <a:latin typeface="Symbol" pitchFamily="18" charset="2"/>
              </a:rPr>
              <a:t>¥</a:t>
            </a:r>
            <a:endParaRPr lang="en-US" sz="2000" smtClean="0"/>
          </a:p>
          <a:p>
            <a:pPr lvl="2">
              <a:buFontTx/>
              <a:buChar char="·"/>
            </a:pPr>
            <a:r>
              <a:rPr lang="en-US" sz="2000" smtClean="0">
                <a:latin typeface="Symbol" pitchFamily="18" charset="2"/>
              </a:rPr>
              <a:t>p</a:t>
            </a:r>
            <a:r>
              <a:rPr lang="en-US" baseline="-25000" smtClean="0">
                <a:latin typeface="Times New Roman" pitchFamily="18" charset="0"/>
              </a:rPr>
              <a:t>j</a:t>
            </a:r>
            <a:r>
              <a:rPr lang="en-US" sz="2000" smtClean="0"/>
              <a:t>   =  nil</a:t>
            </a:r>
          </a:p>
          <a:p>
            <a:pPr lvl="1"/>
            <a:r>
              <a:rPr lang="en-US" sz="2000" smtClean="0"/>
              <a:t>Source distance,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 d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US" sz="2000" smtClean="0"/>
              <a:t>   </a:t>
            </a:r>
            <a:r>
              <a:rPr lang="en-US" sz="2000" smtClean="0">
                <a:solidFill>
                  <a:schemeClr val="tx1"/>
                </a:solidFill>
              </a:rPr>
              <a:t>=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0</a:t>
            </a:r>
            <a:endParaRPr lang="en-US" sz="2000" smtClean="0">
              <a:latin typeface="Times New Roman" pitchFamily="18" charset="0"/>
            </a:endParaRPr>
          </a:p>
          <a:p>
            <a:r>
              <a:rPr lang="en-US" sz="2000" smtClean="0"/>
              <a:t>Set </a:t>
            </a:r>
            <a:r>
              <a:rPr lang="en-US" sz="2400" smtClean="0">
                <a:latin typeface="Times New Roman" pitchFamily="18" charset="0"/>
              </a:rPr>
              <a:t>S</a:t>
            </a:r>
            <a:r>
              <a:rPr lang="en-US" sz="2000" smtClean="0"/>
              <a:t> to empty</a:t>
            </a:r>
            <a:endParaRPr lang="en-US" sz="2400" smtClean="0"/>
          </a:p>
          <a:p>
            <a:r>
              <a:rPr lang="en-US" sz="2000" smtClean="0"/>
              <a:t>While </a:t>
            </a:r>
            <a:r>
              <a:rPr lang="en-US" sz="2400" smtClean="0">
                <a:latin typeface="Times New Roman" pitchFamily="18" charset="0"/>
              </a:rPr>
              <a:t>V-S</a:t>
            </a:r>
            <a:r>
              <a:rPr lang="en-US" sz="2000" smtClean="0"/>
              <a:t> is not empty</a:t>
            </a:r>
            <a:endParaRPr lang="en-US" sz="2400" smtClean="0"/>
          </a:p>
          <a:p>
            <a:pPr lvl="1"/>
            <a:r>
              <a:rPr lang="en-US" sz="2000" smtClean="0"/>
              <a:t>Sort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V-S</a:t>
            </a:r>
            <a:r>
              <a:rPr lang="en-US" sz="2000" smtClean="0"/>
              <a:t> based on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d</a:t>
            </a:r>
            <a:endParaRPr lang="en-US" sz="2000" smtClean="0"/>
          </a:p>
          <a:p>
            <a:pPr lvl="1"/>
            <a:r>
              <a:rPr lang="en-US" sz="2000" smtClean="0"/>
              <a:t>Add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u</a:t>
            </a:r>
            <a:r>
              <a:rPr lang="en-US" sz="2000" smtClean="0"/>
              <a:t>, the closest vertex in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V-S</a:t>
            </a:r>
            <a:r>
              <a:rPr lang="en-US" sz="2000" smtClean="0"/>
              <a:t>, to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US" sz="2000" smtClean="0"/>
              <a:t> </a:t>
            </a:r>
          </a:p>
          <a:p>
            <a:pPr lvl="1"/>
            <a:r>
              <a:rPr lang="en-US" sz="2000" smtClean="0">
                <a:solidFill>
                  <a:schemeClr val="hlink"/>
                </a:solidFill>
              </a:rPr>
              <a:t>Relax</a:t>
            </a:r>
            <a:r>
              <a:rPr lang="en-US" sz="2000" smtClean="0"/>
              <a:t> all the vertices still in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V-S</a:t>
            </a:r>
            <a:r>
              <a:rPr lang="en-US" sz="2000" smtClean="0"/>
              <a:t> connected to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3200400" y="1981200"/>
            <a:ext cx="4395788" cy="495300"/>
          </a:xfrm>
          <a:prstGeom prst="leftArrowCallout">
            <a:avLst>
              <a:gd name="adj1" fmla="val 25000"/>
              <a:gd name="adj2" fmla="val 25000"/>
              <a:gd name="adj3" fmla="val 78848"/>
              <a:gd name="adj4" fmla="val 73611"/>
            </a:avLst>
          </a:prstGeom>
          <a:solidFill>
            <a:srgbClr val="FFFF00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Initial estimates are all</a:t>
            </a:r>
            <a:r>
              <a:rPr lang="en-US" b="1"/>
              <a:t> </a:t>
            </a:r>
            <a:r>
              <a:rPr lang="en-US" b="1">
                <a:latin typeface="Symbol" pitchFamily="18" charset="2"/>
              </a:rPr>
              <a:t>¥</a:t>
            </a:r>
            <a:r>
              <a:rPr lang="en-US"/>
              <a:t> 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3173413" y="2438400"/>
            <a:ext cx="3300412" cy="434975"/>
          </a:xfrm>
          <a:prstGeom prst="leftArrowCallout">
            <a:avLst>
              <a:gd name="adj1" fmla="val 28463"/>
              <a:gd name="adj2" fmla="val 32847"/>
              <a:gd name="adj3" fmla="val 98147"/>
              <a:gd name="adj4" fmla="val 64023"/>
            </a:avLst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No connections</a:t>
            </a:r>
            <a:r>
              <a:rPr lang="en-US" sz="2000"/>
              <a:t> </a:t>
            </a:r>
            <a:endParaRPr 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6324600" y="4572000"/>
            <a:ext cx="1982788" cy="434975"/>
          </a:xfrm>
          <a:prstGeom prst="leftArrowCallout">
            <a:avLst>
              <a:gd name="adj1" fmla="val 25000"/>
              <a:gd name="adj2" fmla="val 25000"/>
              <a:gd name="adj3" fmla="val 40498"/>
              <a:gd name="adj4" fmla="val 73611"/>
            </a:avLst>
          </a:prstGeom>
          <a:solidFill>
            <a:srgbClr val="FFFF00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Add </a:t>
            </a:r>
            <a:r>
              <a:rPr lang="en-US" sz="2000" b="1"/>
              <a:t>s</a:t>
            </a:r>
            <a:r>
              <a:rPr lang="en-US" sz="2000" b="1">
                <a:latin typeface="Arial" charset="0"/>
              </a:rPr>
              <a:t> first!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57148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- Operation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7298"/>
            <a:ext cx="7848600" cy="4814902"/>
          </a:xfrm>
        </p:spPr>
        <p:txBody>
          <a:bodyPr/>
          <a:lstStyle/>
          <a:p>
            <a:r>
              <a:rPr lang="en-US" sz="2400" dirty="0" err="1" smtClean="0"/>
              <a:t>Initialise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</a:rPr>
              <a:t>d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Symbol" pitchFamily="18" charset="2"/>
              </a:rPr>
              <a:t>p</a:t>
            </a:r>
          </a:p>
          <a:p>
            <a:pPr lvl="1"/>
            <a:r>
              <a:rPr lang="en-US" sz="2000" dirty="0" smtClean="0"/>
              <a:t>For each vertex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, j, </a:t>
            </a:r>
            <a:r>
              <a:rPr lang="en-US" sz="2000" dirty="0" smtClean="0"/>
              <a:t>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V</a:t>
            </a:r>
          </a:p>
          <a:p>
            <a:pPr lvl="2"/>
            <a:r>
              <a:rPr lang="en-US" dirty="0" err="1" smtClean="0">
                <a:latin typeface="Times New Roman" pitchFamily="18" charset="0"/>
              </a:rPr>
              <a:t>d</a:t>
            </a:r>
            <a:r>
              <a:rPr lang="en-US" baseline="-25000" dirty="0" err="1" smtClean="0">
                <a:latin typeface="Times New Roman" pitchFamily="18" charset="0"/>
              </a:rPr>
              <a:t>j</a:t>
            </a:r>
            <a:r>
              <a:rPr lang="en-US" sz="2000" dirty="0" smtClean="0"/>
              <a:t>   = </a:t>
            </a:r>
            <a:r>
              <a:rPr lang="en-US" dirty="0" smtClean="0">
                <a:latin typeface="Symbol" pitchFamily="18" charset="2"/>
              </a:rPr>
              <a:t>¥</a:t>
            </a:r>
            <a:endParaRPr lang="en-US" sz="2000" dirty="0" smtClean="0"/>
          </a:p>
          <a:p>
            <a:pPr lvl="2">
              <a:buFontTx/>
              <a:buChar char="·"/>
            </a:pPr>
            <a:r>
              <a:rPr lang="en-US" sz="2000" dirty="0" err="1" smtClean="0">
                <a:latin typeface="Symbol" pitchFamily="18" charset="2"/>
              </a:rPr>
              <a:t>p</a:t>
            </a:r>
            <a:r>
              <a:rPr lang="en-US" baseline="-25000" dirty="0" err="1" smtClean="0">
                <a:latin typeface="Times New Roman" pitchFamily="18" charset="0"/>
              </a:rPr>
              <a:t>j</a:t>
            </a:r>
            <a:r>
              <a:rPr lang="en-US" sz="2000" dirty="0" smtClean="0"/>
              <a:t>   =  nil</a:t>
            </a:r>
          </a:p>
          <a:p>
            <a:pPr lvl="1"/>
            <a:r>
              <a:rPr lang="en-US" sz="2000" dirty="0" smtClean="0"/>
              <a:t>Source distance,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lang="en-US" baseline="-25000" dirty="0" err="1" smtClean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0</a:t>
            </a:r>
            <a:endParaRPr lang="en-US" sz="2000" dirty="0" smtClean="0">
              <a:latin typeface="Times New Roman" pitchFamily="18" charset="0"/>
            </a:endParaRPr>
          </a:p>
          <a:p>
            <a:r>
              <a:rPr lang="en-US" sz="2000" dirty="0" smtClean="0"/>
              <a:t>Set </a:t>
            </a:r>
            <a:r>
              <a:rPr lang="en-US" sz="2400" dirty="0" smtClean="0">
                <a:latin typeface="Times New Roman" pitchFamily="18" charset="0"/>
              </a:rPr>
              <a:t>S</a:t>
            </a:r>
            <a:r>
              <a:rPr lang="en-US" sz="2000" dirty="0" smtClean="0"/>
              <a:t> to empty</a:t>
            </a:r>
            <a:endParaRPr lang="en-US" sz="2400" dirty="0" smtClean="0"/>
          </a:p>
          <a:p>
            <a:r>
              <a:rPr lang="en-US" sz="2000" dirty="0" smtClean="0"/>
              <a:t>While </a:t>
            </a:r>
            <a:r>
              <a:rPr lang="en-US" sz="2400" dirty="0" smtClean="0">
                <a:latin typeface="Times New Roman" pitchFamily="18" charset="0"/>
              </a:rPr>
              <a:t>V-S</a:t>
            </a:r>
            <a:r>
              <a:rPr lang="en-US" sz="2000" dirty="0" smtClean="0"/>
              <a:t> is not empty</a:t>
            </a:r>
            <a:endParaRPr lang="en-US" sz="2400" dirty="0" smtClean="0"/>
          </a:p>
          <a:p>
            <a:pPr lvl="1"/>
            <a:r>
              <a:rPr lang="en-US" sz="2000" dirty="0" smtClean="0"/>
              <a:t>Sort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V-S</a:t>
            </a:r>
            <a:r>
              <a:rPr lang="en-US" sz="2000" dirty="0" smtClean="0"/>
              <a:t> based on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d</a:t>
            </a:r>
            <a:endParaRPr lang="en-US" sz="2000" dirty="0" smtClean="0"/>
          </a:p>
          <a:p>
            <a:pPr lvl="1"/>
            <a:r>
              <a:rPr lang="en-US" sz="2000" dirty="0" smtClean="0"/>
              <a:t>Add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u</a:t>
            </a:r>
            <a:r>
              <a:rPr lang="en-US" sz="2000" dirty="0" smtClean="0"/>
              <a:t>, the closest vertex in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V-S</a:t>
            </a:r>
            <a:r>
              <a:rPr lang="en-US" sz="2000" dirty="0" smtClean="0"/>
              <a:t>, to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>
                <a:solidFill>
                  <a:schemeClr val="hlink"/>
                </a:solidFill>
              </a:rPr>
              <a:t>Relax</a:t>
            </a:r>
            <a:r>
              <a:rPr lang="en-US" sz="2000" dirty="0" smtClean="0"/>
              <a:t> all the vertices still in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V-S</a:t>
            </a:r>
            <a:r>
              <a:rPr lang="en-US" sz="2000" dirty="0" smtClean="0"/>
              <a:t> connected to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3200400" y="1981200"/>
            <a:ext cx="4395788" cy="495300"/>
          </a:xfrm>
          <a:prstGeom prst="leftArrowCallout">
            <a:avLst>
              <a:gd name="adj1" fmla="val 25000"/>
              <a:gd name="adj2" fmla="val 25000"/>
              <a:gd name="adj3" fmla="val 78848"/>
              <a:gd name="adj4" fmla="val 73611"/>
            </a:avLst>
          </a:prstGeom>
          <a:solidFill>
            <a:srgbClr val="FFFF00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Initial estimates are all</a:t>
            </a:r>
            <a:r>
              <a:rPr lang="en-US" b="1"/>
              <a:t> </a:t>
            </a:r>
            <a:r>
              <a:rPr lang="en-US" b="1">
                <a:latin typeface="Symbol" pitchFamily="18" charset="2"/>
              </a:rPr>
              <a:t>¥</a:t>
            </a:r>
            <a:r>
              <a:rPr lang="en-US"/>
              <a:t> 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3173413" y="2438400"/>
            <a:ext cx="3300412" cy="434975"/>
          </a:xfrm>
          <a:prstGeom prst="leftArrowCallout">
            <a:avLst>
              <a:gd name="adj1" fmla="val 28463"/>
              <a:gd name="adj2" fmla="val 32847"/>
              <a:gd name="adj3" fmla="val 98147"/>
              <a:gd name="adj4" fmla="val 64023"/>
            </a:avLst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No connections</a:t>
            </a:r>
            <a:r>
              <a:rPr lang="en-US" sz="2000"/>
              <a:t> </a:t>
            </a:r>
            <a:endParaRPr lang="en-US"/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6324600" y="4572000"/>
            <a:ext cx="1982788" cy="434975"/>
          </a:xfrm>
          <a:prstGeom prst="leftArrowCallout">
            <a:avLst>
              <a:gd name="adj1" fmla="val 25000"/>
              <a:gd name="adj2" fmla="val 25000"/>
              <a:gd name="adj3" fmla="val 40498"/>
              <a:gd name="adj4" fmla="val 73611"/>
            </a:avLst>
          </a:prstGeom>
          <a:solidFill>
            <a:srgbClr val="FFFF00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Add </a:t>
            </a:r>
            <a:r>
              <a:rPr lang="en-US" sz="2000" b="1"/>
              <a:t>s</a:t>
            </a:r>
            <a:r>
              <a:rPr lang="en-US" sz="2000" b="1">
                <a:latin typeface="Arial" charset="0"/>
              </a:rPr>
              <a:t> first!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1429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- Operation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871558"/>
            <a:ext cx="7848600" cy="5486400"/>
          </a:xfrm>
        </p:spPr>
        <p:txBody>
          <a:bodyPr/>
          <a:lstStyle/>
          <a:p>
            <a:r>
              <a:rPr lang="en-US" sz="2400" dirty="0" smtClean="0"/>
              <a:t>The Relaxation process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62000" y="1343025"/>
            <a:ext cx="2541588" cy="800100"/>
          </a:xfrm>
          <a:prstGeom prst="rect">
            <a:avLst/>
          </a:prstGeom>
          <a:solidFill>
            <a:srgbClr val="FFFF00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Relax the node </a:t>
            </a:r>
            <a:r>
              <a:rPr lang="en-US" sz="2000" b="1"/>
              <a:t>v</a:t>
            </a:r>
            <a:r>
              <a:rPr lang="en-US" sz="2000" b="1">
                <a:latin typeface="Arial" charset="0"/>
              </a:rPr>
              <a:t> </a:t>
            </a:r>
            <a:br>
              <a:rPr lang="en-US" sz="2000" b="1">
                <a:latin typeface="Arial" charset="0"/>
              </a:rPr>
            </a:br>
            <a:r>
              <a:rPr lang="en-US" sz="2000" b="1">
                <a:latin typeface="Arial" charset="0"/>
              </a:rPr>
              <a:t>attached to node </a:t>
            </a:r>
            <a:r>
              <a:rPr lang="en-US" sz="2000" b="1"/>
              <a:t>u</a:t>
            </a:r>
            <a:r>
              <a:rPr lang="en-US"/>
              <a:t> 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762000" y="2438400"/>
            <a:ext cx="5822950" cy="1311275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relax( Node u, Node v, double w[][] )</a:t>
            </a:r>
          </a:p>
          <a:p>
            <a:r>
              <a:rPr lang="en-US" sz="2000" b="1">
                <a:latin typeface="Courier New" pitchFamily="49" charset="0"/>
              </a:rPr>
              <a:t>    if d[v] &gt; d[u] + w[u,v] then</a:t>
            </a:r>
          </a:p>
          <a:p>
            <a:r>
              <a:rPr lang="en-US" sz="2000" b="1">
                <a:latin typeface="Courier New" pitchFamily="49" charset="0"/>
              </a:rPr>
              <a:t>       d[v] := d[u] + w[u,v]</a:t>
            </a:r>
          </a:p>
          <a:p>
            <a:r>
              <a:rPr lang="en-US" sz="2000" b="1">
                <a:latin typeface="Courier New" pitchFamily="49" charset="0"/>
              </a:rPr>
              <a:t>       pi[v] := u</a:t>
            </a:r>
            <a:endParaRPr lang="en-US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5867400" y="2286000"/>
            <a:ext cx="3132138" cy="1349375"/>
          </a:xfrm>
          <a:prstGeom prst="leftArrowCallout">
            <a:avLst>
              <a:gd name="adj1" fmla="val 7056"/>
              <a:gd name="adj2" fmla="val 10352"/>
              <a:gd name="adj3" fmla="val 19880"/>
              <a:gd name="adj4" fmla="val 73611"/>
            </a:avLst>
          </a:prstGeom>
          <a:solidFill>
            <a:srgbClr val="FFFF00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If the current best</a:t>
            </a:r>
          </a:p>
          <a:p>
            <a:r>
              <a:rPr lang="en-US" sz="2000" b="1">
                <a:latin typeface="Arial" charset="0"/>
              </a:rPr>
              <a:t>estimate to v is</a:t>
            </a:r>
          </a:p>
          <a:p>
            <a:r>
              <a:rPr lang="en-US" sz="2000" b="1">
                <a:latin typeface="Arial" charset="0"/>
              </a:rPr>
              <a:t>greater than the</a:t>
            </a:r>
          </a:p>
          <a:p>
            <a:r>
              <a:rPr lang="en-US" sz="2000" b="1">
                <a:latin typeface="Arial" charset="0"/>
              </a:rPr>
              <a:t>path through u .. </a:t>
            </a:r>
            <a:endParaRPr lang="en-US"/>
          </a:p>
        </p:txBody>
      </p:sp>
      <p:sp>
        <p:nvSpPr>
          <p:cNvPr id="8199" name="AutoShape 5"/>
          <p:cNvSpPr>
            <a:spLocks noChangeArrowheads="1"/>
          </p:cNvSpPr>
          <p:nvPr/>
        </p:nvSpPr>
        <p:spPr bwMode="auto">
          <a:xfrm>
            <a:off x="4038600" y="1676400"/>
            <a:ext cx="2330450" cy="768350"/>
          </a:xfrm>
          <a:prstGeom prst="downArrowCallout">
            <a:avLst>
              <a:gd name="adj1" fmla="val 75826"/>
              <a:gd name="adj2" fmla="val 75826"/>
              <a:gd name="adj3" fmla="val 16667"/>
              <a:gd name="adj4" fmla="val 47838"/>
            </a:avLst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Arial" charset="0"/>
              </a:rPr>
              <a:t>Edge cost matrix</a:t>
            </a:r>
            <a:r>
              <a:rPr lang="en-US" sz="2000"/>
              <a:t> </a:t>
            </a:r>
            <a:endParaRPr lang="en-US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3505200" y="3433763"/>
            <a:ext cx="2330450" cy="1062037"/>
          </a:xfrm>
          <a:prstGeom prst="upArrowCallout">
            <a:avLst>
              <a:gd name="adj1" fmla="val 22431"/>
              <a:gd name="adj2" fmla="val 25712"/>
              <a:gd name="adj3" fmla="val 19435"/>
              <a:gd name="adj4" fmla="val 65463"/>
            </a:avLst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Update the estimate to</a:t>
            </a:r>
            <a:r>
              <a:rPr lang="en-US" sz="2000"/>
              <a:t> v </a:t>
            </a:r>
            <a:endParaRPr lang="en-US"/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762000" y="3698875"/>
            <a:ext cx="2971800" cy="1406525"/>
          </a:xfrm>
          <a:prstGeom prst="upArrowCallout">
            <a:avLst>
              <a:gd name="adj1" fmla="val 21598"/>
              <a:gd name="adj2" fmla="val 24758"/>
              <a:gd name="adj3" fmla="val 19435"/>
              <a:gd name="adj4" fmla="val 47764"/>
            </a:avLst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Make </a:t>
            </a:r>
            <a:r>
              <a:rPr lang="en-US" sz="2000"/>
              <a:t>v’s </a:t>
            </a:r>
            <a:r>
              <a:rPr lang="en-US" sz="2000">
                <a:latin typeface="Arial" charset="0"/>
              </a:rPr>
              <a:t>predecessor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 point to</a:t>
            </a:r>
            <a:r>
              <a:rPr lang="en-US" sz="2000"/>
              <a:t> u 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Applications of Graphs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Potentially anything (graphs can represent relations; relations can describe the extension of any predicate).</a:t>
            </a:r>
          </a:p>
          <a:p>
            <a:pPr eaLnBrk="1" hangingPunct="1"/>
            <a:r>
              <a:rPr lang="en-US" smtClean="0"/>
              <a:t>Apps in networking, scheduling, flow optimization, circuit design, path planning.</a:t>
            </a:r>
          </a:p>
          <a:p>
            <a:pPr eaLnBrk="1" hangingPunct="1"/>
            <a:r>
              <a:rPr lang="en-US" smtClean="0"/>
              <a:t>Genealogy analysis, computer game-playing, program compilation, object-oriented design, …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Dijkstra’s Algorithm - </a:t>
            </a:r>
            <a:r>
              <a:rPr lang="en-US" sz="2800" smtClean="0"/>
              <a:t>Full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848600" cy="5486400"/>
          </a:xfrm>
        </p:spPr>
        <p:txBody>
          <a:bodyPr/>
          <a:lstStyle/>
          <a:p>
            <a:r>
              <a:rPr lang="en-US" sz="2400" smtClean="0"/>
              <a:t>The Shortest Paths algorithm</a:t>
            </a:r>
          </a:p>
          <a:p>
            <a:pPr lvl="1"/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81000" y="1524000"/>
            <a:ext cx="4195763" cy="495300"/>
          </a:xfrm>
          <a:prstGeom prst="rect">
            <a:avLst/>
          </a:prstGeom>
          <a:solidFill>
            <a:srgbClr val="FFFF00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Given a graph, </a:t>
            </a:r>
            <a:r>
              <a:rPr lang="en-US" sz="2000" b="1"/>
              <a:t>g,</a:t>
            </a:r>
            <a:r>
              <a:rPr lang="en-US" sz="2000" b="1">
                <a:latin typeface="Arial" charset="0"/>
              </a:rPr>
              <a:t> and a source, </a:t>
            </a:r>
            <a:r>
              <a:rPr lang="en-US" sz="2000" b="1"/>
              <a:t>s</a:t>
            </a:r>
            <a:r>
              <a:rPr lang="en-US"/>
              <a:t> 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81000" y="2133600"/>
            <a:ext cx="8261350" cy="2835275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shortest_paths( Graph g, Node s )</a:t>
            </a:r>
          </a:p>
          <a:p>
            <a:r>
              <a:rPr lang="en-US" sz="2000" b="1">
                <a:latin typeface="Courier New" pitchFamily="49" charset="0"/>
              </a:rPr>
              <a:t>    initialise_single_source( g, s )</a:t>
            </a:r>
          </a:p>
          <a:p>
            <a:r>
              <a:rPr lang="en-US" sz="2000" b="1">
                <a:latin typeface="Courier New" pitchFamily="49" charset="0"/>
              </a:rPr>
              <a:t>    S := { 0 }        /* Make S empty */</a:t>
            </a:r>
          </a:p>
          <a:p>
            <a:r>
              <a:rPr lang="en-US" sz="2000" b="1">
                <a:latin typeface="Courier New" pitchFamily="49" charset="0"/>
              </a:rPr>
              <a:t>    Q := Vertices( g ) /* Put the vertices in a PQ */</a:t>
            </a:r>
          </a:p>
          <a:p>
            <a:r>
              <a:rPr lang="en-US" sz="2000" b="1">
                <a:latin typeface="Courier New" pitchFamily="49" charset="0"/>
              </a:rPr>
              <a:t>    while not Empty(Q) </a:t>
            </a:r>
          </a:p>
          <a:p>
            <a:r>
              <a:rPr lang="en-US" sz="2000" b="1">
                <a:latin typeface="Courier New" pitchFamily="49" charset="0"/>
              </a:rPr>
              <a:t>        u := ExtractCheapest( Q );</a:t>
            </a:r>
          </a:p>
          <a:p>
            <a:r>
              <a:rPr lang="en-US" sz="2000" b="1">
                <a:latin typeface="Courier New" pitchFamily="49" charset="0"/>
              </a:rPr>
              <a:t>        AddNode( S, u ); /* Add u to S */</a:t>
            </a:r>
          </a:p>
          <a:p>
            <a:r>
              <a:rPr lang="en-US" sz="2000" b="1">
                <a:latin typeface="Courier New" pitchFamily="49" charset="0"/>
              </a:rPr>
              <a:t>        for each vertex v in Adjacent( u )</a:t>
            </a:r>
          </a:p>
          <a:p>
            <a:r>
              <a:rPr lang="en-US" sz="2000" b="1">
                <a:latin typeface="Courier New" pitchFamily="49" charset="0"/>
              </a:rPr>
              <a:t>            relax( u, v, w 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Dijkstra’s Algorithm - </a:t>
            </a:r>
            <a:r>
              <a:rPr lang="en-US" sz="2800" smtClean="0"/>
              <a:t>Initialise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848600" cy="5486400"/>
          </a:xfrm>
        </p:spPr>
        <p:txBody>
          <a:bodyPr/>
          <a:lstStyle/>
          <a:p>
            <a:r>
              <a:rPr lang="en-US" sz="2400" smtClean="0"/>
              <a:t>The Shortest Paths algorithm</a:t>
            </a:r>
          </a:p>
          <a:p>
            <a:pPr lvl="1"/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81000" y="1219200"/>
            <a:ext cx="2314575" cy="800100"/>
          </a:xfrm>
          <a:prstGeom prst="rect">
            <a:avLst/>
          </a:prstGeom>
          <a:solidFill>
            <a:srgbClr val="FFFF00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Given a graph, </a:t>
            </a:r>
            <a:r>
              <a:rPr lang="en-US" sz="2000" b="1"/>
              <a:t>g,</a:t>
            </a:r>
            <a:r>
              <a:rPr lang="en-US" sz="2000" b="1">
                <a:latin typeface="Arial" charset="0"/>
              </a:rPr>
              <a:t> </a:t>
            </a:r>
            <a:br>
              <a:rPr lang="en-US" sz="2000" b="1">
                <a:latin typeface="Arial" charset="0"/>
              </a:rPr>
            </a:br>
            <a:r>
              <a:rPr lang="en-US" sz="2000" b="1">
                <a:latin typeface="Arial" charset="0"/>
              </a:rPr>
              <a:t>and a source, </a:t>
            </a:r>
            <a:r>
              <a:rPr lang="en-US" sz="2000" b="1"/>
              <a:t>s</a:t>
            </a:r>
            <a:r>
              <a:rPr lang="en-US"/>
              <a:t> 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81000" y="2133600"/>
            <a:ext cx="8261350" cy="2835275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shortest_paths( Graph g, Node s )</a:t>
            </a:r>
          </a:p>
          <a:p>
            <a:r>
              <a:rPr lang="en-US" sz="2000" b="1">
                <a:latin typeface="Courier New" pitchFamily="49" charset="0"/>
              </a:rPr>
              <a:t>    initialise_single_source( g, s )</a:t>
            </a:r>
          </a:p>
          <a:p>
            <a:r>
              <a:rPr lang="en-US" sz="2000" b="1">
                <a:latin typeface="Courier New" pitchFamily="49" charset="0"/>
              </a:rPr>
              <a:t>    S := { 0 }        /* Make S empty */</a:t>
            </a:r>
          </a:p>
          <a:p>
            <a:r>
              <a:rPr lang="en-US" sz="2000" b="1">
                <a:latin typeface="Courier New" pitchFamily="49" charset="0"/>
              </a:rPr>
              <a:t>    Q := Vertices( g ) /* Put the vertices in a PQ */</a:t>
            </a:r>
          </a:p>
          <a:p>
            <a:r>
              <a:rPr lang="en-US" sz="2000" b="1">
                <a:latin typeface="Courier New" pitchFamily="49" charset="0"/>
              </a:rPr>
              <a:t>    while not Empty(Q) </a:t>
            </a:r>
          </a:p>
          <a:p>
            <a:r>
              <a:rPr lang="en-US" sz="2000" b="1">
                <a:latin typeface="Courier New" pitchFamily="49" charset="0"/>
              </a:rPr>
              <a:t>        u := ExtractCheapest( Q );</a:t>
            </a:r>
          </a:p>
          <a:p>
            <a:r>
              <a:rPr lang="en-US" sz="2000" b="1">
                <a:latin typeface="Courier New" pitchFamily="49" charset="0"/>
              </a:rPr>
              <a:t>        AddNode( S, u ); /* Add u to S */</a:t>
            </a:r>
          </a:p>
          <a:p>
            <a:r>
              <a:rPr lang="en-US" sz="2000" b="1">
                <a:latin typeface="Courier New" pitchFamily="49" charset="0"/>
              </a:rPr>
              <a:t>        for each vertex v in Adjacent( u )</a:t>
            </a:r>
          </a:p>
          <a:p>
            <a:r>
              <a:rPr lang="en-US" sz="2000" b="1">
                <a:latin typeface="Courier New" pitchFamily="49" charset="0"/>
              </a:rPr>
              <a:t>            relax( u, v, w )</a:t>
            </a:r>
          </a:p>
        </p:txBody>
      </p:sp>
      <p:sp>
        <p:nvSpPr>
          <p:cNvPr id="10246" name="AutoShape 8"/>
          <p:cNvSpPr>
            <a:spLocks noChangeArrowheads="1"/>
          </p:cNvSpPr>
          <p:nvPr/>
        </p:nvSpPr>
        <p:spPr bwMode="auto">
          <a:xfrm>
            <a:off x="5257800" y="1371600"/>
            <a:ext cx="2330450" cy="1044575"/>
          </a:xfrm>
          <a:prstGeom prst="downArrowCallout">
            <a:avLst>
              <a:gd name="adj1" fmla="val 55775"/>
              <a:gd name="adj2" fmla="val 55775"/>
              <a:gd name="adj3" fmla="val 16667"/>
              <a:gd name="adj4" fmla="val 66667"/>
            </a:avLst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Initialise </a:t>
            </a:r>
            <a:r>
              <a:rPr lang="en-US" sz="2000" b="1"/>
              <a:t>d, </a:t>
            </a:r>
            <a:r>
              <a:rPr lang="en-US" sz="2000" b="1">
                <a:latin typeface="Symbol" pitchFamily="18" charset="2"/>
              </a:rPr>
              <a:t>p</a:t>
            </a:r>
            <a:r>
              <a:rPr lang="en-US" sz="2000" b="1"/>
              <a:t>, S,</a:t>
            </a:r>
            <a:endParaRPr lang="en-US" sz="2000"/>
          </a:p>
          <a:p>
            <a:pPr algn="ctr"/>
            <a:r>
              <a:rPr lang="en-US" sz="2000">
                <a:latin typeface="Arial" charset="0"/>
              </a:rPr>
              <a:t>vertex </a:t>
            </a:r>
            <a:r>
              <a:rPr lang="en-US" sz="2000" b="1"/>
              <a:t>Q</a:t>
            </a:r>
            <a:r>
              <a:rPr lang="en-US" sz="2000"/>
              <a:t> </a:t>
            </a:r>
            <a:endParaRPr lang="en-US"/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914400" y="2514600"/>
            <a:ext cx="7696200" cy="914400"/>
          </a:xfrm>
          <a:prstGeom prst="rect">
            <a:avLst/>
          </a:prstGeom>
          <a:noFill/>
          <a:ln w="38100">
            <a:solidFill>
              <a:srgbClr val="063DE8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Dijkstra’s Algorithm - </a:t>
            </a:r>
            <a:r>
              <a:rPr lang="en-US" sz="2800" smtClean="0"/>
              <a:t>Loop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848600" cy="5486400"/>
          </a:xfrm>
        </p:spPr>
        <p:txBody>
          <a:bodyPr/>
          <a:lstStyle/>
          <a:p>
            <a:r>
              <a:rPr lang="en-US" sz="2400" smtClean="0"/>
              <a:t>The Shortest Paths algorithm</a:t>
            </a:r>
          </a:p>
          <a:p>
            <a:pPr lvl="1"/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1000" y="1219200"/>
            <a:ext cx="2314575" cy="800100"/>
          </a:xfrm>
          <a:prstGeom prst="rect">
            <a:avLst/>
          </a:prstGeom>
          <a:solidFill>
            <a:srgbClr val="FFFF00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Given a graph, </a:t>
            </a:r>
            <a:r>
              <a:rPr lang="en-US" sz="2000" b="1"/>
              <a:t>g,</a:t>
            </a:r>
            <a:r>
              <a:rPr lang="en-US" sz="2000" b="1">
                <a:latin typeface="Arial" charset="0"/>
              </a:rPr>
              <a:t> </a:t>
            </a:r>
            <a:br>
              <a:rPr lang="en-US" sz="2000" b="1">
                <a:latin typeface="Arial" charset="0"/>
              </a:rPr>
            </a:br>
            <a:r>
              <a:rPr lang="en-US" sz="2000" b="1">
                <a:latin typeface="Arial" charset="0"/>
              </a:rPr>
              <a:t>and a source, </a:t>
            </a:r>
            <a:r>
              <a:rPr lang="en-US" sz="2000" b="1"/>
              <a:t>s</a:t>
            </a:r>
            <a:r>
              <a:rPr lang="en-US"/>
              <a:t> 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81000" y="2133600"/>
            <a:ext cx="8261350" cy="2835275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shortest_paths( Graph g, Node s )</a:t>
            </a:r>
          </a:p>
          <a:p>
            <a:r>
              <a:rPr lang="en-US" sz="2000" b="1">
                <a:latin typeface="Courier New" pitchFamily="49" charset="0"/>
              </a:rPr>
              <a:t>    initialise_single_source( g, s )</a:t>
            </a:r>
          </a:p>
          <a:p>
            <a:r>
              <a:rPr lang="en-US" sz="2000" b="1">
                <a:latin typeface="Courier New" pitchFamily="49" charset="0"/>
              </a:rPr>
              <a:t>    S := { 0 }        /* Make S empty */</a:t>
            </a:r>
          </a:p>
          <a:p>
            <a:r>
              <a:rPr lang="en-US" sz="2000" b="1">
                <a:latin typeface="Courier New" pitchFamily="49" charset="0"/>
              </a:rPr>
              <a:t>    Q := Vertices( g ) /* Put the vertices in a PQ */</a:t>
            </a:r>
          </a:p>
          <a:p>
            <a:r>
              <a:rPr lang="en-US" sz="2000" b="1">
                <a:latin typeface="Courier New" pitchFamily="49" charset="0"/>
              </a:rPr>
              <a:t>    while not Empty(Q) </a:t>
            </a:r>
          </a:p>
          <a:p>
            <a:r>
              <a:rPr lang="en-US" sz="2000" b="1">
                <a:latin typeface="Courier New" pitchFamily="49" charset="0"/>
              </a:rPr>
              <a:t>        u := ExtractCheapest( Q );</a:t>
            </a:r>
          </a:p>
          <a:p>
            <a:r>
              <a:rPr lang="en-US" sz="2000" b="1">
                <a:latin typeface="Courier New" pitchFamily="49" charset="0"/>
              </a:rPr>
              <a:t>        AddNode( S, u ); /* Add u to S */</a:t>
            </a:r>
          </a:p>
          <a:p>
            <a:r>
              <a:rPr lang="en-US" sz="2000" b="1">
                <a:latin typeface="Courier New" pitchFamily="49" charset="0"/>
              </a:rPr>
              <a:t>        for each vertex v in Adjacent( u )</a:t>
            </a:r>
          </a:p>
          <a:p>
            <a:r>
              <a:rPr lang="en-US" sz="2000" b="1">
                <a:latin typeface="Courier New" pitchFamily="49" charset="0"/>
              </a:rPr>
              <a:t>            relax( u, v, w )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5743575" y="3657600"/>
            <a:ext cx="3046413" cy="434975"/>
          </a:xfrm>
          <a:prstGeom prst="leftArrowCallout">
            <a:avLst>
              <a:gd name="adj1" fmla="val 18981"/>
              <a:gd name="adj2" fmla="val 30292"/>
              <a:gd name="adj3" fmla="val 63098"/>
              <a:gd name="adj4" fmla="val 43856"/>
            </a:avLst>
          </a:prstGeom>
          <a:solidFill>
            <a:srgbClr val="FFFF00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   Greedy! </a:t>
            </a:r>
            <a:endParaRPr lang="en-US"/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2667000" y="2209800"/>
            <a:ext cx="2330450" cy="1044575"/>
          </a:xfrm>
          <a:prstGeom prst="downArrowCallout">
            <a:avLst>
              <a:gd name="adj1" fmla="val 55775"/>
              <a:gd name="adj2" fmla="val 55775"/>
              <a:gd name="adj3" fmla="val 16667"/>
              <a:gd name="adj4" fmla="val 66667"/>
            </a:avLst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While there are still nodes in</a:t>
            </a:r>
            <a:r>
              <a:rPr lang="en-US" sz="2000">
                <a:latin typeface="Arial" charset="0"/>
              </a:rPr>
              <a:t> </a:t>
            </a:r>
            <a:r>
              <a:rPr lang="en-US" sz="2000" b="1"/>
              <a:t>Q</a:t>
            </a:r>
            <a:r>
              <a:rPr lang="en-US" sz="2000"/>
              <a:t> </a:t>
            </a:r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914400" y="3429000"/>
            <a:ext cx="3200400" cy="304800"/>
          </a:xfrm>
          <a:prstGeom prst="rect">
            <a:avLst/>
          </a:prstGeom>
          <a:noFill/>
          <a:ln w="38100">
            <a:solidFill>
              <a:srgbClr val="063DE8"/>
            </a:solidFill>
            <a:prstDash val="lgDash"/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Dijkstra’s Algorithm - </a:t>
            </a:r>
            <a:r>
              <a:rPr lang="en-US" sz="2800" smtClean="0"/>
              <a:t>Relax neighbours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848600" cy="5486400"/>
          </a:xfrm>
        </p:spPr>
        <p:txBody>
          <a:bodyPr/>
          <a:lstStyle/>
          <a:p>
            <a:r>
              <a:rPr lang="en-US" sz="2400" smtClean="0"/>
              <a:t>The Shortest Paths algorithm</a:t>
            </a:r>
          </a:p>
          <a:p>
            <a:pPr lvl="1"/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81000" y="1219200"/>
            <a:ext cx="2314575" cy="800100"/>
          </a:xfrm>
          <a:prstGeom prst="rect">
            <a:avLst/>
          </a:prstGeom>
          <a:solidFill>
            <a:srgbClr val="FFFF00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Given a graph, </a:t>
            </a:r>
            <a:r>
              <a:rPr lang="en-US" sz="2000" b="1"/>
              <a:t>g,</a:t>
            </a:r>
            <a:r>
              <a:rPr lang="en-US" sz="2000" b="1">
                <a:latin typeface="Arial" charset="0"/>
              </a:rPr>
              <a:t> </a:t>
            </a:r>
            <a:br>
              <a:rPr lang="en-US" sz="2000" b="1">
                <a:latin typeface="Arial" charset="0"/>
              </a:rPr>
            </a:br>
            <a:r>
              <a:rPr lang="en-US" sz="2000" b="1">
                <a:latin typeface="Arial" charset="0"/>
              </a:rPr>
              <a:t>and a source, </a:t>
            </a:r>
            <a:r>
              <a:rPr lang="en-US" sz="2000" b="1"/>
              <a:t>s</a:t>
            </a:r>
            <a:r>
              <a:rPr lang="en-US"/>
              <a:t>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81000" y="2133600"/>
            <a:ext cx="8261350" cy="2835275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shortest_paths( Graph g, Node s )</a:t>
            </a:r>
          </a:p>
          <a:p>
            <a:r>
              <a:rPr lang="en-US" sz="2000" b="1">
                <a:latin typeface="Courier New" pitchFamily="49" charset="0"/>
              </a:rPr>
              <a:t>    initialise_single_source( g, s )</a:t>
            </a:r>
          </a:p>
          <a:p>
            <a:r>
              <a:rPr lang="en-US" sz="2000" b="1">
                <a:latin typeface="Courier New" pitchFamily="49" charset="0"/>
              </a:rPr>
              <a:t>    S := { 0 }        /* Make S empty */</a:t>
            </a:r>
          </a:p>
          <a:p>
            <a:r>
              <a:rPr lang="en-US" sz="2000" b="1">
                <a:latin typeface="Courier New" pitchFamily="49" charset="0"/>
              </a:rPr>
              <a:t>    Q := Vertices( g ) /* Put the vertices in a PQ */</a:t>
            </a:r>
          </a:p>
          <a:p>
            <a:r>
              <a:rPr lang="en-US" sz="2000" b="1">
                <a:latin typeface="Courier New" pitchFamily="49" charset="0"/>
              </a:rPr>
              <a:t>    while not Empty(Q) </a:t>
            </a:r>
          </a:p>
          <a:p>
            <a:r>
              <a:rPr lang="en-US" sz="2000" b="1">
                <a:latin typeface="Courier New" pitchFamily="49" charset="0"/>
              </a:rPr>
              <a:t>        u := ExtractCheapest( Q );</a:t>
            </a:r>
          </a:p>
          <a:p>
            <a:r>
              <a:rPr lang="en-US" sz="2000" b="1">
                <a:latin typeface="Courier New" pitchFamily="49" charset="0"/>
              </a:rPr>
              <a:t>        AddNode( S, u ); /* Add u to S */</a:t>
            </a:r>
          </a:p>
          <a:p>
            <a:r>
              <a:rPr lang="en-US" sz="2000" b="1">
                <a:latin typeface="Courier New" pitchFamily="49" charset="0"/>
              </a:rPr>
              <a:t>        for each vertex v in Adjacent( u )</a:t>
            </a:r>
          </a:p>
          <a:p>
            <a:r>
              <a:rPr lang="en-US" sz="2000" b="1">
                <a:latin typeface="Courier New" pitchFamily="49" charset="0"/>
              </a:rPr>
              <a:t>            relax( u, v, w )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5743575" y="3657600"/>
            <a:ext cx="3046413" cy="434975"/>
          </a:xfrm>
          <a:prstGeom prst="leftArrowCallout">
            <a:avLst>
              <a:gd name="adj1" fmla="val 18981"/>
              <a:gd name="adj2" fmla="val 30292"/>
              <a:gd name="adj3" fmla="val 63098"/>
              <a:gd name="adj4" fmla="val 43856"/>
            </a:avLst>
          </a:prstGeom>
          <a:solidFill>
            <a:srgbClr val="FFFF00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   Greedy! </a:t>
            </a:r>
            <a:endParaRPr lang="en-US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2971800" y="1600200"/>
            <a:ext cx="2330450" cy="2544763"/>
          </a:xfrm>
          <a:prstGeom prst="downArrowCallout">
            <a:avLst>
              <a:gd name="adj1" fmla="val 13898"/>
              <a:gd name="adj2" fmla="val 18394"/>
              <a:gd name="adj3" fmla="val 19013"/>
              <a:gd name="adj4" fmla="val 63139"/>
            </a:avLst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Update the estimate of the shortest paths to all nodes attached to </a:t>
            </a:r>
            <a:r>
              <a:rPr lang="en-US" sz="2000">
                <a:latin typeface="Arial" charset="0"/>
              </a:rPr>
              <a:t> </a:t>
            </a:r>
            <a:r>
              <a:rPr lang="en-US" sz="2000" b="1"/>
              <a:t>u</a:t>
            </a:r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600200" y="4343400"/>
            <a:ext cx="5334000" cy="609600"/>
          </a:xfrm>
          <a:prstGeom prst="rect">
            <a:avLst/>
          </a:prstGeom>
          <a:noFill/>
          <a:ln w="38100">
            <a:solidFill>
              <a:srgbClr val="063DE8"/>
            </a:solidFill>
            <a:prstDash val="lgDash"/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Dijkstra’s Algorithm - </a:t>
            </a:r>
            <a:r>
              <a:rPr lang="en-US" sz="2800" smtClean="0"/>
              <a:t>Operation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848600" cy="5486400"/>
          </a:xfrm>
        </p:spPr>
        <p:txBody>
          <a:bodyPr/>
          <a:lstStyle/>
          <a:p>
            <a:r>
              <a:rPr lang="en-US" sz="2400" smtClean="0"/>
              <a:t>Initial Graph</a:t>
            </a:r>
          </a:p>
          <a:p>
            <a:pPr lvl="1"/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5410200" y="1752600"/>
            <a:ext cx="2330450" cy="800100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Distance to all nodes marked </a:t>
            </a:r>
            <a:r>
              <a:rPr lang="en-US">
                <a:latin typeface="Symbol" pitchFamily="18" charset="2"/>
              </a:rPr>
              <a:t>¥</a:t>
            </a:r>
            <a:endParaRPr lang="en-US"/>
          </a:p>
        </p:txBody>
      </p:sp>
      <p:pic>
        <p:nvPicPr>
          <p:cNvPr id="13317" name="Picture 9" descr="\\Odin\morris\Courses\PLDS210\fig\dij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95400"/>
            <a:ext cx="34290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457200" y="1371600"/>
            <a:ext cx="1360488" cy="8064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rgbClr val="063DE8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   Source</a:t>
            </a:r>
          </a:p>
          <a:p>
            <a:pPr algn="ctr"/>
            <a:r>
              <a:rPr lang="en-US" sz="2000" b="1">
                <a:latin typeface="Arial" charset="0"/>
              </a:rPr>
              <a:t>Mark 0 </a:t>
            </a:r>
            <a:endParaRPr lang="en-US"/>
          </a:p>
        </p:txBody>
      </p:sp>
      <p:sp>
        <p:nvSpPr>
          <p:cNvPr id="13319" name="Line 10"/>
          <p:cNvSpPr>
            <a:spLocks noChangeShapeType="1"/>
          </p:cNvSpPr>
          <p:nvPr/>
        </p:nvSpPr>
        <p:spPr bwMode="auto">
          <a:xfrm>
            <a:off x="1371600" y="2209800"/>
            <a:ext cx="304800" cy="38100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Dijkstra’s Algorithm - </a:t>
            </a:r>
            <a:r>
              <a:rPr lang="en-US" sz="2800" smtClean="0"/>
              <a:t>Operation</a:t>
            </a:r>
            <a:endParaRPr lang="en-US" smtClean="0"/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848600" cy="5486400"/>
          </a:xfrm>
        </p:spPr>
        <p:txBody>
          <a:bodyPr/>
          <a:lstStyle/>
          <a:p>
            <a:r>
              <a:rPr lang="en-US" sz="2400" smtClean="0"/>
              <a:t>Initial Graph</a:t>
            </a:r>
          </a:p>
          <a:p>
            <a:pPr lvl="1"/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4340" name="Picture 1029" descr="\\Odin\morris\Courses\PLDS210\fig\dij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43000"/>
            <a:ext cx="34290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AutoShape 1030"/>
          <p:cNvSpPr>
            <a:spLocks noChangeArrowheads="1"/>
          </p:cNvSpPr>
          <p:nvPr/>
        </p:nvSpPr>
        <p:spPr bwMode="auto">
          <a:xfrm>
            <a:off x="457200" y="1676400"/>
            <a:ext cx="1122363" cy="4699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rgbClr val="063DE8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Source</a:t>
            </a:r>
            <a:endParaRPr lang="en-US"/>
          </a:p>
        </p:txBody>
      </p:sp>
      <p:pic>
        <p:nvPicPr>
          <p:cNvPr id="14342" name="Picture 1032" descr="\\Odin\morris\Courses\PLDS210\fig\dij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143000"/>
            <a:ext cx="3429000" cy="33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Line 1033"/>
          <p:cNvSpPr>
            <a:spLocks noChangeShapeType="1"/>
          </p:cNvSpPr>
          <p:nvPr/>
        </p:nvSpPr>
        <p:spPr bwMode="auto">
          <a:xfrm>
            <a:off x="4572000" y="2438400"/>
            <a:ext cx="45720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1028"/>
          <p:cNvSpPr>
            <a:spLocks noChangeArrowheads="1"/>
          </p:cNvSpPr>
          <p:nvPr/>
        </p:nvSpPr>
        <p:spPr bwMode="auto">
          <a:xfrm>
            <a:off x="4876800" y="4343400"/>
            <a:ext cx="3657600" cy="739775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Relax vertices adjacent to source</a:t>
            </a:r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Dijkstra’s Algorithm - </a:t>
            </a:r>
            <a:r>
              <a:rPr lang="en-US" sz="2800" smtClean="0"/>
              <a:t>Operation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848600" cy="5486400"/>
          </a:xfrm>
        </p:spPr>
        <p:txBody>
          <a:bodyPr/>
          <a:lstStyle/>
          <a:p>
            <a:r>
              <a:rPr lang="en-US" sz="2400" smtClean="0"/>
              <a:t>Initial Graph</a:t>
            </a:r>
          </a:p>
          <a:p>
            <a:pPr lvl="1"/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5364" name="Picture 4" descr="\\Odin\morris\Courses\PLDS210\fig\dij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43000"/>
            <a:ext cx="34290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457200" y="1676400"/>
            <a:ext cx="1122363" cy="4699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rgbClr val="063DE8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Source</a:t>
            </a:r>
            <a:endParaRPr lang="en-US"/>
          </a:p>
        </p:txBody>
      </p:sp>
      <p:pic>
        <p:nvPicPr>
          <p:cNvPr id="15366" name="Picture 6" descr="\\Odin\morris\Courses\PLDS210\fig\dij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143000"/>
            <a:ext cx="3429000" cy="33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4572000" y="2438400"/>
            <a:ext cx="45720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5029200" y="4343400"/>
            <a:ext cx="2819400" cy="739775"/>
          </a:xfrm>
          <a:prstGeom prst="rect">
            <a:avLst/>
          </a:prstGeom>
          <a:solidFill>
            <a:srgbClr val="FFFF00"/>
          </a:solidFill>
          <a:ln w="38100">
            <a:solidFill>
              <a:srgbClr val="FC012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Red arrows show </a:t>
            </a:r>
          </a:p>
          <a:p>
            <a:pPr algn="ctr"/>
            <a:r>
              <a:rPr lang="en-US" sz="2000" b="1">
                <a:latin typeface="Arial" charset="0"/>
              </a:rPr>
              <a:t>pre-decessors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Dijkstra’s Algorithm - </a:t>
            </a:r>
            <a:r>
              <a:rPr lang="en-US" sz="2800" smtClean="0"/>
              <a:t>Operation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848600" cy="5486400"/>
          </a:xfrm>
        </p:spPr>
        <p:txBody>
          <a:bodyPr/>
          <a:lstStyle/>
          <a:p>
            <a:endParaRPr lang="en-US" sz="2400" smtClean="0"/>
          </a:p>
          <a:p>
            <a:pPr lvl="1"/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6388" name="Picture 6" descr="\\Odin\morris\Courses\PLDS210\fig\dij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3429000" cy="33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609600" y="4343400"/>
            <a:ext cx="2819400" cy="434975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Source is now in </a:t>
            </a:r>
            <a:r>
              <a:rPr lang="en-US" sz="2000" b="1"/>
              <a:t>S</a:t>
            </a:r>
            <a:endParaRPr lang="en-US"/>
          </a:p>
        </p:txBody>
      </p:sp>
      <p:pic>
        <p:nvPicPr>
          <p:cNvPr id="16390" name="Picture 9" descr="\\Odin\morris\Courses\PLDS210\fig\dij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143000"/>
            <a:ext cx="3352800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Line 10"/>
          <p:cNvSpPr>
            <a:spLocks noChangeShapeType="1"/>
          </p:cNvSpPr>
          <p:nvPr/>
        </p:nvSpPr>
        <p:spPr bwMode="auto">
          <a:xfrm>
            <a:off x="4191000" y="2590800"/>
            <a:ext cx="45720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Rectangle 11"/>
          <p:cNvSpPr>
            <a:spLocks noChangeArrowheads="1"/>
          </p:cNvSpPr>
          <p:nvPr/>
        </p:nvSpPr>
        <p:spPr bwMode="auto">
          <a:xfrm>
            <a:off x="5181600" y="4267200"/>
            <a:ext cx="2895600" cy="739775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Sort vertices and</a:t>
            </a:r>
            <a:br>
              <a:rPr lang="en-US" sz="2000" b="1">
                <a:latin typeface="Arial" charset="0"/>
              </a:rPr>
            </a:br>
            <a:r>
              <a:rPr lang="en-US" sz="2000" b="1">
                <a:latin typeface="Arial" charset="0"/>
              </a:rPr>
              <a:t> choose closest</a:t>
            </a:r>
            <a:endParaRPr lang="en-US"/>
          </a:p>
        </p:txBody>
      </p:sp>
      <p:sp>
        <p:nvSpPr>
          <p:cNvPr id="16393" name="Line 12"/>
          <p:cNvSpPr>
            <a:spLocks noChangeShapeType="1"/>
          </p:cNvSpPr>
          <p:nvPr/>
        </p:nvSpPr>
        <p:spPr bwMode="auto">
          <a:xfrm flipV="1">
            <a:off x="6553200" y="40386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Dijkstra’s Algorithm - </a:t>
            </a:r>
            <a:r>
              <a:rPr lang="en-US" sz="2800" smtClean="0"/>
              <a:t>Operation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848600" cy="5486400"/>
          </a:xfrm>
        </p:spPr>
        <p:txBody>
          <a:bodyPr/>
          <a:lstStyle/>
          <a:p>
            <a:endParaRPr lang="en-US" sz="2400" smtClean="0"/>
          </a:p>
          <a:p>
            <a:pPr lvl="1"/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7412" name="Picture 4" descr="\\Odin\morris\Courses\PLDS210\fig\dij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3429000" cy="33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09600" y="4343400"/>
            <a:ext cx="2819400" cy="434975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Source is now in </a:t>
            </a:r>
            <a:r>
              <a:rPr lang="en-US" sz="2000" b="1"/>
              <a:t>S</a:t>
            </a:r>
            <a:endParaRPr lang="en-US"/>
          </a:p>
        </p:txBody>
      </p:sp>
      <p:pic>
        <p:nvPicPr>
          <p:cNvPr id="17414" name="Picture 6" descr="\\Odin\morris\Courses\PLDS210\fig\dij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143000"/>
            <a:ext cx="3352800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4191000" y="2590800"/>
            <a:ext cx="45720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 flipV="1">
            <a:off x="7848600" y="38862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2819400" y="914400"/>
            <a:ext cx="2819400" cy="1044575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Relax </a:t>
            </a:r>
            <a:r>
              <a:rPr lang="en-US" sz="2000" b="1" i="1"/>
              <a:t>u</a:t>
            </a:r>
            <a:r>
              <a:rPr lang="en-US" sz="2000" b="1">
                <a:latin typeface="Arial" charset="0"/>
              </a:rPr>
              <a:t> because a shorter path via</a:t>
            </a:r>
            <a:r>
              <a:rPr lang="en-US" sz="2000" b="1" i="1"/>
              <a:t> x</a:t>
            </a:r>
            <a:endParaRPr lang="en-US" sz="2000" b="1">
              <a:latin typeface="Arial" charset="0"/>
            </a:endParaRPr>
          </a:p>
          <a:p>
            <a:pPr algn="ctr"/>
            <a:r>
              <a:rPr lang="en-US" sz="2000" b="1">
                <a:latin typeface="Arial" charset="0"/>
              </a:rPr>
              <a:t>exists</a:t>
            </a:r>
            <a:endParaRPr lang="en-US"/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>
            <a:off x="5638800" y="16764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5257800" y="4267200"/>
            <a:ext cx="2819400" cy="1044575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Relax </a:t>
            </a:r>
            <a:r>
              <a:rPr lang="en-US" sz="2000" b="1" i="1"/>
              <a:t>y</a:t>
            </a:r>
            <a:r>
              <a:rPr lang="en-US" sz="2000" b="1">
                <a:latin typeface="Arial" charset="0"/>
              </a:rPr>
              <a:t> because a shorter path via</a:t>
            </a:r>
            <a:r>
              <a:rPr lang="en-US" sz="2000" b="1" i="1"/>
              <a:t> x</a:t>
            </a:r>
            <a:endParaRPr lang="en-US" sz="2000" b="1">
              <a:latin typeface="Arial" charset="0"/>
            </a:endParaRPr>
          </a:p>
          <a:p>
            <a:pPr algn="ctr"/>
            <a:r>
              <a:rPr lang="en-US" sz="2000" b="1">
                <a:latin typeface="Arial" charset="0"/>
              </a:rPr>
              <a:t>exists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Dijkstra’s Algorithm - </a:t>
            </a:r>
            <a:r>
              <a:rPr lang="en-US" sz="2800" smtClean="0"/>
              <a:t>Operation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848600" cy="5486400"/>
          </a:xfrm>
        </p:spPr>
        <p:txBody>
          <a:bodyPr/>
          <a:lstStyle/>
          <a:p>
            <a:endParaRPr lang="en-US" sz="2400" smtClean="0"/>
          </a:p>
          <a:p>
            <a:pPr lvl="1"/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8436" name="Picture 4" descr="\\Odin\morris\Courses\PLDS210\fig\dij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3429000" cy="33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09600" y="4343400"/>
            <a:ext cx="2819400" cy="434975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Source is now in </a:t>
            </a:r>
            <a:r>
              <a:rPr lang="en-US" sz="2000" b="1"/>
              <a:t>S</a:t>
            </a:r>
            <a:endParaRPr lang="en-US"/>
          </a:p>
        </p:txBody>
      </p:sp>
      <p:pic>
        <p:nvPicPr>
          <p:cNvPr id="18438" name="Picture 6" descr="\\Odin\morris\Courses\PLDS210\fig\dij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143000"/>
            <a:ext cx="3352800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4191000" y="2590800"/>
            <a:ext cx="45720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V="1">
            <a:off x="7848600" y="38862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2819400" y="2209800"/>
            <a:ext cx="2819400" cy="739775"/>
          </a:xfrm>
          <a:prstGeom prst="rect">
            <a:avLst/>
          </a:prstGeom>
          <a:solidFill>
            <a:srgbClr val="FFFF00"/>
          </a:solidFill>
          <a:ln w="38100">
            <a:solidFill>
              <a:srgbClr val="FC012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Change </a:t>
            </a:r>
            <a:r>
              <a:rPr lang="en-US" sz="2000" b="1" i="1"/>
              <a:t>u’s</a:t>
            </a:r>
            <a:r>
              <a:rPr lang="en-US" sz="2000" b="1">
                <a:latin typeface="Arial" charset="0"/>
              </a:rPr>
              <a:t> </a:t>
            </a:r>
            <a:br>
              <a:rPr lang="en-US" sz="2000" b="1">
                <a:latin typeface="Arial" charset="0"/>
              </a:rPr>
            </a:br>
            <a:r>
              <a:rPr lang="en-US" sz="2000" b="1">
                <a:latin typeface="Arial" charset="0"/>
              </a:rPr>
              <a:t>pre-decessor also</a:t>
            </a:r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5638800" y="2514600"/>
            <a:ext cx="838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5257800" y="4267200"/>
            <a:ext cx="2819400" cy="1044575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Relax </a:t>
            </a:r>
            <a:r>
              <a:rPr lang="en-US" sz="2000" b="1" i="1"/>
              <a:t>y</a:t>
            </a:r>
            <a:r>
              <a:rPr lang="en-US" sz="2000" b="1">
                <a:latin typeface="Arial" charset="0"/>
              </a:rPr>
              <a:t> because a shorter path via</a:t>
            </a:r>
            <a:r>
              <a:rPr lang="en-US" sz="2000" b="1" i="1"/>
              <a:t> x</a:t>
            </a:r>
            <a:endParaRPr lang="en-US" sz="2000" b="1">
              <a:latin typeface="Arial" charset="0"/>
            </a:endParaRPr>
          </a:p>
          <a:p>
            <a:pPr algn="ctr"/>
            <a:r>
              <a:rPr lang="en-US" sz="2000" b="1">
                <a:latin typeface="Arial" charset="0"/>
              </a:rPr>
              <a:t>exists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829700"/>
          </a:xfrm>
        </p:spPr>
        <p:txBody>
          <a:bodyPr/>
          <a:lstStyle/>
          <a:p>
            <a:pPr eaLnBrk="1" hangingPunct="1"/>
            <a:r>
              <a:rPr lang="en-US" b="1" dirty="0" smtClean="0"/>
              <a:t>Simple Graphs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79248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Correspond to symmetric binary relations R.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 simple graph G=(V, E) consists of:</a:t>
            </a:r>
          </a:p>
          <a:p>
            <a:pPr lvl="1" eaLnBrk="1" hangingPunct="1"/>
            <a:r>
              <a:rPr lang="en-US" dirty="0" smtClean="0"/>
              <a:t>a set </a:t>
            </a:r>
            <a:r>
              <a:rPr lang="en-US" i="1" dirty="0" smtClean="0"/>
              <a:t>V</a:t>
            </a:r>
            <a:r>
              <a:rPr lang="en-US" dirty="0" smtClean="0"/>
              <a:t> of </a:t>
            </a:r>
            <a:r>
              <a:rPr lang="en-US" i="1" dirty="0" smtClean="0"/>
              <a:t>vertices</a:t>
            </a:r>
            <a:r>
              <a:rPr lang="en-US" dirty="0" smtClean="0"/>
              <a:t> or</a:t>
            </a:r>
            <a:r>
              <a:rPr lang="en-US" i="1" dirty="0" smtClean="0"/>
              <a:t> nodes</a:t>
            </a:r>
            <a:r>
              <a:rPr lang="en-US" dirty="0" smtClean="0"/>
              <a:t> (</a:t>
            </a:r>
            <a:r>
              <a:rPr lang="en-US" i="1" dirty="0" smtClean="0"/>
              <a:t>V</a:t>
            </a:r>
            <a:r>
              <a:rPr lang="en-US" dirty="0" smtClean="0"/>
              <a:t> corresponds to the universe of the relation </a:t>
            </a:r>
            <a:r>
              <a:rPr lang="en-US" i="1" dirty="0" smtClean="0"/>
              <a:t>R</a:t>
            </a:r>
            <a:r>
              <a:rPr lang="en-US" dirty="0" smtClean="0"/>
              <a:t>),</a:t>
            </a:r>
          </a:p>
          <a:p>
            <a:pPr lvl="1" eaLnBrk="1" hangingPunct="1"/>
            <a:r>
              <a:rPr lang="en-US" dirty="0" smtClean="0"/>
              <a:t>a set </a:t>
            </a:r>
            <a:r>
              <a:rPr lang="en-US" i="1" dirty="0" smtClean="0"/>
              <a:t>E</a:t>
            </a:r>
            <a:r>
              <a:rPr lang="en-US" dirty="0" smtClean="0"/>
              <a:t> of </a:t>
            </a:r>
            <a:r>
              <a:rPr lang="en-US" i="1" dirty="0" smtClean="0"/>
              <a:t>edges</a:t>
            </a:r>
            <a:r>
              <a:rPr lang="en-US" dirty="0" smtClean="0"/>
              <a:t> / </a:t>
            </a:r>
            <a:r>
              <a:rPr lang="en-US" i="1" dirty="0" smtClean="0"/>
              <a:t>arcs</a:t>
            </a:r>
            <a:r>
              <a:rPr lang="en-US" dirty="0" smtClean="0"/>
              <a:t> / </a:t>
            </a:r>
            <a:r>
              <a:rPr lang="en-US" i="1" dirty="0" smtClean="0"/>
              <a:t>links</a:t>
            </a:r>
            <a:r>
              <a:rPr lang="en-US" dirty="0" smtClean="0"/>
              <a:t>: unordered pairs of elements </a:t>
            </a:r>
            <a:r>
              <a:rPr lang="en-US" i="1" dirty="0" err="1" smtClean="0"/>
              <a:t>u</a:t>
            </a:r>
            <a:r>
              <a:rPr lang="en-US" dirty="0" err="1" smtClean="0"/>
              <a:t>,</a:t>
            </a:r>
            <a:r>
              <a:rPr lang="en-US" i="1" dirty="0" err="1" smtClean="0"/>
              <a:t>v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V</a:t>
            </a:r>
            <a:r>
              <a:rPr lang="en-US" dirty="0" smtClean="0"/>
              <a:t>, such that </a:t>
            </a:r>
            <a:r>
              <a:rPr lang="en-US" i="1" dirty="0" err="1" smtClean="0"/>
              <a:t>uRv</a:t>
            </a:r>
            <a:r>
              <a:rPr lang="en-US" dirty="0" smtClean="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2362200"/>
            <a:ext cx="2228850" cy="1228725"/>
            <a:chOff x="3555" y="12390"/>
            <a:chExt cx="2880" cy="1320"/>
          </a:xfrm>
        </p:grpSpPr>
        <p:sp>
          <p:nvSpPr>
            <p:cNvPr id="13320" name="Oval 5"/>
            <p:cNvSpPr>
              <a:spLocks noChangeArrowheads="1"/>
            </p:cNvSpPr>
            <p:nvPr/>
          </p:nvSpPr>
          <p:spPr bwMode="auto">
            <a:xfrm>
              <a:off x="3555" y="12510"/>
              <a:ext cx="240" cy="240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21" name="Oval 6"/>
            <p:cNvSpPr>
              <a:spLocks noChangeArrowheads="1"/>
            </p:cNvSpPr>
            <p:nvPr/>
          </p:nvSpPr>
          <p:spPr bwMode="auto">
            <a:xfrm>
              <a:off x="3555" y="13470"/>
              <a:ext cx="240" cy="240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22" name="Oval 7"/>
            <p:cNvSpPr>
              <a:spLocks noChangeArrowheads="1"/>
            </p:cNvSpPr>
            <p:nvPr/>
          </p:nvSpPr>
          <p:spPr bwMode="auto">
            <a:xfrm>
              <a:off x="4635" y="13470"/>
              <a:ext cx="240" cy="240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23" name="Oval 8"/>
            <p:cNvSpPr>
              <a:spLocks noChangeArrowheads="1"/>
            </p:cNvSpPr>
            <p:nvPr/>
          </p:nvSpPr>
          <p:spPr bwMode="auto">
            <a:xfrm>
              <a:off x="4995" y="12630"/>
              <a:ext cx="240" cy="240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24" name="Oval 9"/>
            <p:cNvSpPr>
              <a:spLocks noChangeArrowheads="1"/>
            </p:cNvSpPr>
            <p:nvPr/>
          </p:nvSpPr>
          <p:spPr bwMode="auto">
            <a:xfrm>
              <a:off x="5835" y="13350"/>
              <a:ext cx="240" cy="240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25" name="Oval 10"/>
            <p:cNvSpPr>
              <a:spLocks noChangeArrowheads="1"/>
            </p:cNvSpPr>
            <p:nvPr/>
          </p:nvSpPr>
          <p:spPr bwMode="auto">
            <a:xfrm>
              <a:off x="5955" y="12390"/>
              <a:ext cx="240" cy="240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26" name="Oval 11"/>
            <p:cNvSpPr>
              <a:spLocks noChangeArrowheads="1"/>
            </p:cNvSpPr>
            <p:nvPr/>
          </p:nvSpPr>
          <p:spPr bwMode="auto">
            <a:xfrm>
              <a:off x="4155" y="12870"/>
              <a:ext cx="240" cy="240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27" name="Oval 12"/>
            <p:cNvSpPr>
              <a:spLocks noChangeArrowheads="1"/>
            </p:cNvSpPr>
            <p:nvPr/>
          </p:nvSpPr>
          <p:spPr bwMode="auto">
            <a:xfrm>
              <a:off x="5355" y="12990"/>
              <a:ext cx="240" cy="240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28" name="Oval 13"/>
            <p:cNvSpPr>
              <a:spLocks noChangeArrowheads="1"/>
            </p:cNvSpPr>
            <p:nvPr/>
          </p:nvSpPr>
          <p:spPr bwMode="auto">
            <a:xfrm>
              <a:off x="5235" y="13470"/>
              <a:ext cx="240" cy="240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29" name="Oval 14"/>
            <p:cNvSpPr>
              <a:spLocks noChangeArrowheads="1"/>
            </p:cNvSpPr>
            <p:nvPr/>
          </p:nvSpPr>
          <p:spPr bwMode="auto">
            <a:xfrm>
              <a:off x="6195" y="12870"/>
              <a:ext cx="240" cy="240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30" name="Line 15"/>
            <p:cNvSpPr>
              <a:spLocks noChangeShapeType="1"/>
            </p:cNvSpPr>
            <p:nvPr/>
          </p:nvSpPr>
          <p:spPr bwMode="auto">
            <a:xfrm flipV="1">
              <a:off x="3795" y="12510"/>
              <a:ext cx="216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31" name="Line 16"/>
            <p:cNvSpPr>
              <a:spLocks noChangeShapeType="1"/>
            </p:cNvSpPr>
            <p:nvPr/>
          </p:nvSpPr>
          <p:spPr bwMode="auto">
            <a:xfrm flipV="1">
              <a:off x="3795" y="12990"/>
              <a:ext cx="360" cy="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32" name="Line 17"/>
            <p:cNvSpPr>
              <a:spLocks noChangeShapeType="1"/>
            </p:cNvSpPr>
            <p:nvPr/>
          </p:nvSpPr>
          <p:spPr bwMode="auto">
            <a:xfrm flipV="1">
              <a:off x="4395" y="12750"/>
              <a:ext cx="60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33" name="Line 18"/>
            <p:cNvSpPr>
              <a:spLocks noChangeShapeType="1"/>
            </p:cNvSpPr>
            <p:nvPr/>
          </p:nvSpPr>
          <p:spPr bwMode="auto">
            <a:xfrm>
              <a:off x="3795" y="12750"/>
              <a:ext cx="36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34" name="Line 19"/>
            <p:cNvSpPr>
              <a:spLocks noChangeShapeType="1"/>
            </p:cNvSpPr>
            <p:nvPr/>
          </p:nvSpPr>
          <p:spPr bwMode="auto">
            <a:xfrm flipV="1">
              <a:off x="3795" y="13590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35" name="Line 20"/>
            <p:cNvSpPr>
              <a:spLocks noChangeShapeType="1"/>
            </p:cNvSpPr>
            <p:nvPr/>
          </p:nvSpPr>
          <p:spPr bwMode="auto">
            <a:xfrm flipV="1">
              <a:off x="3675" y="12750"/>
              <a:ext cx="0" cy="7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36" name="Line 21"/>
            <p:cNvSpPr>
              <a:spLocks noChangeShapeType="1"/>
            </p:cNvSpPr>
            <p:nvPr/>
          </p:nvSpPr>
          <p:spPr bwMode="auto">
            <a:xfrm>
              <a:off x="4395" y="12990"/>
              <a:ext cx="96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37" name="Line 22"/>
            <p:cNvSpPr>
              <a:spLocks noChangeShapeType="1"/>
            </p:cNvSpPr>
            <p:nvPr/>
          </p:nvSpPr>
          <p:spPr bwMode="auto">
            <a:xfrm flipV="1">
              <a:off x="5475" y="12990"/>
              <a:ext cx="720" cy="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38" name="Line 23"/>
            <p:cNvSpPr>
              <a:spLocks noChangeShapeType="1"/>
            </p:cNvSpPr>
            <p:nvPr/>
          </p:nvSpPr>
          <p:spPr bwMode="auto">
            <a:xfrm flipV="1">
              <a:off x="4815" y="12855"/>
              <a:ext cx="248" cy="6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39" name="Line 24"/>
            <p:cNvSpPr>
              <a:spLocks noChangeShapeType="1"/>
            </p:cNvSpPr>
            <p:nvPr/>
          </p:nvSpPr>
          <p:spPr bwMode="auto">
            <a:xfrm>
              <a:off x="5235" y="12750"/>
              <a:ext cx="96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40" name="Line 25"/>
            <p:cNvSpPr>
              <a:spLocks noChangeShapeType="1"/>
            </p:cNvSpPr>
            <p:nvPr/>
          </p:nvSpPr>
          <p:spPr bwMode="auto">
            <a:xfrm flipV="1">
              <a:off x="5235" y="12510"/>
              <a:ext cx="72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41" name="Line 26"/>
            <p:cNvSpPr>
              <a:spLocks noChangeShapeType="1"/>
            </p:cNvSpPr>
            <p:nvPr/>
          </p:nvSpPr>
          <p:spPr bwMode="auto">
            <a:xfrm>
              <a:off x="4350" y="13110"/>
              <a:ext cx="360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42" name="Line 27"/>
            <p:cNvSpPr>
              <a:spLocks noChangeShapeType="1"/>
            </p:cNvSpPr>
            <p:nvPr/>
          </p:nvSpPr>
          <p:spPr bwMode="auto">
            <a:xfrm>
              <a:off x="4875" y="13590"/>
              <a:ext cx="3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43" name="Line 28"/>
            <p:cNvSpPr>
              <a:spLocks noChangeShapeType="1"/>
            </p:cNvSpPr>
            <p:nvPr/>
          </p:nvSpPr>
          <p:spPr bwMode="auto">
            <a:xfrm flipV="1">
              <a:off x="5475" y="13470"/>
              <a:ext cx="36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44" name="Line 29"/>
            <p:cNvSpPr>
              <a:spLocks noChangeShapeType="1"/>
            </p:cNvSpPr>
            <p:nvPr/>
          </p:nvSpPr>
          <p:spPr bwMode="auto">
            <a:xfrm flipV="1">
              <a:off x="5355" y="13230"/>
              <a:ext cx="12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45" name="Line 30"/>
            <p:cNvSpPr>
              <a:spLocks noChangeShapeType="1"/>
            </p:cNvSpPr>
            <p:nvPr/>
          </p:nvSpPr>
          <p:spPr bwMode="auto">
            <a:xfrm flipV="1">
              <a:off x="5595" y="12630"/>
              <a:ext cx="48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46" name="Line 31"/>
            <p:cNvSpPr>
              <a:spLocks noChangeShapeType="1"/>
            </p:cNvSpPr>
            <p:nvPr/>
          </p:nvSpPr>
          <p:spPr bwMode="auto">
            <a:xfrm flipV="1">
              <a:off x="6075" y="13110"/>
              <a:ext cx="240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47" name="Line 32"/>
            <p:cNvSpPr>
              <a:spLocks noChangeShapeType="1"/>
            </p:cNvSpPr>
            <p:nvPr/>
          </p:nvSpPr>
          <p:spPr bwMode="auto">
            <a:xfrm flipH="1" flipV="1">
              <a:off x="6075" y="12630"/>
              <a:ext cx="24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48" name="Line 33"/>
            <p:cNvSpPr>
              <a:spLocks noChangeShapeType="1"/>
            </p:cNvSpPr>
            <p:nvPr/>
          </p:nvSpPr>
          <p:spPr bwMode="auto">
            <a:xfrm flipV="1">
              <a:off x="3795" y="12825"/>
              <a:ext cx="1230" cy="7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Dijkstra’s Algorithm - </a:t>
            </a:r>
            <a:r>
              <a:rPr lang="en-US" sz="2800" smtClean="0"/>
              <a:t>Operation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848600" cy="5486400"/>
          </a:xfrm>
        </p:spPr>
        <p:txBody>
          <a:bodyPr/>
          <a:lstStyle/>
          <a:p>
            <a:endParaRPr lang="en-US" sz="2400" smtClean="0"/>
          </a:p>
          <a:p>
            <a:pPr lvl="1"/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9460" name="Picture 6" descr="\\Odin\morris\Courses\PLDS210\fig\dij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3352800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Line 7"/>
          <p:cNvSpPr>
            <a:spLocks noChangeShapeType="1"/>
          </p:cNvSpPr>
          <p:nvPr/>
        </p:nvSpPr>
        <p:spPr bwMode="auto">
          <a:xfrm>
            <a:off x="4191000" y="2590800"/>
            <a:ext cx="45720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9"/>
          <p:cNvSpPr>
            <a:spLocks noChangeShapeType="1"/>
          </p:cNvSpPr>
          <p:nvPr/>
        </p:nvSpPr>
        <p:spPr bwMode="auto">
          <a:xfrm flipV="1">
            <a:off x="6553200" y="40386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11"/>
          <p:cNvSpPr>
            <a:spLocks noChangeShapeType="1"/>
          </p:cNvSpPr>
          <p:nvPr/>
        </p:nvSpPr>
        <p:spPr bwMode="auto">
          <a:xfrm>
            <a:off x="5638800" y="16764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464" name="Picture 12" descr="\\Odin\morris\Courses\PLDS210\fig\dij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143000"/>
            <a:ext cx="3200400" cy="311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5"/>
          <p:cNvSpPr>
            <a:spLocks noChangeArrowheads="1"/>
          </p:cNvSpPr>
          <p:nvPr/>
        </p:nvSpPr>
        <p:spPr bwMode="auto">
          <a:xfrm>
            <a:off x="609600" y="4343400"/>
            <a:ext cx="2819400" cy="434975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/>
              <a:t>S</a:t>
            </a:r>
            <a:r>
              <a:rPr lang="en-US" sz="2000" b="1">
                <a:latin typeface="Arial" charset="0"/>
              </a:rPr>
              <a:t> is now  </a:t>
            </a:r>
            <a:r>
              <a:rPr lang="en-US" sz="2000" b="1"/>
              <a:t>{</a:t>
            </a:r>
            <a:r>
              <a:rPr lang="en-US" sz="2000" b="1">
                <a:latin typeface="Arial" charset="0"/>
              </a:rPr>
              <a:t> </a:t>
            </a:r>
            <a:r>
              <a:rPr lang="en-US" sz="2000" b="1" i="1"/>
              <a:t>s, x </a:t>
            </a:r>
            <a:r>
              <a:rPr lang="en-US" sz="2000" b="1"/>
              <a:t>}</a:t>
            </a:r>
            <a:endParaRPr lang="en-US"/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5181600" y="4267200"/>
            <a:ext cx="2895600" cy="739775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Sort vertices and</a:t>
            </a:r>
            <a:br>
              <a:rPr lang="en-US" sz="2000" b="1">
                <a:latin typeface="Arial" charset="0"/>
              </a:rPr>
            </a:br>
            <a:r>
              <a:rPr lang="en-US" sz="2000" b="1">
                <a:latin typeface="Arial" charset="0"/>
              </a:rPr>
              <a:t> choose closest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Dijkstra’s Algorithm - </a:t>
            </a:r>
            <a:r>
              <a:rPr lang="en-US" sz="2800" smtClean="0"/>
              <a:t>Operation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848600" cy="5486400"/>
          </a:xfrm>
        </p:spPr>
        <p:txBody>
          <a:bodyPr/>
          <a:lstStyle/>
          <a:p>
            <a:endParaRPr lang="en-US" sz="2400" smtClean="0"/>
          </a:p>
          <a:p>
            <a:pPr lvl="1"/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0484" name="Picture 4" descr="\\Odin\morris\Courses\PLDS210\fig\dij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3352800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4038600" y="2743200"/>
            <a:ext cx="45720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6553200" y="40386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8"/>
          <p:cNvSpPr>
            <a:spLocks noChangeShapeType="1"/>
          </p:cNvSpPr>
          <p:nvPr/>
        </p:nvSpPr>
        <p:spPr bwMode="auto">
          <a:xfrm>
            <a:off x="5638800" y="16764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0488" name="Picture 9" descr="\\Odin\morris\Courses\PLDS210\fig\dij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524000"/>
            <a:ext cx="3200400" cy="311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9" name="Rectangle 10"/>
          <p:cNvSpPr>
            <a:spLocks noChangeArrowheads="1"/>
          </p:cNvSpPr>
          <p:nvPr/>
        </p:nvSpPr>
        <p:spPr bwMode="auto">
          <a:xfrm>
            <a:off x="609600" y="4343400"/>
            <a:ext cx="2819400" cy="434975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/>
              <a:t>S</a:t>
            </a:r>
            <a:r>
              <a:rPr lang="en-US" sz="2000" b="1">
                <a:latin typeface="Arial" charset="0"/>
              </a:rPr>
              <a:t> is now  </a:t>
            </a:r>
            <a:r>
              <a:rPr lang="en-US" sz="2000" b="1"/>
              <a:t>{</a:t>
            </a:r>
            <a:r>
              <a:rPr lang="en-US" sz="2000" b="1">
                <a:latin typeface="Arial" charset="0"/>
              </a:rPr>
              <a:t> </a:t>
            </a:r>
            <a:r>
              <a:rPr lang="en-US" sz="2000" b="1" i="1"/>
              <a:t>s, x </a:t>
            </a:r>
            <a:r>
              <a:rPr lang="en-US" sz="2000" b="1"/>
              <a:t>}</a:t>
            </a:r>
            <a:endParaRPr lang="en-US"/>
          </a:p>
        </p:txBody>
      </p:sp>
      <p:sp>
        <p:nvSpPr>
          <p:cNvPr id="20490" name="Rectangle 11"/>
          <p:cNvSpPr>
            <a:spLocks noChangeArrowheads="1"/>
          </p:cNvSpPr>
          <p:nvPr/>
        </p:nvSpPr>
        <p:spPr bwMode="auto">
          <a:xfrm>
            <a:off x="5257800" y="4495800"/>
            <a:ext cx="2895600" cy="739775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Sort vertices and</a:t>
            </a:r>
            <a:br>
              <a:rPr lang="en-US" sz="2000" b="1">
                <a:latin typeface="Arial" charset="0"/>
              </a:rPr>
            </a:br>
            <a:r>
              <a:rPr lang="en-US" sz="2000" b="1">
                <a:latin typeface="Arial" charset="0"/>
              </a:rPr>
              <a:t> choose closest</a:t>
            </a:r>
            <a:endParaRPr lang="en-US"/>
          </a:p>
        </p:txBody>
      </p:sp>
      <p:sp>
        <p:nvSpPr>
          <p:cNvPr id="20491" name="Line 12"/>
          <p:cNvSpPr>
            <a:spLocks noChangeShapeType="1"/>
          </p:cNvSpPr>
          <p:nvPr/>
        </p:nvSpPr>
        <p:spPr bwMode="auto">
          <a:xfrm>
            <a:off x="7543800" y="1447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Rectangle 7"/>
          <p:cNvSpPr>
            <a:spLocks noChangeArrowheads="1"/>
          </p:cNvSpPr>
          <p:nvPr/>
        </p:nvSpPr>
        <p:spPr bwMode="auto">
          <a:xfrm>
            <a:off x="6096000" y="457200"/>
            <a:ext cx="2819400" cy="1044575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Relax </a:t>
            </a:r>
            <a:r>
              <a:rPr lang="en-US" sz="2000" b="1" i="1"/>
              <a:t>v</a:t>
            </a:r>
            <a:r>
              <a:rPr lang="en-US" sz="2000" b="1">
                <a:latin typeface="Arial" charset="0"/>
              </a:rPr>
              <a:t> because a shorter path via</a:t>
            </a:r>
            <a:r>
              <a:rPr lang="en-US" sz="2000" b="1" i="1"/>
              <a:t> y</a:t>
            </a:r>
            <a:endParaRPr lang="en-US" sz="2000" b="1">
              <a:latin typeface="Arial" charset="0"/>
            </a:endParaRPr>
          </a:p>
          <a:p>
            <a:pPr algn="ctr"/>
            <a:r>
              <a:rPr lang="en-US" sz="2000" b="1">
                <a:latin typeface="Arial" charset="0"/>
              </a:rPr>
              <a:t>exists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Dijkstra’s Algorithm - </a:t>
            </a:r>
            <a:r>
              <a:rPr lang="en-US" sz="2800" smtClean="0"/>
              <a:t>Operation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848600" cy="5486400"/>
          </a:xfrm>
        </p:spPr>
        <p:txBody>
          <a:bodyPr/>
          <a:lstStyle/>
          <a:p>
            <a:endParaRPr lang="en-US" sz="2400" smtClean="0"/>
          </a:p>
          <a:p>
            <a:pPr lvl="1"/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8" name="Line 5"/>
          <p:cNvSpPr>
            <a:spLocks noChangeShapeType="1"/>
          </p:cNvSpPr>
          <p:nvPr/>
        </p:nvSpPr>
        <p:spPr bwMode="auto">
          <a:xfrm>
            <a:off x="4038600" y="2743200"/>
            <a:ext cx="45720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 flipV="1">
            <a:off x="6553200" y="40386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>
            <a:off x="5638800" y="16764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511" name="Picture 8" descr="\\Odin\morris\Courses\PLDS210\fig\dij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3200400" cy="311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609600" y="4343400"/>
            <a:ext cx="2819400" cy="434975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/>
              <a:t>S</a:t>
            </a:r>
            <a:r>
              <a:rPr lang="en-US" sz="2000" b="1">
                <a:latin typeface="Arial" charset="0"/>
              </a:rPr>
              <a:t> is now  </a:t>
            </a:r>
            <a:r>
              <a:rPr lang="en-US" sz="2000" b="1"/>
              <a:t>{</a:t>
            </a:r>
            <a:r>
              <a:rPr lang="en-US" sz="2000" b="1">
                <a:latin typeface="Arial" charset="0"/>
              </a:rPr>
              <a:t> </a:t>
            </a:r>
            <a:r>
              <a:rPr lang="en-US" sz="2000" b="1" i="1"/>
              <a:t>s, x, y </a:t>
            </a:r>
            <a:r>
              <a:rPr lang="en-US" sz="2000" b="1"/>
              <a:t>}</a:t>
            </a:r>
            <a:endParaRPr lang="en-US"/>
          </a:p>
        </p:txBody>
      </p:sp>
      <p:sp>
        <p:nvSpPr>
          <p:cNvPr id="21513" name="Line 11"/>
          <p:cNvSpPr>
            <a:spLocks noChangeShapeType="1"/>
          </p:cNvSpPr>
          <p:nvPr/>
        </p:nvSpPr>
        <p:spPr bwMode="auto">
          <a:xfrm>
            <a:off x="7543800" y="1447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514" name="Picture 13" descr="\\Odin\morris\Courses\PLDS210\fig\dij5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143000"/>
            <a:ext cx="3352800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5410200" y="4343400"/>
            <a:ext cx="2895600" cy="739775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Sort vertices and</a:t>
            </a:r>
            <a:br>
              <a:rPr lang="en-US" sz="2000" b="1">
                <a:latin typeface="Arial" charset="0"/>
              </a:rPr>
            </a:br>
            <a:r>
              <a:rPr lang="en-US" sz="2000" b="1">
                <a:latin typeface="Arial" charset="0"/>
              </a:rPr>
              <a:t> choose closest, </a:t>
            </a:r>
            <a:r>
              <a:rPr lang="en-US" sz="2000" b="1" i="1"/>
              <a:t>u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0" descr="\\Odin\morris\Courses\PLDS210\fig\dij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3352800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Dijkstra’s Algorithm - </a:t>
            </a:r>
            <a:r>
              <a:rPr lang="en-US" sz="2800" smtClean="0"/>
              <a:t>Operation</a:t>
            </a:r>
            <a:endParaRPr lang="en-US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848600" cy="5486400"/>
          </a:xfrm>
        </p:spPr>
        <p:txBody>
          <a:bodyPr/>
          <a:lstStyle/>
          <a:p>
            <a:endParaRPr lang="en-US" sz="2400" smtClean="0"/>
          </a:p>
          <a:p>
            <a:pPr lvl="1"/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4038600" y="2743200"/>
            <a:ext cx="45720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V="1">
            <a:off x="6553200" y="40386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>
            <a:off x="5638800" y="16764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09600" y="4343400"/>
            <a:ext cx="2819400" cy="434975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/>
              <a:t>S</a:t>
            </a:r>
            <a:r>
              <a:rPr lang="en-US" sz="2000" b="1">
                <a:latin typeface="Arial" charset="0"/>
              </a:rPr>
              <a:t> is now  </a:t>
            </a:r>
            <a:r>
              <a:rPr lang="en-US" sz="2000" b="1"/>
              <a:t>{</a:t>
            </a:r>
            <a:r>
              <a:rPr lang="en-US" sz="2000" b="1">
                <a:latin typeface="Arial" charset="0"/>
              </a:rPr>
              <a:t> </a:t>
            </a:r>
            <a:r>
              <a:rPr lang="en-US" sz="2000" b="1" i="1"/>
              <a:t>s, x, y, u </a:t>
            </a:r>
            <a:r>
              <a:rPr lang="en-US" sz="2000" b="1"/>
              <a:t>}</a:t>
            </a:r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7543800" y="1447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2538" name="Picture 12" descr="\\Odin\morris\Courses\PLDS210\fig\dij6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143000"/>
            <a:ext cx="3352800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5029200" y="4343400"/>
            <a:ext cx="2895600" cy="434975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Finally add </a:t>
            </a:r>
            <a:r>
              <a:rPr lang="en-US" sz="2000" b="1" i="1"/>
              <a:t>v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\\Odin\morris\Courses\PLDS210\fig\dij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3352800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Dijkstra’s Algorithm - </a:t>
            </a:r>
            <a:r>
              <a:rPr lang="en-US" sz="2800" smtClean="0"/>
              <a:t>Operation</a:t>
            </a:r>
            <a:endParaRPr lang="en-US" smtClean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848600" cy="5486400"/>
          </a:xfrm>
        </p:spPr>
        <p:txBody>
          <a:bodyPr/>
          <a:lstStyle/>
          <a:p>
            <a:endParaRPr lang="en-US" sz="2400" smtClean="0"/>
          </a:p>
          <a:p>
            <a:pPr lvl="1"/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4038600" y="2743200"/>
            <a:ext cx="45720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6553200" y="40386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5638800" y="16764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609600" y="4343400"/>
            <a:ext cx="2819400" cy="434975"/>
          </a:xfrm>
          <a:prstGeom prst="rect">
            <a:avLst/>
          </a:prstGeom>
          <a:solidFill>
            <a:srgbClr val="99CCFF"/>
          </a:solidFill>
          <a:ln w="38100">
            <a:solidFill>
              <a:srgbClr val="063DE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/>
              <a:t>S</a:t>
            </a:r>
            <a:r>
              <a:rPr lang="en-US" sz="2000" b="1">
                <a:latin typeface="Arial" charset="0"/>
              </a:rPr>
              <a:t> is now  </a:t>
            </a:r>
            <a:r>
              <a:rPr lang="en-US" sz="2000" b="1"/>
              <a:t>{</a:t>
            </a:r>
            <a:r>
              <a:rPr lang="en-US" sz="2000" b="1">
                <a:latin typeface="Arial" charset="0"/>
              </a:rPr>
              <a:t> </a:t>
            </a:r>
            <a:r>
              <a:rPr lang="en-US" sz="2000" b="1" i="1"/>
              <a:t>s, x, y, u </a:t>
            </a:r>
            <a:r>
              <a:rPr lang="en-US" sz="2000" b="1"/>
              <a:t>}</a:t>
            </a:r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7543800" y="1447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3562" name="Picture 10" descr="\\Odin\morris\Courses\PLDS210\fig\dij6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143000"/>
            <a:ext cx="3352800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876800" y="4267200"/>
            <a:ext cx="3505200" cy="739775"/>
          </a:xfrm>
          <a:prstGeom prst="rect">
            <a:avLst/>
          </a:prstGeom>
          <a:solidFill>
            <a:srgbClr val="FFFF00"/>
          </a:solidFill>
          <a:ln w="38100">
            <a:solidFill>
              <a:srgbClr val="FC012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Pre-decessors show shortest paths sub-graph 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- </a:t>
            </a:r>
            <a:r>
              <a:rPr lang="en-US" sz="2800" smtClean="0"/>
              <a:t>Proof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Greedy Algorithm</a:t>
            </a:r>
          </a:p>
          <a:p>
            <a:pPr lvl="1"/>
            <a:r>
              <a:rPr lang="en-US" smtClean="0"/>
              <a:t>Proof by contradiction best</a:t>
            </a:r>
          </a:p>
          <a:p>
            <a:r>
              <a:rPr lang="en-US" smtClean="0"/>
              <a:t>Lemma 1</a:t>
            </a:r>
          </a:p>
          <a:p>
            <a:pPr lvl="1"/>
            <a:r>
              <a:rPr lang="en-US" smtClean="0"/>
              <a:t>Shortest paths are composed of shortest paths</a:t>
            </a:r>
          </a:p>
          <a:p>
            <a:r>
              <a:rPr lang="en-US" smtClean="0"/>
              <a:t>Proof</a:t>
            </a:r>
          </a:p>
          <a:p>
            <a:pPr lvl="1"/>
            <a:r>
              <a:rPr lang="en-US" sz="2000" smtClean="0"/>
              <a:t>If there was a shorter path than any sub-path, then substitution of that path would make the whole path shorter</a:t>
            </a:r>
            <a:endParaRPr lang="en-US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- </a:t>
            </a:r>
            <a:r>
              <a:rPr lang="en-US" sz="2800" smtClean="0"/>
              <a:t>Proof</a:t>
            </a:r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Denote </a:t>
            </a:r>
          </a:p>
          <a:p>
            <a:pPr lvl="1">
              <a:buFontTx/>
              <a:buChar char=" "/>
            </a:pP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d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(s,v)   - </a:t>
            </a:r>
            <a:r>
              <a:rPr lang="en-US" sz="2000" smtClean="0"/>
              <a:t>the cost of the shortest path from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 s </a:t>
            </a:r>
            <a:r>
              <a:rPr lang="en-US" sz="2000" smtClean="0"/>
              <a:t>to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 v</a:t>
            </a:r>
            <a:endParaRPr lang="en-US" smtClean="0"/>
          </a:p>
          <a:p>
            <a:r>
              <a:rPr lang="en-US" smtClean="0"/>
              <a:t>Lemma 2</a:t>
            </a:r>
          </a:p>
          <a:p>
            <a:pPr lvl="1"/>
            <a:r>
              <a:rPr lang="en-US" sz="2000" smtClean="0"/>
              <a:t>If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®</a:t>
            </a:r>
            <a:r>
              <a:rPr lang="en-US" sz="2000" smtClean="0">
                <a:solidFill>
                  <a:schemeClr val="tx1"/>
                </a:solidFill>
              </a:rPr>
              <a:t>...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®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u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®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v</a:t>
            </a:r>
            <a:r>
              <a:rPr lang="en-US" sz="2000" smtClean="0"/>
              <a:t> is a shortest path from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US" sz="2000" smtClean="0"/>
              <a:t> to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v</a:t>
            </a:r>
            <a:r>
              <a:rPr lang="en-US" sz="2000" smtClean="0"/>
              <a:t>,</a:t>
            </a:r>
            <a:br>
              <a:rPr lang="en-US" sz="2000" smtClean="0"/>
            </a:br>
            <a:r>
              <a:rPr lang="en-US" sz="2000" smtClean="0"/>
              <a:t>then after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u</a:t>
            </a:r>
            <a:r>
              <a:rPr lang="en-US" sz="2000" smtClean="0"/>
              <a:t> has been added to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US" sz="2000" smtClean="0"/>
              <a:t> and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relax(u,v,w)</a:t>
            </a:r>
            <a:r>
              <a:rPr lang="en-US" sz="2000" smtClean="0"/>
              <a:t> called,</a:t>
            </a:r>
            <a:br>
              <a:rPr lang="en-US" sz="2000" smtClean="0"/>
            </a:b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d[v] = 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d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(s,v)</a:t>
            </a:r>
            <a:r>
              <a:rPr lang="en-US" sz="2000" smtClean="0"/>
              <a:t> and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d[v]</a:t>
            </a:r>
            <a:r>
              <a:rPr lang="en-US" sz="2000" smtClean="0"/>
              <a:t> is not changed thereafter.</a:t>
            </a:r>
            <a:endParaRPr lang="en-US" smtClean="0"/>
          </a:p>
          <a:p>
            <a:r>
              <a:rPr lang="en-US" smtClean="0"/>
              <a:t>Proof</a:t>
            </a:r>
          </a:p>
          <a:p>
            <a:pPr lvl="1"/>
            <a:r>
              <a:rPr lang="en-US" sz="2000" smtClean="0"/>
              <a:t>Follows from the fact that at all times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d[v] 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³</a:t>
            </a:r>
            <a:r>
              <a:rPr lang="en-US" smtClean="0"/>
              <a:t> 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d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(s,v)</a:t>
            </a:r>
          </a:p>
          <a:p>
            <a:pPr lvl="1"/>
            <a:r>
              <a:rPr lang="en-US" sz="2000" smtClean="0"/>
              <a:t>See Cormen (or any other text) for the details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- </a:t>
            </a:r>
            <a:r>
              <a:rPr lang="en-US" sz="2800" smtClean="0"/>
              <a:t>Proof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smtClean="0"/>
              <a:t>Using Lemma 2</a:t>
            </a:r>
          </a:p>
          <a:p>
            <a:pPr lvl="1"/>
            <a:r>
              <a:rPr lang="en-US" sz="2000" smtClean="0"/>
              <a:t>After running Dijkstra’s algorithm, we assert </a:t>
            </a:r>
            <a:endParaRPr lang="en-US" smtClean="0"/>
          </a:p>
          <a:p>
            <a:pPr lvl="1">
              <a:buFontTx/>
              <a:buChar char=" "/>
            </a:pP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d[v] = 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d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(s,v)   </a:t>
            </a:r>
            <a:r>
              <a:rPr lang="en-US" sz="2000" smtClean="0"/>
              <a:t>for all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  v</a:t>
            </a:r>
            <a:endParaRPr lang="en-US" smtClean="0"/>
          </a:p>
          <a:p>
            <a:r>
              <a:rPr lang="en-US" sz="2400" smtClean="0"/>
              <a:t>Proof </a:t>
            </a:r>
            <a:r>
              <a:rPr lang="en-US" sz="2000" i="1" smtClean="0"/>
              <a:t>(by contradiction)</a:t>
            </a:r>
            <a:endParaRPr lang="en-US" i="1" smtClean="0"/>
          </a:p>
          <a:p>
            <a:pPr lvl="1"/>
            <a:r>
              <a:rPr lang="en-US" sz="2000" smtClean="0"/>
              <a:t>Suppose that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u</a:t>
            </a:r>
            <a:r>
              <a:rPr lang="en-US" sz="2000" smtClean="0"/>
              <a:t> is the first vertex added to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US" sz="2000" smtClean="0"/>
              <a:t> for which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d[u]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¹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 d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(s,u)</a:t>
            </a:r>
            <a:r>
              <a:rPr lang="en-US" sz="2000" smtClean="0"/>
              <a:t> </a:t>
            </a:r>
          </a:p>
          <a:p>
            <a:pPr lvl="1"/>
            <a:r>
              <a:rPr lang="en-US" sz="2000" smtClean="0"/>
              <a:t>Note</a:t>
            </a:r>
          </a:p>
          <a:p>
            <a:pPr lvl="2"/>
            <a:r>
              <a:rPr lang="en-US" sz="2000" smtClean="0">
                <a:latin typeface="Times New Roman" pitchFamily="18" charset="0"/>
              </a:rPr>
              <a:t>v </a:t>
            </a:r>
            <a:r>
              <a:rPr lang="en-US" sz="2000" smtClean="0"/>
              <a:t>is not </a:t>
            </a:r>
            <a:r>
              <a:rPr lang="en-US" sz="2000" smtClean="0">
                <a:latin typeface="Times New Roman" pitchFamily="18" charset="0"/>
              </a:rPr>
              <a:t>s </a:t>
            </a:r>
            <a:r>
              <a:rPr lang="en-US" sz="2000" smtClean="0"/>
              <a:t>because </a:t>
            </a:r>
            <a:r>
              <a:rPr lang="en-US" sz="2000" smtClean="0">
                <a:latin typeface="Times New Roman" pitchFamily="18" charset="0"/>
              </a:rPr>
              <a:t>d[s] = 0</a:t>
            </a:r>
            <a:endParaRPr lang="en-US" sz="2000" smtClean="0"/>
          </a:p>
          <a:p>
            <a:pPr lvl="2"/>
            <a:r>
              <a:rPr lang="en-US" sz="2000" smtClean="0"/>
              <a:t>There must be a path </a:t>
            </a:r>
            <a:r>
              <a:rPr lang="en-US" sz="2000" smtClean="0">
                <a:latin typeface="Times New Roman" pitchFamily="18" charset="0"/>
              </a:rPr>
              <a:t>s</a:t>
            </a:r>
            <a:r>
              <a:rPr lang="en-US" sz="2000" smtClean="0">
                <a:latin typeface="Symbol" pitchFamily="18" charset="2"/>
              </a:rPr>
              <a:t>®</a:t>
            </a:r>
            <a:r>
              <a:rPr lang="en-US" sz="2000" smtClean="0"/>
              <a:t>...</a:t>
            </a:r>
            <a:r>
              <a:rPr lang="en-US" sz="2000" smtClean="0">
                <a:latin typeface="Symbol" pitchFamily="18" charset="2"/>
              </a:rPr>
              <a:t>®</a:t>
            </a:r>
            <a:r>
              <a:rPr lang="en-US" sz="2000" smtClean="0">
                <a:latin typeface="Times New Roman" pitchFamily="18" charset="0"/>
              </a:rPr>
              <a:t>u, </a:t>
            </a:r>
            <a:br>
              <a:rPr lang="en-US" sz="2000" smtClean="0">
                <a:latin typeface="Times New Roman" pitchFamily="18" charset="0"/>
              </a:rPr>
            </a:br>
            <a:r>
              <a:rPr lang="en-US" sz="2000" smtClean="0"/>
              <a:t>otherwise </a:t>
            </a:r>
            <a:r>
              <a:rPr lang="en-US" sz="2000" smtClean="0">
                <a:latin typeface="Times New Roman" pitchFamily="18" charset="0"/>
              </a:rPr>
              <a:t>d[u]</a:t>
            </a:r>
            <a:r>
              <a:rPr lang="en-US" sz="2000" smtClean="0"/>
              <a:t> would be </a:t>
            </a:r>
            <a:r>
              <a:rPr lang="en-US" smtClean="0">
                <a:latin typeface="Symbol" pitchFamily="18" charset="2"/>
              </a:rPr>
              <a:t>¥</a:t>
            </a:r>
            <a:endParaRPr lang="en-US" sz="2000" smtClean="0"/>
          </a:p>
          <a:p>
            <a:pPr lvl="2"/>
            <a:r>
              <a:rPr lang="en-US" sz="2000" smtClean="0"/>
              <a:t>Since there’s a path, there must be a shortest path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\\Odin\morris\Courses\PLDS210\fig\dij-proof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133600"/>
            <a:ext cx="30480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- </a:t>
            </a:r>
            <a:r>
              <a:rPr lang="en-US" sz="2800" smtClean="0"/>
              <a:t>Proof</a:t>
            </a:r>
            <a:endParaRPr lang="en-US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smtClean="0"/>
              <a:t>Proof </a:t>
            </a:r>
            <a:r>
              <a:rPr lang="en-US" sz="2000" i="1" smtClean="0"/>
              <a:t>(by contradiction)</a:t>
            </a:r>
            <a:endParaRPr lang="en-US" i="1" smtClean="0"/>
          </a:p>
          <a:p>
            <a:pPr lvl="1"/>
            <a:r>
              <a:rPr lang="en-US" sz="2000" smtClean="0"/>
              <a:t>Suppose that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u</a:t>
            </a:r>
            <a:r>
              <a:rPr lang="en-US" sz="2000" smtClean="0"/>
              <a:t> is the first vertex added to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US" sz="2000" smtClean="0"/>
              <a:t> for which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d[u]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¹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 d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(s,u)</a:t>
            </a:r>
            <a:r>
              <a:rPr lang="en-US" sz="2000" smtClean="0"/>
              <a:t> </a:t>
            </a:r>
          </a:p>
          <a:p>
            <a:pPr lvl="1"/>
            <a:r>
              <a:rPr lang="en-US" sz="2000" smtClean="0"/>
              <a:t>Let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®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®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®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u </a:t>
            </a:r>
            <a:r>
              <a:rPr lang="en-US" sz="2000" smtClean="0"/>
              <a:t>be the shortest path</a:t>
            </a:r>
            <a:br>
              <a:rPr lang="en-US" sz="2000" smtClean="0"/>
            </a:b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®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u, </a:t>
            </a:r>
            <a:b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sz="2000" smtClean="0"/>
              <a:t>where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 x </a:t>
            </a:r>
            <a:r>
              <a:rPr lang="en-US" sz="2000" smtClean="0"/>
              <a:t>is in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 S </a:t>
            </a:r>
            <a:r>
              <a:rPr lang="en-US" sz="2000" smtClean="0"/>
              <a:t>and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 y </a:t>
            </a:r>
            <a:r>
              <a:rPr lang="en-US" sz="2000" smtClean="0"/>
              <a:t>is the </a:t>
            </a:r>
            <a:br>
              <a:rPr lang="en-US" sz="2000" smtClean="0"/>
            </a:br>
            <a:r>
              <a:rPr lang="en-US" sz="2000" smtClean="0"/>
              <a:t>first outside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 S</a:t>
            </a:r>
          </a:p>
          <a:p>
            <a:pPr lvl="1"/>
            <a:r>
              <a:rPr lang="en-US" sz="2000" smtClean="0"/>
              <a:t>When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 x </a:t>
            </a:r>
            <a:r>
              <a:rPr lang="en-US" sz="2000" smtClean="0"/>
              <a:t>was added to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 S, d[x]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=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 d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(s,x)</a:t>
            </a:r>
          </a:p>
          <a:p>
            <a:pPr lvl="1"/>
            <a:r>
              <a:rPr lang="en-US" sz="2000" smtClean="0"/>
              <a:t>Edge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 x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®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y </a:t>
            </a:r>
            <a:r>
              <a:rPr lang="en-US" sz="2000" smtClean="0"/>
              <a:t>was relaxed at that time, </a:t>
            </a:r>
            <a:br>
              <a:rPr lang="en-US" sz="2000" smtClean="0"/>
            </a:br>
            <a:r>
              <a:rPr lang="en-US" sz="2000" smtClean="0"/>
              <a:t>so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d[y]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=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 d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(s,y)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\\Odin\morris\Courses\PLDS210\fig\dij-proof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828800"/>
            <a:ext cx="30480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- </a:t>
            </a:r>
            <a:r>
              <a:rPr lang="en-US" sz="2800" smtClean="0"/>
              <a:t>Proof</a:t>
            </a:r>
            <a:endParaRPr lang="en-US" smtClean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smtClean="0"/>
              <a:t>Proof </a:t>
            </a:r>
            <a:r>
              <a:rPr lang="en-US" sz="2000" i="1" smtClean="0"/>
              <a:t>(by contradiction)</a:t>
            </a:r>
            <a:endParaRPr lang="en-US" i="1" smtClean="0"/>
          </a:p>
          <a:p>
            <a:pPr lvl="1"/>
            <a:r>
              <a:rPr lang="en-US" sz="2000" smtClean="0"/>
              <a:t>Edge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 x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®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y </a:t>
            </a:r>
            <a:r>
              <a:rPr lang="en-US" sz="2000" smtClean="0"/>
              <a:t>was relaxed at that time, </a:t>
            </a:r>
            <a:br>
              <a:rPr lang="en-US" sz="2000" smtClean="0"/>
            </a:br>
            <a:r>
              <a:rPr lang="en-US" sz="2000" smtClean="0"/>
              <a:t>so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d[y]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=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    d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(s,y)</a:t>
            </a:r>
            <a:b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              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£</a:t>
            </a:r>
            <a:r>
              <a:rPr lang="en-US" smtClean="0">
                <a:latin typeface="Symbol" pitchFamily="18" charset="2"/>
              </a:rPr>
              <a:t>   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d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(s,u)   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£</a:t>
            </a:r>
            <a:r>
              <a:rPr lang="en-US" smtClean="0">
                <a:latin typeface="Symbol" pitchFamily="18" charset="2"/>
              </a:rPr>
              <a:t>  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d[u]</a:t>
            </a:r>
          </a:p>
          <a:p>
            <a:pPr lvl="1"/>
            <a:r>
              <a:rPr lang="en-US" sz="2000" smtClean="0"/>
              <a:t>But, when we chose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 u,</a:t>
            </a:r>
            <a:b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sz="2000" smtClean="0"/>
              <a:t>both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 u </a:t>
            </a:r>
            <a:r>
              <a:rPr lang="en-US" sz="2000" smtClean="0"/>
              <a:t>and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 y </a:t>
            </a:r>
            <a:r>
              <a:rPr lang="en-US" sz="2000" smtClean="0"/>
              <a:t>where in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 V-S,</a:t>
            </a:r>
            <a:b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sz="2000" smtClean="0"/>
              <a:t>so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 d[u] 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£</a:t>
            </a:r>
            <a:r>
              <a:rPr lang="en-US" smtClean="0">
                <a:latin typeface="Symbol" pitchFamily="18" charset="2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d[y] </a:t>
            </a:r>
            <a:b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sz="2000" smtClean="0"/>
              <a:t>(otherwise we would have chosen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sz="2000" smtClean="0"/>
              <a:t>)</a:t>
            </a:r>
          </a:p>
          <a:p>
            <a:pPr lvl="1"/>
            <a:r>
              <a:rPr lang="en-US" sz="2000" smtClean="0"/>
              <a:t>Thus the inequalities must be equalities</a:t>
            </a:r>
          </a:p>
          <a:p>
            <a:pPr lvl="1">
              <a:buFont typeface="Symbol" pitchFamily="18" charset="2"/>
              <a:buChar char="\"/>
            </a:pP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 d[y]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=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 d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(s,y) 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=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 d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(s,u)  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=</a:t>
            </a:r>
            <a:r>
              <a:rPr lang="en-US" smtClean="0">
                <a:latin typeface="Symbol" pitchFamily="18" charset="2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d[u]</a:t>
            </a:r>
          </a:p>
          <a:p>
            <a:pPr lvl="1"/>
            <a:r>
              <a:rPr lang="en-US" sz="2000" smtClean="0"/>
              <a:t>And our hypothesis (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d[u]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¹</a:t>
            </a:r>
            <a:r>
              <a:rPr lang="en-US" sz="2000" smtClean="0">
                <a:solidFill>
                  <a:schemeClr val="tx1"/>
                </a:solidFill>
                <a:latin typeface="Symbol" pitchFamily="18" charset="2"/>
              </a:rPr>
              <a:t> d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</a:rPr>
              <a:t>(s,u)</a:t>
            </a:r>
            <a:r>
              <a:rPr lang="en-US" sz="2000" smtClean="0"/>
              <a:t>) is contradicted!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38200"/>
            <a:ext cx="77724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/>
              <a:t>Example of a </a:t>
            </a:r>
            <a:r>
              <a:rPr lang="en-US" b="1" i="1"/>
              <a:t>Simple Graph</a:t>
            </a:r>
            <a:endParaRPr lang="en-US" b="1"/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524000"/>
            <a:ext cx="7848600" cy="3352800"/>
          </a:xfrm>
        </p:spPr>
        <p:txBody>
          <a:bodyPr/>
          <a:lstStyle/>
          <a:p>
            <a:pPr eaLnBrk="1" hangingPunct="1"/>
            <a:r>
              <a:rPr lang="en-US" sz="2800" smtClean="0"/>
              <a:t>Let V be the set of states in the far-southeastern U.S.:</a:t>
            </a:r>
          </a:p>
          <a:p>
            <a:pPr lvl="1" eaLnBrk="1" hangingPunct="1"/>
            <a:r>
              <a:rPr lang="en-US" i="1" smtClean="0"/>
              <a:t>V</a:t>
            </a:r>
            <a:r>
              <a:rPr lang="en-US" smtClean="0"/>
              <a:t>={FL, GA, AL, MS, LA, SC, TN, NC}</a:t>
            </a:r>
          </a:p>
          <a:p>
            <a:pPr eaLnBrk="1" hangingPunct="1"/>
            <a:r>
              <a:rPr lang="en-US" sz="2800" smtClean="0"/>
              <a:t>Let E={{u,v}|u adjoins v}</a:t>
            </a:r>
          </a:p>
          <a:p>
            <a:pPr lvl="1" eaLnBrk="1" hangingPunct="1">
              <a:buFont typeface="Wingdings" charset="2"/>
              <a:buNone/>
            </a:pPr>
            <a:r>
              <a:rPr lang="en-US" smtClean="0"/>
              <a:t>={{FL,GA},{FL,AL},{FL,MS},{FL,LA},{GA,AL},{AL,MS},{MS,LA},{GA,SC},{GA,TN}, {SC,NC},{NC,TN},{MS,TN},{MS,AL}}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4621213"/>
            <a:ext cx="3003550" cy="2236787"/>
            <a:chOff x="3375" y="8623"/>
            <a:chExt cx="4730" cy="3522"/>
          </a:xfrm>
        </p:grpSpPr>
        <p:sp>
          <p:nvSpPr>
            <p:cNvPr id="14344" name="Line 5"/>
            <p:cNvSpPr>
              <a:spLocks noChangeShapeType="1"/>
            </p:cNvSpPr>
            <p:nvPr/>
          </p:nvSpPr>
          <p:spPr bwMode="auto">
            <a:xfrm>
              <a:off x="3842" y="11152"/>
              <a:ext cx="3428" cy="6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45" name="Line 6"/>
            <p:cNvSpPr>
              <a:spLocks noChangeShapeType="1"/>
            </p:cNvSpPr>
            <p:nvPr/>
          </p:nvSpPr>
          <p:spPr bwMode="auto">
            <a:xfrm flipV="1">
              <a:off x="3758" y="10458"/>
              <a:ext cx="872" cy="66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46" name="Line 7"/>
            <p:cNvSpPr>
              <a:spLocks noChangeShapeType="1"/>
            </p:cNvSpPr>
            <p:nvPr/>
          </p:nvSpPr>
          <p:spPr bwMode="auto">
            <a:xfrm flipV="1">
              <a:off x="4667" y="10415"/>
              <a:ext cx="1155" cy="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47" name="Line 8"/>
            <p:cNvSpPr>
              <a:spLocks noChangeShapeType="1"/>
            </p:cNvSpPr>
            <p:nvPr/>
          </p:nvSpPr>
          <p:spPr bwMode="auto">
            <a:xfrm>
              <a:off x="5977" y="10515"/>
              <a:ext cx="1111" cy="34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48" name="Line 9"/>
            <p:cNvSpPr>
              <a:spLocks noChangeShapeType="1"/>
            </p:cNvSpPr>
            <p:nvPr/>
          </p:nvSpPr>
          <p:spPr bwMode="auto">
            <a:xfrm flipV="1">
              <a:off x="7155" y="10128"/>
              <a:ext cx="590" cy="6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>
              <a:off x="7070" y="10832"/>
              <a:ext cx="165" cy="91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0" name="Line 11"/>
            <p:cNvSpPr>
              <a:spLocks noChangeShapeType="1"/>
            </p:cNvSpPr>
            <p:nvPr/>
          </p:nvSpPr>
          <p:spPr bwMode="auto">
            <a:xfrm>
              <a:off x="5810" y="10405"/>
              <a:ext cx="1382" cy="13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1" name="Line 12"/>
            <p:cNvSpPr>
              <a:spLocks noChangeShapeType="1"/>
            </p:cNvSpPr>
            <p:nvPr/>
          </p:nvSpPr>
          <p:spPr bwMode="auto">
            <a:xfrm>
              <a:off x="4650" y="10483"/>
              <a:ext cx="2640" cy="13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2" name="Line 13"/>
            <p:cNvSpPr>
              <a:spLocks noChangeShapeType="1"/>
            </p:cNvSpPr>
            <p:nvPr/>
          </p:nvSpPr>
          <p:spPr bwMode="auto">
            <a:xfrm>
              <a:off x="5943" y="9465"/>
              <a:ext cx="1100" cy="13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3" name="Line 14"/>
            <p:cNvSpPr>
              <a:spLocks noChangeShapeType="1"/>
            </p:cNvSpPr>
            <p:nvPr/>
          </p:nvSpPr>
          <p:spPr bwMode="auto">
            <a:xfrm flipH="1">
              <a:off x="4688" y="9380"/>
              <a:ext cx="1314" cy="103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4" name="Line 15"/>
            <p:cNvSpPr>
              <a:spLocks noChangeShapeType="1"/>
            </p:cNvSpPr>
            <p:nvPr/>
          </p:nvSpPr>
          <p:spPr bwMode="auto">
            <a:xfrm flipH="1">
              <a:off x="5862" y="9482"/>
              <a:ext cx="158" cy="9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5" name="Line 16"/>
            <p:cNvSpPr>
              <a:spLocks noChangeShapeType="1"/>
            </p:cNvSpPr>
            <p:nvPr/>
          </p:nvSpPr>
          <p:spPr bwMode="auto">
            <a:xfrm flipV="1">
              <a:off x="6017" y="9375"/>
              <a:ext cx="1380" cy="1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6" name="Line 17"/>
            <p:cNvSpPr>
              <a:spLocks noChangeShapeType="1"/>
            </p:cNvSpPr>
            <p:nvPr/>
          </p:nvSpPr>
          <p:spPr bwMode="auto">
            <a:xfrm flipH="1" flipV="1">
              <a:off x="7435" y="9392"/>
              <a:ext cx="180" cy="67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7" name="Oval 18"/>
            <p:cNvSpPr>
              <a:spLocks noChangeArrowheads="1"/>
            </p:cNvSpPr>
            <p:nvPr/>
          </p:nvSpPr>
          <p:spPr bwMode="auto">
            <a:xfrm>
              <a:off x="7025" y="11563"/>
              <a:ext cx="360" cy="360"/>
            </a:xfrm>
            <a:prstGeom prst="ellipse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8" name="Oval 19"/>
            <p:cNvSpPr>
              <a:spLocks noChangeArrowheads="1"/>
            </p:cNvSpPr>
            <p:nvPr/>
          </p:nvSpPr>
          <p:spPr bwMode="auto">
            <a:xfrm>
              <a:off x="6885" y="10643"/>
              <a:ext cx="360" cy="360"/>
            </a:xfrm>
            <a:prstGeom prst="ellipse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9" name="Oval 20"/>
            <p:cNvSpPr>
              <a:spLocks noChangeArrowheads="1"/>
            </p:cNvSpPr>
            <p:nvPr/>
          </p:nvSpPr>
          <p:spPr bwMode="auto">
            <a:xfrm>
              <a:off x="7505" y="9903"/>
              <a:ext cx="360" cy="360"/>
            </a:xfrm>
            <a:prstGeom prst="ellipse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60" name="Oval 21"/>
            <p:cNvSpPr>
              <a:spLocks noChangeArrowheads="1"/>
            </p:cNvSpPr>
            <p:nvPr/>
          </p:nvSpPr>
          <p:spPr bwMode="auto">
            <a:xfrm>
              <a:off x="5685" y="10283"/>
              <a:ext cx="360" cy="360"/>
            </a:xfrm>
            <a:prstGeom prst="ellipse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61" name="Oval 22"/>
            <p:cNvSpPr>
              <a:spLocks noChangeArrowheads="1"/>
            </p:cNvSpPr>
            <p:nvPr/>
          </p:nvSpPr>
          <p:spPr bwMode="auto">
            <a:xfrm>
              <a:off x="4465" y="10263"/>
              <a:ext cx="360" cy="360"/>
            </a:xfrm>
            <a:prstGeom prst="ellipse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62" name="Oval 23"/>
            <p:cNvSpPr>
              <a:spLocks noChangeArrowheads="1"/>
            </p:cNvSpPr>
            <p:nvPr/>
          </p:nvSpPr>
          <p:spPr bwMode="auto">
            <a:xfrm>
              <a:off x="3645" y="11003"/>
              <a:ext cx="360" cy="360"/>
            </a:xfrm>
            <a:prstGeom prst="ellipse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63" name="Oval 24"/>
            <p:cNvSpPr>
              <a:spLocks noChangeArrowheads="1"/>
            </p:cNvSpPr>
            <p:nvPr/>
          </p:nvSpPr>
          <p:spPr bwMode="auto">
            <a:xfrm>
              <a:off x="5820" y="9333"/>
              <a:ext cx="360" cy="360"/>
            </a:xfrm>
            <a:prstGeom prst="ellipse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64" name="Oval 25"/>
            <p:cNvSpPr>
              <a:spLocks noChangeArrowheads="1"/>
            </p:cNvSpPr>
            <p:nvPr/>
          </p:nvSpPr>
          <p:spPr bwMode="auto">
            <a:xfrm>
              <a:off x="7215" y="9208"/>
              <a:ext cx="360" cy="360"/>
            </a:xfrm>
            <a:prstGeom prst="ellipse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65" name="Text Box 26"/>
            <p:cNvSpPr txBox="1">
              <a:spLocks noChangeArrowheads="1"/>
            </p:cNvSpPr>
            <p:nvPr/>
          </p:nvSpPr>
          <p:spPr bwMode="auto">
            <a:xfrm>
              <a:off x="5615" y="8728"/>
              <a:ext cx="877" cy="7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0" i="1">
                  <a:solidFill>
                    <a:srgbClr val="000000"/>
                  </a:solidFill>
                </a:rPr>
                <a:t>TN</a:t>
              </a:r>
              <a:endParaRPr lang="en-US" sz="1800" b="0">
                <a:latin typeface="Arial" charset="0"/>
              </a:endParaRPr>
            </a:p>
          </p:txBody>
        </p:sp>
        <p:sp>
          <p:nvSpPr>
            <p:cNvPr id="14366" name="Text Box 27"/>
            <p:cNvSpPr txBox="1">
              <a:spLocks noChangeArrowheads="1"/>
            </p:cNvSpPr>
            <p:nvPr/>
          </p:nvSpPr>
          <p:spPr bwMode="auto">
            <a:xfrm>
              <a:off x="5122" y="9797"/>
              <a:ext cx="850" cy="7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0" i="1">
                  <a:solidFill>
                    <a:srgbClr val="000000"/>
                  </a:solidFill>
                </a:rPr>
                <a:t>AL</a:t>
              </a:r>
              <a:endParaRPr lang="en-US" sz="1800" b="0">
                <a:latin typeface="Arial" charset="0"/>
              </a:endParaRPr>
            </a:p>
          </p:txBody>
        </p:sp>
        <p:sp>
          <p:nvSpPr>
            <p:cNvPr id="14367" name="Text Box 28"/>
            <p:cNvSpPr txBox="1">
              <a:spLocks noChangeArrowheads="1"/>
            </p:cNvSpPr>
            <p:nvPr/>
          </p:nvSpPr>
          <p:spPr bwMode="auto">
            <a:xfrm>
              <a:off x="3842" y="9755"/>
              <a:ext cx="931" cy="7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0" i="1">
                  <a:solidFill>
                    <a:srgbClr val="000000"/>
                  </a:solidFill>
                </a:rPr>
                <a:t>MS</a:t>
              </a:r>
              <a:endParaRPr lang="en-US" sz="1800" b="0">
                <a:latin typeface="Arial" charset="0"/>
              </a:endParaRPr>
            </a:p>
          </p:txBody>
        </p:sp>
        <p:sp>
          <p:nvSpPr>
            <p:cNvPr id="14368" name="Text Box 29"/>
            <p:cNvSpPr txBox="1">
              <a:spLocks noChangeArrowheads="1"/>
            </p:cNvSpPr>
            <p:nvPr/>
          </p:nvSpPr>
          <p:spPr bwMode="auto">
            <a:xfrm>
              <a:off x="3375" y="11233"/>
              <a:ext cx="850" cy="7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0" i="1">
                  <a:solidFill>
                    <a:srgbClr val="000000"/>
                  </a:solidFill>
                </a:rPr>
                <a:t>LA</a:t>
              </a:r>
              <a:endParaRPr lang="en-US" sz="1800" b="0">
                <a:latin typeface="Arial" charset="0"/>
              </a:endParaRPr>
            </a:p>
          </p:txBody>
        </p:sp>
        <p:sp>
          <p:nvSpPr>
            <p:cNvPr id="14369" name="Text Box 30"/>
            <p:cNvSpPr txBox="1">
              <a:spLocks noChangeArrowheads="1"/>
            </p:cNvSpPr>
            <p:nvPr/>
          </p:nvSpPr>
          <p:spPr bwMode="auto">
            <a:xfrm>
              <a:off x="6755" y="9727"/>
              <a:ext cx="850" cy="7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0" i="1">
                  <a:solidFill>
                    <a:srgbClr val="000000"/>
                  </a:solidFill>
                </a:rPr>
                <a:t>SC</a:t>
              </a:r>
              <a:endParaRPr lang="en-US" sz="1800" b="0">
                <a:latin typeface="Arial" charset="0"/>
              </a:endParaRPr>
            </a:p>
          </p:txBody>
        </p:sp>
        <p:sp>
          <p:nvSpPr>
            <p:cNvPr id="14370" name="Text Box 31"/>
            <p:cNvSpPr txBox="1">
              <a:spLocks noChangeArrowheads="1"/>
            </p:cNvSpPr>
            <p:nvPr/>
          </p:nvSpPr>
          <p:spPr bwMode="auto">
            <a:xfrm>
              <a:off x="7037" y="10657"/>
              <a:ext cx="931" cy="7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0" i="1">
                  <a:solidFill>
                    <a:srgbClr val="000000"/>
                  </a:solidFill>
                </a:rPr>
                <a:t>GA</a:t>
              </a:r>
              <a:endParaRPr lang="en-US" sz="1800" b="0">
                <a:latin typeface="Arial" charset="0"/>
              </a:endParaRPr>
            </a:p>
          </p:txBody>
        </p:sp>
        <p:sp>
          <p:nvSpPr>
            <p:cNvPr id="14371" name="Text Box 32"/>
            <p:cNvSpPr txBox="1">
              <a:spLocks noChangeArrowheads="1"/>
            </p:cNvSpPr>
            <p:nvPr/>
          </p:nvSpPr>
          <p:spPr bwMode="auto">
            <a:xfrm>
              <a:off x="7255" y="11425"/>
              <a:ext cx="850" cy="7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0" i="1">
                  <a:solidFill>
                    <a:srgbClr val="000000"/>
                  </a:solidFill>
                </a:rPr>
                <a:t>FL</a:t>
              </a:r>
              <a:endParaRPr lang="en-US" sz="1800" b="0">
                <a:latin typeface="Arial" charset="0"/>
              </a:endParaRPr>
            </a:p>
          </p:txBody>
        </p:sp>
        <p:sp>
          <p:nvSpPr>
            <p:cNvPr id="14372" name="Text Box 33"/>
            <p:cNvSpPr txBox="1">
              <a:spLocks noChangeArrowheads="1"/>
            </p:cNvSpPr>
            <p:nvPr/>
          </p:nvSpPr>
          <p:spPr bwMode="auto">
            <a:xfrm>
              <a:off x="6922" y="8623"/>
              <a:ext cx="931" cy="7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0" i="1">
                  <a:solidFill>
                    <a:srgbClr val="000000"/>
                  </a:solidFill>
                </a:rPr>
                <a:t>NC</a:t>
              </a:r>
              <a:endParaRPr lang="en-US" sz="1800" b="0">
                <a:latin typeface="Arial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- </a:t>
            </a:r>
            <a:r>
              <a:rPr lang="en-US" sz="2800" smtClean="0"/>
              <a:t>Time Complexity</a:t>
            </a:r>
            <a:endParaRPr lang="en-US" smtClean="0"/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Dijkstra’s Algorithm </a:t>
            </a:r>
            <a:endParaRPr lang="en-US" i="1" smtClean="0"/>
          </a:p>
          <a:p>
            <a:pPr lvl="1"/>
            <a:r>
              <a:rPr lang="en-US" smtClean="0"/>
              <a:t>Similar to MST algorithms</a:t>
            </a:r>
          </a:p>
          <a:p>
            <a:pPr lvl="1"/>
            <a:r>
              <a:rPr lang="en-US" smtClean="0"/>
              <a:t>Key step is sort on the edges</a:t>
            </a:r>
          </a:p>
          <a:p>
            <a:pPr lvl="1"/>
            <a:r>
              <a:rPr lang="en-US" smtClean="0"/>
              <a:t>Complexity is</a:t>
            </a:r>
            <a:endParaRPr lang="en-US" sz="2000" smtClean="0"/>
          </a:p>
          <a:p>
            <a:pPr lvl="2"/>
            <a:r>
              <a:rPr lang="en-US" smtClean="0">
                <a:latin typeface="Times New Roman" pitchFamily="18" charset="0"/>
              </a:rPr>
              <a:t>O( (|E|+|V|)log|V| ) </a:t>
            </a:r>
            <a:r>
              <a:rPr lang="en-US" b="0" i="1" smtClean="0">
                <a:latin typeface="Times New Roman" pitchFamily="18" charset="0"/>
              </a:rPr>
              <a:t>or</a:t>
            </a:r>
            <a:endParaRPr lang="en-US" smtClean="0">
              <a:latin typeface="Times New Roman" pitchFamily="18" charset="0"/>
            </a:endParaRPr>
          </a:p>
          <a:p>
            <a:pPr lvl="2"/>
            <a:r>
              <a:rPr lang="en-US" smtClean="0">
                <a:latin typeface="Times New Roman" pitchFamily="18" charset="0"/>
              </a:rPr>
              <a:t>O( 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baseline="30000" smtClean="0">
                <a:latin typeface="Times New Roman" pitchFamily="18" charset="0"/>
              </a:rPr>
              <a:t>2 </a:t>
            </a:r>
            <a:r>
              <a:rPr lang="en-US" smtClean="0">
                <a:latin typeface="Times New Roman" pitchFamily="18" charset="0"/>
              </a:rPr>
              <a:t>log 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 )</a:t>
            </a:r>
          </a:p>
          <a:p>
            <a:pPr lvl="2">
              <a:buFontTx/>
              <a:buChar char=" "/>
            </a:pPr>
            <a:r>
              <a:rPr lang="en-US" smtClean="0">
                <a:solidFill>
                  <a:srgbClr val="063DE8"/>
                </a:solidFill>
              </a:rPr>
              <a:t>for a dense graph with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 = |V|</a:t>
            </a:r>
            <a:endParaRPr lang="en-US" sz="2000" smtClean="0">
              <a:latin typeface="Times New Roman" pitchFamily="18" charset="0"/>
            </a:endParaRPr>
          </a:p>
          <a:p>
            <a:pPr lvl="1"/>
            <a:endParaRPr lang="en-US" sz="200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758262"/>
          </a:xfrm>
        </p:spPr>
        <p:txBody>
          <a:bodyPr/>
          <a:lstStyle/>
          <a:p>
            <a:pPr eaLnBrk="1" hangingPunct="1"/>
            <a:r>
              <a:rPr lang="en-US" b="1" dirty="0" smtClean="0"/>
              <a:t>Directed Graphs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828800"/>
            <a:ext cx="77724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Correspond to arbitrary binary relations R, which need not be symmetric.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directed graph (V,E) consists of a set of vertices V and a binary relation E on V.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E.g.: V = people, E={(x,y) | x loves y}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6600" y="4191000"/>
            <a:ext cx="2362200" cy="2133600"/>
            <a:chOff x="4113" y="2578"/>
            <a:chExt cx="1109" cy="1104"/>
          </a:xfrm>
        </p:grpSpPr>
        <p:sp>
          <p:nvSpPr>
            <p:cNvPr id="15368" name="Freeform 5"/>
            <p:cNvSpPr>
              <a:spLocks/>
            </p:cNvSpPr>
            <p:nvPr/>
          </p:nvSpPr>
          <p:spPr bwMode="auto">
            <a:xfrm>
              <a:off x="4176" y="2762"/>
              <a:ext cx="527" cy="246"/>
            </a:xfrm>
            <a:custGeom>
              <a:avLst/>
              <a:gdLst>
                <a:gd name="T0" fmla="*/ 0 w 576"/>
                <a:gd name="T1" fmla="*/ 246 h 246"/>
                <a:gd name="T2" fmla="*/ 200 w 576"/>
                <a:gd name="T3" fmla="*/ 19 h 246"/>
                <a:gd name="T4" fmla="*/ 527 w 576"/>
                <a:gd name="T5" fmla="*/ 132 h 246"/>
                <a:gd name="T6" fmla="*/ 0 60000 65536"/>
                <a:gd name="T7" fmla="*/ 0 60000 65536"/>
                <a:gd name="T8" fmla="*/ 0 60000 65536"/>
                <a:gd name="T9" fmla="*/ 0 w 576"/>
                <a:gd name="T10" fmla="*/ 0 h 246"/>
                <a:gd name="T11" fmla="*/ 576 w 576"/>
                <a:gd name="T12" fmla="*/ 246 h 2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246">
                  <a:moveTo>
                    <a:pt x="0" y="246"/>
                  </a:moveTo>
                  <a:cubicBezTo>
                    <a:pt x="61" y="142"/>
                    <a:pt x="123" y="38"/>
                    <a:pt x="219" y="19"/>
                  </a:cubicBezTo>
                  <a:cubicBezTo>
                    <a:pt x="315" y="0"/>
                    <a:pt x="445" y="66"/>
                    <a:pt x="576" y="13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69" name="Freeform 6"/>
            <p:cNvSpPr>
              <a:spLocks/>
            </p:cNvSpPr>
            <p:nvPr/>
          </p:nvSpPr>
          <p:spPr bwMode="auto">
            <a:xfrm>
              <a:off x="4751" y="2966"/>
              <a:ext cx="326" cy="536"/>
            </a:xfrm>
            <a:custGeom>
              <a:avLst/>
              <a:gdLst>
                <a:gd name="T0" fmla="*/ 0 w 285"/>
                <a:gd name="T1" fmla="*/ 0 h 673"/>
                <a:gd name="T2" fmla="*/ 287 w 285"/>
                <a:gd name="T3" fmla="*/ 233 h 673"/>
                <a:gd name="T4" fmla="*/ 232 w 285"/>
                <a:gd name="T5" fmla="*/ 536 h 673"/>
                <a:gd name="T6" fmla="*/ 0 60000 65536"/>
                <a:gd name="T7" fmla="*/ 0 60000 65536"/>
                <a:gd name="T8" fmla="*/ 0 60000 65536"/>
                <a:gd name="T9" fmla="*/ 0 w 285"/>
                <a:gd name="T10" fmla="*/ 0 h 673"/>
                <a:gd name="T11" fmla="*/ 285 w 285"/>
                <a:gd name="T12" fmla="*/ 673 h 6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5" h="673">
                  <a:moveTo>
                    <a:pt x="0" y="0"/>
                  </a:moveTo>
                  <a:cubicBezTo>
                    <a:pt x="108" y="90"/>
                    <a:pt x="217" y="180"/>
                    <a:pt x="251" y="292"/>
                  </a:cubicBezTo>
                  <a:cubicBezTo>
                    <a:pt x="285" y="404"/>
                    <a:pt x="244" y="538"/>
                    <a:pt x="203" y="673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70" name="Freeform 7"/>
            <p:cNvSpPr>
              <a:spLocks/>
            </p:cNvSpPr>
            <p:nvPr/>
          </p:nvSpPr>
          <p:spPr bwMode="auto">
            <a:xfrm>
              <a:off x="4281" y="3576"/>
              <a:ext cx="633" cy="106"/>
            </a:xfrm>
            <a:custGeom>
              <a:avLst/>
              <a:gdLst>
                <a:gd name="T0" fmla="*/ 0 w 698"/>
                <a:gd name="T1" fmla="*/ 0 h 115"/>
                <a:gd name="T2" fmla="*/ 287 w 698"/>
                <a:gd name="T3" fmla="*/ 105 h 115"/>
                <a:gd name="T4" fmla="*/ 633 w 698"/>
                <a:gd name="T5" fmla="*/ 7 h 115"/>
                <a:gd name="T6" fmla="*/ 0 60000 65536"/>
                <a:gd name="T7" fmla="*/ 0 60000 65536"/>
                <a:gd name="T8" fmla="*/ 0 60000 65536"/>
                <a:gd name="T9" fmla="*/ 0 w 698"/>
                <a:gd name="T10" fmla="*/ 0 h 115"/>
                <a:gd name="T11" fmla="*/ 698 w 698"/>
                <a:gd name="T12" fmla="*/ 115 h 1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8" h="115">
                  <a:moveTo>
                    <a:pt x="0" y="0"/>
                  </a:moveTo>
                  <a:cubicBezTo>
                    <a:pt x="100" y="56"/>
                    <a:pt x="201" y="113"/>
                    <a:pt x="317" y="114"/>
                  </a:cubicBezTo>
                  <a:cubicBezTo>
                    <a:pt x="433" y="115"/>
                    <a:pt x="565" y="61"/>
                    <a:pt x="698" y="8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71" name="Freeform 8"/>
            <p:cNvSpPr>
              <a:spLocks/>
            </p:cNvSpPr>
            <p:nvPr/>
          </p:nvSpPr>
          <p:spPr bwMode="auto">
            <a:xfrm>
              <a:off x="4145" y="3032"/>
              <a:ext cx="785" cy="462"/>
            </a:xfrm>
            <a:custGeom>
              <a:avLst/>
              <a:gdLst>
                <a:gd name="T0" fmla="*/ 7 w 818"/>
                <a:gd name="T1" fmla="*/ 0 h 503"/>
                <a:gd name="T2" fmla="*/ 84 w 818"/>
                <a:gd name="T3" fmla="*/ 186 h 503"/>
                <a:gd name="T4" fmla="*/ 512 w 818"/>
                <a:gd name="T5" fmla="*/ 208 h 503"/>
                <a:gd name="T6" fmla="*/ 785 w 818"/>
                <a:gd name="T7" fmla="*/ 462 h 5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8"/>
                <a:gd name="T13" fmla="*/ 0 h 503"/>
                <a:gd name="T14" fmla="*/ 818 w 818"/>
                <a:gd name="T15" fmla="*/ 503 h 5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8" h="503">
                  <a:moveTo>
                    <a:pt x="7" y="0"/>
                  </a:moveTo>
                  <a:cubicBezTo>
                    <a:pt x="3" y="82"/>
                    <a:pt x="0" y="165"/>
                    <a:pt x="88" y="203"/>
                  </a:cubicBezTo>
                  <a:cubicBezTo>
                    <a:pt x="176" y="241"/>
                    <a:pt x="412" y="177"/>
                    <a:pt x="534" y="227"/>
                  </a:cubicBezTo>
                  <a:cubicBezTo>
                    <a:pt x="656" y="277"/>
                    <a:pt x="737" y="390"/>
                    <a:pt x="818" y="503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72" name="Oval 9"/>
            <p:cNvSpPr>
              <a:spLocks noChangeArrowheads="1"/>
            </p:cNvSpPr>
            <p:nvPr/>
          </p:nvSpPr>
          <p:spPr bwMode="auto">
            <a:xfrm>
              <a:off x="4113" y="2955"/>
              <a:ext cx="144" cy="144"/>
            </a:xfrm>
            <a:prstGeom prst="ellipse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73" name="Oval 10"/>
            <p:cNvSpPr>
              <a:spLocks noChangeArrowheads="1"/>
            </p:cNvSpPr>
            <p:nvPr/>
          </p:nvSpPr>
          <p:spPr bwMode="auto">
            <a:xfrm>
              <a:off x="4905" y="3480"/>
              <a:ext cx="144" cy="144"/>
            </a:xfrm>
            <a:prstGeom prst="ellipse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74" name="Oval 11"/>
            <p:cNvSpPr>
              <a:spLocks noChangeArrowheads="1"/>
            </p:cNvSpPr>
            <p:nvPr/>
          </p:nvSpPr>
          <p:spPr bwMode="auto">
            <a:xfrm>
              <a:off x="4680" y="2832"/>
              <a:ext cx="144" cy="144"/>
            </a:xfrm>
            <a:prstGeom prst="ellipse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75" name="Oval 12"/>
            <p:cNvSpPr>
              <a:spLocks noChangeArrowheads="1"/>
            </p:cNvSpPr>
            <p:nvPr/>
          </p:nvSpPr>
          <p:spPr bwMode="auto">
            <a:xfrm>
              <a:off x="4200" y="3505"/>
              <a:ext cx="144" cy="144"/>
            </a:xfrm>
            <a:prstGeom prst="ellipse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76" name="Freeform 13"/>
            <p:cNvSpPr>
              <a:spLocks/>
            </p:cNvSpPr>
            <p:nvPr/>
          </p:nvSpPr>
          <p:spPr bwMode="auto">
            <a:xfrm>
              <a:off x="4740" y="2578"/>
              <a:ext cx="339" cy="308"/>
            </a:xfrm>
            <a:custGeom>
              <a:avLst/>
              <a:gdLst>
                <a:gd name="T0" fmla="*/ 69 w 339"/>
                <a:gd name="T1" fmla="*/ 308 h 308"/>
                <a:gd name="T2" fmla="*/ 320 w 339"/>
                <a:gd name="T3" fmla="*/ 195 h 308"/>
                <a:gd name="T4" fmla="*/ 182 w 339"/>
                <a:gd name="T5" fmla="*/ 16 h 308"/>
                <a:gd name="T6" fmla="*/ 28 w 339"/>
                <a:gd name="T7" fmla="*/ 98 h 308"/>
                <a:gd name="T8" fmla="*/ 12 w 339"/>
                <a:gd name="T9" fmla="*/ 260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9"/>
                <a:gd name="T16" fmla="*/ 0 h 308"/>
                <a:gd name="T17" fmla="*/ 339 w 339"/>
                <a:gd name="T18" fmla="*/ 308 h 3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9" h="308">
                  <a:moveTo>
                    <a:pt x="69" y="308"/>
                  </a:moveTo>
                  <a:cubicBezTo>
                    <a:pt x="185" y="276"/>
                    <a:pt x="301" y="244"/>
                    <a:pt x="320" y="195"/>
                  </a:cubicBezTo>
                  <a:cubicBezTo>
                    <a:pt x="339" y="146"/>
                    <a:pt x="231" y="32"/>
                    <a:pt x="182" y="16"/>
                  </a:cubicBezTo>
                  <a:cubicBezTo>
                    <a:pt x="133" y="0"/>
                    <a:pt x="56" y="57"/>
                    <a:pt x="28" y="98"/>
                  </a:cubicBezTo>
                  <a:cubicBezTo>
                    <a:pt x="0" y="139"/>
                    <a:pt x="6" y="199"/>
                    <a:pt x="12" y="26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77" name="Freeform 14"/>
            <p:cNvSpPr>
              <a:spLocks/>
            </p:cNvSpPr>
            <p:nvPr/>
          </p:nvSpPr>
          <p:spPr bwMode="auto">
            <a:xfrm>
              <a:off x="4189" y="3345"/>
              <a:ext cx="271" cy="239"/>
            </a:xfrm>
            <a:custGeom>
              <a:avLst/>
              <a:gdLst>
                <a:gd name="T0" fmla="*/ 149 w 271"/>
                <a:gd name="T1" fmla="*/ 239 h 239"/>
                <a:gd name="T2" fmla="*/ 263 w 271"/>
                <a:gd name="T3" fmla="*/ 166 h 239"/>
                <a:gd name="T4" fmla="*/ 198 w 271"/>
                <a:gd name="T5" fmla="*/ 20 h 239"/>
                <a:gd name="T6" fmla="*/ 28 w 271"/>
                <a:gd name="T7" fmla="*/ 44 h 239"/>
                <a:gd name="T8" fmla="*/ 28 w 271"/>
                <a:gd name="T9" fmla="*/ 182 h 2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39"/>
                <a:gd name="T17" fmla="*/ 271 w 271"/>
                <a:gd name="T18" fmla="*/ 239 h 2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39">
                  <a:moveTo>
                    <a:pt x="149" y="239"/>
                  </a:moveTo>
                  <a:cubicBezTo>
                    <a:pt x="202" y="220"/>
                    <a:pt x="255" y="202"/>
                    <a:pt x="263" y="166"/>
                  </a:cubicBezTo>
                  <a:cubicBezTo>
                    <a:pt x="271" y="130"/>
                    <a:pt x="237" y="40"/>
                    <a:pt x="198" y="20"/>
                  </a:cubicBezTo>
                  <a:cubicBezTo>
                    <a:pt x="159" y="0"/>
                    <a:pt x="56" y="17"/>
                    <a:pt x="28" y="44"/>
                  </a:cubicBezTo>
                  <a:cubicBezTo>
                    <a:pt x="0" y="71"/>
                    <a:pt x="14" y="126"/>
                    <a:pt x="28" y="18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78" name="Freeform 15"/>
            <p:cNvSpPr>
              <a:spLocks/>
            </p:cNvSpPr>
            <p:nvPr/>
          </p:nvSpPr>
          <p:spPr bwMode="auto">
            <a:xfrm>
              <a:off x="4817" y="2943"/>
              <a:ext cx="405" cy="718"/>
            </a:xfrm>
            <a:custGeom>
              <a:avLst/>
              <a:gdLst>
                <a:gd name="T0" fmla="*/ 219 w 405"/>
                <a:gd name="T1" fmla="*/ 637 h 758"/>
                <a:gd name="T2" fmla="*/ 348 w 405"/>
                <a:gd name="T3" fmla="*/ 660 h 758"/>
                <a:gd name="T4" fmla="*/ 389 w 405"/>
                <a:gd name="T5" fmla="*/ 292 h 758"/>
                <a:gd name="T6" fmla="*/ 251 w 405"/>
                <a:gd name="T7" fmla="*/ 61 h 758"/>
                <a:gd name="T8" fmla="*/ 0 w 405"/>
                <a:gd name="T9" fmla="*/ 0 h 7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758"/>
                <a:gd name="T17" fmla="*/ 405 w 405"/>
                <a:gd name="T18" fmla="*/ 758 h 7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758">
                  <a:moveTo>
                    <a:pt x="219" y="672"/>
                  </a:moveTo>
                  <a:cubicBezTo>
                    <a:pt x="269" y="715"/>
                    <a:pt x="320" y="758"/>
                    <a:pt x="348" y="697"/>
                  </a:cubicBezTo>
                  <a:cubicBezTo>
                    <a:pt x="376" y="636"/>
                    <a:pt x="405" y="413"/>
                    <a:pt x="389" y="308"/>
                  </a:cubicBezTo>
                  <a:cubicBezTo>
                    <a:pt x="373" y="203"/>
                    <a:pt x="316" y="115"/>
                    <a:pt x="251" y="64"/>
                  </a:cubicBezTo>
                  <a:cubicBezTo>
                    <a:pt x="186" y="13"/>
                    <a:pt x="93" y="6"/>
                    <a:pt x="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Graph Terminology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Adjacent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connects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endpoints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degree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initial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terminal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in-degree, out-degree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subgraph, union.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Adjacency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 G be an undirected graph with edge set E.  Let e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E be (or map to) the pair {u,v}.  Then we say:</a:t>
            </a:r>
          </a:p>
          <a:p>
            <a:pPr eaLnBrk="1" hangingPunct="1"/>
            <a:r>
              <a:rPr lang="en-US" smtClean="0"/>
              <a:t>u, v are adjacent / neighbors / connected.</a:t>
            </a:r>
          </a:p>
          <a:p>
            <a:pPr eaLnBrk="1" hangingPunct="1"/>
            <a:r>
              <a:rPr lang="en-US" smtClean="0"/>
              <a:t>Edge e is incident with vertices u and v.</a:t>
            </a:r>
          </a:p>
          <a:p>
            <a:pPr eaLnBrk="1" hangingPunct="1"/>
            <a:r>
              <a:rPr lang="en-US" smtClean="0"/>
              <a:t>Edge e connects u and v.</a:t>
            </a:r>
          </a:p>
          <a:p>
            <a:pPr eaLnBrk="1" hangingPunct="1"/>
            <a:r>
              <a:rPr lang="en-US" smtClean="0"/>
              <a:t>Vertices u and v are endpoints of edge 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Degree of a Vertex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 G be an undirected graph, v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V a vertex.</a:t>
            </a:r>
          </a:p>
          <a:p>
            <a:pPr eaLnBrk="1" hangingPunct="1"/>
            <a:r>
              <a:rPr lang="en-US" smtClean="0"/>
              <a:t>The degree of v, deg(v), is its number of incident edges. (Except that any self-loops are counted twice.)</a:t>
            </a:r>
          </a:p>
          <a:p>
            <a:pPr eaLnBrk="1" hangingPunct="1"/>
            <a:r>
              <a:rPr lang="en-US" smtClean="0"/>
              <a:t>A vertex with degree 0 is isolated.</a:t>
            </a:r>
          </a:p>
          <a:p>
            <a:pPr eaLnBrk="1" hangingPunct="1"/>
            <a:r>
              <a:rPr lang="en-US" smtClean="0"/>
              <a:t>A vertex of degree 1 is pendant.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2095</Words>
  <Application>Microsoft Office PowerPoint</Application>
  <PresentationFormat>On-screen Show (4:3)</PresentationFormat>
  <Paragraphs>322</Paragraphs>
  <Slides>50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宋体</vt:lpstr>
      <vt:lpstr>Arial</vt:lpstr>
      <vt:lpstr>Calibri</vt:lpstr>
      <vt:lpstr>Courier New</vt:lpstr>
      <vt:lpstr>Symbol</vt:lpstr>
      <vt:lpstr>Times New Roman</vt:lpstr>
      <vt:lpstr>Wingdings</vt:lpstr>
      <vt:lpstr>Wingdings 2</vt:lpstr>
      <vt:lpstr>Austin</vt:lpstr>
      <vt:lpstr>Equation</vt:lpstr>
      <vt:lpstr>Document</vt:lpstr>
      <vt:lpstr>Graph Theory</vt:lpstr>
      <vt:lpstr>What are Graphs?</vt:lpstr>
      <vt:lpstr>Applications of Graphs</vt:lpstr>
      <vt:lpstr>Simple Graphs</vt:lpstr>
      <vt:lpstr>Example of a Simple Graph</vt:lpstr>
      <vt:lpstr>Directed Graphs</vt:lpstr>
      <vt:lpstr>Graph Terminology</vt:lpstr>
      <vt:lpstr>Adjacency</vt:lpstr>
      <vt:lpstr>Degree of a Vertex</vt:lpstr>
      <vt:lpstr>Handshaking Theorem</vt:lpstr>
      <vt:lpstr>Directed Adjacency</vt:lpstr>
      <vt:lpstr>Directed Degree</vt:lpstr>
      <vt:lpstr>Directed Handshaking Theorem</vt:lpstr>
      <vt:lpstr>Subgraphs</vt:lpstr>
      <vt:lpstr>Graph Unions</vt:lpstr>
      <vt:lpstr>Graph Representations</vt:lpstr>
      <vt:lpstr>Adjacency Lists</vt:lpstr>
      <vt:lpstr>Directed Adjacency Lists</vt:lpstr>
      <vt:lpstr>Adjacency Matrices</vt:lpstr>
      <vt:lpstr>Connectivity</vt:lpstr>
      <vt:lpstr>Paths in Directed Graphs</vt:lpstr>
      <vt:lpstr>Connectedness</vt:lpstr>
      <vt:lpstr>Review: Graph Theory</vt:lpstr>
      <vt:lpstr>Graphs - Shortest Paths</vt:lpstr>
      <vt:lpstr>Dijkstra’s Algorithm - Data Structures</vt:lpstr>
      <vt:lpstr>Predecessor Sub-graph</vt:lpstr>
      <vt:lpstr>Dijkstra’s Algorithm - Operation</vt:lpstr>
      <vt:lpstr>Dijkstra’s Algorithm - Operation</vt:lpstr>
      <vt:lpstr>Dijkstra’s Algorithm - Operation</vt:lpstr>
      <vt:lpstr>Dijkstra’s Algorithm - Full</vt:lpstr>
      <vt:lpstr>Dijkstra’s Algorithm - Initialise</vt:lpstr>
      <vt:lpstr>Dijkstra’s Algorithm - Loop</vt:lpstr>
      <vt:lpstr>Dijkstra’s Algorithm - Relax neighbours</vt:lpstr>
      <vt:lpstr>Dijkstra’s Algorithm - Operation</vt:lpstr>
      <vt:lpstr>Dijkstra’s Algorithm - Operation</vt:lpstr>
      <vt:lpstr>Dijkstra’s Algorithm - Operation</vt:lpstr>
      <vt:lpstr>Dijkstra’s Algorithm - Operation</vt:lpstr>
      <vt:lpstr>Dijkstra’s Algorithm - Operation</vt:lpstr>
      <vt:lpstr>Dijkstra’s Algorithm - Operation</vt:lpstr>
      <vt:lpstr>Dijkstra’s Algorithm - Operation</vt:lpstr>
      <vt:lpstr>Dijkstra’s Algorithm - Operation</vt:lpstr>
      <vt:lpstr>Dijkstra’s Algorithm - Operation</vt:lpstr>
      <vt:lpstr>Dijkstra’s Algorithm - Operation</vt:lpstr>
      <vt:lpstr>Dijkstra’s Algorithm - Operation</vt:lpstr>
      <vt:lpstr>Dijkstra’s Algorithm - Proof</vt:lpstr>
      <vt:lpstr>Dijkstra’s Algorithm - Proof</vt:lpstr>
      <vt:lpstr>Dijkstra’s Algorithm - Proof</vt:lpstr>
      <vt:lpstr>Dijkstra’s Algorithm - Proof</vt:lpstr>
      <vt:lpstr>Dijkstra’s Algorithm - Proof</vt:lpstr>
      <vt:lpstr>Dijkstra’s Algorithm - Time Complexity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&amp; PROPOSITIONAL EQUIVALENCE</dc:title>
  <dc:creator>IS Net</dc:creator>
  <cp:lastModifiedBy>Priyoss</cp:lastModifiedBy>
  <cp:revision>6</cp:revision>
  <dcterms:created xsi:type="dcterms:W3CDTF">2012-11-09T06:58:44Z</dcterms:created>
  <dcterms:modified xsi:type="dcterms:W3CDTF">2017-08-15T00:57:00Z</dcterms:modified>
</cp:coreProperties>
</file>