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2" r:id="rId3"/>
  </p:sldMasterIdLst>
  <p:sldIdLst>
    <p:sldId id="256" r:id="rId4"/>
    <p:sldId id="259" r:id="rId5"/>
    <p:sldId id="264" r:id="rId6"/>
    <p:sldId id="265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60" r:id="rId15"/>
    <p:sldId id="257" r:id="rId16"/>
    <p:sldId id="275" r:id="rId17"/>
    <p:sldId id="276" r:id="rId18"/>
    <p:sldId id="288" r:id="rId19"/>
    <p:sldId id="261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9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0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5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8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9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8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30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6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2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82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4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243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736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89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98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2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71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841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408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B9BF-5B8B-4106-9CB9-2CB1BC704E8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121C-D65A-469B-B7B5-E13933F3A7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90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B9BF-5B8B-4106-9CB9-2CB1BC704E8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121C-D65A-469B-B7B5-E13933F3A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B9BF-5B8B-4106-9CB9-2CB1BC704E8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121C-D65A-469B-B7B5-E13933F3A7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74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mailto:retno@if.undip.ac.id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17022F-5B64-4388-9EF4-AF0FFF0F5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ALJABAR LINIER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557468C-0199-4FC2-A907-F533E7B98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Dr. RETNO KUSUMANINGRUM, S.SI., </a:t>
            </a:r>
            <a:r>
              <a:rPr lang="en-US" b="1" dirty="0" err="1"/>
              <a:t>M.Kom</a:t>
            </a:r>
            <a:r>
              <a:rPr lang="en-US" b="1" dirty="0"/>
              <a:t>.</a:t>
            </a: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C49752B3-FBFF-47A6-B5EE-161915839061}"/>
              </a:ext>
            </a:extLst>
          </p:cNvPr>
          <p:cNvSpPr/>
          <p:nvPr/>
        </p:nvSpPr>
        <p:spPr>
          <a:xfrm>
            <a:off x="7184091" y="4199788"/>
            <a:ext cx="4243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</a:t>
            </a:r>
            <a:endParaRPr lang="id-ID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04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9B10E32-1665-435E-B30D-19401E02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LINEAR ALGEBRA IN CRYPTOGRAPHY</a:t>
            </a:r>
            <a:endParaRPr lang="en-US" sz="32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5877605-6754-413A-BE11-9EEA2698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err="1"/>
              <a:t>Encryption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decryption</a:t>
            </a:r>
            <a:r>
              <a:rPr lang="id-ID" sz="2400" dirty="0"/>
              <a:t> </a:t>
            </a:r>
            <a:r>
              <a:rPr lang="id-ID" sz="2400" dirty="0" err="1"/>
              <a:t>require</a:t>
            </a:r>
            <a:r>
              <a:rPr lang="id-ID" sz="2400" dirty="0"/>
              <a:t> </a:t>
            </a:r>
            <a:r>
              <a:rPr lang="id-ID" sz="2400" dirty="0" err="1"/>
              <a:t>the</a:t>
            </a:r>
            <a:r>
              <a:rPr lang="id-ID" sz="2400" dirty="0"/>
              <a:t> </a:t>
            </a:r>
            <a:r>
              <a:rPr lang="id-ID" sz="2400" dirty="0" err="1"/>
              <a:t>use</a:t>
            </a:r>
            <a:r>
              <a:rPr lang="id-ID" sz="2400" dirty="0"/>
              <a:t> </a:t>
            </a:r>
            <a:r>
              <a:rPr lang="id-ID" sz="2400" dirty="0" err="1"/>
              <a:t>of</a:t>
            </a:r>
            <a:r>
              <a:rPr lang="id-ID" sz="2400" dirty="0"/>
              <a:t> </a:t>
            </a:r>
            <a:r>
              <a:rPr lang="id-ID" sz="2400" dirty="0" err="1"/>
              <a:t>some</a:t>
            </a:r>
            <a:r>
              <a:rPr lang="id-ID" sz="2400" dirty="0"/>
              <a:t> </a:t>
            </a:r>
            <a:r>
              <a:rPr lang="id-ID" sz="2400" dirty="0" err="1"/>
              <a:t>secret</a:t>
            </a:r>
            <a:r>
              <a:rPr lang="id-ID" sz="2400" dirty="0"/>
              <a:t> </a:t>
            </a:r>
            <a:r>
              <a:rPr lang="id-ID" sz="2400" dirty="0" err="1"/>
              <a:t>information</a:t>
            </a:r>
            <a:r>
              <a:rPr lang="id-ID" sz="2400" dirty="0"/>
              <a:t>, </a:t>
            </a:r>
            <a:r>
              <a:rPr lang="id-ID" sz="2400" dirty="0" err="1"/>
              <a:t>usually</a:t>
            </a:r>
            <a:r>
              <a:rPr lang="id-ID" sz="2400" dirty="0"/>
              <a:t> </a:t>
            </a:r>
            <a:r>
              <a:rPr lang="id-ID" sz="2400" dirty="0" err="1"/>
              <a:t>referred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as a </a:t>
            </a:r>
            <a:r>
              <a:rPr lang="id-ID" sz="2400" dirty="0" err="1"/>
              <a:t>key</a:t>
            </a:r>
            <a:endParaRPr lang="id-ID" sz="2400" dirty="0"/>
          </a:p>
          <a:p>
            <a:r>
              <a:rPr lang="id-ID" sz="2400" dirty="0" err="1"/>
              <a:t>Example</a:t>
            </a:r>
            <a:r>
              <a:rPr lang="id-ID" sz="2400" dirty="0"/>
              <a:t> </a:t>
            </a:r>
            <a:r>
              <a:rPr lang="id-ID" sz="2400" dirty="0" err="1"/>
              <a:t>let</a:t>
            </a:r>
            <a:r>
              <a:rPr lang="id-ID" sz="2400" dirty="0"/>
              <a:t> </a:t>
            </a:r>
            <a:r>
              <a:rPr lang="id-ID" sz="2400" dirty="0" err="1"/>
              <a:t>the</a:t>
            </a:r>
            <a:r>
              <a:rPr lang="id-ID" sz="2400" dirty="0"/>
              <a:t> </a:t>
            </a:r>
            <a:r>
              <a:rPr lang="id-ID" sz="2400" dirty="0" err="1"/>
              <a:t>message</a:t>
            </a:r>
            <a:r>
              <a:rPr lang="id-ID" sz="2400" dirty="0"/>
              <a:t> </a:t>
            </a:r>
            <a:r>
              <a:rPr lang="id-ID" sz="2400" dirty="0" err="1"/>
              <a:t>be</a:t>
            </a:r>
            <a:r>
              <a:rPr lang="id-ID" sz="2400" dirty="0"/>
              <a:t>:</a:t>
            </a:r>
          </a:p>
          <a:p>
            <a:pPr marL="0" indent="0" algn="ctr">
              <a:buNone/>
            </a:pPr>
            <a:r>
              <a:rPr lang="id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TO NEGOTIATE</a:t>
            </a:r>
          </a:p>
          <a:p>
            <a:r>
              <a:rPr lang="id-ID" sz="2400" dirty="0"/>
              <a:t>We </a:t>
            </a:r>
            <a:r>
              <a:rPr lang="id-ID" sz="2400" dirty="0" err="1"/>
              <a:t>assign</a:t>
            </a:r>
            <a:r>
              <a:rPr lang="id-ID" sz="2400" dirty="0"/>
              <a:t> a </a:t>
            </a:r>
            <a:r>
              <a:rPr lang="id-ID" sz="2400" dirty="0" err="1"/>
              <a:t>number</a:t>
            </a:r>
            <a:r>
              <a:rPr lang="id-ID" sz="2400" dirty="0"/>
              <a:t> </a:t>
            </a:r>
            <a:r>
              <a:rPr lang="id-ID" sz="2400" dirty="0" err="1"/>
              <a:t>for</a:t>
            </a:r>
            <a:r>
              <a:rPr lang="id-ID" sz="2400" dirty="0"/>
              <a:t> </a:t>
            </a:r>
            <a:r>
              <a:rPr lang="id-ID" sz="2400" dirty="0" err="1"/>
              <a:t>each</a:t>
            </a:r>
            <a:r>
              <a:rPr lang="id-ID" sz="2400" dirty="0"/>
              <a:t> </a:t>
            </a:r>
            <a:r>
              <a:rPr lang="id-ID" sz="2400" dirty="0" err="1"/>
              <a:t>letter</a:t>
            </a:r>
            <a:r>
              <a:rPr lang="id-ID" sz="2400" dirty="0"/>
              <a:t> </a:t>
            </a:r>
            <a:r>
              <a:rPr lang="id-ID" sz="2400" dirty="0" err="1"/>
              <a:t>of</a:t>
            </a:r>
            <a:r>
              <a:rPr lang="id-ID" sz="2400" dirty="0"/>
              <a:t> </a:t>
            </a:r>
            <a:r>
              <a:rPr lang="id-ID" sz="2400" dirty="0" err="1"/>
              <a:t>alphabet</a:t>
            </a:r>
            <a:endParaRPr lang="id-ID" sz="2400" dirty="0"/>
          </a:p>
          <a:p>
            <a:r>
              <a:rPr lang="id-ID" sz="2400" dirty="0"/>
              <a:t>The </a:t>
            </a:r>
            <a:r>
              <a:rPr lang="id-ID" sz="2400" dirty="0" err="1"/>
              <a:t>message</a:t>
            </a:r>
            <a:r>
              <a:rPr lang="id-ID" sz="2400" dirty="0"/>
              <a:t> </a:t>
            </a:r>
            <a:r>
              <a:rPr lang="id-ID" sz="2400" dirty="0" err="1"/>
              <a:t>becomes</a:t>
            </a:r>
            <a:endParaRPr lang="id-ID" sz="2400" dirty="0"/>
          </a:p>
          <a:p>
            <a:pPr marL="0" indent="0">
              <a:buNone/>
            </a:pPr>
            <a:endParaRPr lang="id-ID" sz="2400" dirty="0"/>
          </a:p>
          <a:p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CD93FD3-8EDF-4D87-962F-630990803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31667"/>
              </p:ext>
            </p:extLst>
          </p:nvPr>
        </p:nvGraphicFramePr>
        <p:xfrm>
          <a:off x="1431790" y="5278196"/>
          <a:ext cx="9328420" cy="103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21">
                  <a:extLst>
                    <a:ext uri="{9D8B030D-6E8A-4147-A177-3AD203B41FA5}">
                      <a16:colId xmlns:a16="http://schemas.microsoft.com/office/drawing/2014/main" val="3458798344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3950353810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637826877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845815605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38848318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3666344643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949211862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3087303589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342650974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229120582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612059195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3088167944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578926022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3609117193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663404665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4066449330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488490412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275820460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578816286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666389149"/>
                    </a:ext>
                  </a:extLst>
                </a:gridCol>
              </a:tblGrid>
              <a:tr h="51936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121546"/>
                  </a:ext>
                </a:extLst>
              </a:tr>
              <a:tr h="519363"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22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50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1717B8D9-C764-4F90-9AA9-822617F06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41566"/>
              </p:ext>
            </p:extLst>
          </p:nvPr>
        </p:nvGraphicFramePr>
        <p:xfrm>
          <a:off x="1431790" y="666452"/>
          <a:ext cx="9328420" cy="103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21">
                  <a:extLst>
                    <a:ext uri="{9D8B030D-6E8A-4147-A177-3AD203B41FA5}">
                      <a16:colId xmlns:a16="http://schemas.microsoft.com/office/drawing/2014/main" val="3458798344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3950353810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637826877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845815605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38848318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3666344643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949211862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3087303589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342650974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229120582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612059195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3088167944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578926022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3609117193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663404665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4066449330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488490412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275820460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1578816286"/>
                    </a:ext>
                  </a:extLst>
                </a:gridCol>
                <a:gridCol w="466421">
                  <a:extLst>
                    <a:ext uri="{9D8B030D-6E8A-4147-A177-3AD203B41FA5}">
                      <a16:colId xmlns:a16="http://schemas.microsoft.com/office/drawing/2014/main" val="666389149"/>
                    </a:ext>
                  </a:extLst>
                </a:gridCol>
              </a:tblGrid>
              <a:tr h="51936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121546"/>
                  </a:ext>
                </a:extLst>
              </a:tr>
              <a:tr h="519363"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2289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5267C54A-DE79-4940-B1A9-6F599009A89F}"/>
                  </a:ext>
                </a:extLst>
              </p:cNvPr>
              <p:cNvSpPr txBox="1"/>
              <p:nvPr/>
            </p:nvSpPr>
            <p:spPr>
              <a:xfrm>
                <a:off x="519441" y="1898374"/>
                <a:ext cx="111292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400" dirty="0"/>
                  <a:t>For </a:t>
                </a:r>
                <a:r>
                  <a:rPr lang="id-ID" sz="2400" dirty="0" err="1"/>
                  <a:t>example</a:t>
                </a:r>
                <a:r>
                  <a:rPr lang="id-ID" sz="2400" dirty="0"/>
                  <a:t>, </a:t>
                </a:r>
                <a:r>
                  <a:rPr lang="id-ID" sz="2400" dirty="0" err="1"/>
                  <a:t>we</a:t>
                </a:r>
                <a:r>
                  <a:rPr lang="id-ID" sz="2400" dirty="0"/>
                  <a:t> are </a:t>
                </a:r>
                <a:r>
                  <a:rPr lang="id-ID" sz="2400" dirty="0" err="1"/>
                  <a:t>using</a:t>
                </a:r>
                <a:r>
                  <a:rPr lang="id-ID" sz="2400" dirty="0"/>
                  <a:t> a </a:t>
                </a:r>
                <a14:m>
                  <m:oMath xmlns:m="http://schemas.openxmlformats.org/officeDocument/2006/math"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matrix</a:t>
                </a:r>
                <a:r>
                  <a:rPr lang="id-ID" sz="2400" dirty="0"/>
                  <a:t>, </a:t>
                </a:r>
                <a:r>
                  <a:rPr lang="id-ID" sz="2400" dirty="0" err="1"/>
                  <a:t>we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break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the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enumerated</a:t>
                </a:r>
                <a:r>
                  <a:rPr lang="id-ID" sz="2400" dirty="0"/>
                  <a:t> </a:t>
                </a:r>
                <a:r>
                  <a:rPr lang="id-ID" sz="2400" dirty="0" err="1"/>
                  <a:t>message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above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into</a:t>
                </a:r>
                <a:r>
                  <a:rPr lang="id-ID" sz="2400" dirty="0"/>
                  <a:t> a </a:t>
                </a:r>
                <a:r>
                  <a:rPr lang="id-ID" sz="2400" dirty="0" err="1"/>
                  <a:t>sequence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of</a:t>
                </a:r>
                <a:r>
                  <a:rPr lang="id-ID" sz="2400" dirty="0"/>
                  <a:t> 3 </a:t>
                </a:r>
                <a:r>
                  <a:rPr lang="id-ID" sz="2400" dirty="0" err="1"/>
                  <a:t>by</a:t>
                </a:r>
                <a:r>
                  <a:rPr lang="id-ID" sz="2400" dirty="0"/>
                  <a:t> 1 </a:t>
                </a:r>
                <a:r>
                  <a:rPr lang="id-ID" sz="2400" dirty="0" err="1"/>
                  <a:t>vectors</a:t>
                </a:r>
                <a:r>
                  <a:rPr lang="id-ID" sz="2400" dirty="0"/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5267C54A-DE79-4940-B1A9-6F599009A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41" y="1898374"/>
                <a:ext cx="11129220" cy="830997"/>
              </a:xfrm>
              <a:prstGeom prst="rect">
                <a:avLst/>
              </a:prstGeom>
              <a:blipFill>
                <a:blip r:embed="rId2"/>
                <a:stretch>
                  <a:fillRect l="-493" t="-5839" r="-54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Kotak Teks 5">
                <a:extLst>
                  <a:ext uri="{FF2B5EF4-FFF2-40B4-BE49-F238E27FC236}">
                    <a16:creationId xmlns:a16="http://schemas.microsoft.com/office/drawing/2014/main" id="{BFC1A7ED-E4C8-4D8B-9351-AA7BF06337BD}"/>
                  </a:ext>
                </a:extLst>
              </p:cNvPr>
              <p:cNvSpPr txBox="1"/>
              <p:nvPr/>
            </p:nvSpPr>
            <p:spPr>
              <a:xfrm>
                <a:off x="4277139" y="2922567"/>
                <a:ext cx="3637721" cy="738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Kotak Teks 5">
                <a:extLst>
                  <a:ext uri="{FF2B5EF4-FFF2-40B4-BE49-F238E27FC236}">
                    <a16:creationId xmlns:a16="http://schemas.microsoft.com/office/drawing/2014/main" id="{BFC1A7ED-E4C8-4D8B-9351-AA7BF0633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39" y="2922567"/>
                <a:ext cx="3637721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Kotak Teks 6">
                <a:extLst>
                  <a:ext uri="{FF2B5EF4-FFF2-40B4-BE49-F238E27FC236}">
                    <a16:creationId xmlns:a16="http://schemas.microsoft.com/office/drawing/2014/main" id="{065BA15D-DC3D-4009-A440-0A2DC4B36DF9}"/>
                  </a:ext>
                </a:extLst>
              </p:cNvPr>
              <p:cNvSpPr txBox="1"/>
              <p:nvPr/>
            </p:nvSpPr>
            <p:spPr>
              <a:xfrm>
                <a:off x="519441" y="3853978"/>
                <a:ext cx="111292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400" dirty="0"/>
                  <a:t>By </a:t>
                </a:r>
                <a:r>
                  <a:rPr lang="id-ID" sz="2400" dirty="0" err="1"/>
                  <a:t>multiplying</a:t>
                </a:r>
                <a:r>
                  <a:rPr lang="id-ID" sz="2400" dirty="0"/>
                  <a:t> </a:t>
                </a:r>
                <a:r>
                  <a:rPr lang="id-ID" sz="2400" dirty="0" err="1"/>
                  <a:t>encoding</a:t>
                </a:r>
                <a:r>
                  <a:rPr lang="id-ID" sz="2400" dirty="0"/>
                  <a:t>  </a:t>
                </a:r>
                <a14:m>
                  <m:oMath xmlns:m="http://schemas.openxmlformats.org/officeDocument/2006/math"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d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matrix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to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the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message</a:t>
                </a:r>
                <a:r>
                  <a:rPr lang="id-ID" sz="2400" dirty="0"/>
                  <a:t>, </a:t>
                </a:r>
                <a:r>
                  <a:rPr lang="id-ID" sz="2400" dirty="0" err="1"/>
                  <a:t>we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will</a:t>
                </a:r>
                <a:r>
                  <a:rPr lang="id-ID" sz="2400" dirty="0"/>
                  <a:t> </a:t>
                </a:r>
                <a:r>
                  <a:rPr lang="id-ID" sz="2400" dirty="0" err="1"/>
                  <a:t>encrypt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the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message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Kotak Teks 6">
                <a:extLst>
                  <a:ext uri="{FF2B5EF4-FFF2-40B4-BE49-F238E27FC236}">
                    <a16:creationId xmlns:a16="http://schemas.microsoft.com/office/drawing/2014/main" id="{065BA15D-DC3D-4009-A440-0A2DC4B36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41" y="3853978"/>
                <a:ext cx="1112922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Kotak Teks 7">
                <a:extLst>
                  <a:ext uri="{FF2B5EF4-FFF2-40B4-BE49-F238E27FC236}">
                    <a16:creationId xmlns:a16="http://schemas.microsoft.com/office/drawing/2014/main" id="{0F16CDB7-FE4D-46FF-A903-8E23530A6881}"/>
                  </a:ext>
                </a:extLst>
              </p:cNvPr>
              <p:cNvSpPr txBox="1"/>
              <p:nvPr/>
            </p:nvSpPr>
            <p:spPr>
              <a:xfrm>
                <a:off x="879314" y="4508839"/>
                <a:ext cx="10433369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122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−123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−176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138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139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181</m:t>
                                </m:r>
                              </m:e>
                            </m:mr>
                          </m: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182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−96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−91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197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101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111</m:t>
                                </m:r>
                              </m:e>
                            </m:mr>
                          </m: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−183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203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Kotak Teks 7">
                <a:extLst>
                  <a:ext uri="{FF2B5EF4-FFF2-40B4-BE49-F238E27FC236}">
                    <a16:creationId xmlns:a16="http://schemas.microsoft.com/office/drawing/2014/main" id="{0F16CDB7-FE4D-46FF-A903-8E23530A6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14" y="4508839"/>
                <a:ext cx="10433369" cy="738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Kotak Teks 8">
            <a:extLst>
              <a:ext uri="{FF2B5EF4-FFF2-40B4-BE49-F238E27FC236}">
                <a16:creationId xmlns:a16="http://schemas.microsoft.com/office/drawing/2014/main" id="{A3023BAF-2F9D-4963-BB49-ED681537D27B}"/>
              </a:ext>
            </a:extLst>
          </p:cNvPr>
          <p:cNvSpPr txBox="1"/>
          <p:nvPr/>
        </p:nvSpPr>
        <p:spPr>
          <a:xfrm>
            <a:off x="519441" y="5586700"/>
            <a:ext cx="11129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 err="1"/>
              <a:t>Now</a:t>
            </a:r>
            <a:r>
              <a:rPr lang="id-ID" sz="2400" dirty="0"/>
              <a:t>,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decrypt</a:t>
            </a:r>
            <a:r>
              <a:rPr lang="id-ID" sz="2400" dirty="0"/>
              <a:t> </a:t>
            </a:r>
            <a:r>
              <a:rPr lang="id-ID" sz="2400" dirty="0" err="1"/>
              <a:t>the</a:t>
            </a:r>
            <a:r>
              <a:rPr lang="id-ID" sz="2400" dirty="0"/>
              <a:t> </a:t>
            </a:r>
            <a:r>
              <a:rPr lang="id-ID" sz="2400" dirty="0" err="1"/>
              <a:t>message</a:t>
            </a:r>
            <a:r>
              <a:rPr lang="id-ID" sz="2400" dirty="0"/>
              <a:t> </a:t>
            </a:r>
            <a:r>
              <a:rPr lang="id-ID" sz="2400" dirty="0" err="1"/>
              <a:t>we</a:t>
            </a:r>
            <a:r>
              <a:rPr lang="id-ID" sz="2400" dirty="0"/>
              <a:t> </a:t>
            </a:r>
            <a:r>
              <a:rPr lang="id-ID" sz="2400" dirty="0" err="1"/>
              <a:t>have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multiply</a:t>
            </a:r>
            <a:r>
              <a:rPr lang="id-ID" sz="2400" dirty="0"/>
              <a:t> </a:t>
            </a:r>
            <a:r>
              <a:rPr lang="id-ID" sz="2400" dirty="0" err="1"/>
              <a:t>this</a:t>
            </a:r>
            <a:r>
              <a:rPr lang="id-ID" sz="2400" dirty="0"/>
              <a:t> </a:t>
            </a:r>
            <a:r>
              <a:rPr lang="id-ID" sz="2400" dirty="0" err="1"/>
              <a:t>matrix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inverse</a:t>
            </a:r>
            <a:r>
              <a:rPr lang="id-ID" sz="2400" dirty="0"/>
              <a:t> </a:t>
            </a:r>
            <a:r>
              <a:rPr lang="id-ID" sz="2400" dirty="0" err="1"/>
              <a:t>of</a:t>
            </a:r>
            <a:r>
              <a:rPr lang="id-ID" sz="2400" dirty="0"/>
              <a:t> </a:t>
            </a:r>
            <a:r>
              <a:rPr lang="id-ID" sz="2400" dirty="0" err="1"/>
              <a:t>encoding</a:t>
            </a:r>
            <a:r>
              <a:rPr lang="id-ID" sz="2400" dirty="0"/>
              <a:t> </a:t>
            </a:r>
            <a:r>
              <a:rPr lang="id-ID" sz="2400" dirty="0" err="1"/>
              <a:t>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434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673" y="543029"/>
            <a:ext cx="2610552" cy="21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89" y="566001"/>
            <a:ext cx="2610552" cy="21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02" y="3676345"/>
            <a:ext cx="2544294" cy="21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743179" y="2896528"/>
            <a:ext cx="177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800" dirty="0" err="1">
                <a:solidFill>
                  <a:prstClr val="black"/>
                </a:solidFill>
                <a:latin typeface="Berlin Sans FB Demi" pitchFamily="34" charset="0"/>
              </a:rPr>
              <a:t>Materi</a:t>
            </a:r>
            <a:endParaRPr lang="en-US" sz="2800" dirty="0">
              <a:solidFill>
                <a:prstClr val="black"/>
              </a:solidFill>
              <a:latin typeface="Berlin Sans FB Dem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8894" y="2896528"/>
            <a:ext cx="177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800" dirty="0" err="1">
                <a:solidFill>
                  <a:prstClr val="black"/>
                </a:solidFill>
                <a:latin typeface="Berlin Sans FB Demi" pitchFamily="34" charset="0"/>
              </a:rPr>
              <a:t>Penilaian</a:t>
            </a:r>
            <a:endParaRPr lang="en-US" sz="2800" dirty="0">
              <a:solidFill>
                <a:prstClr val="black"/>
              </a:solidFill>
              <a:latin typeface="Berlin Sans FB Dem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3179" y="5988594"/>
            <a:ext cx="177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800" dirty="0" err="1">
                <a:solidFill>
                  <a:prstClr val="black"/>
                </a:solidFill>
                <a:latin typeface="Berlin Sans FB Demi" pitchFamily="34" charset="0"/>
              </a:rPr>
              <a:t>Aturan</a:t>
            </a:r>
            <a:endParaRPr lang="en-US" sz="2800" dirty="0">
              <a:solidFill>
                <a:prstClr val="black"/>
              </a:solidFill>
              <a:latin typeface="Berlin Sans FB Dem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8894" y="5988594"/>
            <a:ext cx="177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800" dirty="0" err="1">
                <a:solidFill>
                  <a:prstClr val="black"/>
                </a:solidFill>
                <a:latin typeface="Berlin Sans FB Demi" pitchFamily="34" charset="0"/>
              </a:rPr>
              <a:t>Kejujuran</a:t>
            </a:r>
            <a:endParaRPr lang="en-US" sz="2800" dirty="0">
              <a:solidFill>
                <a:prstClr val="black"/>
              </a:solidFill>
              <a:latin typeface="Berlin Sans FB Demi" pitchFamily="34" charset="0"/>
            </a:endParaRP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995502" y="3638043"/>
            <a:ext cx="2800326" cy="2350551"/>
            <a:chOff x="6507732" y="2671032"/>
            <a:chExt cx="1773540" cy="1368000"/>
          </a:xfrm>
        </p:grpSpPr>
        <p:pic>
          <p:nvPicPr>
            <p:cNvPr id="12" name="Picture 4" descr="Image result for honesty blu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3077" y="2779032"/>
              <a:ext cx="1602849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ound Diagonal Corner Rectangle 12"/>
            <p:cNvSpPr/>
            <p:nvPr/>
          </p:nvSpPr>
          <p:spPr>
            <a:xfrm>
              <a:off x="6507732" y="2671032"/>
              <a:ext cx="1773540" cy="1368000"/>
            </a:xfrm>
            <a:prstGeom prst="round2Diag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04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an Alur: Operasi Manual 9">
            <a:extLst>
              <a:ext uri="{FF2B5EF4-FFF2-40B4-BE49-F238E27FC236}">
                <a16:creationId xmlns:a16="http://schemas.microsoft.com/office/drawing/2014/main" id="{9958336E-7245-41BE-9A94-8391C032E286}"/>
              </a:ext>
            </a:extLst>
          </p:cNvPr>
          <p:cNvSpPr/>
          <p:nvPr/>
        </p:nvSpPr>
        <p:spPr>
          <a:xfrm rot="5400000">
            <a:off x="6837251" y="1864996"/>
            <a:ext cx="3678238" cy="5310317"/>
          </a:xfrm>
          <a:prstGeom prst="flowChartManualOperat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53213E24-BAA0-4C5C-99E2-82A4D5EC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MATERI</a:t>
            </a:r>
            <a:endParaRPr lang="en-US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C6AAD014-13FC-4E52-A552-296F6036C8F4}"/>
              </a:ext>
            </a:extLst>
          </p:cNvPr>
          <p:cNvSpPr txBox="1"/>
          <p:nvPr/>
        </p:nvSpPr>
        <p:spPr>
          <a:xfrm>
            <a:off x="6676431" y="4020342"/>
            <a:ext cx="399987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6500" dirty="0" err="1">
                <a:solidFill>
                  <a:prstClr val="white"/>
                </a:solidFill>
                <a:latin typeface="Gill Sans MT" panose="020B0502020104020203"/>
              </a:rPr>
              <a:t>Post</a:t>
            </a:r>
            <a:r>
              <a:rPr lang="id-ID" sz="6500" dirty="0">
                <a:solidFill>
                  <a:prstClr val="white"/>
                </a:solidFill>
                <a:latin typeface="Gill Sans MT" panose="020B0502020104020203"/>
              </a:rPr>
              <a:t> </a:t>
            </a:r>
            <a:r>
              <a:rPr lang="id-ID" sz="6500" dirty="0">
                <a:solidFill>
                  <a:schemeClr val="bg1"/>
                </a:solidFill>
              </a:rPr>
              <a:t>–</a:t>
            </a:r>
            <a:r>
              <a:rPr lang="id-ID" sz="6500" dirty="0">
                <a:solidFill>
                  <a:prstClr val="white"/>
                </a:solidFill>
                <a:latin typeface="Gill Sans MT" panose="020B0502020104020203"/>
              </a:rPr>
              <a:t> UTS</a:t>
            </a:r>
            <a:endParaRPr lang="en-US" sz="6500" dirty="0">
              <a:solidFill>
                <a:prstClr val="white"/>
              </a:solidFill>
              <a:latin typeface="Gill Sans MT" panose="020B0502020104020203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A4102F8A-96BC-40A1-B125-7AC3BBF5ABE3}"/>
              </a:ext>
            </a:extLst>
          </p:cNvPr>
          <p:cNvGrpSpPr/>
          <p:nvPr/>
        </p:nvGrpSpPr>
        <p:grpSpPr>
          <a:xfrm>
            <a:off x="581192" y="2677514"/>
            <a:ext cx="5310318" cy="3678238"/>
            <a:chOff x="5520" y="1"/>
            <a:chExt cx="5310318" cy="3678238"/>
          </a:xfrm>
        </p:grpSpPr>
        <p:sp>
          <p:nvSpPr>
            <p:cNvPr id="7" name="Bagan Alur: Operasi Manual 6">
              <a:extLst>
                <a:ext uri="{FF2B5EF4-FFF2-40B4-BE49-F238E27FC236}">
                  <a16:creationId xmlns:a16="http://schemas.microsoft.com/office/drawing/2014/main" id="{0741B2D5-D1D1-4453-9027-463BA065B79F}"/>
                </a:ext>
              </a:extLst>
            </p:cNvPr>
            <p:cNvSpPr/>
            <p:nvPr/>
          </p:nvSpPr>
          <p:spPr>
            <a:xfrm rot="16200000">
              <a:off x="821560" y="-816039"/>
              <a:ext cx="3678238" cy="5310317"/>
            </a:xfrm>
            <a:prstGeom prst="flowChartManualOperati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Bagan Alur: Operasi Manual 4">
              <a:extLst>
                <a:ext uri="{FF2B5EF4-FFF2-40B4-BE49-F238E27FC236}">
                  <a16:creationId xmlns:a16="http://schemas.microsoft.com/office/drawing/2014/main" id="{252C4C23-6C24-4300-A250-D7C49DAE5863}"/>
                </a:ext>
              </a:extLst>
            </p:cNvPr>
            <p:cNvSpPr txBox="1"/>
            <p:nvPr/>
          </p:nvSpPr>
          <p:spPr>
            <a:xfrm rot="21600000">
              <a:off x="5521" y="735648"/>
              <a:ext cx="5310317" cy="2206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0" tIns="0" rIns="41275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6500" kern="1200" dirty="0"/>
                <a:t>Pra – UTS </a:t>
              </a:r>
              <a:endParaRPr lang="en-US" sz="6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10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7B31493-F412-4594-AE57-DDB14D08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MATERI PRE – UTS</a:t>
            </a:r>
            <a:endParaRPr lang="en-US" sz="32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BFDD4A1-0C5B-4C3D-A935-78CAB450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0669"/>
          </a:xfrm>
        </p:spPr>
        <p:txBody>
          <a:bodyPr>
            <a:normAutofit lnSpcReduction="10000"/>
          </a:bodyPr>
          <a:lstStyle/>
          <a:p>
            <a:r>
              <a:rPr lang="id-ID" sz="2400" dirty="0"/>
              <a:t>Konsep Vektor dan Skalar (Vektor vs Skalar, Operasi Vektor dan Skalar)</a:t>
            </a:r>
          </a:p>
          <a:p>
            <a:r>
              <a:rPr lang="id-ID" sz="2400" dirty="0"/>
              <a:t>Konsep Matriks (Sifat, Jenis, dan Operasi)</a:t>
            </a:r>
          </a:p>
          <a:p>
            <a:r>
              <a:rPr lang="id-ID" sz="2400" dirty="0"/>
              <a:t>Konsep Transformasi Elementer (Transformasi Elementer Baris dan Kolom, </a:t>
            </a:r>
            <a:r>
              <a:rPr lang="id-ID" sz="2400" dirty="0" err="1"/>
              <a:t>Invers</a:t>
            </a:r>
            <a:r>
              <a:rPr lang="id-ID" sz="2400" dirty="0"/>
              <a:t> Matriks dengan Transformasi Elementer, Ekuivalensi Matriks)</a:t>
            </a:r>
          </a:p>
          <a:p>
            <a:r>
              <a:rPr lang="id-ID" sz="2400" dirty="0"/>
              <a:t>Determinan Matriks (Ekspansi Kofaktor, Sifat Determinan dan Reduksi Baris, Aturan </a:t>
            </a:r>
            <a:r>
              <a:rPr lang="id-ID" sz="2400" dirty="0" err="1"/>
              <a:t>Crammer</a:t>
            </a:r>
            <a:r>
              <a:rPr lang="id-ID" sz="2400" dirty="0"/>
              <a:t>)</a:t>
            </a:r>
          </a:p>
          <a:p>
            <a:r>
              <a:rPr lang="id-ID" sz="2400" dirty="0"/>
              <a:t>Sistem Persamaan Linier (SPL dengan Inversi dan Transformasi Linier)</a:t>
            </a:r>
          </a:p>
          <a:p>
            <a:r>
              <a:rPr lang="id-ID" sz="2400" dirty="0"/>
              <a:t>Ruang Vektor (Ruang Vektor, Sub Ruang, Ruang Baris dan Ruang Kolom)</a:t>
            </a:r>
          </a:p>
          <a:p>
            <a:r>
              <a:rPr lang="id-ID" sz="2400" dirty="0"/>
              <a:t>Vektor Bebas Linier vs Vektor Bergantung Linier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713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67AF30-EC8A-45A3-B772-906BA063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Materi </a:t>
            </a:r>
            <a:r>
              <a:rPr lang="id-ID" sz="3200" dirty="0" err="1"/>
              <a:t>post</a:t>
            </a:r>
            <a:r>
              <a:rPr lang="id-ID" sz="3200" dirty="0"/>
              <a:t> – </a:t>
            </a:r>
            <a:r>
              <a:rPr lang="id-ID" sz="3200" dirty="0" err="1"/>
              <a:t>uts</a:t>
            </a:r>
            <a:r>
              <a:rPr lang="id-ID" sz="3200" dirty="0"/>
              <a:t> </a:t>
            </a:r>
            <a:endParaRPr lang="en-US" sz="32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15979FB-2465-42B3-9033-36970D724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30852"/>
          </a:xfrm>
        </p:spPr>
        <p:txBody>
          <a:bodyPr>
            <a:normAutofit/>
          </a:bodyPr>
          <a:lstStyle/>
          <a:p>
            <a:r>
              <a:rPr lang="id-ID" sz="2400" dirty="0"/>
              <a:t>Kombinasi Linier</a:t>
            </a:r>
          </a:p>
          <a:p>
            <a:r>
              <a:rPr lang="id-ID" sz="2400" dirty="0"/>
              <a:t>Basis dan Dimensi Ruang Vektor</a:t>
            </a:r>
          </a:p>
          <a:p>
            <a:r>
              <a:rPr lang="id-ID" sz="2400" dirty="0"/>
              <a:t>Transformasi Linier antar Ruang Vektor, Matriks Ruang Vektor, Perubahan Basis Ruang Vektor</a:t>
            </a:r>
          </a:p>
          <a:p>
            <a:r>
              <a:rPr lang="id-ID" sz="2400" dirty="0" err="1"/>
              <a:t>Ortogonalisasi</a:t>
            </a:r>
            <a:r>
              <a:rPr lang="id-ID" sz="2400" dirty="0"/>
              <a:t> Basis Ruang Vektor</a:t>
            </a:r>
          </a:p>
          <a:p>
            <a:r>
              <a:rPr lang="id-ID" sz="2400" dirty="0" err="1"/>
              <a:t>Eigen</a:t>
            </a:r>
            <a:r>
              <a:rPr lang="id-ID" sz="2400" dirty="0"/>
              <a:t> </a:t>
            </a:r>
            <a:r>
              <a:rPr lang="id-ID" sz="2400" dirty="0" err="1"/>
              <a:t>Value</a:t>
            </a:r>
            <a:r>
              <a:rPr lang="id-ID" sz="2400" dirty="0"/>
              <a:t> dan </a:t>
            </a:r>
            <a:r>
              <a:rPr lang="id-ID" sz="2400" dirty="0" err="1"/>
              <a:t>Vector</a:t>
            </a:r>
            <a:endParaRPr lang="id-ID" sz="2400" dirty="0"/>
          </a:p>
          <a:p>
            <a:r>
              <a:rPr lang="id-ID" sz="2400" dirty="0" err="1"/>
              <a:t>Similaritas</a:t>
            </a:r>
            <a:r>
              <a:rPr lang="id-ID" sz="2400" dirty="0"/>
              <a:t> Matriks Transformasi Linier</a:t>
            </a:r>
          </a:p>
          <a:p>
            <a:r>
              <a:rPr lang="id-ID" sz="2400" dirty="0" err="1"/>
              <a:t>Diagonalisasi</a:t>
            </a:r>
            <a:r>
              <a:rPr lang="id-ID" sz="2400" dirty="0"/>
              <a:t> Matriks Transformasi Linier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567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8E15F4D-78E2-45F5-8186-45679CBF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BOOK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F4260EC-64AB-4FE8-ABC4-5349D08B5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Anton, H.,</a:t>
            </a:r>
            <a:r>
              <a:rPr lang="id-ID" sz="3600" dirty="0"/>
              <a:t> </a:t>
            </a:r>
            <a:r>
              <a:rPr lang="id-ID" sz="3600" i="1" dirty="0" err="1"/>
              <a:t>Elementary</a:t>
            </a:r>
            <a:r>
              <a:rPr lang="id-ID" sz="3600" i="1" dirty="0"/>
              <a:t> Linear </a:t>
            </a:r>
            <a:r>
              <a:rPr lang="id-ID" sz="3600" i="1" dirty="0" err="1"/>
              <a:t>Algebra</a:t>
            </a:r>
            <a:r>
              <a:rPr lang="en-US" sz="3600" i="1" dirty="0"/>
              <a:t>  </a:t>
            </a:r>
          </a:p>
          <a:p>
            <a:r>
              <a:rPr lang="en-US" sz="3600" dirty="0"/>
              <a:t>Gilbert</a:t>
            </a:r>
            <a:r>
              <a:rPr lang="id-ID" sz="3600" dirty="0"/>
              <a:t> </a:t>
            </a:r>
            <a:r>
              <a:rPr lang="en-US" sz="3600" dirty="0"/>
              <a:t>Strang.2005. </a:t>
            </a:r>
            <a:r>
              <a:rPr lang="en-US" sz="3600" i="1" dirty="0"/>
              <a:t>Linear</a:t>
            </a:r>
            <a:r>
              <a:rPr lang="id-ID" sz="3600" i="1" dirty="0"/>
              <a:t> </a:t>
            </a:r>
            <a:r>
              <a:rPr lang="en-US" sz="3600" i="1" dirty="0"/>
              <a:t>Algebra</a:t>
            </a:r>
            <a:r>
              <a:rPr lang="id-ID" sz="3600" i="1" dirty="0"/>
              <a:t> </a:t>
            </a:r>
            <a:r>
              <a:rPr lang="en-US" sz="3600" i="1" dirty="0"/>
              <a:t>and</a:t>
            </a:r>
            <a:r>
              <a:rPr lang="id-ID" sz="3600" i="1" dirty="0"/>
              <a:t> </a:t>
            </a:r>
            <a:r>
              <a:rPr lang="en-US" sz="3600" i="1" dirty="0"/>
              <a:t>Its</a:t>
            </a:r>
            <a:r>
              <a:rPr lang="id-ID" sz="3600" i="1" dirty="0"/>
              <a:t> </a:t>
            </a:r>
            <a:r>
              <a:rPr lang="en-US" sz="3600" i="1" dirty="0"/>
              <a:t>Applications</a:t>
            </a:r>
            <a:r>
              <a:rPr lang="id-ID" sz="3600" i="1" dirty="0"/>
              <a:t> </a:t>
            </a:r>
            <a:r>
              <a:rPr lang="en-US" sz="3600" i="1" dirty="0"/>
              <a:t>(4ed)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2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ritannic Bold" pitchFamily="34" charset="0"/>
              </a:rPr>
              <a:t>Aturan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>
                <a:latin typeface="Candara" pitchFamily="34" charset="0"/>
              </a:rPr>
              <a:t>Jumlah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sks</a:t>
            </a:r>
            <a:r>
              <a:rPr lang="en-US" sz="2800" dirty="0">
                <a:latin typeface="Candara" pitchFamily="34" charset="0"/>
              </a:rPr>
              <a:t> : 3 </a:t>
            </a:r>
            <a:r>
              <a:rPr lang="en-US" sz="2800" dirty="0" err="1">
                <a:latin typeface="Candara" pitchFamily="34" charset="0"/>
              </a:rPr>
              <a:t>sks</a:t>
            </a:r>
            <a:r>
              <a:rPr lang="en-US" sz="2800" dirty="0">
                <a:latin typeface="Candara" pitchFamily="34" charset="0"/>
              </a:rPr>
              <a:t> (@ 150 </a:t>
            </a:r>
            <a:r>
              <a:rPr lang="en-US" sz="2800" dirty="0" err="1">
                <a:latin typeface="Candara" pitchFamily="34" charset="0"/>
              </a:rPr>
              <a:t>menit</a:t>
            </a:r>
            <a:r>
              <a:rPr lang="en-US" sz="2800" dirty="0">
                <a:latin typeface="Candara" pitchFamily="34" charset="0"/>
              </a:rPr>
              <a:t>)</a:t>
            </a:r>
          </a:p>
          <a:p>
            <a:r>
              <a:rPr lang="en-US" sz="2800" dirty="0" err="1">
                <a:latin typeface="Candara" pitchFamily="34" charset="0"/>
              </a:rPr>
              <a:t>Jumlah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Perkuliahan</a:t>
            </a:r>
            <a:r>
              <a:rPr lang="en-US" sz="2800" dirty="0">
                <a:latin typeface="Candara" pitchFamily="34" charset="0"/>
              </a:rPr>
              <a:t> : </a:t>
            </a:r>
          </a:p>
          <a:p>
            <a:pPr lvl="1"/>
            <a:r>
              <a:rPr lang="en-US" sz="2400" dirty="0">
                <a:latin typeface="Candara" pitchFamily="34" charset="0"/>
              </a:rPr>
              <a:t>Term 1	:  7 </a:t>
            </a:r>
            <a:r>
              <a:rPr lang="en-US" sz="2400" dirty="0" err="1">
                <a:latin typeface="Candara" pitchFamily="34" charset="0"/>
              </a:rPr>
              <a:t>pertemuan</a:t>
            </a:r>
            <a:r>
              <a:rPr lang="en-US" sz="2400" dirty="0">
                <a:latin typeface="Candara" pitchFamily="34" charset="0"/>
              </a:rPr>
              <a:t> + 1 UTS </a:t>
            </a:r>
          </a:p>
          <a:p>
            <a:pPr lvl="1"/>
            <a:r>
              <a:rPr lang="en-US" sz="2400" dirty="0">
                <a:latin typeface="Candara" pitchFamily="34" charset="0"/>
              </a:rPr>
              <a:t>Term 2	:  7 </a:t>
            </a:r>
            <a:r>
              <a:rPr lang="en-US" sz="2400" dirty="0" err="1">
                <a:latin typeface="Candara" pitchFamily="34" charset="0"/>
              </a:rPr>
              <a:t>pertemuan</a:t>
            </a:r>
            <a:r>
              <a:rPr lang="en-US" sz="2400" dirty="0">
                <a:latin typeface="Candara" pitchFamily="34" charset="0"/>
              </a:rPr>
              <a:t> + 1 UAS</a:t>
            </a:r>
          </a:p>
          <a:p>
            <a:r>
              <a:rPr lang="en-US" sz="2800" dirty="0" err="1">
                <a:latin typeface="Candara" pitchFamily="34" charset="0"/>
              </a:rPr>
              <a:t>Berpakaian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rapi</a:t>
            </a:r>
            <a:r>
              <a:rPr lang="en-US" sz="2800" dirty="0">
                <a:latin typeface="Candara" pitchFamily="34" charset="0"/>
              </a:rPr>
              <a:t>, </a:t>
            </a:r>
            <a:r>
              <a:rPr lang="en-US" sz="2800" dirty="0" err="1">
                <a:latin typeface="Candara" pitchFamily="34" charset="0"/>
              </a:rPr>
              <a:t>sopan</a:t>
            </a:r>
            <a:r>
              <a:rPr lang="en-US" sz="2800" dirty="0">
                <a:latin typeface="Candara" pitchFamily="34" charset="0"/>
              </a:rPr>
              <a:t>, </a:t>
            </a:r>
            <a:r>
              <a:rPr lang="en-US" sz="2800" dirty="0" err="1">
                <a:latin typeface="Candara" pitchFamily="34" charset="0"/>
              </a:rPr>
              <a:t>dan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memakai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sepatu</a:t>
            </a:r>
            <a:endParaRPr lang="en-US" sz="2800" dirty="0">
              <a:latin typeface="Candara" pitchFamily="34" charset="0"/>
            </a:endParaRPr>
          </a:p>
          <a:p>
            <a:r>
              <a:rPr lang="en-US" sz="2800" dirty="0" err="1">
                <a:latin typeface="Candara" pitchFamily="34" charset="0"/>
              </a:rPr>
              <a:t>Toleransi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keterlambatan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ndara" pitchFamily="34" charset="0"/>
              </a:rPr>
              <a:t>     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menit</a:t>
            </a:r>
            <a:endParaRPr lang="en-US" sz="2800" dirty="0">
              <a:latin typeface="Candara" pitchFamily="34" charset="0"/>
            </a:endParaRPr>
          </a:p>
          <a:p>
            <a:r>
              <a:rPr lang="en-US" sz="2800" dirty="0" err="1">
                <a:latin typeface="Candara" pitchFamily="34" charset="0"/>
              </a:rPr>
              <a:t>Keterlambatan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pengumpulan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tugas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dikenakan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sanksi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berupa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pemotongan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nilai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sebesar</a:t>
            </a:r>
            <a:r>
              <a:rPr lang="en-US" sz="2800" dirty="0">
                <a:latin typeface="Candara" pitchFamily="34" charset="0"/>
              </a:rPr>
              <a:t> 5 </a:t>
            </a:r>
            <a:r>
              <a:rPr lang="en-US" sz="2800" dirty="0" err="1">
                <a:latin typeface="Candara" pitchFamily="34" charset="0"/>
              </a:rPr>
              <a:t>poin</a:t>
            </a:r>
            <a:r>
              <a:rPr lang="en-US" sz="2800" dirty="0">
                <a:latin typeface="Candara" pitchFamily="34" charset="0"/>
              </a:rPr>
              <a:t> per </a:t>
            </a:r>
            <a:r>
              <a:rPr lang="en-US" sz="2800" dirty="0" err="1">
                <a:latin typeface="Candara" pitchFamily="34" charset="0"/>
              </a:rPr>
              <a:t>hari</a:t>
            </a:r>
            <a:endParaRPr lang="en-US" sz="2800" dirty="0">
              <a:latin typeface="Candara" pitchFamily="34" charset="0"/>
            </a:endParaRPr>
          </a:p>
          <a:p>
            <a:r>
              <a:rPr lang="en-US" sz="2800" dirty="0" err="1">
                <a:latin typeface="Candara" pitchFamily="34" charset="0"/>
              </a:rPr>
              <a:t>Jika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anda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memiliki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alasan</a:t>
            </a:r>
            <a:r>
              <a:rPr lang="en-US" sz="2800" dirty="0">
                <a:latin typeface="Candara" pitchFamily="34" charset="0"/>
              </a:rPr>
              <a:t> yang </a:t>
            </a:r>
            <a:r>
              <a:rPr lang="en-US" sz="2800" dirty="0" err="1">
                <a:latin typeface="Candara" pitchFamily="34" charset="0"/>
              </a:rPr>
              <a:t>bisa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diterima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terkait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dengan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keterlambatan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pengumpulan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tugas</a:t>
            </a:r>
            <a:r>
              <a:rPr lang="en-US" sz="2800" dirty="0">
                <a:latin typeface="Candara" pitchFamily="34" charset="0"/>
              </a:rPr>
              <a:t>, </a:t>
            </a:r>
            <a:r>
              <a:rPr lang="en-US" sz="2800" dirty="0" err="1">
                <a:latin typeface="Candara" pitchFamily="34" charset="0"/>
              </a:rPr>
              <a:t>maka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bisa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disampaikan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sebelum</a:t>
            </a:r>
            <a:r>
              <a:rPr lang="en-US" sz="2800" dirty="0">
                <a:latin typeface="Candara" pitchFamily="34" charset="0"/>
              </a:rPr>
              <a:t> deadline </a:t>
            </a:r>
            <a:r>
              <a:rPr lang="en-US" sz="2800" dirty="0" err="1">
                <a:latin typeface="Candara" pitchFamily="34" charset="0"/>
              </a:rPr>
              <a:t>waktu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pengumpulan</a:t>
            </a:r>
            <a:r>
              <a:rPr lang="en-US" sz="2800" dirty="0">
                <a:latin typeface="Candara" pitchFamily="34" charset="0"/>
              </a:rPr>
              <a:t> </a:t>
            </a:r>
            <a:r>
              <a:rPr lang="en-US" sz="2800" dirty="0" err="1">
                <a:latin typeface="Candara" pitchFamily="34" charset="0"/>
              </a:rPr>
              <a:t>tugas</a:t>
            </a:r>
            <a:endParaRPr lang="en-US" sz="2800" dirty="0">
              <a:latin typeface="Candara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48" y="274638"/>
            <a:ext cx="2120245" cy="18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32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ritannic Bold" pitchFamily="34" charset="0"/>
              </a:rPr>
              <a:t>Kejujuran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No Plagiarism </a:t>
            </a:r>
            <a:r>
              <a:rPr lang="en-US" dirty="0" err="1">
                <a:latin typeface="Candara" pitchFamily="34" charset="0"/>
              </a:rPr>
              <a:t>dalam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seluruh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komponen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penilaian</a:t>
            </a:r>
            <a:endParaRPr lang="en-US" dirty="0">
              <a:latin typeface="Candara" pitchFamily="34" charset="0"/>
            </a:endParaRPr>
          </a:p>
          <a:p>
            <a:r>
              <a:rPr lang="en-US" dirty="0" err="1">
                <a:latin typeface="Candara" pitchFamily="34" charset="0"/>
              </a:rPr>
              <a:t>Apabila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ditemukan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adanya</a:t>
            </a:r>
            <a:r>
              <a:rPr lang="en-US" dirty="0">
                <a:latin typeface="Candara" pitchFamily="34" charset="0"/>
              </a:rPr>
              <a:t> plagiarism </a:t>
            </a:r>
            <a:r>
              <a:rPr lang="en-US" dirty="0" err="1">
                <a:latin typeface="Candara" pitchFamily="34" charset="0"/>
              </a:rPr>
              <a:t>maka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nilai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akan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dikurangi</a:t>
            </a:r>
            <a:r>
              <a:rPr lang="en-US" dirty="0">
                <a:latin typeface="Candara" pitchFamily="34" charset="0"/>
              </a:rPr>
              <a:t> 50%</a:t>
            </a:r>
          </a:p>
          <a:p>
            <a:r>
              <a:rPr lang="en-US" dirty="0" err="1">
                <a:latin typeface="Candara" pitchFamily="34" charset="0"/>
              </a:rPr>
              <a:t>Tidak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diperbolehkan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titip</a:t>
            </a:r>
            <a:r>
              <a:rPr lang="en-US" dirty="0">
                <a:latin typeface="Candara" pitchFamily="34" charset="0"/>
              </a:rPr>
              <a:t> </a:t>
            </a:r>
            <a:r>
              <a:rPr lang="en-US" dirty="0" err="1">
                <a:latin typeface="Candara" pitchFamily="34" charset="0"/>
              </a:rPr>
              <a:t>absen</a:t>
            </a:r>
            <a:endParaRPr lang="en-US" dirty="0">
              <a:latin typeface="Candara" pitchFamily="34" charset="0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790043" y="4783362"/>
            <a:ext cx="2094906" cy="1800000"/>
            <a:chOff x="6507732" y="2671032"/>
            <a:chExt cx="1773540" cy="1368000"/>
          </a:xfrm>
        </p:grpSpPr>
        <p:pic>
          <p:nvPicPr>
            <p:cNvPr id="6" name="Picture 4" descr="Image result for honesty blu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3077" y="2779032"/>
              <a:ext cx="1602849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 Diagonal Corner Rectangle 6"/>
            <p:cNvSpPr/>
            <p:nvPr/>
          </p:nvSpPr>
          <p:spPr>
            <a:xfrm>
              <a:off x="6507732" y="2671032"/>
              <a:ext cx="1773540" cy="1368000"/>
            </a:xfrm>
            <a:prstGeom prst="round2Diag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204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ritannic Bold" pitchFamily="34" charset="0"/>
              </a:rPr>
              <a:t>Penilaian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itchFamily="2" charset="2"/>
              <a:buChar char="v"/>
              <a:tabLst>
                <a:tab pos="1828800" algn="l"/>
                <a:tab pos="2065338" algn="l"/>
              </a:tabLst>
            </a:pPr>
            <a:r>
              <a:rPr lang="en-US" dirty="0" err="1">
                <a:latin typeface="Ebrima" pitchFamily="2" charset="0"/>
                <a:ea typeface="Ebrima" pitchFamily="2" charset="0"/>
                <a:cs typeface="Ebrima" pitchFamily="2" charset="0"/>
              </a:rPr>
              <a:t>Tugas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	:	30% (incl. Quiz)  </a:t>
            </a:r>
          </a:p>
          <a:p>
            <a:pPr marL="457200" indent="-457200" algn="just">
              <a:buFont typeface="Wingdings" pitchFamily="2" charset="2"/>
              <a:buChar char="v"/>
              <a:tabLst>
                <a:tab pos="1828800" algn="l"/>
                <a:tab pos="2065338" algn="l"/>
              </a:tabLst>
            </a:pP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UTS	:	35%</a:t>
            </a:r>
          </a:p>
          <a:p>
            <a:pPr marL="457200" indent="-457200" algn="just">
              <a:buFont typeface="Wingdings" pitchFamily="2" charset="2"/>
              <a:buChar char="v"/>
              <a:tabLst>
                <a:tab pos="1828800" algn="l"/>
                <a:tab pos="2065338" algn="l"/>
              </a:tabLst>
            </a:pP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UAS	:	35%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824" y="274638"/>
            <a:ext cx="1800000" cy="14893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1B6D19CE-A67B-4856-899D-966D31A17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9981"/>
              </p:ext>
            </p:extLst>
          </p:nvPr>
        </p:nvGraphicFramePr>
        <p:xfrm>
          <a:off x="3478696" y="3863182"/>
          <a:ext cx="592372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45">
                  <a:extLst>
                    <a:ext uri="{9D8B030D-6E8A-4147-A177-3AD203B41FA5}">
                      <a16:colId xmlns:a16="http://schemas.microsoft.com/office/drawing/2014/main" val="1205372334"/>
                    </a:ext>
                  </a:extLst>
                </a:gridCol>
                <a:gridCol w="1514657">
                  <a:extLst>
                    <a:ext uri="{9D8B030D-6E8A-4147-A177-3AD203B41FA5}">
                      <a16:colId xmlns:a16="http://schemas.microsoft.com/office/drawing/2014/main" val="3536571433"/>
                    </a:ext>
                  </a:extLst>
                </a:gridCol>
                <a:gridCol w="1819820">
                  <a:extLst>
                    <a:ext uri="{9D8B030D-6E8A-4147-A177-3AD203B41FA5}">
                      <a16:colId xmlns:a16="http://schemas.microsoft.com/office/drawing/2014/main" val="745311468"/>
                    </a:ext>
                  </a:extLst>
                </a:gridCol>
              </a:tblGrid>
              <a:tr h="5398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Rentang</a:t>
                      </a:r>
                      <a:r>
                        <a:rPr lang="en-US" dirty="0"/>
                        <a:t> Nilai </a:t>
                      </a:r>
                      <a:r>
                        <a:rPr lang="en-US" dirty="0" err="1"/>
                        <a:t>Angka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Nilai </a:t>
                      </a:r>
                      <a:r>
                        <a:rPr lang="en-US" dirty="0" err="1"/>
                        <a:t>Huruf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Bobot</a:t>
                      </a:r>
                      <a:r>
                        <a:rPr lang="en-US" dirty="0"/>
                        <a:t> Nilai </a:t>
                      </a:r>
                      <a:r>
                        <a:rPr lang="en-US" dirty="0" err="1"/>
                        <a:t>Huruf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41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≥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3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– 79,99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1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– 69,99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48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 – 59,99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7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≤ 50,99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7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53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830" y="0"/>
            <a:ext cx="2915717" cy="6858000"/>
            <a:chOff x="0" y="0"/>
            <a:chExt cx="2915717" cy="6858000"/>
          </a:xfrm>
        </p:grpSpPr>
        <p:pic>
          <p:nvPicPr>
            <p:cNvPr id="2050" name="Picture 2" descr="D:\FOTO\WISUDA\Me.jp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96143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FOTO\DOKUMENTASI PROMOSI\Edit ProPi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2" t="20300" r="37975" b="31169"/>
            <a:stretch/>
          </p:blipFill>
          <p:spPr bwMode="auto">
            <a:xfrm>
              <a:off x="0" y="2286000"/>
              <a:ext cx="2520176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:\FOTO\EUROPE TOUR\University of Reading\IMG_3298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5" t="19785" b="10250"/>
            <a:stretch/>
          </p:blipFill>
          <p:spPr bwMode="auto">
            <a:xfrm>
              <a:off x="3629" y="4572000"/>
              <a:ext cx="2912088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08771" y="1073426"/>
            <a:ext cx="7567612" cy="5029200"/>
          </a:xfrm>
        </p:spPr>
        <p:txBody>
          <a:bodyPr/>
          <a:lstStyle/>
          <a:p>
            <a:pPr marL="682625" indent="-508000"/>
            <a:r>
              <a:rPr lang="en-US" dirty="0"/>
              <a:t>Email : </a:t>
            </a:r>
            <a:r>
              <a:rPr lang="en-US" dirty="0">
                <a:hlinkClick r:id="rId5"/>
              </a:rPr>
              <a:t>retno@if.undip.ac.id</a:t>
            </a:r>
            <a:endParaRPr lang="en-US" dirty="0"/>
          </a:p>
          <a:p>
            <a:pPr marL="715963" indent="-536575"/>
            <a:r>
              <a:rPr lang="en-US" dirty="0"/>
              <a:t>No. HP : +62 812 98 55 3236</a:t>
            </a:r>
          </a:p>
          <a:p>
            <a:pPr marL="715963" indent="-536575"/>
            <a:r>
              <a:rPr lang="en-US" dirty="0" err="1"/>
              <a:t>Pendidikan</a:t>
            </a:r>
            <a:r>
              <a:rPr lang="en-US" dirty="0"/>
              <a:t> : </a:t>
            </a:r>
          </a:p>
          <a:p>
            <a:pPr marL="1163638" lvl="1" indent="-447675"/>
            <a:r>
              <a:rPr lang="en-US" dirty="0"/>
              <a:t>S1 </a:t>
            </a:r>
            <a:r>
              <a:rPr lang="en-US" dirty="0" err="1"/>
              <a:t>Matematika</a:t>
            </a:r>
            <a:r>
              <a:rPr lang="en-US" dirty="0"/>
              <a:t> UNDIP</a:t>
            </a:r>
          </a:p>
          <a:p>
            <a:pPr marL="1163638" lvl="1" indent="-447675"/>
            <a:r>
              <a:rPr lang="en-US" dirty="0"/>
              <a:t>S2 Magister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UI</a:t>
            </a:r>
          </a:p>
          <a:p>
            <a:pPr marL="1163638" lvl="1" indent="-447675"/>
            <a:r>
              <a:rPr lang="en-US" dirty="0"/>
              <a:t>S3 </a:t>
            </a:r>
            <a:r>
              <a:rPr lang="en-US" dirty="0" err="1"/>
              <a:t>Doktor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UI</a:t>
            </a:r>
          </a:p>
          <a:p>
            <a:pPr marL="1163638" lvl="1" indent="-447675"/>
            <a:r>
              <a:rPr lang="en-US" dirty="0"/>
              <a:t>Sandwich Like Program 2012 – University of Reading, UK</a:t>
            </a:r>
          </a:p>
          <a:p>
            <a:pPr marL="1546225" lvl="1" indent="-4635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0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52D8EBF4-60DF-4EE0-8AE8-7D3DF8F44C56}"/>
              </a:ext>
            </a:extLst>
          </p:cNvPr>
          <p:cNvSpPr/>
          <p:nvPr/>
        </p:nvSpPr>
        <p:spPr>
          <a:xfrm>
            <a:off x="2159665" y="2967335"/>
            <a:ext cx="7872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Linear Algebra?</a:t>
            </a:r>
            <a:endParaRPr lang="id-ID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5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Kotak Teks 1">
                <a:extLst>
                  <a:ext uri="{FF2B5EF4-FFF2-40B4-BE49-F238E27FC236}">
                    <a16:creationId xmlns:a16="http://schemas.microsoft.com/office/drawing/2014/main" id="{25A55E98-704D-40DB-AF55-8089914B68BA}"/>
                  </a:ext>
                </a:extLst>
              </p:cNvPr>
              <p:cNvSpPr txBox="1"/>
              <p:nvPr/>
            </p:nvSpPr>
            <p:spPr>
              <a:xfrm>
                <a:off x="488953" y="1918252"/>
                <a:ext cx="11233973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Linear Algebra is </a:t>
                </a:r>
                <a:r>
                  <a:rPr lang="en-US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the branch of Mathematics 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concerning </a:t>
                </a:r>
              </a:p>
              <a:p>
                <a:pPr algn="ctr"/>
                <a:endParaRPr lang="en-US" sz="3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linear equation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Linear function such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↦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+…+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3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their representation through </a:t>
                </a:r>
                <a:r>
                  <a:rPr lang="en-US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matrices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:r>
                  <a:rPr lang="en-US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vector space</a:t>
                </a:r>
              </a:p>
            </p:txBody>
          </p:sp>
        </mc:Choice>
        <mc:Fallback xmlns="">
          <p:sp>
            <p:nvSpPr>
              <p:cNvPr id="2" name="Kotak Teks 1">
                <a:extLst>
                  <a:ext uri="{FF2B5EF4-FFF2-40B4-BE49-F238E27FC236}">
                    <a16:creationId xmlns:a16="http://schemas.microsoft.com/office/drawing/2014/main" id="{25A55E98-704D-40DB-AF55-8089914B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3" y="1918252"/>
                <a:ext cx="11233973" cy="3046988"/>
              </a:xfrm>
              <a:prstGeom prst="rect">
                <a:avLst/>
              </a:prstGeom>
              <a:blipFill>
                <a:blip r:embed="rId2"/>
                <a:stretch>
                  <a:fillRect l="-868" t="-2800" r="-1248" b="-6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14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26124B46-073B-49FC-8649-40FFBEE0AB44}"/>
              </a:ext>
            </a:extLst>
          </p:cNvPr>
          <p:cNvSpPr/>
          <p:nvPr/>
        </p:nvSpPr>
        <p:spPr>
          <a:xfrm>
            <a:off x="1762762" y="2136338"/>
            <a:ext cx="866647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Computer Scientist,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we need to study 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algebra?</a:t>
            </a:r>
            <a:endParaRPr lang="id-ID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3213E24-BAA0-4C5C-99E2-82A4D5EC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LINEAR ALGEBRA IN COMPUTER VISION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E08E9A42-6AF3-46B8-98AC-C2D56836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9" y="2406066"/>
            <a:ext cx="4581525" cy="3429000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32B9042C-40F4-4254-B873-15D7B463569E}"/>
              </a:ext>
            </a:extLst>
          </p:cNvPr>
          <p:cNvSpPr txBox="1"/>
          <p:nvPr/>
        </p:nvSpPr>
        <p:spPr>
          <a:xfrm>
            <a:off x="356359" y="2036734"/>
            <a:ext cx="516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All images can be represented as matrix format </a:t>
            </a: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26DC6EF0-DA16-4A27-819C-704594D016A6}"/>
              </a:ext>
            </a:extLst>
          </p:cNvPr>
          <p:cNvSpPr/>
          <p:nvPr/>
        </p:nvSpPr>
        <p:spPr>
          <a:xfrm>
            <a:off x="5025971" y="282883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In the case of  a 256x256 pixel gray scale image, the image is stored as a 256x256 matrix, with each element of the matrix being a whole number ranging from 0 (for black) to 225 (for white)</a:t>
            </a:r>
          </a:p>
          <a:p>
            <a:endParaRPr lang="en-US" sz="2000" dirty="0"/>
          </a:p>
          <a:p>
            <a:r>
              <a:rPr lang="en-US" sz="2000" dirty="0"/>
              <a:t>The color pictures for example in RGB scale have three values for each pixel, which means it becomes a three dimensional array.</a:t>
            </a:r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483AC7D6-9477-4AAA-AF79-54CE41EDF019}"/>
              </a:ext>
            </a:extLst>
          </p:cNvPr>
          <p:cNvSpPr/>
          <p:nvPr/>
        </p:nvSpPr>
        <p:spPr>
          <a:xfrm>
            <a:off x="6670238" y="5835066"/>
            <a:ext cx="44517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See</a:t>
            </a:r>
            <a:r>
              <a:rPr lang="id-ID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Whiteboard</a:t>
            </a:r>
            <a:r>
              <a:rPr lang="id-ID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id-ID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Detail </a:t>
            </a:r>
            <a:r>
              <a:rPr lang="id-ID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  <a:r>
              <a:rPr lang="id-ID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180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D56DD8B-FE61-4CBA-91FE-5604B941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LINEAR ALGEBRA IN COMPUTER GAMING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57E4A5F-9E52-4A13-8585-0E504B91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771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games, vectors are used to store positions, directions, and velocities. Here are some 2-Dimensional examples: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29DDA2A0-9581-41C3-8E07-821738AE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813" y="2862470"/>
            <a:ext cx="5892372" cy="2133994"/>
          </a:xfrm>
          <a:prstGeom prst="rect">
            <a:avLst/>
          </a:prstGeom>
        </p:spPr>
      </p:pic>
      <p:sp>
        <p:nvSpPr>
          <p:cNvPr id="5" name="Persegi Panjang 4">
            <a:extLst>
              <a:ext uri="{FF2B5EF4-FFF2-40B4-BE49-F238E27FC236}">
                <a16:creationId xmlns:a16="http://schemas.microsoft.com/office/drawing/2014/main" id="{EFC1CEC6-CC08-40A1-95FA-FBFAE88E8774}"/>
              </a:ext>
            </a:extLst>
          </p:cNvPr>
          <p:cNvSpPr/>
          <p:nvPr/>
        </p:nvSpPr>
        <p:spPr>
          <a:xfrm>
            <a:off x="581191" y="4996464"/>
            <a:ext cx="107891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position vector indicates that the man is standing two meters east of the origin, and one meter north.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velocity vector shows that in one minute, the plane moves three kilometers up, and two to the left.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direction vector tells us that the pistol is pointing to the right.</a:t>
            </a:r>
          </a:p>
        </p:txBody>
      </p:sp>
    </p:spTree>
    <p:extLst>
      <p:ext uri="{BB962C8B-B14F-4D97-AF65-F5344CB8AC3E}">
        <p14:creationId xmlns:p14="http://schemas.microsoft.com/office/powerpoint/2010/main" val="331251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9DAB648-C389-4F9F-985D-6720C6A8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874C027-0190-4C41-AC3F-21AFCAF00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5183" y="2180496"/>
            <a:ext cx="5925624" cy="4210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Mario jumping. </a:t>
            </a:r>
          </a:p>
          <a:p>
            <a:pPr marL="0" indent="0">
              <a:buNone/>
            </a:pPr>
            <a:r>
              <a:rPr lang="en-US" sz="2400" dirty="0"/>
              <a:t>He starts at position (0,0).  As he starts the jump, his velocity is (1,3) -- he is moving upwards quickly, but also to the right. His acceleration throughout is (0,-1), because gravity is pulling him downwards. Here is what his jump looks like over the course of seven more frames. The black text specifies his velocity for each frame.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C3C702E0-75A2-49BA-8CCF-6D88E31F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3" y="1990725"/>
            <a:ext cx="5562474" cy="46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5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D56DD8B-FE61-4CBA-91FE-5604B941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LINEAR ALGEBRA IN </a:t>
            </a:r>
            <a:r>
              <a:rPr lang="id-ID" sz="3600" dirty="0"/>
              <a:t>NATURAL LANGUAGE PROCESSING</a:t>
            </a:r>
            <a:endParaRPr lang="en-US" sz="3600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9473D827-54F7-4BB8-960C-9D6F7585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5" y="2086200"/>
            <a:ext cx="2368168" cy="1342196"/>
          </a:xfrm>
          <a:prstGeom prst="rect">
            <a:avLst/>
          </a:prstGeom>
        </p:spPr>
      </p:pic>
      <p:pic>
        <p:nvPicPr>
          <p:cNvPr id="1026" name="Picture 2" descr="Hasil gambar untuk review hotel">
            <a:extLst>
              <a:ext uri="{FF2B5EF4-FFF2-40B4-BE49-F238E27FC236}">
                <a16:creationId xmlns:a16="http://schemas.microsoft.com/office/drawing/2014/main" id="{B4F3E337-773B-4F7D-8ABF-6A79F936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04" y="2086200"/>
            <a:ext cx="2114596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review hotel">
            <a:extLst>
              <a:ext uri="{FF2B5EF4-FFF2-40B4-BE49-F238E27FC236}">
                <a16:creationId xmlns:a16="http://schemas.microsoft.com/office/drawing/2014/main" id="{C551B0AF-4855-4677-9FBD-5C475E5D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34" y="2086200"/>
            <a:ext cx="3051819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C19AE14F-90FC-48D6-A1F7-3C9E4CEE6AC2}"/>
              </a:ext>
            </a:extLst>
          </p:cNvPr>
          <p:cNvSpPr txBox="1"/>
          <p:nvPr/>
        </p:nvSpPr>
        <p:spPr>
          <a:xfrm>
            <a:off x="6867939" y="1861536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dirty="0">
                <a:solidFill>
                  <a:schemeClr val="accent5">
                    <a:lumMod val="75000"/>
                  </a:schemeClr>
                </a:solidFill>
              </a:rPr>
              <a:t>...</a:t>
            </a:r>
            <a:endParaRPr lang="en-US" sz="7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987A2CAF-BD5E-43C7-8B8E-C2D281C7B001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>
            <a:off x="2172779" y="3428396"/>
            <a:ext cx="2995851" cy="1233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 12">
            <a:extLst>
              <a:ext uri="{FF2B5EF4-FFF2-40B4-BE49-F238E27FC236}">
                <a16:creationId xmlns:a16="http://schemas.microsoft.com/office/drawing/2014/main" id="{D2A1AA36-0C47-4152-8E4A-E64A1E35FB42}"/>
              </a:ext>
            </a:extLst>
          </p:cNvPr>
          <p:cNvGrpSpPr/>
          <p:nvPr/>
        </p:nvGrpSpPr>
        <p:grpSpPr>
          <a:xfrm>
            <a:off x="5168630" y="4084030"/>
            <a:ext cx="1854739" cy="1134966"/>
            <a:chOff x="5168630" y="3973747"/>
            <a:chExt cx="1854739" cy="1134966"/>
          </a:xfrm>
        </p:grpSpPr>
        <p:pic>
          <p:nvPicPr>
            <p:cNvPr id="1030" name="Picture 6" descr="Hasil gambar untuk paper bag">
              <a:extLst>
                <a:ext uri="{FF2B5EF4-FFF2-40B4-BE49-F238E27FC236}">
                  <a16:creationId xmlns:a16="http://schemas.microsoft.com/office/drawing/2014/main" id="{2736D9E6-5909-4120-9B04-463F3960DD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4" r="12534" b="12964"/>
            <a:stretch/>
          </p:blipFill>
          <p:spPr bwMode="auto">
            <a:xfrm>
              <a:off x="5638800" y="3973747"/>
              <a:ext cx="914400" cy="1134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Kotak Teks 11">
              <a:extLst>
                <a:ext uri="{FF2B5EF4-FFF2-40B4-BE49-F238E27FC236}">
                  <a16:creationId xmlns:a16="http://schemas.microsoft.com/office/drawing/2014/main" id="{9A5C57E5-171F-4EB0-A4C4-A366BB74D643}"/>
                </a:ext>
              </a:extLst>
            </p:cNvPr>
            <p:cNvSpPr txBox="1"/>
            <p:nvPr/>
          </p:nvSpPr>
          <p:spPr>
            <a:xfrm>
              <a:off x="5168630" y="4320928"/>
              <a:ext cx="1854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400" dirty="0" err="1">
                  <a:solidFill>
                    <a:schemeClr val="accent1">
                      <a:lumMod val="50000"/>
                    </a:schemeClr>
                  </a:solidFill>
                </a:rPr>
                <a:t>Bag</a:t>
              </a:r>
              <a:r>
                <a:rPr lang="id-ID" sz="24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id-ID" sz="2400" dirty="0" err="1">
                  <a:solidFill>
                    <a:schemeClr val="accent1">
                      <a:lumMod val="50000"/>
                    </a:schemeClr>
                  </a:solidFill>
                </a:rPr>
                <a:t>of</a:t>
              </a:r>
              <a:r>
                <a:rPr lang="id-ID" sz="24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id-ID" sz="2400" dirty="0" err="1">
                  <a:solidFill>
                    <a:schemeClr val="accent1">
                      <a:lumMod val="50000"/>
                    </a:schemeClr>
                  </a:solidFill>
                </a:rPr>
                <a:t>Words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9" name="Konektor Panah Lurus 18">
            <a:extLst>
              <a:ext uri="{FF2B5EF4-FFF2-40B4-BE49-F238E27FC236}">
                <a16:creationId xmlns:a16="http://schemas.microsoft.com/office/drawing/2014/main" id="{5F13F072-E514-4F7A-874F-4B6788E9D7D7}"/>
              </a:ext>
            </a:extLst>
          </p:cNvPr>
          <p:cNvCxnSpPr>
            <a:cxnSpLocks/>
            <a:stCxn id="1026" idx="2"/>
            <a:endCxn id="1030" idx="0"/>
          </p:cNvCxnSpPr>
          <p:nvPr/>
        </p:nvCxnSpPr>
        <p:spPr>
          <a:xfrm>
            <a:off x="5038702" y="3429000"/>
            <a:ext cx="1057298" cy="655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Konektor Panah Lurus 21">
            <a:extLst>
              <a:ext uri="{FF2B5EF4-FFF2-40B4-BE49-F238E27FC236}">
                <a16:creationId xmlns:a16="http://schemas.microsoft.com/office/drawing/2014/main" id="{0D098812-933B-4E02-9C9D-AFE32E901650}"/>
              </a:ext>
            </a:extLst>
          </p:cNvPr>
          <p:cNvCxnSpPr>
            <a:cxnSpLocks/>
          </p:cNvCxnSpPr>
          <p:nvPr/>
        </p:nvCxnSpPr>
        <p:spPr>
          <a:xfrm flipH="1">
            <a:off x="6096000" y="3438969"/>
            <a:ext cx="1057298" cy="6450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6A66FF05-16AB-4AB9-9A1B-457BF0C84CA4}"/>
              </a:ext>
            </a:extLst>
          </p:cNvPr>
          <p:cNvCxnSpPr>
            <a:cxnSpLocks/>
            <a:stCxn id="1028" idx="2"/>
            <a:endCxn id="12" idx="3"/>
          </p:cNvCxnSpPr>
          <p:nvPr/>
        </p:nvCxnSpPr>
        <p:spPr>
          <a:xfrm flipH="1">
            <a:off x="7023369" y="3429000"/>
            <a:ext cx="2978175" cy="12330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ersegi Panjang 23">
            <a:extLst>
              <a:ext uri="{FF2B5EF4-FFF2-40B4-BE49-F238E27FC236}">
                <a16:creationId xmlns:a16="http://schemas.microsoft.com/office/drawing/2014/main" id="{67701240-44D4-425C-A2A4-1DE110C5E45F}"/>
              </a:ext>
            </a:extLst>
          </p:cNvPr>
          <p:cNvSpPr/>
          <p:nvPr/>
        </p:nvSpPr>
        <p:spPr>
          <a:xfrm>
            <a:off x="4132192" y="5473908"/>
            <a:ext cx="39276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6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See</a:t>
            </a:r>
            <a:r>
              <a:rPr lang="id-ID" sz="3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36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Whiteboard</a:t>
            </a:r>
            <a:r>
              <a:rPr lang="id-ID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!</a:t>
            </a:r>
            <a:endParaRPr lang="id-ID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347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Dapat Dibagi</Template>
  <TotalTime>435</TotalTime>
  <Words>691</Words>
  <Application>Microsoft Office PowerPoint</Application>
  <PresentationFormat>Widescreen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Berlin Sans FB Demi</vt:lpstr>
      <vt:lpstr>Britannic Bold</vt:lpstr>
      <vt:lpstr>Calibri</vt:lpstr>
      <vt:lpstr>Cambria Math</vt:lpstr>
      <vt:lpstr>Candara</vt:lpstr>
      <vt:lpstr>Ebrima</vt:lpstr>
      <vt:lpstr>Gill Sans MT</vt:lpstr>
      <vt:lpstr>Segoe UI</vt:lpstr>
      <vt:lpstr>Wingdings</vt:lpstr>
      <vt:lpstr>Wingdings 2</vt:lpstr>
      <vt:lpstr>Dividen</vt:lpstr>
      <vt:lpstr>Office Theme</vt:lpstr>
      <vt:lpstr>2_Office Theme</vt:lpstr>
      <vt:lpstr>ALJABAR LINIER</vt:lpstr>
      <vt:lpstr>PowerPoint Presentation</vt:lpstr>
      <vt:lpstr>PowerPoint Presentation</vt:lpstr>
      <vt:lpstr>PowerPoint Presentation</vt:lpstr>
      <vt:lpstr>PowerPoint Presentation</vt:lpstr>
      <vt:lpstr>LINEAR ALGEBRA IN COMPUTER VISION</vt:lpstr>
      <vt:lpstr>LINEAR ALGEBRA IN COMPUTER GAMING</vt:lpstr>
      <vt:lpstr>PowerPoint Presentation</vt:lpstr>
      <vt:lpstr>LINEAR ALGEBRA IN NATURAL LANGUAGE PROCESSING</vt:lpstr>
      <vt:lpstr>LINEAR ALGEBRA IN CRYPTOGRAPHY</vt:lpstr>
      <vt:lpstr>PowerPoint Presentation</vt:lpstr>
      <vt:lpstr>PowerPoint Presentation</vt:lpstr>
      <vt:lpstr>MATERI</vt:lpstr>
      <vt:lpstr>MATERI PRE – UTS</vt:lpstr>
      <vt:lpstr>Materi post – uts </vt:lpstr>
      <vt:lpstr>BOOK</vt:lpstr>
      <vt:lpstr>Aturan</vt:lpstr>
      <vt:lpstr>Kejujuran</vt:lpstr>
      <vt:lpstr>Penilaian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LINIER</dc:title>
  <dc:creator>Retno Kusumaningrum</dc:creator>
  <cp:lastModifiedBy>LENOVO</cp:lastModifiedBy>
  <cp:revision>31</cp:revision>
  <dcterms:created xsi:type="dcterms:W3CDTF">2018-02-04T16:32:39Z</dcterms:created>
  <dcterms:modified xsi:type="dcterms:W3CDTF">2018-02-21T01:13:54Z</dcterms:modified>
</cp:coreProperties>
</file>