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9" r:id="rId9"/>
    <p:sldId id="287" r:id="rId10"/>
    <p:sldId id="290" r:id="rId11"/>
    <p:sldId id="294" r:id="rId12"/>
    <p:sldId id="291" r:id="rId13"/>
    <p:sldId id="293" r:id="rId14"/>
    <p:sldId id="286" r:id="rId15"/>
    <p:sldId id="288" r:id="rId16"/>
    <p:sldId id="315" r:id="rId17"/>
    <p:sldId id="316" r:id="rId18"/>
    <p:sldId id="317" r:id="rId19"/>
    <p:sldId id="318" r:id="rId20"/>
    <p:sldId id="319" r:id="rId21"/>
    <p:sldId id="320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tno Kusumaningrum" initials="RK" lastIdx="1" clrIdx="0">
    <p:extLst>
      <p:ext uri="{19B8F6BF-5375-455C-9EA6-DF929625EA0E}">
        <p15:presenceInfo xmlns:p15="http://schemas.microsoft.com/office/powerpoint/2012/main" userId="8917be4bccb371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BD2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47" autoAdjust="0"/>
  </p:normalViewPr>
  <p:slideViewPr>
    <p:cSldViewPr snapToGrid="0">
      <p:cViewPr varScale="1">
        <p:scale>
          <a:sx n="50" d="100"/>
          <a:sy n="50" d="100"/>
        </p:scale>
        <p:origin x="6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7E94F-E1C4-4167-9869-18E9AF97E7C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E5CC-E697-474D-A8E9-6A0FCD3A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4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E11969EF-8C3B-4B19-A275-5ABD697A8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B96DD7-F4C2-481E-B785-86AC96D2758E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FB30665-9DAE-48E8-890E-24B0A31C55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98768EE-616E-4255-A176-BFA14DAEE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d-ID" sz="1200" dirty="0">
                <a:latin typeface="Arial" pitchFamily="34" charset="0"/>
                <a:cs typeface="Arial" pitchFamily="34" charset="0"/>
              </a:rPr>
              <a:t>Definisi matriks adalah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susunan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disusun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menurut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baris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kolom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berbentuk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persegi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34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8F55297-7567-4CC1-8D6D-EA3EEDB859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BBBC06-1D14-4BDF-B7EB-1E51BBF49FD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73E49FD-E155-433D-9F9E-6CDF255186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D5A81E7-8037-4360-98FA-648D56427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7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029E771-D4AC-4642-8BA6-11790727B7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F8782E-4B89-473D-9BFC-8D1429405E7D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2E09CA7-6D84-41B9-A6B4-B99C5DBC48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0429699-D60C-4CA3-896D-1BE5B15DA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9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657AD83-C3CE-4FF9-958B-A93FF95C2B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CF31FC-B261-47B8-B392-A34A8DC59766}" type="slidenum">
              <a:rPr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3B4C8E1-DE34-4A15-AA0E-A917EB298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433F4E0-BCF9-4198-9A9D-12E73C809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3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E17C92D-152D-4D7E-8503-D29B1E60AA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93CD023-A864-4464-8730-B8FD445822FD}" type="slidenum">
              <a:rPr lang="en-US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C203A78-401A-4E5E-BD05-2D7F1D38AD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BC13D42-23FE-421C-9AF4-4F77EFB7A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5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22D9CE7-6E99-4549-BA33-F720CDEAE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128C40-8380-4A46-A2CA-AE119E7F5527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8D56795-2B0E-4A4F-ABA8-9D3C5F884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22717B3-7248-4F1B-9B1E-8391DF562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1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8BB42F7-77C5-4A50-B7F2-0F4C89C60A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B8D4AF-12BC-42CB-8AF6-3C6D821474B9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DED150F-3182-403E-8EFB-79230BBC6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C84DA6E-E590-4241-8897-044D122C1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4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8F24A30-5896-4258-92E2-657DE07DD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04A761-F6C0-4624-AF35-29D372CAE7E9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963E2C1-719B-4B9B-8233-B07CF0BEA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6A1D97B-E77F-482F-97F0-E2FFE16C4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0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2206C80-51EE-4D08-A69E-BCFF20CA4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25DDE4-9BAA-4FF1-AC81-EB082CAFCCF0}" type="slidenum">
              <a:rPr lang="en-US" altLang="en-US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5EA304D-19C3-4830-84D9-CB82B8D234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EEC14D6-5882-4544-AB9B-AE1602B37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11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33A6A65-BB42-4F40-9E2D-3999790707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2970D6-E1C3-4AC6-BBED-EE3D81E452B4}" type="slidenum">
              <a:rPr lang="en-US" altLang="en-US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C14973E-9563-46EB-8055-04C570F65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C12F87C-BF84-42FC-A1CD-E9A8BA964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3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17022F-5B64-4388-9EF4-AF0FFF0F5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ALJABAR LINIER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557468C-0199-4FC2-A907-F533E7B98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Dr. RETNO KUSUMANINGRUM, S.SI., </a:t>
            </a:r>
            <a:r>
              <a:rPr lang="en-US" b="1" dirty="0" err="1"/>
              <a:t>M.Kom</a:t>
            </a:r>
            <a:r>
              <a:rPr lang="en-US" b="1" dirty="0"/>
              <a:t>.</a:t>
            </a: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C49752B3-FBFF-47A6-B5EE-161915839061}"/>
              </a:ext>
            </a:extLst>
          </p:cNvPr>
          <p:cNvSpPr/>
          <p:nvPr/>
        </p:nvSpPr>
        <p:spPr>
          <a:xfrm>
            <a:off x="3183766" y="3835993"/>
            <a:ext cx="82441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Matriks </a:t>
            </a:r>
          </a:p>
          <a:p>
            <a:pPr algn="r"/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Matrix (Plural :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Matrices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04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Vector: a vector is an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matrix where either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d-ID" sz="2800" dirty="0"/>
                  <a:t> </a:t>
                </a:r>
                <a:r>
                  <a:rPr lang="en-US" sz="2800" dirty="0"/>
                  <a:t>(but not both).</a:t>
                </a:r>
                <a:endParaRPr lang="id-ID" sz="2800" dirty="0"/>
              </a:p>
              <a:p>
                <a:endParaRPr lang="id-ID" sz="2800" dirty="0"/>
              </a:p>
              <a:p>
                <a:endParaRPr lang="id-ID" sz="28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r="-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ambar 4">
            <a:extLst>
              <a:ext uri="{FF2B5EF4-FFF2-40B4-BE49-F238E27FC236}">
                <a16:creationId xmlns:a16="http://schemas.microsoft.com/office/drawing/2014/main" id="{F65079E3-2CD2-47FC-AC2E-1940D52A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241" y="3829147"/>
            <a:ext cx="3465515" cy="15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9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Square matrix: a square matrix is an</a:t>
                </a:r>
                <a:r>
                  <a:rPr lang="id-ID" sz="2800" dirty="0"/>
                  <a:t> 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matrix in which 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endParaRPr lang="id-ID" sz="3200" dirty="0"/>
              </a:p>
              <a:p>
                <a:endParaRPr lang="id-ID" sz="3200" dirty="0"/>
              </a:p>
              <a:p>
                <a:r>
                  <a:rPr lang="en-US" sz="2800" dirty="0"/>
                  <a:t>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2800" dirty="0"/>
                  <a:t> are called the </a:t>
                </a:r>
                <a:r>
                  <a:rPr lang="en-US" sz="2800" i="1" dirty="0"/>
                  <a:t>diagonal</a:t>
                </a:r>
                <a:r>
                  <a:rPr lang="en-US" sz="2800" dirty="0"/>
                  <a:t> entries. The others are called </a:t>
                </a:r>
                <a:r>
                  <a:rPr lang="en-US" sz="2800" i="1" dirty="0"/>
                  <a:t>nondiagonal</a:t>
                </a:r>
                <a:r>
                  <a:rPr lang="en-US" sz="2800" dirty="0"/>
                  <a:t> entries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ambar 3">
            <a:extLst>
              <a:ext uri="{FF2B5EF4-FFF2-40B4-BE49-F238E27FC236}">
                <a16:creationId xmlns:a16="http://schemas.microsoft.com/office/drawing/2014/main" id="{694EAFE1-58D9-4628-9674-194E9E5C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18" y="2749551"/>
            <a:ext cx="2050882" cy="1473597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E5062862-B77C-41CF-BCE4-FA980BF66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318" y="5190724"/>
            <a:ext cx="29051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1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97534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Scalar: a scalar is an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matrix where BOTH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</a:t>
                </a:r>
                <a:r>
                  <a:rPr lang="id-ID" sz="2800" dirty="0"/>
                  <a:t>AND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d-ID" sz="2800" dirty="0"/>
                  <a:t> </a:t>
                </a:r>
                <a:r>
                  <a:rPr lang="en-US" sz="2800" dirty="0"/>
                  <a:t>.</a:t>
                </a:r>
              </a:p>
              <a:p>
                <a:endParaRPr lang="id-ID" sz="2800" dirty="0"/>
              </a:p>
              <a:p>
                <a:r>
                  <a:rPr lang="en-US" sz="2800" dirty="0"/>
                  <a:t>Zero matrix: an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matrix of zeros.   </a:t>
                </a:r>
                <a:endParaRPr lang="id-ID" sz="2800" dirty="0"/>
              </a:p>
              <a:p>
                <a:endParaRPr lang="en-US" sz="2800" dirty="0"/>
              </a:p>
              <a:p>
                <a:endParaRPr lang="id-ID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975348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ambar 3">
            <a:extLst>
              <a:ext uri="{FF2B5EF4-FFF2-40B4-BE49-F238E27FC236}">
                <a16:creationId xmlns:a16="http://schemas.microsoft.com/office/drawing/2014/main" id="{07B14E70-9D22-4BAB-AD7F-99D451B9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15" y="3025775"/>
            <a:ext cx="1220788" cy="573023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6411DE8F-9953-45DC-B5A5-D75C319C4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737" y="4274070"/>
            <a:ext cx="1864422" cy="16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7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975348"/>
              </a:xfrm>
            </p:spPr>
            <p:txBody>
              <a:bodyPr>
                <a:normAutofit/>
              </a:bodyPr>
              <a:lstStyle/>
              <a:p>
                <a:r>
                  <a:rPr lang="id-ID" sz="2800" dirty="0"/>
                  <a:t>Diagonal Matrix</a:t>
                </a:r>
                <a:r>
                  <a:rPr lang="en-US" sz="2800" dirty="0"/>
                  <a:t>: a square matrix whose nondiagonal elements are zero.</a:t>
                </a:r>
              </a:p>
              <a:p>
                <a:endParaRPr lang="id-ID" sz="2800" dirty="0"/>
              </a:p>
              <a:p>
                <a:endParaRPr lang="id-ID" sz="2800" dirty="0"/>
              </a:p>
              <a:p>
                <a:endParaRPr lang="id-ID" sz="2800" dirty="0"/>
              </a:p>
              <a:p>
                <a:r>
                  <a:rPr lang="en-US" sz="2800" dirty="0"/>
                  <a:t>Identity Matrix: a square (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) matrix with 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s on the diagonal and zeros everywhere else.</a:t>
                </a:r>
                <a:endParaRPr lang="id-ID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975348"/>
              </a:xfrm>
              <a:blipFill>
                <a:blip r:embed="rId2"/>
                <a:stretch>
                  <a:fillRect l="-773" t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ambar 5">
            <a:extLst>
              <a:ext uri="{FF2B5EF4-FFF2-40B4-BE49-F238E27FC236}">
                <a16:creationId xmlns:a16="http://schemas.microsoft.com/office/drawing/2014/main" id="{EAA4CB87-A0DB-48F4-A6A7-11F47F3E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038" y="5261484"/>
            <a:ext cx="1829580" cy="1358900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0B9C9804-C632-4317-808C-321F68C61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874" y="2860619"/>
            <a:ext cx="2885908" cy="17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9B5F96C-150E-4569-8BEE-42FA1956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Properties:  Matrix Addition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4DC9D70-BB5E-4DC0-8169-9F309936E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108200"/>
            <a:ext cx="11029616" cy="4318000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</a:rPr>
              <a:t>If A, B, and C are </a:t>
            </a:r>
            <a:r>
              <a:rPr lang="en-US" altLang="en-US" sz="2400" i="1" dirty="0">
                <a:solidFill>
                  <a:schemeClr val="accent1"/>
                </a:solidFill>
              </a:rPr>
              <a:t>m x n</a:t>
            </a:r>
            <a:r>
              <a:rPr lang="en-US" altLang="en-US" sz="2400" dirty="0">
                <a:solidFill>
                  <a:schemeClr val="accent1"/>
                </a:solidFill>
              </a:rPr>
              <a:t> matrices, then</a:t>
            </a:r>
            <a:r>
              <a:rPr lang="id-ID" altLang="en-US" sz="2400" dirty="0">
                <a:solidFill>
                  <a:schemeClr val="accent1"/>
                </a:solidFill>
              </a:rPr>
              <a:t> </a:t>
            </a:r>
            <a:r>
              <a:rPr lang="en-US" altLang="en-US" sz="2400" dirty="0">
                <a:solidFill>
                  <a:schemeClr val="accent1"/>
                </a:solidFill>
              </a:rPr>
              <a:t>Closure Property</a:t>
            </a:r>
            <a:r>
              <a:rPr lang="id-ID" altLang="en-US" sz="2400" dirty="0">
                <a:solidFill>
                  <a:schemeClr val="accent1"/>
                </a:solidFill>
              </a:rPr>
              <a:t>  </a:t>
            </a:r>
            <a:r>
              <a:rPr lang="en-US" altLang="en-US" sz="2400" dirty="0">
                <a:solidFill>
                  <a:schemeClr val="accent1"/>
                </a:solidFill>
              </a:rPr>
              <a:t>A + B is an </a:t>
            </a:r>
            <a:r>
              <a:rPr lang="en-US" altLang="en-US" sz="2400" i="1" dirty="0">
                <a:solidFill>
                  <a:schemeClr val="accent1"/>
                </a:solidFill>
              </a:rPr>
              <a:t>m x n</a:t>
            </a:r>
            <a:r>
              <a:rPr lang="en-US" altLang="en-US" sz="2400" dirty="0">
                <a:solidFill>
                  <a:schemeClr val="accent1"/>
                </a:solidFill>
              </a:rPr>
              <a:t> matrix	</a:t>
            </a:r>
          </a:p>
          <a:p>
            <a:pPr marL="609600" indent="-609600">
              <a:lnSpc>
                <a:spcPct val="80000"/>
              </a:lnSpc>
              <a:buFont typeface="+mj-lt"/>
              <a:buAutoNum type="alphaLcPeriod"/>
            </a:pPr>
            <a:r>
              <a:rPr lang="en-US" altLang="en-US" sz="2400" dirty="0">
                <a:solidFill>
                  <a:schemeClr val="accent1"/>
                </a:solidFill>
              </a:rPr>
              <a:t>Commutative Property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</a:rPr>
              <a:t>	A + B = B + A	</a:t>
            </a:r>
          </a:p>
          <a:p>
            <a:pPr marL="609600" indent="-609600">
              <a:lnSpc>
                <a:spcPct val="80000"/>
              </a:lnSpc>
              <a:buFontTx/>
              <a:buAutoNum type="alphaLcPeriod"/>
            </a:pPr>
            <a:r>
              <a:rPr lang="en-US" altLang="en-US" sz="2400" dirty="0">
                <a:solidFill>
                  <a:schemeClr val="accent1"/>
                </a:solidFill>
              </a:rPr>
              <a:t>Associative Property for Addition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</a:rPr>
              <a:t>	(A + B) + C = A + (B + C)</a:t>
            </a:r>
          </a:p>
          <a:p>
            <a:pPr marL="609600" indent="-609600">
              <a:lnSpc>
                <a:spcPct val="80000"/>
              </a:lnSpc>
              <a:buFontTx/>
              <a:buAutoNum type="alphaLcPeriod"/>
            </a:pPr>
            <a:r>
              <a:rPr lang="id-ID" altLang="en-US" sz="2400" dirty="0">
                <a:solidFill>
                  <a:schemeClr val="accent1"/>
                </a:solidFill>
              </a:rPr>
              <a:t>“</a:t>
            </a:r>
            <a:r>
              <a:rPr lang="en-US" altLang="en-US" sz="2400" dirty="0">
                <a:solidFill>
                  <a:schemeClr val="accent1"/>
                </a:solidFill>
              </a:rPr>
              <a:t>Additive Identity</a:t>
            </a:r>
            <a:r>
              <a:rPr lang="id-ID" altLang="en-US" sz="2400" dirty="0">
                <a:solidFill>
                  <a:schemeClr val="accent1"/>
                </a:solidFill>
              </a:rPr>
              <a:t>”</a:t>
            </a:r>
            <a:r>
              <a:rPr lang="en-US" altLang="en-US" sz="2400" dirty="0">
                <a:solidFill>
                  <a:schemeClr val="accent1"/>
                </a:solidFill>
              </a:rPr>
              <a:t> Property</a:t>
            </a:r>
            <a:r>
              <a:rPr lang="id-ID" altLang="en-US" sz="2400" dirty="0">
                <a:solidFill>
                  <a:schemeClr val="accent1"/>
                </a:solidFill>
              </a:rPr>
              <a:t> </a:t>
            </a:r>
            <a:r>
              <a:rPr lang="id-ID" alt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solidFill>
                  <a:schemeClr val="accent1"/>
                </a:solidFill>
              </a:rPr>
              <a:t>There exist a unique </a:t>
            </a:r>
            <a:r>
              <a:rPr lang="en-US" altLang="en-US" sz="2400" i="1" dirty="0">
                <a:solidFill>
                  <a:schemeClr val="accent1"/>
                </a:solidFill>
              </a:rPr>
              <a:t>m x n</a:t>
            </a:r>
            <a:r>
              <a:rPr lang="en-US" altLang="en-US" sz="2400" dirty="0">
                <a:solidFill>
                  <a:schemeClr val="accent1"/>
                </a:solidFill>
              </a:rPr>
              <a:t> matrix O such that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</a:rPr>
              <a:t>			O + A = A + O = A</a:t>
            </a:r>
          </a:p>
          <a:p>
            <a:pPr marL="609600" indent="-609600">
              <a:lnSpc>
                <a:spcPct val="80000"/>
              </a:lnSpc>
              <a:buFont typeface="+mj-lt"/>
              <a:buAutoNum type="alphaLcPeriod" startAt="4"/>
            </a:pPr>
            <a:r>
              <a:rPr lang="id-ID" altLang="en-US" sz="2400" dirty="0">
                <a:solidFill>
                  <a:schemeClr val="accent1"/>
                </a:solidFill>
              </a:rPr>
              <a:t>“</a:t>
            </a:r>
            <a:r>
              <a:rPr lang="en-US" altLang="en-US" sz="2400" dirty="0">
                <a:solidFill>
                  <a:schemeClr val="accent1"/>
                </a:solidFill>
              </a:rPr>
              <a:t>Additive Inverse</a:t>
            </a:r>
            <a:r>
              <a:rPr lang="id-ID" altLang="en-US" sz="2400" dirty="0">
                <a:solidFill>
                  <a:schemeClr val="accent1"/>
                </a:solidFill>
              </a:rPr>
              <a:t>”</a:t>
            </a:r>
            <a:r>
              <a:rPr lang="en-US" altLang="en-US" sz="2400" dirty="0">
                <a:solidFill>
                  <a:schemeClr val="accent1"/>
                </a:solidFill>
              </a:rPr>
              <a:t> Property</a:t>
            </a:r>
            <a:r>
              <a:rPr lang="id-ID" altLang="en-US" sz="2400" dirty="0">
                <a:solidFill>
                  <a:schemeClr val="accent1"/>
                </a:solidFill>
              </a:rPr>
              <a:t> </a:t>
            </a:r>
            <a:r>
              <a:rPr lang="id-ID" alt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solidFill>
                  <a:schemeClr val="accent1"/>
                </a:solidFill>
              </a:rPr>
              <a:t>For each A, there exists a unique opposite –A.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</a:rPr>
              <a:t>				A + (-A) = O</a:t>
            </a:r>
          </a:p>
        </p:txBody>
      </p:sp>
    </p:spTree>
    <p:extLst>
      <p:ext uri="{BB962C8B-B14F-4D97-AF65-F5344CB8AC3E}">
        <p14:creationId xmlns:p14="http://schemas.microsoft.com/office/powerpoint/2010/main" val="15978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1BF68FE-8E76-4741-9589-221318286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495303"/>
            <a:ext cx="11087100" cy="1219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Identify whether the two matrices are </a:t>
            </a:r>
            <a:br>
              <a:rPr lang="id-ID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additive inverse or not.</a:t>
            </a:r>
          </a:p>
        </p:txBody>
      </p:sp>
      <p:grpSp>
        <p:nvGrpSpPr>
          <p:cNvPr id="13315" name="Group 4">
            <a:extLst>
              <a:ext uri="{FF2B5EF4-FFF2-40B4-BE49-F238E27FC236}">
                <a16:creationId xmlns:a16="http://schemas.microsoft.com/office/drawing/2014/main" id="{7D7ABD52-258D-47F2-8487-8A988F5EB635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2189163"/>
            <a:ext cx="3887731" cy="855663"/>
            <a:chOff x="662" y="922"/>
            <a:chExt cx="2258" cy="539"/>
          </a:xfrm>
        </p:grpSpPr>
        <p:sp>
          <p:nvSpPr>
            <p:cNvPr id="13327" name="Text Box 5">
              <a:extLst>
                <a:ext uri="{FF2B5EF4-FFF2-40B4-BE49-F238E27FC236}">
                  <a16:creationId xmlns:a16="http://schemas.microsoft.com/office/drawing/2014/main" id="{BFBFB7F1-D303-44C0-884A-2AA39900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938"/>
              <a:ext cx="3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1"/>
                  </a:solidFill>
                </a:rPr>
                <a:t>1.  </a:t>
              </a:r>
            </a:p>
          </p:txBody>
        </p:sp>
        <p:sp>
          <p:nvSpPr>
            <p:cNvPr id="13328" name="Text Box 6">
              <a:extLst>
                <a:ext uri="{FF2B5EF4-FFF2-40B4-BE49-F238E27FC236}">
                  <a16:creationId xmlns:a16="http://schemas.microsoft.com/office/drawing/2014/main" id="{FF0EC880-88A7-4EBA-A6C3-F68CDE18D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938"/>
              <a:ext cx="65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AutoNum type="arabicPlain" startAt="14"/>
              </a:pPr>
              <a:r>
                <a:rPr lang="en-US" altLang="en-US" dirty="0">
                  <a:solidFill>
                    <a:schemeClr val="accent1"/>
                  </a:solidFill>
                </a:rPr>
                <a:t>     5</a:t>
              </a:r>
            </a:p>
            <a:p>
              <a:pPr eaLnBrk="1" hangingPunct="1"/>
              <a:r>
                <a:rPr lang="en-US" altLang="en-US" dirty="0">
                  <a:solidFill>
                    <a:schemeClr val="accent1"/>
                  </a:solidFill>
                </a:rPr>
                <a:t>0		</a:t>
              </a:r>
              <a:r>
                <a:rPr lang="id-ID" altLang="en-US" dirty="0">
                  <a:solidFill>
                    <a:schemeClr val="accent1"/>
                  </a:solidFill>
                </a:rPr>
                <a:t>   </a:t>
              </a:r>
              <a:r>
                <a:rPr lang="en-US" altLang="en-US" dirty="0">
                  <a:solidFill>
                    <a:schemeClr val="accent1"/>
                  </a:solidFill>
                </a:rPr>
                <a:t>-2</a:t>
              </a:r>
            </a:p>
          </p:txBody>
        </p:sp>
        <p:sp>
          <p:nvSpPr>
            <p:cNvPr id="13329" name="Text Box 7">
              <a:extLst>
                <a:ext uri="{FF2B5EF4-FFF2-40B4-BE49-F238E27FC236}">
                  <a16:creationId xmlns:a16="http://schemas.microsoft.com/office/drawing/2014/main" id="{231ABCF0-B489-4C71-9543-D2CF6356E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922"/>
              <a:ext cx="65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chemeClr val="accent1"/>
                  </a:solidFill>
                </a:rPr>
                <a:t>-14	</a:t>
              </a:r>
              <a:r>
                <a:rPr lang="id-ID" altLang="en-US" dirty="0">
                  <a:solidFill>
                    <a:schemeClr val="accent1"/>
                  </a:solidFill>
                </a:rPr>
                <a:t>   </a:t>
              </a:r>
              <a:r>
                <a:rPr lang="en-US" altLang="en-US" dirty="0">
                  <a:solidFill>
                    <a:schemeClr val="accent1"/>
                  </a:solidFill>
                </a:rPr>
                <a:t>-5</a:t>
              </a:r>
            </a:p>
            <a:p>
              <a:pPr eaLnBrk="1" hangingPunct="1"/>
              <a:r>
                <a:rPr lang="en-US" altLang="en-US" dirty="0">
                  <a:solidFill>
                    <a:schemeClr val="accent1"/>
                  </a:solidFill>
                </a:rPr>
                <a:t>0		</a:t>
              </a:r>
              <a:r>
                <a:rPr lang="id-ID" altLang="en-US" dirty="0">
                  <a:solidFill>
                    <a:schemeClr val="accent1"/>
                  </a:solidFill>
                </a:rPr>
                <a:t>    </a:t>
              </a:r>
              <a:r>
                <a:rPr lang="en-US" altLang="en-US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3330" name="Text Box 8">
              <a:extLst>
                <a:ext uri="{FF2B5EF4-FFF2-40B4-BE49-F238E27FC236}">
                  <a16:creationId xmlns:a16="http://schemas.microsoft.com/office/drawing/2014/main" id="{E0158D8B-4A87-490F-B3BD-4C6F4FA5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988"/>
              <a:ext cx="1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1"/>
                  </a:solidFill>
                </a:rPr>
                <a:t>,</a:t>
              </a:r>
            </a:p>
          </p:txBody>
        </p:sp>
        <p:sp>
          <p:nvSpPr>
            <p:cNvPr id="13331" name="AutoShape 9">
              <a:extLst>
                <a:ext uri="{FF2B5EF4-FFF2-40B4-BE49-F238E27FC236}">
                  <a16:creationId xmlns:a16="http://schemas.microsoft.com/office/drawing/2014/main" id="{78DFBEAE-078E-4F06-94D9-0C076460A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008"/>
              <a:ext cx="760" cy="432"/>
            </a:xfrm>
            <a:prstGeom prst="bracketPair">
              <a:avLst>
                <a:gd name="adj" fmla="val 16667"/>
              </a:avLst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1"/>
                </a:solidFill>
              </a:endParaRPr>
            </a:p>
          </p:txBody>
        </p:sp>
        <p:sp>
          <p:nvSpPr>
            <p:cNvPr id="13332" name="AutoShape 10">
              <a:extLst>
                <a:ext uri="{FF2B5EF4-FFF2-40B4-BE49-F238E27FC236}">
                  <a16:creationId xmlns:a16="http://schemas.microsoft.com/office/drawing/2014/main" id="{DE825D27-ABDE-45A4-9BD5-83764D086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008"/>
              <a:ext cx="760" cy="432"/>
            </a:xfrm>
            <a:prstGeom prst="bracketPair">
              <a:avLst>
                <a:gd name="adj" fmla="val 16667"/>
              </a:avLst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3316" name="Group 20">
            <a:extLst>
              <a:ext uri="{FF2B5EF4-FFF2-40B4-BE49-F238E27FC236}">
                <a16:creationId xmlns:a16="http://schemas.microsoft.com/office/drawing/2014/main" id="{E9DCC9BB-0D9C-435D-B3CE-086856504AC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054478"/>
            <a:ext cx="2424706" cy="830263"/>
            <a:chOff x="576" y="2554"/>
            <a:chExt cx="1148" cy="523"/>
          </a:xfrm>
        </p:grpSpPr>
        <p:sp>
          <p:nvSpPr>
            <p:cNvPr id="13323" name="Text Box 12">
              <a:extLst>
                <a:ext uri="{FF2B5EF4-FFF2-40B4-BE49-F238E27FC236}">
                  <a16:creationId xmlns:a16="http://schemas.microsoft.com/office/drawing/2014/main" id="{53C0042C-0F23-4540-9E2A-643CE0CBE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54"/>
              <a:ext cx="2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chemeClr val="accent1"/>
                  </a:solidFill>
                </a:rPr>
                <a:t>1.  </a:t>
              </a:r>
            </a:p>
          </p:txBody>
        </p:sp>
        <p:grpSp>
          <p:nvGrpSpPr>
            <p:cNvPr id="13324" name="Group 19">
              <a:extLst>
                <a:ext uri="{FF2B5EF4-FFF2-40B4-BE49-F238E27FC236}">
                  <a16:creationId xmlns:a16="http://schemas.microsoft.com/office/drawing/2014/main" id="{168090E3-AD0A-4C54-8EBA-0009A4127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9" y="2554"/>
              <a:ext cx="835" cy="523"/>
              <a:chOff x="889" y="2554"/>
              <a:chExt cx="835" cy="523"/>
            </a:xfrm>
          </p:grpSpPr>
          <p:sp>
            <p:nvSpPr>
              <p:cNvPr id="13325" name="Text Box 13">
                <a:extLst>
                  <a:ext uri="{FF2B5EF4-FFF2-40B4-BE49-F238E27FC236}">
                    <a16:creationId xmlns:a16="http://schemas.microsoft.com/office/drawing/2014/main" id="{3360B64B-F3D6-4229-98C3-617A2C9A7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2" y="2554"/>
                <a:ext cx="792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chemeClr val="accent1"/>
                    </a:solidFill>
                  </a:rPr>
                  <a:t>-1		10	-5</a:t>
                </a:r>
              </a:p>
              <a:p>
                <a:pPr eaLnBrk="1" hangingPunct="1"/>
                <a:r>
                  <a:rPr lang="en-US" altLang="en-US" dirty="0">
                    <a:solidFill>
                      <a:schemeClr val="accent1"/>
                    </a:solidFill>
                  </a:rPr>
                  <a:t>0		2	-3</a:t>
                </a:r>
              </a:p>
            </p:txBody>
          </p:sp>
          <p:sp>
            <p:nvSpPr>
              <p:cNvPr id="13326" name="AutoShape 16">
                <a:extLst>
                  <a:ext uri="{FF2B5EF4-FFF2-40B4-BE49-F238E27FC236}">
                    <a16:creationId xmlns:a16="http://schemas.microsoft.com/office/drawing/2014/main" id="{54F286A0-8CB3-438D-8921-7C180558F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2624"/>
                <a:ext cx="739" cy="432"/>
              </a:xfrm>
              <a:prstGeom prst="bracketPair">
                <a:avLst>
                  <a:gd name="adj" fmla="val 16667"/>
                </a:avLst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3317" name="Rectangle 18">
            <a:extLst>
              <a:ext uri="{FF2B5EF4-FFF2-40B4-BE49-F238E27FC236}">
                <a16:creationId xmlns:a16="http://schemas.microsoft.com/office/drawing/2014/main" id="{A8C5871E-613C-46D2-A86D-B515F72F1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5" y="3227387"/>
            <a:ext cx="9626600" cy="58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chemeClr val="accent1"/>
                </a:solidFill>
                <a:latin typeface="Tahoma" panose="020B0604030504040204" pitchFamily="34" charset="0"/>
              </a:rPr>
              <a:t>Find the </a:t>
            </a:r>
            <a:r>
              <a:rPr lang="id-ID" altLang="en-US" sz="2800" dirty="0">
                <a:solidFill>
                  <a:schemeClr val="accent1"/>
                </a:solidFill>
                <a:latin typeface="Tahoma" panose="020B0604030504040204" pitchFamily="34" charset="0"/>
              </a:rPr>
              <a:t>“</a:t>
            </a:r>
            <a:r>
              <a:rPr lang="en-US" altLang="en-US" sz="2800" dirty="0">
                <a:solidFill>
                  <a:schemeClr val="accent1"/>
                </a:solidFill>
                <a:latin typeface="Tahoma" panose="020B0604030504040204" pitchFamily="34" charset="0"/>
              </a:rPr>
              <a:t>additive inverse</a:t>
            </a:r>
            <a:r>
              <a:rPr lang="id-ID" altLang="en-US" sz="2800" dirty="0">
                <a:solidFill>
                  <a:schemeClr val="accent1"/>
                </a:solidFill>
                <a:latin typeface="Tahoma" panose="020B0604030504040204" pitchFamily="34" charset="0"/>
              </a:rPr>
              <a:t>”</a:t>
            </a:r>
            <a:r>
              <a:rPr lang="en-US" altLang="en-US" sz="2800" dirty="0">
                <a:solidFill>
                  <a:schemeClr val="accent1"/>
                </a:solidFill>
                <a:latin typeface="Tahoma" panose="020B0604030504040204" pitchFamily="34" charset="0"/>
              </a:rPr>
              <a:t> of the given matrix.</a:t>
            </a:r>
          </a:p>
        </p:txBody>
      </p:sp>
      <p:grpSp>
        <p:nvGrpSpPr>
          <p:cNvPr id="5" name="Group 22">
            <a:extLst>
              <a:ext uri="{FF2B5EF4-FFF2-40B4-BE49-F238E27FC236}">
                <a16:creationId xmlns:a16="http://schemas.microsoft.com/office/drawing/2014/main" id="{AFE2147A-F1D3-4F38-A016-0F76556DDD74}"/>
              </a:ext>
            </a:extLst>
          </p:cNvPr>
          <p:cNvGrpSpPr>
            <a:grpSpLocks/>
          </p:cNvGrpSpPr>
          <p:nvPr/>
        </p:nvGrpSpPr>
        <p:grpSpPr bwMode="auto">
          <a:xfrm>
            <a:off x="4884740" y="4054478"/>
            <a:ext cx="1997075" cy="830263"/>
            <a:chOff x="2486" y="2538"/>
            <a:chExt cx="1258" cy="523"/>
          </a:xfrm>
        </p:grpSpPr>
        <p:sp>
          <p:nvSpPr>
            <p:cNvPr id="13320" name="Text Box 14">
              <a:extLst>
                <a:ext uri="{FF2B5EF4-FFF2-40B4-BE49-F238E27FC236}">
                  <a16:creationId xmlns:a16="http://schemas.microsoft.com/office/drawing/2014/main" id="{FD79D3D2-5508-4567-994C-B791F63DA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2538"/>
              <a:ext cx="79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AutoNum type="arabicPlain"/>
              </a:pPr>
              <a:r>
                <a:rPr lang="en-US" altLang="en-US" dirty="0">
                  <a:solidFill>
                    <a:srgbClr val="FF0000"/>
                  </a:solidFill>
                </a:rPr>
                <a:t>-10	5</a:t>
              </a:r>
            </a:p>
            <a:p>
              <a:pPr eaLnBrk="1" hangingPunct="1"/>
              <a:r>
                <a:rPr lang="en-US" altLang="en-US" dirty="0">
                  <a:solidFill>
                    <a:srgbClr val="FF0000"/>
                  </a:solidFill>
                </a:rPr>
                <a:t>0	-2	3</a:t>
              </a:r>
            </a:p>
          </p:txBody>
        </p:sp>
        <p:sp>
          <p:nvSpPr>
            <p:cNvPr id="13321" name="AutoShape 17">
              <a:extLst>
                <a:ext uri="{FF2B5EF4-FFF2-40B4-BE49-F238E27FC236}">
                  <a16:creationId xmlns:a16="http://schemas.microsoft.com/office/drawing/2014/main" id="{F15AC9E9-6C7D-4194-A755-C9CA21511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24"/>
              <a:ext cx="912" cy="432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2" name="Text Box 21">
              <a:extLst>
                <a:ext uri="{FF2B5EF4-FFF2-40B4-BE49-F238E27FC236}">
                  <a16:creationId xmlns:a16="http://schemas.microsoft.com/office/drawing/2014/main" id="{D675FEE2-59EF-4733-8664-6DACFA589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2618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FF0000"/>
                  </a:solidFill>
                </a:rPr>
                <a:t>=&gt;</a:t>
              </a:r>
            </a:p>
          </p:txBody>
        </p:sp>
      </p:grpSp>
      <p:sp>
        <p:nvSpPr>
          <p:cNvPr id="29719" name="Text Box 23">
            <a:extLst>
              <a:ext uri="{FF2B5EF4-FFF2-40B4-BE49-F238E27FC236}">
                <a16:creationId xmlns:a16="http://schemas.microsoft.com/office/drawing/2014/main" id="{D15C0B56-011A-4D77-A2DF-08693C8B0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2293938"/>
            <a:ext cx="706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18743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83BD5C8-9E4C-4493-9398-B183C574D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Solving Matrix Equations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A091E25-0D95-43D7-B097-820165CC3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accent1"/>
                </a:solidFill>
              </a:rPr>
              <a:t>Matrix Equation</a:t>
            </a:r>
          </a:p>
          <a:p>
            <a:pPr lvl="1" eaLnBrk="1" hangingPunct="1"/>
            <a:r>
              <a:rPr lang="en-US" altLang="en-US" sz="2800" dirty="0">
                <a:solidFill>
                  <a:schemeClr val="accent1"/>
                </a:solidFill>
              </a:rPr>
              <a:t>an equation in which the variable is a matrix</a:t>
            </a:r>
          </a:p>
          <a:p>
            <a:pPr eaLnBrk="1" hangingPunct="1"/>
            <a:r>
              <a:rPr lang="en-US" altLang="en-US" sz="3600" dirty="0">
                <a:solidFill>
                  <a:schemeClr val="accent1"/>
                </a:solidFill>
              </a:rPr>
              <a:t>Equal Matrices</a:t>
            </a:r>
          </a:p>
          <a:p>
            <a:pPr lvl="1" eaLnBrk="1" hangingPunct="1"/>
            <a:r>
              <a:rPr lang="en-US" altLang="en-US" sz="2800" dirty="0">
                <a:solidFill>
                  <a:schemeClr val="accent1"/>
                </a:solidFill>
              </a:rPr>
              <a:t>matrices with the same dimensions and with equal corresponding elements</a:t>
            </a:r>
          </a:p>
        </p:txBody>
      </p:sp>
    </p:spTree>
    <p:extLst>
      <p:ext uri="{BB962C8B-B14F-4D97-AF65-F5344CB8AC3E}">
        <p14:creationId xmlns:p14="http://schemas.microsoft.com/office/powerpoint/2010/main" val="370703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37B79DC-6CB1-403D-BC92-652F5593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SOLVING A MATRIX EQUATION</a:t>
            </a:r>
            <a:endParaRPr lang="en-US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2205D280-322B-4DF2-A348-A07553171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004" y="2066924"/>
            <a:ext cx="6407995" cy="43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DB26540-1386-46F0-813D-315A7E67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EXERCISE</a:t>
            </a:r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DC779DF-9D8C-4D44-AF87-38EBA261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11" y="2034556"/>
            <a:ext cx="7023177" cy="4582144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E624DF93-1428-42EA-BA21-5FEC42A4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93" y="3543300"/>
            <a:ext cx="3224214" cy="903443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611BC265-34CA-4FD8-9EC9-25810ABE5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026" y="5503765"/>
            <a:ext cx="4135945" cy="9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98069666-F54F-48A1-A495-345CE77E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2652712"/>
            <a:ext cx="8191500" cy="4086225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7FE16EB7-8416-4EDB-825D-2170F2EC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EXERCISE (CONT’D)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028395C-7E76-4EF5-AC12-8D10C102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955798"/>
            <a:ext cx="11029615" cy="664304"/>
          </a:xfrm>
        </p:spPr>
        <p:txBody>
          <a:bodyPr>
            <a:normAutofit/>
          </a:bodyPr>
          <a:lstStyle/>
          <a:p>
            <a:r>
              <a:rPr lang="id-ID" sz="3200" dirty="0" err="1"/>
              <a:t>Determine</a:t>
            </a:r>
            <a:r>
              <a:rPr lang="id-ID" sz="3200" dirty="0"/>
              <a:t> </a:t>
            </a:r>
            <a:r>
              <a:rPr lang="id-ID" sz="3200" dirty="0" err="1"/>
              <a:t>whether</a:t>
            </a:r>
            <a:r>
              <a:rPr lang="id-ID" sz="3200" dirty="0"/>
              <a:t> </a:t>
            </a:r>
            <a:r>
              <a:rPr lang="id-ID" sz="3200" dirty="0" err="1"/>
              <a:t>the</a:t>
            </a:r>
            <a:r>
              <a:rPr lang="id-ID" sz="3200" dirty="0"/>
              <a:t> </a:t>
            </a:r>
            <a:r>
              <a:rPr lang="id-ID" sz="3200" dirty="0" err="1"/>
              <a:t>two</a:t>
            </a:r>
            <a:r>
              <a:rPr lang="id-ID" sz="3200" dirty="0"/>
              <a:t> </a:t>
            </a:r>
            <a:r>
              <a:rPr lang="id-ID" sz="3200" dirty="0" err="1"/>
              <a:t>matrices</a:t>
            </a:r>
            <a:r>
              <a:rPr lang="id-ID" sz="3200" dirty="0"/>
              <a:t> in </a:t>
            </a:r>
            <a:r>
              <a:rPr lang="id-ID" sz="3200" dirty="0" err="1"/>
              <a:t>each</a:t>
            </a:r>
            <a:r>
              <a:rPr lang="id-ID" sz="3200" dirty="0"/>
              <a:t> pair are </a:t>
            </a:r>
            <a:r>
              <a:rPr lang="id-ID" sz="3200" dirty="0" err="1"/>
              <a:t>equal</a:t>
            </a:r>
            <a:endParaRPr lang="en-US" sz="3200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BF1D4A18-F884-4A27-9429-F1891890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4" y="4098923"/>
            <a:ext cx="6648450" cy="51435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C955D79F-20CA-419A-8B75-C79F43682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12" y="5986462"/>
            <a:ext cx="62007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0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F86B84-C94B-40C1-A5AC-68A65AB16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Matrix </a:t>
            </a:r>
            <a:r>
              <a:rPr lang="en-US" altLang="en-US">
                <a:solidFill>
                  <a:schemeClr val="bg1"/>
                </a:solidFill>
              </a:rPr>
              <a:t> (plural:  matrices)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1E8EAB2-B8F4-4B55-98F1-02F39B3A5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chemeClr val="accent1"/>
                </a:solidFill>
              </a:rPr>
              <a:t>Matrix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a rectangular array of elements written within brackets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Represented with a capital letter and classify by its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chemeClr val="accent1"/>
                </a:solidFill>
              </a:rPr>
              <a:t>Dimensions of a Matrix/Order of a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determine by the number of horizontal rows and the number of vertical columns</a:t>
            </a:r>
            <a:endParaRPr lang="en-US" altLang="en-US" sz="2400" b="1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chemeClr val="accent1"/>
                </a:solidFill>
              </a:rPr>
              <a:t>Matrix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each number in a matrix</a:t>
            </a:r>
          </a:p>
        </p:txBody>
      </p:sp>
    </p:spTree>
    <p:extLst>
      <p:ext uri="{BB962C8B-B14F-4D97-AF65-F5344CB8AC3E}">
        <p14:creationId xmlns:p14="http://schemas.microsoft.com/office/powerpoint/2010/main" val="35796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96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46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46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96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46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96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F09018E-8BD1-41BE-9D6D-5FE5812E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FINDING UNKNOWN MATRIX ELEMENTS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18D7D43A-34B9-48F1-9F36-A547678E2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7"/>
                <a:ext cx="11029615" cy="651604"/>
              </a:xfrm>
            </p:spPr>
            <p:txBody>
              <a:bodyPr>
                <a:normAutofit/>
              </a:bodyPr>
              <a:lstStyle/>
              <a:p>
                <a:r>
                  <a:rPr lang="id-ID" sz="3200" dirty="0"/>
                  <a:t>Solve </a:t>
                </a:r>
                <a:r>
                  <a:rPr lang="id-ID" sz="3200" dirty="0" err="1"/>
                  <a:t>the</a:t>
                </a:r>
                <a:r>
                  <a:rPr lang="id-ID" sz="3200" dirty="0"/>
                  <a:t> </a:t>
                </a:r>
                <a:r>
                  <a:rPr lang="id-ID" sz="3200" dirty="0" err="1"/>
                  <a:t>equation</a:t>
                </a:r>
                <a:r>
                  <a:rPr lang="id-ID" sz="3200" dirty="0"/>
                  <a:t> </a:t>
                </a:r>
                <a:r>
                  <a:rPr lang="id-ID" sz="3200" dirty="0" err="1"/>
                  <a:t>for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3200" dirty="0"/>
                  <a:t> </a:t>
                </a:r>
                <a:r>
                  <a:rPr lang="id-ID" sz="3200" dirty="0" err="1"/>
                  <a:t>and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18D7D43A-34B9-48F1-9F36-A547678E2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7"/>
                <a:ext cx="11029615" cy="651604"/>
              </a:xfrm>
              <a:blipFill>
                <a:blip r:embed="rId2"/>
                <a:stretch>
                  <a:fillRect l="-939" t="-6542" b="-25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ambar 3">
            <a:extLst>
              <a:ext uri="{FF2B5EF4-FFF2-40B4-BE49-F238E27FC236}">
                <a16:creationId xmlns:a16="http://schemas.microsoft.com/office/drawing/2014/main" id="{6FFB6E62-41FE-4AFB-B6C4-59EF0D37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86" y="2832101"/>
            <a:ext cx="5051425" cy="38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80DBF4-E3AB-4971-B140-5626CEF6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EXERCISE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5DD3B74-6C41-47E1-A351-34EB4675D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753204"/>
          </a:xfrm>
        </p:spPr>
        <p:txBody>
          <a:bodyPr>
            <a:normAutofit/>
          </a:bodyPr>
          <a:lstStyle/>
          <a:p>
            <a:r>
              <a:rPr lang="id-ID" sz="3200" dirty="0" err="1"/>
              <a:t>Solve</a:t>
            </a:r>
            <a:r>
              <a:rPr lang="id-ID" sz="3200" dirty="0"/>
              <a:t> </a:t>
            </a:r>
            <a:r>
              <a:rPr lang="en-US" altLang="en-US" sz="3200" dirty="0">
                <a:solidFill>
                  <a:schemeClr val="tx1"/>
                </a:solidFill>
              </a:rPr>
              <a:t>each unknown variable in each equation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F652A3DD-5234-4771-B6B7-FE20C251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3049587"/>
            <a:ext cx="7277100" cy="36290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4F79559C-E7A8-4D0E-9DA8-FA70F8E94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4127500"/>
            <a:ext cx="1876425" cy="381000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5EFBB7E5-6369-4AF4-AB67-5468C6027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7" y="6053137"/>
            <a:ext cx="18764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1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00100" y="1930400"/>
                <a:ext cx="10490200" cy="228600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The transpose of an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d-ID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matrix </a:t>
                </a:r>
                <a:r>
                  <a:rPr lang="en-US" sz="3200" b="1" dirty="0"/>
                  <a:t>M</a:t>
                </a:r>
                <a:r>
                  <a:rPr lang="en-US" sz="3200" dirty="0"/>
                  <a:t> is a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/>
                  <a:t> matrix called </a:t>
                </a:r>
                <a:r>
                  <a:rPr lang="en-US" sz="3200" b="1" dirty="0"/>
                  <a:t>M</a:t>
                </a:r>
                <a:r>
                  <a:rPr lang="en-US" sz="3200" baseline="30000" dirty="0"/>
                  <a:t>T</a:t>
                </a:r>
                <a:r>
                  <a:rPr lang="en-US" sz="3200" dirty="0"/>
                  <a:t>.</a:t>
                </a:r>
              </a:p>
              <a:p>
                <a:r>
                  <a:rPr lang="en-US" sz="3200" dirty="0"/>
                  <a:t>Take every row and rewrite it as a column.</a:t>
                </a:r>
              </a:p>
              <a:p>
                <a:r>
                  <a:rPr lang="en-US" sz="3200" dirty="0"/>
                  <a:t>Equivalently, flip about the diagonal</a:t>
                </a:r>
              </a:p>
            </p:txBody>
          </p:sp>
        </mc:Choice>
        <mc:Fallback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0" y="1930400"/>
                <a:ext cx="10490200" cy="2286000"/>
              </a:xfrm>
              <a:blipFill>
                <a:blip r:embed="rId2"/>
                <a:stretch>
                  <a:fillRect l="-988" t="-5867" r="-581" b="-10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660900"/>
            <a:ext cx="53848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85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Transpose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33600"/>
            <a:ext cx="11029616" cy="2184400"/>
          </a:xfrm>
        </p:spPr>
        <p:txBody>
          <a:bodyPr>
            <a:noAutofit/>
          </a:bodyPr>
          <a:lstStyle/>
          <a:p>
            <a:r>
              <a:rPr lang="en-US" sz="3600" dirty="0"/>
              <a:t>Transpose is its own inverse: (</a:t>
            </a:r>
            <a:r>
              <a:rPr lang="en-US" sz="3600" b="1" dirty="0"/>
              <a:t>M</a:t>
            </a:r>
            <a:r>
              <a:rPr lang="en-US" sz="3600" baseline="30000" dirty="0"/>
              <a:t>T</a:t>
            </a:r>
            <a:r>
              <a:rPr lang="en-US" sz="3600" dirty="0"/>
              <a:t>)</a:t>
            </a:r>
            <a:r>
              <a:rPr lang="en-US" sz="3600" baseline="30000" dirty="0"/>
              <a:t>T</a:t>
            </a:r>
            <a:r>
              <a:rPr lang="en-US" sz="3600" dirty="0"/>
              <a:t> = </a:t>
            </a:r>
            <a:r>
              <a:rPr lang="en-US" sz="3600" b="1" dirty="0"/>
              <a:t>M</a:t>
            </a:r>
            <a:r>
              <a:rPr lang="en-US" sz="3600" dirty="0"/>
              <a:t> for all matrices </a:t>
            </a:r>
            <a:r>
              <a:rPr lang="en-US" sz="3600" b="1" dirty="0"/>
              <a:t>M</a:t>
            </a:r>
            <a:r>
              <a:rPr lang="en-US" sz="3600" dirty="0"/>
              <a:t>.</a:t>
            </a:r>
          </a:p>
          <a:p>
            <a:r>
              <a:rPr lang="en-US" sz="3600" b="1" dirty="0"/>
              <a:t>D</a:t>
            </a:r>
            <a:r>
              <a:rPr lang="en-US" sz="3600" baseline="30000" dirty="0"/>
              <a:t>T </a:t>
            </a:r>
            <a:r>
              <a:rPr lang="en-US" sz="3600" dirty="0"/>
              <a:t>= </a:t>
            </a:r>
            <a:r>
              <a:rPr lang="en-US" sz="3600" b="1" dirty="0"/>
              <a:t>D</a:t>
            </a:r>
            <a:r>
              <a:rPr lang="en-US" sz="3600" dirty="0"/>
              <a:t> for all diagonal matrices </a:t>
            </a:r>
            <a:r>
              <a:rPr lang="en-US" sz="3600" b="1" dirty="0"/>
              <a:t>D </a:t>
            </a:r>
            <a:r>
              <a:rPr lang="en-US" sz="3600" dirty="0"/>
              <a:t>(including the identity matrix </a:t>
            </a:r>
            <a:r>
              <a:rPr lang="en-US" sz="3600" b="1" dirty="0"/>
              <a:t>I</a:t>
            </a:r>
            <a:r>
              <a:rPr lang="en-US" sz="3600" dirty="0"/>
              <a:t>).</a:t>
            </a:r>
            <a:endParaRPr lang="en-US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31356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Transpose of a Vector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7"/>
            <a:ext cx="11029615" cy="79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If </a:t>
            </a:r>
            <a:r>
              <a:rPr lang="en-US" sz="3600" b="1" dirty="0"/>
              <a:t>v</a:t>
            </a:r>
            <a:r>
              <a:rPr lang="en-US" sz="3600" dirty="0"/>
              <a:t> is a row vector, </a:t>
            </a:r>
            <a:r>
              <a:rPr lang="en-US" sz="3600" b="1" dirty="0" err="1"/>
              <a:t>v</a:t>
            </a:r>
            <a:r>
              <a:rPr lang="en-US" sz="3600" baseline="30000" dirty="0" err="1"/>
              <a:t>T</a:t>
            </a:r>
            <a:r>
              <a:rPr lang="en-US" sz="3600" dirty="0"/>
              <a:t> is a column vector and vice-versa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3517900"/>
            <a:ext cx="7923213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96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 By a Scalar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2442303"/>
          </a:xfrm>
        </p:spPr>
        <p:txBody>
          <a:bodyPr>
            <a:noAutofit/>
          </a:bodyPr>
          <a:lstStyle/>
          <a:p>
            <a:r>
              <a:rPr lang="en-US" sz="3200" dirty="0"/>
              <a:t>Can multiply a matrix by a scalar.</a:t>
            </a:r>
          </a:p>
          <a:p>
            <a:r>
              <a:rPr lang="en-US" sz="3200" dirty="0"/>
              <a:t>Result is a matrix of the same dimension.</a:t>
            </a:r>
          </a:p>
          <a:p>
            <a:r>
              <a:rPr lang="en-US" sz="3200" dirty="0"/>
              <a:t>To multiply a matrix by a scalar, multiply each component by the scalar.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724400"/>
            <a:ext cx="7467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18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6900"/>
            <a:ext cx="10896600" cy="1143000"/>
          </a:xfrm>
        </p:spPr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82600" y="1879600"/>
                <a:ext cx="11188700" cy="1143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Multiplying an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matrix </a:t>
                </a:r>
                <a:r>
                  <a:rPr lang="en-US" sz="3600" b="1" dirty="0"/>
                  <a:t>A</a:t>
                </a:r>
                <a:r>
                  <a:rPr lang="en-US" sz="3600" dirty="0"/>
                  <a:t> by an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matrix </a:t>
                </a:r>
                <a:r>
                  <a:rPr lang="en-US" sz="3600" b="1" dirty="0"/>
                  <a:t>B</a:t>
                </a:r>
                <a:r>
                  <a:rPr lang="en-US" sz="3600" dirty="0"/>
                  <a:t> gives an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result </a:t>
                </a:r>
                <a:r>
                  <a:rPr lang="en-US" sz="3600" b="1" dirty="0"/>
                  <a:t>AB</a:t>
                </a:r>
                <a:r>
                  <a:rPr lang="en-US" sz="3600" dirty="0"/>
                  <a:t>.</a:t>
                </a:r>
                <a:endParaRPr lang="en-US" sz="3600" i="1" dirty="0"/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879600"/>
                <a:ext cx="11188700" cy="1143000"/>
              </a:xfrm>
              <a:blipFill>
                <a:blip r:embed="rId2"/>
                <a:stretch>
                  <a:fillRect l="-1634" t="-10106" r="-1852" b="-2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162301"/>
            <a:ext cx="77533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11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Multiplication: 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81192" y="1930400"/>
                <a:ext cx="11029616" cy="3200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3600" dirty="0"/>
                  <a:t>Multiply an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matrix </a:t>
                </a:r>
                <a:r>
                  <a:rPr lang="en-US" sz="3600" b="1" dirty="0"/>
                  <a:t>A</a:t>
                </a:r>
                <a:r>
                  <a:rPr lang="en-US" sz="3600" dirty="0"/>
                  <a:t> by an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matrix </a:t>
                </a:r>
                <a:r>
                  <a:rPr lang="en-US" sz="3600" b="1" dirty="0"/>
                  <a:t>B</a:t>
                </a:r>
                <a:r>
                  <a:rPr lang="en-US" sz="3600" dirty="0"/>
                  <a:t> to give an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result </a:t>
                </a:r>
                <a:r>
                  <a:rPr lang="en-US" sz="3600" b="1" dirty="0"/>
                  <a:t>C</a:t>
                </a:r>
                <a:r>
                  <a:rPr lang="en-US" sz="3600" dirty="0"/>
                  <a:t> = </a:t>
                </a:r>
                <a:r>
                  <a:rPr lang="en-US" sz="3600" b="1" dirty="0"/>
                  <a:t>AB</a:t>
                </a:r>
                <a:r>
                  <a:rPr lang="en-US" sz="3600" dirty="0"/>
                  <a:t>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3600" dirty="0"/>
                  <a:t>Then </a:t>
                </a:r>
                <a:r>
                  <a:rPr lang="en-US" sz="3600" b="1" dirty="0"/>
                  <a:t>C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id-ID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3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d-ID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3600" dirty="0"/>
                  <a:t>,</a:t>
                </a:r>
                <a:r>
                  <a:rPr lang="en-US" sz="3600" dirty="0"/>
                  <a:t> where</a:t>
                </a:r>
                <a:r>
                  <a:rPr lang="id-ID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sz="3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/>
                  <a:t> is the dot product of the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sz="3600" dirty="0"/>
                  <a:t>-</a:t>
                </a:r>
                <a:r>
                  <a:rPr lang="en-US" sz="3600" dirty="0" err="1"/>
                  <a:t>th</a:t>
                </a:r>
                <a:r>
                  <a:rPr lang="en-US" sz="3600" dirty="0"/>
                  <a:t> row of </a:t>
                </a:r>
                <a:r>
                  <a:rPr lang="en-US" sz="3600" b="1" dirty="0"/>
                  <a:t>A</a:t>
                </a:r>
                <a:r>
                  <a:rPr lang="en-US" sz="3600" dirty="0"/>
                  <a:t> with the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sz="3600" dirty="0"/>
                  <a:t>-</a:t>
                </a:r>
                <a:r>
                  <a:rPr lang="en-US" sz="3600" dirty="0" err="1"/>
                  <a:t>th</a:t>
                </a:r>
                <a:r>
                  <a:rPr lang="en-US" sz="3600" dirty="0"/>
                  <a:t> column of </a:t>
                </a:r>
                <a:r>
                  <a:rPr lang="en-US" sz="3600" b="1" dirty="0"/>
                  <a:t>B</a:t>
                </a:r>
                <a:r>
                  <a:rPr lang="en-US" sz="36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3600" dirty="0"/>
                  <a:t>That is:</a:t>
                </a:r>
                <a:endParaRPr lang="en-US" sz="3600" i="1" baseline="-25000" dirty="0"/>
              </a:p>
            </p:txBody>
          </p:sp>
        </mc:Choice>
        <mc:Fallback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30400"/>
                <a:ext cx="11029616" cy="3200400"/>
              </a:xfrm>
              <a:blipFill>
                <a:blip r:embed="rId2"/>
                <a:stretch>
                  <a:fillRect l="-1215" t="-1905" r="-55" b="-4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6600" y="4621344"/>
            <a:ext cx="271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85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3652" y="2082801"/>
            <a:ext cx="6574100" cy="449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37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Looking at It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1" y="2311401"/>
            <a:ext cx="7427913" cy="409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3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>
            <a:extLst>
              <a:ext uri="{FF2B5EF4-FFF2-40B4-BE49-F238E27FC236}">
                <a16:creationId xmlns:a16="http://schemas.microsoft.com/office/drawing/2014/main" id="{4D52CD63-78A0-40E5-89BE-9E27CC014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Writing the dimensions of a matrix.</a:t>
            </a:r>
          </a:p>
        </p:txBody>
      </p:sp>
      <p:sp>
        <p:nvSpPr>
          <p:cNvPr id="11271" name="WordArt 7">
            <a:extLst>
              <a:ext uri="{FF2B5EF4-FFF2-40B4-BE49-F238E27FC236}">
                <a16:creationId xmlns:a16="http://schemas.microsoft.com/office/drawing/2014/main" id="{389D5226-42B2-4756-AAED-F578C630DAD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19376" y="3840163"/>
            <a:ext cx="504825" cy="495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spc="5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</a:t>
            </a:r>
          </a:p>
        </p:txBody>
      </p:sp>
      <p:sp>
        <p:nvSpPr>
          <p:cNvPr id="11272" name="WordArt 8">
            <a:extLst>
              <a:ext uri="{FF2B5EF4-FFF2-40B4-BE49-F238E27FC236}">
                <a16:creationId xmlns:a16="http://schemas.microsoft.com/office/drawing/2014/main" id="{543C6F31-4B37-4BCD-B0DA-9CB2E1EF80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239000" y="3840163"/>
            <a:ext cx="1295400" cy="495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spc="560">
                <a:solidFill>
                  <a:srgbClr val="FF000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3 rows</a:t>
            </a:r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F0524185-771D-4F4F-9434-FCFE34E32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63963"/>
            <a:ext cx="533400" cy="0"/>
          </a:xfrm>
          <a:prstGeom prst="line">
            <a:avLst/>
          </a:prstGeom>
          <a:ln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8504E10F-ECFA-4B9A-9357-F054FE937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144963"/>
            <a:ext cx="533400" cy="0"/>
          </a:xfrm>
          <a:prstGeom prst="line">
            <a:avLst/>
          </a:prstGeom>
          <a:ln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6BEA1209-8A27-446A-9001-399F8668E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525963"/>
            <a:ext cx="533400" cy="0"/>
          </a:xfrm>
          <a:prstGeom prst="line">
            <a:avLst/>
          </a:prstGeom>
          <a:ln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76" name="WordArt 12">
            <a:extLst>
              <a:ext uri="{FF2B5EF4-FFF2-40B4-BE49-F238E27FC236}">
                <a16:creationId xmlns:a16="http://schemas.microsoft.com/office/drawing/2014/main" id="{C9897483-236E-4F7D-B306-3D5D7BB1349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733801" y="2260600"/>
            <a:ext cx="1990725" cy="495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spc="56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4 columns</a:t>
            </a:r>
          </a:p>
        </p:txBody>
      </p:sp>
      <p:sp>
        <p:nvSpPr>
          <p:cNvPr id="11277" name="Line 13">
            <a:extLst>
              <a:ext uri="{FF2B5EF4-FFF2-40B4-BE49-F238E27FC236}">
                <a16:creationId xmlns:a16="http://schemas.microsoft.com/office/drawing/2014/main" id="{385C8AA5-E97D-4DBB-9E17-629445655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946400"/>
            <a:ext cx="0" cy="457200"/>
          </a:xfrm>
          <a:prstGeom prst="line">
            <a:avLst/>
          </a:prstGeom>
          <a:ln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CCC63468-0C4F-4347-AEC9-4622108A3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46400"/>
            <a:ext cx="0" cy="457200"/>
          </a:xfrm>
          <a:prstGeom prst="line">
            <a:avLst/>
          </a:prstGeom>
          <a:ln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id="{942C0190-955D-4288-B25D-37D915F6E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46400"/>
            <a:ext cx="0" cy="457200"/>
          </a:xfrm>
          <a:prstGeom prst="line">
            <a:avLst/>
          </a:prstGeom>
          <a:ln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D0FA87B6-FFF1-4270-8C06-623A6B641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800" y="2946400"/>
            <a:ext cx="0" cy="457200"/>
          </a:xfrm>
          <a:prstGeom prst="line">
            <a:avLst/>
          </a:prstGeom>
          <a:ln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F62D3004-BD71-47E5-9821-476095B2C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6" y="5332413"/>
            <a:ext cx="6143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dirty="0">
                <a:solidFill>
                  <a:schemeClr val="accent1"/>
                </a:solidFill>
              </a:rPr>
              <a:t>Matrix A is a </a:t>
            </a:r>
            <a:r>
              <a:rPr lang="en-US" altLang="en-US" sz="4400" dirty="0">
                <a:solidFill>
                  <a:srgbClr val="FF0000"/>
                </a:solidFill>
              </a:rPr>
              <a:t>3</a:t>
            </a:r>
            <a:r>
              <a:rPr lang="en-US" altLang="en-US" sz="4400" dirty="0">
                <a:solidFill>
                  <a:schemeClr val="accent1"/>
                </a:solidFill>
              </a:rPr>
              <a:t> x </a:t>
            </a:r>
            <a:r>
              <a:rPr lang="en-US" alt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en-US" sz="4400" dirty="0">
                <a:solidFill>
                  <a:schemeClr val="accent1"/>
                </a:solidFill>
              </a:rPr>
              <a:t> matrix.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Kotak Teks 1">
                <a:extLst>
                  <a:ext uri="{FF2B5EF4-FFF2-40B4-BE49-F238E27FC236}">
                    <a16:creationId xmlns:a16="http://schemas.microsoft.com/office/drawing/2014/main" id="{D934DEEB-3E2A-4A1C-9307-BBDB6686CE02}"/>
                  </a:ext>
                </a:extLst>
              </p:cNvPr>
              <p:cNvSpPr txBox="1"/>
              <p:nvPr/>
            </p:nvSpPr>
            <p:spPr>
              <a:xfrm>
                <a:off x="3457819" y="3555999"/>
                <a:ext cx="2498477" cy="1163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Kotak Teks 1">
                <a:extLst>
                  <a:ext uri="{FF2B5EF4-FFF2-40B4-BE49-F238E27FC236}">
                    <a16:creationId xmlns:a16="http://schemas.microsoft.com/office/drawing/2014/main" id="{D934DEEB-3E2A-4A1C-9307-BBDB6686C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819" y="3555999"/>
                <a:ext cx="2498477" cy="1163845"/>
              </a:xfrm>
              <a:prstGeom prst="rect">
                <a:avLst/>
              </a:prstGeom>
              <a:blipFill>
                <a:blip r:embed="rId3"/>
                <a:stretch>
                  <a:fillRect r="-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4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x 2 Case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1" y="2374900"/>
            <a:ext cx="7389813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13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x 2 Example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402" y="2089086"/>
            <a:ext cx="7848600" cy="403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61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x 3 Case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17" y="2222500"/>
            <a:ext cx="10702366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87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x 3 Example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5902" y="2032000"/>
            <a:ext cx="8229600" cy="386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3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Identity Matrix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1917356"/>
            <a:ext cx="11029616" cy="311184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Recall that the identity matrix </a:t>
            </a:r>
            <a:r>
              <a:rPr lang="en-US" sz="3200" b="1" dirty="0"/>
              <a:t>I</a:t>
            </a:r>
            <a:r>
              <a:rPr lang="en-US" sz="3200" dirty="0"/>
              <a:t> (or </a:t>
            </a:r>
            <a:r>
              <a:rPr lang="en-US" sz="3200" b="1" dirty="0"/>
              <a:t>I</a:t>
            </a:r>
            <a:r>
              <a:rPr lang="en-US" sz="3200" i="1" baseline="-25000" dirty="0"/>
              <a:t>n</a:t>
            </a:r>
            <a:r>
              <a:rPr lang="en-US" sz="3200" dirty="0"/>
              <a:t>) is a diagonal matrix whose diagonal entries are all 1.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Now that we’ve seen the definition of matrix multiplication, we can say that </a:t>
            </a:r>
            <a:r>
              <a:rPr lang="en-US" sz="3200" b="1" dirty="0"/>
              <a:t>IM</a:t>
            </a:r>
            <a:r>
              <a:rPr lang="en-US" sz="3200" dirty="0"/>
              <a:t> = </a:t>
            </a:r>
            <a:r>
              <a:rPr lang="en-US" sz="3200" b="1" dirty="0"/>
              <a:t>MI</a:t>
            </a:r>
            <a:r>
              <a:rPr lang="en-US" sz="3200" dirty="0"/>
              <a:t> = </a:t>
            </a:r>
            <a:r>
              <a:rPr lang="en-US" sz="3200" b="1" dirty="0"/>
              <a:t>M</a:t>
            </a:r>
            <a:r>
              <a:rPr lang="en-US" sz="3200" dirty="0"/>
              <a:t> for all matrices </a:t>
            </a:r>
            <a:r>
              <a:rPr lang="en-US" sz="3200" b="1" dirty="0"/>
              <a:t>M</a:t>
            </a:r>
            <a:r>
              <a:rPr lang="en-US" sz="3200" dirty="0"/>
              <a:t> (dimensions appropriate)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2300" y="4889157"/>
            <a:ext cx="3327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09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Facts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1917700"/>
            <a:ext cx="11029616" cy="4521200"/>
          </a:xfrm>
        </p:spPr>
        <p:txBody>
          <a:bodyPr>
            <a:noAutofit/>
          </a:bodyPr>
          <a:lstStyle/>
          <a:p>
            <a:r>
              <a:rPr lang="en-US" sz="3200" dirty="0"/>
              <a:t>Not commutative: in general </a:t>
            </a:r>
            <a:r>
              <a:rPr lang="en-US" sz="3200" b="1" dirty="0"/>
              <a:t>AB </a:t>
            </a:r>
            <a:r>
              <a:rPr lang="en-US" sz="3200" dirty="0">
                <a:sym typeface="Symbol" pitchFamily="18" charset="2"/>
              </a:rPr>
              <a:t> </a:t>
            </a:r>
            <a:r>
              <a:rPr lang="en-US" sz="3200" b="1" dirty="0">
                <a:sym typeface="Symbol" pitchFamily="18" charset="2"/>
              </a:rPr>
              <a:t>BA</a:t>
            </a:r>
            <a:r>
              <a:rPr lang="en-US" sz="3200" dirty="0">
                <a:sym typeface="Symbol" pitchFamily="18" charset="2"/>
              </a:rPr>
              <a:t>.</a:t>
            </a:r>
          </a:p>
          <a:p>
            <a:r>
              <a:rPr lang="en-US" sz="3200" dirty="0"/>
              <a:t>Associative: </a:t>
            </a:r>
          </a:p>
          <a:p>
            <a:pPr algn="ctr">
              <a:buFontTx/>
              <a:buNone/>
            </a:pPr>
            <a:r>
              <a:rPr lang="en-US" sz="3200" dirty="0"/>
              <a:t>(</a:t>
            </a:r>
            <a:r>
              <a:rPr lang="en-US" sz="3200" b="1" dirty="0"/>
              <a:t>AB</a:t>
            </a:r>
            <a:r>
              <a:rPr lang="en-US" sz="3200" dirty="0"/>
              <a:t>)</a:t>
            </a:r>
            <a:r>
              <a:rPr lang="en-US" sz="3200" b="1" dirty="0"/>
              <a:t>C</a:t>
            </a:r>
            <a:r>
              <a:rPr lang="en-US" sz="3200" dirty="0"/>
              <a:t> = </a:t>
            </a:r>
            <a:r>
              <a:rPr lang="en-US" sz="3200" b="1" dirty="0"/>
              <a:t>A</a:t>
            </a:r>
            <a:r>
              <a:rPr lang="en-US" sz="3200" dirty="0"/>
              <a:t>(</a:t>
            </a:r>
            <a:r>
              <a:rPr lang="en-US" sz="3200" b="1" dirty="0"/>
              <a:t>BC</a:t>
            </a:r>
            <a:r>
              <a:rPr lang="en-US" sz="3200" dirty="0"/>
              <a:t>)</a:t>
            </a:r>
          </a:p>
          <a:p>
            <a:r>
              <a:rPr lang="en-US" sz="3200" dirty="0"/>
              <a:t>Associates with scalar multiplication:</a:t>
            </a:r>
          </a:p>
          <a:p>
            <a:pPr algn="ctr">
              <a:buFontTx/>
              <a:buNone/>
            </a:pPr>
            <a:r>
              <a:rPr lang="en-US" sz="3200" i="1" dirty="0"/>
              <a:t>k</a:t>
            </a:r>
            <a:r>
              <a:rPr lang="en-US" sz="3200" dirty="0"/>
              <a:t>(</a:t>
            </a:r>
            <a:r>
              <a:rPr lang="en-US" sz="3200" b="1" dirty="0"/>
              <a:t>AB</a:t>
            </a:r>
            <a:r>
              <a:rPr lang="en-US" sz="3200" dirty="0"/>
              <a:t>) = (</a:t>
            </a:r>
            <a:r>
              <a:rPr lang="en-US" sz="3200" i="1" dirty="0"/>
              <a:t>k</a:t>
            </a:r>
            <a:r>
              <a:rPr lang="en-US" sz="3200" b="1" dirty="0"/>
              <a:t>A</a:t>
            </a:r>
            <a:r>
              <a:rPr lang="en-US" sz="3200" dirty="0"/>
              <a:t>)</a:t>
            </a:r>
            <a:r>
              <a:rPr lang="en-US" sz="3200" b="1" dirty="0"/>
              <a:t>B</a:t>
            </a:r>
            <a:r>
              <a:rPr lang="en-US" sz="3200" dirty="0"/>
              <a:t> =</a:t>
            </a:r>
            <a:r>
              <a:rPr lang="en-US" sz="3200" b="1" dirty="0"/>
              <a:t>A</a:t>
            </a:r>
            <a:r>
              <a:rPr lang="en-US" sz="3200" dirty="0"/>
              <a:t>(</a:t>
            </a:r>
            <a:r>
              <a:rPr lang="en-US" sz="3200" i="1" dirty="0"/>
              <a:t>k</a:t>
            </a:r>
            <a:r>
              <a:rPr lang="en-US" sz="3200" b="1" dirty="0"/>
              <a:t>B</a:t>
            </a:r>
            <a:r>
              <a:rPr lang="en-US" sz="3200" dirty="0"/>
              <a:t>)</a:t>
            </a:r>
          </a:p>
          <a:p>
            <a:r>
              <a:rPr lang="en-US" sz="3200" dirty="0"/>
              <a:t>(</a:t>
            </a:r>
            <a:r>
              <a:rPr lang="en-US" sz="3200" b="1" dirty="0"/>
              <a:t>AB</a:t>
            </a:r>
            <a:r>
              <a:rPr lang="en-US" sz="3200" dirty="0"/>
              <a:t>)</a:t>
            </a:r>
            <a:r>
              <a:rPr lang="en-US" sz="3200" baseline="30000" dirty="0"/>
              <a:t>T</a:t>
            </a:r>
            <a:r>
              <a:rPr lang="en-US" sz="3200" dirty="0"/>
              <a:t> = </a:t>
            </a:r>
            <a:r>
              <a:rPr lang="en-US" sz="3200" b="1" dirty="0"/>
              <a:t>B</a:t>
            </a:r>
            <a:r>
              <a:rPr lang="en-US" sz="3200" baseline="30000" dirty="0"/>
              <a:t>T</a:t>
            </a:r>
            <a:r>
              <a:rPr lang="en-US" sz="3200" b="1" dirty="0"/>
              <a:t>A</a:t>
            </a:r>
            <a:r>
              <a:rPr lang="en-US" sz="3200" baseline="30000" dirty="0"/>
              <a:t>T</a:t>
            </a:r>
          </a:p>
          <a:p>
            <a:r>
              <a:rPr lang="en-US" sz="3200" dirty="0"/>
              <a:t>(</a:t>
            </a:r>
            <a:r>
              <a:rPr lang="en-US" sz="3200" b="1" dirty="0"/>
              <a:t>M</a:t>
            </a:r>
            <a:r>
              <a:rPr lang="en-US" sz="3200" baseline="-25000" dirty="0"/>
              <a:t>1</a:t>
            </a:r>
            <a:r>
              <a:rPr lang="en-US" sz="3200" b="1" dirty="0"/>
              <a:t>M</a:t>
            </a:r>
            <a:r>
              <a:rPr lang="en-US" sz="3200" baseline="-25000" dirty="0"/>
              <a:t>2</a:t>
            </a:r>
            <a:r>
              <a:rPr lang="en-US" sz="3200" b="1" dirty="0"/>
              <a:t>M</a:t>
            </a:r>
            <a:r>
              <a:rPr lang="en-US" sz="3200" baseline="-25000" dirty="0"/>
              <a:t>3</a:t>
            </a:r>
            <a:r>
              <a:rPr lang="en-US" sz="3200" dirty="0"/>
              <a:t>…</a:t>
            </a:r>
            <a:r>
              <a:rPr lang="en-US" sz="3200" b="1" dirty="0"/>
              <a:t>M</a:t>
            </a:r>
            <a:r>
              <a:rPr lang="en-US" sz="3200" i="1" baseline="-25000" dirty="0"/>
              <a:t>n</a:t>
            </a:r>
            <a:r>
              <a:rPr lang="en-US" sz="3200" dirty="0"/>
              <a:t>)</a:t>
            </a:r>
            <a:r>
              <a:rPr lang="en-US" sz="3200" baseline="30000" dirty="0"/>
              <a:t>T</a:t>
            </a:r>
            <a:r>
              <a:rPr lang="en-US" sz="3200" dirty="0"/>
              <a:t> = </a:t>
            </a:r>
            <a:r>
              <a:rPr lang="en-US" sz="3200" b="1" dirty="0" err="1"/>
              <a:t>M</a:t>
            </a:r>
            <a:r>
              <a:rPr lang="en-US" sz="3200" i="1" baseline="-25000" dirty="0" err="1"/>
              <a:t>n</a:t>
            </a:r>
            <a:r>
              <a:rPr lang="en-US" sz="3200" baseline="30000" dirty="0" err="1"/>
              <a:t>T</a:t>
            </a:r>
            <a:r>
              <a:rPr lang="en-US" sz="3200" baseline="30000" dirty="0"/>
              <a:t> </a:t>
            </a:r>
            <a:r>
              <a:rPr lang="en-US" sz="3200" dirty="0"/>
              <a:t>…</a:t>
            </a:r>
            <a:r>
              <a:rPr lang="en-US" sz="3200" b="1" dirty="0"/>
              <a:t>M</a:t>
            </a:r>
            <a:r>
              <a:rPr lang="en-US" sz="3200" baseline="-25000" dirty="0"/>
              <a:t>3</a:t>
            </a:r>
            <a:r>
              <a:rPr lang="en-US" sz="3200" baseline="30000" dirty="0"/>
              <a:t>T</a:t>
            </a:r>
            <a:r>
              <a:rPr lang="en-US" sz="3200" b="1" dirty="0"/>
              <a:t>M</a:t>
            </a:r>
            <a:r>
              <a:rPr lang="en-US" sz="3200" baseline="-25000" dirty="0"/>
              <a:t>2</a:t>
            </a:r>
            <a:r>
              <a:rPr lang="en-US" sz="3200" baseline="30000" dirty="0"/>
              <a:t>T</a:t>
            </a:r>
            <a:r>
              <a:rPr lang="en-US" sz="3200" b="1" dirty="0"/>
              <a:t>M</a:t>
            </a:r>
            <a:r>
              <a:rPr lang="en-US" sz="3200" baseline="-25000" dirty="0"/>
              <a:t>1</a:t>
            </a:r>
            <a:r>
              <a:rPr lang="en-US" sz="3200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7983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 Vector Times Matrix Multiplication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1992570"/>
            <a:ext cx="11029615" cy="7126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Can multiply a row vector times a matrix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832" y="2981878"/>
            <a:ext cx="9844336" cy="148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904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Matrix Times Column Vector Multiplication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6498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/>
              <a:t>Can multiply a matrix times a column vector.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699" y="3429000"/>
            <a:ext cx="7848600" cy="140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690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 vs. Column Vectors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Row vs. column vector matters now. Here’s why: Let </a:t>
            </a:r>
            <a:r>
              <a:rPr lang="en-US" sz="3600" b="1" dirty="0"/>
              <a:t>v</a:t>
            </a:r>
            <a:r>
              <a:rPr lang="en-US" sz="3600" dirty="0"/>
              <a:t> be a row vector, </a:t>
            </a:r>
            <a:r>
              <a:rPr lang="en-US" sz="3600" b="1" dirty="0"/>
              <a:t>M</a:t>
            </a:r>
            <a:r>
              <a:rPr lang="en-US" sz="3600" dirty="0"/>
              <a:t> a matrix.</a:t>
            </a:r>
          </a:p>
          <a:p>
            <a:pPr lvl="1"/>
            <a:r>
              <a:rPr lang="en-US" sz="3200" b="1" dirty="0" err="1"/>
              <a:t>vM</a:t>
            </a:r>
            <a:r>
              <a:rPr lang="en-US" sz="3200" dirty="0"/>
              <a:t> is legal, </a:t>
            </a:r>
            <a:r>
              <a:rPr lang="en-US" sz="3200" b="1" dirty="0" err="1"/>
              <a:t>Mv</a:t>
            </a:r>
            <a:r>
              <a:rPr lang="en-US" sz="3200" dirty="0"/>
              <a:t> is undefined</a:t>
            </a:r>
          </a:p>
          <a:p>
            <a:pPr lvl="1"/>
            <a:r>
              <a:rPr lang="en-US" sz="3200" b="1" dirty="0" err="1"/>
              <a:t>Mv</a:t>
            </a:r>
            <a:r>
              <a:rPr lang="en-US" sz="3200" baseline="30000" dirty="0" err="1"/>
              <a:t>T</a:t>
            </a:r>
            <a:r>
              <a:rPr lang="en-US" sz="3200" dirty="0"/>
              <a:t> is legal,</a:t>
            </a:r>
            <a:r>
              <a:rPr lang="en-US" sz="3200" b="1" dirty="0"/>
              <a:t> </a:t>
            </a:r>
            <a:r>
              <a:rPr lang="en-US" sz="3200" b="1" dirty="0" err="1"/>
              <a:t>v</a:t>
            </a:r>
            <a:r>
              <a:rPr lang="en-US" sz="3200" baseline="30000" dirty="0" err="1"/>
              <a:t>T</a:t>
            </a:r>
            <a:r>
              <a:rPr lang="en-US" sz="3200" b="1" dirty="0" err="1"/>
              <a:t>M</a:t>
            </a:r>
            <a:r>
              <a:rPr lang="en-US" sz="3200" dirty="0"/>
              <a:t> is undefined</a:t>
            </a:r>
            <a:endParaRPr lang="en-US" sz="3200" baseline="30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0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Mistake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7"/>
            <a:ext cx="11029615" cy="54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Mv</a:t>
            </a:r>
            <a:r>
              <a:rPr lang="en-US" sz="2800" baseline="30000" dirty="0" err="1"/>
              <a:t>T</a:t>
            </a:r>
            <a:r>
              <a:rPr lang="en-US" sz="2800" baseline="30000" dirty="0"/>
              <a:t> </a:t>
            </a:r>
            <a:r>
              <a:rPr lang="en-US" sz="2800" dirty="0">
                <a:sym typeface="Symbol" pitchFamily="18" charset="2"/>
              </a:rPr>
              <a:t> (</a:t>
            </a:r>
            <a:r>
              <a:rPr lang="en-US" sz="2800" b="1" dirty="0" err="1"/>
              <a:t>vM</a:t>
            </a:r>
            <a:r>
              <a:rPr lang="en-US" sz="2800" dirty="0"/>
              <a:t>)</a:t>
            </a:r>
            <a:r>
              <a:rPr lang="en-US" sz="2800" baseline="30000" dirty="0"/>
              <a:t>T</a:t>
            </a:r>
            <a:r>
              <a:rPr lang="en-US" sz="2800" dirty="0"/>
              <a:t>, but</a:t>
            </a:r>
            <a:r>
              <a:rPr lang="en-US" sz="2800" baseline="30000" dirty="0"/>
              <a:t> </a:t>
            </a:r>
            <a:r>
              <a:rPr lang="en-US" sz="2800" b="1" dirty="0" err="1"/>
              <a:t>Mv</a:t>
            </a:r>
            <a:r>
              <a:rPr lang="en-US" sz="2800" baseline="30000" dirty="0" err="1"/>
              <a:t>T</a:t>
            </a:r>
            <a:r>
              <a:rPr lang="en-US" sz="2800" baseline="30000" dirty="0"/>
              <a:t> </a:t>
            </a:r>
            <a:r>
              <a:rPr lang="en-US" sz="2800" dirty="0">
                <a:sym typeface="Symbol" pitchFamily="18" charset="2"/>
              </a:rPr>
              <a:t>= (</a:t>
            </a:r>
            <a:r>
              <a:rPr lang="en-US" sz="2800" b="1" dirty="0" err="1"/>
              <a:t>vM</a:t>
            </a:r>
            <a:r>
              <a:rPr lang="en-US" sz="2800" baseline="30000" dirty="0" err="1"/>
              <a:t>T</a:t>
            </a:r>
            <a:r>
              <a:rPr lang="en-US" sz="2800" dirty="0"/>
              <a:t>)</a:t>
            </a:r>
            <a:r>
              <a:rPr lang="en-US" sz="2800" baseline="30000" dirty="0"/>
              <a:t>T</a:t>
            </a:r>
            <a:r>
              <a:rPr lang="en-US" sz="2800" dirty="0"/>
              <a:t> – compare the following two results:</a:t>
            </a:r>
            <a:endParaRPr lang="en-US" sz="2800" baseline="30000" dirty="0"/>
          </a:p>
        </p:txBody>
      </p:sp>
      <p:pic>
        <p:nvPicPr>
          <p:cNvPr id="33799" name="Picture 7" descr="C:\Documents and Settings\ian\My Documents\classes\2003\Spring\4330\Notes\Matrices\vmult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2895601"/>
            <a:ext cx="8189913" cy="2887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84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3E759BDE-F0F5-43EF-B34E-FD980BA3A521}"/>
              </a:ext>
            </a:extLst>
          </p:cNvPr>
          <p:cNvGrpSpPr/>
          <p:nvPr/>
        </p:nvGrpSpPr>
        <p:grpSpPr>
          <a:xfrm>
            <a:off x="6894513" y="4502945"/>
            <a:ext cx="1905000" cy="1570038"/>
            <a:chOff x="6705600" y="4102100"/>
            <a:chExt cx="1905000" cy="1570038"/>
          </a:xfrm>
        </p:grpSpPr>
        <p:sp>
          <p:nvSpPr>
            <p:cNvPr id="9229" name="AutoShape 18">
              <a:extLst>
                <a:ext uri="{FF2B5EF4-FFF2-40B4-BE49-F238E27FC236}">
                  <a16:creationId xmlns:a16="http://schemas.microsoft.com/office/drawing/2014/main" id="{EDBFCCB0-BA66-4ABF-9689-A2115339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114800"/>
              <a:ext cx="1905000" cy="1524000"/>
            </a:xfrm>
            <a:prstGeom prst="bracketPair">
              <a:avLst>
                <a:gd name="adj" fmla="val 9481"/>
              </a:avLst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8" name="Text Box 17">
              <a:extLst>
                <a:ext uri="{FF2B5EF4-FFF2-40B4-BE49-F238E27FC236}">
                  <a16:creationId xmlns:a16="http://schemas.microsoft.com/office/drawing/2014/main" id="{11B630E4-51F4-4FF1-9ADA-53224C434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4102100"/>
              <a:ext cx="1570038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143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eaLnBrk="1" hangingPunct="1"/>
              <a:r>
                <a:rPr lang="en-US" altLang="en-US" sz="3200" dirty="0">
                  <a:solidFill>
                    <a:schemeClr val="accent1"/>
                  </a:solidFill>
                </a:rPr>
                <a:t>10	</a:t>
              </a:r>
              <a:r>
                <a:rPr lang="id-ID" altLang="en-US" sz="3200" dirty="0">
                  <a:solidFill>
                    <a:schemeClr val="accent1"/>
                  </a:solidFill>
                </a:rPr>
                <a:t> </a:t>
              </a:r>
              <a:r>
                <a:rPr lang="en-US" altLang="en-US" sz="3200" dirty="0">
                  <a:solidFill>
                    <a:schemeClr val="accent1"/>
                  </a:solidFill>
                </a:rPr>
                <a:t>0	</a:t>
              </a:r>
            </a:p>
            <a:p>
              <a:pPr eaLnBrk="1" hangingPunct="1"/>
              <a:r>
                <a:rPr lang="id-ID" altLang="en-US" sz="3200" dirty="0">
                  <a:solidFill>
                    <a:schemeClr val="accent1"/>
                  </a:solidFill>
                </a:rPr>
                <a:t>  </a:t>
              </a:r>
              <a:r>
                <a:rPr lang="en-US" altLang="en-US" sz="3200" dirty="0">
                  <a:solidFill>
                    <a:schemeClr val="accent1"/>
                  </a:solidFill>
                </a:rPr>
                <a:t>1	</a:t>
              </a:r>
              <a:r>
                <a:rPr lang="id-ID" altLang="en-US" sz="3200" dirty="0">
                  <a:solidFill>
                    <a:schemeClr val="accent1"/>
                  </a:solidFill>
                </a:rPr>
                <a:t>     </a:t>
              </a:r>
              <a:r>
                <a:rPr lang="en-US" altLang="en-US" sz="3200" dirty="0">
                  <a:solidFill>
                    <a:schemeClr val="accent1"/>
                  </a:solidFill>
                </a:rPr>
                <a:t>-5</a:t>
              </a:r>
            </a:p>
            <a:p>
              <a:pPr eaLnBrk="1" hangingPunct="1"/>
              <a:r>
                <a:rPr lang="en-US" altLang="en-US" sz="3200" dirty="0">
                  <a:solidFill>
                    <a:schemeClr val="accent1"/>
                  </a:solidFill>
                </a:rPr>
                <a:t>-6.2	 9</a:t>
              </a:r>
            </a:p>
          </p:txBody>
        </p:sp>
      </p:grpSp>
      <p:sp>
        <p:nvSpPr>
          <p:cNvPr id="9218" name="Rectangle 2">
            <a:extLst>
              <a:ext uri="{FF2B5EF4-FFF2-40B4-BE49-F238E27FC236}">
                <a16:creationId xmlns:a16="http://schemas.microsoft.com/office/drawing/2014/main" id="{2D2E76D5-A923-4B68-B6A7-E61B113CB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Write the dimensions or order of each matrix.</a:t>
            </a:r>
          </a:p>
        </p:txBody>
      </p:sp>
      <p:grpSp>
        <p:nvGrpSpPr>
          <p:cNvPr id="9220" name="Group 21">
            <a:extLst>
              <a:ext uri="{FF2B5EF4-FFF2-40B4-BE49-F238E27FC236}">
                <a16:creationId xmlns:a16="http://schemas.microsoft.com/office/drawing/2014/main" id="{2B99D864-77D6-485B-95D5-7B3195A27DBC}"/>
              </a:ext>
            </a:extLst>
          </p:cNvPr>
          <p:cNvGrpSpPr>
            <a:grpSpLocks/>
          </p:cNvGrpSpPr>
          <p:nvPr/>
        </p:nvGrpSpPr>
        <p:grpSpPr bwMode="auto">
          <a:xfrm>
            <a:off x="1325148" y="2168460"/>
            <a:ext cx="1905000" cy="1600200"/>
            <a:chOff x="864" y="1056"/>
            <a:chExt cx="1200" cy="1008"/>
          </a:xfrm>
        </p:grpSpPr>
        <p:sp>
          <p:nvSpPr>
            <p:cNvPr id="9234" name="Text Box 4">
              <a:extLst>
                <a:ext uri="{FF2B5EF4-FFF2-40B4-BE49-F238E27FC236}">
                  <a16:creationId xmlns:a16="http://schemas.microsoft.com/office/drawing/2014/main" id="{FB7D1354-1059-4E30-9DD1-1FD87F81C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056"/>
              <a:ext cx="104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AutoNum type="arabicPlain" startAt="4"/>
              </a:pPr>
              <a:r>
                <a:rPr lang="en-US" altLang="en-US" sz="3200" dirty="0">
                  <a:solidFill>
                    <a:schemeClr val="accent1"/>
                  </a:solidFill>
                </a:rPr>
                <a:t>  6	   5</a:t>
              </a:r>
            </a:p>
            <a:p>
              <a:pPr eaLnBrk="1" hangingPunct="1">
                <a:buFontTx/>
                <a:buAutoNum type="arabicPlain" startAt="2"/>
              </a:pPr>
              <a:r>
                <a:rPr lang="en-US" altLang="en-US" sz="3200" dirty="0">
                  <a:solidFill>
                    <a:schemeClr val="accent1"/>
                  </a:solidFill>
                </a:rPr>
                <a:t>  -3	  -7</a:t>
              </a:r>
            </a:p>
            <a:p>
              <a:pPr eaLnBrk="1" hangingPunct="1"/>
              <a:r>
                <a:rPr lang="en-US" altLang="en-US" sz="3200" dirty="0">
                  <a:solidFill>
                    <a:schemeClr val="accent1"/>
                  </a:solidFill>
                </a:rPr>
                <a:t>1	  0	   9</a:t>
              </a:r>
            </a:p>
          </p:txBody>
        </p:sp>
        <p:sp>
          <p:nvSpPr>
            <p:cNvPr id="9235" name="AutoShape 12">
              <a:extLst>
                <a:ext uri="{FF2B5EF4-FFF2-40B4-BE49-F238E27FC236}">
                  <a16:creationId xmlns:a16="http://schemas.microsoft.com/office/drawing/2014/main" id="{607D206B-599B-49DC-9A36-1514643DF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04"/>
              <a:ext cx="1200" cy="960"/>
            </a:xfrm>
            <a:prstGeom prst="bracketPair">
              <a:avLst>
                <a:gd name="adj" fmla="val 9481"/>
              </a:avLst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Grup 5">
            <a:extLst>
              <a:ext uri="{FF2B5EF4-FFF2-40B4-BE49-F238E27FC236}">
                <a16:creationId xmlns:a16="http://schemas.microsoft.com/office/drawing/2014/main" id="{A4E55890-257A-482D-A3A6-19A9A4BACE38}"/>
              </a:ext>
            </a:extLst>
          </p:cNvPr>
          <p:cNvGrpSpPr/>
          <p:nvPr/>
        </p:nvGrpSpPr>
        <p:grpSpPr>
          <a:xfrm>
            <a:off x="6665913" y="2661091"/>
            <a:ext cx="2362200" cy="584775"/>
            <a:chOff x="5649119" y="2243138"/>
            <a:chExt cx="2362200" cy="584775"/>
          </a:xfrm>
        </p:grpSpPr>
        <p:sp>
          <p:nvSpPr>
            <p:cNvPr id="9233" name="AutoShape 14">
              <a:extLst>
                <a:ext uri="{FF2B5EF4-FFF2-40B4-BE49-F238E27FC236}">
                  <a16:creationId xmlns:a16="http://schemas.microsoft.com/office/drawing/2014/main" id="{2C597A44-73D1-453C-B5D8-E12A16814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119" y="2268538"/>
              <a:ext cx="2362200" cy="533400"/>
            </a:xfrm>
            <a:prstGeom prst="bracketPair">
              <a:avLst>
                <a:gd name="adj" fmla="val 23514"/>
              </a:avLst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2" name="Text Box 13">
              <a:extLst>
                <a:ext uri="{FF2B5EF4-FFF2-40B4-BE49-F238E27FC236}">
                  <a16:creationId xmlns:a16="http://schemas.microsoft.com/office/drawing/2014/main" id="{243AA550-E378-4D81-B1D4-07FE5526C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6444" y="2243138"/>
              <a:ext cx="201369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3200" dirty="0">
                  <a:solidFill>
                    <a:schemeClr val="accent1"/>
                  </a:solidFill>
                </a:rPr>
                <a:t>-4		</a:t>
              </a:r>
              <a:r>
                <a:rPr lang="id-ID" altLang="en-US" sz="3200" dirty="0">
                  <a:solidFill>
                    <a:schemeClr val="accent1"/>
                  </a:solidFill>
                </a:rPr>
                <a:t>  </a:t>
              </a:r>
              <a:r>
                <a:rPr lang="en-US" altLang="en-US" sz="3200" dirty="0">
                  <a:solidFill>
                    <a:schemeClr val="accent1"/>
                  </a:solidFill>
                </a:rPr>
                <a:t>1/3	</a:t>
              </a:r>
              <a:r>
                <a:rPr lang="id-ID" altLang="en-US" sz="3200" dirty="0">
                  <a:solidFill>
                    <a:schemeClr val="accent1"/>
                  </a:solidFill>
                </a:rPr>
                <a:t> </a:t>
              </a:r>
              <a:r>
                <a:rPr lang="en-US" altLang="en-US" sz="3200" dirty="0">
                  <a:solidFill>
                    <a:schemeClr val="accent1"/>
                  </a:solidFill>
                </a:rPr>
                <a:t>-3</a:t>
              </a:r>
            </a:p>
          </p:txBody>
        </p:sp>
      </p:grpSp>
      <p:grpSp>
        <p:nvGrpSpPr>
          <p:cNvPr id="4" name="Grup 3">
            <a:extLst>
              <a:ext uri="{FF2B5EF4-FFF2-40B4-BE49-F238E27FC236}">
                <a16:creationId xmlns:a16="http://schemas.microsoft.com/office/drawing/2014/main" id="{9EB128A0-9F54-4D9C-9B36-FA2902D1ABFA}"/>
              </a:ext>
            </a:extLst>
          </p:cNvPr>
          <p:cNvGrpSpPr/>
          <p:nvPr/>
        </p:nvGrpSpPr>
        <p:grpSpPr>
          <a:xfrm>
            <a:off x="1199527" y="4729164"/>
            <a:ext cx="2156241" cy="1096962"/>
            <a:chOff x="2882900" y="4237038"/>
            <a:chExt cx="2156241" cy="1096962"/>
          </a:xfrm>
        </p:grpSpPr>
        <p:sp>
          <p:nvSpPr>
            <p:cNvPr id="9231" name="AutoShape 16">
              <a:extLst>
                <a:ext uri="{FF2B5EF4-FFF2-40B4-BE49-F238E27FC236}">
                  <a16:creationId xmlns:a16="http://schemas.microsoft.com/office/drawing/2014/main" id="{2F95876E-4272-4AC8-ABE5-3A07BA5C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0" y="4267200"/>
              <a:ext cx="2156241" cy="1066800"/>
            </a:xfrm>
            <a:prstGeom prst="bracketPair">
              <a:avLst>
                <a:gd name="adj" fmla="val 9481"/>
              </a:avLst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230" name="Text Box 15">
              <a:extLst>
                <a:ext uri="{FF2B5EF4-FFF2-40B4-BE49-F238E27FC236}">
                  <a16:creationId xmlns:a16="http://schemas.microsoft.com/office/drawing/2014/main" id="{04F4A4EA-F249-4CE7-A2CC-586431B1A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212" y="4237038"/>
              <a:ext cx="1980029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AutoNum type="arabicPlain" startAt="4"/>
              </a:pPr>
              <a:r>
                <a:rPr lang="en-US" altLang="en-US" sz="3200" dirty="0">
                  <a:solidFill>
                    <a:schemeClr val="accent1"/>
                  </a:solidFill>
                </a:rPr>
                <a:t> 	</a:t>
              </a:r>
              <a:r>
                <a:rPr lang="id-ID" altLang="en-US" sz="3200" dirty="0">
                  <a:solidFill>
                    <a:schemeClr val="accent1"/>
                  </a:solidFill>
                </a:rPr>
                <a:t>   </a:t>
              </a:r>
              <a:r>
                <a:rPr lang="en-US" altLang="en-US" sz="3200" dirty="0">
                  <a:solidFill>
                    <a:schemeClr val="accent1"/>
                  </a:solidFill>
                </a:rPr>
                <a:t>5	</a:t>
              </a:r>
              <a:r>
                <a:rPr lang="id-ID" altLang="en-US" sz="3200" dirty="0">
                  <a:solidFill>
                    <a:schemeClr val="accent1"/>
                  </a:solidFill>
                </a:rPr>
                <a:t> </a:t>
              </a:r>
              <a:r>
                <a:rPr lang="en-US" altLang="en-US" sz="3200" dirty="0">
                  <a:solidFill>
                    <a:schemeClr val="accent1"/>
                  </a:solidFill>
                </a:rPr>
                <a:t>0</a:t>
              </a:r>
            </a:p>
            <a:p>
              <a:pPr eaLnBrk="1" hangingPunct="1"/>
              <a:r>
                <a:rPr lang="en-US" altLang="en-US" sz="3200" dirty="0">
                  <a:solidFill>
                    <a:schemeClr val="accent1"/>
                  </a:solidFill>
                </a:rPr>
                <a:t>-2		</a:t>
              </a:r>
              <a:r>
                <a:rPr lang="id-ID" altLang="en-US" sz="3200" dirty="0">
                  <a:solidFill>
                    <a:schemeClr val="accent1"/>
                  </a:solidFill>
                </a:rPr>
                <a:t> </a:t>
              </a:r>
              <a:r>
                <a:rPr lang="en-US" altLang="en-US" sz="3200" dirty="0">
                  <a:solidFill>
                    <a:schemeClr val="accent1"/>
                  </a:solidFill>
                </a:rPr>
                <a:t>0.5	17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355" name="Text Box 19">
                <a:extLst>
                  <a:ext uri="{FF2B5EF4-FFF2-40B4-BE49-F238E27FC236}">
                    <a16:creationId xmlns:a16="http://schemas.microsoft.com/office/drawing/2014/main" id="{D54FD1F8-28D8-47A8-86E2-DC9CAB7E07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0423" y="2714272"/>
                <a:ext cx="125348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id-ID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355" name="Text Box 19">
                <a:extLst>
                  <a:ext uri="{FF2B5EF4-FFF2-40B4-BE49-F238E27FC236}">
                    <a16:creationId xmlns:a16="http://schemas.microsoft.com/office/drawing/2014/main" id="{D54FD1F8-28D8-47A8-86E2-DC9CAB7E0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0423" y="2714272"/>
                <a:ext cx="12534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60" name="Text Box 24">
                <a:extLst>
                  <a:ext uri="{FF2B5EF4-FFF2-40B4-BE49-F238E27FC236}">
                    <a16:creationId xmlns:a16="http://schemas.microsoft.com/office/drawing/2014/main" id="{55A65C8F-8E8F-4EE4-8150-DA6D340AD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95631" y="2663472"/>
                <a:ext cx="125348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d-ID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360" name="Text Box 24">
                <a:extLst>
                  <a:ext uri="{FF2B5EF4-FFF2-40B4-BE49-F238E27FC236}">
                    <a16:creationId xmlns:a16="http://schemas.microsoft.com/office/drawing/2014/main" id="{55A65C8F-8E8F-4EE4-8150-DA6D340AD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5631" y="2663472"/>
                <a:ext cx="12534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61" name="Text Box 25">
                <a:extLst>
                  <a:ext uri="{FF2B5EF4-FFF2-40B4-BE49-F238E27FC236}">
                    <a16:creationId xmlns:a16="http://schemas.microsoft.com/office/drawing/2014/main" id="{5303971B-7A96-43F5-9BCF-D882260A0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3547" y="4973292"/>
                <a:ext cx="125348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d-ID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361" name="Text Box 25">
                <a:extLst>
                  <a:ext uri="{FF2B5EF4-FFF2-40B4-BE49-F238E27FC236}">
                    <a16:creationId xmlns:a16="http://schemas.microsoft.com/office/drawing/2014/main" id="{5303971B-7A96-43F5-9BCF-D882260A0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3547" y="4973292"/>
                <a:ext cx="125348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62" name="Text Box 26">
                <a:extLst>
                  <a:ext uri="{FF2B5EF4-FFF2-40B4-BE49-F238E27FC236}">
                    <a16:creationId xmlns:a16="http://schemas.microsoft.com/office/drawing/2014/main" id="{E5905235-D983-477D-AF94-9B19143DA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95631" y="4998245"/>
                <a:ext cx="125348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id-ID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362" name="Text Box 26">
                <a:extLst>
                  <a:ext uri="{FF2B5EF4-FFF2-40B4-BE49-F238E27FC236}">
                    <a16:creationId xmlns:a16="http://schemas.microsoft.com/office/drawing/2014/main" id="{E5905235-D983-477D-AF94-9B19143D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5631" y="4998245"/>
                <a:ext cx="125348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0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5" grpId="0"/>
      <p:bldP spid="14360" grpId="0"/>
      <p:bldP spid="14361" grpId="0"/>
      <p:bldP spid="143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Vector-Matrix Multiplication Facts 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4169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Associates with vector multiplication.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 Let </a:t>
            </a:r>
            <a:r>
              <a:rPr lang="en-US" sz="3600" b="1" dirty="0"/>
              <a:t>v</a:t>
            </a:r>
            <a:r>
              <a:rPr lang="en-US" sz="3600" dirty="0"/>
              <a:t> be a row vector:</a:t>
            </a:r>
          </a:p>
          <a:p>
            <a:pPr algn="ctr">
              <a:buFontTx/>
              <a:buNone/>
            </a:pPr>
            <a:r>
              <a:rPr lang="en-US" sz="3600" b="1" dirty="0"/>
              <a:t>v</a:t>
            </a:r>
            <a:r>
              <a:rPr lang="en-US" sz="3600" dirty="0"/>
              <a:t>(</a:t>
            </a:r>
            <a:r>
              <a:rPr lang="en-US" sz="3600" b="1" dirty="0"/>
              <a:t>AB</a:t>
            </a:r>
            <a:r>
              <a:rPr lang="en-US" sz="3600" dirty="0"/>
              <a:t>) = (</a:t>
            </a:r>
            <a:r>
              <a:rPr lang="en-US" sz="3600" b="1" dirty="0" err="1"/>
              <a:t>vA</a:t>
            </a:r>
            <a:r>
              <a:rPr lang="en-US" sz="3600" dirty="0"/>
              <a:t>)</a:t>
            </a:r>
            <a:r>
              <a:rPr lang="en-US" sz="3600" b="1" dirty="0"/>
              <a:t>B</a:t>
            </a:r>
            <a:endParaRPr lang="en-US" sz="3600" dirty="0"/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Let </a:t>
            </a:r>
            <a:r>
              <a:rPr lang="en-US" sz="3600" b="1" dirty="0"/>
              <a:t>v</a:t>
            </a:r>
            <a:r>
              <a:rPr lang="en-US" sz="3600" dirty="0"/>
              <a:t> be a column vector:</a:t>
            </a:r>
          </a:p>
          <a:p>
            <a:pPr algn="ctr">
              <a:buFontTx/>
              <a:buNone/>
            </a:pPr>
            <a:r>
              <a:rPr lang="en-US" sz="3600" dirty="0"/>
              <a:t>(</a:t>
            </a:r>
            <a:r>
              <a:rPr lang="en-US" sz="3600" b="1" dirty="0"/>
              <a:t>AB</a:t>
            </a:r>
            <a:r>
              <a:rPr lang="en-US" sz="3600" dirty="0"/>
              <a:t>)</a:t>
            </a:r>
            <a:r>
              <a:rPr lang="en-US" sz="3600" b="1" dirty="0"/>
              <a:t>v</a:t>
            </a:r>
            <a:r>
              <a:rPr lang="en-US" sz="3600" dirty="0"/>
              <a:t> = </a:t>
            </a:r>
            <a:r>
              <a:rPr lang="en-US" sz="3600" b="1" dirty="0"/>
              <a:t>A</a:t>
            </a:r>
            <a:r>
              <a:rPr lang="en-US" sz="3600" dirty="0"/>
              <a:t>(</a:t>
            </a:r>
            <a:r>
              <a:rPr lang="en-US" sz="3600" b="1" dirty="0" err="1"/>
              <a:t>Bv</a:t>
            </a:r>
            <a:r>
              <a:rPr lang="en-US" sz="3600" dirty="0"/>
              <a:t>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60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Vector-Matrix Multiplication Facts 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Vector-matrix multiplication distributes over vector addition:</a:t>
            </a:r>
          </a:p>
          <a:p>
            <a:pPr algn="ctr">
              <a:buFontTx/>
              <a:buNone/>
            </a:pPr>
            <a:r>
              <a:rPr lang="en-US" sz="3600" dirty="0"/>
              <a:t>(</a:t>
            </a:r>
            <a:r>
              <a:rPr lang="en-US" sz="3600" b="1" dirty="0"/>
              <a:t>v</a:t>
            </a:r>
            <a:r>
              <a:rPr lang="en-US" sz="3600" dirty="0"/>
              <a:t> + </a:t>
            </a:r>
            <a:r>
              <a:rPr lang="en-US" sz="3600" b="1" dirty="0"/>
              <a:t>w</a:t>
            </a:r>
            <a:r>
              <a:rPr lang="en-US" sz="3600" dirty="0"/>
              <a:t>)</a:t>
            </a:r>
            <a:r>
              <a:rPr lang="en-US" sz="3600" b="1" dirty="0"/>
              <a:t>M</a:t>
            </a:r>
            <a:r>
              <a:rPr lang="en-US" sz="3600" dirty="0"/>
              <a:t> = </a:t>
            </a:r>
            <a:r>
              <a:rPr lang="en-US" sz="3600" b="1" dirty="0" err="1"/>
              <a:t>vM</a:t>
            </a:r>
            <a:r>
              <a:rPr lang="en-US" sz="3600" dirty="0"/>
              <a:t> + </a:t>
            </a:r>
            <a:r>
              <a:rPr lang="en-US" sz="3600" b="1" dirty="0" err="1"/>
              <a:t>wM</a:t>
            </a:r>
            <a:endParaRPr lang="en-US" sz="3600" b="1" dirty="0"/>
          </a:p>
          <a:p>
            <a:r>
              <a:rPr lang="en-US" sz="3600" dirty="0"/>
              <a:t>That was for row vectors </a:t>
            </a:r>
            <a:r>
              <a:rPr lang="en-US" sz="3600" b="1" dirty="0"/>
              <a:t>v</a:t>
            </a:r>
            <a:r>
              <a:rPr lang="en-US" sz="3600" dirty="0"/>
              <a:t>, </a:t>
            </a:r>
            <a:r>
              <a:rPr lang="en-US" sz="3600" b="1" dirty="0"/>
              <a:t>w</a:t>
            </a:r>
            <a:r>
              <a:rPr lang="en-US" sz="3600" dirty="0"/>
              <a:t>. Similarly for column vectors.</a:t>
            </a:r>
          </a:p>
        </p:txBody>
      </p:sp>
    </p:spTree>
    <p:extLst>
      <p:ext uri="{BB962C8B-B14F-4D97-AF65-F5344CB8AC3E}">
        <p14:creationId xmlns:p14="http://schemas.microsoft.com/office/powerpoint/2010/main" val="374169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135818E3-59D2-43A5-A2C7-0D1F68738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Identifying a Matrix Element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4">
                <a:extLst>
                  <a:ext uri="{FF2B5EF4-FFF2-40B4-BE49-F238E27FC236}">
                    <a16:creationId xmlns:a16="http://schemas.microsoft.com/office/drawing/2014/main" id="{C4B97EF0-1A6A-49B3-8247-0C06D5B1A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401" y="2260600"/>
                <a:ext cx="5206999" cy="172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2" rIns="91428" bIns="45712"/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alt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alt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altLang="en-US" sz="3200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 </a:t>
                </a:r>
                <a:r>
                  <a:rPr lang="en-US" altLang="en-US" sz="3200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denotes the element of the matrix</a:t>
                </a:r>
                <a:r>
                  <a:rPr lang="id-ID" altLang="en-US" sz="3200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 A</a:t>
                </a:r>
                <a:r>
                  <a:rPr lang="en-US" altLang="en-US" sz="3200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alt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id-ID" alt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id-ID" altLang="en-US" sz="3200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 </a:t>
                </a:r>
                <a:r>
                  <a:rPr lang="en-US" altLang="en-US" sz="3200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row and</a:t>
                </a:r>
                <a:r>
                  <a:rPr lang="id-ID" altLang="en-US" sz="3200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altLang="en-US" sz="3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alt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d-ID" alt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3200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 column.</a:t>
                </a:r>
              </a:p>
            </p:txBody>
          </p:sp>
        </mc:Choice>
        <mc:Fallback>
          <p:sp>
            <p:nvSpPr>
              <p:cNvPr id="16388" name="Rectangle 4">
                <a:extLst>
                  <a:ext uri="{FF2B5EF4-FFF2-40B4-BE49-F238E27FC236}">
                    <a16:creationId xmlns:a16="http://schemas.microsoft.com/office/drawing/2014/main" id="{C4B97EF0-1A6A-49B3-8247-0C06D5B1A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1" y="2260600"/>
                <a:ext cx="5206999" cy="1727200"/>
              </a:xfrm>
              <a:prstGeom prst="rect">
                <a:avLst/>
              </a:prstGeom>
              <a:blipFill>
                <a:blip r:embed="rId4"/>
                <a:stretch>
                  <a:fillRect t="-5300" r="-1054" b="-45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50" name="Object 5">
            <a:extLst>
              <a:ext uri="{FF2B5EF4-FFF2-40B4-BE49-F238E27FC236}">
                <a16:creationId xmlns:a16="http://schemas.microsoft.com/office/drawing/2014/main" id="{6CCE6818-EFEA-4C39-AE8C-BAFAEB3B8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879175"/>
              </p:ext>
            </p:extLst>
          </p:nvPr>
        </p:nvGraphicFramePr>
        <p:xfrm>
          <a:off x="1981200" y="2082801"/>
          <a:ext cx="381000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5" imgW="1574800" imgH="812800" progId="Equation.3">
                  <p:embed/>
                </p:oleObj>
              </mc:Choice>
              <mc:Fallback>
                <p:oleObj name="Equation" r:id="rId5" imgW="1574800" imgH="812800" progId="Equation.3">
                  <p:embed/>
                  <p:pic>
                    <p:nvPicPr>
                      <p:cNvPr id="2050" name="Object 5">
                        <a:extLst>
                          <a:ext uri="{FF2B5EF4-FFF2-40B4-BE49-F238E27FC236}">
                            <a16:creationId xmlns:a16="http://schemas.microsoft.com/office/drawing/2014/main" id="{6CCE6818-EFEA-4C39-AE8C-BAFAEB3B8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82801"/>
                        <a:ext cx="3810000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390" name="Text Box 6">
                <a:extLst>
                  <a:ext uri="{FF2B5EF4-FFF2-40B4-BE49-F238E27FC236}">
                    <a16:creationId xmlns:a16="http://schemas.microsoft.com/office/drawing/2014/main" id="{3EC8C291-56F7-4F61-A468-0B66E779D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301" y="4125914"/>
                <a:ext cx="7696200" cy="2123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3200" b="1" dirty="0">
                    <a:solidFill>
                      <a:schemeClr val="accent1"/>
                    </a:solidFill>
                  </a:rPr>
                  <a:t>Example:</a:t>
                </a:r>
              </a:p>
              <a:p>
                <a:pPr eaLnBrk="1" hangingPunct="1"/>
                <a:r>
                  <a:rPr lang="en-US" altLang="en-US" sz="3200" b="1" dirty="0">
                    <a:solidFill>
                      <a:schemeClr val="accent1"/>
                    </a:solidFill>
                  </a:rPr>
                  <a:t>	Identify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altLang="en-US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d-ID" altLang="en-US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sub>
                    </m:sSub>
                  </m:oMath>
                </a14:m>
                <a:r>
                  <a:rPr lang="en-US" altLang="en-US" sz="3200" b="1" baseline="300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en-US" sz="3200" b="1" dirty="0">
                    <a:solidFill>
                      <a:schemeClr val="accent1"/>
                    </a:solidFill>
                  </a:rPr>
                  <a:t>in  Matrix A.</a:t>
                </a:r>
              </a:p>
              <a:p>
                <a:pPr eaLnBrk="1" hangingPunct="1"/>
                <a:r>
                  <a:rPr lang="en-US" altLang="en-US" sz="3200" b="1" dirty="0">
                    <a:solidFill>
                      <a:schemeClr val="accent1"/>
                    </a:solidFill>
                  </a:rPr>
                  <a:t>Answer: </a:t>
                </a:r>
                <a:r>
                  <a:rPr lang="en-US" altLang="en-US" b="1" i="1" dirty="0">
                    <a:solidFill>
                      <a:schemeClr val="accent1"/>
                    </a:solidFill>
                  </a:rPr>
                  <a:t>a</a:t>
                </a:r>
                <a:r>
                  <a:rPr lang="en-US" altLang="en-US" b="1" baseline="-25000" dirty="0">
                    <a:solidFill>
                      <a:schemeClr val="accent1"/>
                    </a:solidFill>
                  </a:rPr>
                  <a:t>13</a:t>
                </a:r>
                <a:r>
                  <a:rPr lang="en-US" altLang="en-US" b="1" dirty="0">
                    <a:solidFill>
                      <a:schemeClr val="accent1"/>
                    </a:solidFill>
                  </a:rPr>
                  <a:t> means the element in row 1, column 3.</a:t>
                </a:r>
              </a:p>
              <a:p>
                <a:pPr eaLnBrk="1" hangingPunct="1"/>
                <a:r>
                  <a:rPr lang="en-US" altLang="en-US" b="1" dirty="0">
                    <a:solidFill>
                      <a:schemeClr val="accent1"/>
                    </a:solidFill>
                  </a:rPr>
                  <a:t>		 </a:t>
                </a:r>
                <a:r>
                  <a:rPr lang="en-US" altLang="en-US" sz="3600" b="1" i="1" dirty="0">
                    <a:solidFill>
                      <a:schemeClr val="accent1"/>
                    </a:solidFill>
                  </a:rPr>
                  <a:t>a</a:t>
                </a:r>
                <a:r>
                  <a:rPr lang="en-US" altLang="en-US" sz="3600" b="1" baseline="-25000" dirty="0">
                    <a:solidFill>
                      <a:schemeClr val="accent1"/>
                    </a:solidFill>
                  </a:rPr>
                  <a:t>13</a:t>
                </a:r>
                <a:r>
                  <a:rPr lang="en-US" altLang="en-US" sz="3600" dirty="0">
                    <a:solidFill>
                      <a:schemeClr val="accent1"/>
                    </a:solidFill>
                  </a:rPr>
                  <a:t> = 1</a:t>
                </a:r>
                <a:endParaRPr lang="en-US" altLang="en-US" sz="4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390" name="Text Box 6">
                <a:extLst>
                  <a:ext uri="{FF2B5EF4-FFF2-40B4-BE49-F238E27FC236}">
                    <a16:creationId xmlns:a16="http://schemas.microsoft.com/office/drawing/2014/main" id="{3EC8C291-56F7-4F61-A468-0B66E779D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0301" y="4125914"/>
                <a:ext cx="7696200" cy="2123658"/>
              </a:xfrm>
              <a:prstGeom prst="rect">
                <a:avLst/>
              </a:prstGeom>
              <a:blipFill>
                <a:blip r:embed="rId7"/>
                <a:stretch>
                  <a:fillRect l="-2060" t="-4023" b="-97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1" name="Rectangle 7">
            <a:extLst>
              <a:ext uri="{FF2B5EF4-FFF2-40B4-BE49-F238E27FC236}">
                <a16:creationId xmlns:a16="http://schemas.microsoft.com/office/drawing/2014/main" id="{D451F413-F034-4223-92BE-D31765D71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40000"/>
            <a:ext cx="1676400" cy="381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ABF5EB5A-C7B0-4AFC-87C0-6549B75D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40000"/>
            <a:ext cx="457200" cy="14478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3" name="Oval 9">
            <a:extLst>
              <a:ext uri="{FF2B5EF4-FFF2-40B4-BE49-F238E27FC236}">
                <a16:creationId xmlns:a16="http://schemas.microsoft.com/office/drawing/2014/main" id="{96D32D8D-29D5-4DC0-99AE-AE18336C0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463800"/>
            <a:ext cx="5334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1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 animBg="1"/>
      <p:bldP spid="163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513535A6-28F2-4359-9D4C-72FF8C303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Identify each matrix element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Rectangle 3">
                <a:extLst>
                  <a:ext uri="{FF2B5EF4-FFF2-40B4-BE49-F238E27FC236}">
                    <a16:creationId xmlns:a16="http://schemas.microsoft.com/office/drawing/2014/main" id="{1CF46FFC-E5E3-4CCF-B298-50EA211FC66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7413" y="3517900"/>
                <a:ext cx="1981200" cy="3048000"/>
              </a:xfrm>
            </p:spPr>
            <p:txBody>
              <a:bodyPr>
                <a:normAutofit lnSpcReduction="10000"/>
              </a:bodyPr>
              <a:lstStyle/>
              <a:p>
                <a:pPr marL="609600" indent="-6096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alt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alt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en-US" altLang="en-US" sz="3200" i="1" dirty="0">
                  <a:solidFill>
                    <a:schemeClr val="accent1"/>
                  </a:solidFill>
                </a:endParaRPr>
              </a:p>
              <a:p>
                <a:pPr marL="609600" indent="-6096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alt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alt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en-US" sz="3200" i="1" dirty="0">
                  <a:solidFill>
                    <a:schemeClr val="accent1"/>
                  </a:solidFill>
                </a:endParaRPr>
              </a:p>
              <a:p>
                <a:pPr marL="609600" indent="-6096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alt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alt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alt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3200" i="1" dirty="0">
                  <a:solidFill>
                    <a:schemeClr val="accent1"/>
                  </a:solidFill>
                </a:endParaRPr>
              </a:p>
              <a:p>
                <a:pPr marL="609600" indent="-6096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alt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alt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endParaRPr lang="en-US" altLang="en-US" sz="3200" i="1" baseline="-25000" dirty="0">
                  <a:solidFill>
                    <a:schemeClr val="accent1"/>
                  </a:solidFill>
                </a:endParaRPr>
              </a:p>
              <a:p>
                <a:pPr marL="609600" indent="-6096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alt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alt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altLang="en-US" sz="3200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8435" name="Rectangle 3">
                <a:extLst>
                  <a:ext uri="{FF2B5EF4-FFF2-40B4-BE49-F238E27FC236}">
                    <a16:creationId xmlns:a16="http://schemas.microsoft.com/office/drawing/2014/main" id="{1CF46FFC-E5E3-4CCF-B298-50EA211FC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7413" y="3517900"/>
                <a:ext cx="1981200" cy="30480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0CB5C552-7AE4-4D4C-8CC6-4EB601010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128675"/>
              </p:ext>
            </p:extLst>
          </p:nvPr>
        </p:nvGraphicFramePr>
        <p:xfrm>
          <a:off x="4619625" y="1993900"/>
          <a:ext cx="30480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5" imgW="1117600" imgH="482600" progId="Equation.3">
                  <p:embed/>
                </p:oleObj>
              </mc:Choice>
              <mc:Fallback>
                <p:oleObj name="Equation" r:id="rId5" imgW="1117600" imgH="48260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0CB5C552-7AE4-4D4C-8CC6-4EB601010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1993900"/>
                        <a:ext cx="304800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WordArt 5">
            <a:extLst>
              <a:ext uri="{FF2B5EF4-FFF2-40B4-BE49-F238E27FC236}">
                <a16:creationId xmlns:a16="http://schemas.microsoft.com/office/drawing/2014/main" id="{AFB8794A-9517-4083-8EA3-DBFC9AEA83B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62401" y="2298700"/>
            <a:ext cx="504825" cy="495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spc="5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8" name="Rectangle 6">
                <a:extLst>
                  <a:ext uri="{FF2B5EF4-FFF2-40B4-BE49-F238E27FC236}">
                    <a16:creationId xmlns:a16="http://schemas.microsoft.com/office/drawing/2014/main" id="{D0F7E0C3-E062-4AD4-A87A-8C4EEF1EE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7600" y="3517900"/>
                <a:ext cx="2286000" cy="304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609600" indent="-609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id-ID" alt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en-US" sz="3200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id-ID" alt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US" altLang="en-US" sz="3200" dirty="0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id-ID" alt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en-US" sz="3200" dirty="0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id-ID" alt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3200" baseline="-25000" dirty="0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id-ID" alt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−9</m:t>
                    </m:r>
                  </m:oMath>
                </a14:m>
                <a:endParaRPr lang="en-US" altLang="en-US" sz="3200" dirty="0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8438" name="Rectangle 6">
                <a:extLst>
                  <a:ext uri="{FF2B5EF4-FFF2-40B4-BE49-F238E27FC236}">
                    <a16:creationId xmlns:a16="http://schemas.microsoft.com/office/drawing/2014/main" id="{D0F7E0C3-E062-4AD4-A87A-8C4EEF1EE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7600" y="3517900"/>
                <a:ext cx="2286000" cy="3048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68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C8AACD-C165-404A-8C05-4AFE212E6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Adding and Subtracting Matrices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39C013E-0206-46FB-ABEF-714BD29C3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1"/>
                </a:solidFill>
              </a:rPr>
              <a:t>to add or subtract matrices A and B with the same dimensions, add or subtract the corresponding elements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accent1"/>
                </a:solidFill>
              </a:rPr>
              <a:t>	</a:t>
            </a:r>
            <a:r>
              <a:rPr lang="en-US" altLang="en-US" sz="3200" dirty="0">
                <a:solidFill>
                  <a:srgbClr val="FF0000"/>
                </a:solidFill>
              </a:rPr>
              <a:t>***Note:  you can only add or subtract matrices with the same dimensions.</a:t>
            </a:r>
          </a:p>
          <a:p>
            <a:pPr lvl="1" eaLnBrk="1" hangingPunct="1">
              <a:buFontTx/>
              <a:buNone/>
            </a:pPr>
            <a:endParaRPr lang="en-US" altLang="en-US" dirty="0">
              <a:solidFill>
                <a:schemeClr val="accent1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8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EXAMPLE : </a:t>
            </a:r>
            <a:r>
              <a:rPr lang="en-US" dirty="0"/>
              <a:t>Matrix Addition</a:t>
            </a:r>
            <a:r>
              <a:rPr lang="id-ID" dirty="0"/>
              <a:t> AND SUBSTRACTION</a:t>
            </a:r>
            <a:endParaRPr lang="en-US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67EE11ED-3D8A-4130-A995-CAC98E96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165350"/>
            <a:ext cx="93249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6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AF38AD2-3008-4E4D-BF7F-92D624593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676758"/>
            <a:ext cx="11029616" cy="1013800"/>
          </a:xfrm>
        </p:spPr>
        <p:txBody>
          <a:bodyPr/>
          <a:lstStyle/>
          <a:p>
            <a:pPr eaLnBrk="1" hangingPunct="1"/>
            <a:r>
              <a:rPr lang="en-US" altLang="en-US" sz="3200"/>
              <a:t>Find the sum or difference of each matrix.</a:t>
            </a:r>
          </a:p>
        </p:txBody>
      </p:sp>
      <p:sp>
        <p:nvSpPr>
          <p:cNvPr id="12333" name="Text Box 5">
            <a:extLst>
              <a:ext uri="{FF2B5EF4-FFF2-40B4-BE49-F238E27FC236}">
                <a16:creationId xmlns:a16="http://schemas.microsoft.com/office/drawing/2014/main" id="{3AB8A502-EFD6-4BB4-A5E4-E9C6597EF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9" y="2077179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1.  </a:t>
            </a:r>
          </a:p>
        </p:txBody>
      </p:sp>
      <p:sp>
        <p:nvSpPr>
          <p:cNvPr id="12327" name="Text Box 13">
            <a:extLst>
              <a:ext uri="{FF2B5EF4-FFF2-40B4-BE49-F238E27FC236}">
                <a16:creationId xmlns:a16="http://schemas.microsoft.com/office/drawing/2014/main" id="{8B99B7AD-CA7A-4969-B8E5-CA5C9A41B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9" y="339798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2.  </a:t>
            </a:r>
          </a:p>
        </p:txBody>
      </p:sp>
      <p:sp>
        <p:nvSpPr>
          <p:cNvPr id="12315" name="Text Box 28">
            <a:extLst>
              <a:ext uri="{FF2B5EF4-FFF2-40B4-BE49-F238E27FC236}">
                <a16:creationId xmlns:a16="http://schemas.microsoft.com/office/drawing/2014/main" id="{C7BDECED-CC97-493C-9550-C03AB7E04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9" y="4981577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d-ID" altLang="en-US" b="1" dirty="0">
                <a:solidFill>
                  <a:schemeClr val="accent1"/>
                </a:solidFill>
              </a:rPr>
              <a:t>3</a:t>
            </a:r>
            <a:r>
              <a:rPr lang="en-US" alt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2310" name="Text Box 45">
            <a:extLst>
              <a:ext uri="{FF2B5EF4-FFF2-40B4-BE49-F238E27FC236}">
                <a16:creationId xmlns:a16="http://schemas.microsoft.com/office/drawing/2014/main" id="{7183C951-111A-41EA-8CC5-46DD06625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2" y="382270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Kotak Teks 3">
                <a:extLst>
                  <a:ext uri="{FF2B5EF4-FFF2-40B4-BE49-F238E27FC236}">
                    <a16:creationId xmlns:a16="http://schemas.microsoft.com/office/drawing/2014/main" id="{1D5CB10B-CEFC-4BEB-BD7A-5C6B3079B0A9}"/>
                  </a:ext>
                </a:extLst>
              </p:cNvPr>
              <p:cNvSpPr txBox="1"/>
              <p:nvPr/>
            </p:nvSpPr>
            <p:spPr>
              <a:xfrm>
                <a:off x="2151903" y="2143627"/>
                <a:ext cx="4502899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Kotak Teks 3">
                <a:extLst>
                  <a:ext uri="{FF2B5EF4-FFF2-40B4-BE49-F238E27FC236}">
                    <a16:creationId xmlns:a16="http://schemas.microsoft.com/office/drawing/2014/main" id="{1D5CB10B-CEFC-4BEB-BD7A-5C6B3079B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03" y="2143627"/>
                <a:ext cx="4502899" cy="766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A9ECEB99-D4A6-489A-BB0A-905DA6D2F051}"/>
                  </a:ext>
                </a:extLst>
              </p:cNvPr>
              <p:cNvSpPr txBox="1"/>
              <p:nvPr/>
            </p:nvSpPr>
            <p:spPr>
              <a:xfrm>
                <a:off x="2160483" y="3381098"/>
                <a:ext cx="381348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A9ECEB99-D4A6-489A-BB0A-905DA6D2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83" y="3381098"/>
                <a:ext cx="3813480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Kotak Teks 6">
                <a:extLst>
                  <a:ext uri="{FF2B5EF4-FFF2-40B4-BE49-F238E27FC236}">
                    <a16:creationId xmlns:a16="http://schemas.microsoft.com/office/drawing/2014/main" id="{3CD74C2E-D193-48DB-B6B5-DA1D45583AB5}"/>
                  </a:ext>
                </a:extLst>
              </p:cNvPr>
              <p:cNvSpPr txBox="1"/>
              <p:nvPr/>
            </p:nvSpPr>
            <p:spPr>
              <a:xfrm>
                <a:off x="2160057" y="4972054"/>
                <a:ext cx="3576107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Kotak Teks 6">
                <a:extLst>
                  <a:ext uri="{FF2B5EF4-FFF2-40B4-BE49-F238E27FC236}">
                    <a16:creationId xmlns:a16="http://schemas.microsoft.com/office/drawing/2014/main" id="{3CD74C2E-D193-48DB-B6B5-DA1D4558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7" y="4972054"/>
                <a:ext cx="3576107" cy="766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Kotak Teks 9">
                <a:extLst>
                  <a:ext uri="{FF2B5EF4-FFF2-40B4-BE49-F238E27FC236}">
                    <a16:creationId xmlns:a16="http://schemas.microsoft.com/office/drawing/2014/main" id="{7F7968FB-A34D-434C-9BA5-FD30852B6A82}"/>
                  </a:ext>
                </a:extLst>
              </p:cNvPr>
              <p:cNvSpPr txBox="1"/>
              <p:nvPr/>
            </p:nvSpPr>
            <p:spPr>
              <a:xfrm>
                <a:off x="6795476" y="2148454"/>
                <a:ext cx="2588850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Kotak Teks 9">
                <a:extLst>
                  <a:ext uri="{FF2B5EF4-FFF2-40B4-BE49-F238E27FC236}">
                    <a16:creationId xmlns:a16="http://schemas.microsoft.com/office/drawing/2014/main" id="{7F7968FB-A34D-434C-9BA5-FD30852B6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76" y="2148454"/>
                <a:ext cx="2588850" cy="7668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Kotak Teks 11">
                <a:extLst>
                  <a:ext uri="{FF2B5EF4-FFF2-40B4-BE49-F238E27FC236}">
                    <a16:creationId xmlns:a16="http://schemas.microsoft.com/office/drawing/2014/main" id="{FF8DCA18-C0A7-4BF8-8031-F84009DA0374}"/>
                  </a:ext>
                </a:extLst>
              </p:cNvPr>
              <p:cNvSpPr txBox="1"/>
              <p:nvPr/>
            </p:nvSpPr>
            <p:spPr>
              <a:xfrm>
                <a:off x="6000415" y="3386867"/>
                <a:ext cx="2175211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Kotak Teks 11">
                <a:extLst>
                  <a:ext uri="{FF2B5EF4-FFF2-40B4-BE49-F238E27FC236}">
                    <a16:creationId xmlns:a16="http://schemas.microsoft.com/office/drawing/2014/main" id="{FF8DCA18-C0A7-4BF8-8031-F84009DA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15" y="3386867"/>
                <a:ext cx="2175211" cy="11481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Kotak Teks 12">
                <a:extLst>
                  <a:ext uri="{FF2B5EF4-FFF2-40B4-BE49-F238E27FC236}">
                    <a16:creationId xmlns:a16="http://schemas.microsoft.com/office/drawing/2014/main" id="{6969B730-3481-4480-B278-524A24064ECA}"/>
                  </a:ext>
                </a:extLst>
              </p:cNvPr>
              <p:cNvSpPr txBox="1"/>
              <p:nvPr/>
            </p:nvSpPr>
            <p:spPr>
              <a:xfrm>
                <a:off x="5916228" y="4981577"/>
                <a:ext cx="1962076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d-ID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Kotak Teks 12">
                <a:extLst>
                  <a:ext uri="{FF2B5EF4-FFF2-40B4-BE49-F238E27FC236}">
                    <a16:creationId xmlns:a16="http://schemas.microsoft.com/office/drawing/2014/main" id="{6969B730-3481-4480-B278-524A2406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28" y="4981577"/>
                <a:ext cx="1962076" cy="766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4082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Dapat Dibagi</Template>
  <TotalTime>1066</TotalTime>
  <Words>1024</Words>
  <Application>Microsoft Office PowerPoint</Application>
  <PresentationFormat>Layar Lebar</PresentationFormat>
  <Paragraphs>190</Paragraphs>
  <Slides>41</Slides>
  <Notes>10</Notes>
  <HiddenSlides>0</HiddenSlides>
  <MMClips>0</MMClips>
  <ScaleCrop>false</ScaleCrop>
  <HeadingPairs>
    <vt:vector size="8" baseType="variant">
      <vt:variant>
        <vt:lpstr>Font Dipakai</vt:lpstr>
      </vt:variant>
      <vt:variant>
        <vt:i4>10</vt:i4>
      </vt:variant>
      <vt:variant>
        <vt:lpstr>Tema</vt:lpstr>
      </vt:variant>
      <vt:variant>
        <vt:i4>1</vt:i4>
      </vt:variant>
      <vt:variant>
        <vt:lpstr>Server OLE Tertanam</vt:lpstr>
      </vt:variant>
      <vt:variant>
        <vt:i4>1</vt:i4>
      </vt:variant>
      <vt:variant>
        <vt:lpstr>Judul Slide</vt:lpstr>
      </vt:variant>
      <vt:variant>
        <vt:i4>41</vt:i4>
      </vt:variant>
    </vt:vector>
  </HeadingPairs>
  <TitlesOfParts>
    <vt:vector size="53" baseType="lpstr">
      <vt:lpstr>Arial</vt:lpstr>
      <vt:lpstr>Arial Black</vt:lpstr>
      <vt:lpstr>Calibri</vt:lpstr>
      <vt:lpstr>Cambria Math</vt:lpstr>
      <vt:lpstr>Gill Sans MT</vt:lpstr>
      <vt:lpstr>Symbol</vt:lpstr>
      <vt:lpstr>Tahoma</vt:lpstr>
      <vt:lpstr>Times New Roman</vt:lpstr>
      <vt:lpstr>Wingdings</vt:lpstr>
      <vt:lpstr>Wingdings 2</vt:lpstr>
      <vt:lpstr>Dividen</vt:lpstr>
      <vt:lpstr>Equation</vt:lpstr>
      <vt:lpstr>ALJABAR LINIER</vt:lpstr>
      <vt:lpstr>Matrix  (plural:  matrices)</vt:lpstr>
      <vt:lpstr>Writing the dimensions of a matrix.</vt:lpstr>
      <vt:lpstr>Write the dimensions or order of each matrix.</vt:lpstr>
      <vt:lpstr>Identifying a Matrix Element</vt:lpstr>
      <vt:lpstr>Identify each matrix element</vt:lpstr>
      <vt:lpstr>Adding and Subtracting Matrices </vt:lpstr>
      <vt:lpstr>EXAMPLE : Matrix Addition AND SUBSTRACTION</vt:lpstr>
      <vt:lpstr>Find the sum or difference of each matrix.</vt:lpstr>
      <vt:lpstr>“Special” Matrices</vt:lpstr>
      <vt:lpstr>“Special” Matrices</vt:lpstr>
      <vt:lpstr>“Special” Matrices</vt:lpstr>
      <vt:lpstr>“Special” Matrices</vt:lpstr>
      <vt:lpstr>Properties:  Matrix Addition</vt:lpstr>
      <vt:lpstr>Identify whether the two matrices are  additive inverse or not.</vt:lpstr>
      <vt:lpstr>Solving Matrix Equations</vt:lpstr>
      <vt:lpstr>SOLVING A MATRIX EQUATION</vt:lpstr>
      <vt:lpstr>EXERCISE</vt:lpstr>
      <vt:lpstr>EXERCISE (CONT’D)</vt:lpstr>
      <vt:lpstr>FINDING UNKNOWN MATRIX ELEMENTS</vt:lpstr>
      <vt:lpstr>EXERCISE</vt:lpstr>
      <vt:lpstr>Transpose of a Matrix</vt:lpstr>
      <vt:lpstr>Facts About Transpose</vt:lpstr>
      <vt:lpstr>Transpose of a Vector</vt:lpstr>
      <vt:lpstr>Multiplying By a Scalar</vt:lpstr>
      <vt:lpstr>Matrix Multiplication</vt:lpstr>
      <vt:lpstr>Multiplication: Result</vt:lpstr>
      <vt:lpstr>Example</vt:lpstr>
      <vt:lpstr>Another Way of Looking at It</vt:lpstr>
      <vt:lpstr>2 x 2 Case</vt:lpstr>
      <vt:lpstr>2 x 2 Example</vt:lpstr>
      <vt:lpstr>3 x 3 Case</vt:lpstr>
      <vt:lpstr>3 x 3 Example</vt:lpstr>
      <vt:lpstr>Identity Matrix</vt:lpstr>
      <vt:lpstr>Matrix Multiplication Facts</vt:lpstr>
      <vt:lpstr>Row Vector Times Matrix Multiplication</vt:lpstr>
      <vt:lpstr>Matrix Times Column Vector Multiplication</vt:lpstr>
      <vt:lpstr>Row vs. Column Vectors</vt:lpstr>
      <vt:lpstr>Common Mistake</vt:lpstr>
      <vt:lpstr>Vector-Matrix Multiplication Facts 1</vt:lpstr>
      <vt:lpstr>Vector-Matrix Multiplication Facts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LINIER</dc:title>
  <dc:creator>Retno Kusumaningrum</dc:creator>
  <cp:lastModifiedBy>Retno Kusumaningrum</cp:lastModifiedBy>
  <cp:revision>65</cp:revision>
  <dcterms:created xsi:type="dcterms:W3CDTF">2018-02-04T16:32:39Z</dcterms:created>
  <dcterms:modified xsi:type="dcterms:W3CDTF">2018-03-13T01:03:13Z</dcterms:modified>
</cp:coreProperties>
</file>