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9945688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tno Kusumaningrum" initials="RK" lastIdx="1" clrIdx="0">
    <p:extLst>
      <p:ext uri="{19B8F6BF-5375-455C-9EA6-DF929625EA0E}">
        <p15:presenceInfo xmlns:p15="http://schemas.microsoft.com/office/powerpoint/2012/main" userId="8917be4bccb371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BD2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647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5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4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8.wmf"/><Relationship Id="rId5" Type="http://schemas.openxmlformats.org/officeDocument/2006/relationships/image" Target="../media/image9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27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A44A1D00-7763-4E23-BDD1-3B158AC1A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27B6F1F-2CED-4CE4-B952-76F1655917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B0A6E-805C-4210-939B-CA8EA6212A6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26643B99-B77F-462C-BB14-170917EA68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4279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D39F73F7-8D31-479E-A566-D9729A611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3588" y="6514279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AB34D-2956-4F45-85D6-50BFC439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99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5633588" y="0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7E94F-E1C4-4167-9869-18E9AF97E7CA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5633588" y="6513910"/>
            <a:ext cx="4309798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E5CC-E697-474D-A8E9-6A0FCD3A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9E5CC-E697-474D-A8E9-6A0FCD3A4C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43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51.wmf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59.wmf"/><Relationship Id="rId3" Type="http://schemas.openxmlformats.org/officeDocument/2006/relationships/oleObject" Target="../embeddings/oleObject86.bin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90.bin"/><Relationship Id="rId4" Type="http://schemas.openxmlformats.org/officeDocument/2006/relationships/image" Target="../media/image54.wmf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9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0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17022F-5B64-4388-9EF4-AF0FFF0F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ALJABAR LINIER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557468C-0199-4FC2-A907-F533E7B98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Dr. RETNO KUSUMANINGRUM, S.SI., </a:t>
            </a:r>
            <a:r>
              <a:rPr lang="en-US" b="1" dirty="0" err="1"/>
              <a:t>M.Kom</a:t>
            </a:r>
            <a:r>
              <a:rPr lang="en-US" b="1" dirty="0"/>
              <a:t>.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C49752B3-FBFF-47A6-B5EE-161915839061}"/>
              </a:ext>
            </a:extLst>
          </p:cNvPr>
          <p:cNvSpPr/>
          <p:nvPr/>
        </p:nvSpPr>
        <p:spPr>
          <a:xfrm>
            <a:off x="2304871" y="3835993"/>
            <a:ext cx="91230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Matriks </a:t>
            </a:r>
          </a:p>
          <a:p>
            <a:pPr algn="r"/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~ Transformasi Elementer ~</a:t>
            </a:r>
          </a:p>
        </p:txBody>
      </p:sp>
    </p:spTree>
    <p:extLst>
      <p:ext uri="{BB962C8B-B14F-4D97-AF65-F5344CB8AC3E}">
        <p14:creationId xmlns:p14="http://schemas.microsoft.com/office/powerpoint/2010/main" val="301004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EFC465A0-EADA-4620-A9EE-0889F95A0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401"/>
            <a:ext cx="45720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00"/>
                </a:solidFill>
              </a:rPr>
              <a:t>Apa keistimewaan matriks elementer ?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751010B-31EF-49A8-B95A-05B952A37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14401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= </a:t>
            </a: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849607B2-E67E-41C3-A143-98E381F20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33400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3" imgW="1193800" imgH="711200" progId="Equation.3">
                  <p:embed/>
                </p:oleObj>
              </mc:Choice>
              <mc:Fallback>
                <p:oleObj name="Equation" r:id="rId3" imgW="1193800" imgH="7112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849607B2-E67E-41C3-A143-98E381F20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>
            <a:extLst>
              <a:ext uri="{FF2B5EF4-FFF2-40B4-BE49-F238E27FC236}">
                <a16:creationId xmlns:a16="http://schemas.microsoft.com/office/drawing/2014/main" id="{04839FF1-FE95-4C54-8C00-BD1221019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6" y="849313"/>
            <a:ext cx="639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25000"/>
              <a:t>3</a:t>
            </a:r>
            <a:r>
              <a:rPr lang="en-US" altLang="en-US"/>
              <a:t> = </a:t>
            </a:r>
          </a:p>
        </p:txBody>
      </p:sp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F7366C12-06C7-4A06-B360-FB7BCE1C3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33400"/>
          <a:ext cx="91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5" imgW="698500" imgH="711200" progId="Equation.3">
                  <p:embed/>
                </p:oleObj>
              </mc:Choice>
              <mc:Fallback>
                <p:oleObj name="Equation" r:id="rId5" imgW="698500" imgH="711200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F7366C12-06C7-4A06-B360-FB7BCE1C3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3400"/>
                        <a:ext cx="914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>
            <a:extLst>
              <a:ext uri="{FF2B5EF4-FFF2-40B4-BE49-F238E27FC236}">
                <a16:creationId xmlns:a16="http://schemas.microsoft.com/office/drawing/2014/main" id="{938E4200-C3BA-4D8F-A4B2-75E2DCEF8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09800"/>
            <a:ext cx="1191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</a:t>
            </a:r>
            <a:r>
              <a:rPr lang="en-US" altLang="en-US"/>
              <a:t>(A) = </a:t>
            </a:r>
          </a:p>
        </p:txBody>
      </p:sp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30B7D84A-F648-490A-9366-3832C5921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752600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7" imgW="1193800" imgH="711200" progId="Equation.3">
                  <p:embed/>
                </p:oleObj>
              </mc:Choice>
              <mc:Fallback>
                <p:oleObj name="Equation" r:id="rId7" imgW="1193800" imgH="711200" progId="Equation.3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id="{30B7D84A-F648-490A-9366-3832C5921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>
            <a:extLst>
              <a:ext uri="{FF2B5EF4-FFF2-40B4-BE49-F238E27FC236}">
                <a16:creationId xmlns:a16="http://schemas.microsoft.com/office/drawing/2014/main" id="{F4A30321-7727-41F9-BBC8-878734E7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2133600"/>
            <a:ext cx="8354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aseline="-25000"/>
              <a:t>31</a:t>
            </a:r>
            <a:r>
              <a:rPr lang="en-US" altLang="en-US"/>
              <a:t> = </a:t>
            </a:r>
          </a:p>
        </p:txBody>
      </p: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05560414-89CD-4051-AF84-293B96E8A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752600"/>
          <a:ext cx="91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9" imgW="698500" imgH="711200" progId="Equation.3">
                  <p:embed/>
                </p:oleObj>
              </mc:Choice>
              <mc:Fallback>
                <p:oleObj name="Equation" r:id="rId9" imgW="698500" imgH="711200" progId="Equation.3">
                  <p:embed/>
                  <p:pic>
                    <p:nvPicPr>
                      <p:cNvPr id="13324" name="Object 12">
                        <a:extLst>
                          <a:ext uri="{FF2B5EF4-FFF2-40B4-BE49-F238E27FC236}">
                            <a16:creationId xmlns:a16="http://schemas.microsoft.com/office/drawing/2014/main" id="{05560414-89CD-4051-AF84-293B96E8A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914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>
            <a:extLst>
              <a:ext uri="{FF2B5EF4-FFF2-40B4-BE49-F238E27FC236}">
                <a16:creationId xmlns:a16="http://schemas.microsoft.com/office/drawing/2014/main" id="{3ECA3299-F2B2-425F-BF48-AEDE9551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1"/>
            <a:ext cx="1111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E</a:t>
            </a:r>
            <a:r>
              <a:rPr lang="en-US" altLang="en-US" baseline="-25000"/>
              <a:t>31 </a:t>
            </a:r>
            <a:r>
              <a:rPr lang="en-US" altLang="en-US"/>
              <a:t>A = </a:t>
            </a:r>
          </a:p>
        </p:txBody>
      </p:sp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ABB081F0-A74A-4951-84F2-A927CCAC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048000"/>
          <a:ext cx="91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11" imgW="698500" imgH="711200" progId="Equation.3">
                  <p:embed/>
                </p:oleObj>
              </mc:Choice>
              <mc:Fallback>
                <p:oleObj name="Equation" r:id="rId11" imgW="698500" imgH="711200" progId="Equation.3">
                  <p:embed/>
                  <p:pic>
                    <p:nvPicPr>
                      <p:cNvPr id="13326" name="Object 14">
                        <a:extLst>
                          <a:ext uri="{FF2B5EF4-FFF2-40B4-BE49-F238E27FC236}">
                            <a16:creationId xmlns:a16="http://schemas.microsoft.com/office/drawing/2014/main" id="{ABB081F0-A74A-4951-84F2-A927CCAC0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914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8E78988D-285A-481E-A8AB-5B657CD6A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971800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12" imgW="1193800" imgH="711200" progId="Equation.3">
                  <p:embed/>
                </p:oleObj>
              </mc:Choice>
              <mc:Fallback>
                <p:oleObj name="Equation" r:id="rId12" imgW="1193800" imgH="711200" progId="Equation.3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:a16="http://schemas.microsoft.com/office/drawing/2014/main" id="{8E78988D-285A-481E-A8AB-5B657CD6A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>
            <a:extLst>
              <a:ext uri="{FF2B5EF4-FFF2-40B4-BE49-F238E27FC236}">
                <a16:creationId xmlns:a16="http://schemas.microsoft.com/office/drawing/2014/main" id="{4B6C2A29-DBFB-40FF-8439-6A52A949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52801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</a:t>
            </a:r>
          </a:p>
        </p:txBody>
      </p:sp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id="{683343C2-B417-4220-BB06-D4F25AF95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895600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13" imgW="1193800" imgH="711200" progId="Equation.3">
                  <p:embed/>
                </p:oleObj>
              </mc:Choice>
              <mc:Fallback>
                <p:oleObj name="Equation" r:id="rId13" imgW="1193800" imgH="711200" progId="Equation.3">
                  <p:embed/>
                  <p:pic>
                    <p:nvPicPr>
                      <p:cNvPr id="13329" name="Object 17">
                        <a:extLst>
                          <a:ext uri="{FF2B5EF4-FFF2-40B4-BE49-F238E27FC236}">
                            <a16:creationId xmlns:a16="http://schemas.microsoft.com/office/drawing/2014/main" id="{683343C2-B417-4220-BB06-D4F25AF95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95600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Text Box 18">
            <a:extLst>
              <a:ext uri="{FF2B5EF4-FFF2-40B4-BE49-F238E27FC236}">
                <a16:creationId xmlns:a16="http://schemas.microsoft.com/office/drawing/2014/main" id="{7E3A15D0-EE58-4F15-BAB3-CEBE93F8E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352801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55A23B36-2084-41B6-93F9-CA2800A1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3276600"/>
            <a:ext cx="901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</a:t>
            </a:r>
            <a:r>
              <a:rPr lang="en-US" altLang="en-US"/>
              <a:t>(A)</a:t>
            </a: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556D5D58-A146-40E8-8063-686F6484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24400"/>
            <a:ext cx="1459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21(-1)</a:t>
            </a:r>
            <a:r>
              <a:rPr lang="en-US" altLang="en-US"/>
              <a:t>(A) = </a:t>
            </a:r>
          </a:p>
        </p:txBody>
      </p:sp>
      <p:graphicFrame>
        <p:nvGraphicFramePr>
          <p:cNvPr id="13333" name="Object 21">
            <a:extLst>
              <a:ext uri="{FF2B5EF4-FFF2-40B4-BE49-F238E27FC236}">
                <a16:creationId xmlns:a16="http://schemas.microsoft.com/office/drawing/2014/main" id="{DF22DA26-AA4E-40DF-B289-18FEF0355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267200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14" imgW="1193800" imgH="711200" progId="Equation.3">
                  <p:embed/>
                </p:oleObj>
              </mc:Choice>
              <mc:Fallback>
                <p:oleObj name="Equation" r:id="rId14" imgW="1193800" imgH="711200" progId="Equation.3">
                  <p:embed/>
                  <p:pic>
                    <p:nvPicPr>
                      <p:cNvPr id="13333" name="Object 21">
                        <a:extLst>
                          <a:ext uri="{FF2B5EF4-FFF2-40B4-BE49-F238E27FC236}">
                            <a16:creationId xmlns:a16="http://schemas.microsoft.com/office/drawing/2014/main" id="{DF22DA26-AA4E-40DF-B289-18FEF0355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22">
            <a:extLst>
              <a:ext uri="{FF2B5EF4-FFF2-40B4-BE49-F238E27FC236}">
                <a16:creationId xmlns:a16="http://schemas.microsoft.com/office/drawing/2014/main" id="{8E044652-E364-4FBB-B898-A7FC76AD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867400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aseline="-25000"/>
              <a:t>21(-1)</a:t>
            </a:r>
            <a:r>
              <a:rPr lang="en-US" altLang="en-US"/>
              <a:t> = </a:t>
            </a:r>
          </a:p>
        </p:txBody>
      </p:sp>
      <p:graphicFrame>
        <p:nvGraphicFramePr>
          <p:cNvPr id="13335" name="Object 23">
            <a:extLst>
              <a:ext uri="{FF2B5EF4-FFF2-40B4-BE49-F238E27FC236}">
                <a16:creationId xmlns:a16="http://schemas.microsoft.com/office/drawing/2014/main" id="{BCC3A30C-504C-4277-A413-08B827555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5638800"/>
          <a:ext cx="1012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16" imgW="774364" imgH="710891" progId="Equation.3">
                  <p:embed/>
                </p:oleObj>
              </mc:Choice>
              <mc:Fallback>
                <p:oleObj name="Equation" r:id="rId16" imgW="774364" imgH="710891" progId="Equation.3">
                  <p:embed/>
                  <p:pic>
                    <p:nvPicPr>
                      <p:cNvPr id="13335" name="Object 23">
                        <a:extLst>
                          <a:ext uri="{FF2B5EF4-FFF2-40B4-BE49-F238E27FC236}">
                            <a16:creationId xmlns:a16="http://schemas.microsoft.com/office/drawing/2014/main" id="{BCC3A30C-504C-4277-A413-08B827555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638800"/>
                        <a:ext cx="1012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Line 24">
            <a:extLst>
              <a:ext uri="{FF2B5EF4-FFF2-40B4-BE49-F238E27FC236}">
                <a16:creationId xmlns:a16="http://schemas.microsoft.com/office/drawing/2014/main" id="{C3906000-3761-4545-BAE8-730A674F0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864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Text Box 25">
            <a:extLst>
              <a:ext uri="{FF2B5EF4-FFF2-40B4-BE49-F238E27FC236}">
                <a16:creationId xmlns:a16="http://schemas.microsoft.com/office/drawing/2014/main" id="{A9663430-55D0-4369-844B-A464CDA14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5334001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aseline="-25000"/>
              <a:t>21(-1)</a:t>
            </a:r>
            <a:r>
              <a:rPr lang="en-US" altLang="en-US"/>
              <a:t> A = </a:t>
            </a:r>
          </a:p>
        </p:txBody>
      </p:sp>
      <p:graphicFrame>
        <p:nvGraphicFramePr>
          <p:cNvPr id="13338" name="Object 26">
            <a:extLst>
              <a:ext uri="{FF2B5EF4-FFF2-40B4-BE49-F238E27FC236}">
                <a16:creationId xmlns:a16="http://schemas.microsoft.com/office/drawing/2014/main" id="{5524DEFC-D8AE-4943-9183-0F161DC26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4953000"/>
          <a:ext cx="10128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8" imgW="774364" imgH="710891" progId="Equation.3">
                  <p:embed/>
                </p:oleObj>
              </mc:Choice>
              <mc:Fallback>
                <p:oleObj name="Equation" r:id="rId18" imgW="774364" imgH="710891" progId="Equation.3">
                  <p:embed/>
                  <p:pic>
                    <p:nvPicPr>
                      <p:cNvPr id="13338" name="Object 26">
                        <a:extLst>
                          <a:ext uri="{FF2B5EF4-FFF2-40B4-BE49-F238E27FC236}">
                            <a16:creationId xmlns:a16="http://schemas.microsoft.com/office/drawing/2014/main" id="{5524DEFC-D8AE-4943-9183-0F161DC26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4953000"/>
                        <a:ext cx="10128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>
            <a:extLst>
              <a:ext uri="{FF2B5EF4-FFF2-40B4-BE49-F238E27FC236}">
                <a16:creationId xmlns:a16="http://schemas.microsoft.com/office/drawing/2014/main" id="{F04F9F3A-6EB9-4C7E-A6FA-7F1EEF14D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4953000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9" imgW="1193800" imgH="711200" progId="Equation.3">
                  <p:embed/>
                </p:oleObj>
              </mc:Choice>
              <mc:Fallback>
                <p:oleObj name="Equation" r:id="rId19" imgW="1193800" imgH="711200" progId="Equation.3">
                  <p:embed/>
                  <p:pic>
                    <p:nvPicPr>
                      <p:cNvPr id="13339" name="Object 27">
                        <a:extLst>
                          <a:ext uri="{FF2B5EF4-FFF2-40B4-BE49-F238E27FC236}">
                            <a16:creationId xmlns:a16="http://schemas.microsoft.com/office/drawing/2014/main" id="{F04F9F3A-6EB9-4C7E-A6FA-7F1EEF14D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953000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Text Box 28">
            <a:extLst>
              <a:ext uri="{FF2B5EF4-FFF2-40B4-BE49-F238E27FC236}">
                <a16:creationId xmlns:a16="http://schemas.microsoft.com/office/drawing/2014/main" id="{F825B89A-0800-4D8B-843D-60CF28B5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410201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</a:t>
            </a:r>
          </a:p>
        </p:txBody>
      </p:sp>
      <p:graphicFrame>
        <p:nvGraphicFramePr>
          <p:cNvPr id="13341" name="Object 29">
            <a:extLst>
              <a:ext uri="{FF2B5EF4-FFF2-40B4-BE49-F238E27FC236}">
                <a16:creationId xmlns:a16="http://schemas.microsoft.com/office/drawing/2014/main" id="{9421CC7A-D38D-49D1-B439-4DEAA52AF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0" y="4953000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20" imgW="1193800" imgH="711200" progId="Equation.3">
                  <p:embed/>
                </p:oleObj>
              </mc:Choice>
              <mc:Fallback>
                <p:oleObj name="Equation" r:id="rId20" imgW="1193800" imgH="711200" progId="Equation.3">
                  <p:embed/>
                  <p:pic>
                    <p:nvPicPr>
                      <p:cNvPr id="13341" name="Object 29">
                        <a:extLst>
                          <a:ext uri="{FF2B5EF4-FFF2-40B4-BE49-F238E27FC236}">
                            <a16:creationId xmlns:a16="http://schemas.microsoft.com/office/drawing/2014/main" id="{9421CC7A-D38D-49D1-B439-4DEAA52AF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4953000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31">
            <a:extLst>
              <a:ext uri="{FF2B5EF4-FFF2-40B4-BE49-F238E27FC236}">
                <a16:creationId xmlns:a16="http://schemas.microsoft.com/office/drawing/2014/main" id="{8F02D5CD-EBA7-4612-B695-39F21B13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1529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H</a:t>
            </a:r>
            <a:r>
              <a:rPr lang="en-US" altLang="en-US" baseline="-25000"/>
              <a:t>21(-1)</a:t>
            </a:r>
            <a:r>
              <a:rPr lang="en-US" altLang="en-US"/>
              <a:t>(A)  </a:t>
            </a:r>
          </a:p>
        </p:txBody>
      </p:sp>
      <p:sp>
        <p:nvSpPr>
          <p:cNvPr id="13344" name="Text Box 32">
            <a:extLst>
              <a:ext uri="{FF2B5EF4-FFF2-40B4-BE49-F238E27FC236}">
                <a16:creationId xmlns:a16="http://schemas.microsoft.com/office/drawing/2014/main" id="{9892E166-97FB-45F8-9849-845124E62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6" y="468314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Jadi :</a:t>
            </a:r>
          </a:p>
        </p:txBody>
      </p:sp>
      <p:sp>
        <p:nvSpPr>
          <p:cNvPr id="13345" name="Text Box 33">
            <a:extLst>
              <a:ext uri="{FF2B5EF4-FFF2-40B4-BE49-F238E27FC236}">
                <a16:creationId xmlns:a16="http://schemas.microsoft.com/office/drawing/2014/main" id="{1F3AAD1C-8EF2-412F-B3A5-30F51ABE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838201"/>
            <a:ext cx="184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</a:t>
            </a:r>
            <a:r>
              <a:rPr lang="en-US" altLang="en-US"/>
              <a:t>(A) = E</a:t>
            </a:r>
            <a:r>
              <a:rPr lang="en-US" altLang="en-US" baseline="-25000"/>
              <a:t>31</a:t>
            </a:r>
            <a:r>
              <a:rPr lang="en-US" altLang="en-US"/>
              <a:t>  A</a:t>
            </a:r>
          </a:p>
        </p:txBody>
      </p:sp>
      <p:sp>
        <p:nvSpPr>
          <p:cNvPr id="13346" name="Text Box 34">
            <a:extLst>
              <a:ext uri="{FF2B5EF4-FFF2-40B4-BE49-F238E27FC236}">
                <a16:creationId xmlns:a16="http://schemas.microsoft.com/office/drawing/2014/main" id="{50B1D83D-500D-4CC3-AE9F-B31F0F6D1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1295400"/>
            <a:ext cx="2345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21(-1)</a:t>
            </a:r>
            <a:r>
              <a:rPr lang="en-US" altLang="en-US"/>
              <a:t>(A) = E</a:t>
            </a:r>
            <a:r>
              <a:rPr lang="en-US" altLang="en-US" baseline="-25000"/>
              <a:t>21(-1)  </a:t>
            </a:r>
            <a:r>
              <a:rPr lang="en-US" altLang="en-US"/>
              <a:t>A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59C68423-6333-4AF3-91B1-F1186A51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6" y="1752601"/>
            <a:ext cx="4162425" cy="10064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OBE identik dengan penggandaan</a:t>
            </a:r>
          </a:p>
          <a:p>
            <a:pPr eaLnBrk="1" hangingPunct="1"/>
            <a:r>
              <a:rPr lang="en-US" altLang="en-US"/>
              <a:t>di depan dengan matriks elementer</a:t>
            </a:r>
          </a:p>
          <a:p>
            <a:pPr eaLnBrk="1" hangingPunct="1"/>
            <a:r>
              <a:rPr lang="en-US" altLang="en-US"/>
              <a:t>dengan tipe yang sama</a:t>
            </a:r>
          </a:p>
        </p:txBody>
      </p:sp>
    </p:spTree>
    <p:extLst>
      <p:ext uri="{BB962C8B-B14F-4D97-AF65-F5344CB8AC3E}">
        <p14:creationId xmlns:p14="http://schemas.microsoft.com/office/powerpoint/2010/main" val="17790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30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30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0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30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0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0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30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  <p:bldP spid="13319" grpId="0"/>
      <p:bldP spid="13321" grpId="0"/>
      <p:bldP spid="13323" grpId="0"/>
      <p:bldP spid="13325" grpId="0"/>
      <p:bldP spid="13328" grpId="0"/>
      <p:bldP spid="13330" grpId="0"/>
      <p:bldP spid="13331" grpId="0"/>
      <p:bldP spid="13332" grpId="0"/>
      <p:bldP spid="13334" grpId="0"/>
      <p:bldP spid="13337" grpId="0"/>
      <p:bldP spid="13340" grpId="0"/>
      <p:bldP spid="13343" grpId="0"/>
      <p:bldP spid="13344" grpId="0"/>
      <p:bldP spid="13345" grpId="0"/>
      <p:bldP spid="13346" grpId="0"/>
      <p:bldP spid="133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>
            <a:extLst>
              <a:ext uri="{FF2B5EF4-FFF2-40B4-BE49-F238E27FC236}">
                <a16:creationId xmlns:a16="http://schemas.microsoft.com/office/drawing/2014/main" id="{6102A7FD-50D8-4EB3-880F-F79BF14E5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59" y="1044625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 = 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C5FD3288-8908-4AF6-A43D-92D7B1664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58955"/>
              </p:ext>
            </p:extLst>
          </p:nvPr>
        </p:nvGraphicFramePr>
        <p:xfrm>
          <a:off x="1063547" y="681588"/>
          <a:ext cx="1245395" cy="117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3" imgW="1193800" imgH="711200" progId="Equation.3">
                  <p:embed/>
                </p:oleObj>
              </mc:Choice>
              <mc:Fallback>
                <p:oleObj name="Equation" r:id="rId3" imgW="1193800" imgH="711200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C5FD3288-8908-4AF6-A43D-92D7B1664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547" y="681588"/>
                        <a:ext cx="1245395" cy="117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>
            <a:extLst>
              <a:ext uri="{FF2B5EF4-FFF2-40B4-BE49-F238E27FC236}">
                <a16:creationId xmlns:a16="http://schemas.microsoft.com/office/drawing/2014/main" id="{ACC1C96B-CB2A-4902-AD53-45A8A0AF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750" y="2219266"/>
            <a:ext cx="1327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K</a:t>
            </a:r>
            <a:r>
              <a:rPr lang="en-US" altLang="en-US" baseline="-25000" dirty="0"/>
              <a:t>3(-2)</a:t>
            </a:r>
            <a:r>
              <a:rPr lang="en-US" altLang="en-US" dirty="0"/>
              <a:t>(A)</a:t>
            </a:r>
            <a:r>
              <a:rPr lang="en-US" altLang="en-US" baseline="-25000" dirty="0"/>
              <a:t> </a:t>
            </a:r>
            <a:r>
              <a:rPr lang="en-US" altLang="en-US" dirty="0"/>
              <a:t>= 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B9D1E7DA-5E9A-4360-9793-0EED5BE31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78863"/>
              </p:ext>
            </p:extLst>
          </p:nvPr>
        </p:nvGraphicFramePr>
        <p:xfrm>
          <a:off x="2662971" y="1888507"/>
          <a:ext cx="1293081" cy="112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5" imgW="1218671" imgH="710891" progId="Equation.3">
                  <p:embed/>
                </p:oleObj>
              </mc:Choice>
              <mc:Fallback>
                <p:oleObj name="Equation" r:id="rId5" imgW="1218671" imgH="710891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B9D1E7DA-5E9A-4360-9793-0EED5BE31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971" y="1888507"/>
                        <a:ext cx="1293081" cy="112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>
            <a:extLst>
              <a:ext uri="{FF2B5EF4-FFF2-40B4-BE49-F238E27FC236}">
                <a16:creationId xmlns:a16="http://schemas.microsoft.com/office/drawing/2014/main" id="{D5C143AA-0EB0-4423-A25D-052BBC260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363" y="1069636"/>
            <a:ext cx="639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</a:t>
            </a:r>
            <a:r>
              <a:rPr lang="en-US" altLang="en-US" baseline="-25000" dirty="0"/>
              <a:t>4</a:t>
            </a:r>
            <a:r>
              <a:rPr lang="en-US" altLang="en-US" dirty="0"/>
              <a:t> = </a:t>
            </a:r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F61814AA-946B-42E6-BA8B-83C736799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92618"/>
              </p:ext>
            </p:extLst>
          </p:nvPr>
        </p:nvGraphicFramePr>
        <p:xfrm>
          <a:off x="3097499" y="660091"/>
          <a:ext cx="129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7" imgW="914400" imgH="914400" progId="Equation.3">
                  <p:embed/>
                </p:oleObj>
              </mc:Choice>
              <mc:Fallback>
                <p:oleObj name="Equation" r:id="rId7" imgW="914400" imgH="914400" progId="Equation.3">
                  <p:embed/>
                  <p:pic>
                    <p:nvPicPr>
                      <p:cNvPr id="14345" name="Object 9">
                        <a:extLst>
                          <a:ext uri="{FF2B5EF4-FFF2-40B4-BE49-F238E27FC236}">
                            <a16:creationId xmlns:a16="http://schemas.microsoft.com/office/drawing/2014/main" id="{F61814AA-946B-42E6-BA8B-83C736799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499" y="660091"/>
                        <a:ext cx="129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>
            <a:extLst>
              <a:ext uri="{FF2B5EF4-FFF2-40B4-BE49-F238E27FC236}">
                <a16:creationId xmlns:a16="http://schemas.microsoft.com/office/drawing/2014/main" id="{70818FD4-DC0F-4810-AF4F-6EF136585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581" y="2117755"/>
            <a:ext cx="994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</a:t>
            </a:r>
            <a:r>
              <a:rPr lang="en-US" altLang="en-US" baseline="-25000" dirty="0"/>
              <a:t>3(-2)</a:t>
            </a:r>
            <a:r>
              <a:rPr lang="en-US" altLang="en-US" dirty="0"/>
              <a:t> = </a:t>
            </a:r>
          </a:p>
        </p:txBody>
      </p:sp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2FA04F4A-073C-4DEE-91AA-FAAC58D2B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57650"/>
              </p:ext>
            </p:extLst>
          </p:nvPr>
        </p:nvGraphicFramePr>
        <p:xfrm>
          <a:off x="5062190" y="1768866"/>
          <a:ext cx="14573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9" imgW="1028700" imgH="914400" progId="Equation.3">
                  <p:embed/>
                </p:oleObj>
              </mc:Choice>
              <mc:Fallback>
                <p:oleObj name="Equation" r:id="rId9" imgW="1028700" imgH="914400" progId="Equation.3">
                  <p:embed/>
                  <p:pic>
                    <p:nvPicPr>
                      <p:cNvPr id="14347" name="Object 11">
                        <a:extLst>
                          <a:ext uri="{FF2B5EF4-FFF2-40B4-BE49-F238E27FC236}">
                            <a16:creationId xmlns:a16="http://schemas.microsoft.com/office/drawing/2014/main" id="{2FA04F4A-073C-4DEE-91AA-FAAC58D2B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190" y="1768866"/>
                        <a:ext cx="14573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>
            <a:extLst>
              <a:ext uri="{FF2B5EF4-FFF2-40B4-BE49-F238E27FC236}">
                <a16:creationId xmlns:a16="http://schemas.microsoft.com/office/drawing/2014/main" id="{BAECDCBC-385A-492B-BD82-DEF2BF474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750" y="3440204"/>
            <a:ext cx="121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  F</a:t>
            </a:r>
            <a:r>
              <a:rPr lang="en-US" altLang="en-US" baseline="-25000" dirty="0"/>
              <a:t>3(-2)</a:t>
            </a:r>
            <a:r>
              <a:rPr lang="en-US" altLang="en-US" dirty="0"/>
              <a:t>= </a:t>
            </a:r>
          </a:p>
        </p:txBody>
      </p:sp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44D5FA82-741D-4711-9DA5-EEBCC751E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16763"/>
              </p:ext>
            </p:extLst>
          </p:nvPr>
        </p:nvGraphicFramePr>
        <p:xfrm>
          <a:off x="4033044" y="3038476"/>
          <a:ext cx="1457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11" imgW="1028700" imgH="914400" progId="Equation.3">
                  <p:embed/>
                </p:oleObj>
              </mc:Choice>
              <mc:Fallback>
                <p:oleObj name="Equation" r:id="rId11" imgW="1028700" imgH="914400" progId="Equation.3">
                  <p:embed/>
                  <p:pic>
                    <p:nvPicPr>
                      <p:cNvPr id="14349" name="Object 13">
                        <a:extLst>
                          <a:ext uri="{FF2B5EF4-FFF2-40B4-BE49-F238E27FC236}">
                            <a16:creationId xmlns:a16="http://schemas.microsoft.com/office/drawing/2014/main" id="{44D5FA82-741D-4711-9DA5-EEBCC751E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44" y="3038476"/>
                        <a:ext cx="14573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076AD9FA-F946-41C4-9D24-78EEDEE49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10385"/>
              </p:ext>
            </p:extLst>
          </p:nvPr>
        </p:nvGraphicFramePr>
        <p:xfrm>
          <a:off x="2710657" y="3059903"/>
          <a:ext cx="1217613" cy="114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12" imgW="1193800" imgH="711200" progId="Equation.3">
                  <p:embed/>
                </p:oleObj>
              </mc:Choice>
              <mc:Fallback>
                <p:oleObj name="Equation" r:id="rId12" imgW="1193800" imgH="711200" progId="Equation.3">
                  <p:embed/>
                  <p:pic>
                    <p:nvPicPr>
                      <p:cNvPr id="14350" name="Object 14">
                        <a:extLst>
                          <a:ext uri="{FF2B5EF4-FFF2-40B4-BE49-F238E27FC236}">
                            <a16:creationId xmlns:a16="http://schemas.microsoft.com/office/drawing/2014/main" id="{076AD9FA-F946-41C4-9D24-78EEDEE49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57" y="3059903"/>
                        <a:ext cx="1217613" cy="1149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>
            <a:extLst>
              <a:ext uri="{FF2B5EF4-FFF2-40B4-BE49-F238E27FC236}">
                <a16:creationId xmlns:a16="http://schemas.microsoft.com/office/drawing/2014/main" id="{CEA866F7-4EC7-4679-862B-1443DD52F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3487738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= </a:t>
            </a:r>
          </a:p>
        </p:txBody>
      </p:sp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0C723530-1BF7-403F-945E-E8056151B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292315"/>
              </p:ext>
            </p:extLst>
          </p:nvPr>
        </p:nvGraphicFramePr>
        <p:xfrm>
          <a:off x="5868988" y="3064206"/>
          <a:ext cx="1235076" cy="114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13" imgW="1218671" imgH="710891" progId="Equation.3">
                  <p:embed/>
                </p:oleObj>
              </mc:Choice>
              <mc:Fallback>
                <p:oleObj name="Equation" r:id="rId13" imgW="1218671" imgH="710891" progId="Equation.3">
                  <p:embed/>
                  <p:pic>
                    <p:nvPicPr>
                      <p:cNvPr id="14352" name="Object 16">
                        <a:extLst>
                          <a:ext uri="{FF2B5EF4-FFF2-40B4-BE49-F238E27FC236}">
                            <a16:creationId xmlns:a16="http://schemas.microsoft.com/office/drawing/2014/main" id="{0C723530-1BF7-403F-945E-E8056151B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064206"/>
                        <a:ext cx="1235076" cy="1141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>
            <a:extLst>
              <a:ext uri="{FF2B5EF4-FFF2-40B4-BE49-F238E27FC236}">
                <a16:creationId xmlns:a16="http://schemas.microsoft.com/office/drawing/2014/main" id="{E43A4B2A-B131-4C4B-AD9D-31BA1D5F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750" y="4711791"/>
            <a:ext cx="13869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K</a:t>
            </a:r>
            <a:r>
              <a:rPr lang="en-US" altLang="en-US" baseline="-25000" dirty="0"/>
              <a:t>14(1)</a:t>
            </a:r>
            <a:r>
              <a:rPr lang="en-US" altLang="en-US" dirty="0"/>
              <a:t>(A) = </a:t>
            </a:r>
          </a:p>
        </p:txBody>
      </p:sp>
      <p:graphicFrame>
        <p:nvGraphicFramePr>
          <p:cNvPr id="14354" name="Object 18">
            <a:extLst>
              <a:ext uri="{FF2B5EF4-FFF2-40B4-BE49-F238E27FC236}">
                <a16:creationId xmlns:a16="http://schemas.microsoft.com/office/drawing/2014/main" id="{782A653A-53BC-4518-B119-2DF1E2E50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0642"/>
              </p:ext>
            </p:extLst>
          </p:nvPr>
        </p:nvGraphicFramePr>
        <p:xfrm>
          <a:off x="2663826" y="4272023"/>
          <a:ext cx="12842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15" imgW="1117600" imgH="711200" progId="Equation.3">
                  <p:embed/>
                </p:oleObj>
              </mc:Choice>
              <mc:Fallback>
                <p:oleObj name="Equation" r:id="rId15" imgW="1117600" imgH="711200" progId="Equation.3">
                  <p:embed/>
                  <p:pic>
                    <p:nvPicPr>
                      <p:cNvPr id="14354" name="Object 18">
                        <a:extLst>
                          <a:ext uri="{FF2B5EF4-FFF2-40B4-BE49-F238E27FC236}">
                            <a16:creationId xmlns:a16="http://schemas.microsoft.com/office/drawing/2014/main" id="{782A653A-53BC-4518-B119-2DF1E2E50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6" y="4272023"/>
                        <a:ext cx="12842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9">
            <a:extLst>
              <a:ext uri="{FF2B5EF4-FFF2-40B4-BE49-F238E27FC236}">
                <a16:creationId xmlns:a16="http://schemas.microsoft.com/office/drawing/2014/main" id="{565B3D88-41A3-4321-B0D6-DE79B3C13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577" y="6048527"/>
            <a:ext cx="1031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</a:t>
            </a:r>
            <a:r>
              <a:rPr lang="en-US" altLang="en-US" baseline="-25000" dirty="0"/>
              <a:t>14(1)</a:t>
            </a:r>
            <a:r>
              <a:rPr lang="en-US" altLang="en-US" dirty="0"/>
              <a:t> = </a:t>
            </a:r>
          </a:p>
        </p:txBody>
      </p:sp>
      <p:graphicFrame>
        <p:nvGraphicFramePr>
          <p:cNvPr id="14356" name="Object 20">
            <a:extLst>
              <a:ext uri="{FF2B5EF4-FFF2-40B4-BE49-F238E27FC236}">
                <a16:creationId xmlns:a16="http://schemas.microsoft.com/office/drawing/2014/main" id="{74697946-111B-4C05-ABD2-E962F941A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82693"/>
              </p:ext>
            </p:extLst>
          </p:nvPr>
        </p:nvGraphicFramePr>
        <p:xfrm>
          <a:off x="2667000" y="5605523"/>
          <a:ext cx="129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17" imgW="914400" imgH="914400" progId="Equation.3">
                  <p:embed/>
                </p:oleObj>
              </mc:Choice>
              <mc:Fallback>
                <p:oleObj name="Equation" r:id="rId17" imgW="914400" imgH="914400" progId="Equation.3">
                  <p:embed/>
                  <p:pic>
                    <p:nvPicPr>
                      <p:cNvPr id="14356" name="Object 20">
                        <a:extLst>
                          <a:ext uri="{FF2B5EF4-FFF2-40B4-BE49-F238E27FC236}">
                            <a16:creationId xmlns:a16="http://schemas.microsoft.com/office/drawing/2014/main" id="{74697946-111B-4C05-ABD2-E962F941A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605523"/>
                        <a:ext cx="129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Line 21">
            <a:extLst>
              <a:ext uri="{FF2B5EF4-FFF2-40B4-BE49-F238E27FC236}">
                <a16:creationId xmlns:a16="http://schemas.microsoft.com/office/drawing/2014/main" id="{D9876EFB-FD98-46ED-8E77-CEAD146D8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1" y="556742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2">
            <a:extLst>
              <a:ext uri="{FF2B5EF4-FFF2-40B4-BE49-F238E27FC236}">
                <a16:creationId xmlns:a16="http://schemas.microsoft.com/office/drawing/2014/main" id="{CC472849-A80B-47C8-9191-A8B970265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68985"/>
            <a:ext cx="1323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  F</a:t>
            </a:r>
            <a:r>
              <a:rPr lang="en-US" altLang="en-US" baseline="-25000" dirty="0"/>
              <a:t>14(1)</a:t>
            </a:r>
            <a:r>
              <a:rPr lang="en-US" altLang="en-US" dirty="0"/>
              <a:t> = </a:t>
            </a:r>
          </a:p>
        </p:txBody>
      </p:sp>
      <p:graphicFrame>
        <p:nvGraphicFramePr>
          <p:cNvPr id="14359" name="Object 23">
            <a:extLst>
              <a:ext uri="{FF2B5EF4-FFF2-40B4-BE49-F238E27FC236}">
                <a16:creationId xmlns:a16="http://schemas.microsoft.com/office/drawing/2014/main" id="{435A1EE8-DCE7-4DD7-B199-BD48886FC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06585"/>
              </p:ext>
            </p:extLst>
          </p:nvPr>
        </p:nvGraphicFramePr>
        <p:xfrm>
          <a:off x="6096000" y="4873624"/>
          <a:ext cx="1371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19" imgW="1193800" imgH="711200" progId="Equation.3">
                  <p:embed/>
                </p:oleObj>
              </mc:Choice>
              <mc:Fallback>
                <p:oleObj name="Equation" r:id="rId19" imgW="1193800" imgH="711200" progId="Equation.3">
                  <p:embed/>
                  <p:pic>
                    <p:nvPicPr>
                      <p:cNvPr id="14359" name="Object 23">
                        <a:extLst>
                          <a:ext uri="{FF2B5EF4-FFF2-40B4-BE49-F238E27FC236}">
                            <a16:creationId xmlns:a16="http://schemas.microsoft.com/office/drawing/2014/main" id="{435A1EE8-DCE7-4DD7-B199-BD48886FC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3624"/>
                        <a:ext cx="1371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>
            <a:extLst>
              <a:ext uri="{FF2B5EF4-FFF2-40B4-BE49-F238E27FC236}">
                <a16:creationId xmlns:a16="http://schemas.microsoft.com/office/drawing/2014/main" id="{DD296555-03F8-4F6A-9061-06256FBD0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03502"/>
              </p:ext>
            </p:extLst>
          </p:nvPr>
        </p:nvGraphicFramePr>
        <p:xfrm>
          <a:off x="7531093" y="4919723"/>
          <a:ext cx="129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20" imgW="914400" imgH="914400" progId="Equation.3">
                  <p:embed/>
                </p:oleObj>
              </mc:Choice>
              <mc:Fallback>
                <p:oleObj name="Equation" r:id="rId20" imgW="914400" imgH="914400" progId="Equation.3">
                  <p:embed/>
                  <p:pic>
                    <p:nvPicPr>
                      <p:cNvPr id="14360" name="Object 24">
                        <a:extLst>
                          <a:ext uri="{FF2B5EF4-FFF2-40B4-BE49-F238E27FC236}">
                            <a16:creationId xmlns:a16="http://schemas.microsoft.com/office/drawing/2014/main" id="{DD296555-03F8-4F6A-9061-06256FBD0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093" y="4919723"/>
                        <a:ext cx="129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5">
            <a:extLst>
              <a:ext uri="{FF2B5EF4-FFF2-40B4-BE49-F238E27FC236}">
                <a16:creationId xmlns:a16="http://schemas.microsoft.com/office/drawing/2014/main" id="{A41449D8-6329-4977-B3EB-9EABC4A1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493" y="5305424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= </a:t>
            </a:r>
          </a:p>
        </p:txBody>
      </p:sp>
      <p:graphicFrame>
        <p:nvGraphicFramePr>
          <p:cNvPr id="14362" name="Object 26">
            <a:extLst>
              <a:ext uri="{FF2B5EF4-FFF2-40B4-BE49-F238E27FC236}">
                <a16:creationId xmlns:a16="http://schemas.microsoft.com/office/drawing/2014/main" id="{57CF30BE-7B46-4F17-B3CC-E96C570A4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74558"/>
              </p:ext>
            </p:extLst>
          </p:nvPr>
        </p:nvGraphicFramePr>
        <p:xfrm>
          <a:off x="9164638" y="4878446"/>
          <a:ext cx="12842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21" imgW="1117600" imgH="711200" progId="Equation.3">
                  <p:embed/>
                </p:oleObj>
              </mc:Choice>
              <mc:Fallback>
                <p:oleObj name="Equation" r:id="rId21" imgW="1117600" imgH="711200" progId="Equation.3">
                  <p:embed/>
                  <p:pic>
                    <p:nvPicPr>
                      <p:cNvPr id="14362" name="Object 26">
                        <a:extLst>
                          <a:ext uri="{FF2B5EF4-FFF2-40B4-BE49-F238E27FC236}">
                            <a16:creationId xmlns:a16="http://schemas.microsoft.com/office/drawing/2014/main" id="{57CF30BE-7B46-4F17-B3CC-E96C570A4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638" y="4878446"/>
                        <a:ext cx="12842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Text Box 28">
            <a:extLst>
              <a:ext uri="{FF2B5EF4-FFF2-40B4-BE49-F238E27FC236}">
                <a16:creationId xmlns:a16="http://schemas.microsoft.com/office/drawing/2014/main" id="{09EF2141-F3AC-484F-8A3B-28CADCF2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3434831"/>
            <a:ext cx="1279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= K</a:t>
            </a:r>
            <a:r>
              <a:rPr lang="en-US" altLang="en-US" baseline="-25000" dirty="0"/>
              <a:t>3(-2)</a:t>
            </a:r>
            <a:r>
              <a:rPr lang="en-US" altLang="en-US" dirty="0"/>
              <a:t>(A)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B36ACB37-DE19-49C1-9A4D-80C45A43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853" y="6264275"/>
            <a:ext cx="13163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= K</a:t>
            </a:r>
            <a:r>
              <a:rPr lang="en-US" altLang="en-US" baseline="-25000" dirty="0"/>
              <a:t>14(1)</a:t>
            </a:r>
            <a:r>
              <a:rPr lang="en-US" altLang="en-US" dirty="0"/>
              <a:t>(A)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6D53703E-57CC-4E50-B455-77D9D5EB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706" y="697678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Jadi</a:t>
            </a:r>
            <a:r>
              <a:rPr lang="en-US" altLang="en-US" dirty="0"/>
              <a:t> :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42AAAC11-A802-4240-AF91-A3EF362C1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497" y="711531"/>
            <a:ext cx="2192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K</a:t>
            </a:r>
            <a:r>
              <a:rPr lang="en-US" altLang="en-US" baseline="-25000" dirty="0"/>
              <a:t>3(-2)</a:t>
            </a:r>
            <a:r>
              <a:rPr lang="en-US" altLang="en-US" dirty="0"/>
              <a:t>(A)</a:t>
            </a:r>
            <a:r>
              <a:rPr lang="en-US" altLang="en-US" baseline="-25000" dirty="0"/>
              <a:t> </a:t>
            </a:r>
            <a:r>
              <a:rPr lang="en-US" altLang="en-US" dirty="0"/>
              <a:t>= A  F</a:t>
            </a:r>
            <a:r>
              <a:rPr lang="en-US" altLang="en-US" baseline="-25000" dirty="0"/>
              <a:t>3(-2)</a:t>
            </a:r>
            <a:r>
              <a:rPr lang="en-US" altLang="en-US" dirty="0"/>
              <a:t> 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ED4C5998-5CE1-4377-8732-3ED65E69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497" y="1132984"/>
            <a:ext cx="2219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14(1)</a:t>
            </a:r>
            <a:r>
              <a:rPr lang="en-US" altLang="en-US"/>
              <a:t>(A) = A  F</a:t>
            </a:r>
            <a:r>
              <a:rPr lang="en-US" altLang="en-US" baseline="-25000"/>
              <a:t>14(1)</a:t>
            </a:r>
            <a:endParaRPr lang="en-US" altLang="en-US"/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89FA75A8-8ACD-46EC-9B20-5175EE3E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103" y="721757"/>
            <a:ext cx="4183065" cy="101566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OKE </a:t>
            </a:r>
            <a:r>
              <a:rPr lang="en-US" altLang="en-US" dirty="0" err="1"/>
              <a:t>identik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penggandaan</a:t>
            </a:r>
            <a:endParaRPr lang="en-US" altLang="en-US" dirty="0"/>
          </a:p>
          <a:p>
            <a:pPr eaLnBrk="1" hangingPunct="1"/>
            <a:r>
              <a:rPr lang="en-US" altLang="en-US" dirty="0"/>
              <a:t>di </a:t>
            </a:r>
            <a:r>
              <a:rPr lang="en-US" altLang="en-US" dirty="0" err="1"/>
              <a:t>akhir</a:t>
            </a:r>
            <a:r>
              <a:rPr lang="en-US" altLang="en-US" dirty="0"/>
              <a:t> (</a:t>
            </a:r>
            <a:r>
              <a:rPr lang="en-US" altLang="en-US" dirty="0" err="1"/>
              <a:t>belakang</a:t>
            </a:r>
            <a:r>
              <a:rPr lang="en-US" altLang="en-US" dirty="0"/>
              <a:t>)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 err="1"/>
              <a:t>elementer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yang </a:t>
            </a:r>
            <a:r>
              <a:rPr lang="en-US" altLang="en-US" dirty="0" err="1"/>
              <a:t>sama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15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30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0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30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30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0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3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3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2" grpId="0"/>
      <p:bldP spid="14344" grpId="0"/>
      <p:bldP spid="14346" grpId="0"/>
      <p:bldP spid="14348" grpId="0"/>
      <p:bldP spid="14351" grpId="0"/>
      <p:bldP spid="14353" grpId="0"/>
      <p:bldP spid="14355" grpId="0"/>
      <p:bldP spid="14358" grpId="0"/>
      <p:bldP spid="14361" grpId="0"/>
      <p:bldP spid="14364" grpId="0"/>
      <p:bldP spid="14365" grpId="0"/>
      <p:bldP spid="14366" grpId="0"/>
      <p:bldP spid="14367" grpId="0"/>
      <p:bldP spid="14368" grpId="0"/>
      <p:bldP spid="143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D186AF0F-FE47-4A36-8D98-035B7D24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1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 = 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7C699D62-0C79-4DE6-B7E6-2653B7306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12625"/>
              </p:ext>
            </p:extLst>
          </p:nvPr>
        </p:nvGraphicFramePr>
        <p:xfrm>
          <a:off x="2286000" y="990600"/>
          <a:ext cx="129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3" imgW="1002865" imgH="710891" progId="Equation.3">
                  <p:embed/>
                </p:oleObj>
              </mc:Choice>
              <mc:Fallback>
                <p:oleObj name="Equation" r:id="rId3" imgW="1002865" imgH="710891" progId="Equation.3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7C699D62-0C79-4DE6-B7E6-2653B7306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129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C1B8BBAD-D90D-4E48-8A8F-C376DB709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11430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21(1)</a:t>
            </a:r>
            <a:endParaRPr lang="en-US" altLang="en-US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84EF55D4-04AC-41B9-8B9F-2AA86169E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4478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5FF55163-8CC3-4ED8-BDC5-A1EBFC9B2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67347"/>
              </p:ext>
            </p:extLst>
          </p:nvPr>
        </p:nvGraphicFramePr>
        <p:xfrm>
          <a:off x="4403726" y="9906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5" imgW="888614" imgH="710891" progId="Equation.3">
                  <p:embed/>
                </p:oleObj>
              </mc:Choice>
              <mc:Fallback>
                <p:oleObj name="Equation" r:id="rId5" imgW="888614" imgH="710891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5FF55163-8CC3-4ED8-BDC5-A1EBFC9B2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6" y="9906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>
            <a:extLst>
              <a:ext uri="{FF2B5EF4-FFF2-40B4-BE49-F238E27FC236}">
                <a16:creationId xmlns:a16="http://schemas.microsoft.com/office/drawing/2014/main" id="{5D4E3DF6-B2BA-4384-901C-16DE5E59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1143001"/>
            <a:ext cx="938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31(-2)</a:t>
            </a:r>
            <a:endParaRPr lang="en-US" altLang="en-US"/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5AC9577E-5343-46CD-AFF5-E44125F5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4478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5C845517-60D4-43FD-BC49-6E8C17D38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196551"/>
              </p:ext>
            </p:extLst>
          </p:nvPr>
        </p:nvGraphicFramePr>
        <p:xfrm>
          <a:off x="6172201" y="9906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7" imgW="888614" imgH="710891" progId="Equation.3">
                  <p:embed/>
                </p:oleObj>
              </mc:Choice>
              <mc:Fallback>
                <p:oleObj name="Equation" r:id="rId7" imgW="888614" imgH="710891" progId="Equation.3">
                  <p:embed/>
                  <p:pic>
                    <p:nvPicPr>
                      <p:cNvPr id="16393" name="Object 9">
                        <a:extLst>
                          <a:ext uri="{FF2B5EF4-FFF2-40B4-BE49-F238E27FC236}">
                            <a16:creationId xmlns:a16="http://schemas.microsoft.com/office/drawing/2014/main" id="{5C845517-60D4-43FD-BC49-6E8C17D38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9906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>
            <a:extLst>
              <a:ext uri="{FF2B5EF4-FFF2-40B4-BE49-F238E27FC236}">
                <a16:creationId xmlns:a16="http://schemas.microsoft.com/office/drawing/2014/main" id="{E42265A0-D7BB-4FD1-82DA-80EBD16D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6" y="1077913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32(5)</a:t>
            </a:r>
            <a:endParaRPr lang="en-US" altLang="en-US"/>
          </a:p>
        </p:txBody>
      </p:sp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8DE71424-6D66-4061-8457-1579FF28C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06231"/>
              </p:ext>
            </p:extLst>
          </p:nvPr>
        </p:nvGraphicFramePr>
        <p:xfrm>
          <a:off x="7924801" y="9906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9" imgW="888614" imgH="710891" progId="Equation.3">
                  <p:embed/>
                </p:oleObj>
              </mc:Choice>
              <mc:Fallback>
                <p:oleObj name="Equation" r:id="rId9" imgW="888614" imgH="710891" progId="Equation.3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8DE71424-6D66-4061-8457-1579FF28C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9906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>
            <a:extLst>
              <a:ext uri="{FF2B5EF4-FFF2-40B4-BE49-F238E27FC236}">
                <a16:creationId xmlns:a16="http://schemas.microsoft.com/office/drawing/2014/main" id="{EA6D68E4-FD6B-482B-850E-061B38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1306514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Q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9C6F8A2A-0CAA-4668-A981-AC4E874B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3716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6BFB1005-B08C-4C3E-8465-3BA74F33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2438400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32(5)</a:t>
            </a:r>
            <a:endParaRPr lang="en-US" altLang="en-US"/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BAF144E6-55A8-4625-814D-FD0FC24B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438401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31(-2)</a:t>
            </a:r>
            <a:endParaRPr lang="en-US" altLang="en-US"/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6F5CA633-4C10-463F-9335-BB4B48C0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24384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21(1)</a:t>
            </a:r>
            <a:endParaRPr lang="en-US" altLang="en-US"/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A6FD1C97-899A-4307-9BF1-0CB7E6EA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1"/>
            <a:ext cx="73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(P) </a:t>
            </a: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id="{38C19039-4D69-43F7-97CF-617762F62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2373314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Dalam hal ini :</a:t>
            </a: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id="{B591AE7A-F317-42C2-BD65-2A950E7C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3211514"/>
            <a:ext cx="4937125" cy="396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Atau bisa juga dengan matriks elementer :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6972CFEC-0C7B-43F6-9FA4-B66852CB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114801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</a:t>
            </a: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0DCE45EA-09EB-42A7-B3F2-F937D784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6" y="4125913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aseline="-25000"/>
              <a:t>21(1)</a:t>
            </a:r>
            <a:endParaRPr lang="en-US" altLang="en-US"/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id="{2E44B336-CBDD-4F96-BCE1-D0C92FC53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4114800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  <a:r>
              <a:rPr lang="en-US" altLang="en-US" baseline="-25000"/>
              <a:t>31(-2)</a:t>
            </a:r>
            <a:endParaRPr lang="en-US" altLang="en-US"/>
          </a:p>
        </p:txBody>
      </p:sp>
      <p:sp>
        <p:nvSpPr>
          <p:cNvPr id="16421" name="Text Box 37">
            <a:extLst>
              <a:ext uri="{FF2B5EF4-FFF2-40B4-BE49-F238E27FC236}">
                <a16:creationId xmlns:a16="http://schemas.microsoft.com/office/drawing/2014/main" id="{AF04C604-87A6-46B4-B85C-DA6CEC58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14800"/>
            <a:ext cx="7409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32(5)</a:t>
            </a:r>
            <a:endParaRPr lang="en-US" altLang="en-US"/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348B7DD3-BAE3-442E-BD86-2ACC5BF9F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114801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Q</a:t>
            </a:r>
          </a:p>
        </p:txBody>
      </p:sp>
      <p:graphicFrame>
        <p:nvGraphicFramePr>
          <p:cNvPr id="16423" name="Object 39">
            <a:extLst>
              <a:ext uri="{FF2B5EF4-FFF2-40B4-BE49-F238E27FC236}">
                <a16:creationId xmlns:a16="http://schemas.microsoft.com/office/drawing/2014/main" id="{06C53E4A-29D6-42A0-BBA1-6C41F912B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234815"/>
              </p:ext>
            </p:extLst>
          </p:nvPr>
        </p:nvGraphicFramePr>
        <p:xfrm>
          <a:off x="3962400" y="4648200"/>
          <a:ext cx="127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11" imgW="812447" imgH="710891" progId="Equation.3">
                  <p:embed/>
                </p:oleObj>
              </mc:Choice>
              <mc:Fallback>
                <p:oleObj name="Equation" r:id="rId11" imgW="812447" imgH="710891" progId="Equation.3">
                  <p:embed/>
                  <p:pic>
                    <p:nvPicPr>
                      <p:cNvPr id="16423" name="Object 39">
                        <a:extLst>
                          <a:ext uri="{FF2B5EF4-FFF2-40B4-BE49-F238E27FC236}">
                            <a16:creationId xmlns:a16="http://schemas.microsoft.com/office/drawing/2014/main" id="{06C53E4A-29D6-42A0-BBA1-6C41F912B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1270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Object 41">
            <a:extLst>
              <a:ext uri="{FF2B5EF4-FFF2-40B4-BE49-F238E27FC236}">
                <a16:creationId xmlns:a16="http://schemas.microsoft.com/office/drawing/2014/main" id="{8C3C27F8-1936-4056-BB54-CB61975B0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024741"/>
              </p:ext>
            </p:extLst>
          </p:nvPr>
        </p:nvGraphicFramePr>
        <p:xfrm>
          <a:off x="5334000" y="4648200"/>
          <a:ext cx="838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13" imgW="698500" imgH="711200" progId="Equation.3">
                  <p:embed/>
                </p:oleObj>
              </mc:Choice>
              <mc:Fallback>
                <p:oleObj name="Equation" r:id="rId13" imgW="698500" imgH="711200" progId="Equation.3">
                  <p:embed/>
                  <p:pic>
                    <p:nvPicPr>
                      <p:cNvPr id="16425" name="Object 41">
                        <a:extLst>
                          <a:ext uri="{FF2B5EF4-FFF2-40B4-BE49-F238E27FC236}">
                            <a16:creationId xmlns:a16="http://schemas.microsoft.com/office/drawing/2014/main" id="{8C3C27F8-1936-4056-BB54-CB61975B0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838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2">
            <a:extLst>
              <a:ext uri="{FF2B5EF4-FFF2-40B4-BE49-F238E27FC236}">
                <a16:creationId xmlns:a16="http://schemas.microsoft.com/office/drawing/2014/main" id="{9A4F493F-76E5-4B7D-9092-43D41C30C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605515"/>
              </p:ext>
            </p:extLst>
          </p:nvPr>
        </p:nvGraphicFramePr>
        <p:xfrm>
          <a:off x="6248400" y="4648200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15" imgW="1002865" imgH="710891" progId="Equation.3">
                  <p:embed/>
                </p:oleObj>
              </mc:Choice>
              <mc:Fallback>
                <p:oleObj name="Equation" r:id="rId15" imgW="1002865" imgH="710891" progId="Equation.3">
                  <p:embed/>
                  <p:pic>
                    <p:nvPicPr>
                      <p:cNvPr id="16426" name="Object 42">
                        <a:extLst>
                          <a:ext uri="{FF2B5EF4-FFF2-40B4-BE49-F238E27FC236}">
                            <a16:creationId xmlns:a16="http://schemas.microsoft.com/office/drawing/2014/main" id="{9A4F493F-76E5-4B7D-9092-43D41C30C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48200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3">
            <a:extLst>
              <a:ext uri="{FF2B5EF4-FFF2-40B4-BE49-F238E27FC236}">
                <a16:creationId xmlns:a16="http://schemas.microsoft.com/office/drawing/2014/main" id="{BC7B1330-1D80-4CFB-B14A-A4CF9F6A2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778276"/>
              </p:ext>
            </p:extLst>
          </p:nvPr>
        </p:nvGraphicFramePr>
        <p:xfrm>
          <a:off x="7696200" y="4572000"/>
          <a:ext cx="99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16" imgW="698500" imgH="711200" progId="Equation.3">
                  <p:embed/>
                </p:oleObj>
              </mc:Choice>
              <mc:Fallback>
                <p:oleObj name="Equation" r:id="rId16" imgW="698500" imgH="711200" progId="Equation.3">
                  <p:embed/>
                  <p:pic>
                    <p:nvPicPr>
                      <p:cNvPr id="16427" name="Object 43">
                        <a:extLst>
                          <a:ext uri="{FF2B5EF4-FFF2-40B4-BE49-F238E27FC236}">
                            <a16:creationId xmlns:a16="http://schemas.microsoft.com/office/drawing/2014/main" id="{BC7B1330-1D80-4CFB-B14A-A4CF9F6A2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72000"/>
                        <a:ext cx="99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Text Box 44">
            <a:extLst>
              <a:ext uri="{FF2B5EF4-FFF2-40B4-BE49-F238E27FC236}">
                <a16:creationId xmlns:a16="http://schemas.microsoft.com/office/drawing/2014/main" id="{8A282E06-C81F-46FE-932A-C211A5A35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5" y="4964114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</a:t>
            </a:r>
          </a:p>
        </p:txBody>
      </p:sp>
      <p:graphicFrame>
        <p:nvGraphicFramePr>
          <p:cNvPr id="16429" name="Object 45">
            <a:extLst>
              <a:ext uri="{FF2B5EF4-FFF2-40B4-BE49-F238E27FC236}">
                <a16:creationId xmlns:a16="http://schemas.microsoft.com/office/drawing/2014/main" id="{0BCF15CB-574A-4FC3-BF2B-6507E9FAB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71685"/>
              </p:ext>
            </p:extLst>
          </p:nvPr>
        </p:nvGraphicFramePr>
        <p:xfrm>
          <a:off x="9144001" y="46482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18" imgW="888614" imgH="710891" progId="Equation.3">
                  <p:embed/>
                </p:oleObj>
              </mc:Choice>
              <mc:Fallback>
                <p:oleObj name="Equation" r:id="rId18" imgW="888614" imgH="710891" progId="Equation.3">
                  <p:embed/>
                  <p:pic>
                    <p:nvPicPr>
                      <p:cNvPr id="16429" name="Object 45">
                        <a:extLst>
                          <a:ext uri="{FF2B5EF4-FFF2-40B4-BE49-F238E27FC236}">
                            <a16:creationId xmlns:a16="http://schemas.microsoft.com/office/drawing/2014/main" id="{0BCF15CB-574A-4FC3-BF2B-6507E9FAB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46482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0" name="Text Box 46">
            <a:extLst>
              <a:ext uri="{FF2B5EF4-FFF2-40B4-BE49-F238E27FC236}">
                <a16:creationId xmlns:a16="http://schemas.microsoft.com/office/drawing/2014/main" id="{3E0D2DAE-6B77-4CAF-BBC9-D572479A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438401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Q</a:t>
            </a:r>
          </a:p>
        </p:txBody>
      </p:sp>
    </p:spTree>
    <p:extLst>
      <p:ext uri="{BB962C8B-B14F-4D97-AF65-F5344CB8AC3E}">
        <p14:creationId xmlns:p14="http://schemas.microsoft.com/office/powerpoint/2010/main" val="382850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3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/>
      <p:bldP spid="16389" grpId="0"/>
      <p:bldP spid="16391" grpId="0"/>
      <p:bldP spid="16392" grpId="0"/>
      <p:bldP spid="16394" grpId="0"/>
      <p:bldP spid="16396" grpId="0"/>
      <p:bldP spid="16397" grpId="0"/>
      <p:bldP spid="16401" grpId="0"/>
      <p:bldP spid="16403" grpId="0"/>
      <p:bldP spid="16405" grpId="0"/>
      <p:bldP spid="16407" grpId="0"/>
      <p:bldP spid="16416" grpId="0"/>
      <p:bldP spid="16417" grpId="0" animBg="1"/>
      <p:bldP spid="16418" grpId="0"/>
      <p:bldP spid="16419" grpId="0"/>
      <p:bldP spid="16420" grpId="0"/>
      <p:bldP spid="16421" grpId="0"/>
      <p:bldP spid="16422" grpId="0"/>
      <p:bldP spid="16428" grpId="0"/>
      <p:bldP spid="164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3" name="Oval 31">
            <a:extLst>
              <a:ext uri="{FF2B5EF4-FFF2-40B4-BE49-F238E27FC236}">
                <a16:creationId xmlns:a16="http://schemas.microsoft.com/office/drawing/2014/main" id="{6AB9289D-5030-4697-AF50-068C5DE9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800600"/>
            <a:ext cx="304800" cy="304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2" name="Oval 30">
            <a:extLst>
              <a:ext uri="{FF2B5EF4-FFF2-40B4-BE49-F238E27FC236}">
                <a16:creationId xmlns:a16="http://schemas.microsoft.com/office/drawing/2014/main" id="{363A072D-2605-4BF7-90B6-C892C700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4343400"/>
            <a:ext cx="381000" cy="304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1" name="Oval 29">
            <a:extLst>
              <a:ext uri="{FF2B5EF4-FFF2-40B4-BE49-F238E27FC236}">
                <a16:creationId xmlns:a16="http://schemas.microsoft.com/office/drawing/2014/main" id="{3A9C885F-0E99-4C90-AF20-7E5E77EBF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0000"/>
            <a:ext cx="381000" cy="457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Oval 20">
            <a:extLst>
              <a:ext uri="{FF2B5EF4-FFF2-40B4-BE49-F238E27FC236}">
                <a16:creationId xmlns:a16="http://schemas.microsoft.com/office/drawing/2014/main" id="{FFA0DC64-A219-442F-9CDB-3AB46294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533400" cy="304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Oval 19">
            <a:extLst>
              <a:ext uri="{FF2B5EF4-FFF2-40B4-BE49-F238E27FC236}">
                <a16:creationId xmlns:a16="http://schemas.microsoft.com/office/drawing/2014/main" id="{DEB779C5-BE8F-4AAF-9C6D-2691AA8D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343400"/>
            <a:ext cx="381000" cy="304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4A29065A-63AD-4979-BA2B-ADE71816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962400"/>
            <a:ext cx="533400" cy="3048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Oval 11">
            <a:extLst>
              <a:ext uri="{FF2B5EF4-FFF2-40B4-BE49-F238E27FC236}">
                <a16:creationId xmlns:a16="http://schemas.microsoft.com/office/drawing/2014/main" id="{6B68DC15-87FF-4EA2-ABB3-63B1AD54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86200"/>
            <a:ext cx="457200" cy="381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716543C3-B78E-4990-A3F4-53210E431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" y="715964"/>
            <a:ext cx="2981325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66"/>
                </a:solidFill>
              </a:rPr>
              <a:t> MATRIKS ESELON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0EC33D44-977A-44A4-92FE-4B280E670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1" y="1295400"/>
            <a:ext cx="8213725" cy="12001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Matriks yang banyak elemen nol sebelum elemen tidak nol pertama dari baris ke baris menjadi bertambah sampai (apabila ada) semua elemen dalam baris menjadi nol 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05E06869-6A9D-4E5F-A391-37FC7A9B8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9" y="3044826"/>
            <a:ext cx="4638675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66"/>
                </a:solidFill>
              </a:rPr>
              <a:t>Reduksi menjadi bentuk eselon :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EE0C1692-DE0D-4BE6-8FE5-6EEDB357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27831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= </a:t>
            </a:r>
          </a:p>
        </p:txBody>
      </p:sp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id="{A199D71E-1198-44FE-831C-763609E2D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886200"/>
          <a:ext cx="1447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3" imgW="1155700" imgH="711200" progId="Equation.3">
                  <p:embed/>
                </p:oleObj>
              </mc:Choice>
              <mc:Fallback>
                <p:oleObj name="Equation" r:id="rId3" imgW="1155700" imgH="711200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id="{A199D71E-1198-44FE-831C-763609E2D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86200"/>
                        <a:ext cx="1447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>
            <a:extLst>
              <a:ext uri="{FF2B5EF4-FFF2-40B4-BE49-F238E27FC236}">
                <a16:creationId xmlns:a16="http://schemas.microsoft.com/office/drawing/2014/main" id="{22F9C4C7-AF6C-42F4-AB17-3CBE3CFC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39624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21(1)</a:t>
            </a:r>
            <a:endParaRPr lang="en-US" altLang="en-US"/>
          </a:p>
        </p:txBody>
      </p:sp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id="{5DD30BC9-5EFE-4C56-90FF-F9CCC09F5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886200"/>
          <a:ext cx="1479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5" imgW="1180588" imgH="710891" progId="Equation.3">
                  <p:embed/>
                </p:oleObj>
              </mc:Choice>
              <mc:Fallback>
                <p:oleObj name="Equation" r:id="rId5" imgW="1180588" imgH="710891" progId="Equation.3">
                  <p:embed/>
                  <p:pic>
                    <p:nvPicPr>
                      <p:cNvPr id="18445" name="Object 13">
                        <a:extLst>
                          <a:ext uri="{FF2B5EF4-FFF2-40B4-BE49-F238E27FC236}">
                            <a16:creationId xmlns:a16="http://schemas.microsoft.com/office/drawing/2014/main" id="{5DD30BC9-5EFE-4C56-90FF-F9CCC09F5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86200"/>
                        <a:ext cx="14795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>
            <a:extLst>
              <a:ext uri="{FF2B5EF4-FFF2-40B4-BE49-F238E27FC236}">
                <a16:creationId xmlns:a16="http://schemas.microsoft.com/office/drawing/2014/main" id="{F0DF1297-07D0-4F4D-9289-D51EFA3E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038601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31(2)</a:t>
            </a:r>
            <a:endParaRPr lang="en-US" altLang="en-US"/>
          </a:p>
        </p:txBody>
      </p:sp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228291DA-1228-4161-A3A5-8FB751E1D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3886200"/>
          <a:ext cx="1241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7" imgW="990170" imgH="710891" progId="Equation.3">
                  <p:embed/>
                </p:oleObj>
              </mc:Choice>
              <mc:Fallback>
                <p:oleObj name="Equation" r:id="rId7" imgW="990170" imgH="710891" progId="Equation.3">
                  <p:embed/>
                  <p:pic>
                    <p:nvPicPr>
                      <p:cNvPr id="18448" name="Object 16">
                        <a:extLst>
                          <a:ext uri="{FF2B5EF4-FFF2-40B4-BE49-F238E27FC236}">
                            <a16:creationId xmlns:a16="http://schemas.microsoft.com/office/drawing/2014/main" id="{228291DA-1228-4161-A3A5-8FB751E1D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3886200"/>
                        <a:ext cx="12414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7">
            <a:extLst>
              <a:ext uri="{FF2B5EF4-FFF2-40B4-BE49-F238E27FC236}">
                <a16:creationId xmlns:a16="http://schemas.microsoft.com/office/drawing/2014/main" id="{5346E973-0BE2-4823-B9DD-E1271436C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40386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32(-1)</a:t>
            </a:r>
            <a:endParaRPr lang="en-US" altLang="en-US"/>
          </a:p>
        </p:txBody>
      </p:sp>
      <p:graphicFrame>
        <p:nvGraphicFramePr>
          <p:cNvPr id="18450" name="Object 18">
            <a:extLst>
              <a:ext uri="{FF2B5EF4-FFF2-40B4-BE49-F238E27FC236}">
                <a16:creationId xmlns:a16="http://schemas.microsoft.com/office/drawing/2014/main" id="{69324238-864D-4B71-B2A7-390605D2F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3886200"/>
          <a:ext cx="14017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9" imgW="1117600" imgH="711200" progId="Equation.3">
                  <p:embed/>
                </p:oleObj>
              </mc:Choice>
              <mc:Fallback>
                <p:oleObj name="Equation" r:id="rId9" imgW="1117600" imgH="711200" progId="Equation.3">
                  <p:embed/>
                  <p:pic>
                    <p:nvPicPr>
                      <p:cNvPr id="18450" name="Object 18">
                        <a:extLst>
                          <a:ext uri="{FF2B5EF4-FFF2-40B4-BE49-F238E27FC236}">
                            <a16:creationId xmlns:a16="http://schemas.microsoft.com/office/drawing/2014/main" id="{69324238-864D-4B71-B2A7-390605D2F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3886200"/>
                        <a:ext cx="14017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Text Box 21">
            <a:extLst>
              <a:ext uri="{FF2B5EF4-FFF2-40B4-BE49-F238E27FC236}">
                <a16:creationId xmlns:a16="http://schemas.microsoft.com/office/drawing/2014/main" id="{19C90786-CFE5-4640-A93A-247970F5E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525" y="4202114"/>
            <a:ext cx="58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U</a:t>
            </a:r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id="{FD35F9D7-F09E-4A0A-9DF5-03C79A387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192714"/>
            <a:ext cx="400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Jadi bentuk eselon dari A adalah :</a:t>
            </a:r>
          </a:p>
        </p:txBody>
      </p:sp>
      <p:sp>
        <p:nvSpPr>
          <p:cNvPr id="18455" name="Text Box 23">
            <a:extLst>
              <a:ext uri="{FF2B5EF4-FFF2-40B4-BE49-F238E27FC236}">
                <a16:creationId xmlns:a16="http://schemas.microsoft.com/office/drawing/2014/main" id="{4791F9FA-5592-496A-82DF-138FD76B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878514"/>
            <a:ext cx="655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 = </a:t>
            </a:r>
          </a:p>
        </p:txBody>
      </p:sp>
      <p:graphicFrame>
        <p:nvGraphicFramePr>
          <p:cNvPr id="18456" name="Object 24">
            <a:extLst>
              <a:ext uri="{FF2B5EF4-FFF2-40B4-BE49-F238E27FC236}">
                <a16:creationId xmlns:a16="http://schemas.microsoft.com/office/drawing/2014/main" id="{352948B0-7021-431D-8256-21898D82D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5562600"/>
          <a:ext cx="14017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11" imgW="1117600" imgH="711200" progId="Equation.3">
                  <p:embed/>
                </p:oleObj>
              </mc:Choice>
              <mc:Fallback>
                <p:oleObj name="Equation" r:id="rId11" imgW="1117600" imgH="711200" progId="Equation.3">
                  <p:embed/>
                  <p:pic>
                    <p:nvPicPr>
                      <p:cNvPr id="18456" name="Object 24">
                        <a:extLst>
                          <a:ext uri="{FF2B5EF4-FFF2-40B4-BE49-F238E27FC236}">
                            <a16:creationId xmlns:a16="http://schemas.microsoft.com/office/drawing/2014/main" id="{352948B0-7021-431D-8256-21898D82D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562600"/>
                        <a:ext cx="14017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Text Box 26">
            <a:extLst>
              <a:ext uri="{FF2B5EF4-FFF2-40B4-BE49-F238E27FC236}">
                <a16:creationId xmlns:a16="http://schemas.microsoft.com/office/drawing/2014/main" id="{E083F329-137D-4A78-8F36-9A018992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4278314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C01021C6-0A1E-4AEC-8299-825D0AD0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196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C13AD523-ECA7-4C39-AA05-23ACDD69D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4196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6125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1000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1000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000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1000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1000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000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1000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1000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000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3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3" grpId="0" animBg="1"/>
      <p:bldP spid="18462" grpId="0" animBg="1"/>
      <p:bldP spid="18461" grpId="0" animBg="1"/>
      <p:bldP spid="18452" grpId="0" animBg="1"/>
      <p:bldP spid="18451" grpId="0" animBg="1"/>
      <p:bldP spid="18446" grpId="0" animBg="1"/>
      <p:bldP spid="18443" grpId="0" animBg="1"/>
      <p:bldP spid="18436" grpId="0" animBg="1"/>
      <p:bldP spid="18437" grpId="0" animBg="1"/>
      <p:bldP spid="18440" grpId="0" animBg="1"/>
      <p:bldP spid="18441" grpId="0"/>
      <p:bldP spid="18444" grpId="0"/>
      <p:bldP spid="18447" grpId="0"/>
      <p:bldP spid="18449" grpId="0"/>
      <p:bldP spid="18453" grpId="0"/>
      <p:bldP spid="18454" grpId="0"/>
      <p:bldP spid="18455" grpId="0"/>
      <p:bldP spid="18458" grpId="0"/>
      <p:bldP spid="18459" grpId="0"/>
      <p:bldP spid="184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06CE-28DF-42E2-98E9-98072DCF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981200"/>
            <a:ext cx="11290300" cy="3333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eselon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baris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tereduksi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matriks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eselon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nol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</a:t>
            </a:r>
          </a:p>
          <a:p>
            <a:pPr>
              <a:defRPr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satu-satunya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unsur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yg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nol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kolom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mana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berada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1547F85-CC61-45BF-AC88-43392E9AA026}"/>
              </a:ext>
            </a:extLst>
          </p:cNvPr>
          <p:cNvSpPr/>
          <p:nvPr/>
        </p:nvSpPr>
        <p:spPr>
          <a:xfrm>
            <a:off x="3200400" y="4267200"/>
            <a:ext cx="1752600" cy="1676400"/>
          </a:xfrm>
          <a:prstGeom prst="bracketPair">
            <a:avLst>
              <a:gd name="adj" fmla="val 1189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F85B63E9-F22E-47B2-AB4A-D37847C0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1" y="4376738"/>
            <a:ext cx="153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1  0  3  0   0</a:t>
            </a:r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5765DE4C-AB21-49D9-B011-DC0FE8C3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1" y="4914900"/>
            <a:ext cx="153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0  1  2  0   0</a:t>
            </a:r>
          </a:p>
        </p:txBody>
      </p:sp>
      <p:sp>
        <p:nvSpPr>
          <p:cNvPr id="21511" name="TextBox 6">
            <a:extLst>
              <a:ext uri="{FF2B5EF4-FFF2-40B4-BE49-F238E27FC236}">
                <a16:creationId xmlns:a16="http://schemas.microsoft.com/office/drawing/2014/main" id="{2983AF65-061B-49FE-B6F5-2B8308BF5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1" y="5513388"/>
            <a:ext cx="153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0  0  0  1   5</a:t>
            </a:r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5611F4FE-540A-4583-947D-DB9921EC85C9}"/>
              </a:ext>
            </a:extLst>
          </p:cNvPr>
          <p:cNvSpPr/>
          <p:nvPr/>
        </p:nvSpPr>
        <p:spPr>
          <a:xfrm>
            <a:off x="661928" y="731817"/>
            <a:ext cx="11225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MEREDUKSI MATRIKS MENJADI </a:t>
            </a:r>
            <a:r>
              <a:rPr lang="en-US" alt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ROW ECHELON FORM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5" name="Rectangle 27">
            <a:extLst>
              <a:ext uri="{FF2B5EF4-FFF2-40B4-BE49-F238E27FC236}">
                <a16:creationId xmlns:a16="http://schemas.microsoft.com/office/drawing/2014/main" id="{8770FA0B-A25C-4607-ADC4-77E18D05E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29200"/>
            <a:ext cx="4335289" cy="16764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5E5FB102-D366-469E-BDD6-C2CB90394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9" y="838201"/>
            <a:ext cx="1368425" cy="46196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Contoh :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420D0DAF-D195-41C3-A002-6349964B3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133601"/>
            <a:ext cx="1700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Reduksi  A = </a:t>
            </a:r>
          </a:p>
        </p:txBody>
      </p:sp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DC8AD984-A9A2-4E06-AC32-AD8ADC6E6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76400"/>
          <a:ext cx="1447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3" imgW="1155700" imgH="711200" progId="Equation.3">
                  <p:embed/>
                </p:oleObj>
              </mc:Choice>
              <mc:Fallback>
                <p:oleObj name="Equation" r:id="rId3" imgW="1155700" imgH="711200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DC8AD984-A9A2-4E06-AC32-AD8ADC6E67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1447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>
            <a:extLst>
              <a:ext uri="{FF2B5EF4-FFF2-40B4-BE49-F238E27FC236}">
                <a16:creationId xmlns:a16="http://schemas.microsoft.com/office/drawing/2014/main" id="{C61B032F-E156-4774-AE20-9A265A759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6" y="2068513"/>
            <a:ext cx="4740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menjadi bentuk Eselon Baris Tereduksi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F2AFB12A-2C95-4F1F-8B24-4388CF73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1"/>
            <a:ext cx="9036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Solusi</a:t>
            </a:r>
            <a:r>
              <a:rPr lang="en-US" altLang="en-US"/>
              <a:t> : langkah awal, bawa A menjadi bentuk </a:t>
            </a:r>
            <a:r>
              <a:rPr lang="en-US" altLang="en-US" b="1"/>
              <a:t>eselon</a:t>
            </a:r>
            <a:r>
              <a:rPr lang="en-US" altLang="en-US"/>
              <a:t> terlebih dahulu, </a:t>
            </a:r>
          </a:p>
          <a:p>
            <a:pPr eaLnBrk="1" hangingPunct="1"/>
            <a:r>
              <a:rPr lang="en-US" altLang="en-US"/>
              <a:t>             kemudian teruskan dengan OBE sehingga dua syarat di atas dipenuhi.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59F6CC7F-7C0F-41A0-91FA-8CA0028E6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191001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=</a:t>
            </a:r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7EA847AF-6156-4AF2-9775-4EBCCAC8E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657600"/>
          <a:ext cx="1447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5" imgW="1155700" imgH="711200" progId="Equation.3">
                  <p:embed/>
                </p:oleObj>
              </mc:Choice>
              <mc:Fallback>
                <p:oleObj name="Equation" r:id="rId5" imgW="1155700" imgH="711200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7EA847AF-6156-4AF2-9775-4EBCCAC8E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1447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>
            <a:extLst>
              <a:ext uri="{FF2B5EF4-FFF2-40B4-BE49-F238E27FC236}">
                <a16:creationId xmlns:a16="http://schemas.microsoft.com/office/drawing/2014/main" id="{7B55703A-DE4F-46D1-A00C-1EEF3813C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38862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21(1)</a:t>
            </a:r>
            <a:endParaRPr lang="en-US" altLang="en-US"/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8399E391-2F98-48FB-AC6C-BA5C9388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44196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31(2)</a:t>
            </a:r>
            <a:endParaRPr lang="en-US" altLang="en-US"/>
          </a:p>
        </p:txBody>
      </p:sp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0A759190-2F09-4D44-8538-81830124C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3733800"/>
          <a:ext cx="1241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6" imgW="990170" imgH="710891" progId="Equation.3">
                  <p:embed/>
                </p:oleObj>
              </mc:Choice>
              <mc:Fallback>
                <p:oleObj name="Equation" r:id="rId6" imgW="990170" imgH="710891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0A759190-2F09-4D44-8538-81830124C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3733800"/>
                        <a:ext cx="12414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>
            <a:extLst>
              <a:ext uri="{FF2B5EF4-FFF2-40B4-BE49-F238E27FC236}">
                <a16:creationId xmlns:a16="http://schemas.microsoft.com/office/drawing/2014/main" id="{ED1E810E-EF2D-41FA-999E-AFD4C2A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38862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32(-1)</a:t>
            </a:r>
            <a:endParaRPr lang="en-US" altLang="en-US"/>
          </a:p>
        </p:txBody>
      </p:sp>
      <p:graphicFrame>
        <p:nvGraphicFramePr>
          <p:cNvPr id="22545" name="Object 17">
            <a:extLst>
              <a:ext uri="{FF2B5EF4-FFF2-40B4-BE49-F238E27FC236}">
                <a16:creationId xmlns:a16="http://schemas.microsoft.com/office/drawing/2014/main" id="{9E131B2C-8CE9-46DA-86E4-B6D3BD776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1" y="3733800"/>
          <a:ext cx="14017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8" imgW="1117600" imgH="711200" progId="Equation.3">
                  <p:embed/>
                </p:oleObj>
              </mc:Choice>
              <mc:Fallback>
                <p:oleObj name="Equation" r:id="rId8" imgW="1117600" imgH="711200" progId="Equation.3">
                  <p:embed/>
                  <p:pic>
                    <p:nvPicPr>
                      <p:cNvPr id="22545" name="Object 17">
                        <a:extLst>
                          <a:ext uri="{FF2B5EF4-FFF2-40B4-BE49-F238E27FC236}">
                            <a16:creationId xmlns:a16="http://schemas.microsoft.com/office/drawing/2014/main" id="{9E131B2C-8CE9-46DA-86E4-B6D3BD776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733800"/>
                        <a:ext cx="14017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18">
            <a:extLst>
              <a:ext uri="{FF2B5EF4-FFF2-40B4-BE49-F238E27FC236}">
                <a16:creationId xmlns:a16="http://schemas.microsoft.com/office/drawing/2014/main" id="{F5F17A54-C83B-41DF-8A38-5DD9E81B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3962400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1(-1)</a:t>
            </a:r>
            <a:endParaRPr lang="en-US" altLang="en-US"/>
          </a:p>
        </p:txBody>
      </p:sp>
      <p:graphicFrame>
        <p:nvGraphicFramePr>
          <p:cNvPr id="22547" name="Object 19">
            <a:extLst>
              <a:ext uri="{FF2B5EF4-FFF2-40B4-BE49-F238E27FC236}">
                <a16:creationId xmlns:a16="http://schemas.microsoft.com/office/drawing/2014/main" id="{88F184A4-8E78-4D72-AB97-1A9E79BB7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1" y="3657600"/>
          <a:ext cx="15287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10" imgW="1218671" imgH="710891" progId="Equation.3">
                  <p:embed/>
                </p:oleObj>
              </mc:Choice>
              <mc:Fallback>
                <p:oleObj name="Equation" r:id="rId10" imgW="1218671" imgH="710891" progId="Equation.3">
                  <p:embed/>
                  <p:pic>
                    <p:nvPicPr>
                      <p:cNvPr id="22547" name="Object 19">
                        <a:extLst>
                          <a:ext uri="{FF2B5EF4-FFF2-40B4-BE49-F238E27FC236}">
                            <a16:creationId xmlns:a16="http://schemas.microsoft.com/office/drawing/2014/main" id="{88F184A4-8E78-4D72-AB97-1A9E79BB74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1" y="3657600"/>
                        <a:ext cx="152876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Text Box 20">
            <a:extLst>
              <a:ext uri="{FF2B5EF4-FFF2-40B4-BE49-F238E27FC236}">
                <a16:creationId xmlns:a16="http://schemas.microsoft.com/office/drawing/2014/main" id="{882217AE-4B57-4A8E-854D-C4E48024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926" y="3821113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12(2)</a:t>
            </a:r>
            <a:endParaRPr lang="en-US" altLang="en-US"/>
          </a:p>
        </p:txBody>
      </p:sp>
      <p:graphicFrame>
        <p:nvGraphicFramePr>
          <p:cNvPr id="22549" name="Object 21">
            <a:extLst>
              <a:ext uri="{FF2B5EF4-FFF2-40B4-BE49-F238E27FC236}">
                <a16:creationId xmlns:a16="http://schemas.microsoft.com/office/drawing/2014/main" id="{C0BE864D-E186-4CD4-A467-A4144056B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5029200"/>
          <a:ext cx="1289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12" imgW="1028254" imgH="710891" progId="Equation.3">
                  <p:embed/>
                </p:oleObj>
              </mc:Choice>
              <mc:Fallback>
                <p:oleObj name="Equation" r:id="rId12" imgW="1028254" imgH="710891" progId="Equation.3">
                  <p:embed/>
                  <p:pic>
                    <p:nvPicPr>
                      <p:cNvPr id="22549" name="Object 21">
                        <a:extLst>
                          <a:ext uri="{FF2B5EF4-FFF2-40B4-BE49-F238E27FC236}">
                            <a16:creationId xmlns:a16="http://schemas.microsoft.com/office/drawing/2014/main" id="{C0BE864D-E186-4CD4-A467-A4144056B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5029200"/>
                        <a:ext cx="12890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>
            <a:extLst>
              <a:ext uri="{FF2B5EF4-FFF2-40B4-BE49-F238E27FC236}">
                <a16:creationId xmlns:a16="http://schemas.microsoft.com/office/drawing/2014/main" id="{0D8B8D0C-B6D3-40BA-B9B4-F49396C08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6" y="51165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13(-3)</a:t>
            </a:r>
            <a:endParaRPr lang="en-US" altLang="en-US"/>
          </a:p>
        </p:txBody>
      </p:sp>
      <p:graphicFrame>
        <p:nvGraphicFramePr>
          <p:cNvPr id="22551" name="Object 23">
            <a:extLst>
              <a:ext uri="{FF2B5EF4-FFF2-40B4-BE49-F238E27FC236}">
                <a16:creationId xmlns:a16="http://schemas.microsoft.com/office/drawing/2014/main" id="{4FB655E3-C6FB-4933-86B9-523EE2FFD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029200"/>
          <a:ext cx="1289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14" imgW="1028254" imgH="710891" progId="Equation.3">
                  <p:embed/>
                </p:oleObj>
              </mc:Choice>
              <mc:Fallback>
                <p:oleObj name="Equation" r:id="rId14" imgW="1028254" imgH="710891" progId="Equation.3">
                  <p:embed/>
                  <p:pic>
                    <p:nvPicPr>
                      <p:cNvPr id="22551" name="Object 23">
                        <a:extLst>
                          <a:ext uri="{FF2B5EF4-FFF2-40B4-BE49-F238E27FC236}">
                            <a16:creationId xmlns:a16="http://schemas.microsoft.com/office/drawing/2014/main" id="{4FB655E3-C6FB-4933-86B9-523EE2FFD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12890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>
            <a:extLst>
              <a:ext uri="{FF2B5EF4-FFF2-40B4-BE49-F238E27FC236}">
                <a16:creationId xmlns:a16="http://schemas.microsoft.com/office/drawing/2014/main" id="{FE4F6E03-99D5-4624-B955-5BBA07DCC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6" y="5802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23(-2)</a:t>
            </a:r>
            <a:endParaRPr lang="en-US" altLang="en-US"/>
          </a:p>
        </p:txBody>
      </p:sp>
      <p:sp>
        <p:nvSpPr>
          <p:cNvPr id="22553" name="Text Box 25">
            <a:extLst>
              <a:ext uri="{FF2B5EF4-FFF2-40B4-BE49-F238E27FC236}">
                <a16:creationId xmlns:a16="http://schemas.microsoft.com/office/drawing/2014/main" id="{22701418-5EE7-47C5-97A2-8412A9607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116514"/>
            <a:ext cx="375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Jadi bentuk EBT dari A adalah :</a:t>
            </a:r>
          </a:p>
        </p:txBody>
      </p:sp>
      <p:graphicFrame>
        <p:nvGraphicFramePr>
          <p:cNvPr id="22554" name="Object 26">
            <a:extLst>
              <a:ext uri="{FF2B5EF4-FFF2-40B4-BE49-F238E27FC236}">
                <a16:creationId xmlns:a16="http://schemas.microsoft.com/office/drawing/2014/main" id="{6FBF03CF-BAA2-4A7D-B94D-BC8E0F5A2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5410200"/>
          <a:ext cx="1289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16" imgW="1028254" imgH="710891" progId="Equation.3">
                  <p:embed/>
                </p:oleObj>
              </mc:Choice>
              <mc:Fallback>
                <p:oleObj name="Equation" r:id="rId16" imgW="1028254" imgH="710891" progId="Equation.3">
                  <p:embed/>
                  <p:pic>
                    <p:nvPicPr>
                      <p:cNvPr id="22554" name="Object 26">
                        <a:extLst>
                          <a:ext uri="{FF2B5EF4-FFF2-40B4-BE49-F238E27FC236}">
                            <a16:creationId xmlns:a16="http://schemas.microsoft.com/office/drawing/2014/main" id="{6FBF03CF-BAA2-4A7D-B94D-BC8E0F5A2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410200"/>
                        <a:ext cx="12890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6" name="Text Box 28">
            <a:extLst>
              <a:ext uri="{FF2B5EF4-FFF2-40B4-BE49-F238E27FC236}">
                <a16:creationId xmlns:a16="http://schemas.microsoft.com/office/drawing/2014/main" id="{0552B245-DD3A-4DC0-94FD-567BA3487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148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22557" name="Text Box 29">
            <a:extLst>
              <a:ext uri="{FF2B5EF4-FFF2-40B4-BE49-F238E27FC236}">
                <a16:creationId xmlns:a16="http://schemas.microsoft.com/office/drawing/2014/main" id="{06D9F653-D62B-496E-8317-DF302BCFE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D7120F10-42DF-4617-9336-DB188FA2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3434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22559" name="Text Box 31">
            <a:extLst>
              <a:ext uri="{FF2B5EF4-FFF2-40B4-BE49-F238E27FC236}">
                <a16:creationId xmlns:a16="http://schemas.microsoft.com/office/drawing/2014/main" id="{8D0FAB73-36CA-4451-9D52-46FCC659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4191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22560" name="Text Box 32">
            <a:extLst>
              <a:ext uri="{FF2B5EF4-FFF2-40B4-BE49-F238E27FC236}">
                <a16:creationId xmlns:a16="http://schemas.microsoft.com/office/drawing/2014/main" id="{447A8DE2-5AE2-4CB2-8B0B-17D815306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864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4531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 tmFilter="0,0; .5, 1; 1, 1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1000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1000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000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1000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1000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000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3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1000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1000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000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3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1000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1000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000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30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1000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1000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000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3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1000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1000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000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1" dur="1000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2" dur="1000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000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30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5" grpId="0" animBg="1"/>
      <p:bldP spid="22532" grpId="0" animBg="1"/>
      <p:bldP spid="22535" grpId="0"/>
      <p:bldP spid="22537" grpId="0"/>
      <p:bldP spid="22538" grpId="0"/>
      <p:bldP spid="22539" grpId="0"/>
      <p:bldP spid="22541" grpId="0"/>
      <p:bldP spid="22542" grpId="0"/>
      <p:bldP spid="22544" grpId="0"/>
      <p:bldP spid="22546" grpId="0"/>
      <p:bldP spid="22548" grpId="0"/>
      <p:bldP spid="22550" grpId="0"/>
      <p:bldP spid="22552" grpId="0"/>
      <p:bldP spid="22553" grpId="0"/>
      <p:bldP spid="22556" grpId="0"/>
      <p:bldP spid="22557" grpId="0"/>
      <p:bldP spid="22558" grpId="0"/>
      <p:bldP spid="22559" grpId="0"/>
      <p:bldP spid="225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074D1143-544A-4CF8-8A37-167A368B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Review</a:t>
            </a:r>
            <a:r>
              <a:rPr lang="id-ID" dirty="0"/>
              <a:t> </a:t>
            </a:r>
            <a:r>
              <a:rPr lang="id-ID" dirty="0" err="1"/>
              <a:t>reduced</a:t>
            </a:r>
            <a:r>
              <a:rPr lang="id-ID" dirty="0"/>
              <a:t> </a:t>
            </a:r>
            <a:r>
              <a:rPr lang="id-ID" dirty="0" err="1"/>
              <a:t>row</a:t>
            </a:r>
            <a:r>
              <a:rPr lang="id-ID" dirty="0"/>
              <a:t> </a:t>
            </a:r>
            <a:r>
              <a:rPr lang="id-ID" dirty="0" err="1"/>
              <a:t>echelon</a:t>
            </a:r>
            <a:r>
              <a:rPr lang="id-ID" dirty="0"/>
              <a:t> </a:t>
            </a:r>
            <a:r>
              <a:rPr lang="id-ID" dirty="0" err="1"/>
              <a:t>form</a:t>
            </a: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2120777A-91D7-4483-B8C9-EB35A3E9A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3B50EA5-D8E9-4AA8-8CDF-305E4DE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ECHELON FORM </a:t>
            </a:r>
            <a:endParaRPr lang="en-US" sz="3600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11856A1-EF3F-4D7C-8F79-C5AF62102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62999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800" dirty="0"/>
              <a:t>Semua baris tidak nol di atas sembarang baris yang semuanya nol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Setiap </a:t>
            </a:r>
            <a:r>
              <a:rPr lang="id-ID" sz="2800" dirty="0" err="1"/>
              <a:t>leading</a:t>
            </a:r>
            <a:r>
              <a:rPr lang="id-ID" sz="2800" dirty="0"/>
              <a:t> </a:t>
            </a:r>
            <a:r>
              <a:rPr lang="id-ID" sz="2800" dirty="0" err="1"/>
              <a:t>entry</a:t>
            </a:r>
            <a:r>
              <a:rPr lang="id-ID" sz="2800" dirty="0"/>
              <a:t> (</a:t>
            </a:r>
            <a:r>
              <a:rPr lang="id-ID" sz="2800" dirty="0" err="1"/>
              <a:t>entry</a:t>
            </a:r>
            <a:r>
              <a:rPr lang="id-ID" sz="2800" dirty="0"/>
              <a:t> paling kiri yang tidak nol) dari sebuah baris adalah di kolom di sebelah kanan baris di atasnya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Semua </a:t>
            </a:r>
            <a:r>
              <a:rPr lang="id-ID" sz="2800" dirty="0" err="1"/>
              <a:t>entry</a:t>
            </a:r>
            <a:r>
              <a:rPr lang="id-ID" sz="2800" dirty="0"/>
              <a:t> dalam sebuah kolom di bawah </a:t>
            </a:r>
            <a:r>
              <a:rPr lang="id-ID" sz="2800" dirty="0" err="1"/>
              <a:t>leading</a:t>
            </a:r>
            <a:r>
              <a:rPr lang="id-ID" sz="2800" dirty="0"/>
              <a:t> </a:t>
            </a:r>
            <a:r>
              <a:rPr lang="id-ID" sz="2800" dirty="0" err="1"/>
              <a:t>entry</a:t>
            </a:r>
            <a:r>
              <a:rPr lang="id-ID" sz="2800" dirty="0"/>
              <a:t> adalah nol</a:t>
            </a:r>
            <a:endParaRPr lang="en-US" sz="2800" dirty="0"/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8129F3B6-BFF3-469A-8F47-C5AC0ED874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416175"/>
            <a:ext cx="5422900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DC7181-A465-4230-9912-27D37332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REDUCED ECHELON FORM</a:t>
            </a:r>
            <a:endParaRPr lang="en-US" sz="36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3338850-BD21-4875-9B7C-1CF5FE3074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Menambahkan kondisi berikut ini ke dalam kondisi 1, 2, dan 3 sebelumnya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d-ID" sz="2800" dirty="0" err="1"/>
              <a:t>Leading</a:t>
            </a:r>
            <a:r>
              <a:rPr lang="id-ID" sz="2800" dirty="0"/>
              <a:t> </a:t>
            </a:r>
            <a:r>
              <a:rPr lang="id-ID" sz="2800" dirty="0" err="1"/>
              <a:t>entry</a:t>
            </a:r>
            <a:r>
              <a:rPr lang="id-ID" sz="2800" dirty="0"/>
              <a:t> di setiap baris tidak nol adalah 1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d-ID" sz="2800" dirty="0"/>
              <a:t>Masing-masing </a:t>
            </a:r>
            <a:r>
              <a:rPr lang="id-ID" sz="2800" dirty="0" err="1"/>
              <a:t>leading</a:t>
            </a:r>
            <a:r>
              <a:rPr lang="id-ID" sz="2800" dirty="0"/>
              <a:t> 1 merupakan satu-satunya elemen tidak nol pada kolom terkait</a:t>
            </a:r>
            <a:endParaRPr lang="en-US" sz="2800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1FC0E9E9-A7BF-4008-A8D4-C3F9913A21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688431"/>
            <a:ext cx="5422900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115B1BCD-91FA-4225-8C22-5CD7A50C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THEOREM 1</a:t>
            </a:r>
            <a:endParaRPr lang="en-US" sz="3600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3825B31-7C8B-439A-B628-CD9859EF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3600" dirty="0">
                <a:solidFill>
                  <a:schemeClr val="accent1"/>
                </a:solidFill>
              </a:rPr>
              <a:t>UNIQUENESS OF THE REDUCED ECHELON FORM</a:t>
            </a:r>
          </a:p>
          <a:p>
            <a:r>
              <a:rPr lang="id-ID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EACH MATRIX IS ROW EQUIVALENT TO ONE AND ONLY ONE REDUCE ECHELON MATRIX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>
            <a:extLst>
              <a:ext uri="{FF2B5EF4-FFF2-40B4-BE49-F238E27FC236}">
                <a16:creationId xmlns:a16="http://schemas.microsoft.com/office/drawing/2014/main" id="{CD529391-54F8-46DB-8E86-51BF8CE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650876"/>
            <a:ext cx="4548188" cy="3968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OPERASI BARIS ELEMENTER (OBE)</a:t>
            </a:r>
          </a:p>
        </p:txBody>
      </p:sp>
      <p:graphicFrame>
        <p:nvGraphicFramePr>
          <p:cNvPr id="5154" name="Group 34">
            <a:extLst>
              <a:ext uri="{FF2B5EF4-FFF2-40B4-BE49-F238E27FC236}">
                <a16:creationId xmlns:a16="http://schemas.microsoft.com/office/drawing/2014/main" id="{8F148C4D-1822-4F45-AB94-534C15973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20215"/>
              </p:ext>
            </p:extLst>
          </p:nvPr>
        </p:nvGraphicFramePr>
        <p:xfrm>
          <a:off x="533400" y="1885950"/>
          <a:ext cx="11217275" cy="1934009"/>
        </p:xfrm>
        <a:graphic>
          <a:graphicData uri="http://schemas.openxmlformats.org/drawingml/2006/table">
            <a:tbl>
              <a:tblPr/>
              <a:tblGrid>
                <a:gridCol w="86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Menukar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baris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dengan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baris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dari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matriks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i(k)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Mengalikan baris ke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dengan skalar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≠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ij(k)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Menjumlahkan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baris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dengan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k kali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baris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j ( k =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skalar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yang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tidak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nol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8" name="Text Box 28">
            <a:extLst>
              <a:ext uri="{FF2B5EF4-FFF2-40B4-BE49-F238E27FC236}">
                <a16:creationId xmlns:a16="http://schemas.microsoft.com/office/drawing/2014/main" id="{BABDA711-A2C6-46D1-9FAF-477041E92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031875"/>
            <a:ext cx="11309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r>
              <a:rPr lang="en-US" altLang="en-US" dirty="0"/>
              <a:t> A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manipulasi</a:t>
            </a:r>
            <a:r>
              <a:rPr lang="en-US" altLang="en-US" dirty="0"/>
              <a:t> </a:t>
            </a:r>
            <a:r>
              <a:rPr lang="en-US" altLang="en-US" dirty="0" err="1"/>
              <a:t>anggotanya</a:t>
            </a:r>
            <a:r>
              <a:rPr lang="id-ID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baris</a:t>
            </a:r>
            <a:r>
              <a:rPr lang="en-US" altLang="en-US" dirty="0"/>
              <a:t> </a:t>
            </a:r>
            <a:r>
              <a:rPr lang="en-US" altLang="en-US" dirty="0" err="1"/>
              <a:t>elementer</a:t>
            </a:r>
            <a:r>
              <a:rPr lang="en-US" altLang="en-US" dirty="0"/>
              <a:t> (OBE).</a:t>
            </a:r>
          </a:p>
        </p:txBody>
      </p:sp>
      <p:sp>
        <p:nvSpPr>
          <p:cNvPr id="5155" name="Text Box 35">
            <a:extLst>
              <a:ext uri="{FF2B5EF4-FFF2-40B4-BE49-F238E27FC236}">
                <a16:creationId xmlns:a16="http://schemas.microsoft.com/office/drawing/2014/main" id="{FCEE3A09-37A6-4573-B9F9-334938A64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20211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= </a:t>
            </a:r>
          </a:p>
        </p:txBody>
      </p:sp>
      <p:graphicFrame>
        <p:nvGraphicFramePr>
          <p:cNvPr id="5156" name="Object 36">
            <a:extLst>
              <a:ext uri="{FF2B5EF4-FFF2-40B4-BE49-F238E27FC236}">
                <a16:creationId xmlns:a16="http://schemas.microsoft.com/office/drawing/2014/main" id="{C222F4B2-8432-41C6-8765-36FF0E00F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962400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1193800" imgH="711200" progId="Equation.3">
                  <p:embed/>
                </p:oleObj>
              </mc:Choice>
              <mc:Fallback>
                <p:oleObj name="Equation" r:id="rId3" imgW="1193800" imgH="711200" progId="Equation.3">
                  <p:embed/>
                  <p:pic>
                    <p:nvPicPr>
                      <p:cNvPr id="5156" name="Object 36">
                        <a:extLst>
                          <a:ext uri="{FF2B5EF4-FFF2-40B4-BE49-F238E27FC236}">
                            <a16:creationId xmlns:a16="http://schemas.microsoft.com/office/drawing/2014/main" id="{C222F4B2-8432-41C6-8765-36FF0E00F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2438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Text Box 37">
            <a:extLst>
              <a:ext uri="{FF2B5EF4-FFF2-40B4-BE49-F238E27FC236}">
                <a16:creationId xmlns:a16="http://schemas.microsoft.com/office/drawing/2014/main" id="{D36435E6-2DF3-45FC-9D72-602AE48F9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726113"/>
            <a:ext cx="11913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13</a:t>
            </a:r>
            <a:r>
              <a:rPr lang="en-US" altLang="en-US"/>
              <a:t>(A) = </a:t>
            </a:r>
          </a:p>
        </p:txBody>
      </p:sp>
      <p:graphicFrame>
        <p:nvGraphicFramePr>
          <p:cNvPr id="5158" name="Object 38">
            <a:extLst>
              <a:ext uri="{FF2B5EF4-FFF2-40B4-BE49-F238E27FC236}">
                <a16:creationId xmlns:a16="http://schemas.microsoft.com/office/drawing/2014/main" id="{11716C45-8802-4A4C-9BD2-72373C6C9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34000"/>
          <a:ext cx="2438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5" imgW="1193800" imgH="711200" progId="Equation.3">
                  <p:embed/>
                </p:oleObj>
              </mc:Choice>
              <mc:Fallback>
                <p:oleObj name="Equation" r:id="rId5" imgW="1193800" imgH="711200" progId="Equation.3">
                  <p:embed/>
                  <p:pic>
                    <p:nvPicPr>
                      <p:cNvPr id="5158" name="Object 38">
                        <a:extLst>
                          <a:ext uri="{FF2B5EF4-FFF2-40B4-BE49-F238E27FC236}">
                            <a16:creationId xmlns:a16="http://schemas.microsoft.com/office/drawing/2014/main" id="{11716C45-8802-4A4C-9BD2-72373C6C9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2438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9" name="Text Box 39">
            <a:extLst>
              <a:ext uri="{FF2B5EF4-FFF2-40B4-BE49-F238E27FC236}">
                <a16:creationId xmlns:a16="http://schemas.microsoft.com/office/drawing/2014/main" id="{7E34190A-6B25-4336-8525-33CFD067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202113"/>
            <a:ext cx="13644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3(-1)</a:t>
            </a:r>
            <a:r>
              <a:rPr lang="en-US" altLang="en-US"/>
              <a:t>(A) = </a:t>
            </a:r>
          </a:p>
        </p:txBody>
      </p:sp>
      <p:graphicFrame>
        <p:nvGraphicFramePr>
          <p:cNvPr id="5160" name="Object 40">
            <a:extLst>
              <a:ext uri="{FF2B5EF4-FFF2-40B4-BE49-F238E27FC236}">
                <a16:creationId xmlns:a16="http://schemas.microsoft.com/office/drawing/2014/main" id="{305C0DB6-F767-419C-BB53-2FA01035B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25" y="3962400"/>
          <a:ext cx="26733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7" imgW="1308100" imgH="711200" progId="Equation.3">
                  <p:embed/>
                </p:oleObj>
              </mc:Choice>
              <mc:Fallback>
                <p:oleObj name="Equation" r:id="rId7" imgW="1308100" imgH="711200" progId="Equation.3">
                  <p:embed/>
                  <p:pic>
                    <p:nvPicPr>
                      <p:cNvPr id="5160" name="Object 40">
                        <a:extLst>
                          <a:ext uri="{FF2B5EF4-FFF2-40B4-BE49-F238E27FC236}">
                            <a16:creationId xmlns:a16="http://schemas.microsoft.com/office/drawing/2014/main" id="{305C0DB6-F767-419C-BB53-2FA01035B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3962400"/>
                        <a:ext cx="26733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" name="Text Box 41">
            <a:extLst>
              <a:ext uri="{FF2B5EF4-FFF2-40B4-BE49-F238E27FC236}">
                <a16:creationId xmlns:a16="http://schemas.microsoft.com/office/drawing/2014/main" id="{9F1167FB-8572-4102-9CA2-3EE2AFF8D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35664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</a:t>
            </a:r>
            <a:r>
              <a:rPr lang="en-US" altLang="en-US" baseline="-25000"/>
              <a:t>12(-2)</a:t>
            </a:r>
            <a:r>
              <a:rPr lang="en-US" altLang="en-US"/>
              <a:t>(A) =</a:t>
            </a:r>
          </a:p>
        </p:txBody>
      </p:sp>
      <p:graphicFrame>
        <p:nvGraphicFramePr>
          <p:cNvPr id="5162" name="Object 42">
            <a:extLst>
              <a:ext uri="{FF2B5EF4-FFF2-40B4-BE49-F238E27FC236}">
                <a16:creationId xmlns:a16="http://schemas.microsoft.com/office/drawing/2014/main" id="{4CBE3B02-DE5E-4095-B74F-1167DF8BC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486400"/>
          <a:ext cx="2489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9" imgW="1218671" imgH="710891" progId="Equation.3">
                  <p:embed/>
                </p:oleObj>
              </mc:Choice>
              <mc:Fallback>
                <p:oleObj name="Equation" r:id="rId9" imgW="1218671" imgH="710891" progId="Equation.3">
                  <p:embed/>
                  <p:pic>
                    <p:nvPicPr>
                      <p:cNvPr id="5162" name="Object 42">
                        <a:extLst>
                          <a:ext uri="{FF2B5EF4-FFF2-40B4-BE49-F238E27FC236}">
                            <a16:creationId xmlns:a16="http://schemas.microsoft.com/office/drawing/2014/main" id="{4CBE3B02-DE5E-4095-B74F-1167DF8BC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486400"/>
                        <a:ext cx="2489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1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48" grpId="0"/>
      <p:bldP spid="5155" grpId="0"/>
      <p:bldP spid="5157" grpId="0"/>
      <p:bldP spid="5159" grpId="0"/>
      <p:bldP spid="51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3450F9-4A3C-4789-BDC6-DBBE5B19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IMPORTANT TERMS</a:t>
            </a:r>
            <a:endParaRPr lang="en-US" sz="3600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3666E2E3-D0BA-47BB-803C-298D51111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2205831"/>
            <a:ext cx="10229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7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7AABEE3-DA5D-422B-8349-212DED7B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  <a:endParaRPr lang="en-US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1B7BC4E4-93CE-4A3B-BBE5-1E511375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0" y="2401093"/>
            <a:ext cx="4305300" cy="262890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2F638A9-6ECD-43A1-A99C-ECE69BD9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2739231"/>
            <a:ext cx="4419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9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A26F8D1E-1734-45C3-94FA-88B2D6F2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18773"/>
            <a:ext cx="4700588" cy="3968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OPERASI KOLOM ELEMENTER (OKE)</a:t>
            </a:r>
          </a:p>
        </p:txBody>
      </p:sp>
      <p:graphicFrame>
        <p:nvGraphicFramePr>
          <p:cNvPr id="7171" name="Group 3">
            <a:extLst>
              <a:ext uri="{FF2B5EF4-FFF2-40B4-BE49-F238E27FC236}">
                <a16:creationId xmlns:a16="http://schemas.microsoft.com/office/drawing/2014/main" id="{2FD5CA0C-401C-4005-8418-5116E792C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2550"/>
              </p:ext>
            </p:extLst>
          </p:nvPr>
        </p:nvGraphicFramePr>
        <p:xfrm>
          <a:off x="482600" y="1790702"/>
          <a:ext cx="11201400" cy="2194559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Menukar kolom ke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dengan kolom ke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dari matriks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i(k)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Mengalikan kolom ke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dengan skalar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≠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ij(k)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Mengalikan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kolom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dengan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skalar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≠ 0,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kemudian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hasilnya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ditambahkan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kepada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kolom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93" name="Text Box 25">
            <a:extLst>
              <a:ext uri="{FF2B5EF4-FFF2-40B4-BE49-F238E27FC236}">
                <a16:creationId xmlns:a16="http://schemas.microsoft.com/office/drawing/2014/main" id="{017D17A0-C153-4494-A26F-61FAABA89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873446"/>
            <a:ext cx="1120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Terhadap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r>
              <a:rPr lang="en-US" altLang="en-US" dirty="0"/>
              <a:t> A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manipulasi</a:t>
            </a:r>
            <a:r>
              <a:rPr lang="en-US" altLang="en-US" dirty="0"/>
              <a:t> </a:t>
            </a:r>
            <a:r>
              <a:rPr lang="en-US" altLang="en-US" dirty="0" err="1"/>
              <a:t>anggotanya</a:t>
            </a:r>
            <a:r>
              <a:rPr lang="id-ID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melakukan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kolom</a:t>
            </a:r>
            <a:r>
              <a:rPr lang="en-US" altLang="en-US" dirty="0"/>
              <a:t> </a:t>
            </a:r>
            <a:r>
              <a:rPr lang="en-US" altLang="en-US" dirty="0" err="1"/>
              <a:t>elementer</a:t>
            </a:r>
            <a:r>
              <a:rPr lang="en-US" altLang="en-US" dirty="0"/>
              <a:t> (OKE).</a:t>
            </a:r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32A0A3CA-F75D-4C5F-A8A3-67A79582E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20211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= </a:t>
            </a:r>
          </a:p>
        </p:txBody>
      </p:sp>
      <p:graphicFrame>
        <p:nvGraphicFramePr>
          <p:cNvPr id="7195" name="Object 27">
            <a:extLst>
              <a:ext uri="{FF2B5EF4-FFF2-40B4-BE49-F238E27FC236}">
                <a16:creationId xmlns:a16="http://schemas.microsoft.com/office/drawing/2014/main" id="{7AF0CB73-BA29-42EE-AEFB-CD9E4ACB4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962400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193800" imgH="711200" progId="Equation.3">
                  <p:embed/>
                </p:oleObj>
              </mc:Choice>
              <mc:Fallback>
                <p:oleObj name="Equation" r:id="rId3" imgW="1193800" imgH="711200" progId="Equation.3">
                  <p:embed/>
                  <p:pic>
                    <p:nvPicPr>
                      <p:cNvPr id="7195" name="Object 27">
                        <a:extLst>
                          <a:ext uri="{FF2B5EF4-FFF2-40B4-BE49-F238E27FC236}">
                            <a16:creationId xmlns:a16="http://schemas.microsoft.com/office/drawing/2014/main" id="{7AF0CB73-BA29-42EE-AEFB-CD9E4ACB4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2438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28">
            <a:extLst>
              <a:ext uri="{FF2B5EF4-FFF2-40B4-BE49-F238E27FC236}">
                <a16:creationId xmlns:a16="http://schemas.microsoft.com/office/drawing/2014/main" id="{6968C2AE-9C46-4E1D-9673-1694F2CD8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5726113"/>
            <a:ext cx="117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24</a:t>
            </a:r>
            <a:r>
              <a:rPr lang="en-US" altLang="en-US"/>
              <a:t>(A) = 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88F89516-DC7C-4848-8D9E-BA09802C5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6" y="4202113"/>
            <a:ext cx="12923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3(4)</a:t>
            </a:r>
            <a:r>
              <a:rPr lang="en-US" altLang="en-US"/>
              <a:t>(A) = 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05E24F65-2726-47AD-9D1F-F2107BC31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35664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</a:t>
            </a:r>
            <a:r>
              <a:rPr lang="en-US" altLang="en-US" baseline="-25000"/>
              <a:t>41(1)</a:t>
            </a:r>
            <a:r>
              <a:rPr lang="en-US" altLang="en-US"/>
              <a:t>(A) =</a:t>
            </a:r>
          </a:p>
        </p:txBody>
      </p:sp>
      <p:graphicFrame>
        <p:nvGraphicFramePr>
          <p:cNvPr id="7202" name="Object 34">
            <a:extLst>
              <a:ext uri="{FF2B5EF4-FFF2-40B4-BE49-F238E27FC236}">
                <a16:creationId xmlns:a16="http://schemas.microsoft.com/office/drawing/2014/main" id="{B545AE68-BFBB-4C78-BC44-EC54D3B92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486400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1193800" imgH="711200" progId="Equation.3">
                  <p:embed/>
                </p:oleObj>
              </mc:Choice>
              <mc:Fallback>
                <p:oleObj name="Equation" r:id="rId5" imgW="1193800" imgH="711200" progId="Equation.3">
                  <p:embed/>
                  <p:pic>
                    <p:nvPicPr>
                      <p:cNvPr id="7202" name="Object 34">
                        <a:extLst>
                          <a:ext uri="{FF2B5EF4-FFF2-40B4-BE49-F238E27FC236}">
                            <a16:creationId xmlns:a16="http://schemas.microsoft.com/office/drawing/2014/main" id="{B545AE68-BFBB-4C78-BC44-EC54D3B92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86400"/>
                        <a:ext cx="2438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35">
            <a:extLst>
              <a:ext uri="{FF2B5EF4-FFF2-40B4-BE49-F238E27FC236}">
                <a16:creationId xmlns:a16="http://schemas.microsoft.com/office/drawing/2014/main" id="{6DDF916A-75B0-4E0F-BB5C-EAF7D4B1E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0" y="3962400"/>
          <a:ext cx="2489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7" imgW="1218671" imgH="710891" progId="Equation.3">
                  <p:embed/>
                </p:oleObj>
              </mc:Choice>
              <mc:Fallback>
                <p:oleObj name="Equation" r:id="rId7" imgW="1218671" imgH="710891" progId="Equation.3">
                  <p:embed/>
                  <p:pic>
                    <p:nvPicPr>
                      <p:cNvPr id="7203" name="Object 35">
                        <a:extLst>
                          <a:ext uri="{FF2B5EF4-FFF2-40B4-BE49-F238E27FC236}">
                            <a16:creationId xmlns:a16="http://schemas.microsoft.com/office/drawing/2014/main" id="{6DDF916A-75B0-4E0F-BB5C-EAF7D4B1E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3962400"/>
                        <a:ext cx="2489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4" name="Object 36">
            <a:extLst>
              <a:ext uri="{FF2B5EF4-FFF2-40B4-BE49-F238E27FC236}">
                <a16:creationId xmlns:a16="http://schemas.microsoft.com/office/drawing/2014/main" id="{7F5D9483-E18C-4D38-B28F-5D588F1D3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486400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9" imgW="1193800" imgH="711200" progId="Equation.3">
                  <p:embed/>
                </p:oleObj>
              </mc:Choice>
              <mc:Fallback>
                <p:oleObj name="Equation" r:id="rId9" imgW="1193800" imgH="711200" progId="Equation.3">
                  <p:embed/>
                  <p:pic>
                    <p:nvPicPr>
                      <p:cNvPr id="7204" name="Object 36">
                        <a:extLst>
                          <a:ext uri="{FF2B5EF4-FFF2-40B4-BE49-F238E27FC236}">
                            <a16:creationId xmlns:a16="http://schemas.microsoft.com/office/drawing/2014/main" id="{7F5D9483-E18C-4D38-B28F-5D588F1D3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86400"/>
                        <a:ext cx="2438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7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93" grpId="0"/>
      <p:bldP spid="7194" grpId="0"/>
      <p:bldP spid="7196" grpId="0"/>
      <p:bldP spid="7198" grpId="0"/>
      <p:bldP spid="72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178B5B08-FFBC-422A-A60D-80A6FB90A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25464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altLang="en-US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70D3BC64-B2BA-45C2-AB38-BC5BC7CB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63514"/>
            <a:ext cx="8350250" cy="7016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Terhadap suatu matriks dapat dilakukan </a:t>
            </a:r>
            <a:r>
              <a:rPr lang="en-US" altLang="en-US" b="1" u="sng"/>
              <a:t>berturut-turut sederetan</a:t>
            </a:r>
            <a:r>
              <a:rPr lang="en-US" altLang="en-US"/>
              <a:t> OBE </a:t>
            </a:r>
          </a:p>
          <a:p>
            <a:pPr eaLnBrk="1" hangingPunct="1"/>
            <a:r>
              <a:rPr lang="en-US" altLang="en-US"/>
              <a:t>dan/atau OKE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20C4EA8F-CFF2-41F1-AE35-8B11B93A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382714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= 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A43FB7B6-AA3E-4772-98E1-D65F7DA3F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914400"/>
          <a:ext cx="1524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863600" imgH="914400" progId="Equation.3">
                  <p:embed/>
                </p:oleObj>
              </mc:Choice>
              <mc:Fallback>
                <p:oleObj name="Equation" r:id="rId3" imgW="863600" imgH="914400" progId="Equation.3">
                  <p:embed/>
                  <p:pic>
                    <p:nvPicPr>
                      <p:cNvPr id="6151" name="Object 7">
                        <a:extLst>
                          <a:ext uri="{FF2B5EF4-FFF2-40B4-BE49-F238E27FC236}">
                            <a16:creationId xmlns:a16="http://schemas.microsoft.com/office/drawing/2014/main" id="{A43FB7B6-AA3E-4772-98E1-D65F7DA3F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15240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>
            <a:extLst>
              <a:ext uri="{FF2B5EF4-FFF2-40B4-BE49-F238E27FC236}">
                <a16:creationId xmlns:a16="http://schemas.microsoft.com/office/drawing/2014/main" id="{8B11F3D9-1C2D-4092-B99D-2C638DF6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6" y="1230313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3(-2)</a:t>
            </a:r>
            <a:endParaRPr lang="en-US" altLang="en-US"/>
          </a:p>
        </p:txBody>
      </p:sp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AC45CF0C-1DE8-4E8C-A181-0BDE62DDF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1" y="914400"/>
          <a:ext cx="18145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5" imgW="1028700" imgH="914400" progId="Equation.3">
                  <p:embed/>
                </p:oleObj>
              </mc:Choice>
              <mc:Fallback>
                <p:oleObj name="Equation" r:id="rId5" imgW="1028700" imgH="914400" progId="Equation.3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:a16="http://schemas.microsoft.com/office/drawing/2014/main" id="{AC45CF0C-1DE8-4E8C-A181-0BDE62DDF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914400"/>
                        <a:ext cx="18145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>
            <a:extLst>
              <a:ext uri="{FF2B5EF4-FFF2-40B4-BE49-F238E27FC236}">
                <a16:creationId xmlns:a16="http://schemas.microsoft.com/office/drawing/2014/main" id="{37AB2BC0-930F-4FC9-BE5A-5AD7951E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6" y="1230313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43(1)</a:t>
            </a:r>
            <a:endParaRPr lang="en-US" altLang="en-US"/>
          </a:p>
        </p:txBody>
      </p:sp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C2CCBBCD-E657-4487-82D4-CCE42BBD2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914400"/>
          <a:ext cx="18145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7" imgW="1028700" imgH="914400" progId="Equation.3">
                  <p:embed/>
                </p:oleObj>
              </mc:Choice>
              <mc:Fallback>
                <p:oleObj name="Equation" r:id="rId7" imgW="1028700" imgH="914400" progId="Equation.3">
                  <p:embed/>
                  <p:pic>
                    <p:nvPicPr>
                      <p:cNvPr id="6155" name="Object 11">
                        <a:extLst>
                          <a:ext uri="{FF2B5EF4-FFF2-40B4-BE49-F238E27FC236}">
                            <a16:creationId xmlns:a16="http://schemas.microsoft.com/office/drawing/2014/main" id="{C2CCBBCD-E657-4487-82D4-CCE42BBD2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914400"/>
                        <a:ext cx="18145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>
            <a:extLst>
              <a:ext uri="{FF2B5EF4-FFF2-40B4-BE49-F238E27FC236}">
                <a16:creationId xmlns:a16="http://schemas.microsoft.com/office/drawing/2014/main" id="{F8DE6403-4CB6-458A-A2F4-3C97B409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6" y="10779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21(-3)</a:t>
            </a:r>
            <a:endParaRPr lang="en-US" altLang="en-US"/>
          </a:p>
        </p:txBody>
      </p:sp>
      <p:graphicFrame>
        <p:nvGraphicFramePr>
          <p:cNvPr id="6157" name="Object 13">
            <a:extLst>
              <a:ext uri="{FF2B5EF4-FFF2-40B4-BE49-F238E27FC236}">
                <a16:creationId xmlns:a16="http://schemas.microsoft.com/office/drawing/2014/main" id="{F354F938-A4B9-4BDA-8284-0EDC5173E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2819400"/>
          <a:ext cx="18145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9" imgW="1028700" imgH="914400" progId="Equation.3">
                  <p:embed/>
                </p:oleObj>
              </mc:Choice>
              <mc:Fallback>
                <p:oleObj name="Equation" r:id="rId9" imgW="1028700" imgH="914400" progId="Equation.3">
                  <p:embed/>
                  <p:pic>
                    <p:nvPicPr>
                      <p:cNvPr id="6157" name="Object 13">
                        <a:extLst>
                          <a:ext uri="{FF2B5EF4-FFF2-40B4-BE49-F238E27FC236}">
                            <a16:creationId xmlns:a16="http://schemas.microsoft.com/office/drawing/2014/main" id="{F354F938-A4B9-4BDA-8284-0EDC5173E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819400"/>
                        <a:ext cx="18145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14">
            <a:extLst>
              <a:ext uri="{FF2B5EF4-FFF2-40B4-BE49-F238E27FC236}">
                <a16:creationId xmlns:a16="http://schemas.microsoft.com/office/drawing/2014/main" id="{D137FF9C-62DC-4319-AACC-C948E795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3287713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31(2)</a:t>
            </a:r>
            <a:endParaRPr lang="en-US" altLang="en-US"/>
          </a:p>
        </p:txBody>
      </p:sp>
      <p:graphicFrame>
        <p:nvGraphicFramePr>
          <p:cNvPr id="6159" name="Object 15">
            <a:extLst>
              <a:ext uri="{FF2B5EF4-FFF2-40B4-BE49-F238E27FC236}">
                <a16:creationId xmlns:a16="http://schemas.microsoft.com/office/drawing/2014/main" id="{42AFBE0A-DE6A-4585-B933-4A8B60F48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895600"/>
          <a:ext cx="1612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1" imgW="914400" imgH="914400" progId="Equation.3">
                  <p:embed/>
                </p:oleObj>
              </mc:Choice>
              <mc:Fallback>
                <p:oleObj name="Equation" r:id="rId11" imgW="914400" imgH="914400" progId="Equation.3">
                  <p:embed/>
                  <p:pic>
                    <p:nvPicPr>
                      <p:cNvPr id="6159" name="Object 15">
                        <a:extLst>
                          <a:ext uri="{FF2B5EF4-FFF2-40B4-BE49-F238E27FC236}">
                            <a16:creationId xmlns:a16="http://schemas.microsoft.com/office/drawing/2014/main" id="{42AFBE0A-DE6A-4585-B933-4A8B60F48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16129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>
            <a:extLst>
              <a:ext uri="{FF2B5EF4-FFF2-40B4-BE49-F238E27FC236}">
                <a16:creationId xmlns:a16="http://schemas.microsoft.com/office/drawing/2014/main" id="{F6559202-2D14-4E89-A34D-C2E154D8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276601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B</a:t>
            </a:r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F44224D1-F0DC-4092-9E4E-3B7902C49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4583114"/>
            <a:ext cx="1130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Perhatikan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lima kali OBE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berturutan</a:t>
            </a:r>
            <a:r>
              <a:rPr lang="en-US" altLang="en-US" dirty="0"/>
              <a:t> </a:t>
            </a:r>
            <a:r>
              <a:rPr lang="en-US" altLang="en-US" dirty="0" err="1"/>
              <a:t>terhadap</a:t>
            </a:r>
            <a:r>
              <a:rPr lang="en-US" altLang="en-US" dirty="0"/>
              <a:t> A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r>
              <a:rPr lang="en-US" altLang="en-US" dirty="0"/>
              <a:t> </a:t>
            </a:r>
            <a:r>
              <a:rPr lang="en-US" altLang="en-US" dirty="0" err="1"/>
              <a:t>baru</a:t>
            </a:r>
            <a:r>
              <a:rPr lang="en-US" altLang="en-US" dirty="0"/>
              <a:t>, </a:t>
            </a:r>
            <a:r>
              <a:rPr lang="en-US" altLang="en-US" dirty="0" err="1"/>
              <a:t>misalnya</a:t>
            </a:r>
            <a:r>
              <a:rPr lang="en-US" altLang="en-US" dirty="0"/>
              <a:t>  B. </a:t>
            </a:r>
            <a:r>
              <a:rPr lang="en-US" altLang="en-US" dirty="0" err="1"/>
              <a:t>Jadi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: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5F777271-AB86-42EB-8776-45DD2E5BB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5345114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(A)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1F6BDA75-9CFB-4D03-9A04-4AB2130A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334000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3(-2)</a:t>
            </a:r>
            <a:endParaRPr lang="en-US" altLang="en-US"/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8D1D3579-6054-4773-A63F-81DBCFFF3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53340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43(1)</a:t>
            </a:r>
            <a:endParaRPr lang="en-US" altLang="en-US"/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176BBBE8-57FA-4AA1-B878-0160FF71F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53340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21(-3)</a:t>
            </a:r>
            <a:endParaRPr lang="en-US" altLang="en-US"/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92B9C63A-3769-4636-8943-06784807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53340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31(2)</a:t>
            </a:r>
            <a:endParaRPr lang="en-US" altLang="en-US"/>
          </a:p>
        </p:txBody>
      </p:sp>
      <p:sp>
        <p:nvSpPr>
          <p:cNvPr id="6167" name="Text Box 23">
            <a:extLst>
              <a:ext uri="{FF2B5EF4-FFF2-40B4-BE49-F238E27FC236}">
                <a16:creationId xmlns:a16="http://schemas.microsoft.com/office/drawing/2014/main" id="{05EB03AF-4E79-4F33-8F4B-309D10C4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5345114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B</a:t>
            </a:r>
          </a:p>
        </p:txBody>
      </p:sp>
      <p:sp>
        <p:nvSpPr>
          <p:cNvPr id="6168" name="Text Box 24">
            <a:extLst>
              <a:ext uri="{FF2B5EF4-FFF2-40B4-BE49-F238E27FC236}">
                <a16:creationId xmlns:a16="http://schemas.microsoft.com/office/drawing/2014/main" id="{1A319A0A-C045-43CF-AA1F-DC351F9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5802314"/>
            <a:ext cx="1130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Matriks</a:t>
            </a:r>
            <a:r>
              <a:rPr lang="en-US" altLang="en-US" dirty="0"/>
              <a:t>  B yang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A </a:t>
            </a:r>
            <a:r>
              <a:rPr lang="en-US" altLang="en-US" dirty="0" err="1"/>
              <a:t>dengan</a:t>
            </a:r>
            <a:r>
              <a:rPr lang="en-US" altLang="en-US" dirty="0"/>
              <a:t>  </a:t>
            </a:r>
            <a:r>
              <a:rPr lang="en-US" altLang="en-US" dirty="0" err="1"/>
              <a:t>melakukan</a:t>
            </a:r>
            <a:r>
              <a:rPr lang="en-US" altLang="en-US" dirty="0"/>
              <a:t> OBE/OKE </a:t>
            </a:r>
            <a:r>
              <a:rPr lang="en-US" altLang="en-US" dirty="0" err="1"/>
              <a:t>disebut</a:t>
            </a:r>
            <a:r>
              <a:rPr lang="id-ID" altLang="en-US" dirty="0"/>
              <a:t> </a:t>
            </a:r>
            <a:r>
              <a:rPr lang="en-US" altLang="en-US" b="1" u="sng" dirty="0" err="1"/>
              <a:t>matriks-matriks</a:t>
            </a:r>
            <a:r>
              <a:rPr lang="en-US" altLang="en-US" b="1" u="sng" dirty="0"/>
              <a:t> yang </a:t>
            </a:r>
            <a:r>
              <a:rPr lang="en-US" altLang="en-US" b="1" u="sng" dirty="0" err="1"/>
              <a:t>ekivalen</a:t>
            </a:r>
            <a:r>
              <a:rPr lang="en-US" altLang="en-US" dirty="0"/>
              <a:t>, </a:t>
            </a:r>
            <a:r>
              <a:rPr lang="en-US" altLang="en-US" dirty="0" err="1"/>
              <a:t>dinotasikan</a:t>
            </a:r>
            <a:r>
              <a:rPr lang="en-US" altLang="en-US" dirty="0"/>
              <a:t>  A  ~  B</a:t>
            </a:r>
          </a:p>
        </p:txBody>
      </p:sp>
      <p:sp>
        <p:nvSpPr>
          <p:cNvPr id="6169" name="Text Box 25">
            <a:extLst>
              <a:ext uri="{FF2B5EF4-FFF2-40B4-BE49-F238E27FC236}">
                <a16:creationId xmlns:a16="http://schemas.microsoft.com/office/drawing/2014/main" id="{C1115BE2-FDF9-42C7-AD9F-DF966E1CC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1611314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6170" name="Text Box 26">
            <a:extLst>
              <a:ext uri="{FF2B5EF4-FFF2-40B4-BE49-F238E27FC236}">
                <a16:creationId xmlns:a16="http://schemas.microsoft.com/office/drawing/2014/main" id="{089F6B8A-7944-4E1C-BB42-79382D78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6764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C4D47AF8-67ED-4F6E-A83D-DEDEAAD9D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24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877200D5-5C35-4BC5-9CE6-6A8F0662A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338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6174" name="Text Box 30">
            <a:extLst>
              <a:ext uri="{FF2B5EF4-FFF2-40B4-BE49-F238E27FC236}">
                <a16:creationId xmlns:a16="http://schemas.microsoft.com/office/drawing/2014/main" id="{2682E278-931E-477C-93D7-C998EB4AE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6" y="3211513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41</a:t>
            </a:r>
            <a:endParaRPr lang="en-US" altLang="en-US"/>
          </a:p>
        </p:txBody>
      </p:sp>
      <p:graphicFrame>
        <p:nvGraphicFramePr>
          <p:cNvPr id="6175" name="Object 31">
            <a:extLst>
              <a:ext uri="{FF2B5EF4-FFF2-40B4-BE49-F238E27FC236}">
                <a16:creationId xmlns:a16="http://schemas.microsoft.com/office/drawing/2014/main" id="{54DAA3F8-393C-4B8C-8C9D-E868EDFEE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819400"/>
          <a:ext cx="1612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3" imgW="914400" imgH="914400" progId="Equation.3">
                  <p:embed/>
                </p:oleObj>
              </mc:Choice>
              <mc:Fallback>
                <p:oleObj name="Equation" r:id="rId13" imgW="914400" imgH="914400" progId="Equation.3">
                  <p:embed/>
                  <p:pic>
                    <p:nvPicPr>
                      <p:cNvPr id="6175" name="Object 31">
                        <a:extLst>
                          <a:ext uri="{FF2B5EF4-FFF2-40B4-BE49-F238E27FC236}">
                            <a16:creationId xmlns:a16="http://schemas.microsoft.com/office/drawing/2014/main" id="{54DAA3F8-393C-4B8C-8C9D-E868EDFEE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19400"/>
                        <a:ext cx="16129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Text Box 33">
            <a:extLst>
              <a:ext uri="{FF2B5EF4-FFF2-40B4-BE49-F238E27FC236}">
                <a16:creationId xmlns:a16="http://schemas.microsoft.com/office/drawing/2014/main" id="{476A247A-4AA0-4C9B-B2B6-C96969B28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334000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41</a:t>
            </a:r>
            <a:endParaRPr lang="en-US" altLang="en-US"/>
          </a:p>
        </p:txBody>
      </p:sp>
      <p:sp>
        <p:nvSpPr>
          <p:cNvPr id="6178" name="Text Box 34">
            <a:extLst>
              <a:ext uri="{FF2B5EF4-FFF2-40B4-BE49-F238E27FC236}">
                <a16:creationId xmlns:a16="http://schemas.microsoft.com/office/drawing/2014/main" id="{32FD3992-A2E6-4EAE-A3EA-A55A851B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576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1774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80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80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80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/>
      <p:bldP spid="6152" grpId="0"/>
      <p:bldP spid="6154" grpId="0"/>
      <p:bldP spid="6156" grpId="0"/>
      <p:bldP spid="6158" grpId="0"/>
      <p:bldP spid="6160" grpId="0"/>
      <p:bldP spid="6161" grpId="0"/>
      <p:bldP spid="6162" grpId="0"/>
      <p:bldP spid="6163" grpId="0"/>
      <p:bldP spid="6164" grpId="0"/>
      <p:bldP spid="6165" grpId="0"/>
      <p:bldP spid="6166" grpId="0"/>
      <p:bldP spid="6167" grpId="0"/>
      <p:bldP spid="6168" grpId="0"/>
      <p:bldP spid="6169" grpId="0"/>
      <p:bldP spid="6170" grpId="0"/>
      <p:bldP spid="6171" grpId="0"/>
      <p:bldP spid="6172" grpId="0"/>
      <p:bldP spid="6174" grpId="0"/>
      <p:bldP spid="6177" grpId="0"/>
      <p:bldP spid="61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>
            <a:extLst>
              <a:ext uri="{FF2B5EF4-FFF2-40B4-BE49-F238E27FC236}">
                <a16:creationId xmlns:a16="http://schemas.microsoft.com/office/drawing/2014/main" id="{DE5FE0FE-D726-422E-AFB0-86A8CD07D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87314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Perhatikan kembali :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F9B4E5EF-CC33-4A1D-819A-878219AC9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9601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(A)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3F321C8E-EE02-4071-BE68-7DC28070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609600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3(-2)</a:t>
            </a:r>
            <a:endParaRPr lang="en-US" altLang="en-US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B27AA1B8-069C-4B41-9F67-92000FA4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6096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43(1)</a:t>
            </a:r>
            <a:endParaRPr lang="en-US" altLang="en-US"/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5DF6B91D-0502-41DE-97FF-1F9A272D3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6096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21(-3)</a:t>
            </a:r>
            <a:endParaRPr lang="en-US" altLang="en-US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73FA0679-6651-4A62-810F-A47B051CB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6096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31(2)</a:t>
            </a:r>
            <a:endParaRPr lang="en-US" altLang="en-US"/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13F569FC-9F62-4414-A7A4-F5B4EF87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9601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B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15F3E31D-CBE8-4DD7-8F8F-E0D29532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077914"/>
            <a:ext cx="9112250" cy="7016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Dengan sederetan OBE, A dapat di bawa menjadi matriks baru B. </a:t>
            </a:r>
            <a:r>
              <a:rPr lang="en-US" altLang="en-US" b="1" i="1" u="sng"/>
              <a:t>Sebaliknya</a:t>
            </a:r>
            <a:r>
              <a:rPr lang="en-US" altLang="en-US"/>
              <a:t>, </a:t>
            </a:r>
          </a:p>
          <a:p>
            <a:pPr eaLnBrk="1" hangingPunct="1"/>
            <a:r>
              <a:rPr lang="en-US" altLang="en-US"/>
              <a:t>tentu juga ada sederetan OBE yang dapat membawa B kembali ke matriks A.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B5082C66-3AEB-4840-B471-76715396F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1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 = </a:t>
            </a:r>
          </a:p>
        </p:txBody>
      </p:sp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F4393618-1BFF-4E6C-8760-826A2E491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828800"/>
          <a:ext cx="1612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914400" imgH="914400" progId="Equation.3">
                  <p:embed/>
                </p:oleObj>
              </mc:Choice>
              <mc:Fallback>
                <p:oleObj name="Equation" r:id="rId3" imgW="914400" imgH="914400" progId="Equation.3">
                  <p:embed/>
                  <p:pic>
                    <p:nvPicPr>
                      <p:cNvPr id="8205" name="Object 13">
                        <a:extLst>
                          <a:ext uri="{FF2B5EF4-FFF2-40B4-BE49-F238E27FC236}">
                            <a16:creationId xmlns:a16="http://schemas.microsoft.com/office/drawing/2014/main" id="{F4393618-1BFF-4E6C-8760-826A2E491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28800"/>
                        <a:ext cx="16129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>
            <a:extLst>
              <a:ext uri="{FF2B5EF4-FFF2-40B4-BE49-F238E27FC236}">
                <a16:creationId xmlns:a16="http://schemas.microsoft.com/office/drawing/2014/main" id="{5706B770-48FB-4CC9-B724-7ADC2A981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609600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41</a:t>
            </a:r>
            <a:endParaRPr lang="en-US" altLang="en-US"/>
          </a:p>
        </p:txBody>
      </p:sp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6DEEF3A2-3722-44AB-9591-5207B9AF3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828800"/>
          <a:ext cx="1612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" imgW="914400" imgH="914400" progId="Equation.3">
                  <p:embed/>
                </p:oleObj>
              </mc:Choice>
              <mc:Fallback>
                <p:oleObj name="Equation" r:id="rId5" imgW="914400" imgH="914400" progId="Equation.3">
                  <p:embed/>
                  <p:pic>
                    <p:nvPicPr>
                      <p:cNvPr id="8207" name="Object 15">
                        <a:extLst>
                          <a:ext uri="{FF2B5EF4-FFF2-40B4-BE49-F238E27FC236}">
                            <a16:creationId xmlns:a16="http://schemas.microsoft.com/office/drawing/2014/main" id="{6DEEF3A2-3722-44AB-9591-5207B9AF3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16129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AC6F7491-57BC-47C2-BC07-D5CCAFC1A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828800"/>
          <a:ext cx="18145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7" imgW="1028700" imgH="914400" progId="Equation.3">
                  <p:embed/>
                </p:oleObj>
              </mc:Choice>
              <mc:Fallback>
                <p:oleObj name="Equation" r:id="rId7" imgW="1028700" imgH="914400" progId="Equation.3">
                  <p:embed/>
                  <p:pic>
                    <p:nvPicPr>
                      <p:cNvPr id="8208" name="Object 16">
                        <a:extLst>
                          <a:ext uri="{FF2B5EF4-FFF2-40B4-BE49-F238E27FC236}">
                            <a16:creationId xmlns:a16="http://schemas.microsoft.com/office/drawing/2014/main" id="{AC6F7491-57BC-47C2-BC07-D5CCAFC1A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828800"/>
                        <a:ext cx="18145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04D2C79D-3AB8-4F9A-B32A-82CE0CAA3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3488" y="1828800"/>
          <a:ext cx="18145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9" imgW="1028700" imgH="914400" progId="Equation.3">
                  <p:embed/>
                </p:oleObj>
              </mc:Choice>
              <mc:Fallback>
                <p:oleObj name="Equation" r:id="rId9" imgW="1028700" imgH="914400" progId="Equation.3">
                  <p:embed/>
                  <p:pic>
                    <p:nvPicPr>
                      <p:cNvPr id="8209" name="Object 17">
                        <a:extLst>
                          <a:ext uri="{FF2B5EF4-FFF2-40B4-BE49-F238E27FC236}">
                            <a16:creationId xmlns:a16="http://schemas.microsoft.com/office/drawing/2014/main" id="{04D2C79D-3AB8-4F9A-B32A-82CE0CAA3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488" y="1828800"/>
                        <a:ext cx="18145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>
            <a:extLst>
              <a:ext uri="{FF2B5EF4-FFF2-40B4-BE49-F238E27FC236}">
                <a16:creationId xmlns:a16="http://schemas.microsoft.com/office/drawing/2014/main" id="{85446CCB-A4D6-460B-8935-CFF0556E6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3810000"/>
          <a:ext cx="18145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1" imgW="1028700" imgH="914400" progId="Equation.3">
                  <p:embed/>
                </p:oleObj>
              </mc:Choice>
              <mc:Fallback>
                <p:oleObj name="Equation" r:id="rId11" imgW="1028700" imgH="914400" progId="Equation.3">
                  <p:embed/>
                  <p:pic>
                    <p:nvPicPr>
                      <p:cNvPr id="8210" name="Object 18">
                        <a:extLst>
                          <a:ext uri="{FF2B5EF4-FFF2-40B4-BE49-F238E27FC236}">
                            <a16:creationId xmlns:a16="http://schemas.microsoft.com/office/drawing/2014/main" id="{85446CCB-A4D6-460B-8935-CFF0556E6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810000"/>
                        <a:ext cx="18145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>
            <a:extLst>
              <a:ext uri="{FF2B5EF4-FFF2-40B4-BE49-F238E27FC236}">
                <a16:creationId xmlns:a16="http://schemas.microsoft.com/office/drawing/2014/main" id="{1720A70B-8B61-4C97-B2CD-6D75485BA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733800"/>
          <a:ext cx="1524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3" imgW="863600" imgH="914400" progId="Equation.3">
                  <p:embed/>
                </p:oleObj>
              </mc:Choice>
              <mc:Fallback>
                <p:oleObj name="Equation" r:id="rId13" imgW="863600" imgH="914400" progId="Equation.3">
                  <p:embed/>
                  <p:pic>
                    <p:nvPicPr>
                      <p:cNvPr id="8211" name="Object 19">
                        <a:extLst>
                          <a:ext uri="{FF2B5EF4-FFF2-40B4-BE49-F238E27FC236}">
                            <a16:creationId xmlns:a16="http://schemas.microsoft.com/office/drawing/2014/main" id="{1720A70B-8B61-4C97-B2CD-6D75485BA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5240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>
            <a:extLst>
              <a:ext uri="{FF2B5EF4-FFF2-40B4-BE49-F238E27FC236}">
                <a16:creationId xmlns:a16="http://schemas.microsoft.com/office/drawing/2014/main" id="{49DE55C6-28A4-4E08-B2FA-6536A315E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2286000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41</a:t>
            </a:r>
            <a:endParaRPr lang="en-US" altLang="en-US"/>
          </a:p>
        </p:txBody>
      </p:sp>
      <p:sp>
        <p:nvSpPr>
          <p:cNvPr id="8213" name="Text Box 21">
            <a:extLst>
              <a:ext uri="{FF2B5EF4-FFF2-40B4-BE49-F238E27FC236}">
                <a16:creationId xmlns:a16="http://schemas.microsoft.com/office/drawing/2014/main" id="{B94436E1-ED0D-4E91-A889-94B078F42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22098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31(-2)</a:t>
            </a:r>
            <a:endParaRPr lang="en-US" altLang="en-US"/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66C37610-359F-4217-A3D6-C29C7550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22860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21(3)</a:t>
            </a:r>
            <a:endParaRPr lang="en-US" altLang="en-US"/>
          </a:p>
        </p:txBody>
      </p:sp>
      <p:sp>
        <p:nvSpPr>
          <p:cNvPr id="8215" name="Text Box 23">
            <a:extLst>
              <a:ext uri="{FF2B5EF4-FFF2-40B4-BE49-F238E27FC236}">
                <a16:creationId xmlns:a16="http://schemas.microsoft.com/office/drawing/2014/main" id="{1130204A-5F2D-4F20-B724-287FE082C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1910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43(-1)</a:t>
            </a:r>
            <a:endParaRPr lang="en-US" altLang="en-US"/>
          </a:p>
        </p:txBody>
      </p:sp>
      <p:sp>
        <p:nvSpPr>
          <p:cNvPr id="8216" name="Text Box 24">
            <a:extLst>
              <a:ext uri="{FF2B5EF4-FFF2-40B4-BE49-F238E27FC236}">
                <a16:creationId xmlns:a16="http://schemas.microsoft.com/office/drawing/2014/main" id="{65D7FA09-7FEF-4F75-93F4-1969CB780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191000"/>
            <a:ext cx="8755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3(-1/2)</a:t>
            </a:r>
            <a:endParaRPr lang="en-US" altLang="en-US"/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DE7F4827-752D-4C86-A6B3-AF2104163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667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8218" name="Text Box 26">
            <a:extLst>
              <a:ext uri="{FF2B5EF4-FFF2-40B4-BE49-F238E27FC236}">
                <a16:creationId xmlns:a16="http://schemas.microsoft.com/office/drawing/2014/main" id="{1D519202-D2BF-4799-9C71-2316DC6D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908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E2DF05A9-CEE0-4AC5-BB42-3751FE3E1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7432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726DD04C-A228-4721-84C8-72AFFD2B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64799EFD-2611-4F88-926C-9DEF5B58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72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8222" name="Text Box 30">
            <a:extLst>
              <a:ext uri="{FF2B5EF4-FFF2-40B4-BE49-F238E27FC236}">
                <a16:creationId xmlns:a16="http://schemas.microsoft.com/office/drawing/2014/main" id="{C3AAE455-B81B-4379-9C90-EC7692EE8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1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A</a:t>
            </a:r>
          </a:p>
        </p:txBody>
      </p:sp>
      <p:sp>
        <p:nvSpPr>
          <p:cNvPr id="8223" name="Text Box 31">
            <a:extLst>
              <a:ext uri="{FF2B5EF4-FFF2-40B4-BE49-F238E27FC236}">
                <a16:creationId xmlns:a16="http://schemas.microsoft.com/office/drawing/2014/main" id="{245A8244-459E-4CFC-9F28-0CB0582A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573714"/>
            <a:ext cx="351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Jadi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sederetan</a:t>
            </a:r>
            <a:r>
              <a:rPr lang="en-US" altLang="en-US" dirty="0"/>
              <a:t> OBE :</a:t>
            </a:r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B2F1A082-8999-442E-AE1C-106261B7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486401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(B)</a:t>
            </a:r>
          </a:p>
        </p:txBody>
      </p:sp>
      <p:sp>
        <p:nvSpPr>
          <p:cNvPr id="8225" name="Text Box 33">
            <a:extLst>
              <a:ext uri="{FF2B5EF4-FFF2-40B4-BE49-F238E27FC236}">
                <a16:creationId xmlns:a16="http://schemas.microsoft.com/office/drawing/2014/main" id="{204B11AD-0D38-4C4D-A2F8-895CF5FE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5486400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41</a:t>
            </a:r>
            <a:endParaRPr lang="en-US" altLang="en-US"/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C493A7CD-F988-4F6A-AACA-2A44968C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54864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31(-2)</a:t>
            </a:r>
            <a:endParaRPr lang="en-US" altLang="en-US"/>
          </a:p>
        </p:txBody>
      </p:sp>
      <p:sp>
        <p:nvSpPr>
          <p:cNvPr id="8227" name="Text Box 35">
            <a:extLst>
              <a:ext uri="{FF2B5EF4-FFF2-40B4-BE49-F238E27FC236}">
                <a16:creationId xmlns:a16="http://schemas.microsoft.com/office/drawing/2014/main" id="{E4964B0D-EE7B-43B0-8D71-B35FA3DD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54864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21(3)</a:t>
            </a:r>
            <a:endParaRPr lang="en-US" altLang="en-US"/>
          </a:p>
        </p:txBody>
      </p:sp>
      <p:sp>
        <p:nvSpPr>
          <p:cNvPr id="8228" name="Text Box 36">
            <a:extLst>
              <a:ext uri="{FF2B5EF4-FFF2-40B4-BE49-F238E27FC236}">
                <a16:creationId xmlns:a16="http://schemas.microsoft.com/office/drawing/2014/main" id="{D1148AB7-9C6D-430A-8E1B-3E2D6804A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54864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43(-1)</a:t>
            </a:r>
            <a:endParaRPr lang="en-US" altLang="en-US"/>
          </a:p>
        </p:txBody>
      </p:sp>
      <p:sp>
        <p:nvSpPr>
          <p:cNvPr id="8229" name="Text Box 37">
            <a:extLst>
              <a:ext uri="{FF2B5EF4-FFF2-40B4-BE49-F238E27FC236}">
                <a16:creationId xmlns:a16="http://schemas.microsoft.com/office/drawing/2014/main" id="{811A0515-61C9-4E11-942E-E89D659B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5486400"/>
            <a:ext cx="8755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3(-1/2)</a:t>
            </a:r>
            <a:endParaRPr lang="en-US" altLang="en-US"/>
          </a:p>
        </p:txBody>
      </p:sp>
      <p:sp>
        <p:nvSpPr>
          <p:cNvPr id="8230" name="Text Box 38">
            <a:extLst>
              <a:ext uri="{FF2B5EF4-FFF2-40B4-BE49-F238E27FC236}">
                <a16:creationId xmlns:a16="http://schemas.microsoft.com/office/drawing/2014/main" id="{3E70364D-3FDF-436B-B075-A58B9754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486401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A</a:t>
            </a:r>
          </a:p>
        </p:txBody>
      </p:sp>
      <p:sp>
        <p:nvSpPr>
          <p:cNvPr id="8231" name="Text Box 39">
            <a:extLst>
              <a:ext uri="{FF2B5EF4-FFF2-40B4-BE49-F238E27FC236}">
                <a16:creationId xmlns:a16="http://schemas.microsoft.com/office/drawing/2014/main" id="{79B78CD1-C8DC-46EB-B94C-144CA4507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43601"/>
            <a:ext cx="435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berarti</a:t>
            </a:r>
            <a:r>
              <a:rPr lang="en-US" altLang="en-US" dirty="0"/>
              <a:t> B </a:t>
            </a:r>
            <a:r>
              <a:rPr lang="en-US" altLang="en-US" dirty="0" err="1"/>
              <a:t>ekivalen</a:t>
            </a:r>
            <a:r>
              <a:rPr lang="en-US" altLang="en-US" dirty="0"/>
              <a:t> A, </a:t>
            </a:r>
            <a:r>
              <a:rPr lang="en-US" altLang="en-US" dirty="0" err="1"/>
              <a:t>ditulis</a:t>
            </a:r>
            <a:r>
              <a:rPr lang="en-US" altLang="en-US" dirty="0"/>
              <a:t>  B  ~ A</a:t>
            </a:r>
          </a:p>
        </p:txBody>
      </p:sp>
      <p:sp>
        <p:nvSpPr>
          <p:cNvPr id="8232" name="Text Box 40">
            <a:extLst>
              <a:ext uri="{FF2B5EF4-FFF2-40B4-BE49-F238E27FC236}">
                <a16:creationId xmlns:a16="http://schemas.microsoft.com/office/drawing/2014/main" id="{32CF746B-3AA6-45E9-9CB1-50A9E112E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6335714"/>
            <a:ext cx="729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Karenanya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OBE (OKE) </a:t>
            </a:r>
            <a:r>
              <a:rPr lang="en-US" altLang="en-US" dirty="0" err="1"/>
              <a:t>mempunyai</a:t>
            </a:r>
            <a:r>
              <a:rPr lang="en-US" altLang="en-US" dirty="0"/>
              <a:t> invers (</a:t>
            </a:r>
            <a:r>
              <a:rPr lang="en-US" altLang="en-US" b="1" i="1" u="sng" dirty="0" err="1"/>
              <a:t>kebalikan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149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3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30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  <p:bldP spid="8199" grpId="0"/>
      <p:bldP spid="8200" grpId="0"/>
      <p:bldP spid="8201" grpId="0"/>
      <p:bldP spid="8202" grpId="0"/>
      <p:bldP spid="8203" grpId="0" animBg="1"/>
      <p:bldP spid="8204" grpId="0"/>
      <p:bldP spid="8206" grpId="0"/>
      <p:bldP spid="8212" grpId="0"/>
      <p:bldP spid="8213" grpId="0"/>
      <p:bldP spid="8214" grpId="0"/>
      <p:bldP spid="8215" grpId="0"/>
      <p:bldP spid="8216" grpId="0"/>
      <p:bldP spid="8217" grpId="0"/>
      <p:bldP spid="8218" grpId="0"/>
      <p:bldP spid="8219" grpId="0"/>
      <p:bldP spid="8220" grpId="0"/>
      <p:bldP spid="8221" grpId="0"/>
      <p:bldP spid="8222" grpId="0"/>
      <p:bldP spid="8223" grpId="0"/>
      <p:bldP spid="8224" grpId="0"/>
      <p:bldP spid="8225" grpId="0"/>
      <p:bldP spid="8226" grpId="0"/>
      <p:bldP spid="8227" grpId="0"/>
      <p:bldP spid="8228" grpId="0"/>
      <p:bldP spid="8229" grpId="0"/>
      <p:bldP spid="8230" grpId="0"/>
      <p:bldP spid="8231" grpId="0"/>
      <p:bldP spid="82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>
            <a:extLst>
              <a:ext uri="{FF2B5EF4-FFF2-40B4-BE49-F238E27FC236}">
                <a16:creationId xmlns:a16="http://schemas.microsoft.com/office/drawing/2014/main" id="{CAC4B005-141F-4DAE-990D-AF454FF7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849372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Perhatikan</a:t>
            </a:r>
            <a:r>
              <a:rPr lang="en-US" altLang="en-US" dirty="0"/>
              <a:t> :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DDE452A2-1DDE-432F-A64F-D19B1BE7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62101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(A)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AA1FA4B5-45D4-4ED9-8235-F7F89132A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1562100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3(-2)</a:t>
            </a:r>
            <a:endParaRPr lang="en-US" altLang="en-US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2AE7D612-8D7D-41C7-B2F4-2BA2F542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15621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43(1)</a:t>
            </a:r>
            <a:endParaRPr lang="en-US" altLang="en-US"/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A1A74A64-BB58-4D18-8005-D5AF4BECC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5621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21(-3)</a:t>
            </a:r>
            <a:endParaRPr lang="en-US" altLang="en-US"/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CF474BB7-7F1C-4586-AC4C-5340B91CC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5621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31(2)</a:t>
            </a:r>
            <a:endParaRPr lang="en-US" altLang="en-US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2E15089A-F044-4E11-A216-8EF76BEA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562100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41</a:t>
            </a:r>
            <a:endParaRPr lang="en-US" altLang="en-US"/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454AD3C8-0DD7-43DE-A472-DBC8B7B9D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562101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B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4C0CE77C-56BC-4AFC-BE48-14998F77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030414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Sebaliknya, 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CCDBD929-C79A-4ECC-BB64-0509A134F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76501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(B)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3714542C-F313-49ED-BC2D-272C8A79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2476500"/>
            <a:ext cx="5597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41</a:t>
            </a:r>
            <a:endParaRPr lang="en-US" altLang="en-US"/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AE677DB5-2542-4B5D-B8B5-D0E8E3C9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24765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31(-2)</a:t>
            </a:r>
            <a:endParaRPr lang="en-US" altLang="en-US"/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6B81BA27-DB0D-4A75-A122-8605B903A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24765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21(3)</a:t>
            </a:r>
            <a:endParaRPr lang="en-US" altLang="en-US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8DD8F3C2-BD9E-4AA7-B375-FEEC43E4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24765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43(-1)</a:t>
            </a:r>
            <a:endParaRPr lang="en-US" altLang="en-US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B270D778-5E6D-4C5D-81F4-BA46779C2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476500"/>
            <a:ext cx="8755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3(-1/2)</a:t>
            </a:r>
            <a:endParaRPr lang="en-US" altLang="en-US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39007CA8-BB78-4408-B54D-7476FDB9A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76501"/>
            <a:ext cx="57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A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EF95B3F1-A34C-4FFE-B5A5-B900518CB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097214"/>
            <a:ext cx="503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Dapat di amati bahwa invers OBE  adalah :</a:t>
            </a:r>
          </a:p>
        </p:txBody>
      </p:sp>
      <p:graphicFrame>
        <p:nvGraphicFramePr>
          <p:cNvPr id="9267" name="Group 51">
            <a:extLst>
              <a:ext uri="{FF2B5EF4-FFF2-40B4-BE49-F238E27FC236}">
                <a16:creationId xmlns:a16="http://schemas.microsoft.com/office/drawing/2014/main" id="{464F38E2-34A9-4221-8158-D0F7EE42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3860"/>
              </p:ext>
            </p:extLst>
          </p:nvPr>
        </p:nvGraphicFramePr>
        <p:xfrm>
          <a:off x="1905000" y="3543300"/>
          <a:ext cx="3276600" cy="2690814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Invers OBE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i(1/k)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ij(k)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ij(-k)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60" name="Object 44">
            <a:extLst>
              <a:ext uri="{FF2B5EF4-FFF2-40B4-BE49-F238E27FC236}">
                <a16:creationId xmlns:a16="http://schemas.microsoft.com/office/drawing/2014/main" id="{C4CA3D9B-2AB4-4EF6-A9E9-0E881AAD9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13447"/>
              </p:ext>
            </p:extLst>
          </p:nvPr>
        </p:nvGraphicFramePr>
        <p:xfrm>
          <a:off x="3048000" y="3924300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3" imgW="279279" imgH="253890" progId="Equation.3">
                  <p:embed/>
                </p:oleObj>
              </mc:Choice>
              <mc:Fallback>
                <p:oleObj name="Equation" r:id="rId3" imgW="279279" imgH="253890" progId="Equation.3">
                  <p:embed/>
                  <p:pic>
                    <p:nvPicPr>
                      <p:cNvPr id="9260" name="Object 44">
                        <a:extLst>
                          <a:ext uri="{FF2B5EF4-FFF2-40B4-BE49-F238E27FC236}">
                            <a16:creationId xmlns:a16="http://schemas.microsoft.com/office/drawing/2014/main" id="{C4CA3D9B-2AB4-4EF6-A9E9-0E881AAD9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24300"/>
                        <a:ext cx="838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>
            <a:extLst>
              <a:ext uri="{FF2B5EF4-FFF2-40B4-BE49-F238E27FC236}">
                <a16:creationId xmlns:a16="http://schemas.microsoft.com/office/drawing/2014/main" id="{B1E11F5A-C67C-43B9-9DA3-6EEB2CBA7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48087"/>
              </p:ext>
            </p:extLst>
          </p:nvPr>
        </p:nvGraphicFramePr>
        <p:xfrm>
          <a:off x="2971800" y="4533900"/>
          <a:ext cx="99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5" imgW="330057" imgH="253890" progId="Equation.3">
                  <p:embed/>
                </p:oleObj>
              </mc:Choice>
              <mc:Fallback>
                <p:oleObj name="Equation" r:id="rId5" imgW="330057" imgH="253890" progId="Equation.3">
                  <p:embed/>
                  <p:pic>
                    <p:nvPicPr>
                      <p:cNvPr id="9261" name="Object 45">
                        <a:extLst>
                          <a:ext uri="{FF2B5EF4-FFF2-40B4-BE49-F238E27FC236}">
                            <a16:creationId xmlns:a16="http://schemas.microsoft.com/office/drawing/2014/main" id="{B1E11F5A-C67C-43B9-9DA3-6EEB2CBA7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33900"/>
                        <a:ext cx="990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3" name="Object 47">
            <a:extLst>
              <a:ext uri="{FF2B5EF4-FFF2-40B4-BE49-F238E27FC236}">
                <a16:creationId xmlns:a16="http://schemas.microsoft.com/office/drawing/2014/main" id="{566A6F14-1DF8-4A20-BBC7-C6CE1C5E9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76739"/>
              </p:ext>
            </p:extLst>
          </p:nvPr>
        </p:nvGraphicFramePr>
        <p:xfrm>
          <a:off x="2857500" y="5372100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7" imgW="355292" imgH="253780" progId="Equation.3">
                  <p:embed/>
                </p:oleObj>
              </mc:Choice>
              <mc:Fallback>
                <p:oleObj name="Equation" r:id="rId7" imgW="355292" imgH="253780" progId="Equation.3">
                  <p:embed/>
                  <p:pic>
                    <p:nvPicPr>
                      <p:cNvPr id="9263" name="Object 47">
                        <a:extLst>
                          <a:ext uri="{FF2B5EF4-FFF2-40B4-BE49-F238E27FC236}">
                            <a16:creationId xmlns:a16="http://schemas.microsoft.com/office/drawing/2014/main" id="{566A6F14-1DF8-4A20-BBC7-C6CE1C5E9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372100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8" name="Text Box 52">
            <a:extLst>
              <a:ext uri="{FF2B5EF4-FFF2-40B4-BE49-F238E27FC236}">
                <a16:creationId xmlns:a16="http://schemas.microsoft.com/office/drawing/2014/main" id="{C602FFC5-52F3-48AA-8A35-8F46046B4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3021014"/>
            <a:ext cx="259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Analogi, invers OKE :</a:t>
            </a:r>
          </a:p>
        </p:txBody>
      </p:sp>
      <p:graphicFrame>
        <p:nvGraphicFramePr>
          <p:cNvPr id="9269" name="Group 53">
            <a:extLst>
              <a:ext uri="{FF2B5EF4-FFF2-40B4-BE49-F238E27FC236}">
                <a16:creationId xmlns:a16="http://schemas.microsoft.com/office/drawing/2014/main" id="{E4D41243-E441-4293-856E-4BF117648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46485"/>
              </p:ext>
            </p:extLst>
          </p:nvPr>
        </p:nvGraphicFramePr>
        <p:xfrm>
          <a:off x="7391400" y="3467100"/>
          <a:ext cx="3276600" cy="2690814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Invers OKE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i(1/k)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ij(k)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K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ij(-k)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86" name="Object 70">
            <a:extLst>
              <a:ext uri="{FF2B5EF4-FFF2-40B4-BE49-F238E27FC236}">
                <a16:creationId xmlns:a16="http://schemas.microsoft.com/office/drawing/2014/main" id="{72F43E4D-B552-40DE-8618-0C8EDDF8A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80049"/>
              </p:ext>
            </p:extLst>
          </p:nvPr>
        </p:nvGraphicFramePr>
        <p:xfrm>
          <a:off x="8477250" y="3771900"/>
          <a:ext cx="80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9" imgW="266469" imgH="253780" progId="Equation.3">
                  <p:embed/>
                </p:oleObj>
              </mc:Choice>
              <mc:Fallback>
                <p:oleObj name="Equation" r:id="rId9" imgW="266469" imgH="253780" progId="Equation.3">
                  <p:embed/>
                  <p:pic>
                    <p:nvPicPr>
                      <p:cNvPr id="9286" name="Object 70">
                        <a:extLst>
                          <a:ext uri="{FF2B5EF4-FFF2-40B4-BE49-F238E27FC236}">
                            <a16:creationId xmlns:a16="http://schemas.microsoft.com/office/drawing/2014/main" id="{72F43E4D-B552-40DE-8618-0C8EDDF8A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0" y="3771900"/>
                        <a:ext cx="800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" name="Object 71">
            <a:extLst>
              <a:ext uri="{FF2B5EF4-FFF2-40B4-BE49-F238E27FC236}">
                <a16:creationId xmlns:a16="http://schemas.microsoft.com/office/drawing/2014/main" id="{7EC5B37C-7694-4737-896F-2C7140E78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60202"/>
              </p:ext>
            </p:extLst>
          </p:nvPr>
        </p:nvGraphicFramePr>
        <p:xfrm>
          <a:off x="8458200" y="4457700"/>
          <a:ext cx="95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11" imgW="317225" imgH="253780" progId="Equation.3">
                  <p:embed/>
                </p:oleObj>
              </mc:Choice>
              <mc:Fallback>
                <p:oleObj name="Equation" r:id="rId11" imgW="317225" imgH="253780" progId="Equation.3">
                  <p:embed/>
                  <p:pic>
                    <p:nvPicPr>
                      <p:cNvPr id="9287" name="Object 71">
                        <a:extLst>
                          <a:ext uri="{FF2B5EF4-FFF2-40B4-BE49-F238E27FC236}">
                            <a16:creationId xmlns:a16="http://schemas.microsoft.com/office/drawing/2014/main" id="{7EC5B37C-7694-4737-896F-2C7140E788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457700"/>
                        <a:ext cx="952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8" name="Object 72">
            <a:extLst>
              <a:ext uri="{FF2B5EF4-FFF2-40B4-BE49-F238E27FC236}">
                <a16:creationId xmlns:a16="http://schemas.microsoft.com/office/drawing/2014/main" id="{7CC7DB56-0D4D-4BD2-9F4A-2BB3A6012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556159"/>
              </p:ext>
            </p:extLst>
          </p:nvPr>
        </p:nvGraphicFramePr>
        <p:xfrm>
          <a:off x="8553450" y="5219700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3" imgW="342751" imgH="253890" progId="Equation.3">
                  <p:embed/>
                </p:oleObj>
              </mc:Choice>
              <mc:Fallback>
                <p:oleObj name="Equation" r:id="rId13" imgW="342751" imgH="253890" progId="Equation.3">
                  <p:embed/>
                  <p:pic>
                    <p:nvPicPr>
                      <p:cNvPr id="9288" name="Object 72">
                        <a:extLst>
                          <a:ext uri="{FF2B5EF4-FFF2-40B4-BE49-F238E27FC236}">
                            <a16:creationId xmlns:a16="http://schemas.microsoft.com/office/drawing/2014/main" id="{7CC7DB56-0D4D-4BD2-9F4A-2BB3A6012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450" y="5219700"/>
                        <a:ext cx="1028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6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66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30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30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30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30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30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30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30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  <p:bldP spid="9223" grpId="0"/>
      <p:bldP spid="9224" grpId="0"/>
      <p:bldP spid="9225" grpId="0"/>
      <p:bldP spid="9226" grpId="0"/>
      <p:bldP spid="9227" grpId="0"/>
      <p:bldP spid="9228" grpId="0"/>
      <p:bldP spid="9229" grpId="0"/>
      <p:bldP spid="9230" grpId="0"/>
      <p:bldP spid="9231" grpId="0"/>
      <p:bldP spid="9232" grpId="0"/>
      <p:bldP spid="9233" grpId="0"/>
      <p:bldP spid="9234" grpId="0"/>
      <p:bldP spid="9235" grpId="0"/>
      <p:bldP spid="9236" grpId="0"/>
      <p:bldP spid="92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D64824BB-FAB8-402F-85FA-C201FAE27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889001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 = 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58B802DD-4800-4EB4-A1FB-489A3B6C5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514072"/>
              </p:ext>
            </p:extLst>
          </p:nvPr>
        </p:nvGraphicFramePr>
        <p:xfrm>
          <a:off x="2286000" y="584200"/>
          <a:ext cx="129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3" imgW="1002865" imgH="710891" progId="Equation.3">
                  <p:embed/>
                </p:oleObj>
              </mc:Choice>
              <mc:Fallback>
                <p:oleObj name="Equation" r:id="rId3" imgW="1002865" imgH="710891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58B802DD-4800-4EB4-A1FB-489A3B6C5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4200"/>
                        <a:ext cx="129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66CD8620-6EAD-4286-89C7-C4700F82C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736600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21(1)</a:t>
            </a:r>
            <a:endParaRPr lang="en-US" altLang="en-US"/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AF92AC0A-C789-4C6C-8310-3D44654F6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0414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F5C0312B-99EC-41D2-AB5D-B2C1BA8EF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44942"/>
              </p:ext>
            </p:extLst>
          </p:nvPr>
        </p:nvGraphicFramePr>
        <p:xfrm>
          <a:off x="4403726" y="5842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5" imgW="888614" imgH="710891" progId="Equation.3">
                  <p:embed/>
                </p:oleObj>
              </mc:Choice>
              <mc:Fallback>
                <p:oleObj name="Equation" r:id="rId5" imgW="888614" imgH="710891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F5C0312B-99EC-41D2-AB5D-B2C1BA8EF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6" y="5842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>
            <a:extLst>
              <a:ext uri="{FF2B5EF4-FFF2-40B4-BE49-F238E27FC236}">
                <a16:creationId xmlns:a16="http://schemas.microsoft.com/office/drawing/2014/main" id="{6BEAA165-B03F-46D4-9828-9C6DF8E8D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736600"/>
            <a:ext cx="914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31(-2)</a:t>
            </a:r>
            <a:endParaRPr lang="en-US" altLang="en-US"/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1283A680-FDB1-4B88-B8AE-CB83E128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0414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BC9287C1-74CB-4B0F-BB7C-A5EBFCD93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453553"/>
              </p:ext>
            </p:extLst>
          </p:nvPr>
        </p:nvGraphicFramePr>
        <p:xfrm>
          <a:off x="6172201" y="5842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7" imgW="888614" imgH="710891" progId="Equation.3">
                  <p:embed/>
                </p:oleObj>
              </mc:Choice>
              <mc:Fallback>
                <p:oleObj name="Equation" r:id="rId7" imgW="888614" imgH="710891" progId="Equation.3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BC9287C1-74CB-4B0F-BB7C-A5EBFCD93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842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>
            <a:extLst>
              <a:ext uri="{FF2B5EF4-FFF2-40B4-BE49-F238E27FC236}">
                <a16:creationId xmlns:a16="http://schemas.microsoft.com/office/drawing/2014/main" id="{22D6E8FF-C635-406D-9CAA-83C75EB5F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6" y="671513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32(5)</a:t>
            </a:r>
            <a:endParaRPr lang="en-US" altLang="en-US"/>
          </a:p>
        </p:txBody>
      </p:sp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B2377A64-26B1-4887-8EC0-CB642D21A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49616"/>
              </p:ext>
            </p:extLst>
          </p:nvPr>
        </p:nvGraphicFramePr>
        <p:xfrm>
          <a:off x="7924801" y="5842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9" imgW="888614" imgH="710891" progId="Equation.3">
                  <p:embed/>
                </p:oleObj>
              </mc:Choice>
              <mc:Fallback>
                <p:oleObj name="Equation" r:id="rId9" imgW="888614" imgH="710891" progId="Equation.3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B2377A64-26B1-4887-8EC0-CB642D21A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842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>
            <a:extLst>
              <a:ext uri="{FF2B5EF4-FFF2-40B4-BE49-F238E27FC236}">
                <a16:creationId xmlns:a16="http://schemas.microsoft.com/office/drawing/2014/main" id="{E922B91E-58BD-48FE-94E8-11AB30CC9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900114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Q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EEE0855F-59F7-4D0E-953A-9880515AA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9652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416C1E23-18D0-46D2-85FD-3ADB8AE77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966914"/>
            <a:ext cx="4192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Sebaliknya</a:t>
            </a:r>
            <a:r>
              <a:rPr lang="en-US" altLang="en-US"/>
              <a:t>, mudah diamati bahwa :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1753EAD1-BBC5-44E5-A7A4-6986AD9A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17801"/>
            <a:ext cx="668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Q = </a:t>
            </a:r>
          </a:p>
        </p:txBody>
      </p:sp>
      <p:graphicFrame>
        <p:nvGraphicFramePr>
          <p:cNvPr id="10258" name="Object 18">
            <a:extLst>
              <a:ext uri="{FF2B5EF4-FFF2-40B4-BE49-F238E27FC236}">
                <a16:creationId xmlns:a16="http://schemas.microsoft.com/office/drawing/2014/main" id="{2755EFC7-F713-427F-B4CD-B0E482CA6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32987"/>
              </p:ext>
            </p:extLst>
          </p:nvPr>
        </p:nvGraphicFramePr>
        <p:xfrm>
          <a:off x="2133601" y="23368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11" imgW="888614" imgH="710891" progId="Equation.3">
                  <p:embed/>
                </p:oleObj>
              </mc:Choice>
              <mc:Fallback>
                <p:oleObj name="Equation" r:id="rId11" imgW="888614" imgH="710891" progId="Equation.3">
                  <p:embed/>
                  <p:pic>
                    <p:nvPicPr>
                      <p:cNvPr id="10258" name="Object 18">
                        <a:extLst>
                          <a:ext uri="{FF2B5EF4-FFF2-40B4-BE49-F238E27FC236}">
                            <a16:creationId xmlns:a16="http://schemas.microsoft.com/office/drawing/2014/main" id="{2755EFC7-F713-427F-B4CD-B0E482CA6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3368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19">
            <a:extLst>
              <a:ext uri="{FF2B5EF4-FFF2-40B4-BE49-F238E27FC236}">
                <a16:creationId xmlns:a16="http://schemas.microsoft.com/office/drawing/2014/main" id="{1AACF226-E990-478F-9293-58912F0E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2489200"/>
            <a:ext cx="8130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32(-5)</a:t>
            </a:r>
            <a:endParaRPr lang="en-US" altLang="en-US"/>
          </a:p>
        </p:txBody>
      </p:sp>
      <p:graphicFrame>
        <p:nvGraphicFramePr>
          <p:cNvPr id="10260" name="Object 20">
            <a:extLst>
              <a:ext uri="{FF2B5EF4-FFF2-40B4-BE49-F238E27FC236}">
                <a16:creationId xmlns:a16="http://schemas.microsoft.com/office/drawing/2014/main" id="{A296EC40-2DDB-4EC7-9681-CBC8A079C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63730"/>
              </p:ext>
            </p:extLst>
          </p:nvPr>
        </p:nvGraphicFramePr>
        <p:xfrm>
          <a:off x="3886201" y="23368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13" imgW="888614" imgH="710891" progId="Equation.3">
                  <p:embed/>
                </p:oleObj>
              </mc:Choice>
              <mc:Fallback>
                <p:oleObj name="Equation" r:id="rId13" imgW="888614" imgH="710891" progId="Equation.3">
                  <p:embed/>
                  <p:pic>
                    <p:nvPicPr>
                      <p:cNvPr id="10260" name="Object 20">
                        <a:extLst>
                          <a:ext uri="{FF2B5EF4-FFF2-40B4-BE49-F238E27FC236}">
                            <a16:creationId xmlns:a16="http://schemas.microsoft.com/office/drawing/2014/main" id="{A296EC40-2DDB-4EC7-9681-CBC8A079C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3368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>
            <a:extLst>
              <a:ext uri="{FF2B5EF4-FFF2-40B4-BE49-F238E27FC236}">
                <a16:creationId xmlns:a16="http://schemas.microsoft.com/office/drawing/2014/main" id="{EE39DDB5-4CEB-4143-9A07-D4132B94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2489201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31(2)</a:t>
            </a:r>
            <a:endParaRPr lang="en-US" altLang="en-US"/>
          </a:p>
        </p:txBody>
      </p:sp>
      <p:graphicFrame>
        <p:nvGraphicFramePr>
          <p:cNvPr id="10262" name="Object 22">
            <a:extLst>
              <a:ext uri="{FF2B5EF4-FFF2-40B4-BE49-F238E27FC236}">
                <a16:creationId xmlns:a16="http://schemas.microsoft.com/office/drawing/2014/main" id="{E181F967-4611-4783-A0CC-DACAF4637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32914"/>
              </p:ext>
            </p:extLst>
          </p:nvPr>
        </p:nvGraphicFramePr>
        <p:xfrm>
          <a:off x="5638801" y="2336800"/>
          <a:ext cx="1006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15" imgW="888614" imgH="710891" progId="Equation.3">
                  <p:embed/>
                </p:oleObj>
              </mc:Choice>
              <mc:Fallback>
                <p:oleObj name="Equation" r:id="rId15" imgW="888614" imgH="710891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:a16="http://schemas.microsoft.com/office/drawing/2014/main" id="{E181F967-4611-4783-A0CC-DACAF4637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336800"/>
                        <a:ext cx="10064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3">
            <a:extLst>
              <a:ext uri="{FF2B5EF4-FFF2-40B4-BE49-F238E27FC236}">
                <a16:creationId xmlns:a16="http://schemas.microsoft.com/office/drawing/2014/main" id="{4399D532-8FC1-4809-8D44-66213FDF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248920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21(-1)</a:t>
            </a:r>
            <a:endParaRPr lang="en-US" altLang="en-US"/>
          </a:p>
        </p:txBody>
      </p:sp>
      <p:graphicFrame>
        <p:nvGraphicFramePr>
          <p:cNvPr id="10264" name="Object 24">
            <a:extLst>
              <a:ext uri="{FF2B5EF4-FFF2-40B4-BE49-F238E27FC236}">
                <a16:creationId xmlns:a16="http://schemas.microsoft.com/office/drawing/2014/main" id="{EA98B8EA-3A24-4895-93B5-6DF2B92D6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16493"/>
              </p:ext>
            </p:extLst>
          </p:nvPr>
        </p:nvGraphicFramePr>
        <p:xfrm>
          <a:off x="7467600" y="2336800"/>
          <a:ext cx="1295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17" imgW="1002865" imgH="710891" progId="Equation.3">
                  <p:embed/>
                </p:oleObj>
              </mc:Choice>
              <mc:Fallback>
                <p:oleObj name="Equation" r:id="rId17" imgW="1002865" imgH="710891" progId="Equation.3">
                  <p:embed/>
                  <p:pic>
                    <p:nvPicPr>
                      <p:cNvPr id="10264" name="Object 24">
                        <a:extLst>
                          <a:ext uri="{FF2B5EF4-FFF2-40B4-BE49-F238E27FC236}">
                            <a16:creationId xmlns:a16="http://schemas.microsoft.com/office/drawing/2014/main" id="{EA98B8EA-3A24-4895-93B5-6DF2B92D6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36800"/>
                        <a:ext cx="1295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>
            <a:extLst>
              <a:ext uri="{FF2B5EF4-FFF2-40B4-BE49-F238E27FC236}">
                <a16:creationId xmlns:a16="http://schemas.microsoft.com/office/drawing/2014/main" id="{981BF3F0-F1A8-4E72-AD90-F81C05966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2717801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P </a:t>
            </a:r>
          </a:p>
        </p:txBody>
      </p:sp>
      <p:sp>
        <p:nvSpPr>
          <p:cNvPr id="10266" name="Text Box 26">
            <a:extLst>
              <a:ext uri="{FF2B5EF4-FFF2-40B4-BE49-F238E27FC236}">
                <a16:creationId xmlns:a16="http://schemas.microsoft.com/office/drawing/2014/main" id="{C85D5A3A-C2B2-4D34-8C8A-42EE72E8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794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679D5DCF-8623-49AF-BC9C-25259C37D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178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6CB7300E-25C7-4FB3-99FD-EE70B5A26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94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~</a:t>
            </a:r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8AC07D78-C5A6-4755-9D6C-E01C48A4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567114"/>
            <a:ext cx="4084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Dalam hal ini   P  ~ Q  atau  Q ~ P.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63EC9F1E-3C3E-4479-BC73-AC0DE66DB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1" y="4041776"/>
            <a:ext cx="592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ekivalen</a:t>
            </a:r>
            <a:r>
              <a:rPr lang="en-US" altLang="en-US" dirty="0"/>
              <a:t> ( ~ )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r>
              <a:rPr lang="en-US" altLang="en-US" dirty="0"/>
              <a:t> </a:t>
            </a:r>
            <a:r>
              <a:rPr lang="en-US" altLang="en-US" dirty="0" err="1"/>
              <a:t>memenuhi</a:t>
            </a:r>
            <a:r>
              <a:rPr lang="en-US" altLang="en-US" dirty="0"/>
              <a:t> </a:t>
            </a:r>
            <a:r>
              <a:rPr lang="en-US" altLang="en-US" dirty="0" err="1"/>
              <a:t>sifat</a:t>
            </a:r>
            <a:r>
              <a:rPr lang="en-US" altLang="en-US" dirty="0"/>
              <a:t> :</a:t>
            </a: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78BB1394-4948-4AE3-9460-E929DBE6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4572000"/>
            <a:ext cx="21745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1. refleksif, 	A ~ A</a:t>
            </a:r>
          </a:p>
        </p:txBody>
      </p:sp>
      <p:sp>
        <p:nvSpPr>
          <p:cNvPr id="10272" name="Text Box 32">
            <a:extLst>
              <a:ext uri="{FF2B5EF4-FFF2-40B4-BE49-F238E27FC236}">
                <a16:creationId xmlns:a16="http://schemas.microsoft.com/office/drawing/2014/main" id="{750B5BBE-D105-4C57-9B04-0E2835AF4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029200"/>
            <a:ext cx="3646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2. simetri,	A ~ B, maka B ~ A</a:t>
            </a:r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1BDC6F63-4D8F-4F57-86F1-38EDCC975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5573713"/>
            <a:ext cx="49335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3. transitif,	A ~ B, dan B ~ C, maka A ~ C</a:t>
            </a:r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62C7FA07-2C4C-455B-A22A-9EF6DB922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296026"/>
            <a:ext cx="6489700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Dua</a:t>
            </a:r>
            <a:r>
              <a:rPr lang="en-US" altLang="en-US" dirty="0"/>
              <a:t>  </a:t>
            </a:r>
            <a:r>
              <a:rPr lang="en-US" altLang="en-US" dirty="0" err="1"/>
              <a:t>matriks</a:t>
            </a:r>
            <a:r>
              <a:rPr lang="en-US" altLang="en-US" dirty="0"/>
              <a:t> yang </a:t>
            </a:r>
            <a:r>
              <a:rPr lang="en-US" altLang="en-US" dirty="0" err="1"/>
              <a:t>ekivalen</a:t>
            </a:r>
            <a:r>
              <a:rPr lang="en-US" altLang="en-US" dirty="0"/>
              <a:t> </a:t>
            </a:r>
            <a:r>
              <a:rPr lang="en-US" altLang="en-US" dirty="0" err="1"/>
              <a:t>mempunyai</a:t>
            </a:r>
            <a:r>
              <a:rPr lang="en-US" altLang="en-US" dirty="0"/>
              <a:t> rank yang </a:t>
            </a:r>
            <a:r>
              <a:rPr lang="en-US" altLang="en-US" dirty="0" err="1"/>
              <a:t>sama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60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6" grpId="0"/>
      <p:bldP spid="10247" grpId="0"/>
      <p:bldP spid="10249" grpId="0"/>
      <p:bldP spid="10250" grpId="0"/>
      <p:bldP spid="10252" grpId="0"/>
      <p:bldP spid="10254" grpId="0"/>
      <p:bldP spid="10255" grpId="0"/>
      <p:bldP spid="10256" grpId="0"/>
      <p:bldP spid="10257" grpId="0"/>
      <p:bldP spid="10259" grpId="0"/>
      <p:bldP spid="10261" grpId="0"/>
      <p:bldP spid="10263" grpId="0"/>
      <p:bldP spid="10265" grpId="0"/>
      <p:bldP spid="10266" grpId="0"/>
      <p:bldP spid="10267" grpId="0"/>
      <p:bldP spid="10268" grpId="0"/>
      <p:bldP spid="10269" grpId="0"/>
      <p:bldP spid="10270" grpId="0"/>
      <p:bldP spid="10271" grpId="0"/>
      <p:bldP spid="10272" grpId="0"/>
      <p:bldP spid="10273" grpId="0"/>
      <p:bldP spid="102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>
            <a:extLst>
              <a:ext uri="{FF2B5EF4-FFF2-40B4-BE49-F238E27FC236}">
                <a16:creationId xmlns:a16="http://schemas.microsoft.com/office/drawing/2014/main" id="{E2AF0DFD-AE74-4255-83A4-95366466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"/>
            <a:ext cx="250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Matriks Elementer</a:t>
            </a:r>
            <a:r>
              <a:rPr lang="en-US" altLang="en-US"/>
              <a:t> :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75704A7A-6986-47FF-A41D-B0F7DA896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582613"/>
            <a:ext cx="11264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Matriks</a:t>
            </a:r>
            <a:r>
              <a:rPr lang="en-US" altLang="en-US" dirty="0"/>
              <a:t> </a:t>
            </a:r>
            <a:r>
              <a:rPr lang="en-US" altLang="en-US" dirty="0" err="1"/>
              <a:t>elementer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matriks</a:t>
            </a:r>
            <a:r>
              <a:rPr lang="en-US" altLang="en-US" dirty="0"/>
              <a:t> </a:t>
            </a:r>
            <a:r>
              <a:rPr lang="en-US" altLang="en-US" dirty="0" err="1"/>
              <a:t>identitas</a:t>
            </a:r>
            <a:r>
              <a:rPr lang="en-US" altLang="en-US" dirty="0"/>
              <a:t> yang </a:t>
            </a:r>
            <a:r>
              <a:rPr lang="en-US" altLang="en-US" dirty="0" err="1"/>
              <a:t>sudah</a:t>
            </a:r>
            <a:r>
              <a:rPr lang="en-US" altLang="en-US" dirty="0"/>
              <a:t> </a:t>
            </a:r>
            <a:r>
              <a:rPr lang="en-US" altLang="en-US" dirty="0" err="1"/>
              <a:t>mengalami</a:t>
            </a:r>
            <a:r>
              <a:rPr lang="id-ID" altLang="en-US" dirty="0"/>
              <a:t> </a:t>
            </a:r>
            <a:r>
              <a:rPr lang="en-US" altLang="en-US" b="1" dirty="0" err="1"/>
              <a:t>satu</a:t>
            </a:r>
            <a:r>
              <a:rPr lang="en-US" altLang="en-US" b="1" dirty="0"/>
              <a:t> kali OBE</a:t>
            </a:r>
            <a:r>
              <a:rPr lang="en-US" altLang="en-US" dirty="0"/>
              <a:t> (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b="1" dirty="0" err="1"/>
              <a:t>satu</a:t>
            </a:r>
            <a:r>
              <a:rPr lang="en-US" altLang="en-US" b="1" dirty="0"/>
              <a:t> kali OKE</a:t>
            </a:r>
            <a:r>
              <a:rPr lang="en-US" altLang="en-US" dirty="0"/>
              <a:t>)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75D135FB-8445-4896-A889-3EDC7483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1"/>
            <a:ext cx="168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Misalnya  I = </a:t>
            </a: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3965308B-88AC-4FB3-85BD-BEC427F11B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694662"/>
              </p:ext>
            </p:extLst>
          </p:nvPr>
        </p:nvGraphicFramePr>
        <p:xfrm>
          <a:off x="3505200" y="1219200"/>
          <a:ext cx="91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698500" imgH="711200" progId="Equation.3">
                  <p:embed/>
                </p:oleObj>
              </mc:Choice>
              <mc:Fallback>
                <p:oleObj name="Equation" r:id="rId3" imgW="698500" imgH="711200" progId="Equation.3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3965308B-88AC-4FB3-85BD-BEC427F11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914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>
            <a:extLst>
              <a:ext uri="{FF2B5EF4-FFF2-40B4-BE49-F238E27FC236}">
                <a16:creationId xmlns:a16="http://schemas.microsoft.com/office/drawing/2014/main" id="{9A2B4EF7-8947-4ECB-895D-F596D094D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1"/>
            <a:ext cx="301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Matriks Elementer (baris)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A03BA18B-662D-4E77-ADBF-930EBEE32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352800"/>
            <a:ext cx="1090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12</a:t>
            </a:r>
            <a:r>
              <a:rPr lang="en-US" altLang="en-US"/>
              <a:t>(I) = </a:t>
            </a: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B7BD33E1-126F-45C3-B2D7-26729B108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61521"/>
              </p:ext>
            </p:extLst>
          </p:nvPr>
        </p:nvGraphicFramePr>
        <p:xfrm>
          <a:off x="2819400" y="2971800"/>
          <a:ext cx="91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5" imgW="698500" imgH="711200" progId="Equation.3">
                  <p:embed/>
                </p:oleObj>
              </mc:Choice>
              <mc:Fallback>
                <p:oleObj name="Equation" r:id="rId5" imgW="698500" imgH="711200" progId="Equation.3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B7BD33E1-126F-45C3-B2D7-26729B108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0"/>
                        <a:ext cx="914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>
            <a:extLst>
              <a:ext uri="{FF2B5EF4-FFF2-40B4-BE49-F238E27FC236}">
                <a16:creationId xmlns:a16="http://schemas.microsoft.com/office/drawing/2014/main" id="{8843FCFA-81F5-4E76-885A-4C9CDD7E8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495800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3(-2)</a:t>
            </a:r>
            <a:r>
              <a:rPr lang="en-US" altLang="en-US"/>
              <a:t>(I) = </a:t>
            </a:r>
          </a:p>
        </p:txBody>
      </p:sp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76D25E82-8F8F-459B-95A8-384F642D1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672928"/>
              </p:ext>
            </p:extLst>
          </p:nvPr>
        </p:nvGraphicFramePr>
        <p:xfrm>
          <a:off x="2895601" y="4114800"/>
          <a:ext cx="10636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7" imgW="812447" imgH="710891" progId="Equation.3">
                  <p:embed/>
                </p:oleObj>
              </mc:Choice>
              <mc:Fallback>
                <p:oleObj name="Equation" r:id="rId7" imgW="812447" imgH="710891" progId="Equation.3">
                  <p:embed/>
                  <p:pic>
                    <p:nvPicPr>
                      <p:cNvPr id="11276" name="Object 12">
                        <a:extLst>
                          <a:ext uri="{FF2B5EF4-FFF2-40B4-BE49-F238E27FC236}">
                            <a16:creationId xmlns:a16="http://schemas.microsoft.com/office/drawing/2014/main" id="{76D25E82-8F8F-459B-95A8-384F642D1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114800"/>
                        <a:ext cx="10636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>
            <a:extLst>
              <a:ext uri="{FF2B5EF4-FFF2-40B4-BE49-F238E27FC236}">
                <a16:creationId xmlns:a16="http://schemas.microsoft.com/office/drawing/2014/main" id="{5548CC0D-2914-4C45-B3CB-05FD4266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802313"/>
            <a:ext cx="1117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</a:t>
            </a:r>
            <a:r>
              <a:rPr lang="en-US" altLang="en-US" baseline="-25000"/>
              <a:t>23(-1)</a:t>
            </a:r>
            <a:r>
              <a:rPr lang="en-US" altLang="en-US"/>
              <a:t> = </a:t>
            </a:r>
          </a:p>
        </p:txBody>
      </p:sp>
      <p:graphicFrame>
        <p:nvGraphicFramePr>
          <p:cNvPr id="11278" name="Object 14">
            <a:extLst>
              <a:ext uri="{FF2B5EF4-FFF2-40B4-BE49-F238E27FC236}">
                <a16:creationId xmlns:a16="http://schemas.microsoft.com/office/drawing/2014/main" id="{001D7474-2072-4EB8-834D-AF4963746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67611"/>
              </p:ext>
            </p:extLst>
          </p:nvPr>
        </p:nvGraphicFramePr>
        <p:xfrm>
          <a:off x="2846388" y="5410200"/>
          <a:ext cx="10144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9" imgW="774364" imgH="710891" progId="Equation.3">
                  <p:embed/>
                </p:oleObj>
              </mc:Choice>
              <mc:Fallback>
                <p:oleObj name="Equation" r:id="rId9" imgW="774364" imgH="710891" progId="Equation.3">
                  <p:embed/>
                  <p:pic>
                    <p:nvPicPr>
                      <p:cNvPr id="11278" name="Object 14">
                        <a:extLst>
                          <a:ext uri="{FF2B5EF4-FFF2-40B4-BE49-F238E27FC236}">
                            <a16:creationId xmlns:a16="http://schemas.microsoft.com/office/drawing/2014/main" id="{001D7474-2072-4EB8-834D-AF4963746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5410200"/>
                        <a:ext cx="10144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>
            <a:extLst>
              <a:ext uri="{FF2B5EF4-FFF2-40B4-BE49-F238E27FC236}">
                <a16:creationId xmlns:a16="http://schemas.microsoft.com/office/drawing/2014/main" id="{5017FBBD-AABE-461A-8F48-682EED910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2601914"/>
            <a:ext cx="3144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Matriks Elementer (kolom)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EB6A4222-2D73-42D1-BE44-7843FFC5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363913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13(1) </a:t>
            </a:r>
            <a:r>
              <a:rPr lang="en-US" altLang="en-US"/>
              <a:t>(I)</a:t>
            </a:r>
            <a:r>
              <a:rPr lang="en-US" altLang="en-US" baseline="-25000"/>
              <a:t> </a:t>
            </a:r>
            <a:r>
              <a:rPr lang="en-US" altLang="en-US"/>
              <a:t>= </a:t>
            </a:r>
          </a:p>
        </p:txBody>
      </p:sp>
      <p:graphicFrame>
        <p:nvGraphicFramePr>
          <p:cNvPr id="11281" name="Object 17">
            <a:extLst>
              <a:ext uri="{FF2B5EF4-FFF2-40B4-BE49-F238E27FC236}">
                <a16:creationId xmlns:a16="http://schemas.microsoft.com/office/drawing/2014/main" id="{6CD66374-6A85-47E9-93C0-92EE4E8E1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7230"/>
              </p:ext>
            </p:extLst>
          </p:nvPr>
        </p:nvGraphicFramePr>
        <p:xfrm>
          <a:off x="7848600" y="2971800"/>
          <a:ext cx="91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1" imgW="698500" imgH="711200" progId="Equation.3">
                  <p:embed/>
                </p:oleObj>
              </mc:Choice>
              <mc:Fallback>
                <p:oleObj name="Equation" r:id="rId11" imgW="698500" imgH="711200" progId="Equation.3">
                  <p:embed/>
                  <p:pic>
                    <p:nvPicPr>
                      <p:cNvPr id="11281" name="Object 17">
                        <a:extLst>
                          <a:ext uri="{FF2B5EF4-FFF2-40B4-BE49-F238E27FC236}">
                            <a16:creationId xmlns:a16="http://schemas.microsoft.com/office/drawing/2014/main" id="{6CD66374-6A85-47E9-93C0-92EE4E8E1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971800"/>
                        <a:ext cx="914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>
            <a:extLst>
              <a:ext uri="{FF2B5EF4-FFF2-40B4-BE49-F238E27FC236}">
                <a16:creationId xmlns:a16="http://schemas.microsoft.com/office/drawing/2014/main" id="{D8F40D49-F856-4108-A349-993716E1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319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2(-3)</a:t>
            </a:r>
            <a:r>
              <a:rPr lang="en-US" altLang="en-US"/>
              <a:t> (I) = </a:t>
            </a:r>
          </a:p>
        </p:txBody>
      </p:sp>
      <p:graphicFrame>
        <p:nvGraphicFramePr>
          <p:cNvPr id="11283" name="Object 19">
            <a:extLst>
              <a:ext uri="{FF2B5EF4-FFF2-40B4-BE49-F238E27FC236}">
                <a16:creationId xmlns:a16="http://schemas.microsoft.com/office/drawing/2014/main" id="{27140F52-372E-453E-9A0C-0627B71CE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18358"/>
              </p:ext>
            </p:extLst>
          </p:nvPr>
        </p:nvGraphicFramePr>
        <p:xfrm>
          <a:off x="7924801" y="4191000"/>
          <a:ext cx="10461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3" imgW="799753" imgH="710891" progId="Equation.3">
                  <p:embed/>
                </p:oleObj>
              </mc:Choice>
              <mc:Fallback>
                <p:oleObj name="Equation" r:id="rId13" imgW="799753" imgH="710891" progId="Equation.3">
                  <p:embed/>
                  <p:pic>
                    <p:nvPicPr>
                      <p:cNvPr id="11283" name="Object 19">
                        <a:extLst>
                          <a:ext uri="{FF2B5EF4-FFF2-40B4-BE49-F238E27FC236}">
                            <a16:creationId xmlns:a16="http://schemas.microsoft.com/office/drawing/2014/main" id="{27140F52-372E-453E-9A0C-0627B71CE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191000"/>
                        <a:ext cx="10461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>
            <a:extLst>
              <a:ext uri="{FF2B5EF4-FFF2-40B4-BE49-F238E27FC236}">
                <a16:creationId xmlns:a16="http://schemas.microsoft.com/office/drawing/2014/main" id="{2716E703-E10D-4294-AF0D-9648238A0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5726113"/>
            <a:ext cx="1075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32</a:t>
            </a:r>
            <a:r>
              <a:rPr lang="en-US" altLang="en-US"/>
              <a:t>(I) = </a:t>
            </a:r>
          </a:p>
        </p:txBody>
      </p:sp>
      <p:graphicFrame>
        <p:nvGraphicFramePr>
          <p:cNvPr id="11285" name="Object 21">
            <a:extLst>
              <a:ext uri="{FF2B5EF4-FFF2-40B4-BE49-F238E27FC236}">
                <a16:creationId xmlns:a16="http://schemas.microsoft.com/office/drawing/2014/main" id="{592AA839-7C78-4B09-BB9B-B0362ED73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58928"/>
              </p:ext>
            </p:extLst>
          </p:nvPr>
        </p:nvGraphicFramePr>
        <p:xfrm>
          <a:off x="7772400" y="5486400"/>
          <a:ext cx="914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5" imgW="698500" imgH="711200" progId="Equation.3">
                  <p:embed/>
                </p:oleObj>
              </mc:Choice>
              <mc:Fallback>
                <p:oleObj name="Equation" r:id="rId15" imgW="698500" imgH="711200" progId="Equation.3">
                  <p:embed/>
                  <p:pic>
                    <p:nvPicPr>
                      <p:cNvPr id="11285" name="Object 21">
                        <a:extLst>
                          <a:ext uri="{FF2B5EF4-FFF2-40B4-BE49-F238E27FC236}">
                            <a16:creationId xmlns:a16="http://schemas.microsoft.com/office/drawing/2014/main" id="{592AA839-7C78-4B09-BB9B-B0362ED73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486400"/>
                        <a:ext cx="914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>
            <a:extLst>
              <a:ext uri="{FF2B5EF4-FFF2-40B4-BE49-F238E27FC236}">
                <a16:creationId xmlns:a16="http://schemas.microsoft.com/office/drawing/2014/main" id="{5C376F04-500B-4B48-BFE3-A272D4F7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6" y="3287713"/>
            <a:ext cx="7649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E</a:t>
            </a:r>
            <a:r>
              <a:rPr lang="en-US" altLang="en-US" baseline="-25000"/>
              <a:t>12</a:t>
            </a:r>
            <a:endParaRPr lang="en-US" altLang="en-US"/>
          </a:p>
        </p:txBody>
      </p:sp>
      <p:sp>
        <p:nvSpPr>
          <p:cNvPr id="11287" name="Text Box 23">
            <a:extLst>
              <a:ext uri="{FF2B5EF4-FFF2-40B4-BE49-F238E27FC236}">
                <a16:creationId xmlns:a16="http://schemas.microsoft.com/office/drawing/2014/main" id="{7DF12FB2-9571-4FE7-805E-45C37639D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4506913"/>
            <a:ext cx="938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E</a:t>
            </a:r>
            <a:r>
              <a:rPr lang="en-US" altLang="en-US" baseline="-25000"/>
              <a:t>3(-2)</a:t>
            </a:r>
            <a:endParaRPr lang="en-US" altLang="en-US"/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E711FC3A-7905-4674-BB20-76360EF8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5726113"/>
            <a:ext cx="10326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E</a:t>
            </a:r>
            <a:r>
              <a:rPr lang="en-US" altLang="en-US" baseline="-25000"/>
              <a:t>23(-1)</a:t>
            </a:r>
            <a:endParaRPr lang="en-US" altLang="en-US"/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84B15F5A-71AD-4B5C-A150-643229DA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26" y="3287713"/>
            <a:ext cx="960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F</a:t>
            </a:r>
            <a:r>
              <a:rPr lang="en-US" altLang="en-US" baseline="-25000"/>
              <a:t>13(1)</a:t>
            </a:r>
            <a:endParaRPr lang="en-US" altLang="en-US"/>
          </a:p>
        </p:txBody>
      </p:sp>
      <p:sp>
        <p:nvSpPr>
          <p:cNvPr id="11290" name="Text Box 26">
            <a:extLst>
              <a:ext uri="{FF2B5EF4-FFF2-40B4-BE49-F238E27FC236}">
                <a16:creationId xmlns:a16="http://schemas.microsoft.com/office/drawing/2014/main" id="{6F1954BD-CE4A-4B02-BD06-D70F910FF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6" y="4506913"/>
            <a:ext cx="9236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F</a:t>
            </a:r>
            <a:r>
              <a:rPr lang="en-US" altLang="en-US" baseline="-25000"/>
              <a:t>2(-3)</a:t>
            </a:r>
            <a:endParaRPr lang="en-US" altLang="en-US"/>
          </a:p>
        </p:txBody>
      </p:sp>
      <p:sp>
        <p:nvSpPr>
          <p:cNvPr id="11291" name="Text Box 27">
            <a:extLst>
              <a:ext uri="{FF2B5EF4-FFF2-40B4-BE49-F238E27FC236}">
                <a16:creationId xmlns:a16="http://schemas.microsoft.com/office/drawing/2014/main" id="{C13185C2-0BF0-45D8-8B30-214F1D901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25" y="5802313"/>
            <a:ext cx="7505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= F</a:t>
            </a:r>
            <a:r>
              <a:rPr lang="en-US" altLang="en-US" baseline="-25000"/>
              <a:t>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42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3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3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2" grpId="0"/>
      <p:bldP spid="11273" grpId="0"/>
      <p:bldP spid="11275" grpId="0"/>
      <p:bldP spid="11277" grpId="0"/>
      <p:bldP spid="11279" grpId="0"/>
      <p:bldP spid="11280" grpId="0"/>
      <p:bldP spid="11282" grpId="0"/>
      <p:bldP spid="11284" grpId="0"/>
      <p:bldP spid="11286" grpId="0"/>
      <p:bldP spid="11287" grpId="0"/>
      <p:bldP spid="11288" grpId="0"/>
      <p:bldP spid="11289" grpId="0"/>
      <p:bldP spid="11290" grpId="0"/>
      <p:bldP spid="112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2EB0247B-266F-497D-8A1B-DBFB4309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842168"/>
            <a:ext cx="3076575" cy="1631216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Karena OBE/OKE </a:t>
            </a:r>
            <a:r>
              <a:rPr lang="en-US" altLang="en-US" dirty="0" err="1">
                <a:solidFill>
                  <a:srgbClr val="FFC000"/>
                </a:solidFill>
              </a:rPr>
              <a:t>mempunyai</a:t>
            </a:r>
            <a:r>
              <a:rPr lang="en-US" altLang="en-US" dirty="0">
                <a:solidFill>
                  <a:srgbClr val="FFC000"/>
                </a:solidFill>
              </a:rPr>
              <a:t> invers, </a:t>
            </a:r>
          </a:p>
          <a:p>
            <a:pPr eaLnBrk="1" hangingPunct="1"/>
            <a:r>
              <a:rPr lang="en-US" altLang="en-US" dirty="0" err="1">
                <a:solidFill>
                  <a:srgbClr val="FFC000"/>
                </a:solidFill>
              </a:rPr>
              <a:t>maka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 err="1">
                <a:solidFill>
                  <a:srgbClr val="FFC000"/>
                </a:solidFill>
              </a:rPr>
              <a:t>matriks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 err="1">
                <a:solidFill>
                  <a:srgbClr val="FFC000"/>
                </a:solidFill>
              </a:rPr>
              <a:t>elementer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 err="1">
                <a:solidFill>
                  <a:srgbClr val="FFC000"/>
                </a:solidFill>
              </a:rPr>
              <a:t>tentu</a:t>
            </a:r>
            <a:r>
              <a:rPr lang="en-US" altLang="en-US" dirty="0">
                <a:solidFill>
                  <a:srgbClr val="FFC000"/>
                </a:solidFill>
              </a:rPr>
              <a:t> juga </a:t>
            </a:r>
            <a:r>
              <a:rPr lang="en-US" altLang="en-US" dirty="0" err="1">
                <a:solidFill>
                  <a:srgbClr val="FFC000"/>
                </a:solidFill>
              </a:rPr>
              <a:t>mempunyai</a:t>
            </a:r>
            <a:r>
              <a:rPr lang="en-US" altLang="en-US" dirty="0">
                <a:solidFill>
                  <a:srgbClr val="FFC000"/>
                </a:solidFill>
              </a:rPr>
              <a:t> invers</a:t>
            </a:r>
          </a:p>
        </p:txBody>
      </p:sp>
      <p:graphicFrame>
        <p:nvGraphicFramePr>
          <p:cNvPr id="12323" name="Group 35">
            <a:extLst>
              <a:ext uri="{FF2B5EF4-FFF2-40B4-BE49-F238E27FC236}">
                <a16:creationId xmlns:a16="http://schemas.microsoft.com/office/drawing/2014/main" id="{F7B77574-7433-4D0B-A588-FE04DC5F9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87847"/>
              </p:ext>
            </p:extLst>
          </p:nvPr>
        </p:nvGraphicFramePr>
        <p:xfrm>
          <a:off x="4019550" y="851693"/>
          <a:ext cx="7467600" cy="2690814"/>
        </p:xfrm>
        <a:graphic>
          <a:graphicData uri="http://schemas.openxmlformats.org/drawingml/2006/table">
            <a:tbl>
              <a:tblPr/>
              <a:tblGrid>
                <a:gridCol w="351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Matris elementer (baris)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Invers matriks elementer (baris)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E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(1/k)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ij(k)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(-k)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324" name="Object 36">
            <a:extLst>
              <a:ext uri="{FF2B5EF4-FFF2-40B4-BE49-F238E27FC236}">
                <a16:creationId xmlns:a16="http://schemas.microsoft.com/office/drawing/2014/main" id="{EDC47DC8-9BCA-4EEC-9D3A-E3D8DF771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087064"/>
              </p:ext>
            </p:extLst>
          </p:nvPr>
        </p:nvGraphicFramePr>
        <p:xfrm>
          <a:off x="8064500" y="1239838"/>
          <a:ext cx="76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3" imgW="253780" imgH="253780" progId="Equation.3">
                  <p:embed/>
                </p:oleObj>
              </mc:Choice>
              <mc:Fallback>
                <p:oleObj name="Equation" r:id="rId3" imgW="253780" imgH="253780" progId="Equation.3">
                  <p:embed/>
                  <p:pic>
                    <p:nvPicPr>
                      <p:cNvPr id="12324" name="Object 36">
                        <a:extLst>
                          <a:ext uri="{FF2B5EF4-FFF2-40B4-BE49-F238E27FC236}">
                            <a16:creationId xmlns:a16="http://schemas.microsoft.com/office/drawing/2014/main" id="{EDC47DC8-9BCA-4EEC-9D3A-E3D8DF771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1239838"/>
                        <a:ext cx="76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>
            <a:extLst>
              <a:ext uri="{FF2B5EF4-FFF2-40B4-BE49-F238E27FC236}">
                <a16:creationId xmlns:a16="http://schemas.microsoft.com/office/drawing/2014/main" id="{A194C5B2-7696-475C-85B7-E0FB511D3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91172"/>
              </p:ext>
            </p:extLst>
          </p:nvPr>
        </p:nvGraphicFramePr>
        <p:xfrm>
          <a:off x="8026400" y="184943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5" imgW="304536" imgH="253780" progId="Equation.3">
                  <p:embed/>
                </p:oleObj>
              </mc:Choice>
              <mc:Fallback>
                <p:oleObj name="Equation" r:id="rId5" imgW="304536" imgH="253780" progId="Equation.3">
                  <p:embed/>
                  <p:pic>
                    <p:nvPicPr>
                      <p:cNvPr id="12325" name="Object 37">
                        <a:extLst>
                          <a:ext uri="{FF2B5EF4-FFF2-40B4-BE49-F238E27FC236}">
                            <a16:creationId xmlns:a16="http://schemas.microsoft.com/office/drawing/2014/main" id="{A194C5B2-7696-475C-85B7-E0FB511D3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1849438"/>
                        <a:ext cx="91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38">
            <a:extLst>
              <a:ext uri="{FF2B5EF4-FFF2-40B4-BE49-F238E27FC236}">
                <a16:creationId xmlns:a16="http://schemas.microsoft.com/office/drawing/2014/main" id="{14295404-B458-4A73-91C4-351616F52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26204"/>
              </p:ext>
            </p:extLst>
          </p:nvPr>
        </p:nvGraphicFramePr>
        <p:xfrm>
          <a:off x="7912100" y="2687638"/>
          <a:ext cx="99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7" imgW="330057" imgH="253890" progId="Equation.3">
                  <p:embed/>
                </p:oleObj>
              </mc:Choice>
              <mc:Fallback>
                <p:oleObj name="Equation" r:id="rId7" imgW="330057" imgH="253890" progId="Equation.3">
                  <p:embed/>
                  <p:pic>
                    <p:nvPicPr>
                      <p:cNvPr id="12326" name="Object 38">
                        <a:extLst>
                          <a:ext uri="{FF2B5EF4-FFF2-40B4-BE49-F238E27FC236}">
                            <a16:creationId xmlns:a16="http://schemas.microsoft.com/office/drawing/2014/main" id="{14295404-B458-4A73-91C4-351616F52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2687638"/>
                        <a:ext cx="990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Group 39">
            <a:extLst>
              <a:ext uri="{FF2B5EF4-FFF2-40B4-BE49-F238E27FC236}">
                <a16:creationId xmlns:a16="http://schemas.microsoft.com/office/drawing/2014/main" id="{FEA2DFB9-C5F4-4DD9-96E1-D2A8E2D4A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83800"/>
              </p:ext>
            </p:extLst>
          </p:nvPr>
        </p:nvGraphicFramePr>
        <p:xfrm>
          <a:off x="4019550" y="3756025"/>
          <a:ext cx="7467600" cy="2690812"/>
        </p:xfrm>
        <a:graphic>
          <a:graphicData uri="http://schemas.openxmlformats.org/drawingml/2006/table">
            <a:tbl>
              <a:tblPr/>
              <a:tblGrid>
                <a:gridCol w="351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Matris elementer (kolom)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Invers matriks elementer (kolom)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F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F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i(1/k)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ij(k)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(-k)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344" name="Object 56">
            <a:extLst>
              <a:ext uri="{FF2B5EF4-FFF2-40B4-BE49-F238E27FC236}">
                <a16:creationId xmlns:a16="http://schemas.microsoft.com/office/drawing/2014/main" id="{31B31988-710B-4A40-84E9-5DF5055028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64833"/>
              </p:ext>
            </p:extLst>
          </p:nvPr>
        </p:nvGraphicFramePr>
        <p:xfrm>
          <a:off x="8178800" y="4140200"/>
          <a:ext cx="76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9" imgW="253780" imgH="253780" progId="Equation.3">
                  <p:embed/>
                </p:oleObj>
              </mc:Choice>
              <mc:Fallback>
                <p:oleObj name="Equation" r:id="rId9" imgW="253780" imgH="253780" progId="Equation.3">
                  <p:embed/>
                  <p:pic>
                    <p:nvPicPr>
                      <p:cNvPr id="12344" name="Object 56">
                        <a:extLst>
                          <a:ext uri="{FF2B5EF4-FFF2-40B4-BE49-F238E27FC236}">
                            <a16:creationId xmlns:a16="http://schemas.microsoft.com/office/drawing/2014/main" id="{31B31988-710B-4A40-84E9-5DF5055028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0" y="4140200"/>
                        <a:ext cx="76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5" name="Object 57">
            <a:extLst>
              <a:ext uri="{FF2B5EF4-FFF2-40B4-BE49-F238E27FC236}">
                <a16:creationId xmlns:a16="http://schemas.microsoft.com/office/drawing/2014/main" id="{4B0CF3C9-BBE0-4A5D-BB04-73029E8D4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383791"/>
              </p:ext>
            </p:extLst>
          </p:nvPr>
        </p:nvGraphicFramePr>
        <p:xfrm>
          <a:off x="8197850" y="4749800"/>
          <a:ext cx="876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11" imgW="291973" imgH="253890" progId="Equation.3">
                  <p:embed/>
                </p:oleObj>
              </mc:Choice>
              <mc:Fallback>
                <p:oleObj name="Equation" r:id="rId11" imgW="291973" imgH="253890" progId="Equation.3">
                  <p:embed/>
                  <p:pic>
                    <p:nvPicPr>
                      <p:cNvPr id="12345" name="Object 57">
                        <a:extLst>
                          <a:ext uri="{FF2B5EF4-FFF2-40B4-BE49-F238E27FC236}">
                            <a16:creationId xmlns:a16="http://schemas.microsoft.com/office/drawing/2014/main" id="{4B0CF3C9-BBE0-4A5D-BB04-73029E8D4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4749800"/>
                        <a:ext cx="876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6" name="Object 58">
            <a:extLst>
              <a:ext uri="{FF2B5EF4-FFF2-40B4-BE49-F238E27FC236}">
                <a16:creationId xmlns:a16="http://schemas.microsoft.com/office/drawing/2014/main" id="{42FAA77D-9C0C-47D3-B891-D4C9BBCBF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08465"/>
              </p:ext>
            </p:extLst>
          </p:nvPr>
        </p:nvGraphicFramePr>
        <p:xfrm>
          <a:off x="8121650" y="5588000"/>
          <a:ext cx="95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13" imgW="317225" imgH="253780" progId="Equation.3">
                  <p:embed/>
                </p:oleObj>
              </mc:Choice>
              <mc:Fallback>
                <p:oleObj name="Equation" r:id="rId13" imgW="317225" imgH="253780" progId="Equation.3">
                  <p:embed/>
                  <p:pic>
                    <p:nvPicPr>
                      <p:cNvPr id="12346" name="Object 58">
                        <a:extLst>
                          <a:ext uri="{FF2B5EF4-FFF2-40B4-BE49-F238E27FC236}">
                            <a16:creationId xmlns:a16="http://schemas.microsoft.com/office/drawing/2014/main" id="{42FAA77D-9C0C-47D3-B891-D4C9BBCBF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1650" y="5588000"/>
                        <a:ext cx="952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2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theme/theme1.xml><?xml version="1.0" encoding="utf-8"?>
<a:theme xmlns:a="http://schemas.openxmlformats.org/drawingml/2006/main" name="Divide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Dapat Dibagi</Template>
  <TotalTime>1144</TotalTime>
  <Words>1260</Words>
  <Application>Microsoft Office PowerPoint</Application>
  <PresentationFormat>Widescreen</PresentationFormat>
  <Paragraphs>301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</vt:lpstr>
      <vt:lpstr>Equation</vt:lpstr>
      <vt:lpstr>ALJABAR LINIER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reduced row echelon form</vt:lpstr>
      <vt:lpstr>ECHELON FORM </vt:lpstr>
      <vt:lpstr>REDUCED ECHELON FORM</vt:lpstr>
      <vt:lpstr>THEOREM 1</vt:lpstr>
      <vt:lpstr>IMPORTANT TERMS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LINIER</dc:title>
  <dc:creator>Retno Kusumaningrum</dc:creator>
  <cp:lastModifiedBy>Hadi Efendi</cp:lastModifiedBy>
  <cp:revision>77</cp:revision>
  <cp:lastPrinted>2018-03-13T01:38:51Z</cp:lastPrinted>
  <dcterms:created xsi:type="dcterms:W3CDTF">2018-02-04T16:32:39Z</dcterms:created>
  <dcterms:modified xsi:type="dcterms:W3CDTF">2018-03-27T02:48:25Z</dcterms:modified>
</cp:coreProperties>
</file>